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Default Extension="jpg" ContentType="image/jpg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037838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18819" y="616203"/>
            <a:ext cx="3474720" cy="15894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0810" y="1763013"/>
            <a:ext cx="6212840" cy="2769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10.pn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www.hsbc.com/careers/where-we-hire/united-kingdom" TargetMode="External"/><Relationship Id="rId3" Type="http://schemas.openxmlformats.org/officeDocument/2006/relationships/hyperlink" Target="https://www.hsbc.com/careers/students-and-graduates/application-guide" TargetMode="External"/><Relationship Id="rId4" Type="http://schemas.openxmlformats.org/officeDocument/2006/relationships/hyperlink" Target="https://www.randstad.co.uk/career-advice/job-profiles/customer-service-representative/" TargetMode="External"/><Relationship Id="rId5" Type="http://schemas.openxmlformats.org/officeDocument/2006/relationships/hyperlink" Target="https://www.indeed.com/hire/job-description/customer-service-representative" TargetMode="External"/><Relationship Id="rId6" Type="http://schemas.openxmlformats.org/officeDocument/2006/relationships/hyperlink" Target="https://www.wchg.org.uk/wp-content/uploads/Customer-Service-Advisor-Person-Specification-" TargetMode="External"/><Relationship Id="rId7" Type="http://schemas.openxmlformats.org/officeDocument/2006/relationships/hyperlink" Target="https://www.phoenix.edu/articles/education/what-is-behaviorism-learning-theory.html" TargetMode="External"/><Relationship Id="rId8" Type="http://schemas.openxmlformats.org/officeDocument/2006/relationships/hyperlink" Target="http://www.wichita.edu/" TargetMode="External"/><Relationship Id="rId9" Type="http://schemas.openxmlformats.org/officeDocument/2006/relationships/hyperlink" Target="https://www.wichita.edu/services/mrc/OIR/Pedagogy/Theories/cognitive.php" TargetMode="External"/><Relationship Id="rId10" Type="http://schemas.openxmlformats.org/officeDocument/2006/relationships/hyperlink" Target="https://www.ncbi.nlm.nih.gov/books/NBK562189/" TargetMode="Externa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HSBC bolsters wealth capabilities in India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255517" y="3001263"/>
            <a:ext cx="3868420" cy="1854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000" spc="-20">
                <a:solidFill>
                  <a:srgbClr val="FFFFFF"/>
                </a:solidFill>
                <a:latin typeface="Calibri"/>
                <a:cs typeface="Calibri"/>
              </a:rPr>
              <a:t>HSBC</a:t>
            </a:r>
            <a:endParaRPr sz="6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6000" spc="-10">
                <a:solidFill>
                  <a:srgbClr val="FFFFFF"/>
                </a:solidFill>
                <a:latin typeface="Calibri"/>
                <a:cs typeface="Calibri"/>
              </a:rPr>
              <a:t>Recruitment</a:t>
            </a:r>
            <a:endParaRPr sz="6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08233" y="5051094"/>
            <a:ext cx="3176905" cy="11017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ts val="2795"/>
              </a:lnSpc>
              <a:spcBef>
                <a:spcPts val="100"/>
              </a:spcBef>
            </a:pPr>
            <a:r>
              <a:rPr dirty="0" sz="2400">
                <a:solidFill>
                  <a:srgbClr val="FFFFFF"/>
                </a:solidFill>
                <a:latin typeface="Calibri"/>
                <a:cs typeface="Calibri"/>
              </a:rPr>
              <a:t>Beniamin</a:t>
            </a:r>
            <a:r>
              <a:rPr dirty="0" sz="2400" spc="-2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400">
                <a:solidFill>
                  <a:srgbClr val="FFFFFF"/>
                </a:solidFill>
                <a:latin typeface="Calibri"/>
                <a:cs typeface="Calibri"/>
              </a:rPr>
              <a:t>Plesca</a:t>
            </a:r>
            <a:r>
              <a:rPr dirty="0" sz="2400" spc="4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Bell Centennial Std SubCaption"/>
                <a:cs typeface="Bell Centennial Std SubCaption"/>
              </a:rPr>
              <a:t>2320551</a:t>
            </a:r>
            <a:endParaRPr sz="2400">
              <a:latin typeface="Bell Centennial Std SubCaption"/>
              <a:cs typeface="Bell Centennial Std SubCaption"/>
            </a:endParaRPr>
          </a:p>
          <a:p>
            <a:pPr algn="ctr" marL="601980" marR="594360">
              <a:lnSpc>
                <a:spcPts val="2880"/>
              </a:lnSpc>
              <a:spcBef>
                <a:spcPts val="10"/>
              </a:spcBef>
            </a:pPr>
            <a:r>
              <a:rPr dirty="0" sz="2400">
                <a:solidFill>
                  <a:srgbClr val="FFFFFF"/>
                </a:solidFill>
                <a:latin typeface="Bell Centennial Std SubCaption"/>
                <a:cs typeface="Bell Centennial Std SubCaption"/>
              </a:rPr>
              <a:t>Lclm </a:t>
            </a:r>
            <a:r>
              <a:rPr dirty="0" sz="2400" spc="-20">
                <a:solidFill>
                  <a:srgbClr val="FFFFFF"/>
                </a:solidFill>
                <a:latin typeface="Bell Centennial Std SubCaption"/>
                <a:cs typeface="Bell Centennial Std SubCaption"/>
              </a:rPr>
              <a:t>5002 </a:t>
            </a:r>
            <a:r>
              <a:rPr dirty="0" sz="2400">
                <a:solidFill>
                  <a:srgbClr val="FFFFFF"/>
                </a:solidFill>
                <a:latin typeface="Bell Centennial Std SubCaption"/>
                <a:cs typeface="Bell Centennial Std SubCaption"/>
              </a:rPr>
              <a:t>Mudasar </a:t>
            </a:r>
            <a:r>
              <a:rPr dirty="0" sz="2400" spc="-10">
                <a:solidFill>
                  <a:srgbClr val="FFFFFF"/>
                </a:solidFill>
                <a:latin typeface="Bell Centennial Std SubCaption"/>
                <a:cs typeface="Bell Centennial Std SubCaption"/>
              </a:rPr>
              <a:t>Hassan</a:t>
            </a:r>
            <a:endParaRPr sz="2400">
              <a:latin typeface="Bell Centennial Std SubCaption"/>
              <a:cs typeface="Bell Centennial Std SubCaptio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Coffee and office supplies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513077" y="207771"/>
            <a:ext cx="5320665" cy="9398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000" spc="-55">
                <a:solidFill>
                  <a:srgbClr val="FFFFFF"/>
                </a:solidFill>
              </a:rPr>
              <a:t>Table</a:t>
            </a:r>
            <a:r>
              <a:rPr dirty="0" sz="6000" spc="-130">
                <a:solidFill>
                  <a:srgbClr val="FFFFFF"/>
                </a:solidFill>
              </a:rPr>
              <a:t> </a:t>
            </a:r>
            <a:r>
              <a:rPr dirty="0" sz="6000">
                <a:solidFill>
                  <a:srgbClr val="FFFFFF"/>
                </a:solidFill>
              </a:rPr>
              <a:t>of</a:t>
            </a:r>
            <a:r>
              <a:rPr dirty="0" sz="6000" spc="-135">
                <a:solidFill>
                  <a:srgbClr val="FFFFFF"/>
                </a:solidFill>
              </a:rPr>
              <a:t> </a:t>
            </a:r>
            <a:r>
              <a:rPr dirty="0" sz="6000" spc="-20">
                <a:solidFill>
                  <a:srgbClr val="FFFFFF"/>
                </a:solidFill>
              </a:rPr>
              <a:t>contents</a:t>
            </a:r>
            <a:endParaRPr sz="6000"/>
          </a:p>
        </p:txBody>
      </p:sp>
      <p:sp>
        <p:nvSpPr>
          <p:cNvPr id="4" name="object 4"/>
          <p:cNvSpPr txBox="1"/>
          <p:nvPr/>
        </p:nvSpPr>
        <p:spPr>
          <a:xfrm>
            <a:off x="1256791" y="1738122"/>
            <a:ext cx="3702685" cy="42938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Who</a:t>
            </a:r>
            <a:r>
              <a:rPr dirty="0" sz="28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 HSBC…3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Recruitment</a:t>
            </a:r>
            <a:r>
              <a:rPr dirty="0" sz="2800" spc="-114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Process…4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Job</a:t>
            </a:r>
            <a:r>
              <a:rPr dirty="0" sz="2800" spc="-1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Analysis…5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Job</a:t>
            </a:r>
            <a:r>
              <a:rPr dirty="0" sz="2800" spc="-1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Description…6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Person</a:t>
            </a:r>
            <a:r>
              <a:rPr dirty="0" sz="2800" spc="-1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Specification…7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Learning Theory</a:t>
            </a:r>
            <a:r>
              <a:rPr dirty="0" sz="2800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Calibri"/>
                <a:cs typeface="Calibri"/>
              </a:rPr>
              <a:t>1…8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Learning Theory</a:t>
            </a:r>
            <a:r>
              <a:rPr dirty="0" sz="2800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Calibri"/>
                <a:cs typeface="Calibri"/>
              </a:rPr>
              <a:t>2…9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>
                <a:solidFill>
                  <a:srgbClr val="FFFFFF"/>
                </a:solidFill>
                <a:latin typeface="Calibri"/>
                <a:cs typeface="Calibri"/>
              </a:rPr>
              <a:t>Learning Theory</a:t>
            </a:r>
            <a:r>
              <a:rPr dirty="0" sz="2800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Calibri"/>
                <a:cs typeface="Calibri"/>
              </a:rPr>
              <a:t>3…10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Conclusion…11</a:t>
            </a:r>
            <a:endParaRPr sz="2800">
              <a:latin typeface="Calibri"/>
              <a:cs typeface="Calibri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•"/>
              <a:tabLst>
                <a:tab pos="297815" algn="l"/>
              </a:tabLst>
            </a:pPr>
            <a:r>
              <a:rPr dirty="0" sz="2800" spc="-10">
                <a:solidFill>
                  <a:srgbClr val="FFFFFF"/>
                </a:solidFill>
                <a:latin typeface="Calibri"/>
                <a:cs typeface="Calibri"/>
              </a:rPr>
              <a:t>References…12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18819" y="1356867"/>
            <a:ext cx="3573779" cy="8483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Who</a:t>
            </a:r>
            <a:r>
              <a:rPr dirty="0" spc="-15"/>
              <a:t> </a:t>
            </a:r>
            <a:r>
              <a:rPr dirty="0"/>
              <a:t>is</a:t>
            </a:r>
            <a:r>
              <a:rPr dirty="0" spc="-10"/>
              <a:t> </a:t>
            </a:r>
            <a:r>
              <a:rPr dirty="0" spc="-20"/>
              <a:t>HSBC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7981" y="2553066"/>
            <a:ext cx="3519170" cy="90170"/>
            <a:chOff x="617981" y="2553066"/>
            <a:chExt cx="3519170" cy="90170"/>
          </a:xfrm>
        </p:grpSpPr>
        <p:sp>
          <p:nvSpPr>
            <p:cNvPr id="4" name="object 4"/>
            <p:cNvSpPr/>
            <p:nvPr/>
          </p:nvSpPr>
          <p:spPr>
            <a:xfrm>
              <a:off x="639381" y="2577131"/>
              <a:ext cx="3475990" cy="42545"/>
            </a:xfrm>
            <a:custGeom>
              <a:avLst/>
              <a:gdLst/>
              <a:ahLst/>
              <a:cxnLst/>
              <a:rect l="l" t="t" r="r" b="b"/>
              <a:pathLst>
                <a:path w="3475990" h="42544">
                  <a:moveTo>
                    <a:pt x="279523" y="0"/>
                  </a:moveTo>
                  <a:lnTo>
                    <a:pt x="233089" y="80"/>
                  </a:lnTo>
                  <a:lnTo>
                    <a:pt x="187724" y="742"/>
                  </a:lnTo>
                  <a:lnTo>
                    <a:pt x="142616" y="2018"/>
                  </a:lnTo>
                  <a:lnTo>
                    <a:pt x="96951" y="3940"/>
                  </a:lnTo>
                  <a:lnTo>
                    <a:pt x="49916" y="6542"/>
                  </a:lnTo>
                  <a:lnTo>
                    <a:pt x="698" y="9858"/>
                  </a:lnTo>
                  <a:lnTo>
                    <a:pt x="0" y="13668"/>
                  </a:lnTo>
                  <a:lnTo>
                    <a:pt x="888" y="24209"/>
                  </a:lnTo>
                  <a:lnTo>
                    <a:pt x="698" y="28146"/>
                  </a:lnTo>
                  <a:lnTo>
                    <a:pt x="112775" y="30245"/>
                  </a:lnTo>
                  <a:lnTo>
                    <a:pt x="222563" y="31412"/>
                  </a:lnTo>
                  <a:lnTo>
                    <a:pt x="329870" y="31785"/>
                  </a:lnTo>
                  <a:lnTo>
                    <a:pt x="434504" y="31505"/>
                  </a:lnTo>
                  <a:lnTo>
                    <a:pt x="586021" y="30167"/>
                  </a:lnTo>
                  <a:lnTo>
                    <a:pt x="774220" y="27354"/>
                  </a:lnTo>
                  <a:lnTo>
                    <a:pt x="1000025" y="22166"/>
                  </a:lnTo>
                  <a:lnTo>
                    <a:pt x="1097088" y="20730"/>
                  </a:lnTo>
                  <a:lnTo>
                    <a:pt x="1147818" y="20410"/>
                  </a:lnTo>
                  <a:lnTo>
                    <a:pt x="1200265" y="20441"/>
                  </a:lnTo>
                  <a:lnTo>
                    <a:pt x="1254617" y="20889"/>
                  </a:lnTo>
                  <a:lnTo>
                    <a:pt x="1311064" y="21818"/>
                  </a:lnTo>
                  <a:lnTo>
                    <a:pt x="1369793" y="23294"/>
                  </a:lnTo>
                  <a:lnTo>
                    <a:pt x="1430993" y="25382"/>
                  </a:lnTo>
                  <a:lnTo>
                    <a:pt x="1494853" y="28146"/>
                  </a:lnTo>
                  <a:lnTo>
                    <a:pt x="1567804" y="30745"/>
                  </a:lnTo>
                  <a:lnTo>
                    <a:pt x="1636275" y="31576"/>
                  </a:lnTo>
                  <a:lnTo>
                    <a:pt x="1700481" y="31002"/>
                  </a:lnTo>
                  <a:lnTo>
                    <a:pt x="1760634" y="29388"/>
                  </a:lnTo>
                  <a:lnTo>
                    <a:pt x="1816950" y="27098"/>
                  </a:lnTo>
                  <a:lnTo>
                    <a:pt x="1918925" y="21948"/>
                  </a:lnTo>
                  <a:lnTo>
                    <a:pt x="1965012" y="19815"/>
                  </a:lnTo>
                  <a:lnTo>
                    <a:pt x="2008117" y="18463"/>
                  </a:lnTo>
                  <a:lnTo>
                    <a:pt x="2048454" y="18256"/>
                  </a:lnTo>
                  <a:lnTo>
                    <a:pt x="2086237" y="19558"/>
                  </a:lnTo>
                  <a:lnTo>
                    <a:pt x="2121681" y="22733"/>
                  </a:lnTo>
                  <a:lnTo>
                    <a:pt x="2154999" y="28146"/>
                  </a:lnTo>
                  <a:lnTo>
                    <a:pt x="2188382" y="33908"/>
                  </a:lnTo>
                  <a:lnTo>
                    <a:pt x="2223998" y="38016"/>
                  </a:lnTo>
                  <a:lnTo>
                    <a:pt x="2262029" y="40658"/>
                  </a:lnTo>
                  <a:lnTo>
                    <a:pt x="2302659" y="42024"/>
                  </a:lnTo>
                  <a:lnTo>
                    <a:pt x="2346069" y="42304"/>
                  </a:lnTo>
                  <a:lnTo>
                    <a:pt x="2392440" y="41686"/>
                  </a:lnTo>
                  <a:lnTo>
                    <a:pt x="2441956" y="40360"/>
                  </a:lnTo>
                  <a:lnTo>
                    <a:pt x="2675101" y="31767"/>
                  </a:lnTo>
                  <a:lnTo>
                    <a:pt x="2743068" y="29742"/>
                  </a:lnTo>
                  <a:lnTo>
                    <a:pt x="2815272" y="28146"/>
                  </a:lnTo>
                  <a:lnTo>
                    <a:pt x="2887289" y="27080"/>
                  </a:lnTo>
                  <a:lnTo>
                    <a:pt x="2954806" y="26471"/>
                  </a:lnTo>
                  <a:lnTo>
                    <a:pt x="3018085" y="26242"/>
                  </a:lnTo>
                  <a:lnTo>
                    <a:pt x="3132978" y="26620"/>
                  </a:lnTo>
                  <a:lnTo>
                    <a:pt x="3323435" y="28595"/>
                  </a:lnTo>
                  <a:lnTo>
                    <a:pt x="3403188" y="28978"/>
                  </a:lnTo>
                  <a:lnTo>
                    <a:pt x="3440113" y="28751"/>
                  </a:lnTo>
                  <a:lnTo>
                    <a:pt x="3475418" y="28146"/>
                  </a:lnTo>
                  <a:lnTo>
                    <a:pt x="3475291" y="19891"/>
                  </a:lnTo>
                  <a:lnTo>
                    <a:pt x="3475418" y="9858"/>
                  </a:lnTo>
                  <a:lnTo>
                    <a:pt x="3404514" y="8128"/>
                  </a:lnTo>
                  <a:lnTo>
                    <a:pt x="3336145" y="6919"/>
                  </a:lnTo>
                  <a:lnTo>
                    <a:pt x="3270293" y="6171"/>
                  </a:lnTo>
                  <a:lnTo>
                    <a:pt x="3206940" y="5826"/>
                  </a:lnTo>
                  <a:lnTo>
                    <a:pt x="3146066" y="5824"/>
                  </a:lnTo>
                  <a:lnTo>
                    <a:pt x="3087654" y="6104"/>
                  </a:lnTo>
                  <a:lnTo>
                    <a:pt x="2978140" y="7276"/>
                  </a:lnTo>
                  <a:lnTo>
                    <a:pt x="2746128" y="10987"/>
                  </a:lnTo>
                  <a:lnTo>
                    <a:pt x="2669644" y="11534"/>
                  </a:lnTo>
                  <a:lnTo>
                    <a:pt x="2634825" y="11367"/>
                  </a:lnTo>
                  <a:lnTo>
                    <a:pt x="2602263" y="10829"/>
                  </a:lnTo>
                  <a:lnTo>
                    <a:pt x="2526290" y="8606"/>
                  </a:lnTo>
                  <a:lnTo>
                    <a:pt x="2477421" y="8323"/>
                  </a:lnTo>
                  <a:lnTo>
                    <a:pt x="2426104" y="8786"/>
                  </a:lnTo>
                  <a:lnTo>
                    <a:pt x="2373110" y="9773"/>
                  </a:lnTo>
                  <a:lnTo>
                    <a:pt x="2211769" y="13655"/>
                  </a:lnTo>
                  <a:lnTo>
                    <a:pt x="2159773" y="14515"/>
                  </a:lnTo>
                  <a:lnTo>
                    <a:pt x="2109954" y="14787"/>
                  </a:lnTo>
                  <a:lnTo>
                    <a:pt x="2063082" y="14250"/>
                  </a:lnTo>
                  <a:lnTo>
                    <a:pt x="2019928" y="12681"/>
                  </a:lnTo>
                  <a:lnTo>
                    <a:pt x="1981263" y="9858"/>
                  </a:lnTo>
                  <a:lnTo>
                    <a:pt x="1944881" y="6800"/>
                  </a:lnTo>
                  <a:lnTo>
                    <a:pt x="1907691" y="4610"/>
                  </a:lnTo>
                  <a:lnTo>
                    <a:pt x="1869235" y="3196"/>
                  </a:lnTo>
                  <a:lnTo>
                    <a:pt x="1829056" y="2464"/>
                  </a:lnTo>
                  <a:lnTo>
                    <a:pt x="1786695" y="2318"/>
                  </a:lnTo>
                  <a:lnTo>
                    <a:pt x="1741693" y="2667"/>
                  </a:lnTo>
                  <a:lnTo>
                    <a:pt x="1693594" y="3414"/>
                  </a:lnTo>
                  <a:lnTo>
                    <a:pt x="1461049" y="8522"/>
                  </a:lnTo>
                  <a:lnTo>
                    <a:pt x="1127126" y="14684"/>
                  </a:lnTo>
                  <a:lnTo>
                    <a:pt x="1031767" y="15908"/>
                  </a:lnTo>
                  <a:lnTo>
                    <a:pt x="937248" y="16314"/>
                  </a:lnTo>
                  <a:lnTo>
                    <a:pt x="889286" y="16123"/>
                  </a:lnTo>
                  <a:lnTo>
                    <a:pt x="840312" y="15625"/>
                  </a:lnTo>
                  <a:lnTo>
                    <a:pt x="789918" y="14783"/>
                  </a:lnTo>
                  <a:lnTo>
                    <a:pt x="737698" y="13565"/>
                  </a:lnTo>
                  <a:lnTo>
                    <a:pt x="683243" y="11935"/>
                  </a:lnTo>
                  <a:lnTo>
                    <a:pt x="556213" y="7149"/>
                  </a:lnTo>
                  <a:lnTo>
                    <a:pt x="433381" y="2911"/>
                  </a:lnTo>
                  <a:lnTo>
                    <a:pt x="378856" y="1448"/>
                  </a:lnTo>
                  <a:lnTo>
                    <a:pt x="327841" y="466"/>
                  </a:lnTo>
                  <a:lnTo>
                    <a:pt x="27952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0079" y="2575164"/>
              <a:ext cx="3474720" cy="46355"/>
            </a:xfrm>
            <a:custGeom>
              <a:avLst/>
              <a:gdLst/>
              <a:ahLst/>
              <a:cxnLst/>
              <a:rect l="l" t="t" r="r" b="b"/>
              <a:pathLst>
                <a:path w="3474720" h="46355">
                  <a:moveTo>
                    <a:pt x="0" y="11825"/>
                  </a:moveTo>
                  <a:lnTo>
                    <a:pt x="48767" y="9503"/>
                  </a:lnTo>
                  <a:lnTo>
                    <a:pt x="98699" y="8619"/>
                  </a:lnTo>
                  <a:lnTo>
                    <a:pt x="149538" y="8901"/>
                  </a:lnTo>
                  <a:lnTo>
                    <a:pt x="201028" y="10081"/>
                  </a:lnTo>
                  <a:lnTo>
                    <a:pt x="252909" y="11887"/>
                  </a:lnTo>
                  <a:lnTo>
                    <a:pt x="304924" y="14051"/>
                  </a:lnTo>
                  <a:lnTo>
                    <a:pt x="356816" y="16301"/>
                  </a:lnTo>
                  <a:lnTo>
                    <a:pt x="408326" y="18369"/>
                  </a:lnTo>
                  <a:lnTo>
                    <a:pt x="459197" y="19985"/>
                  </a:lnTo>
                  <a:lnTo>
                    <a:pt x="509171" y="20878"/>
                  </a:lnTo>
                  <a:lnTo>
                    <a:pt x="557991" y="20778"/>
                  </a:lnTo>
                  <a:lnTo>
                    <a:pt x="605398" y="19416"/>
                  </a:lnTo>
                  <a:lnTo>
                    <a:pt x="651135" y="16521"/>
                  </a:lnTo>
                  <a:lnTo>
                    <a:pt x="694944" y="11825"/>
                  </a:lnTo>
                  <a:lnTo>
                    <a:pt x="741605" y="7011"/>
                  </a:lnTo>
                  <a:lnTo>
                    <a:pt x="789420" y="4541"/>
                  </a:lnTo>
                  <a:lnTo>
                    <a:pt x="838260" y="3995"/>
                  </a:lnTo>
                  <a:lnTo>
                    <a:pt x="887999" y="4951"/>
                  </a:lnTo>
                  <a:lnTo>
                    <a:pt x="938510" y="6990"/>
                  </a:lnTo>
                  <a:lnTo>
                    <a:pt x="989665" y="9691"/>
                  </a:lnTo>
                  <a:lnTo>
                    <a:pt x="1041336" y="12633"/>
                  </a:lnTo>
                  <a:lnTo>
                    <a:pt x="1093397" y="15397"/>
                  </a:lnTo>
                  <a:lnTo>
                    <a:pt x="1145720" y="17562"/>
                  </a:lnTo>
                  <a:lnTo>
                    <a:pt x="1198179" y="18708"/>
                  </a:lnTo>
                  <a:lnTo>
                    <a:pt x="1250644" y="18413"/>
                  </a:lnTo>
                  <a:lnTo>
                    <a:pt x="1302990" y="16259"/>
                  </a:lnTo>
                  <a:lnTo>
                    <a:pt x="1355090" y="11825"/>
                  </a:lnTo>
                  <a:lnTo>
                    <a:pt x="1407284" y="7392"/>
                  </a:lnTo>
                  <a:lnTo>
                    <a:pt x="1459837" y="5243"/>
                  </a:lnTo>
                  <a:lnTo>
                    <a:pt x="1512585" y="4957"/>
                  </a:lnTo>
                  <a:lnTo>
                    <a:pt x="1565368" y="6112"/>
                  </a:lnTo>
                  <a:lnTo>
                    <a:pt x="1618024" y="8287"/>
                  </a:lnTo>
                  <a:lnTo>
                    <a:pt x="1670392" y="11060"/>
                  </a:lnTo>
                  <a:lnTo>
                    <a:pt x="1722311" y="14010"/>
                  </a:lnTo>
                  <a:lnTo>
                    <a:pt x="1773620" y="16715"/>
                  </a:lnTo>
                  <a:lnTo>
                    <a:pt x="1824157" y="18754"/>
                  </a:lnTo>
                  <a:lnTo>
                    <a:pt x="1873761" y="19706"/>
                  </a:lnTo>
                  <a:lnTo>
                    <a:pt x="1922271" y="19150"/>
                  </a:lnTo>
                  <a:lnTo>
                    <a:pt x="1969525" y="16663"/>
                  </a:lnTo>
                  <a:lnTo>
                    <a:pt x="2015363" y="11825"/>
                  </a:lnTo>
                  <a:lnTo>
                    <a:pt x="2054409" y="7180"/>
                  </a:lnTo>
                  <a:lnTo>
                    <a:pt x="2093696" y="3818"/>
                  </a:lnTo>
                  <a:lnTo>
                    <a:pt x="2133559" y="1596"/>
                  </a:lnTo>
                  <a:lnTo>
                    <a:pt x="2174336" y="370"/>
                  </a:lnTo>
                  <a:lnTo>
                    <a:pt x="2216366" y="0"/>
                  </a:lnTo>
                  <a:lnTo>
                    <a:pt x="2259985" y="340"/>
                  </a:lnTo>
                  <a:lnTo>
                    <a:pt x="2305531" y="1248"/>
                  </a:lnTo>
                  <a:lnTo>
                    <a:pt x="2353341" y="2582"/>
                  </a:lnTo>
                  <a:lnTo>
                    <a:pt x="2403754" y="4199"/>
                  </a:lnTo>
                  <a:lnTo>
                    <a:pt x="2457106" y="5954"/>
                  </a:lnTo>
                  <a:lnTo>
                    <a:pt x="2513736" y="7707"/>
                  </a:lnTo>
                  <a:lnTo>
                    <a:pt x="2573980" y="9313"/>
                  </a:lnTo>
                  <a:lnTo>
                    <a:pt x="2638176" y="10630"/>
                  </a:lnTo>
                  <a:lnTo>
                    <a:pt x="2706662" y="11515"/>
                  </a:lnTo>
                  <a:lnTo>
                    <a:pt x="2779776" y="11825"/>
                  </a:lnTo>
                  <a:lnTo>
                    <a:pt x="2857022" y="11579"/>
                  </a:lnTo>
                  <a:lnTo>
                    <a:pt x="2927339" y="10965"/>
                  </a:lnTo>
                  <a:lnTo>
                    <a:pt x="2991397" y="10083"/>
                  </a:lnTo>
                  <a:lnTo>
                    <a:pt x="3049866" y="9037"/>
                  </a:lnTo>
                  <a:lnTo>
                    <a:pt x="3103417" y="7926"/>
                  </a:lnTo>
                  <a:lnTo>
                    <a:pt x="3152720" y="6853"/>
                  </a:lnTo>
                  <a:lnTo>
                    <a:pt x="3198447" y="5919"/>
                  </a:lnTo>
                  <a:lnTo>
                    <a:pt x="3241268" y="5227"/>
                  </a:lnTo>
                  <a:lnTo>
                    <a:pt x="3281853" y="4877"/>
                  </a:lnTo>
                  <a:lnTo>
                    <a:pt x="3320873" y="4971"/>
                  </a:lnTo>
                  <a:lnTo>
                    <a:pt x="3358999" y="5611"/>
                  </a:lnTo>
                  <a:lnTo>
                    <a:pt x="3396902" y="6899"/>
                  </a:lnTo>
                  <a:lnTo>
                    <a:pt x="3435252" y="8937"/>
                  </a:lnTo>
                  <a:lnTo>
                    <a:pt x="3474720" y="11825"/>
                  </a:lnTo>
                  <a:lnTo>
                    <a:pt x="3474339" y="19318"/>
                  </a:lnTo>
                  <a:lnTo>
                    <a:pt x="3474212" y="21604"/>
                  </a:lnTo>
                  <a:lnTo>
                    <a:pt x="3474720" y="30113"/>
                  </a:lnTo>
                  <a:lnTo>
                    <a:pt x="3422449" y="31914"/>
                  </a:lnTo>
                  <a:lnTo>
                    <a:pt x="3369084" y="32519"/>
                  </a:lnTo>
                  <a:lnTo>
                    <a:pt x="3314999" y="32156"/>
                  </a:lnTo>
                  <a:lnTo>
                    <a:pt x="3260569" y="31057"/>
                  </a:lnTo>
                  <a:lnTo>
                    <a:pt x="3206169" y="29450"/>
                  </a:lnTo>
                  <a:lnTo>
                    <a:pt x="3152174" y="27567"/>
                  </a:lnTo>
                  <a:lnTo>
                    <a:pt x="3098958" y="25636"/>
                  </a:lnTo>
                  <a:lnTo>
                    <a:pt x="3046898" y="23888"/>
                  </a:lnTo>
                  <a:lnTo>
                    <a:pt x="2996367" y="22552"/>
                  </a:lnTo>
                  <a:lnTo>
                    <a:pt x="2947740" y="21859"/>
                  </a:lnTo>
                  <a:lnTo>
                    <a:pt x="2901393" y="22039"/>
                  </a:lnTo>
                  <a:lnTo>
                    <a:pt x="2857699" y="23321"/>
                  </a:lnTo>
                  <a:lnTo>
                    <a:pt x="2817035" y="25936"/>
                  </a:lnTo>
                  <a:lnTo>
                    <a:pt x="2779776" y="30113"/>
                  </a:lnTo>
                  <a:lnTo>
                    <a:pt x="2736294" y="35133"/>
                  </a:lnTo>
                  <a:lnTo>
                    <a:pt x="2689067" y="38579"/>
                  </a:lnTo>
                  <a:lnTo>
                    <a:pt x="2638905" y="40650"/>
                  </a:lnTo>
                  <a:lnTo>
                    <a:pt x="2586618" y="41543"/>
                  </a:lnTo>
                  <a:lnTo>
                    <a:pt x="2533017" y="41457"/>
                  </a:lnTo>
                  <a:lnTo>
                    <a:pt x="2478913" y="40590"/>
                  </a:lnTo>
                  <a:lnTo>
                    <a:pt x="2425115" y="39142"/>
                  </a:lnTo>
                  <a:lnTo>
                    <a:pt x="2372435" y="37309"/>
                  </a:lnTo>
                  <a:lnTo>
                    <a:pt x="2321683" y="35292"/>
                  </a:lnTo>
                  <a:lnTo>
                    <a:pt x="2273669" y="33288"/>
                  </a:lnTo>
                  <a:lnTo>
                    <a:pt x="2229204" y="31495"/>
                  </a:lnTo>
                  <a:lnTo>
                    <a:pt x="2189099" y="30113"/>
                  </a:lnTo>
                  <a:lnTo>
                    <a:pt x="2153067" y="28858"/>
                  </a:lnTo>
                  <a:lnTo>
                    <a:pt x="2114553" y="27247"/>
                  </a:lnTo>
                  <a:lnTo>
                    <a:pt x="2073562" y="25436"/>
                  </a:lnTo>
                  <a:lnTo>
                    <a:pt x="2030101" y="23576"/>
                  </a:lnTo>
                  <a:lnTo>
                    <a:pt x="1984176" y="21823"/>
                  </a:lnTo>
                  <a:lnTo>
                    <a:pt x="1935794" y="20331"/>
                  </a:lnTo>
                  <a:lnTo>
                    <a:pt x="1884960" y="19253"/>
                  </a:lnTo>
                  <a:lnTo>
                    <a:pt x="1831681" y="18743"/>
                  </a:lnTo>
                  <a:lnTo>
                    <a:pt x="1775963" y="18956"/>
                  </a:lnTo>
                  <a:lnTo>
                    <a:pt x="1717812" y="20046"/>
                  </a:lnTo>
                  <a:lnTo>
                    <a:pt x="1657234" y="22166"/>
                  </a:lnTo>
                  <a:lnTo>
                    <a:pt x="1594237" y="25470"/>
                  </a:lnTo>
                  <a:lnTo>
                    <a:pt x="1528826" y="30113"/>
                  </a:lnTo>
                  <a:lnTo>
                    <a:pt x="1463818" y="34993"/>
                  </a:lnTo>
                  <a:lnTo>
                    <a:pt x="1401848" y="38930"/>
                  </a:lnTo>
                  <a:lnTo>
                    <a:pt x="1342733" y="41959"/>
                  </a:lnTo>
                  <a:lnTo>
                    <a:pt x="1286293" y="44116"/>
                  </a:lnTo>
                  <a:lnTo>
                    <a:pt x="1232346" y="45436"/>
                  </a:lnTo>
                  <a:lnTo>
                    <a:pt x="1180708" y="45954"/>
                  </a:lnTo>
                  <a:lnTo>
                    <a:pt x="1131200" y="45707"/>
                  </a:lnTo>
                  <a:lnTo>
                    <a:pt x="1083639" y="44728"/>
                  </a:lnTo>
                  <a:lnTo>
                    <a:pt x="1037843" y="43054"/>
                  </a:lnTo>
                  <a:lnTo>
                    <a:pt x="993631" y="40721"/>
                  </a:lnTo>
                  <a:lnTo>
                    <a:pt x="950821" y="37762"/>
                  </a:lnTo>
                  <a:lnTo>
                    <a:pt x="909231" y="34214"/>
                  </a:lnTo>
                  <a:lnTo>
                    <a:pt x="868680" y="30113"/>
                  </a:lnTo>
                  <a:lnTo>
                    <a:pt x="835136" y="27415"/>
                  </a:lnTo>
                  <a:lnTo>
                    <a:pt x="796245" y="25890"/>
                  </a:lnTo>
                  <a:lnTo>
                    <a:pt x="752636" y="25370"/>
                  </a:lnTo>
                  <a:lnTo>
                    <a:pt x="704941" y="25689"/>
                  </a:lnTo>
                  <a:lnTo>
                    <a:pt x="653789" y="26679"/>
                  </a:lnTo>
                  <a:lnTo>
                    <a:pt x="599813" y="28173"/>
                  </a:lnTo>
                  <a:lnTo>
                    <a:pt x="543643" y="30004"/>
                  </a:lnTo>
                  <a:lnTo>
                    <a:pt x="485908" y="32005"/>
                  </a:lnTo>
                  <a:lnTo>
                    <a:pt x="427241" y="34010"/>
                  </a:lnTo>
                  <a:lnTo>
                    <a:pt x="368271" y="35850"/>
                  </a:lnTo>
                  <a:lnTo>
                    <a:pt x="309630" y="37360"/>
                  </a:lnTo>
                  <a:lnTo>
                    <a:pt x="251948" y="38372"/>
                  </a:lnTo>
                  <a:lnTo>
                    <a:pt x="195856" y="38718"/>
                  </a:lnTo>
                  <a:lnTo>
                    <a:pt x="141984" y="38232"/>
                  </a:lnTo>
                  <a:lnTo>
                    <a:pt x="90964" y="36748"/>
                  </a:lnTo>
                  <a:lnTo>
                    <a:pt x="43425" y="34097"/>
                  </a:lnTo>
                  <a:lnTo>
                    <a:pt x="0" y="30113"/>
                  </a:lnTo>
                  <a:lnTo>
                    <a:pt x="63" y="23509"/>
                  </a:lnTo>
                  <a:lnTo>
                    <a:pt x="63" y="15635"/>
                  </a:lnTo>
                  <a:lnTo>
                    <a:pt x="0" y="11825"/>
                  </a:lnTo>
                  <a:close/>
                </a:path>
              </a:pathLst>
            </a:custGeom>
            <a:ln w="44195">
              <a:solidFill>
                <a:srgbClr val="E970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18819" y="2871215"/>
            <a:ext cx="4062729" cy="2898775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240665" marR="5080" indent="-228600">
              <a:lnSpc>
                <a:spcPts val="1620"/>
              </a:lnSpc>
              <a:spcBef>
                <a:spcPts val="3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HSBC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is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one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of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20">
                <a:latin typeface="Calibri"/>
                <a:cs typeface="Calibri"/>
              </a:rPr>
              <a:t> world’s </a:t>
            </a:r>
            <a:r>
              <a:rPr dirty="0" sz="1500" spc="-10">
                <a:latin typeface="Calibri"/>
                <a:cs typeface="Calibri"/>
              </a:rPr>
              <a:t>largest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banks,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founded </a:t>
            </a:r>
            <a:r>
              <a:rPr dirty="0" sz="1500">
                <a:latin typeface="Calibri"/>
                <a:cs typeface="Calibri"/>
              </a:rPr>
              <a:t>in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1865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reaching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multinational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scale,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with </a:t>
            </a:r>
            <a:r>
              <a:rPr dirty="0" sz="1500">
                <a:latin typeface="Calibri"/>
                <a:cs typeface="Calibri"/>
              </a:rPr>
              <a:t>its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headquarters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London,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United</a:t>
            </a:r>
            <a:r>
              <a:rPr dirty="0" sz="1500" spc="-10">
                <a:latin typeface="Calibri"/>
                <a:cs typeface="Calibri"/>
              </a:rPr>
              <a:t> Kingdom.</a:t>
            </a:r>
            <a:endParaRPr sz="1500">
              <a:latin typeface="Calibri"/>
              <a:cs typeface="Calibri"/>
            </a:endParaRPr>
          </a:p>
          <a:p>
            <a:pPr marL="240665" marR="167005" indent="-228600">
              <a:lnSpc>
                <a:spcPts val="1620"/>
              </a:lnSpc>
              <a:spcBef>
                <a:spcPts val="100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With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more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than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211,000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employees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worldwide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recruitment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process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thorough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well </a:t>
            </a:r>
            <a:r>
              <a:rPr dirty="0" sz="1500" spc="-10">
                <a:latin typeface="Calibri"/>
                <a:cs typeface="Calibri"/>
              </a:rPr>
              <a:t>structured.</a:t>
            </a:r>
            <a:endParaRPr sz="1500">
              <a:latin typeface="Calibri"/>
              <a:cs typeface="Calibri"/>
            </a:endParaRPr>
          </a:p>
          <a:p>
            <a:pPr marL="240665" marR="19050" indent="-228600">
              <a:lnSpc>
                <a:spcPts val="1620"/>
              </a:lnSpc>
              <a:spcBef>
                <a:spcPts val="994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According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to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HSBC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(2019),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“With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more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than </a:t>
            </a:r>
            <a:r>
              <a:rPr dirty="0" sz="1500">
                <a:latin typeface="Calibri"/>
                <a:cs typeface="Calibri"/>
              </a:rPr>
              <a:t>40,000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employees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UK,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we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offer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many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ways </a:t>
            </a:r>
            <a:r>
              <a:rPr dirty="0" sz="1500">
                <a:latin typeface="Calibri"/>
                <a:cs typeface="Calibri"/>
              </a:rPr>
              <a:t>for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you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to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achieve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your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career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ambitions.”</a:t>
            </a:r>
            <a:endParaRPr sz="1500">
              <a:latin typeface="Calibri"/>
              <a:cs typeface="Calibri"/>
            </a:endParaRPr>
          </a:p>
          <a:p>
            <a:pPr marL="240665" marR="118110" indent="-228600">
              <a:lnSpc>
                <a:spcPts val="1620"/>
              </a:lnSpc>
              <a:spcBef>
                <a:spcPts val="10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This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shows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that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recruitment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process</a:t>
            </a:r>
            <a:r>
              <a:rPr dirty="0" sz="1500" spc="-25">
                <a:latin typeface="Calibri"/>
                <a:cs typeface="Calibri"/>
              </a:rPr>
              <a:t> can </a:t>
            </a:r>
            <a:r>
              <a:rPr dirty="0" sz="1500">
                <a:latin typeface="Calibri"/>
                <a:cs typeface="Calibri"/>
              </a:rPr>
              <a:t>differ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based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on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career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path</a:t>
            </a:r>
            <a:r>
              <a:rPr dirty="0" sz="1500" spc="-6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giving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employee </a:t>
            </a:r>
            <a:r>
              <a:rPr dirty="0" sz="1500">
                <a:latin typeface="Calibri"/>
                <a:cs typeface="Calibri"/>
              </a:rPr>
              <a:t>more</a:t>
            </a:r>
            <a:r>
              <a:rPr dirty="0" sz="1500" spc="-5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flexibility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6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choice.</a:t>
            </a:r>
            <a:endParaRPr sz="1500">
              <a:latin typeface="Calibri"/>
              <a:cs typeface="Calibri"/>
            </a:endParaRPr>
          </a:p>
        </p:txBody>
      </p:sp>
      <p:pic>
        <p:nvPicPr>
          <p:cNvPr id="7" name="object 7" descr="HSBC shares hit 20-year high ahead of results as bank 'to start job cuts  this week' | Business Live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11956" y="0"/>
            <a:ext cx="687851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6045" rIns="0" bIns="0" rtlCol="0" vert="horz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dirty="0" spc="-25"/>
              <a:t>Recruitment </a:t>
            </a:r>
            <a:r>
              <a:rPr dirty="0" spc="-10"/>
              <a:t>Process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7981" y="2553066"/>
            <a:ext cx="3519170" cy="90170"/>
            <a:chOff x="617981" y="2553066"/>
            <a:chExt cx="3519170" cy="90170"/>
          </a:xfrm>
        </p:grpSpPr>
        <p:sp>
          <p:nvSpPr>
            <p:cNvPr id="4" name="object 4"/>
            <p:cNvSpPr/>
            <p:nvPr/>
          </p:nvSpPr>
          <p:spPr>
            <a:xfrm>
              <a:off x="639381" y="2577131"/>
              <a:ext cx="3475990" cy="42545"/>
            </a:xfrm>
            <a:custGeom>
              <a:avLst/>
              <a:gdLst/>
              <a:ahLst/>
              <a:cxnLst/>
              <a:rect l="l" t="t" r="r" b="b"/>
              <a:pathLst>
                <a:path w="3475990" h="42544">
                  <a:moveTo>
                    <a:pt x="279523" y="0"/>
                  </a:moveTo>
                  <a:lnTo>
                    <a:pt x="233089" y="80"/>
                  </a:lnTo>
                  <a:lnTo>
                    <a:pt x="187724" y="742"/>
                  </a:lnTo>
                  <a:lnTo>
                    <a:pt x="142616" y="2018"/>
                  </a:lnTo>
                  <a:lnTo>
                    <a:pt x="96951" y="3940"/>
                  </a:lnTo>
                  <a:lnTo>
                    <a:pt x="49916" y="6542"/>
                  </a:lnTo>
                  <a:lnTo>
                    <a:pt x="698" y="9858"/>
                  </a:lnTo>
                  <a:lnTo>
                    <a:pt x="0" y="13668"/>
                  </a:lnTo>
                  <a:lnTo>
                    <a:pt x="888" y="24209"/>
                  </a:lnTo>
                  <a:lnTo>
                    <a:pt x="698" y="28146"/>
                  </a:lnTo>
                  <a:lnTo>
                    <a:pt x="112775" y="30245"/>
                  </a:lnTo>
                  <a:lnTo>
                    <a:pt x="222563" y="31412"/>
                  </a:lnTo>
                  <a:lnTo>
                    <a:pt x="329870" y="31785"/>
                  </a:lnTo>
                  <a:lnTo>
                    <a:pt x="434504" y="31505"/>
                  </a:lnTo>
                  <a:lnTo>
                    <a:pt x="586021" y="30167"/>
                  </a:lnTo>
                  <a:lnTo>
                    <a:pt x="774220" y="27354"/>
                  </a:lnTo>
                  <a:lnTo>
                    <a:pt x="1000025" y="22166"/>
                  </a:lnTo>
                  <a:lnTo>
                    <a:pt x="1097088" y="20730"/>
                  </a:lnTo>
                  <a:lnTo>
                    <a:pt x="1147818" y="20410"/>
                  </a:lnTo>
                  <a:lnTo>
                    <a:pt x="1200265" y="20441"/>
                  </a:lnTo>
                  <a:lnTo>
                    <a:pt x="1254617" y="20889"/>
                  </a:lnTo>
                  <a:lnTo>
                    <a:pt x="1311064" y="21818"/>
                  </a:lnTo>
                  <a:lnTo>
                    <a:pt x="1369793" y="23294"/>
                  </a:lnTo>
                  <a:lnTo>
                    <a:pt x="1430993" y="25382"/>
                  </a:lnTo>
                  <a:lnTo>
                    <a:pt x="1494853" y="28146"/>
                  </a:lnTo>
                  <a:lnTo>
                    <a:pt x="1567804" y="30745"/>
                  </a:lnTo>
                  <a:lnTo>
                    <a:pt x="1636275" y="31576"/>
                  </a:lnTo>
                  <a:lnTo>
                    <a:pt x="1700481" y="31002"/>
                  </a:lnTo>
                  <a:lnTo>
                    <a:pt x="1760634" y="29388"/>
                  </a:lnTo>
                  <a:lnTo>
                    <a:pt x="1816950" y="27098"/>
                  </a:lnTo>
                  <a:lnTo>
                    <a:pt x="1918925" y="21948"/>
                  </a:lnTo>
                  <a:lnTo>
                    <a:pt x="1965012" y="19815"/>
                  </a:lnTo>
                  <a:lnTo>
                    <a:pt x="2008117" y="18463"/>
                  </a:lnTo>
                  <a:lnTo>
                    <a:pt x="2048454" y="18256"/>
                  </a:lnTo>
                  <a:lnTo>
                    <a:pt x="2086237" y="19558"/>
                  </a:lnTo>
                  <a:lnTo>
                    <a:pt x="2121681" y="22733"/>
                  </a:lnTo>
                  <a:lnTo>
                    <a:pt x="2154999" y="28146"/>
                  </a:lnTo>
                  <a:lnTo>
                    <a:pt x="2188382" y="33908"/>
                  </a:lnTo>
                  <a:lnTo>
                    <a:pt x="2223998" y="38016"/>
                  </a:lnTo>
                  <a:lnTo>
                    <a:pt x="2262029" y="40658"/>
                  </a:lnTo>
                  <a:lnTo>
                    <a:pt x="2302659" y="42024"/>
                  </a:lnTo>
                  <a:lnTo>
                    <a:pt x="2346069" y="42304"/>
                  </a:lnTo>
                  <a:lnTo>
                    <a:pt x="2392440" y="41686"/>
                  </a:lnTo>
                  <a:lnTo>
                    <a:pt x="2441956" y="40360"/>
                  </a:lnTo>
                  <a:lnTo>
                    <a:pt x="2675101" y="31767"/>
                  </a:lnTo>
                  <a:lnTo>
                    <a:pt x="2743068" y="29742"/>
                  </a:lnTo>
                  <a:lnTo>
                    <a:pt x="2815272" y="28146"/>
                  </a:lnTo>
                  <a:lnTo>
                    <a:pt x="2887289" y="27080"/>
                  </a:lnTo>
                  <a:lnTo>
                    <a:pt x="2954806" y="26471"/>
                  </a:lnTo>
                  <a:lnTo>
                    <a:pt x="3018085" y="26242"/>
                  </a:lnTo>
                  <a:lnTo>
                    <a:pt x="3132978" y="26620"/>
                  </a:lnTo>
                  <a:lnTo>
                    <a:pt x="3323435" y="28595"/>
                  </a:lnTo>
                  <a:lnTo>
                    <a:pt x="3403188" y="28978"/>
                  </a:lnTo>
                  <a:lnTo>
                    <a:pt x="3440113" y="28751"/>
                  </a:lnTo>
                  <a:lnTo>
                    <a:pt x="3475418" y="28146"/>
                  </a:lnTo>
                  <a:lnTo>
                    <a:pt x="3475291" y="19891"/>
                  </a:lnTo>
                  <a:lnTo>
                    <a:pt x="3475418" y="9858"/>
                  </a:lnTo>
                  <a:lnTo>
                    <a:pt x="3404514" y="8128"/>
                  </a:lnTo>
                  <a:lnTo>
                    <a:pt x="3336145" y="6919"/>
                  </a:lnTo>
                  <a:lnTo>
                    <a:pt x="3270293" y="6171"/>
                  </a:lnTo>
                  <a:lnTo>
                    <a:pt x="3206940" y="5826"/>
                  </a:lnTo>
                  <a:lnTo>
                    <a:pt x="3146066" y="5824"/>
                  </a:lnTo>
                  <a:lnTo>
                    <a:pt x="3087654" y="6104"/>
                  </a:lnTo>
                  <a:lnTo>
                    <a:pt x="2978140" y="7276"/>
                  </a:lnTo>
                  <a:lnTo>
                    <a:pt x="2746128" y="10987"/>
                  </a:lnTo>
                  <a:lnTo>
                    <a:pt x="2669644" y="11534"/>
                  </a:lnTo>
                  <a:lnTo>
                    <a:pt x="2634825" y="11367"/>
                  </a:lnTo>
                  <a:lnTo>
                    <a:pt x="2602263" y="10829"/>
                  </a:lnTo>
                  <a:lnTo>
                    <a:pt x="2526290" y="8606"/>
                  </a:lnTo>
                  <a:lnTo>
                    <a:pt x="2477421" y="8323"/>
                  </a:lnTo>
                  <a:lnTo>
                    <a:pt x="2426104" y="8786"/>
                  </a:lnTo>
                  <a:lnTo>
                    <a:pt x="2373110" y="9773"/>
                  </a:lnTo>
                  <a:lnTo>
                    <a:pt x="2211769" y="13655"/>
                  </a:lnTo>
                  <a:lnTo>
                    <a:pt x="2159773" y="14515"/>
                  </a:lnTo>
                  <a:lnTo>
                    <a:pt x="2109954" y="14787"/>
                  </a:lnTo>
                  <a:lnTo>
                    <a:pt x="2063082" y="14250"/>
                  </a:lnTo>
                  <a:lnTo>
                    <a:pt x="2019928" y="12681"/>
                  </a:lnTo>
                  <a:lnTo>
                    <a:pt x="1981263" y="9858"/>
                  </a:lnTo>
                  <a:lnTo>
                    <a:pt x="1944881" y="6800"/>
                  </a:lnTo>
                  <a:lnTo>
                    <a:pt x="1907691" y="4610"/>
                  </a:lnTo>
                  <a:lnTo>
                    <a:pt x="1869235" y="3196"/>
                  </a:lnTo>
                  <a:lnTo>
                    <a:pt x="1829056" y="2464"/>
                  </a:lnTo>
                  <a:lnTo>
                    <a:pt x="1786695" y="2318"/>
                  </a:lnTo>
                  <a:lnTo>
                    <a:pt x="1741693" y="2667"/>
                  </a:lnTo>
                  <a:lnTo>
                    <a:pt x="1693594" y="3414"/>
                  </a:lnTo>
                  <a:lnTo>
                    <a:pt x="1461049" y="8522"/>
                  </a:lnTo>
                  <a:lnTo>
                    <a:pt x="1127126" y="14684"/>
                  </a:lnTo>
                  <a:lnTo>
                    <a:pt x="1031767" y="15908"/>
                  </a:lnTo>
                  <a:lnTo>
                    <a:pt x="937248" y="16314"/>
                  </a:lnTo>
                  <a:lnTo>
                    <a:pt x="889286" y="16123"/>
                  </a:lnTo>
                  <a:lnTo>
                    <a:pt x="840312" y="15625"/>
                  </a:lnTo>
                  <a:lnTo>
                    <a:pt x="789918" y="14783"/>
                  </a:lnTo>
                  <a:lnTo>
                    <a:pt x="737698" y="13565"/>
                  </a:lnTo>
                  <a:lnTo>
                    <a:pt x="683243" y="11935"/>
                  </a:lnTo>
                  <a:lnTo>
                    <a:pt x="556213" y="7149"/>
                  </a:lnTo>
                  <a:lnTo>
                    <a:pt x="433381" y="2911"/>
                  </a:lnTo>
                  <a:lnTo>
                    <a:pt x="378856" y="1448"/>
                  </a:lnTo>
                  <a:lnTo>
                    <a:pt x="327841" y="466"/>
                  </a:lnTo>
                  <a:lnTo>
                    <a:pt x="27952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0079" y="2575164"/>
              <a:ext cx="3474720" cy="46355"/>
            </a:xfrm>
            <a:custGeom>
              <a:avLst/>
              <a:gdLst/>
              <a:ahLst/>
              <a:cxnLst/>
              <a:rect l="l" t="t" r="r" b="b"/>
              <a:pathLst>
                <a:path w="3474720" h="46355">
                  <a:moveTo>
                    <a:pt x="0" y="11825"/>
                  </a:moveTo>
                  <a:lnTo>
                    <a:pt x="48767" y="9503"/>
                  </a:lnTo>
                  <a:lnTo>
                    <a:pt x="98699" y="8619"/>
                  </a:lnTo>
                  <a:lnTo>
                    <a:pt x="149538" y="8901"/>
                  </a:lnTo>
                  <a:lnTo>
                    <a:pt x="201028" y="10081"/>
                  </a:lnTo>
                  <a:lnTo>
                    <a:pt x="252909" y="11887"/>
                  </a:lnTo>
                  <a:lnTo>
                    <a:pt x="304924" y="14051"/>
                  </a:lnTo>
                  <a:lnTo>
                    <a:pt x="356816" y="16301"/>
                  </a:lnTo>
                  <a:lnTo>
                    <a:pt x="408326" y="18369"/>
                  </a:lnTo>
                  <a:lnTo>
                    <a:pt x="459197" y="19985"/>
                  </a:lnTo>
                  <a:lnTo>
                    <a:pt x="509171" y="20878"/>
                  </a:lnTo>
                  <a:lnTo>
                    <a:pt x="557991" y="20778"/>
                  </a:lnTo>
                  <a:lnTo>
                    <a:pt x="605398" y="19416"/>
                  </a:lnTo>
                  <a:lnTo>
                    <a:pt x="651135" y="16521"/>
                  </a:lnTo>
                  <a:lnTo>
                    <a:pt x="694944" y="11825"/>
                  </a:lnTo>
                  <a:lnTo>
                    <a:pt x="741605" y="7011"/>
                  </a:lnTo>
                  <a:lnTo>
                    <a:pt x="789420" y="4541"/>
                  </a:lnTo>
                  <a:lnTo>
                    <a:pt x="838260" y="3995"/>
                  </a:lnTo>
                  <a:lnTo>
                    <a:pt x="887999" y="4951"/>
                  </a:lnTo>
                  <a:lnTo>
                    <a:pt x="938510" y="6990"/>
                  </a:lnTo>
                  <a:lnTo>
                    <a:pt x="989665" y="9691"/>
                  </a:lnTo>
                  <a:lnTo>
                    <a:pt x="1041336" y="12633"/>
                  </a:lnTo>
                  <a:lnTo>
                    <a:pt x="1093397" y="15397"/>
                  </a:lnTo>
                  <a:lnTo>
                    <a:pt x="1145720" y="17562"/>
                  </a:lnTo>
                  <a:lnTo>
                    <a:pt x="1198179" y="18708"/>
                  </a:lnTo>
                  <a:lnTo>
                    <a:pt x="1250644" y="18413"/>
                  </a:lnTo>
                  <a:lnTo>
                    <a:pt x="1302990" y="16259"/>
                  </a:lnTo>
                  <a:lnTo>
                    <a:pt x="1355090" y="11825"/>
                  </a:lnTo>
                  <a:lnTo>
                    <a:pt x="1407284" y="7392"/>
                  </a:lnTo>
                  <a:lnTo>
                    <a:pt x="1459837" y="5243"/>
                  </a:lnTo>
                  <a:lnTo>
                    <a:pt x="1512585" y="4957"/>
                  </a:lnTo>
                  <a:lnTo>
                    <a:pt x="1565368" y="6112"/>
                  </a:lnTo>
                  <a:lnTo>
                    <a:pt x="1618024" y="8287"/>
                  </a:lnTo>
                  <a:lnTo>
                    <a:pt x="1670392" y="11060"/>
                  </a:lnTo>
                  <a:lnTo>
                    <a:pt x="1722311" y="14010"/>
                  </a:lnTo>
                  <a:lnTo>
                    <a:pt x="1773620" y="16715"/>
                  </a:lnTo>
                  <a:lnTo>
                    <a:pt x="1824157" y="18754"/>
                  </a:lnTo>
                  <a:lnTo>
                    <a:pt x="1873761" y="19706"/>
                  </a:lnTo>
                  <a:lnTo>
                    <a:pt x="1922271" y="19150"/>
                  </a:lnTo>
                  <a:lnTo>
                    <a:pt x="1969525" y="16663"/>
                  </a:lnTo>
                  <a:lnTo>
                    <a:pt x="2015363" y="11825"/>
                  </a:lnTo>
                  <a:lnTo>
                    <a:pt x="2054409" y="7180"/>
                  </a:lnTo>
                  <a:lnTo>
                    <a:pt x="2093696" y="3818"/>
                  </a:lnTo>
                  <a:lnTo>
                    <a:pt x="2133559" y="1596"/>
                  </a:lnTo>
                  <a:lnTo>
                    <a:pt x="2174336" y="370"/>
                  </a:lnTo>
                  <a:lnTo>
                    <a:pt x="2216366" y="0"/>
                  </a:lnTo>
                  <a:lnTo>
                    <a:pt x="2259985" y="340"/>
                  </a:lnTo>
                  <a:lnTo>
                    <a:pt x="2305531" y="1248"/>
                  </a:lnTo>
                  <a:lnTo>
                    <a:pt x="2353341" y="2582"/>
                  </a:lnTo>
                  <a:lnTo>
                    <a:pt x="2403754" y="4199"/>
                  </a:lnTo>
                  <a:lnTo>
                    <a:pt x="2457106" y="5954"/>
                  </a:lnTo>
                  <a:lnTo>
                    <a:pt x="2513736" y="7707"/>
                  </a:lnTo>
                  <a:lnTo>
                    <a:pt x="2573980" y="9313"/>
                  </a:lnTo>
                  <a:lnTo>
                    <a:pt x="2638176" y="10630"/>
                  </a:lnTo>
                  <a:lnTo>
                    <a:pt x="2706662" y="11515"/>
                  </a:lnTo>
                  <a:lnTo>
                    <a:pt x="2779776" y="11825"/>
                  </a:lnTo>
                  <a:lnTo>
                    <a:pt x="2857022" y="11579"/>
                  </a:lnTo>
                  <a:lnTo>
                    <a:pt x="2927339" y="10965"/>
                  </a:lnTo>
                  <a:lnTo>
                    <a:pt x="2991397" y="10083"/>
                  </a:lnTo>
                  <a:lnTo>
                    <a:pt x="3049866" y="9037"/>
                  </a:lnTo>
                  <a:lnTo>
                    <a:pt x="3103417" y="7926"/>
                  </a:lnTo>
                  <a:lnTo>
                    <a:pt x="3152720" y="6853"/>
                  </a:lnTo>
                  <a:lnTo>
                    <a:pt x="3198447" y="5919"/>
                  </a:lnTo>
                  <a:lnTo>
                    <a:pt x="3241268" y="5227"/>
                  </a:lnTo>
                  <a:lnTo>
                    <a:pt x="3281853" y="4877"/>
                  </a:lnTo>
                  <a:lnTo>
                    <a:pt x="3320873" y="4971"/>
                  </a:lnTo>
                  <a:lnTo>
                    <a:pt x="3358999" y="5611"/>
                  </a:lnTo>
                  <a:lnTo>
                    <a:pt x="3396902" y="6899"/>
                  </a:lnTo>
                  <a:lnTo>
                    <a:pt x="3435252" y="8937"/>
                  </a:lnTo>
                  <a:lnTo>
                    <a:pt x="3474720" y="11825"/>
                  </a:lnTo>
                  <a:lnTo>
                    <a:pt x="3474339" y="19318"/>
                  </a:lnTo>
                  <a:lnTo>
                    <a:pt x="3474212" y="21604"/>
                  </a:lnTo>
                  <a:lnTo>
                    <a:pt x="3474720" y="30113"/>
                  </a:lnTo>
                  <a:lnTo>
                    <a:pt x="3422449" y="31914"/>
                  </a:lnTo>
                  <a:lnTo>
                    <a:pt x="3369084" y="32519"/>
                  </a:lnTo>
                  <a:lnTo>
                    <a:pt x="3314999" y="32156"/>
                  </a:lnTo>
                  <a:lnTo>
                    <a:pt x="3260569" y="31057"/>
                  </a:lnTo>
                  <a:lnTo>
                    <a:pt x="3206169" y="29450"/>
                  </a:lnTo>
                  <a:lnTo>
                    <a:pt x="3152174" y="27567"/>
                  </a:lnTo>
                  <a:lnTo>
                    <a:pt x="3098958" y="25636"/>
                  </a:lnTo>
                  <a:lnTo>
                    <a:pt x="3046898" y="23888"/>
                  </a:lnTo>
                  <a:lnTo>
                    <a:pt x="2996367" y="22552"/>
                  </a:lnTo>
                  <a:lnTo>
                    <a:pt x="2947740" y="21859"/>
                  </a:lnTo>
                  <a:lnTo>
                    <a:pt x="2901393" y="22039"/>
                  </a:lnTo>
                  <a:lnTo>
                    <a:pt x="2857699" y="23321"/>
                  </a:lnTo>
                  <a:lnTo>
                    <a:pt x="2817035" y="25936"/>
                  </a:lnTo>
                  <a:lnTo>
                    <a:pt x="2779776" y="30113"/>
                  </a:lnTo>
                  <a:lnTo>
                    <a:pt x="2736294" y="35133"/>
                  </a:lnTo>
                  <a:lnTo>
                    <a:pt x="2689067" y="38579"/>
                  </a:lnTo>
                  <a:lnTo>
                    <a:pt x="2638905" y="40650"/>
                  </a:lnTo>
                  <a:lnTo>
                    <a:pt x="2586618" y="41543"/>
                  </a:lnTo>
                  <a:lnTo>
                    <a:pt x="2533017" y="41457"/>
                  </a:lnTo>
                  <a:lnTo>
                    <a:pt x="2478913" y="40590"/>
                  </a:lnTo>
                  <a:lnTo>
                    <a:pt x="2425115" y="39142"/>
                  </a:lnTo>
                  <a:lnTo>
                    <a:pt x="2372435" y="37309"/>
                  </a:lnTo>
                  <a:lnTo>
                    <a:pt x="2321683" y="35292"/>
                  </a:lnTo>
                  <a:lnTo>
                    <a:pt x="2273669" y="33288"/>
                  </a:lnTo>
                  <a:lnTo>
                    <a:pt x="2229204" y="31495"/>
                  </a:lnTo>
                  <a:lnTo>
                    <a:pt x="2189099" y="30113"/>
                  </a:lnTo>
                  <a:lnTo>
                    <a:pt x="2153067" y="28858"/>
                  </a:lnTo>
                  <a:lnTo>
                    <a:pt x="2114553" y="27247"/>
                  </a:lnTo>
                  <a:lnTo>
                    <a:pt x="2073562" y="25436"/>
                  </a:lnTo>
                  <a:lnTo>
                    <a:pt x="2030101" y="23576"/>
                  </a:lnTo>
                  <a:lnTo>
                    <a:pt x="1984176" y="21823"/>
                  </a:lnTo>
                  <a:lnTo>
                    <a:pt x="1935794" y="20331"/>
                  </a:lnTo>
                  <a:lnTo>
                    <a:pt x="1884960" y="19253"/>
                  </a:lnTo>
                  <a:lnTo>
                    <a:pt x="1831681" y="18743"/>
                  </a:lnTo>
                  <a:lnTo>
                    <a:pt x="1775963" y="18956"/>
                  </a:lnTo>
                  <a:lnTo>
                    <a:pt x="1717812" y="20046"/>
                  </a:lnTo>
                  <a:lnTo>
                    <a:pt x="1657234" y="22166"/>
                  </a:lnTo>
                  <a:lnTo>
                    <a:pt x="1594237" y="25470"/>
                  </a:lnTo>
                  <a:lnTo>
                    <a:pt x="1528826" y="30113"/>
                  </a:lnTo>
                  <a:lnTo>
                    <a:pt x="1463818" y="34993"/>
                  </a:lnTo>
                  <a:lnTo>
                    <a:pt x="1401848" y="38930"/>
                  </a:lnTo>
                  <a:lnTo>
                    <a:pt x="1342733" y="41959"/>
                  </a:lnTo>
                  <a:lnTo>
                    <a:pt x="1286293" y="44116"/>
                  </a:lnTo>
                  <a:lnTo>
                    <a:pt x="1232346" y="45436"/>
                  </a:lnTo>
                  <a:lnTo>
                    <a:pt x="1180708" y="45954"/>
                  </a:lnTo>
                  <a:lnTo>
                    <a:pt x="1131200" y="45707"/>
                  </a:lnTo>
                  <a:lnTo>
                    <a:pt x="1083639" y="44728"/>
                  </a:lnTo>
                  <a:lnTo>
                    <a:pt x="1037843" y="43054"/>
                  </a:lnTo>
                  <a:lnTo>
                    <a:pt x="993631" y="40721"/>
                  </a:lnTo>
                  <a:lnTo>
                    <a:pt x="950821" y="37762"/>
                  </a:lnTo>
                  <a:lnTo>
                    <a:pt x="909231" y="34214"/>
                  </a:lnTo>
                  <a:lnTo>
                    <a:pt x="868680" y="30113"/>
                  </a:lnTo>
                  <a:lnTo>
                    <a:pt x="835136" y="27415"/>
                  </a:lnTo>
                  <a:lnTo>
                    <a:pt x="796245" y="25890"/>
                  </a:lnTo>
                  <a:lnTo>
                    <a:pt x="752636" y="25370"/>
                  </a:lnTo>
                  <a:lnTo>
                    <a:pt x="704941" y="25689"/>
                  </a:lnTo>
                  <a:lnTo>
                    <a:pt x="653789" y="26679"/>
                  </a:lnTo>
                  <a:lnTo>
                    <a:pt x="599813" y="28173"/>
                  </a:lnTo>
                  <a:lnTo>
                    <a:pt x="543643" y="30004"/>
                  </a:lnTo>
                  <a:lnTo>
                    <a:pt x="485908" y="32005"/>
                  </a:lnTo>
                  <a:lnTo>
                    <a:pt x="427241" y="34010"/>
                  </a:lnTo>
                  <a:lnTo>
                    <a:pt x="368271" y="35850"/>
                  </a:lnTo>
                  <a:lnTo>
                    <a:pt x="309630" y="37360"/>
                  </a:lnTo>
                  <a:lnTo>
                    <a:pt x="251948" y="38372"/>
                  </a:lnTo>
                  <a:lnTo>
                    <a:pt x="195856" y="38718"/>
                  </a:lnTo>
                  <a:lnTo>
                    <a:pt x="141984" y="38232"/>
                  </a:lnTo>
                  <a:lnTo>
                    <a:pt x="90964" y="36748"/>
                  </a:lnTo>
                  <a:lnTo>
                    <a:pt x="43425" y="34097"/>
                  </a:lnTo>
                  <a:lnTo>
                    <a:pt x="0" y="30113"/>
                  </a:lnTo>
                  <a:lnTo>
                    <a:pt x="63" y="23509"/>
                  </a:lnTo>
                  <a:lnTo>
                    <a:pt x="63" y="15635"/>
                  </a:lnTo>
                  <a:lnTo>
                    <a:pt x="0" y="11825"/>
                  </a:lnTo>
                  <a:close/>
                </a:path>
              </a:pathLst>
            </a:custGeom>
            <a:ln w="44195">
              <a:solidFill>
                <a:srgbClr val="E970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18819" y="2871215"/>
            <a:ext cx="4064635" cy="3025775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240665" marR="88900" indent="-228600">
              <a:lnSpc>
                <a:spcPts val="1620"/>
              </a:lnSpc>
              <a:spcBef>
                <a:spcPts val="3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recruitment process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at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HSBC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like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other organisations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with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application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followed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by</a:t>
            </a:r>
            <a:r>
              <a:rPr dirty="0" sz="1500" spc="-25">
                <a:latin typeface="Calibri"/>
                <a:cs typeface="Calibri"/>
              </a:rPr>
              <a:t> an </a:t>
            </a:r>
            <a:r>
              <a:rPr dirty="0" sz="1500" spc="-10">
                <a:latin typeface="Calibri"/>
                <a:cs typeface="Calibri"/>
              </a:rPr>
              <a:t>interview.</a:t>
            </a:r>
            <a:endParaRPr sz="1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85"/>
              </a:spcBef>
              <a:buFont typeface="Arial"/>
              <a:buChar char="•"/>
            </a:pPr>
            <a:endParaRPr sz="1500">
              <a:latin typeface="Calibri"/>
              <a:cs typeface="Calibri"/>
            </a:endParaRPr>
          </a:p>
          <a:p>
            <a:pPr marL="240665" marR="72390" indent="-228600">
              <a:lnSpc>
                <a:spcPts val="162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assessments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may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include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different question </a:t>
            </a:r>
            <a:r>
              <a:rPr dirty="0" sz="1500">
                <a:latin typeface="Calibri"/>
                <a:cs typeface="Calibri"/>
              </a:rPr>
              <a:t>types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formats,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including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audio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or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video </a:t>
            </a:r>
            <a:r>
              <a:rPr dirty="0" sz="1500" spc="-10">
                <a:latin typeface="Calibri"/>
                <a:cs typeface="Calibri"/>
              </a:rPr>
              <a:t>content,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mock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emails,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data</a:t>
            </a:r>
            <a:r>
              <a:rPr dirty="0" sz="1500" spc="-5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tables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graphs,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 spc="-25">
                <a:latin typeface="Calibri"/>
                <a:cs typeface="Calibri"/>
              </a:rPr>
              <a:t>or </a:t>
            </a:r>
            <a:r>
              <a:rPr dirty="0" sz="1500" spc="-10">
                <a:latin typeface="Calibri"/>
                <a:cs typeface="Calibri"/>
              </a:rPr>
              <a:t>written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articles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(HSBC,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2025).</a:t>
            </a:r>
            <a:endParaRPr sz="1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95"/>
              </a:spcBef>
              <a:buFont typeface="Arial"/>
              <a:buChar char="•"/>
            </a:pPr>
            <a:endParaRPr sz="1500">
              <a:latin typeface="Calibri"/>
              <a:cs typeface="Calibri"/>
            </a:endParaRPr>
          </a:p>
          <a:p>
            <a:pPr marL="240665" marR="5080" indent="-228600">
              <a:lnSpc>
                <a:spcPts val="162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1500">
                <a:latin typeface="Calibri"/>
                <a:cs typeface="Calibri"/>
              </a:rPr>
              <a:t>All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these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assessment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test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for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cognitive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skills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 spc="-25">
                <a:latin typeface="Calibri"/>
                <a:cs typeface="Calibri"/>
              </a:rPr>
              <a:t>and </a:t>
            </a:r>
            <a:r>
              <a:rPr dirty="0" sz="1500" spc="-10">
                <a:latin typeface="Calibri"/>
                <a:cs typeface="Calibri"/>
              </a:rPr>
              <a:t>behavioural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skills</a:t>
            </a:r>
            <a:r>
              <a:rPr dirty="0" sz="1500" spc="-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to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ensure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you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are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good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match </a:t>
            </a:r>
            <a:r>
              <a:rPr dirty="0" sz="1500">
                <a:latin typeface="Calibri"/>
                <a:cs typeface="Calibri"/>
              </a:rPr>
              <a:t>for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company.</a:t>
            </a:r>
            <a:endParaRPr sz="1500">
              <a:latin typeface="Calibri"/>
              <a:cs typeface="Calibri"/>
            </a:endParaRPr>
          </a:p>
        </p:txBody>
      </p:sp>
      <p:pic>
        <p:nvPicPr>
          <p:cNvPr id="7" name="object 7" descr="Person watching empty phone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11956" y="58"/>
            <a:ext cx="6878519" cy="685787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53364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Job</a:t>
            </a:r>
            <a:r>
              <a:rPr dirty="0" spc="-90"/>
              <a:t> </a:t>
            </a:r>
            <a:r>
              <a:rPr dirty="0" spc="-10"/>
              <a:t>Analysis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7981" y="2553066"/>
            <a:ext cx="3519170" cy="90170"/>
            <a:chOff x="617981" y="2553066"/>
            <a:chExt cx="3519170" cy="90170"/>
          </a:xfrm>
        </p:grpSpPr>
        <p:sp>
          <p:nvSpPr>
            <p:cNvPr id="4" name="object 4"/>
            <p:cNvSpPr/>
            <p:nvPr/>
          </p:nvSpPr>
          <p:spPr>
            <a:xfrm>
              <a:off x="639381" y="2577131"/>
              <a:ext cx="3475990" cy="42545"/>
            </a:xfrm>
            <a:custGeom>
              <a:avLst/>
              <a:gdLst/>
              <a:ahLst/>
              <a:cxnLst/>
              <a:rect l="l" t="t" r="r" b="b"/>
              <a:pathLst>
                <a:path w="3475990" h="42544">
                  <a:moveTo>
                    <a:pt x="279523" y="0"/>
                  </a:moveTo>
                  <a:lnTo>
                    <a:pt x="233089" y="80"/>
                  </a:lnTo>
                  <a:lnTo>
                    <a:pt x="187724" y="742"/>
                  </a:lnTo>
                  <a:lnTo>
                    <a:pt x="142616" y="2018"/>
                  </a:lnTo>
                  <a:lnTo>
                    <a:pt x="96951" y="3940"/>
                  </a:lnTo>
                  <a:lnTo>
                    <a:pt x="49916" y="6542"/>
                  </a:lnTo>
                  <a:lnTo>
                    <a:pt x="698" y="9858"/>
                  </a:lnTo>
                  <a:lnTo>
                    <a:pt x="0" y="13668"/>
                  </a:lnTo>
                  <a:lnTo>
                    <a:pt x="888" y="24209"/>
                  </a:lnTo>
                  <a:lnTo>
                    <a:pt x="698" y="28146"/>
                  </a:lnTo>
                  <a:lnTo>
                    <a:pt x="112775" y="30245"/>
                  </a:lnTo>
                  <a:lnTo>
                    <a:pt x="222563" y="31412"/>
                  </a:lnTo>
                  <a:lnTo>
                    <a:pt x="329870" y="31785"/>
                  </a:lnTo>
                  <a:lnTo>
                    <a:pt x="434504" y="31505"/>
                  </a:lnTo>
                  <a:lnTo>
                    <a:pt x="586021" y="30167"/>
                  </a:lnTo>
                  <a:lnTo>
                    <a:pt x="774220" y="27354"/>
                  </a:lnTo>
                  <a:lnTo>
                    <a:pt x="1000025" y="22166"/>
                  </a:lnTo>
                  <a:lnTo>
                    <a:pt x="1097088" y="20730"/>
                  </a:lnTo>
                  <a:lnTo>
                    <a:pt x="1147818" y="20410"/>
                  </a:lnTo>
                  <a:lnTo>
                    <a:pt x="1200265" y="20441"/>
                  </a:lnTo>
                  <a:lnTo>
                    <a:pt x="1254617" y="20889"/>
                  </a:lnTo>
                  <a:lnTo>
                    <a:pt x="1311064" y="21818"/>
                  </a:lnTo>
                  <a:lnTo>
                    <a:pt x="1369793" y="23294"/>
                  </a:lnTo>
                  <a:lnTo>
                    <a:pt x="1430993" y="25382"/>
                  </a:lnTo>
                  <a:lnTo>
                    <a:pt x="1494853" y="28146"/>
                  </a:lnTo>
                  <a:lnTo>
                    <a:pt x="1567804" y="30745"/>
                  </a:lnTo>
                  <a:lnTo>
                    <a:pt x="1636275" y="31576"/>
                  </a:lnTo>
                  <a:lnTo>
                    <a:pt x="1700481" y="31002"/>
                  </a:lnTo>
                  <a:lnTo>
                    <a:pt x="1760634" y="29388"/>
                  </a:lnTo>
                  <a:lnTo>
                    <a:pt x="1816950" y="27098"/>
                  </a:lnTo>
                  <a:lnTo>
                    <a:pt x="1918925" y="21948"/>
                  </a:lnTo>
                  <a:lnTo>
                    <a:pt x="1965012" y="19815"/>
                  </a:lnTo>
                  <a:lnTo>
                    <a:pt x="2008117" y="18463"/>
                  </a:lnTo>
                  <a:lnTo>
                    <a:pt x="2048454" y="18256"/>
                  </a:lnTo>
                  <a:lnTo>
                    <a:pt x="2086237" y="19558"/>
                  </a:lnTo>
                  <a:lnTo>
                    <a:pt x="2121681" y="22733"/>
                  </a:lnTo>
                  <a:lnTo>
                    <a:pt x="2154999" y="28146"/>
                  </a:lnTo>
                  <a:lnTo>
                    <a:pt x="2188382" y="33908"/>
                  </a:lnTo>
                  <a:lnTo>
                    <a:pt x="2223998" y="38016"/>
                  </a:lnTo>
                  <a:lnTo>
                    <a:pt x="2262029" y="40658"/>
                  </a:lnTo>
                  <a:lnTo>
                    <a:pt x="2302659" y="42024"/>
                  </a:lnTo>
                  <a:lnTo>
                    <a:pt x="2346069" y="42304"/>
                  </a:lnTo>
                  <a:lnTo>
                    <a:pt x="2392440" y="41686"/>
                  </a:lnTo>
                  <a:lnTo>
                    <a:pt x="2441956" y="40360"/>
                  </a:lnTo>
                  <a:lnTo>
                    <a:pt x="2675101" y="31767"/>
                  </a:lnTo>
                  <a:lnTo>
                    <a:pt x="2743068" y="29742"/>
                  </a:lnTo>
                  <a:lnTo>
                    <a:pt x="2815272" y="28146"/>
                  </a:lnTo>
                  <a:lnTo>
                    <a:pt x="2887289" y="27080"/>
                  </a:lnTo>
                  <a:lnTo>
                    <a:pt x="2954806" y="26471"/>
                  </a:lnTo>
                  <a:lnTo>
                    <a:pt x="3018085" y="26242"/>
                  </a:lnTo>
                  <a:lnTo>
                    <a:pt x="3132978" y="26620"/>
                  </a:lnTo>
                  <a:lnTo>
                    <a:pt x="3323435" y="28595"/>
                  </a:lnTo>
                  <a:lnTo>
                    <a:pt x="3403188" y="28978"/>
                  </a:lnTo>
                  <a:lnTo>
                    <a:pt x="3440113" y="28751"/>
                  </a:lnTo>
                  <a:lnTo>
                    <a:pt x="3475418" y="28146"/>
                  </a:lnTo>
                  <a:lnTo>
                    <a:pt x="3475291" y="19891"/>
                  </a:lnTo>
                  <a:lnTo>
                    <a:pt x="3475418" y="9858"/>
                  </a:lnTo>
                  <a:lnTo>
                    <a:pt x="3404514" y="8128"/>
                  </a:lnTo>
                  <a:lnTo>
                    <a:pt x="3336145" y="6919"/>
                  </a:lnTo>
                  <a:lnTo>
                    <a:pt x="3270293" y="6171"/>
                  </a:lnTo>
                  <a:lnTo>
                    <a:pt x="3206940" y="5826"/>
                  </a:lnTo>
                  <a:lnTo>
                    <a:pt x="3146066" y="5824"/>
                  </a:lnTo>
                  <a:lnTo>
                    <a:pt x="3087654" y="6104"/>
                  </a:lnTo>
                  <a:lnTo>
                    <a:pt x="2978140" y="7276"/>
                  </a:lnTo>
                  <a:lnTo>
                    <a:pt x="2746128" y="10987"/>
                  </a:lnTo>
                  <a:lnTo>
                    <a:pt x="2669644" y="11534"/>
                  </a:lnTo>
                  <a:lnTo>
                    <a:pt x="2634825" y="11367"/>
                  </a:lnTo>
                  <a:lnTo>
                    <a:pt x="2602263" y="10829"/>
                  </a:lnTo>
                  <a:lnTo>
                    <a:pt x="2526290" y="8606"/>
                  </a:lnTo>
                  <a:lnTo>
                    <a:pt x="2477421" y="8323"/>
                  </a:lnTo>
                  <a:lnTo>
                    <a:pt x="2426104" y="8786"/>
                  </a:lnTo>
                  <a:lnTo>
                    <a:pt x="2373110" y="9773"/>
                  </a:lnTo>
                  <a:lnTo>
                    <a:pt x="2211769" y="13655"/>
                  </a:lnTo>
                  <a:lnTo>
                    <a:pt x="2159773" y="14515"/>
                  </a:lnTo>
                  <a:lnTo>
                    <a:pt x="2109954" y="14787"/>
                  </a:lnTo>
                  <a:lnTo>
                    <a:pt x="2063082" y="14250"/>
                  </a:lnTo>
                  <a:lnTo>
                    <a:pt x="2019928" y="12681"/>
                  </a:lnTo>
                  <a:lnTo>
                    <a:pt x="1981263" y="9858"/>
                  </a:lnTo>
                  <a:lnTo>
                    <a:pt x="1944881" y="6800"/>
                  </a:lnTo>
                  <a:lnTo>
                    <a:pt x="1907691" y="4610"/>
                  </a:lnTo>
                  <a:lnTo>
                    <a:pt x="1869235" y="3196"/>
                  </a:lnTo>
                  <a:lnTo>
                    <a:pt x="1829056" y="2464"/>
                  </a:lnTo>
                  <a:lnTo>
                    <a:pt x="1786695" y="2318"/>
                  </a:lnTo>
                  <a:lnTo>
                    <a:pt x="1741693" y="2667"/>
                  </a:lnTo>
                  <a:lnTo>
                    <a:pt x="1693594" y="3414"/>
                  </a:lnTo>
                  <a:lnTo>
                    <a:pt x="1461049" y="8522"/>
                  </a:lnTo>
                  <a:lnTo>
                    <a:pt x="1127126" y="14684"/>
                  </a:lnTo>
                  <a:lnTo>
                    <a:pt x="1031767" y="15908"/>
                  </a:lnTo>
                  <a:lnTo>
                    <a:pt x="937248" y="16314"/>
                  </a:lnTo>
                  <a:lnTo>
                    <a:pt x="889286" y="16123"/>
                  </a:lnTo>
                  <a:lnTo>
                    <a:pt x="840312" y="15625"/>
                  </a:lnTo>
                  <a:lnTo>
                    <a:pt x="789918" y="14783"/>
                  </a:lnTo>
                  <a:lnTo>
                    <a:pt x="737698" y="13565"/>
                  </a:lnTo>
                  <a:lnTo>
                    <a:pt x="683243" y="11935"/>
                  </a:lnTo>
                  <a:lnTo>
                    <a:pt x="556213" y="7149"/>
                  </a:lnTo>
                  <a:lnTo>
                    <a:pt x="433381" y="2911"/>
                  </a:lnTo>
                  <a:lnTo>
                    <a:pt x="378856" y="1448"/>
                  </a:lnTo>
                  <a:lnTo>
                    <a:pt x="327841" y="466"/>
                  </a:lnTo>
                  <a:lnTo>
                    <a:pt x="27952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0079" y="2575164"/>
              <a:ext cx="3474720" cy="46355"/>
            </a:xfrm>
            <a:custGeom>
              <a:avLst/>
              <a:gdLst/>
              <a:ahLst/>
              <a:cxnLst/>
              <a:rect l="l" t="t" r="r" b="b"/>
              <a:pathLst>
                <a:path w="3474720" h="46355">
                  <a:moveTo>
                    <a:pt x="0" y="11825"/>
                  </a:moveTo>
                  <a:lnTo>
                    <a:pt x="48767" y="9503"/>
                  </a:lnTo>
                  <a:lnTo>
                    <a:pt x="98699" y="8619"/>
                  </a:lnTo>
                  <a:lnTo>
                    <a:pt x="149538" y="8901"/>
                  </a:lnTo>
                  <a:lnTo>
                    <a:pt x="201028" y="10081"/>
                  </a:lnTo>
                  <a:lnTo>
                    <a:pt x="252909" y="11887"/>
                  </a:lnTo>
                  <a:lnTo>
                    <a:pt x="304924" y="14051"/>
                  </a:lnTo>
                  <a:lnTo>
                    <a:pt x="356816" y="16301"/>
                  </a:lnTo>
                  <a:lnTo>
                    <a:pt x="408326" y="18369"/>
                  </a:lnTo>
                  <a:lnTo>
                    <a:pt x="459197" y="19985"/>
                  </a:lnTo>
                  <a:lnTo>
                    <a:pt x="509171" y="20878"/>
                  </a:lnTo>
                  <a:lnTo>
                    <a:pt x="557991" y="20778"/>
                  </a:lnTo>
                  <a:lnTo>
                    <a:pt x="605398" y="19416"/>
                  </a:lnTo>
                  <a:lnTo>
                    <a:pt x="651135" y="16521"/>
                  </a:lnTo>
                  <a:lnTo>
                    <a:pt x="694944" y="11825"/>
                  </a:lnTo>
                  <a:lnTo>
                    <a:pt x="741605" y="7011"/>
                  </a:lnTo>
                  <a:lnTo>
                    <a:pt x="789420" y="4541"/>
                  </a:lnTo>
                  <a:lnTo>
                    <a:pt x="838260" y="3995"/>
                  </a:lnTo>
                  <a:lnTo>
                    <a:pt x="887999" y="4951"/>
                  </a:lnTo>
                  <a:lnTo>
                    <a:pt x="938510" y="6990"/>
                  </a:lnTo>
                  <a:lnTo>
                    <a:pt x="989665" y="9691"/>
                  </a:lnTo>
                  <a:lnTo>
                    <a:pt x="1041336" y="12633"/>
                  </a:lnTo>
                  <a:lnTo>
                    <a:pt x="1093397" y="15397"/>
                  </a:lnTo>
                  <a:lnTo>
                    <a:pt x="1145720" y="17562"/>
                  </a:lnTo>
                  <a:lnTo>
                    <a:pt x="1198179" y="18708"/>
                  </a:lnTo>
                  <a:lnTo>
                    <a:pt x="1250644" y="18413"/>
                  </a:lnTo>
                  <a:lnTo>
                    <a:pt x="1302990" y="16259"/>
                  </a:lnTo>
                  <a:lnTo>
                    <a:pt x="1355090" y="11825"/>
                  </a:lnTo>
                  <a:lnTo>
                    <a:pt x="1407284" y="7392"/>
                  </a:lnTo>
                  <a:lnTo>
                    <a:pt x="1459837" y="5243"/>
                  </a:lnTo>
                  <a:lnTo>
                    <a:pt x="1512585" y="4957"/>
                  </a:lnTo>
                  <a:lnTo>
                    <a:pt x="1565368" y="6112"/>
                  </a:lnTo>
                  <a:lnTo>
                    <a:pt x="1618024" y="8287"/>
                  </a:lnTo>
                  <a:lnTo>
                    <a:pt x="1670392" y="11060"/>
                  </a:lnTo>
                  <a:lnTo>
                    <a:pt x="1722311" y="14010"/>
                  </a:lnTo>
                  <a:lnTo>
                    <a:pt x="1773620" y="16715"/>
                  </a:lnTo>
                  <a:lnTo>
                    <a:pt x="1824157" y="18754"/>
                  </a:lnTo>
                  <a:lnTo>
                    <a:pt x="1873761" y="19706"/>
                  </a:lnTo>
                  <a:lnTo>
                    <a:pt x="1922271" y="19150"/>
                  </a:lnTo>
                  <a:lnTo>
                    <a:pt x="1969525" y="16663"/>
                  </a:lnTo>
                  <a:lnTo>
                    <a:pt x="2015363" y="11825"/>
                  </a:lnTo>
                  <a:lnTo>
                    <a:pt x="2054409" y="7180"/>
                  </a:lnTo>
                  <a:lnTo>
                    <a:pt x="2093696" y="3818"/>
                  </a:lnTo>
                  <a:lnTo>
                    <a:pt x="2133559" y="1596"/>
                  </a:lnTo>
                  <a:lnTo>
                    <a:pt x="2174336" y="370"/>
                  </a:lnTo>
                  <a:lnTo>
                    <a:pt x="2216366" y="0"/>
                  </a:lnTo>
                  <a:lnTo>
                    <a:pt x="2259985" y="340"/>
                  </a:lnTo>
                  <a:lnTo>
                    <a:pt x="2305531" y="1248"/>
                  </a:lnTo>
                  <a:lnTo>
                    <a:pt x="2353341" y="2582"/>
                  </a:lnTo>
                  <a:lnTo>
                    <a:pt x="2403754" y="4199"/>
                  </a:lnTo>
                  <a:lnTo>
                    <a:pt x="2457106" y="5954"/>
                  </a:lnTo>
                  <a:lnTo>
                    <a:pt x="2513736" y="7707"/>
                  </a:lnTo>
                  <a:lnTo>
                    <a:pt x="2573980" y="9313"/>
                  </a:lnTo>
                  <a:lnTo>
                    <a:pt x="2638176" y="10630"/>
                  </a:lnTo>
                  <a:lnTo>
                    <a:pt x="2706662" y="11515"/>
                  </a:lnTo>
                  <a:lnTo>
                    <a:pt x="2779776" y="11825"/>
                  </a:lnTo>
                  <a:lnTo>
                    <a:pt x="2857022" y="11579"/>
                  </a:lnTo>
                  <a:lnTo>
                    <a:pt x="2927339" y="10965"/>
                  </a:lnTo>
                  <a:lnTo>
                    <a:pt x="2991397" y="10083"/>
                  </a:lnTo>
                  <a:lnTo>
                    <a:pt x="3049866" y="9037"/>
                  </a:lnTo>
                  <a:lnTo>
                    <a:pt x="3103417" y="7926"/>
                  </a:lnTo>
                  <a:lnTo>
                    <a:pt x="3152720" y="6853"/>
                  </a:lnTo>
                  <a:lnTo>
                    <a:pt x="3198447" y="5919"/>
                  </a:lnTo>
                  <a:lnTo>
                    <a:pt x="3241268" y="5227"/>
                  </a:lnTo>
                  <a:lnTo>
                    <a:pt x="3281853" y="4877"/>
                  </a:lnTo>
                  <a:lnTo>
                    <a:pt x="3320873" y="4971"/>
                  </a:lnTo>
                  <a:lnTo>
                    <a:pt x="3358999" y="5611"/>
                  </a:lnTo>
                  <a:lnTo>
                    <a:pt x="3396902" y="6899"/>
                  </a:lnTo>
                  <a:lnTo>
                    <a:pt x="3435252" y="8937"/>
                  </a:lnTo>
                  <a:lnTo>
                    <a:pt x="3474720" y="11825"/>
                  </a:lnTo>
                  <a:lnTo>
                    <a:pt x="3474339" y="19318"/>
                  </a:lnTo>
                  <a:lnTo>
                    <a:pt x="3474212" y="21604"/>
                  </a:lnTo>
                  <a:lnTo>
                    <a:pt x="3474720" y="30113"/>
                  </a:lnTo>
                  <a:lnTo>
                    <a:pt x="3422449" y="31914"/>
                  </a:lnTo>
                  <a:lnTo>
                    <a:pt x="3369084" y="32519"/>
                  </a:lnTo>
                  <a:lnTo>
                    <a:pt x="3314999" y="32156"/>
                  </a:lnTo>
                  <a:lnTo>
                    <a:pt x="3260569" y="31057"/>
                  </a:lnTo>
                  <a:lnTo>
                    <a:pt x="3206169" y="29450"/>
                  </a:lnTo>
                  <a:lnTo>
                    <a:pt x="3152174" y="27567"/>
                  </a:lnTo>
                  <a:lnTo>
                    <a:pt x="3098958" y="25636"/>
                  </a:lnTo>
                  <a:lnTo>
                    <a:pt x="3046898" y="23888"/>
                  </a:lnTo>
                  <a:lnTo>
                    <a:pt x="2996367" y="22552"/>
                  </a:lnTo>
                  <a:lnTo>
                    <a:pt x="2947740" y="21859"/>
                  </a:lnTo>
                  <a:lnTo>
                    <a:pt x="2901393" y="22039"/>
                  </a:lnTo>
                  <a:lnTo>
                    <a:pt x="2857699" y="23321"/>
                  </a:lnTo>
                  <a:lnTo>
                    <a:pt x="2817035" y="25936"/>
                  </a:lnTo>
                  <a:lnTo>
                    <a:pt x="2779776" y="30113"/>
                  </a:lnTo>
                  <a:lnTo>
                    <a:pt x="2736294" y="35133"/>
                  </a:lnTo>
                  <a:lnTo>
                    <a:pt x="2689067" y="38579"/>
                  </a:lnTo>
                  <a:lnTo>
                    <a:pt x="2638905" y="40650"/>
                  </a:lnTo>
                  <a:lnTo>
                    <a:pt x="2586618" y="41543"/>
                  </a:lnTo>
                  <a:lnTo>
                    <a:pt x="2533017" y="41457"/>
                  </a:lnTo>
                  <a:lnTo>
                    <a:pt x="2478913" y="40590"/>
                  </a:lnTo>
                  <a:lnTo>
                    <a:pt x="2425115" y="39142"/>
                  </a:lnTo>
                  <a:lnTo>
                    <a:pt x="2372435" y="37309"/>
                  </a:lnTo>
                  <a:lnTo>
                    <a:pt x="2321683" y="35292"/>
                  </a:lnTo>
                  <a:lnTo>
                    <a:pt x="2273669" y="33288"/>
                  </a:lnTo>
                  <a:lnTo>
                    <a:pt x="2229204" y="31495"/>
                  </a:lnTo>
                  <a:lnTo>
                    <a:pt x="2189099" y="30113"/>
                  </a:lnTo>
                  <a:lnTo>
                    <a:pt x="2153067" y="28858"/>
                  </a:lnTo>
                  <a:lnTo>
                    <a:pt x="2114553" y="27247"/>
                  </a:lnTo>
                  <a:lnTo>
                    <a:pt x="2073562" y="25436"/>
                  </a:lnTo>
                  <a:lnTo>
                    <a:pt x="2030101" y="23576"/>
                  </a:lnTo>
                  <a:lnTo>
                    <a:pt x="1984176" y="21823"/>
                  </a:lnTo>
                  <a:lnTo>
                    <a:pt x="1935794" y="20331"/>
                  </a:lnTo>
                  <a:lnTo>
                    <a:pt x="1884960" y="19253"/>
                  </a:lnTo>
                  <a:lnTo>
                    <a:pt x="1831681" y="18743"/>
                  </a:lnTo>
                  <a:lnTo>
                    <a:pt x="1775963" y="18956"/>
                  </a:lnTo>
                  <a:lnTo>
                    <a:pt x="1717812" y="20046"/>
                  </a:lnTo>
                  <a:lnTo>
                    <a:pt x="1657234" y="22166"/>
                  </a:lnTo>
                  <a:lnTo>
                    <a:pt x="1594237" y="25470"/>
                  </a:lnTo>
                  <a:lnTo>
                    <a:pt x="1528826" y="30113"/>
                  </a:lnTo>
                  <a:lnTo>
                    <a:pt x="1463818" y="34993"/>
                  </a:lnTo>
                  <a:lnTo>
                    <a:pt x="1401848" y="38930"/>
                  </a:lnTo>
                  <a:lnTo>
                    <a:pt x="1342733" y="41959"/>
                  </a:lnTo>
                  <a:lnTo>
                    <a:pt x="1286293" y="44116"/>
                  </a:lnTo>
                  <a:lnTo>
                    <a:pt x="1232346" y="45436"/>
                  </a:lnTo>
                  <a:lnTo>
                    <a:pt x="1180708" y="45954"/>
                  </a:lnTo>
                  <a:lnTo>
                    <a:pt x="1131200" y="45707"/>
                  </a:lnTo>
                  <a:lnTo>
                    <a:pt x="1083639" y="44728"/>
                  </a:lnTo>
                  <a:lnTo>
                    <a:pt x="1037843" y="43054"/>
                  </a:lnTo>
                  <a:lnTo>
                    <a:pt x="993631" y="40721"/>
                  </a:lnTo>
                  <a:lnTo>
                    <a:pt x="950821" y="37762"/>
                  </a:lnTo>
                  <a:lnTo>
                    <a:pt x="909231" y="34214"/>
                  </a:lnTo>
                  <a:lnTo>
                    <a:pt x="868680" y="30113"/>
                  </a:lnTo>
                  <a:lnTo>
                    <a:pt x="835136" y="27415"/>
                  </a:lnTo>
                  <a:lnTo>
                    <a:pt x="796245" y="25890"/>
                  </a:lnTo>
                  <a:lnTo>
                    <a:pt x="752636" y="25370"/>
                  </a:lnTo>
                  <a:lnTo>
                    <a:pt x="704941" y="25689"/>
                  </a:lnTo>
                  <a:lnTo>
                    <a:pt x="653789" y="26679"/>
                  </a:lnTo>
                  <a:lnTo>
                    <a:pt x="599813" y="28173"/>
                  </a:lnTo>
                  <a:lnTo>
                    <a:pt x="543643" y="30004"/>
                  </a:lnTo>
                  <a:lnTo>
                    <a:pt x="485908" y="32005"/>
                  </a:lnTo>
                  <a:lnTo>
                    <a:pt x="427241" y="34010"/>
                  </a:lnTo>
                  <a:lnTo>
                    <a:pt x="368271" y="35850"/>
                  </a:lnTo>
                  <a:lnTo>
                    <a:pt x="309630" y="37360"/>
                  </a:lnTo>
                  <a:lnTo>
                    <a:pt x="251948" y="38372"/>
                  </a:lnTo>
                  <a:lnTo>
                    <a:pt x="195856" y="38718"/>
                  </a:lnTo>
                  <a:lnTo>
                    <a:pt x="141984" y="38232"/>
                  </a:lnTo>
                  <a:lnTo>
                    <a:pt x="90964" y="36748"/>
                  </a:lnTo>
                  <a:lnTo>
                    <a:pt x="43425" y="34097"/>
                  </a:lnTo>
                  <a:lnTo>
                    <a:pt x="0" y="30113"/>
                  </a:lnTo>
                  <a:lnTo>
                    <a:pt x="63" y="23509"/>
                  </a:lnTo>
                  <a:lnTo>
                    <a:pt x="63" y="15635"/>
                  </a:lnTo>
                  <a:lnTo>
                    <a:pt x="0" y="11825"/>
                  </a:lnTo>
                  <a:close/>
                </a:path>
              </a:pathLst>
            </a:custGeom>
            <a:ln w="44195">
              <a:solidFill>
                <a:srgbClr val="E970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52729" y="2829813"/>
            <a:ext cx="4915535" cy="2778760"/>
          </a:xfrm>
          <a:prstGeom prst="rect">
            <a:avLst/>
          </a:prstGeom>
        </p:spPr>
        <p:txBody>
          <a:bodyPr wrap="square" lIns="0" tIns="71120" rIns="0" bIns="0" rtlCol="0" vert="horz">
            <a:spAutoFit/>
          </a:bodyPr>
          <a:lstStyle/>
          <a:p>
            <a:pPr marL="241300" marR="138430" indent="-228600">
              <a:lnSpc>
                <a:spcPts val="1920"/>
              </a:lnSpc>
              <a:spcBef>
                <a:spcPts val="56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different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jobs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HSBC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vary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from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 managers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financial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analysts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 </a:t>
            </a:r>
            <a:r>
              <a:rPr dirty="0" sz="2000">
                <a:latin typeface="Calibri"/>
                <a:cs typeface="Calibri"/>
              </a:rPr>
              <a:t>software</a:t>
            </a:r>
            <a:r>
              <a:rPr dirty="0" sz="2000" spc="-9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engineers.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1920"/>
              </a:lnSpc>
              <a:spcBef>
                <a:spcPts val="100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We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going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focusing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representatives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most </a:t>
            </a:r>
            <a:r>
              <a:rPr dirty="0" sz="2000">
                <a:latin typeface="Calibri"/>
                <a:cs typeface="Calibri"/>
              </a:rPr>
              <a:t>common</a:t>
            </a:r>
            <a:r>
              <a:rPr dirty="0" sz="2000" spc="-9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positions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8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HSBC.</a:t>
            </a:r>
            <a:endParaRPr sz="2000">
              <a:latin typeface="Calibri"/>
              <a:cs typeface="Calibri"/>
            </a:endParaRPr>
          </a:p>
          <a:p>
            <a:pPr marL="241300" marR="22860" indent="-228600">
              <a:lnSpc>
                <a:spcPct val="80000"/>
              </a:lnSpc>
              <a:spcBef>
                <a:spcPts val="101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involves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keeping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 interaction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records,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including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complaints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comments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acting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liaison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between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company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customers(Randstad,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2021).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 descr="Angled shot of pen on a graph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11956" y="57"/>
            <a:ext cx="6878519" cy="68578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18819" y="616203"/>
            <a:ext cx="3208020" cy="1589405"/>
          </a:xfrm>
          <a:prstGeom prst="rect"/>
        </p:spPr>
        <p:txBody>
          <a:bodyPr wrap="square" lIns="0" tIns="106045" rIns="0" bIns="0" rtlCol="0" vert="horz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dirty="0" spc="-25"/>
              <a:t>Job </a:t>
            </a:r>
            <a:r>
              <a:rPr dirty="0" spc="-10"/>
              <a:t>Description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7981" y="2553066"/>
            <a:ext cx="3519170" cy="90170"/>
            <a:chOff x="617981" y="2553066"/>
            <a:chExt cx="3519170" cy="90170"/>
          </a:xfrm>
        </p:grpSpPr>
        <p:sp>
          <p:nvSpPr>
            <p:cNvPr id="4" name="object 4"/>
            <p:cNvSpPr/>
            <p:nvPr/>
          </p:nvSpPr>
          <p:spPr>
            <a:xfrm>
              <a:off x="639381" y="2577131"/>
              <a:ext cx="3475990" cy="42545"/>
            </a:xfrm>
            <a:custGeom>
              <a:avLst/>
              <a:gdLst/>
              <a:ahLst/>
              <a:cxnLst/>
              <a:rect l="l" t="t" r="r" b="b"/>
              <a:pathLst>
                <a:path w="3475990" h="42544">
                  <a:moveTo>
                    <a:pt x="279523" y="0"/>
                  </a:moveTo>
                  <a:lnTo>
                    <a:pt x="233089" y="80"/>
                  </a:lnTo>
                  <a:lnTo>
                    <a:pt x="187724" y="742"/>
                  </a:lnTo>
                  <a:lnTo>
                    <a:pt x="142616" y="2018"/>
                  </a:lnTo>
                  <a:lnTo>
                    <a:pt x="96951" y="3940"/>
                  </a:lnTo>
                  <a:lnTo>
                    <a:pt x="49916" y="6542"/>
                  </a:lnTo>
                  <a:lnTo>
                    <a:pt x="698" y="9858"/>
                  </a:lnTo>
                  <a:lnTo>
                    <a:pt x="0" y="13668"/>
                  </a:lnTo>
                  <a:lnTo>
                    <a:pt x="888" y="24209"/>
                  </a:lnTo>
                  <a:lnTo>
                    <a:pt x="698" y="28146"/>
                  </a:lnTo>
                  <a:lnTo>
                    <a:pt x="112775" y="30245"/>
                  </a:lnTo>
                  <a:lnTo>
                    <a:pt x="222563" y="31412"/>
                  </a:lnTo>
                  <a:lnTo>
                    <a:pt x="329870" y="31785"/>
                  </a:lnTo>
                  <a:lnTo>
                    <a:pt x="434504" y="31505"/>
                  </a:lnTo>
                  <a:lnTo>
                    <a:pt x="586021" y="30167"/>
                  </a:lnTo>
                  <a:lnTo>
                    <a:pt x="774220" y="27354"/>
                  </a:lnTo>
                  <a:lnTo>
                    <a:pt x="1000025" y="22166"/>
                  </a:lnTo>
                  <a:lnTo>
                    <a:pt x="1097088" y="20730"/>
                  </a:lnTo>
                  <a:lnTo>
                    <a:pt x="1147818" y="20410"/>
                  </a:lnTo>
                  <a:lnTo>
                    <a:pt x="1200265" y="20441"/>
                  </a:lnTo>
                  <a:lnTo>
                    <a:pt x="1254617" y="20889"/>
                  </a:lnTo>
                  <a:lnTo>
                    <a:pt x="1311064" y="21818"/>
                  </a:lnTo>
                  <a:lnTo>
                    <a:pt x="1369793" y="23294"/>
                  </a:lnTo>
                  <a:lnTo>
                    <a:pt x="1430993" y="25382"/>
                  </a:lnTo>
                  <a:lnTo>
                    <a:pt x="1494853" y="28146"/>
                  </a:lnTo>
                  <a:lnTo>
                    <a:pt x="1567804" y="30745"/>
                  </a:lnTo>
                  <a:lnTo>
                    <a:pt x="1636275" y="31576"/>
                  </a:lnTo>
                  <a:lnTo>
                    <a:pt x="1700481" y="31002"/>
                  </a:lnTo>
                  <a:lnTo>
                    <a:pt x="1760634" y="29388"/>
                  </a:lnTo>
                  <a:lnTo>
                    <a:pt x="1816950" y="27098"/>
                  </a:lnTo>
                  <a:lnTo>
                    <a:pt x="1918925" y="21948"/>
                  </a:lnTo>
                  <a:lnTo>
                    <a:pt x="1965012" y="19815"/>
                  </a:lnTo>
                  <a:lnTo>
                    <a:pt x="2008117" y="18463"/>
                  </a:lnTo>
                  <a:lnTo>
                    <a:pt x="2048454" y="18256"/>
                  </a:lnTo>
                  <a:lnTo>
                    <a:pt x="2086237" y="19558"/>
                  </a:lnTo>
                  <a:lnTo>
                    <a:pt x="2121681" y="22733"/>
                  </a:lnTo>
                  <a:lnTo>
                    <a:pt x="2154999" y="28146"/>
                  </a:lnTo>
                  <a:lnTo>
                    <a:pt x="2188382" y="33908"/>
                  </a:lnTo>
                  <a:lnTo>
                    <a:pt x="2223998" y="38016"/>
                  </a:lnTo>
                  <a:lnTo>
                    <a:pt x="2262029" y="40658"/>
                  </a:lnTo>
                  <a:lnTo>
                    <a:pt x="2302659" y="42024"/>
                  </a:lnTo>
                  <a:lnTo>
                    <a:pt x="2346069" y="42304"/>
                  </a:lnTo>
                  <a:lnTo>
                    <a:pt x="2392440" y="41686"/>
                  </a:lnTo>
                  <a:lnTo>
                    <a:pt x="2441956" y="40360"/>
                  </a:lnTo>
                  <a:lnTo>
                    <a:pt x="2675101" y="31767"/>
                  </a:lnTo>
                  <a:lnTo>
                    <a:pt x="2743068" y="29742"/>
                  </a:lnTo>
                  <a:lnTo>
                    <a:pt x="2815272" y="28146"/>
                  </a:lnTo>
                  <a:lnTo>
                    <a:pt x="2887289" y="27080"/>
                  </a:lnTo>
                  <a:lnTo>
                    <a:pt x="2954806" y="26471"/>
                  </a:lnTo>
                  <a:lnTo>
                    <a:pt x="3018085" y="26242"/>
                  </a:lnTo>
                  <a:lnTo>
                    <a:pt x="3132978" y="26620"/>
                  </a:lnTo>
                  <a:lnTo>
                    <a:pt x="3323435" y="28595"/>
                  </a:lnTo>
                  <a:lnTo>
                    <a:pt x="3403188" y="28978"/>
                  </a:lnTo>
                  <a:lnTo>
                    <a:pt x="3440113" y="28751"/>
                  </a:lnTo>
                  <a:lnTo>
                    <a:pt x="3475418" y="28146"/>
                  </a:lnTo>
                  <a:lnTo>
                    <a:pt x="3475291" y="19891"/>
                  </a:lnTo>
                  <a:lnTo>
                    <a:pt x="3475418" y="9858"/>
                  </a:lnTo>
                  <a:lnTo>
                    <a:pt x="3404514" y="8128"/>
                  </a:lnTo>
                  <a:lnTo>
                    <a:pt x="3336145" y="6919"/>
                  </a:lnTo>
                  <a:lnTo>
                    <a:pt x="3270293" y="6171"/>
                  </a:lnTo>
                  <a:lnTo>
                    <a:pt x="3206940" y="5826"/>
                  </a:lnTo>
                  <a:lnTo>
                    <a:pt x="3146066" y="5824"/>
                  </a:lnTo>
                  <a:lnTo>
                    <a:pt x="3087654" y="6104"/>
                  </a:lnTo>
                  <a:lnTo>
                    <a:pt x="2978140" y="7276"/>
                  </a:lnTo>
                  <a:lnTo>
                    <a:pt x="2746128" y="10987"/>
                  </a:lnTo>
                  <a:lnTo>
                    <a:pt x="2669644" y="11534"/>
                  </a:lnTo>
                  <a:lnTo>
                    <a:pt x="2634825" y="11367"/>
                  </a:lnTo>
                  <a:lnTo>
                    <a:pt x="2602263" y="10829"/>
                  </a:lnTo>
                  <a:lnTo>
                    <a:pt x="2526290" y="8606"/>
                  </a:lnTo>
                  <a:lnTo>
                    <a:pt x="2477421" y="8323"/>
                  </a:lnTo>
                  <a:lnTo>
                    <a:pt x="2426104" y="8786"/>
                  </a:lnTo>
                  <a:lnTo>
                    <a:pt x="2373110" y="9773"/>
                  </a:lnTo>
                  <a:lnTo>
                    <a:pt x="2211769" y="13655"/>
                  </a:lnTo>
                  <a:lnTo>
                    <a:pt x="2159773" y="14515"/>
                  </a:lnTo>
                  <a:lnTo>
                    <a:pt x="2109954" y="14787"/>
                  </a:lnTo>
                  <a:lnTo>
                    <a:pt x="2063082" y="14250"/>
                  </a:lnTo>
                  <a:lnTo>
                    <a:pt x="2019928" y="12681"/>
                  </a:lnTo>
                  <a:lnTo>
                    <a:pt x="1981263" y="9858"/>
                  </a:lnTo>
                  <a:lnTo>
                    <a:pt x="1944881" y="6800"/>
                  </a:lnTo>
                  <a:lnTo>
                    <a:pt x="1907691" y="4610"/>
                  </a:lnTo>
                  <a:lnTo>
                    <a:pt x="1869235" y="3196"/>
                  </a:lnTo>
                  <a:lnTo>
                    <a:pt x="1829056" y="2464"/>
                  </a:lnTo>
                  <a:lnTo>
                    <a:pt x="1786695" y="2318"/>
                  </a:lnTo>
                  <a:lnTo>
                    <a:pt x="1741693" y="2667"/>
                  </a:lnTo>
                  <a:lnTo>
                    <a:pt x="1693594" y="3414"/>
                  </a:lnTo>
                  <a:lnTo>
                    <a:pt x="1461049" y="8522"/>
                  </a:lnTo>
                  <a:lnTo>
                    <a:pt x="1127126" y="14684"/>
                  </a:lnTo>
                  <a:lnTo>
                    <a:pt x="1031767" y="15908"/>
                  </a:lnTo>
                  <a:lnTo>
                    <a:pt x="937248" y="16314"/>
                  </a:lnTo>
                  <a:lnTo>
                    <a:pt x="889286" y="16123"/>
                  </a:lnTo>
                  <a:lnTo>
                    <a:pt x="840312" y="15625"/>
                  </a:lnTo>
                  <a:lnTo>
                    <a:pt x="789918" y="14783"/>
                  </a:lnTo>
                  <a:lnTo>
                    <a:pt x="737698" y="13565"/>
                  </a:lnTo>
                  <a:lnTo>
                    <a:pt x="683243" y="11935"/>
                  </a:lnTo>
                  <a:lnTo>
                    <a:pt x="556213" y="7149"/>
                  </a:lnTo>
                  <a:lnTo>
                    <a:pt x="433381" y="2911"/>
                  </a:lnTo>
                  <a:lnTo>
                    <a:pt x="378856" y="1448"/>
                  </a:lnTo>
                  <a:lnTo>
                    <a:pt x="327841" y="466"/>
                  </a:lnTo>
                  <a:lnTo>
                    <a:pt x="27952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0079" y="2575164"/>
              <a:ext cx="3474720" cy="46355"/>
            </a:xfrm>
            <a:custGeom>
              <a:avLst/>
              <a:gdLst/>
              <a:ahLst/>
              <a:cxnLst/>
              <a:rect l="l" t="t" r="r" b="b"/>
              <a:pathLst>
                <a:path w="3474720" h="46355">
                  <a:moveTo>
                    <a:pt x="0" y="11825"/>
                  </a:moveTo>
                  <a:lnTo>
                    <a:pt x="48767" y="9503"/>
                  </a:lnTo>
                  <a:lnTo>
                    <a:pt x="98699" y="8619"/>
                  </a:lnTo>
                  <a:lnTo>
                    <a:pt x="149538" y="8901"/>
                  </a:lnTo>
                  <a:lnTo>
                    <a:pt x="201028" y="10081"/>
                  </a:lnTo>
                  <a:lnTo>
                    <a:pt x="252909" y="11887"/>
                  </a:lnTo>
                  <a:lnTo>
                    <a:pt x="304924" y="14051"/>
                  </a:lnTo>
                  <a:lnTo>
                    <a:pt x="356816" y="16301"/>
                  </a:lnTo>
                  <a:lnTo>
                    <a:pt x="408326" y="18369"/>
                  </a:lnTo>
                  <a:lnTo>
                    <a:pt x="459197" y="19985"/>
                  </a:lnTo>
                  <a:lnTo>
                    <a:pt x="509171" y="20878"/>
                  </a:lnTo>
                  <a:lnTo>
                    <a:pt x="557991" y="20778"/>
                  </a:lnTo>
                  <a:lnTo>
                    <a:pt x="605398" y="19416"/>
                  </a:lnTo>
                  <a:lnTo>
                    <a:pt x="651135" y="16521"/>
                  </a:lnTo>
                  <a:lnTo>
                    <a:pt x="694944" y="11825"/>
                  </a:lnTo>
                  <a:lnTo>
                    <a:pt x="741605" y="7011"/>
                  </a:lnTo>
                  <a:lnTo>
                    <a:pt x="789420" y="4541"/>
                  </a:lnTo>
                  <a:lnTo>
                    <a:pt x="838260" y="3995"/>
                  </a:lnTo>
                  <a:lnTo>
                    <a:pt x="887999" y="4951"/>
                  </a:lnTo>
                  <a:lnTo>
                    <a:pt x="938510" y="6990"/>
                  </a:lnTo>
                  <a:lnTo>
                    <a:pt x="989665" y="9691"/>
                  </a:lnTo>
                  <a:lnTo>
                    <a:pt x="1041336" y="12633"/>
                  </a:lnTo>
                  <a:lnTo>
                    <a:pt x="1093397" y="15397"/>
                  </a:lnTo>
                  <a:lnTo>
                    <a:pt x="1145720" y="17562"/>
                  </a:lnTo>
                  <a:lnTo>
                    <a:pt x="1198179" y="18708"/>
                  </a:lnTo>
                  <a:lnTo>
                    <a:pt x="1250644" y="18413"/>
                  </a:lnTo>
                  <a:lnTo>
                    <a:pt x="1302990" y="16259"/>
                  </a:lnTo>
                  <a:lnTo>
                    <a:pt x="1355090" y="11825"/>
                  </a:lnTo>
                  <a:lnTo>
                    <a:pt x="1407284" y="7392"/>
                  </a:lnTo>
                  <a:lnTo>
                    <a:pt x="1459837" y="5243"/>
                  </a:lnTo>
                  <a:lnTo>
                    <a:pt x="1512585" y="4957"/>
                  </a:lnTo>
                  <a:lnTo>
                    <a:pt x="1565368" y="6112"/>
                  </a:lnTo>
                  <a:lnTo>
                    <a:pt x="1618024" y="8287"/>
                  </a:lnTo>
                  <a:lnTo>
                    <a:pt x="1670392" y="11060"/>
                  </a:lnTo>
                  <a:lnTo>
                    <a:pt x="1722311" y="14010"/>
                  </a:lnTo>
                  <a:lnTo>
                    <a:pt x="1773620" y="16715"/>
                  </a:lnTo>
                  <a:lnTo>
                    <a:pt x="1824157" y="18754"/>
                  </a:lnTo>
                  <a:lnTo>
                    <a:pt x="1873761" y="19706"/>
                  </a:lnTo>
                  <a:lnTo>
                    <a:pt x="1922271" y="19150"/>
                  </a:lnTo>
                  <a:lnTo>
                    <a:pt x="1969525" y="16663"/>
                  </a:lnTo>
                  <a:lnTo>
                    <a:pt x="2015363" y="11825"/>
                  </a:lnTo>
                  <a:lnTo>
                    <a:pt x="2054409" y="7180"/>
                  </a:lnTo>
                  <a:lnTo>
                    <a:pt x="2093696" y="3818"/>
                  </a:lnTo>
                  <a:lnTo>
                    <a:pt x="2133559" y="1596"/>
                  </a:lnTo>
                  <a:lnTo>
                    <a:pt x="2174336" y="370"/>
                  </a:lnTo>
                  <a:lnTo>
                    <a:pt x="2216366" y="0"/>
                  </a:lnTo>
                  <a:lnTo>
                    <a:pt x="2259985" y="340"/>
                  </a:lnTo>
                  <a:lnTo>
                    <a:pt x="2305531" y="1248"/>
                  </a:lnTo>
                  <a:lnTo>
                    <a:pt x="2353341" y="2582"/>
                  </a:lnTo>
                  <a:lnTo>
                    <a:pt x="2403754" y="4199"/>
                  </a:lnTo>
                  <a:lnTo>
                    <a:pt x="2457106" y="5954"/>
                  </a:lnTo>
                  <a:lnTo>
                    <a:pt x="2513736" y="7707"/>
                  </a:lnTo>
                  <a:lnTo>
                    <a:pt x="2573980" y="9313"/>
                  </a:lnTo>
                  <a:lnTo>
                    <a:pt x="2638176" y="10630"/>
                  </a:lnTo>
                  <a:lnTo>
                    <a:pt x="2706662" y="11515"/>
                  </a:lnTo>
                  <a:lnTo>
                    <a:pt x="2779776" y="11825"/>
                  </a:lnTo>
                  <a:lnTo>
                    <a:pt x="2857022" y="11579"/>
                  </a:lnTo>
                  <a:lnTo>
                    <a:pt x="2927339" y="10965"/>
                  </a:lnTo>
                  <a:lnTo>
                    <a:pt x="2991397" y="10083"/>
                  </a:lnTo>
                  <a:lnTo>
                    <a:pt x="3049866" y="9037"/>
                  </a:lnTo>
                  <a:lnTo>
                    <a:pt x="3103417" y="7926"/>
                  </a:lnTo>
                  <a:lnTo>
                    <a:pt x="3152720" y="6853"/>
                  </a:lnTo>
                  <a:lnTo>
                    <a:pt x="3198447" y="5919"/>
                  </a:lnTo>
                  <a:lnTo>
                    <a:pt x="3241268" y="5227"/>
                  </a:lnTo>
                  <a:lnTo>
                    <a:pt x="3281853" y="4877"/>
                  </a:lnTo>
                  <a:lnTo>
                    <a:pt x="3320873" y="4971"/>
                  </a:lnTo>
                  <a:lnTo>
                    <a:pt x="3358999" y="5611"/>
                  </a:lnTo>
                  <a:lnTo>
                    <a:pt x="3396902" y="6899"/>
                  </a:lnTo>
                  <a:lnTo>
                    <a:pt x="3435252" y="8937"/>
                  </a:lnTo>
                  <a:lnTo>
                    <a:pt x="3474720" y="11825"/>
                  </a:lnTo>
                  <a:lnTo>
                    <a:pt x="3474339" y="19318"/>
                  </a:lnTo>
                  <a:lnTo>
                    <a:pt x="3474212" y="21604"/>
                  </a:lnTo>
                  <a:lnTo>
                    <a:pt x="3474720" y="30113"/>
                  </a:lnTo>
                  <a:lnTo>
                    <a:pt x="3422449" y="31914"/>
                  </a:lnTo>
                  <a:lnTo>
                    <a:pt x="3369084" y="32519"/>
                  </a:lnTo>
                  <a:lnTo>
                    <a:pt x="3314999" y="32156"/>
                  </a:lnTo>
                  <a:lnTo>
                    <a:pt x="3260569" y="31057"/>
                  </a:lnTo>
                  <a:lnTo>
                    <a:pt x="3206169" y="29450"/>
                  </a:lnTo>
                  <a:lnTo>
                    <a:pt x="3152174" y="27567"/>
                  </a:lnTo>
                  <a:lnTo>
                    <a:pt x="3098958" y="25636"/>
                  </a:lnTo>
                  <a:lnTo>
                    <a:pt x="3046898" y="23888"/>
                  </a:lnTo>
                  <a:lnTo>
                    <a:pt x="2996367" y="22552"/>
                  </a:lnTo>
                  <a:lnTo>
                    <a:pt x="2947740" y="21859"/>
                  </a:lnTo>
                  <a:lnTo>
                    <a:pt x="2901393" y="22039"/>
                  </a:lnTo>
                  <a:lnTo>
                    <a:pt x="2857699" y="23321"/>
                  </a:lnTo>
                  <a:lnTo>
                    <a:pt x="2817035" y="25936"/>
                  </a:lnTo>
                  <a:lnTo>
                    <a:pt x="2779776" y="30113"/>
                  </a:lnTo>
                  <a:lnTo>
                    <a:pt x="2736294" y="35133"/>
                  </a:lnTo>
                  <a:lnTo>
                    <a:pt x="2689067" y="38579"/>
                  </a:lnTo>
                  <a:lnTo>
                    <a:pt x="2638905" y="40650"/>
                  </a:lnTo>
                  <a:lnTo>
                    <a:pt x="2586618" y="41543"/>
                  </a:lnTo>
                  <a:lnTo>
                    <a:pt x="2533017" y="41457"/>
                  </a:lnTo>
                  <a:lnTo>
                    <a:pt x="2478913" y="40590"/>
                  </a:lnTo>
                  <a:lnTo>
                    <a:pt x="2425115" y="39142"/>
                  </a:lnTo>
                  <a:lnTo>
                    <a:pt x="2372435" y="37309"/>
                  </a:lnTo>
                  <a:lnTo>
                    <a:pt x="2321683" y="35292"/>
                  </a:lnTo>
                  <a:lnTo>
                    <a:pt x="2273669" y="33288"/>
                  </a:lnTo>
                  <a:lnTo>
                    <a:pt x="2229204" y="31495"/>
                  </a:lnTo>
                  <a:lnTo>
                    <a:pt x="2189099" y="30113"/>
                  </a:lnTo>
                  <a:lnTo>
                    <a:pt x="2153067" y="28858"/>
                  </a:lnTo>
                  <a:lnTo>
                    <a:pt x="2114553" y="27247"/>
                  </a:lnTo>
                  <a:lnTo>
                    <a:pt x="2073562" y="25436"/>
                  </a:lnTo>
                  <a:lnTo>
                    <a:pt x="2030101" y="23576"/>
                  </a:lnTo>
                  <a:lnTo>
                    <a:pt x="1984176" y="21823"/>
                  </a:lnTo>
                  <a:lnTo>
                    <a:pt x="1935794" y="20331"/>
                  </a:lnTo>
                  <a:lnTo>
                    <a:pt x="1884960" y="19253"/>
                  </a:lnTo>
                  <a:lnTo>
                    <a:pt x="1831681" y="18743"/>
                  </a:lnTo>
                  <a:lnTo>
                    <a:pt x="1775963" y="18956"/>
                  </a:lnTo>
                  <a:lnTo>
                    <a:pt x="1717812" y="20046"/>
                  </a:lnTo>
                  <a:lnTo>
                    <a:pt x="1657234" y="22166"/>
                  </a:lnTo>
                  <a:lnTo>
                    <a:pt x="1594237" y="25470"/>
                  </a:lnTo>
                  <a:lnTo>
                    <a:pt x="1528826" y="30113"/>
                  </a:lnTo>
                  <a:lnTo>
                    <a:pt x="1463818" y="34993"/>
                  </a:lnTo>
                  <a:lnTo>
                    <a:pt x="1401848" y="38930"/>
                  </a:lnTo>
                  <a:lnTo>
                    <a:pt x="1342733" y="41959"/>
                  </a:lnTo>
                  <a:lnTo>
                    <a:pt x="1286293" y="44116"/>
                  </a:lnTo>
                  <a:lnTo>
                    <a:pt x="1232346" y="45436"/>
                  </a:lnTo>
                  <a:lnTo>
                    <a:pt x="1180708" y="45954"/>
                  </a:lnTo>
                  <a:lnTo>
                    <a:pt x="1131200" y="45707"/>
                  </a:lnTo>
                  <a:lnTo>
                    <a:pt x="1083639" y="44728"/>
                  </a:lnTo>
                  <a:lnTo>
                    <a:pt x="1037843" y="43054"/>
                  </a:lnTo>
                  <a:lnTo>
                    <a:pt x="993631" y="40721"/>
                  </a:lnTo>
                  <a:lnTo>
                    <a:pt x="950821" y="37762"/>
                  </a:lnTo>
                  <a:lnTo>
                    <a:pt x="909231" y="34214"/>
                  </a:lnTo>
                  <a:lnTo>
                    <a:pt x="868680" y="30113"/>
                  </a:lnTo>
                  <a:lnTo>
                    <a:pt x="835136" y="27415"/>
                  </a:lnTo>
                  <a:lnTo>
                    <a:pt x="796245" y="25890"/>
                  </a:lnTo>
                  <a:lnTo>
                    <a:pt x="752636" y="25370"/>
                  </a:lnTo>
                  <a:lnTo>
                    <a:pt x="704941" y="25689"/>
                  </a:lnTo>
                  <a:lnTo>
                    <a:pt x="653789" y="26679"/>
                  </a:lnTo>
                  <a:lnTo>
                    <a:pt x="599813" y="28173"/>
                  </a:lnTo>
                  <a:lnTo>
                    <a:pt x="543643" y="30004"/>
                  </a:lnTo>
                  <a:lnTo>
                    <a:pt x="485908" y="32005"/>
                  </a:lnTo>
                  <a:lnTo>
                    <a:pt x="427241" y="34010"/>
                  </a:lnTo>
                  <a:lnTo>
                    <a:pt x="368271" y="35850"/>
                  </a:lnTo>
                  <a:lnTo>
                    <a:pt x="309630" y="37360"/>
                  </a:lnTo>
                  <a:lnTo>
                    <a:pt x="251948" y="38372"/>
                  </a:lnTo>
                  <a:lnTo>
                    <a:pt x="195856" y="38718"/>
                  </a:lnTo>
                  <a:lnTo>
                    <a:pt x="141984" y="38232"/>
                  </a:lnTo>
                  <a:lnTo>
                    <a:pt x="90964" y="36748"/>
                  </a:lnTo>
                  <a:lnTo>
                    <a:pt x="43425" y="34097"/>
                  </a:lnTo>
                  <a:lnTo>
                    <a:pt x="0" y="30113"/>
                  </a:lnTo>
                  <a:lnTo>
                    <a:pt x="63" y="23509"/>
                  </a:lnTo>
                  <a:lnTo>
                    <a:pt x="63" y="15635"/>
                  </a:lnTo>
                  <a:lnTo>
                    <a:pt x="0" y="11825"/>
                  </a:lnTo>
                  <a:close/>
                </a:path>
              </a:pathLst>
            </a:custGeom>
            <a:ln w="44195">
              <a:solidFill>
                <a:srgbClr val="E970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 descr="Pen placed on top of a signature line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11956" y="57"/>
            <a:ext cx="6878392" cy="685787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3886" y="2803651"/>
            <a:ext cx="5266690" cy="2652395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marL="241300" marR="5080" indent="-228600">
              <a:lnSpc>
                <a:spcPts val="2160"/>
              </a:lnSpc>
              <a:spcBef>
                <a:spcPts val="37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Customer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Representative,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Assistant,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handles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interaction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organisation.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top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duties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include </a:t>
            </a:r>
            <a:r>
              <a:rPr dirty="0" sz="2000">
                <a:latin typeface="Calibri"/>
                <a:cs typeface="Calibri"/>
              </a:rPr>
              <a:t>resolving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complaints,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responding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to </a:t>
            </a:r>
            <a:r>
              <a:rPr dirty="0" sz="2000">
                <a:latin typeface="Calibri"/>
                <a:cs typeface="Calibri"/>
              </a:rPr>
              <a:t>phone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call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email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requests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maintaining customer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records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(Indeed,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2016).</a:t>
            </a:r>
            <a:endParaRPr sz="2000">
              <a:latin typeface="Calibri"/>
              <a:cs typeface="Calibri"/>
            </a:endParaRPr>
          </a:p>
          <a:p>
            <a:pPr marL="241300" marR="241300" indent="-228600">
              <a:lnSpc>
                <a:spcPts val="2160"/>
              </a:lnSpc>
              <a:spcBef>
                <a:spcPts val="100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means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person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being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recruited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needs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necessary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skills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attributes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deal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with </a:t>
            </a:r>
            <a:r>
              <a:rPr dirty="0" sz="2000">
                <a:latin typeface="Calibri"/>
                <a:cs typeface="Calibri"/>
              </a:rPr>
              <a:t>these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duties.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6939" y="610361"/>
            <a:ext cx="4589145" cy="6959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 spc="-10"/>
              <a:t>Person</a:t>
            </a:r>
            <a:r>
              <a:rPr dirty="0" sz="4400" spc="-229"/>
              <a:t> </a:t>
            </a:r>
            <a:r>
              <a:rPr dirty="0" sz="4400" spc="-10"/>
              <a:t>Specification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10208514" y="0"/>
            <a:ext cx="1135380" cy="478155"/>
          </a:xfrm>
          <a:custGeom>
            <a:avLst/>
            <a:gdLst/>
            <a:ahLst/>
            <a:cxnLst/>
            <a:rect l="l" t="t" r="r" b="b"/>
            <a:pathLst>
              <a:path w="1135379" h="478155">
                <a:moveTo>
                  <a:pt x="1135380" y="0"/>
                </a:moveTo>
                <a:lnTo>
                  <a:pt x="0" y="0"/>
                </a:lnTo>
                <a:lnTo>
                  <a:pt x="1651" y="16764"/>
                </a:lnTo>
                <a:lnTo>
                  <a:pt x="13006" y="62496"/>
                </a:lnTo>
                <a:lnTo>
                  <a:pt x="27915" y="106711"/>
                </a:lnTo>
                <a:lnTo>
                  <a:pt x="46214" y="149248"/>
                </a:lnTo>
                <a:lnTo>
                  <a:pt x="67742" y="189943"/>
                </a:lnTo>
                <a:lnTo>
                  <a:pt x="92337" y="228635"/>
                </a:lnTo>
                <a:lnTo>
                  <a:pt x="119837" y="265163"/>
                </a:lnTo>
                <a:lnTo>
                  <a:pt x="150079" y="299363"/>
                </a:lnTo>
                <a:lnTo>
                  <a:pt x="182902" y="331075"/>
                </a:lnTo>
                <a:lnTo>
                  <a:pt x="218144" y="360137"/>
                </a:lnTo>
                <a:lnTo>
                  <a:pt x="255641" y="386385"/>
                </a:lnTo>
                <a:lnTo>
                  <a:pt x="295233" y="409660"/>
                </a:lnTo>
                <a:lnTo>
                  <a:pt x="336758" y="429798"/>
                </a:lnTo>
                <a:lnTo>
                  <a:pt x="380052" y="446637"/>
                </a:lnTo>
                <a:lnTo>
                  <a:pt x="424955" y="460016"/>
                </a:lnTo>
                <a:lnTo>
                  <a:pt x="471303" y="469774"/>
                </a:lnTo>
                <a:lnTo>
                  <a:pt x="518935" y="475747"/>
                </a:lnTo>
                <a:lnTo>
                  <a:pt x="567690" y="477773"/>
                </a:lnTo>
                <a:lnTo>
                  <a:pt x="616444" y="475747"/>
                </a:lnTo>
                <a:lnTo>
                  <a:pt x="664076" y="469774"/>
                </a:lnTo>
                <a:lnTo>
                  <a:pt x="710424" y="460016"/>
                </a:lnTo>
                <a:lnTo>
                  <a:pt x="755327" y="446637"/>
                </a:lnTo>
                <a:lnTo>
                  <a:pt x="798621" y="429798"/>
                </a:lnTo>
                <a:lnTo>
                  <a:pt x="840146" y="409660"/>
                </a:lnTo>
                <a:lnTo>
                  <a:pt x="879738" y="386385"/>
                </a:lnTo>
                <a:lnTo>
                  <a:pt x="917235" y="360137"/>
                </a:lnTo>
                <a:lnTo>
                  <a:pt x="952477" y="331075"/>
                </a:lnTo>
                <a:lnTo>
                  <a:pt x="985300" y="299363"/>
                </a:lnTo>
                <a:lnTo>
                  <a:pt x="1015542" y="265163"/>
                </a:lnTo>
                <a:lnTo>
                  <a:pt x="1043042" y="228635"/>
                </a:lnTo>
                <a:lnTo>
                  <a:pt x="1067637" y="189943"/>
                </a:lnTo>
                <a:lnTo>
                  <a:pt x="1089165" y="149248"/>
                </a:lnTo>
                <a:lnTo>
                  <a:pt x="1107464" y="106711"/>
                </a:lnTo>
                <a:lnTo>
                  <a:pt x="1122373" y="62496"/>
                </a:lnTo>
                <a:lnTo>
                  <a:pt x="1133729" y="16764"/>
                </a:lnTo>
                <a:lnTo>
                  <a:pt x="1135380" y="0"/>
                </a:lnTo>
                <a:close/>
              </a:path>
            </a:pathLst>
          </a:custGeom>
          <a:solidFill>
            <a:srgbClr val="9F2B9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16939" y="1774190"/>
            <a:ext cx="5352415" cy="3812540"/>
          </a:xfrm>
          <a:prstGeom prst="rect">
            <a:avLst/>
          </a:prstGeom>
        </p:spPr>
        <p:txBody>
          <a:bodyPr wrap="square" lIns="0" tIns="94615" rIns="0" bIns="0" rtlCol="0" vert="horz">
            <a:spAutoFit/>
          </a:bodyPr>
          <a:lstStyle/>
          <a:p>
            <a:pPr marL="241300" marR="308610" indent="-228600">
              <a:lnSpc>
                <a:spcPct val="70000"/>
              </a:lnSpc>
              <a:spcBef>
                <a:spcPts val="74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800">
                <a:latin typeface="Calibri"/>
                <a:cs typeface="Calibri"/>
              </a:rPr>
              <a:t>According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WCHG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(2016)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the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skills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needed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be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50">
                <a:latin typeface="Calibri"/>
                <a:cs typeface="Calibri"/>
              </a:rPr>
              <a:t>a </a:t>
            </a:r>
            <a:r>
              <a:rPr dirty="0" sz="1800" spc="-10">
                <a:latin typeface="Calibri"/>
                <a:cs typeface="Calibri"/>
              </a:rPr>
              <a:t>Customer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Service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Representative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 spc="-20">
                <a:latin typeface="Calibri"/>
                <a:cs typeface="Calibri"/>
              </a:rPr>
              <a:t>are: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5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800">
                <a:latin typeface="Calibri"/>
                <a:cs typeface="Calibri"/>
              </a:rPr>
              <a:t>A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confident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articulate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telephone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manner;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800" spc="-10">
                <a:latin typeface="Calibri"/>
                <a:cs typeface="Calibri"/>
              </a:rPr>
              <a:t>Dedication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providing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excellent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customer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service;</a:t>
            </a:r>
            <a:endParaRPr sz="1800">
              <a:latin typeface="Calibri"/>
              <a:cs typeface="Calibri"/>
            </a:endParaRPr>
          </a:p>
          <a:p>
            <a:pPr marL="293370" indent="-280670">
              <a:lnSpc>
                <a:spcPct val="100000"/>
              </a:lnSpc>
              <a:spcBef>
                <a:spcPts val="355"/>
              </a:spcBef>
              <a:buFont typeface="Arial"/>
              <a:buChar char="•"/>
              <a:tabLst>
                <a:tab pos="293370" algn="l"/>
              </a:tabLst>
            </a:pPr>
            <a:r>
              <a:rPr dirty="0" sz="1800">
                <a:latin typeface="Calibri"/>
                <a:cs typeface="Calibri"/>
              </a:rPr>
              <a:t>A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flexible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approach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changing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priorities;</a:t>
            </a:r>
            <a:endParaRPr sz="1800">
              <a:latin typeface="Calibri"/>
              <a:cs typeface="Calibri"/>
            </a:endParaRPr>
          </a:p>
          <a:p>
            <a:pPr marL="241300" marR="187960" indent="-228600">
              <a:lnSpc>
                <a:spcPct val="70000"/>
              </a:lnSpc>
              <a:spcBef>
                <a:spcPts val="100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800">
                <a:latin typeface="Calibri"/>
                <a:cs typeface="Calibri"/>
              </a:rPr>
              <a:t>Ability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stay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calm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composed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while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dealing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20">
                <a:latin typeface="Calibri"/>
                <a:cs typeface="Calibri"/>
              </a:rPr>
              <a:t>with </a:t>
            </a:r>
            <a:r>
              <a:rPr dirty="0" sz="1800" spc="-10">
                <a:latin typeface="Calibri"/>
                <a:cs typeface="Calibri"/>
              </a:rPr>
              <a:t>customers;</a:t>
            </a:r>
            <a:endParaRPr sz="1800">
              <a:latin typeface="Calibri"/>
              <a:cs typeface="Calibri"/>
            </a:endParaRPr>
          </a:p>
          <a:p>
            <a:pPr marL="241300" marR="668655" indent="-228600">
              <a:lnSpc>
                <a:spcPct val="7000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800">
                <a:latin typeface="Calibri"/>
                <a:cs typeface="Calibri"/>
              </a:rPr>
              <a:t>Good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organisational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skills;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Ability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work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under </a:t>
            </a:r>
            <a:r>
              <a:rPr dirty="0" sz="1800">
                <a:latin typeface="Calibri"/>
                <a:cs typeface="Calibri"/>
              </a:rPr>
              <a:t>pressure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deadlines;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5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800">
                <a:latin typeface="Calibri"/>
                <a:cs typeface="Calibri"/>
              </a:rPr>
              <a:t>Ability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1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prioritise</a:t>
            </a:r>
            <a:r>
              <a:rPr dirty="0" sz="1800" spc="-2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workload;</a:t>
            </a:r>
            <a:endParaRPr sz="1800">
              <a:latin typeface="Calibri"/>
              <a:cs typeface="Calibri"/>
            </a:endParaRPr>
          </a:p>
          <a:p>
            <a:pPr marL="241300" marR="143510" indent="-228600">
              <a:lnSpc>
                <a:spcPct val="70000"/>
              </a:lnSpc>
              <a:spcBef>
                <a:spcPts val="100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800">
                <a:latin typeface="Calibri"/>
                <a:cs typeface="Calibri"/>
              </a:rPr>
              <a:t>Good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verbal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written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communication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skills;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Ability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quickly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learn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understand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various</a:t>
            </a:r>
            <a:r>
              <a:rPr dirty="0" sz="1800" spc="-6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systems, </a:t>
            </a:r>
            <a:r>
              <a:rPr dirty="0" sz="1800">
                <a:latin typeface="Calibri"/>
                <a:cs typeface="Calibri"/>
              </a:rPr>
              <a:t>processes</a:t>
            </a:r>
            <a:r>
              <a:rPr dirty="0" sz="1800" spc="-6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procedures;</a:t>
            </a:r>
            <a:endParaRPr sz="1800">
              <a:latin typeface="Calibri"/>
              <a:cs typeface="Calibri"/>
            </a:endParaRPr>
          </a:p>
          <a:p>
            <a:pPr marL="293370" indent="-28067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293370" algn="l"/>
              </a:tabLst>
            </a:pPr>
            <a:r>
              <a:rPr dirty="0" sz="1800">
                <a:latin typeface="Calibri"/>
                <a:cs typeface="Calibri"/>
              </a:rPr>
              <a:t>Ability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to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work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as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part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of</a:t>
            </a:r>
            <a:r>
              <a:rPr dirty="0" sz="1800" spc="-2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team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on</a:t>
            </a:r>
            <a:r>
              <a:rPr dirty="0" sz="1800" spc="-2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own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initiative.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821805" y="2624708"/>
            <a:ext cx="812800" cy="812800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0" y="406146"/>
                </a:moveTo>
                <a:lnTo>
                  <a:pt x="2732" y="358785"/>
                </a:lnTo>
                <a:lnTo>
                  <a:pt x="10727" y="313028"/>
                </a:lnTo>
                <a:lnTo>
                  <a:pt x="23680" y="269180"/>
                </a:lnTo>
                <a:lnTo>
                  <a:pt x="41285" y="227544"/>
                </a:lnTo>
                <a:lnTo>
                  <a:pt x="63238" y="188427"/>
                </a:lnTo>
                <a:lnTo>
                  <a:pt x="89233" y="152133"/>
                </a:lnTo>
                <a:lnTo>
                  <a:pt x="118967" y="118967"/>
                </a:lnTo>
                <a:lnTo>
                  <a:pt x="152133" y="89233"/>
                </a:lnTo>
                <a:lnTo>
                  <a:pt x="188427" y="63238"/>
                </a:lnTo>
                <a:lnTo>
                  <a:pt x="227544" y="41285"/>
                </a:lnTo>
                <a:lnTo>
                  <a:pt x="269180" y="23680"/>
                </a:lnTo>
                <a:lnTo>
                  <a:pt x="313028" y="10727"/>
                </a:lnTo>
                <a:lnTo>
                  <a:pt x="358785" y="2732"/>
                </a:lnTo>
                <a:lnTo>
                  <a:pt x="406146" y="0"/>
                </a:lnTo>
                <a:lnTo>
                  <a:pt x="453506" y="2732"/>
                </a:lnTo>
                <a:lnTo>
                  <a:pt x="499263" y="10727"/>
                </a:lnTo>
                <a:lnTo>
                  <a:pt x="543111" y="23680"/>
                </a:lnTo>
                <a:lnTo>
                  <a:pt x="584747" y="41285"/>
                </a:lnTo>
                <a:lnTo>
                  <a:pt x="623864" y="63238"/>
                </a:lnTo>
                <a:lnTo>
                  <a:pt x="660158" y="89233"/>
                </a:lnTo>
                <a:lnTo>
                  <a:pt x="693324" y="118967"/>
                </a:lnTo>
                <a:lnTo>
                  <a:pt x="723058" y="152133"/>
                </a:lnTo>
                <a:lnTo>
                  <a:pt x="749053" y="188427"/>
                </a:lnTo>
                <a:lnTo>
                  <a:pt x="771006" y="227544"/>
                </a:lnTo>
                <a:lnTo>
                  <a:pt x="788611" y="269180"/>
                </a:lnTo>
                <a:lnTo>
                  <a:pt x="801564" y="313028"/>
                </a:lnTo>
                <a:lnTo>
                  <a:pt x="809559" y="358785"/>
                </a:lnTo>
                <a:lnTo>
                  <a:pt x="812292" y="406146"/>
                </a:lnTo>
                <a:lnTo>
                  <a:pt x="809559" y="453506"/>
                </a:lnTo>
                <a:lnTo>
                  <a:pt x="801564" y="499263"/>
                </a:lnTo>
                <a:lnTo>
                  <a:pt x="788611" y="543111"/>
                </a:lnTo>
                <a:lnTo>
                  <a:pt x="771006" y="584747"/>
                </a:lnTo>
                <a:lnTo>
                  <a:pt x="749053" y="623864"/>
                </a:lnTo>
                <a:lnTo>
                  <a:pt x="723058" y="660158"/>
                </a:lnTo>
                <a:lnTo>
                  <a:pt x="693324" y="693324"/>
                </a:lnTo>
                <a:lnTo>
                  <a:pt x="660158" y="723058"/>
                </a:lnTo>
                <a:lnTo>
                  <a:pt x="623864" y="749053"/>
                </a:lnTo>
                <a:lnTo>
                  <a:pt x="584747" y="771006"/>
                </a:lnTo>
                <a:lnTo>
                  <a:pt x="543111" y="788611"/>
                </a:lnTo>
                <a:lnTo>
                  <a:pt x="499263" y="801564"/>
                </a:lnTo>
                <a:lnTo>
                  <a:pt x="453506" y="809559"/>
                </a:lnTo>
                <a:lnTo>
                  <a:pt x="406146" y="812292"/>
                </a:lnTo>
                <a:lnTo>
                  <a:pt x="358785" y="809559"/>
                </a:lnTo>
                <a:lnTo>
                  <a:pt x="313028" y="801564"/>
                </a:lnTo>
                <a:lnTo>
                  <a:pt x="269180" y="788611"/>
                </a:lnTo>
                <a:lnTo>
                  <a:pt x="227544" y="771006"/>
                </a:lnTo>
                <a:lnTo>
                  <a:pt x="188427" y="749053"/>
                </a:lnTo>
                <a:lnTo>
                  <a:pt x="152133" y="723058"/>
                </a:lnTo>
                <a:lnTo>
                  <a:pt x="118967" y="693324"/>
                </a:lnTo>
                <a:lnTo>
                  <a:pt x="89233" y="660158"/>
                </a:lnTo>
                <a:lnTo>
                  <a:pt x="63238" y="623864"/>
                </a:lnTo>
                <a:lnTo>
                  <a:pt x="41285" y="584747"/>
                </a:lnTo>
                <a:lnTo>
                  <a:pt x="23680" y="543111"/>
                </a:lnTo>
                <a:lnTo>
                  <a:pt x="10727" y="499263"/>
                </a:lnTo>
                <a:lnTo>
                  <a:pt x="2732" y="453506"/>
                </a:lnTo>
                <a:lnTo>
                  <a:pt x="0" y="406146"/>
                </a:lnTo>
                <a:close/>
              </a:path>
            </a:pathLst>
          </a:custGeom>
          <a:ln w="127254">
            <a:solidFill>
              <a:srgbClr val="9F2B92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821423" y="0"/>
            <a:ext cx="3284854" cy="3606165"/>
            <a:chOff x="6821423" y="0"/>
            <a:chExt cx="3284854" cy="3606165"/>
          </a:xfrm>
        </p:grpSpPr>
        <p:sp>
          <p:nvSpPr>
            <p:cNvPr id="7" name="object 7"/>
            <p:cNvSpPr/>
            <p:nvPr/>
          </p:nvSpPr>
          <p:spPr>
            <a:xfrm>
              <a:off x="8912351" y="1218438"/>
              <a:ext cx="1193800" cy="2387600"/>
            </a:xfrm>
            <a:custGeom>
              <a:avLst/>
              <a:gdLst/>
              <a:ahLst/>
              <a:cxnLst/>
              <a:rect l="l" t="t" r="r" b="b"/>
              <a:pathLst>
                <a:path w="1193800" h="2387600">
                  <a:moveTo>
                    <a:pt x="1193673" y="0"/>
                  </a:moveTo>
                  <a:lnTo>
                    <a:pt x="1145663" y="947"/>
                  </a:lnTo>
                  <a:lnTo>
                    <a:pt x="1098135" y="3767"/>
                  </a:lnTo>
                  <a:lnTo>
                    <a:pt x="1051123" y="8423"/>
                  </a:lnTo>
                  <a:lnTo>
                    <a:pt x="1004664" y="14879"/>
                  </a:lnTo>
                  <a:lnTo>
                    <a:pt x="958794" y="23100"/>
                  </a:lnTo>
                  <a:lnTo>
                    <a:pt x="913547" y="33051"/>
                  </a:lnTo>
                  <a:lnTo>
                    <a:pt x="868960" y="44695"/>
                  </a:lnTo>
                  <a:lnTo>
                    <a:pt x="825068" y="57997"/>
                  </a:lnTo>
                  <a:lnTo>
                    <a:pt x="781906" y="72921"/>
                  </a:lnTo>
                  <a:lnTo>
                    <a:pt x="739512" y="89431"/>
                  </a:lnTo>
                  <a:lnTo>
                    <a:pt x="697919" y="107493"/>
                  </a:lnTo>
                  <a:lnTo>
                    <a:pt x="657165" y="127070"/>
                  </a:lnTo>
                  <a:lnTo>
                    <a:pt x="617283" y="148127"/>
                  </a:lnTo>
                  <a:lnTo>
                    <a:pt x="578311" y="170627"/>
                  </a:lnTo>
                  <a:lnTo>
                    <a:pt x="540284" y="194536"/>
                  </a:lnTo>
                  <a:lnTo>
                    <a:pt x="503237" y="219817"/>
                  </a:lnTo>
                  <a:lnTo>
                    <a:pt x="467206" y="246436"/>
                  </a:lnTo>
                  <a:lnTo>
                    <a:pt x="432227" y="274356"/>
                  </a:lnTo>
                  <a:lnTo>
                    <a:pt x="398335" y="303541"/>
                  </a:lnTo>
                  <a:lnTo>
                    <a:pt x="365567" y="333957"/>
                  </a:lnTo>
                  <a:lnTo>
                    <a:pt x="333957" y="365567"/>
                  </a:lnTo>
                  <a:lnTo>
                    <a:pt x="303541" y="398335"/>
                  </a:lnTo>
                  <a:lnTo>
                    <a:pt x="274356" y="432227"/>
                  </a:lnTo>
                  <a:lnTo>
                    <a:pt x="246436" y="467206"/>
                  </a:lnTo>
                  <a:lnTo>
                    <a:pt x="219817" y="503237"/>
                  </a:lnTo>
                  <a:lnTo>
                    <a:pt x="194536" y="540284"/>
                  </a:lnTo>
                  <a:lnTo>
                    <a:pt x="170627" y="578311"/>
                  </a:lnTo>
                  <a:lnTo>
                    <a:pt x="148127" y="617283"/>
                  </a:lnTo>
                  <a:lnTo>
                    <a:pt x="127070" y="657165"/>
                  </a:lnTo>
                  <a:lnTo>
                    <a:pt x="107493" y="697919"/>
                  </a:lnTo>
                  <a:lnTo>
                    <a:pt x="89431" y="739512"/>
                  </a:lnTo>
                  <a:lnTo>
                    <a:pt x="72921" y="781906"/>
                  </a:lnTo>
                  <a:lnTo>
                    <a:pt x="57997" y="825068"/>
                  </a:lnTo>
                  <a:lnTo>
                    <a:pt x="44695" y="868960"/>
                  </a:lnTo>
                  <a:lnTo>
                    <a:pt x="33051" y="913547"/>
                  </a:lnTo>
                  <a:lnTo>
                    <a:pt x="23100" y="958794"/>
                  </a:lnTo>
                  <a:lnTo>
                    <a:pt x="14879" y="1004664"/>
                  </a:lnTo>
                  <a:lnTo>
                    <a:pt x="8423" y="1051123"/>
                  </a:lnTo>
                  <a:lnTo>
                    <a:pt x="3767" y="1098135"/>
                  </a:lnTo>
                  <a:lnTo>
                    <a:pt x="947" y="1145663"/>
                  </a:lnTo>
                  <a:lnTo>
                    <a:pt x="0" y="1193672"/>
                  </a:lnTo>
                  <a:lnTo>
                    <a:pt x="947" y="1241682"/>
                  </a:lnTo>
                  <a:lnTo>
                    <a:pt x="3767" y="1289210"/>
                  </a:lnTo>
                  <a:lnTo>
                    <a:pt x="8423" y="1336222"/>
                  </a:lnTo>
                  <a:lnTo>
                    <a:pt x="14879" y="1382681"/>
                  </a:lnTo>
                  <a:lnTo>
                    <a:pt x="23100" y="1428551"/>
                  </a:lnTo>
                  <a:lnTo>
                    <a:pt x="33051" y="1473798"/>
                  </a:lnTo>
                  <a:lnTo>
                    <a:pt x="44695" y="1518385"/>
                  </a:lnTo>
                  <a:lnTo>
                    <a:pt x="57997" y="1562277"/>
                  </a:lnTo>
                  <a:lnTo>
                    <a:pt x="72921" y="1605439"/>
                  </a:lnTo>
                  <a:lnTo>
                    <a:pt x="89431" y="1647833"/>
                  </a:lnTo>
                  <a:lnTo>
                    <a:pt x="107493" y="1689426"/>
                  </a:lnTo>
                  <a:lnTo>
                    <a:pt x="127070" y="1730180"/>
                  </a:lnTo>
                  <a:lnTo>
                    <a:pt x="148127" y="1770062"/>
                  </a:lnTo>
                  <a:lnTo>
                    <a:pt x="170627" y="1809034"/>
                  </a:lnTo>
                  <a:lnTo>
                    <a:pt x="194536" y="1847061"/>
                  </a:lnTo>
                  <a:lnTo>
                    <a:pt x="219817" y="1884108"/>
                  </a:lnTo>
                  <a:lnTo>
                    <a:pt x="246436" y="1920139"/>
                  </a:lnTo>
                  <a:lnTo>
                    <a:pt x="274356" y="1955118"/>
                  </a:lnTo>
                  <a:lnTo>
                    <a:pt x="303541" y="1989010"/>
                  </a:lnTo>
                  <a:lnTo>
                    <a:pt x="333957" y="2021778"/>
                  </a:lnTo>
                  <a:lnTo>
                    <a:pt x="365567" y="2053388"/>
                  </a:lnTo>
                  <a:lnTo>
                    <a:pt x="398335" y="2083804"/>
                  </a:lnTo>
                  <a:lnTo>
                    <a:pt x="432227" y="2112989"/>
                  </a:lnTo>
                  <a:lnTo>
                    <a:pt x="467206" y="2140909"/>
                  </a:lnTo>
                  <a:lnTo>
                    <a:pt x="503237" y="2167528"/>
                  </a:lnTo>
                  <a:lnTo>
                    <a:pt x="540284" y="2192809"/>
                  </a:lnTo>
                  <a:lnTo>
                    <a:pt x="578311" y="2216718"/>
                  </a:lnTo>
                  <a:lnTo>
                    <a:pt x="617283" y="2239218"/>
                  </a:lnTo>
                  <a:lnTo>
                    <a:pt x="657165" y="2260275"/>
                  </a:lnTo>
                  <a:lnTo>
                    <a:pt x="697919" y="2279852"/>
                  </a:lnTo>
                  <a:lnTo>
                    <a:pt x="739512" y="2297914"/>
                  </a:lnTo>
                  <a:lnTo>
                    <a:pt x="781906" y="2314424"/>
                  </a:lnTo>
                  <a:lnTo>
                    <a:pt x="825068" y="2329348"/>
                  </a:lnTo>
                  <a:lnTo>
                    <a:pt x="868960" y="2342650"/>
                  </a:lnTo>
                  <a:lnTo>
                    <a:pt x="913547" y="2354294"/>
                  </a:lnTo>
                  <a:lnTo>
                    <a:pt x="958794" y="2364245"/>
                  </a:lnTo>
                  <a:lnTo>
                    <a:pt x="1004664" y="2372466"/>
                  </a:lnTo>
                  <a:lnTo>
                    <a:pt x="1051123" y="2378922"/>
                  </a:lnTo>
                  <a:lnTo>
                    <a:pt x="1098135" y="2383578"/>
                  </a:lnTo>
                  <a:lnTo>
                    <a:pt x="1145663" y="2386398"/>
                  </a:lnTo>
                  <a:lnTo>
                    <a:pt x="1193673" y="2387345"/>
                  </a:lnTo>
                  <a:lnTo>
                    <a:pt x="1193673" y="1790445"/>
                  </a:lnTo>
                  <a:lnTo>
                    <a:pt x="1144730" y="1788467"/>
                  </a:lnTo>
                  <a:lnTo>
                    <a:pt x="1096875" y="1782634"/>
                  </a:lnTo>
                  <a:lnTo>
                    <a:pt x="1050261" y="1773100"/>
                  </a:lnTo>
                  <a:lnTo>
                    <a:pt x="1005042" y="1760019"/>
                  </a:lnTo>
                  <a:lnTo>
                    <a:pt x="961372" y="1743545"/>
                  </a:lnTo>
                  <a:lnTo>
                    <a:pt x="919404" y="1723830"/>
                  </a:lnTo>
                  <a:lnTo>
                    <a:pt x="879293" y="1701030"/>
                  </a:lnTo>
                  <a:lnTo>
                    <a:pt x="841192" y="1675296"/>
                  </a:lnTo>
                  <a:lnTo>
                    <a:pt x="805255" y="1646784"/>
                  </a:lnTo>
                  <a:lnTo>
                    <a:pt x="771636" y="1615646"/>
                  </a:lnTo>
                  <a:lnTo>
                    <a:pt x="740488" y="1582036"/>
                  </a:lnTo>
                  <a:lnTo>
                    <a:pt x="711967" y="1546109"/>
                  </a:lnTo>
                  <a:lnTo>
                    <a:pt x="686224" y="1508017"/>
                  </a:lnTo>
                  <a:lnTo>
                    <a:pt x="663415" y="1467914"/>
                  </a:lnTo>
                  <a:lnTo>
                    <a:pt x="643693" y="1425954"/>
                  </a:lnTo>
                  <a:lnTo>
                    <a:pt x="627212" y="1382290"/>
                  </a:lnTo>
                  <a:lnTo>
                    <a:pt x="614125" y="1337076"/>
                  </a:lnTo>
                  <a:lnTo>
                    <a:pt x="604587" y="1290466"/>
                  </a:lnTo>
                  <a:lnTo>
                    <a:pt x="598752" y="1242614"/>
                  </a:lnTo>
                  <a:lnTo>
                    <a:pt x="596773" y="1193672"/>
                  </a:lnTo>
                  <a:lnTo>
                    <a:pt x="598752" y="1144730"/>
                  </a:lnTo>
                  <a:lnTo>
                    <a:pt x="604587" y="1096875"/>
                  </a:lnTo>
                  <a:lnTo>
                    <a:pt x="614125" y="1050261"/>
                  </a:lnTo>
                  <a:lnTo>
                    <a:pt x="627212" y="1005042"/>
                  </a:lnTo>
                  <a:lnTo>
                    <a:pt x="643693" y="961372"/>
                  </a:lnTo>
                  <a:lnTo>
                    <a:pt x="663415" y="919404"/>
                  </a:lnTo>
                  <a:lnTo>
                    <a:pt x="686224" y="879293"/>
                  </a:lnTo>
                  <a:lnTo>
                    <a:pt x="711967" y="841192"/>
                  </a:lnTo>
                  <a:lnTo>
                    <a:pt x="740488" y="805255"/>
                  </a:lnTo>
                  <a:lnTo>
                    <a:pt x="771636" y="771636"/>
                  </a:lnTo>
                  <a:lnTo>
                    <a:pt x="805255" y="740488"/>
                  </a:lnTo>
                  <a:lnTo>
                    <a:pt x="841192" y="711967"/>
                  </a:lnTo>
                  <a:lnTo>
                    <a:pt x="879293" y="686224"/>
                  </a:lnTo>
                  <a:lnTo>
                    <a:pt x="919404" y="663415"/>
                  </a:lnTo>
                  <a:lnTo>
                    <a:pt x="961372" y="643693"/>
                  </a:lnTo>
                  <a:lnTo>
                    <a:pt x="1005042" y="627212"/>
                  </a:lnTo>
                  <a:lnTo>
                    <a:pt x="1050261" y="614125"/>
                  </a:lnTo>
                  <a:lnTo>
                    <a:pt x="1096875" y="604587"/>
                  </a:lnTo>
                  <a:lnTo>
                    <a:pt x="1144730" y="598752"/>
                  </a:lnTo>
                  <a:lnTo>
                    <a:pt x="1193673" y="596772"/>
                  </a:lnTo>
                  <a:lnTo>
                    <a:pt x="119367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821423" y="0"/>
              <a:ext cx="2314575" cy="1550670"/>
            </a:xfrm>
            <a:custGeom>
              <a:avLst/>
              <a:gdLst/>
              <a:ahLst/>
              <a:cxnLst/>
              <a:rect l="l" t="t" r="r" b="b"/>
              <a:pathLst>
                <a:path w="2314575" h="1550670">
                  <a:moveTo>
                    <a:pt x="1999233" y="0"/>
                  </a:moveTo>
                  <a:lnTo>
                    <a:pt x="1722247" y="0"/>
                  </a:lnTo>
                  <a:lnTo>
                    <a:pt x="2107057" y="222631"/>
                  </a:lnTo>
                  <a:lnTo>
                    <a:pt x="138684" y="1361059"/>
                  </a:lnTo>
                  <a:lnTo>
                    <a:pt x="138684" y="0"/>
                  </a:lnTo>
                  <a:lnTo>
                    <a:pt x="0" y="0"/>
                  </a:lnTo>
                  <a:lnTo>
                    <a:pt x="0" y="1481328"/>
                  </a:lnTo>
                  <a:lnTo>
                    <a:pt x="5441" y="1508343"/>
                  </a:lnTo>
                  <a:lnTo>
                    <a:pt x="20288" y="1530381"/>
                  </a:lnTo>
                  <a:lnTo>
                    <a:pt x="42326" y="1545228"/>
                  </a:lnTo>
                  <a:lnTo>
                    <a:pt x="69342" y="1550670"/>
                  </a:lnTo>
                  <a:lnTo>
                    <a:pt x="78420" y="1550078"/>
                  </a:lnTo>
                  <a:lnTo>
                    <a:pt x="2280285" y="282702"/>
                  </a:lnTo>
                  <a:lnTo>
                    <a:pt x="2314467" y="231211"/>
                  </a:lnTo>
                  <a:lnTo>
                    <a:pt x="2312606" y="204692"/>
                  </a:lnTo>
                  <a:lnTo>
                    <a:pt x="2300934" y="180792"/>
                  </a:lnTo>
                  <a:lnTo>
                    <a:pt x="2280285" y="162560"/>
                  </a:lnTo>
                  <a:lnTo>
                    <a:pt x="1999233" y="0"/>
                  </a:lnTo>
                  <a:close/>
                </a:path>
              </a:pathLst>
            </a:custGeom>
            <a:solidFill>
              <a:srgbClr val="4EA72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/>
          <p:nvPr/>
        </p:nvSpPr>
        <p:spPr>
          <a:xfrm>
            <a:off x="11725275" y="1331594"/>
            <a:ext cx="0" cy="1597660"/>
          </a:xfrm>
          <a:custGeom>
            <a:avLst/>
            <a:gdLst/>
            <a:ahLst/>
            <a:cxnLst/>
            <a:rect l="l" t="t" r="r" b="b"/>
            <a:pathLst>
              <a:path w="0" h="1597660">
                <a:moveTo>
                  <a:pt x="0" y="0"/>
                </a:moveTo>
                <a:lnTo>
                  <a:pt x="0" y="1597660"/>
                </a:lnTo>
              </a:path>
            </a:pathLst>
          </a:custGeom>
          <a:ln w="127254">
            <a:solidFill>
              <a:srgbClr val="0F9ED4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1005566" y="4111752"/>
            <a:ext cx="1186815" cy="1771650"/>
          </a:xfrm>
          <a:custGeom>
            <a:avLst/>
            <a:gdLst/>
            <a:ahLst/>
            <a:cxnLst/>
            <a:rect l="l" t="t" r="r" b="b"/>
            <a:pathLst>
              <a:path w="1186815" h="1771650">
                <a:moveTo>
                  <a:pt x="1186434" y="0"/>
                </a:moveTo>
                <a:lnTo>
                  <a:pt x="61849" y="0"/>
                </a:lnTo>
                <a:lnTo>
                  <a:pt x="37772" y="4861"/>
                </a:lnTo>
                <a:lnTo>
                  <a:pt x="18113" y="18129"/>
                </a:lnTo>
                <a:lnTo>
                  <a:pt x="4859" y="37826"/>
                </a:lnTo>
                <a:lnTo>
                  <a:pt x="0" y="61976"/>
                </a:lnTo>
                <a:lnTo>
                  <a:pt x="0" y="1709737"/>
                </a:lnTo>
                <a:lnTo>
                  <a:pt x="4859" y="1733834"/>
                </a:lnTo>
                <a:lnTo>
                  <a:pt x="18113" y="1753514"/>
                </a:lnTo>
                <a:lnTo>
                  <a:pt x="37772" y="1766783"/>
                </a:lnTo>
                <a:lnTo>
                  <a:pt x="61849" y="1771650"/>
                </a:lnTo>
                <a:lnTo>
                  <a:pt x="1186434" y="1771650"/>
                </a:lnTo>
                <a:lnTo>
                  <a:pt x="1186434" y="1647825"/>
                </a:lnTo>
                <a:lnTo>
                  <a:pt x="123825" y="1647825"/>
                </a:lnTo>
                <a:lnTo>
                  <a:pt x="123825" y="123825"/>
                </a:lnTo>
                <a:lnTo>
                  <a:pt x="1186434" y="123825"/>
                </a:lnTo>
                <a:lnTo>
                  <a:pt x="1186434" y="0"/>
                </a:lnTo>
                <a:close/>
              </a:path>
            </a:pathLst>
          </a:custGeom>
          <a:solidFill>
            <a:srgbClr val="4EA72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1" name="object 11"/>
          <p:cNvGrpSpPr/>
          <p:nvPr/>
        </p:nvGrpSpPr>
        <p:grpSpPr>
          <a:xfrm>
            <a:off x="6821423" y="4081360"/>
            <a:ext cx="3380740" cy="2776855"/>
            <a:chOff x="6821423" y="4081360"/>
            <a:chExt cx="3380740" cy="2776855"/>
          </a:xfrm>
        </p:grpSpPr>
        <p:sp>
          <p:nvSpPr>
            <p:cNvPr id="12" name="object 12"/>
            <p:cNvSpPr/>
            <p:nvPr/>
          </p:nvSpPr>
          <p:spPr>
            <a:xfrm>
              <a:off x="7769986" y="4144860"/>
              <a:ext cx="2369185" cy="1683385"/>
            </a:xfrm>
            <a:custGeom>
              <a:avLst/>
              <a:gdLst/>
              <a:ahLst/>
              <a:cxnLst/>
              <a:rect l="l" t="t" r="r" b="b"/>
              <a:pathLst>
                <a:path w="2369184" h="1683385">
                  <a:moveTo>
                    <a:pt x="0" y="32042"/>
                  </a:moveTo>
                  <a:lnTo>
                    <a:pt x="47543" y="24123"/>
                  </a:lnTo>
                  <a:lnTo>
                    <a:pt x="95011" y="17343"/>
                  </a:lnTo>
                  <a:lnTo>
                    <a:pt x="142390" y="11690"/>
                  </a:lnTo>
                  <a:lnTo>
                    <a:pt x="189665" y="7155"/>
                  </a:lnTo>
                  <a:lnTo>
                    <a:pt x="236823" y="3729"/>
                  </a:lnTo>
                  <a:lnTo>
                    <a:pt x="283849" y="1401"/>
                  </a:lnTo>
                  <a:lnTo>
                    <a:pt x="330729" y="161"/>
                  </a:lnTo>
                  <a:lnTo>
                    <a:pt x="377449" y="0"/>
                  </a:lnTo>
                  <a:lnTo>
                    <a:pt x="423994" y="907"/>
                  </a:lnTo>
                  <a:lnTo>
                    <a:pt x="470350" y="2872"/>
                  </a:lnTo>
                  <a:lnTo>
                    <a:pt x="516503" y="5887"/>
                  </a:lnTo>
                  <a:lnTo>
                    <a:pt x="562440" y="9940"/>
                  </a:lnTo>
                  <a:lnTo>
                    <a:pt x="608144" y="15023"/>
                  </a:lnTo>
                  <a:lnTo>
                    <a:pt x="653603" y="21124"/>
                  </a:lnTo>
                  <a:lnTo>
                    <a:pt x="698803" y="28234"/>
                  </a:lnTo>
                  <a:lnTo>
                    <a:pt x="743728" y="36343"/>
                  </a:lnTo>
                  <a:lnTo>
                    <a:pt x="788365" y="45442"/>
                  </a:lnTo>
                  <a:lnTo>
                    <a:pt x="832700" y="55520"/>
                  </a:lnTo>
                  <a:lnTo>
                    <a:pt x="876717" y="66568"/>
                  </a:lnTo>
                  <a:lnTo>
                    <a:pt x="920404" y="78575"/>
                  </a:lnTo>
                  <a:lnTo>
                    <a:pt x="963746" y="91531"/>
                  </a:lnTo>
                  <a:lnTo>
                    <a:pt x="1006729" y="105427"/>
                  </a:lnTo>
                  <a:lnTo>
                    <a:pt x="1049338" y="120254"/>
                  </a:lnTo>
                  <a:lnTo>
                    <a:pt x="1091559" y="135999"/>
                  </a:lnTo>
                  <a:lnTo>
                    <a:pt x="1133378" y="152655"/>
                  </a:lnTo>
                  <a:lnTo>
                    <a:pt x="1174781" y="170211"/>
                  </a:lnTo>
                  <a:lnTo>
                    <a:pt x="1215754" y="188657"/>
                  </a:lnTo>
                  <a:lnTo>
                    <a:pt x="1256281" y="207984"/>
                  </a:lnTo>
                  <a:lnTo>
                    <a:pt x="1296351" y="228180"/>
                  </a:lnTo>
                  <a:lnTo>
                    <a:pt x="1335947" y="249237"/>
                  </a:lnTo>
                  <a:lnTo>
                    <a:pt x="1375055" y="271145"/>
                  </a:lnTo>
                  <a:lnTo>
                    <a:pt x="1413663" y="293893"/>
                  </a:lnTo>
                  <a:lnTo>
                    <a:pt x="1451754" y="317472"/>
                  </a:lnTo>
                  <a:lnTo>
                    <a:pt x="1489316" y="341872"/>
                  </a:lnTo>
                  <a:lnTo>
                    <a:pt x="1526333" y="367082"/>
                  </a:lnTo>
                  <a:lnTo>
                    <a:pt x="1562792" y="393093"/>
                  </a:lnTo>
                  <a:lnTo>
                    <a:pt x="1598679" y="419896"/>
                  </a:lnTo>
                  <a:lnTo>
                    <a:pt x="1633978" y="447480"/>
                  </a:lnTo>
                  <a:lnTo>
                    <a:pt x="1668677" y="475834"/>
                  </a:lnTo>
                  <a:lnTo>
                    <a:pt x="1702761" y="504950"/>
                  </a:lnTo>
                  <a:lnTo>
                    <a:pt x="1736215" y="534818"/>
                  </a:lnTo>
                  <a:lnTo>
                    <a:pt x="1769025" y="565427"/>
                  </a:lnTo>
                  <a:lnTo>
                    <a:pt x="1801178" y="596767"/>
                  </a:lnTo>
                  <a:lnTo>
                    <a:pt x="1832658" y="628830"/>
                  </a:lnTo>
                  <a:lnTo>
                    <a:pt x="1863452" y="661604"/>
                  </a:lnTo>
                  <a:lnTo>
                    <a:pt x="1893546" y="695079"/>
                  </a:lnTo>
                  <a:lnTo>
                    <a:pt x="1922925" y="729247"/>
                  </a:lnTo>
                  <a:lnTo>
                    <a:pt x="1951575" y="764097"/>
                  </a:lnTo>
                  <a:lnTo>
                    <a:pt x="1979482" y="799619"/>
                  </a:lnTo>
                  <a:lnTo>
                    <a:pt x="2006631" y="835803"/>
                  </a:lnTo>
                  <a:lnTo>
                    <a:pt x="2033009" y="872639"/>
                  </a:lnTo>
                  <a:lnTo>
                    <a:pt x="2058601" y="910118"/>
                  </a:lnTo>
                  <a:lnTo>
                    <a:pt x="2083393" y="948229"/>
                  </a:lnTo>
                  <a:lnTo>
                    <a:pt x="2107370" y="986963"/>
                  </a:lnTo>
                  <a:lnTo>
                    <a:pt x="2130520" y="1026309"/>
                  </a:lnTo>
                  <a:lnTo>
                    <a:pt x="2152826" y="1066258"/>
                  </a:lnTo>
                  <a:lnTo>
                    <a:pt x="2174276" y="1106800"/>
                  </a:lnTo>
                  <a:lnTo>
                    <a:pt x="2194855" y="1147925"/>
                  </a:lnTo>
                  <a:lnTo>
                    <a:pt x="2214548" y="1189623"/>
                  </a:lnTo>
                  <a:lnTo>
                    <a:pt x="2233342" y="1231884"/>
                  </a:lnTo>
                  <a:lnTo>
                    <a:pt x="2251221" y="1274698"/>
                  </a:lnTo>
                  <a:lnTo>
                    <a:pt x="2268173" y="1318055"/>
                  </a:lnTo>
                  <a:lnTo>
                    <a:pt x="2284183" y="1361946"/>
                  </a:lnTo>
                  <a:lnTo>
                    <a:pt x="2299237" y="1406360"/>
                  </a:lnTo>
                  <a:lnTo>
                    <a:pt x="2313319" y="1451288"/>
                  </a:lnTo>
                  <a:lnTo>
                    <a:pt x="2326417" y="1496720"/>
                  </a:lnTo>
                  <a:lnTo>
                    <a:pt x="2338516" y="1542645"/>
                  </a:lnTo>
                  <a:lnTo>
                    <a:pt x="2349602" y="1589054"/>
                  </a:lnTo>
                  <a:lnTo>
                    <a:pt x="2359660" y="1635936"/>
                  </a:lnTo>
                  <a:lnTo>
                    <a:pt x="2368677" y="1683283"/>
                  </a:lnTo>
                </a:path>
              </a:pathLst>
            </a:custGeom>
            <a:ln w="127000">
              <a:solidFill>
                <a:srgbClr val="0F9ED4"/>
              </a:solidFill>
              <a:prstDash val="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821423" y="4962905"/>
              <a:ext cx="2643505" cy="1895475"/>
            </a:xfrm>
            <a:custGeom>
              <a:avLst/>
              <a:gdLst/>
              <a:ahLst/>
              <a:cxnLst/>
              <a:rect l="l" t="t" r="r" b="b"/>
              <a:pathLst>
                <a:path w="2643504" h="1895475">
                  <a:moveTo>
                    <a:pt x="1321688" y="0"/>
                  </a:moveTo>
                  <a:lnTo>
                    <a:pt x="1273232" y="871"/>
                  </a:lnTo>
                  <a:lnTo>
                    <a:pt x="1225215" y="3466"/>
                  </a:lnTo>
                  <a:lnTo>
                    <a:pt x="1177668" y="7754"/>
                  </a:lnTo>
                  <a:lnTo>
                    <a:pt x="1130620" y="13706"/>
                  </a:lnTo>
                  <a:lnTo>
                    <a:pt x="1084101" y="21292"/>
                  </a:lnTo>
                  <a:lnTo>
                    <a:pt x="1038141" y="30481"/>
                  </a:lnTo>
                  <a:lnTo>
                    <a:pt x="992770" y="41245"/>
                  </a:lnTo>
                  <a:lnTo>
                    <a:pt x="948018" y="53552"/>
                  </a:lnTo>
                  <a:lnTo>
                    <a:pt x="903914" y="67374"/>
                  </a:lnTo>
                  <a:lnTo>
                    <a:pt x="860489" y="82680"/>
                  </a:lnTo>
                  <a:lnTo>
                    <a:pt x="817773" y="99441"/>
                  </a:lnTo>
                  <a:lnTo>
                    <a:pt x="775794" y="117626"/>
                  </a:lnTo>
                  <a:lnTo>
                    <a:pt x="734583" y="137206"/>
                  </a:lnTo>
                  <a:lnTo>
                    <a:pt x="694171" y="158152"/>
                  </a:lnTo>
                  <a:lnTo>
                    <a:pt x="654586" y="180432"/>
                  </a:lnTo>
                  <a:lnTo>
                    <a:pt x="615858" y="204017"/>
                  </a:lnTo>
                  <a:lnTo>
                    <a:pt x="578018" y="228878"/>
                  </a:lnTo>
                  <a:lnTo>
                    <a:pt x="541096" y="254984"/>
                  </a:lnTo>
                  <a:lnTo>
                    <a:pt x="505120" y="282306"/>
                  </a:lnTo>
                  <a:lnTo>
                    <a:pt x="470122" y="310813"/>
                  </a:lnTo>
                  <a:lnTo>
                    <a:pt x="436130" y="340476"/>
                  </a:lnTo>
                  <a:lnTo>
                    <a:pt x="403175" y="371266"/>
                  </a:lnTo>
                  <a:lnTo>
                    <a:pt x="371286" y="403151"/>
                  </a:lnTo>
                  <a:lnTo>
                    <a:pt x="340494" y="436103"/>
                  </a:lnTo>
                  <a:lnTo>
                    <a:pt x="310829" y="470091"/>
                  </a:lnTo>
                  <a:lnTo>
                    <a:pt x="282319" y="505086"/>
                  </a:lnTo>
                  <a:lnTo>
                    <a:pt x="254995" y="541057"/>
                  </a:lnTo>
                  <a:lnTo>
                    <a:pt x="228887" y="577976"/>
                  </a:lnTo>
                  <a:lnTo>
                    <a:pt x="204025" y="615811"/>
                  </a:lnTo>
                  <a:lnTo>
                    <a:pt x="180438" y="654533"/>
                  </a:lnTo>
                  <a:lnTo>
                    <a:pt x="158157" y="694113"/>
                  </a:lnTo>
                  <a:lnTo>
                    <a:pt x="137211" y="734519"/>
                  </a:lnTo>
                  <a:lnTo>
                    <a:pt x="117630" y="775724"/>
                  </a:lnTo>
                  <a:lnTo>
                    <a:pt x="99444" y="817696"/>
                  </a:lnTo>
                  <a:lnTo>
                    <a:pt x="82682" y="860406"/>
                  </a:lnTo>
                  <a:lnTo>
                    <a:pt x="67376" y="903823"/>
                  </a:lnTo>
                  <a:lnTo>
                    <a:pt x="53553" y="947919"/>
                  </a:lnTo>
                  <a:lnTo>
                    <a:pt x="41245" y="992663"/>
                  </a:lnTo>
                  <a:lnTo>
                    <a:pt x="30482" y="1038025"/>
                  </a:lnTo>
                  <a:lnTo>
                    <a:pt x="21292" y="1083976"/>
                  </a:lnTo>
                  <a:lnTo>
                    <a:pt x="13706" y="1130485"/>
                  </a:lnTo>
                  <a:lnTo>
                    <a:pt x="7754" y="1177523"/>
                  </a:lnTo>
                  <a:lnTo>
                    <a:pt x="3466" y="1225060"/>
                  </a:lnTo>
                  <a:lnTo>
                    <a:pt x="871" y="1273066"/>
                  </a:lnTo>
                  <a:lnTo>
                    <a:pt x="0" y="1321511"/>
                  </a:lnTo>
                  <a:lnTo>
                    <a:pt x="1101" y="1375983"/>
                  </a:lnTo>
                  <a:lnTo>
                    <a:pt x="4378" y="1429894"/>
                  </a:lnTo>
                  <a:lnTo>
                    <a:pt x="9789" y="1483202"/>
                  </a:lnTo>
                  <a:lnTo>
                    <a:pt x="17292" y="1535865"/>
                  </a:lnTo>
                  <a:lnTo>
                    <a:pt x="26844" y="1587839"/>
                  </a:lnTo>
                  <a:lnTo>
                    <a:pt x="38404" y="1639083"/>
                  </a:lnTo>
                  <a:lnTo>
                    <a:pt x="51930" y="1689553"/>
                  </a:lnTo>
                  <a:lnTo>
                    <a:pt x="67381" y="1739207"/>
                  </a:lnTo>
                  <a:lnTo>
                    <a:pt x="84713" y="1788004"/>
                  </a:lnTo>
                  <a:lnTo>
                    <a:pt x="103885" y="1835899"/>
                  </a:lnTo>
                  <a:lnTo>
                    <a:pt x="132333" y="1895094"/>
                  </a:lnTo>
                  <a:lnTo>
                    <a:pt x="2511043" y="1895094"/>
                  </a:lnTo>
                  <a:lnTo>
                    <a:pt x="2539491" y="1835899"/>
                  </a:lnTo>
                  <a:lnTo>
                    <a:pt x="2558664" y="1788004"/>
                  </a:lnTo>
                  <a:lnTo>
                    <a:pt x="2575996" y="1739207"/>
                  </a:lnTo>
                  <a:lnTo>
                    <a:pt x="2591447" y="1689553"/>
                  </a:lnTo>
                  <a:lnTo>
                    <a:pt x="2604973" y="1639083"/>
                  </a:lnTo>
                  <a:lnTo>
                    <a:pt x="2616533" y="1587839"/>
                  </a:lnTo>
                  <a:lnTo>
                    <a:pt x="2626085" y="1535865"/>
                  </a:lnTo>
                  <a:lnTo>
                    <a:pt x="2633588" y="1483202"/>
                  </a:lnTo>
                  <a:lnTo>
                    <a:pt x="2638999" y="1429894"/>
                  </a:lnTo>
                  <a:lnTo>
                    <a:pt x="2642276" y="1375983"/>
                  </a:lnTo>
                  <a:lnTo>
                    <a:pt x="2643377" y="1321511"/>
                  </a:lnTo>
                  <a:lnTo>
                    <a:pt x="2642506" y="1273066"/>
                  </a:lnTo>
                  <a:lnTo>
                    <a:pt x="2639911" y="1225060"/>
                  </a:lnTo>
                  <a:lnTo>
                    <a:pt x="2635623" y="1177523"/>
                  </a:lnTo>
                  <a:lnTo>
                    <a:pt x="2629671" y="1130485"/>
                  </a:lnTo>
                  <a:lnTo>
                    <a:pt x="2622085" y="1083976"/>
                  </a:lnTo>
                  <a:lnTo>
                    <a:pt x="2612895" y="1038025"/>
                  </a:lnTo>
                  <a:lnTo>
                    <a:pt x="2602132" y="992663"/>
                  </a:lnTo>
                  <a:lnTo>
                    <a:pt x="2589824" y="947919"/>
                  </a:lnTo>
                  <a:lnTo>
                    <a:pt x="2576001" y="903823"/>
                  </a:lnTo>
                  <a:lnTo>
                    <a:pt x="2560695" y="860406"/>
                  </a:lnTo>
                  <a:lnTo>
                    <a:pt x="2543933" y="817696"/>
                  </a:lnTo>
                  <a:lnTo>
                    <a:pt x="2525747" y="775724"/>
                  </a:lnTo>
                  <a:lnTo>
                    <a:pt x="2506166" y="734519"/>
                  </a:lnTo>
                  <a:lnTo>
                    <a:pt x="2485220" y="694113"/>
                  </a:lnTo>
                  <a:lnTo>
                    <a:pt x="2462939" y="654533"/>
                  </a:lnTo>
                  <a:lnTo>
                    <a:pt x="2439352" y="615811"/>
                  </a:lnTo>
                  <a:lnTo>
                    <a:pt x="2414490" y="577976"/>
                  </a:lnTo>
                  <a:lnTo>
                    <a:pt x="2388382" y="541057"/>
                  </a:lnTo>
                  <a:lnTo>
                    <a:pt x="2361058" y="505086"/>
                  </a:lnTo>
                  <a:lnTo>
                    <a:pt x="2332548" y="470091"/>
                  </a:lnTo>
                  <a:lnTo>
                    <a:pt x="2302883" y="436103"/>
                  </a:lnTo>
                  <a:lnTo>
                    <a:pt x="2272091" y="403151"/>
                  </a:lnTo>
                  <a:lnTo>
                    <a:pt x="2240202" y="371266"/>
                  </a:lnTo>
                  <a:lnTo>
                    <a:pt x="2207247" y="340476"/>
                  </a:lnTo>
                  <a:lnTo>
                    <a:pt x="2173255" y="310813"/>
                  </a:lnTo>
                  <a:lnTo>
                    <a:pt x="2138257" y="282306"/>
                  </a:lnTo>
                  <a:lnTo>
                    <a:pt x="2102281" y="254984"/>
                  </a:lnTo>
                  <a:lnTo>
                    <a:pt x="2065359" y="228878"/>
                  </a:lnTo>
                  <a:lnTo>
                    <a:pt x="2027519" y="204017"/>
                  </a:lnTo>
                  <a:lnTo>
                    <a:pt x="1988791" y="180432"/>
                  </a:lnTo>
                  <a:lnTo>
                    <a:pt x="1949206" y="158152"/>
                  </a:lnTo>
                  <a:lnTo>
                    <a:pt x="1908794" y="137206"/>
                  </a:lnTo>
                  <a:lnTo>
                    <a:pt x="1867583" y="117626"/>
                  </a:lnTo>
                  <a:lnTo>
                    <a:pt x="1825604" y="99441"/>
                  </a:lnTo>
                  <a:lnTo>
                    <a:pt x="1782888" y="82680"/>
                  </a:lnTo>
                  <a:lnTo>
                    <a:pt x="1739463" y="67374"/>
                  </a:lnTo>
                  <a:lnTo>
                    <a:pt x="1695359" y="53552"/>
                  </a:lnTo>
                  <a:lnTo>
                    <a:pt x="1650607" y="41245"/>
                  </a:lnTo>
                  <a:lnTo>
                    <a:pt x="1605236" y="30481"/>
                  </a:lnTo>
                  <a:lnTo>
                    <a:pt x="1559276" y="21292"/>
                  </a:lnTo>
                  <a:lnTo>
                    <a:pt x="1512757" y="13706"/>
                  </a:lnTo>
                  <a:lnTo>
                    <a:pt x="1465709" y="7754"/>
                  </a:lnTo>
                  <a:lnTo>
                    <a:pt x="1418162" y="3466"/>
                  </a:lnTo>
                  <a:lnTo>
                    <a:pt x="1370145" y="871"/>
                  </a:lnTo>
                  <a:lnTo>
                    <a:pt x="1321688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6045" rIns="0" bIns="0" rtlCol="0" vert="horz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dirty="0" spc="-10"/>
              <a:t>Learning </a:t>
            </a:r>
            <a:r>
              <a:rPr dirty="0"/>
              <a:t>Theory</a:t>
            </a:r>
            <a:r>
              <a:rPr dirty="0" spc="-120"/>
              <a:t> </a:t>
            </a:r>
            <a:r>
              <a:rPr dirty="0" spc="-50"/>
              <a:t>1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7981" y="2553066"/>
            <a:ext cx="3519170" cy="90170"/>
            <a:chOff x="617981" y="2553066"/>
            <a:chExt cx="3519170" cy="90170"/>
          </a:xfrm>
        </p:grpSpPr>
        <p:sp>
          <p:nvSpPr>
            <p:cNvPr id="4" name="object 4"/>
            <p:cNvSpPr/>
            <p:nvPr/>
          </p:nvSpPr>
          <p:spPr>
            <a:xfrm>
              <a:off x="639381" y="2577131"/>
              <a:ext cx="3475990" cy="42545"/>
            </a:xfrm>
            <a:custGeom>
              <a:avLst/>
              <a:gdLst/>
              <a:ahLst/>
              <a:cxnLst/>
              <a:rect l="l" t="t" r="r" b="b"/>
              <a:pathLst>
                <a:path w="3475990" h="42544">
                  <a:moveTo>
                    <a:pt x="279523" y="0"/>
                  </a:moveTo>
                  <a:lnTo>
                    <a:pt x="233089" y="80"/>
                  </a:lnTo>
                  <a:lnTo>
                    <a:pt x="187724" y="742"/>
                  </a:lnTo>
                  <a:lnTo>
                    <a:pt x="142616" y="2018"/>
                  </a:lnTo>
                  <a:lnTo>
                    <a:pt x="96951" y="3940"/>
                  </a:lnTo>
                  <a:lnTo>
                    <a:pt x="49916" y="6542"/>
                  </a:lnTo>
                  <a:lnTo>
                    <a:pt x="698" y="9858"/>
                  </a:lnTo>
                  <a:lnTo>
                    <a:pt x="0" y="13668"/>
                  </a:lnTo>
                  <a:lnTo>
                    <a:pt x="888" y="24209"/>
                  </a:lnTo>
                  <a:lnTo>
                    <a:pt x="698" y="28146"/>
                  </a:lnTo>
                  <a:lnTo>
                    <a:pt x="112775" y="30245"/>
                  </a:lnTo>
                  <a:lnTo>
                    <a:pt x="222563" y="31412"/>
                  </a:lnTo>
                  <a:lnTo>
                    <a:pt x="329870" y="31785"/>
                  </a:lnTo>
                  <a:lnTo>
                    <a:pt x="434504" y="31505"/>
                  </a:lnTo>
                  <a:lnTo>
                    <a:pt x="586021" y="30167"/>
                  </a:lnTo>
                  <a:lnTo>
                    <a:pt x="774220" y="27354"/>
                  </a:lnTo>
                  <a:lnTo>
                    <a:pt x="1000025" y="22166"/>
                  </a:lnTo>
                  <a:lnTo>
                    <a:pt x="1097088" y="20730"/>
                  </a:lnTo>
                  <a:lnTo>
                    <a:pt x="1147818" y="20410"/>
                  </a:lnTo>
                  <a:lnTo>
                    <a:pt x="1200265" y="20441"/>
                  </a:lnTo>
                  <a:lnTo>
                    <a:pt x="1254617" y="20889"/>
                  </a:lnTo>
                  <a:lnTo>
                    <a:pt x="1311064" y="21818"/>
                  </a:lnTo>
                  <a:lnTo>
                    <a:pt x="1369793" y="23294"/>
                  </a:lnTo>
                  <a:lnTo>
                    <a:pt x="1430993" y="25382"/>
                  </a:lnTo>
                  <a:lnTo>
                    <a:pt x="1494853" y="28146"/>
                  </a:lnTo>
                  <a:lnTo>
                    <a:pt x="1567804" y="30745"/>
                  </a:lnTo>
                  <a:lnTo>
                    <a:pt x="1636275" y="31576"/>
                  </a:lnTo>
                  <a:lnTo>
                    <a:pt x="1700481" y="31002"/>
                  </a:lnTo>
                  <a:lnTo>
                    <a:pt x="1760634" y="29388"/>
                  </a:lnTo>
                  <a:lnTo>
                    <a:pt x="1816950" y="27098"/>
                  </a:lnTo>
                  <a:lnTo>
                    <a:pt x="1918925" y="21948"/>
                  </a:lnTo>
                  <a:lnTo>
                    <a:pt x="1965012" y="19815"/>
                  </a:lnTo>
                  <a:lnTo>
                    <a:pt x="2008117" y="18463"/>
                  </a:lnTo>
                  <a:lnTo>
                    <a:pt x="2048454" y="18256"/>
                  </a:lnTo>
                  <a:lnTo>
                    <a:pt x="2086237" y="19558"/>
                  </a:lnTo>
                  <a:lnTo>
                    <a:pt x="2121681" y="22733"/>
                  </a:lnTo>
                  <a:lnTo>
                    <a:pt x="2154999" y="28146"/>
                  </a:lnTo>
                  <a:lnTo>
                    <a:pt x="2188382" y="33908"/>
                  </a:lnTo>
                  <a:lnTo>
                    <a:pt x="2223998" y="38016"/>
                  </a:lnTo>
                  <a:lnTo>
                    <a:pt x="2262029" y="40658"/>
                  </a:lnTo>
                  <a:lnTo>
                    <a:pt x="2302659" y="42024"/>
                  </a:lnTo>
                  <a:lnTo>
                    <a:pt x="2346069" y="42304"/>
                  </a:lnTo>
                  <a:lnTo>
                    <a:pt x="2392440" y="41686"/>
                  </a:lnTo>
                  <a:lnTo>
                    <a:pt x="2441956" y="40360"/>
                  </a:lnTo>
                  <a:lnTo>
                    <a:pt x="2675101" y="31767"/>
                  </a:lnTo>
                  <a:lnTo>
                    <a:pt x="2743068" y="29742"/>
                  </a:lnTo>
                  <a:lnTo>
                    <a:pt x="2815272" y="28146"/>
                  </a:lnTo>
                  <a:lnTo>
                    <a:pt x="2887289" y="27080"/>
                  </a:lnTo>
                  <a:lnTo>
                    <a:pt x="2954806" y="26471"/>
                  </a:lnTo>
                  <a:lnTo>
                    <a:pt x="3018085" y="26242"/>
                  </a:lnTo>
                  <a:lnTo>
                    <a:pt x="3132978" y="26620"/>
                  </a:lnTo>
                  <a:lnTo>
                    <a:pt x="3323435" y="28595"/>
                  </a:lnTo>
                  <a:lnTo>
                    <a:pt x="3403188" y="28978"/>
                  </a:lnTo>
                  <a:lnTo>
                    <a:pt x="3440113" y="28751"/>
                  </a:lnTo>
                  <a:lnTo>
                    <a:pt x="3475418" y="28146"/>
                  </a:lnTo>
                  <a:lnTo>
                    <a:pt x="3475291" y="19891"/>
                  </a:lnTo>
                  <a:lnTo>
                    <a:pt x="3475418" y="9858"/>
                  </a:lnTo>
                  <a:lnTo>
                    <a:pt x="3404514" y="8128"/>
                  </a:lnTo>
                  <a:lnTo>
                    <a:pt x="3336145" y="6919"/>
                  </a:lnTo>
                  <a:lnTo>
                    <a:pt x="3270293" y="6171"/>
                  </a:lnTo>
                  <a:lnTo>
                    <a:pt x="3206940" y="5826"/>
                  </a:lnTo>
                  <a:lnTo>
                    <a:pt x="3146066" y="5824"/>
                  </a:lnTo>
                  <a:lnTo>
                    <a:pt x="3087654" y="6104"/>
                  </a:lnTo>
                  <a:lnTo>
                    <a:pt x="2978140" y="7276"/>
                  </a:lnTo>
                  <a:lnTo>
                    <a:pt x="2746128" y="10987"/>
                  </a:lnTo>
                  <a:lnTo>
                    <a:pt x="2669644" y="11534"/>
                  </a:lnTo>
                  <a:lnTo>
                    <a:pt x="2634825" y="11367"/>
                  </a:lnTo>
                  <a:lnTo>
                    <a:pt x="2602263" y="10829"/>
                  </a:lnTo>
                  <a:lnTo>
                    <a:pt x="2526290" y="8606"/>
                  </a:lnTo>
                  <a:lnTo>
                    <a:pt x="2477421" y="8323"/>
                  </a:lnTo>
                  <a:lnTo>
                    <a:pt x="2426104" y="8786"/>
                  </a:lnTo>
                  <a:lnTo>
                    <a:pt x="2373110" y="9773"/>
                  </a:lnTo>
                  <a:lnTo>
                    <a:pt x="2211769" y="13655"/>
                  </a:lnTo>
                  <a:lnTo>
                    <a:pt x="2159773" y="14515"/>
                  </a:lnTo>
                  <a:lnTo>
                    <a:pt x="2109954" y="14787"/>
                  </a:lnTo>
                  <a:lnTo>
                    <a:pt x="2063082" y="14250"/>
                  </a:lnTo>
                  <a:lnTo>
                    <a:pt x="2019928" y="12681"/>
                  </a:lnTo>
                  <a:lnTo>
                    <a:pt x="1981263" y="9858"/>
                  </a:lnTo>
                  <a:lnTo>
                    <a:pt x="1944881" y="6800"/>
                  </a:lnTo>
                  <a:lnTo>
                    <a:pt x="1907691" y="4610"/>
                  </a:lnTo>
                  <a:lnTo>
                    <a:pt x="1869235" y="3196"/>
                  </a:lnTo>
                  <a:lnTo>
                    <a:pt x="1829056" y="2464"/>
                  </a:lnTo>
                  <a:lnTo>
                    <a:pt x="1786695" y="2318"/>
                  </a:lnTo>
                  <a:lnTo>
                    <a:pt x="1741693" y="2667"/>
                  </a:lnTo>
                  <a:lnTo>
                    <a:pt x="1693594" y="3414"/>
                  </a:lnTo>
                  <a:lnTo>
                    <a:pt x="1461049" y="8522"/>
                  </a:lnTo>
                  <a:lnTo>
                    <a:pt x="1127126" y="14684"/>
                  </a:lnTo>
                  <a:lnTo>
                    <a:pt x="1031767" y="15908"/>
                  </a:lnTo>
                  <a:lnTo>
                    <a:pt x="937248" y="16314"/>
                  </a:lnTo>
                  <a:lnTo>
                    <a:pt x="889286" y="16123"/>
                  </a:lnTo>
                  <a:lnTo>
                    <a:pt x="840312" y="15625"/>
                  </a:lnTo>
                  <a:lnTo>
                    <a:pt x="789918" y="14783"/>
                  </a:lnTo>
                  <a:lnTo>
                    <a:pt x="737698" y="13565"/>
                  </a:lnTo>
                  <a:lnTo>
                    <a:pt x="683243" y="11935"/>
                  </a:lnTo>
                  <a:lnTo>
                    <a:pt x="556213" y="7149"/>
                  </a:lnTo>
                  <a:lnTo>
                    <a:pt x="433381" y="2911"/>
                  </a:lnTo>
                  <a:lnTo>
                    <a:pt x="378856" y="1448"/>
                  </a:lnTo>
                  <a:lnTo>
                    <a:pt x="327841" y="466"/>
                  </a:lnTo>
                  <a:lnTo>
                    <a:pt x="279523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0079" y="2575164"/>
              <a:ext cx="3474720" cy="46355"/>
            </a:xfrm>
            <a:custGeom>
              <a:avLst/>
              <a:gdLst/>
              <a:ahLst/>
              <a:cxnLst/>
              <a:rect l="l" t="t" r="r" b="b"/>
              <a:pathLst>
                <a:path w="3474720" h="46355">
                  <a:moveTo>
                    <a:pt x="0" y="11825"/>
                  </a:moveTo>
                  <a:lnTo>
                    <a:pt x="48767" y="9503"/>
                  </a:lnTo>
                  <a:lnTo>
                    <a:pt x="98699" y="8619"/>
                  </a:lnTo>
                  <a:lnTo>
                    <a:pt x="149538" y="8901"/>
                  </a:lnTo>
                  <a:lnTo>
                    <a:pt x="201028" y="10081"/>
                  </a:lnTo>
                  <a:lnTo>
                    <a:pt x="252909" y="11887"/>
                  </a:lnTo>
                  <a:lnTo>
                    <a:pt x="304924" y="14051"/>
                  </a:lnTo>
                  <a:lnTo>
                    <a:pt x="356816" y="16301"/>
                  </a:lnTo>
                  <a:lnTo>
                    <a:pt x="408326" y="18369"/>
                  </a:lnTo>
                  <a:lnTo>
                    <a:pt x="459197" y="19985"/>
                  </a:lnTo>
                  <a:lnTo>
                    <a:pt x="509171" y="20878"/>
                  </a:lnTo>
                  <a:lnTo>
                    <a:pt x="557991" y="20778"/>
                  </a:lnTo>
                  <a:lnTo>
                    <a:pt x="605398" y="19416"/>
                  </a:lnTo>
                  <a:lnTo>
                    <a:pt x="651135" y="16521"/>
                  </a:lnTo>
                  <a:lnTo>
                    <a:pt x="694944" y="11825"/>
                  </a:lnTo>
                  <a:lnTo>
                    <a:pt x="741605" y="7011"/>
                  </a:lnTo>
                  <a:lnTo>
                    <a:pt x="789420" y="4541"/>
                  </a:lnTo>
                  <a:lnTo>
                    <a:pt x="838260" y="3995"/>
                  </a:lnTo>
                  <a:lnTo>
                    <a:pt x="887999" y="4951"/>
                  </a:lnTo>
                  <a:lnTo>
                    <a:pt x="938510" y="6990"/>
                  </a:lnTo>
                  <a:lnTo>
                    <a:pt x="989665" y="9691"/>
                  </a:lnTo>
                  <a:lnTo>
                    <a:pt x="1041336" y="12633"/>
                  </a:lnTo>
                  <a:lnTo>
                    <a:pt x="1093397" y="15397"/>
                  </a:lnTo>
                  <a:lnTo>
                    <a:pt x="1145720" y="17562"/>
                  </a:lnTo>
                  <a:lnTo>
                    <a:pt x="1198179" y="18708"/>
                  </a:lnTo>
                  <a:lnTo>
                    <a:pt x="1250644" y="18413"/>
                  </a:lnTo>
                  <a:lnTo>
                    <a:pt x="1302990" y="16259"/>
                  </a:lnTo>
                  <a:lnTo>
                    <a:pt x="1355090" y="11825"/>
                  </a:lnTo>
                  <a:lnTo>
                    <a:pt x="1407284" y="7392"/>
                  </a:lnTo>
                  <a:lnTo>
                    <a:pt x="1459837" y="5243"/>
                  </a:lnTo>
                  <a:lnTo>
                    <a:pt x="1512585" y="4957"/>
                  </a:lnTo>
                  <a:lnTo>
                    <a:pt x="1565368" y="6112"/>
                  </a:lnTo>
                  <a:lnTo>
                    <a:pt x="1618024" y="8287"/>
                  </a:lnTo>
                  <a:lnTo>
                    <a:pt x="1670392" y="11060"/>
                  </a:lnTo>
                  <a:lnTo>
                    <a:pt x="1722311" y="14010"/>
                  </a:lnTo>
                  <a:lnTo>
                    <a:pt x="1773620" y="16715"/>
                  </a:lnTo>
                  <a:lnTo>
                    <a:pt x="1824157" y="18754"/>
                  </a:lnTo>
                  <a:lnTo>
                    <a:pt x="1873761" y="19706"/>
                  </a:lnTo>
                  <a:lnTo>
                    <a:pt x="1922271" y="19150"/>
                  </a:lnTo>
                  <a:lnTo>
                    <a:pt x="1969525" y="16663"/>
                  </a:lnTo>
                  <a:lnTo>
                    <a:pt x="2015363" y="11825"/>
                  </a:lnTo>
                  <a:lnTo>
                    <a:pt x="2054409" y="7180"/>
                  </a:lnTo>
                  <a:lnTo>
                    <a:pt x="2093696" y="3818"/>
                  </a:lnTo>
                  <a:lnTo>
                    <a:pt x="2133559" y="1596"/>
                  </a:lnTo>
                  <a:lnTo>
                    <a:pt x="2174336" y="370"/>
                  </a:lnTo>
                  <a:lnTo>
                    <a:pt x="2216366" y="0"/>
                  </a:lnTo>
                  <a:lnTo>
                    <a:pt x="2259985" y="340"/>
                  </a:lnTo>
                  <a:lnTo>
                    <a:pt x="2305531" y="1248"/>
                  </a:lnTo>
                  <a:lnTo>
                    <a:pt x="2353341" y="2582"/>
                  </a:lnTo>
                  <a:lnTo>
                    <a:pt x="2403754" y="4199"/>
                  </a:lnTo>
                  <a:lnTo>
                    <a:pt x="2457106" y="5954"/>
                  </a:lnTo>
                  <a:lnTo>
                    <a:pt x="2513736" y="7707"/>
                  </a:lnTo>
                  <a:lnTo>
                    <a:pt x="2573980" y="9313"/>
                  </a:lnTo>
                  <a:lnTo>
                    <a:pt x="2638176" y="10630"/>
                  </a:lnTo>
                  <a:lnTo>
                    <a:pt x="2706662" y="11515"/>
                  </a:lnTo>
                  <a:lnTo>
                    <a:pt x="2779776" y="11825"/>
                  </a:lnTo>
                  <a:lnTo>
                    <a:pt x="2857022" y="11579"/>
                  </a:lnTo>
                  <a:lnTo>
                    <a:pt x="2927339" y="10965"/>
                  </a:lnTo>
                  <a:lnTo>
                    <a:pt x="2991397" y="10083"/>
                  </a:lnTo>
                  <a:lnTo>
                    <a:pt x="3049866" y="9037"/>
                  </a:lnTo>
                  <a:lnTo>
                    <a:pt x="3103417" y="7926"/>
                  </a:lnTo>
                  <a:lnTo>
                    <a:pt x="3152720" y="6853"/>
                  </a:lnTo>
                  <a:lnTo>
                    <a:pt x="3198447" y="5919"/>
                  </a:lnTo>
                  <a:lnTo>
                    <a:pt x="3241268" y="5227"/>
                  </a:lnTo>
                  <a:lnTo>
                    <a:pt x="3281853" y="4877"/>
                  </a:lnTo>
                  <a:lnTo>
                    <a:pt x="3320873" y="4971"/>
                  </a:lnTo>
                  <a:lnTo>
                    <a:pt x="3358999" y="5611"/>
                  </a:lnTo>
                  <a:lnTo>
                    <a:pt x="3396902" y="6899"/>
                  </a:lnTo>
                  <a:lnTo>
                    <a:pt x="3435252" y="8937"/>
                  </a:lnTo>
                  <a:lnTo>
                    <a:pt x="3474720" y="11825"/>
                  </a:lnTo>
                  <a:lnTo>
                    <a:pt x="3474339" y="19318"/>
                  </a:lnTo>
                  <a:lnTo>
                    <a:pt x="3474212" y="21604"/>
                  </a:lnTo>
                  <a:lnTo>
                    <a:pt x="3474720" y="30113"/>
                  </a:lnTo>
                  <a:lnTo>
                    <a:pt x="3422449" y="31914"/>
                  </a:lnTo>
                  <a:lnTo>
                    <a:pt x="3369084" y="32519"/>
                  </a:lnTo>
                  <a:lnTo>
                    <a:pt x="3314999" y="32156"/>
                  </a:lnTo>
                  <a:lnTo>
                    <a:pt x="3260569" y="31057"/>
                  </a:lnTo>
                  <a:lnTo>
                    <a:pt x="3206169" y="29450"/>
                  </a:lnTo>
                  <a:lnTo>
                    <a:pt x="3152174" y="27567"/>
                  </a:lnTo>
                  <a:lnTo>
                    <a:pt x="3098958" y="25636"/>
                  </a:lnTo>
                  <a:lnTo>
                    <a:pt x="3046898" y="23888"/>
                  </a:lnTo>
                  <a:lnTo>
                    <a:pt x="2996367" y="22552"/>
                  </a:lnTo>
                  <a:lnTo>
                    <a:pt x="2947740" y="21859"/>
                  </a:lnTo>
                  <a:lnTo>
                    <a:pt x="2901393" y="22039"/>
                  </a:lnTo>
                  <a:lnTo>
                    <a:pt x="2857699" y="23321"/>
                  </a:lnTo>
                  <a:lnTo>
                    <a:pt x="2817035" y="25936"/>
                  </a:lnTo>
                  <a:lnTo>
                    <a:pt x="2779776" y="30113"/>
                  </a:lnTo>
                  <a:lnTo>
                    <a:pt x="2736294" y="35133"/>
                  </a:lnTo>
                  <a:lnTo>
                    <a:pt x="2689067" y="38579"/>
                  </a:lnTo>
                  <a:lnTo>
                    <a:pt x="2638905" y="40650"/>
                  </a:lnTo>
                  <a:lnTo>
                    <a:pt x="2586618" y="41543"/>
                  </a:lnTo>
                  <a:lnTo>
                    <a:pt x="2533017" y="41457"/>
                  </a:lnTo>
                  <a:lnTo>
                    <a:pt x="2478913" y="40590"/>
                  </a:lnTo>
                  <a:lnTo>
                    <a:pt x="2425115" y="39142"/>
                  </a:lnTo>
                  <a:lnTo>
                    <a:pt x="2372435" y="37309"/>
                  </a:lnTo>
                  <a:lnTo>
                    <a:pt x="2321683" y="35292"/>
                  </a:lnTo>
                  <a:lnTo>
                    <a:pt x="2273669" y="33288"/>
                  </a:lnTo>
                  <a:lnTo>
                    <a:pt x="2229204" y="31495"/>
                  </a:lnTo>
                  <a:lnTo>
                    <a:pt x="2189099" y="30113"/>
                  </a:lnTo>
                  <a:lnTo>
                    <a:pt x="2153067" y="28858"/>
                  </a:lnTo>
                  <a:lnTo>
                    <a:pt x="2114553" y="27247"/>
                  </a:lnTo>
                  <a:lnTo>
                    <a:pt x="2073562" y="25436"/>
                  </a:lnTo>
                  <a:lnTo>
                    <a:pt x="2030101" y="23576"/>
                  </a:lnTo>
                  <a:lnTo>
                    <a:pt x="1984176" y="21823"/>
                  </a:lnTo>
                  <a:lnTo>
                    <a:pt x="1935794" y="20331"/>
                  </a:lnTo>
                  <a:lnTo>
                    <a:pt x="1884960" y="19253"/>
                  </a:lnTo>
                  <a:lnTo>
                    <a:pt x="1831681" y="18743"/>
                  </a:lnTo>
                  <a:lnTo>
                    <a:pt x="1775963" y="18956"/>
                  </a:lnTo>
                  <a:lnTo>
                    <a:pt x="1717812" y="20046"/>
                  </a:lnTo>
                  <a:lnTo>
                    <a:pt x="1657234" y="22166"/>
                  </a:lnTo>
                  <a:lnTo>
                    <a:pt x="1594237" y="25470"/>
                  </a:lnTo>
                  <a:lnTo>
                    <a:pt x="1528826" y="30113"/>
                  </a:lnTo>
                  <a:lnTo>
                    <a:pt x="1463818" y="34993"/>
                  </a:lnTo>
                  <a:lnTo>
                    <a:pt x="1401848" y="38930"/>
                  </a:lnTo>
                  <a:lnTo>
                    <a:pt x="1342733" y="41959"/>
                  </a:lnTo>
                  <a:lnTo>
                    <a:pt x="1286293" y="44116"/>
                  </a:lnTo>
                  <a:lnTo>
                    <a:pt x="1232346" y="45436"/>
                  </a:lnTo>
                  <a:lnTo>
                    <a:pt x="1180708" y="45954"/>
                  </a:lnTo>
                  <a:lnTo>
                    <a:pt x="1131200" y="45707"/>
                  </a:lnTo>
                  <a:lnTo>
                    <a:pt x="1083639" y="44728"/>
                  </a:lnTo>
                  <a:lnTo>
                    <a:pt x="1037843" y="43054"/>
                  </a:lnTo>
                  <a:lnTo>
                    <a:pt x="993631" y="40721"/>
                  </a:lnTo>
                  <a:lnTo>
                    <a:pt x="950821" y="37762"/>
                  </a:lnTo>
                  <a:lnTo>
                    <a:pt x="909231" y="34214"/>
                  </a:lnTo>
                  <a:lnTo>
                    <a:pt x="868680" y="30113"/>
                  </a:lnTo>
                  <a:lnTo>
                    <a:pt x="835136" y="27415"/>
                  </a:lnTo>
                  <a:lnTo>
                    <a:pt x="796245" y="25890"/>
                  </a:lnTo>
                  <a:lnTo>
                    <a:pt x="752636" y="25370"/>
                  </a:lnTo>
                  <a:lnTo>
                    <a:pt x="704941" y="25689"/>
                  </a:lnTo>
                  <a:lnTo>
                    <a:pt x="653789" y="26679"/>
                  </a:lnTo>
                  <a:lnTo>
                    <a:pt x="599813" y="28173"/>
                  </a:lnTo>
                  <a:lnTo>
                    <a:pt x="543643" y="30004"/>
                  </a:lnTo>
                  <a:lnTo>
                    <a:pt x="485908" y="32005"/>
                  </a:lnTo>
                  <a:lnTo>
                    <a:pt x="427241" y="34010"/>
                  </a:lnTo>
                  <a:lnTo>
                    <a:pt x="368271" y="35850"/>
                  </a:lnTo>
                  <a:lnTo>
                    <a:pt x="309630" y="37360"/>
                  </a:lnTo>
                  <a:lnTo>
                    <a:pt x="251948" y="38372"/>
                  </a:lnTo>
                  <a:lnTo>
                    <a:pt x="195856" y="38718"/>
                  </a:lnTo>
                  <a:lnTo>
                    <a:pt x="141984" y="38232"/>
                  </a:lnTo>
                  <a:lnTo>
                    <a:pt x="90964" y="36748"/>
                  </a:lnTo>
                  <a:lnTo>
                    <a:pt x="43425" y="34097"/>
                  </a:lnTo>
                  <a:lnTo>
                    <a:pt x="0" y="30113"/>
                  </a:lnTo>
                  <a:lnTo>
                    <a:pt x="63" y="23509"/>
                  </a:lnTo>
                  <a:lnTo>
                    <a:pt x="63" y="15635"/>
                  </a:lnTo>
                  <a:lnTo>
                    <a:pt x="0" y="11825"/>
                  </a:lnTo>
                  <a:close/>
                </a:path>
              </a:pathLst>
            </a:custGeom>
            <a:ln w="44195">
              <a:solidFill>
                <a:srgbClr val="E970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 descr="Complex math formulas on a blackboar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38188" y="57"/>
            <a:ext cx="5352287" cy="685787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43510" y="2735072"/>
            <a:ext cx="6564630" cy="2652395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marL="241300" marR="5080" indent="-228600">
              <a:lnSpc>
                <a:spcPts val="2160"/>
              </a:lnSpc>
              <a:spcBef>
                <a:spcPts val="37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general,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behaviorists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opens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window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typically </a:t>
            </a:r>
            <a:r>
              <a:rPr dirty="0" sz="2000">
                <a:latin typeface="Calibri"/>
                <a:cs typeface="Calibri"/>
              </a:rPr>
              <a:t>concerned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solely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primarily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understanding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behavior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as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response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environmental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stimuli.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They’re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generally unconcerned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psychological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phenomena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cannot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be </a:t>
            </a:r>
            <a:r>
              <a:rPr dirty="0" sz="2000" spc="-10">
                <a:latin typeface="Calibri"/>
                <a:cs typeface="Calibri"/>
              </a:rPr>
              <a:t>systematically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observed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(Feder,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2024).</a:t>
            </a:r>
            <a:endParaRPr sz="2000">
              <a:latin typeface="Calibri"/>
              <a:cs typeface="Calibri"/>
            </a:endParaRPr>
          </a:p>
          <a:p>
            <a:pPr marL="241300" marR="34925" indent="-228600">
              <a:lnSpc>
                <a:spcPct val="90000"/>
              </a:lnSpc>
              <a:spcBef>
                <a:spcPts val="969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recruitment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process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catered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these attributes,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example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rather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than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interview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recruiter </a:t>
            </a:r>
            <a:r>
              <a:rPr dirty="0" sz="2000">
                <a:latin typeface="Calibri"/>
                <a:cs typeface="Calibri"/>
              </a:rPr>
              <a:t>might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want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also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mock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practical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who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excels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being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behaviourist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right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them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384035" y="0"/>
              <a:ext cx="5807964" cy="685799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7066788" cy="685800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453136" y="128269"/>
            <a:ext cx="2161540" cy="1386205"/>
          </a:xfrm>
          <a:prstGeom prst="rect"/>
        </p:spPr>
        <p:txBody>
          <a:bodyPr wrap="square" lIns="0" tIns="93345" rIns="0" bIns="0" rtlCol="0" vert="horz">
            <a:spAutoFit/>
          </a:bodyPr>
          <a:lstStyle/>
          <a:p>
            <a:pPr marL="12700" marR="5080">
              <a:lnSpc>
                <a:spcPts val="5080"/>
              </a:lnSpc>
              <a:spcBef>
                <a:spcPts val="735"/>
              </a:spcBef>
            </a:pPr>
            <a:r>
              <a:rPr dirty="0" sz="4700" spc="-10"/>
              <a:t>Learning </a:t>
            </a:r>
            <a:r>
              <a:rPr dirty="0" sz="4700"/>
              <a:t>Theory</a:t>
            </a:r>
            <a:r>
              <a:rPr dirty="0" sz="4700" spc="20"/>
              <a:t> </a:t>
            </a:r>
            <a:r>
              <a:rPr dirty="0" sz="4700" spc="-50"/>
              <a:t>2</a:t>
            </a:r>
            <a:endParaRPr sz="4700"/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97815" marR="5080" indent="-28575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7815" algn="l"/>
              </a:tabLst>
            </a:pPr>
            <a:r>
              <a:rPr dirty="0"/>
              <a:t>Cognitive</a:t>
            </a:r>
            <a:r>
              <a:rPr dirty="0" spc="-15"/>
              <a:t> </a:t>
            </a:r>
            <a:r>
              <a:rPr dirty="0"/>
              <a:t>Learning</a:t>
            </a:r>
            <a:r>
              <a:rPr dirty="0" spc="-20"/>
              <a:t> </a:t>
            </a:r>
            <a:r>
              <a:rPr dirty="0"/>
              <a:t>Theory</a:t>
            </a:r>
            <a:r>
              <a:rPr dirty="0" spc="-25"/>
              <a:t> </a:t>
            </a:r>
            <a:r>
              <a:rPr dirty="0"/>
              <a:t>asks</a:t>
            </a:r>
            <a:r>
              <a:rPr dirty="0" spc="-35"/>
              <a:t> </a:t>
            </a:r>
            <a:r>
              <a:rPr dirty="0"/>
              <a:t>us</a:t>
            </a:r>
            <a:r>
              <a:rPr dirty="0" spc="-25"/>
              <a:t> </a:t>
            </a:r>
            <a:r>
              <a:rPr dirty="0"/>
              <a:t>to</a:t>
            </a:r>
            <a:r>
              <a:rPr dirty="0" spc="-35"/>
              <a:t> </a:t>
            </a:r>
            <a:r>
              <a:rPr dirty="0"/>
              <a:t>think</a:t>
            </a:r>
            <a:r>
              <a:rPr dirty="0" spc="-20"/>
              <a:t> </a:t>
            </a:r>
            <a:r>
              <a:rPr dirty="0"/>
              <a:t>about</a:t>
            </a:r>
            <a:r>
              <a:rPr dirty="0" spc="-30"/>
              <a:t> </a:t>
            </a:r>
            <a:r>
              <a:rPr dirty="0"/>
              <a:t>thinking</a:t>
            </a:r>
            <a:r>
              <a:rPr dirty="0" spc="-20"/>
              <a:t> </a:t>
            </a:r>
            <a:r>
              <a:rPr dirty="0" spc="-25"/>
              <a:t>and </a:t>
            </a:r>
            <a:r>
              <a:rPr dirty="0"/>
              <a:t>how</a:t>
            </a:r>
            <a:r>
              <a:rPr dirty="0" spc="-55"/>
              <a:t> </a:t>
            </a:r>
            <a:r>
              <a:rPr dirty="0"/>
              <a:t>thinking</a:t>
            </a:r>
            <a:r>
              <a:rPr dirty="0" spc="-45"/>
              <a:t> </a:t>
            </a:r>
            <a:r>
              <a:rPr dirty="0"/>
              <a:t>can</a:t>
            </a:r>
            <a:r>
              <a:rPr dirty="0" spc="-40"/>
              <a:t> </a:t>
            </a:r>
            <a:r>
              <a:rPr dirty="0"/>
              <a:t>be</a:t>
            </a:r>
            <a:r>
              <a:rPr dirty="0" spc="-40"/>
              <a:t> </a:t>
            </a:r>
            <a:r>
              <a:rPr dirty="0" spc="-10"/>
              <a:t>influenced</a:t>
            </a:r>
            <a:r>
              <a:rPr dirty="0" spc="-40"/>
              <a:t> </a:t>
            </a:r>
            <a:r>
              <a:rPr dirty="0"/>
              <a:t>by</a:t>
            </a:r>
            <a:r>
              <a:rPr dirty="0" spc="-45"/>
              <a:t> </a:t>
            </a:r>
            <a:r>
              <a:rPr dirty="0"/>
              <a:t>internal</a:t>
            </a:r>
            <a:r>
              <a:rPr dirty="0" spc="-50"/>
              <a:t> </a:t>
            </a:r>
            <a:r>
              <a:rPr dirty="0"/>
              <a:t>factors</a:t>
            </a:r>
            <a:r>
              <a:rPr dirty="0" spc="-55"/>
              <a:t> </a:t>
            </a:r>
            <a:r>
              <a:rPr dirty="0"/>
              <a:t>(like</a:t>
            </a:r>
            <a:r>
              <a:rPr dirty="0" spc="-50"/>
              <a:t> </a:t>
            </a:r>
            <a:r>
              <a:rPr dirty="0" spc="-25"/>
              <a:t>how </a:t>
            </a:r>
            <a:r>
              <a:rPr dirty="0" spc="-10"/>
              <a:t>focused</a:t>
            </a:r>
            <a:r>
              <a:rPr dirty="0" spc="-35"/>
              <a:t> </a:t>
            </a:r>
            <a:r>
              <a:rPr dirty="0"/>
              <a:t>we</a:t>
            </a:r>
            <a:r>
              <a:rPr dirty="0" spc="-30"/>
              <a:t> </a:t>
            </a:r>
            <a:r>
              <a:rPr dirty="0"/>
              <a:t>are,</a:t>
            </a:r>
            <a:r>
              <a:rPr dirty="0" spc="-45"/>
              <a:t> </a:t>
            </a:r>
            <a:r>
              <a:rPr dirty="0"/>
              <a:t>or</a:t>
            </a:r>
            <a:r>
              <a:rPr dirty="0" spc="-35"/>
              <a:t> </a:t>
            </a:r>
            <a:r>
              <a:rPr dirty="0"/>
              <a:t>how</a:t>
            </a:r>
            <a:r>
              <a:rPr dirty="0" spc="-50"/>
              <a:t> </a:t>
            </a:r>
            <a:r>
              <a:rPr dirty="0" spc="-10"/>
              <a:t>distracted</a:t>
            </a:r>
            <a:r>
              <a:rPr dirty="0" spc="-45"/>
              <a:t> </a:t>
            </a:r>
            <a:r>
              <a:rPr dirty="0"/>
              <a:t>we've</a:t>
            </a:r>
            <a:r>
              <a:rPr dirty="0" spc="-25"/>
              <a:t> </a:t>
            </a:r>
            <a:r>
              <a:rPr dirty="0"/>
              <a:t>become)</a:t>
            </a:r>
            <a:r>
              <a:rPr dirty="0" spc="-20"/>
              <a:t> </a:t>
            </a:r>
            <a:r>
              <a:rPr dirty="0"/>
              <a:t>and</a:t>
            </a:r>
            <a:r>
              <a:rPr dirty="0" spc="-35"/>
              <a:t> </a:t>
            </a:r>
            <a:r>
              <a:rPr dirty="0" spc="-10"/>
              <a:t>external </a:t>
            </a:r>
            <a:r>
              <a:rPr dirty="0"/>
              <a:t>factors</a:t>
            </a:r>
            <a:r>
              <a:rPr dirty="0" spc="-65"/>
              <a:t> </a:t>
            </a:r>
            <a:r>
              <a:rPr dirty="0"/>
              <a:t>(like</a:t>
            </a:r>
            <a:r>
              <a:rPr dirty="0" spc="-60"/>
              <a:t> </a:t>
            </a:r>
            <a:r>
              <a:rPr dirty="0"/>
              <a:t>whether</a:t>
            </a:r>
            <a:r>
              <a:rPr dirty="0" spc="-40"/>
              <a:t> </a:t>
            </a:r>
            <a:r>
              <a:rPr dirty="0"/>
              <a:t>the</a:t>
            </a:r>
            <a:r>
              <a:rPr dirty="0" spc="-50"/>
              <a:t> </a:t>
            </a:r>
            <a:r>
              <a:rPr dirty="0"/>
              <a:t>things</a:t>
            </a:r>
            <a:r>
              <a:rPr dirty="0" spc="-55"/>
              <a:t> </a:t>
            </a:r>
            <a:r>
              <a:rPr dirty="0"/>
              <a:t>we</a:t>
            </a:r>
            <a:r>
              <a:rPr dirty="0" spc="-45"/>
              <a:t> </a:t>
            </a:r>
            <a:r>
              <a:rPr dirty="0"/>
              <a:t>are</a:t>
            </a:r>
            <a:r>
              <a:rPr dirty="0" spc="-60"/>
              <a:t> </a:t>
            </a:r>
            <a:r>
              <a:rPr dirty="0"/>
              <a:t>learning</a:t>
            </a:r>
            <a:r>
              <a:rPr dirty="0" spc="-55"/>
              <a:t> </a:t>
            </a:r>
            <a:r>
              <a:rPr dirty="0"/>
              <a:t>are</a:t>
            </a:r>
            <a:r>
              <a:rPr dirty="0" spc="-60"/>
              <a:t> </a:t>
            </a:r>
            <a:r>
              <a:rPr dirty="0"/>
              <a:t>valued</a:t>
            </a:r>
            <a:r>
              <a:rPr dirty="0" spc="-50"/>
              <a:t> </a:t>
            </a:r>
            <a:r>
              <a:rPr dirty="0" spc="-25"/>
              <a:t>by </a:t>
            </a:r>
            <a:r>
              <a:rPr dirty="0"/>
              <a:t>our</a:t>
            </a:r>
            <a:r>
              <a:rPr dirty="0" spc="-55"/>
              <a:t> </a:t>
            </a:r>
            <a:r>
              <a:rPr dirty="0"/>
              <a:t>community</a:t>
            </a:r>
            <a:r>
              <a:rPr dirty="0" spc="-60"/>
              <a:t> </a:t>
            </a:r>
            <a:r>
              <a:rPr dirty="0"/>
              <a:t>or</a:t>
            </a:r>
            <a:r>
              <a:rPr dirty="0" spc="-55"/>
              <a:t> </a:t>
            </a:r>
            <a:r>
              <a:rPr dirty="0"/>
              <a:t>whether</a:t>
            </a:r>
            <a:r>
              <a:rPr dirty="0" spc="-45"/>
              <a:t> </a:t>
            </a:r>
            <a:r>
              <a:rPr dirty="0"/>
              <a:t>we</a:t>
            </a:r>
            <a:r>
              <a:rPr dirty="0" spc="-45"/>
              <a:t> </a:t>
            </a:r>
            <a:r>
              <a:rPr dirty="0"/>
              <a:t>receive</a:t>
            </a:r>
            <a:r>
              <a:rPr dirty="0" spc="-55"/>
              <a:t> </a:t>
            </a:r>
            <a:r>
              <a:rPr dirty="0"/>
              <a:t>praise</a:t>
            </a:r>
            <a:r>
              <a:rPr dirty="0" spc="-60"/>
              <a:t> </a:t>
            </a:r>
            <a:r>
              <a:rPr dirty="0"/>
              <a:t>from</a:t>
            </a:r>
            <a:r>
              <a:rPr dirty="0" spc="-60"/>
              <a:t> </a:t>
            </a:r>
            <a:r>
              <a:rPr dirty="0"/>
              <a:t>others</a:t>
            </a:r>
            <a:r>
              <a:rPr dirty="0" spc="-55"/>
              <a:t> </a:t>
            </a:r>
            <a:r>
              <a:rPr dirty="0" spc="-20"/>
              <a:t>when </a:t>
            </a:r>
            <a:r>
              <a:rPr dirty="0"/>
              <a:t>we</a:t>
            </a:r>
            <a:r>
              <a:rPr dirty="0" spc="-65"/>
              <a:t> </a:t>
            </a:r>
            <a:r>
              <a:rPr dirty="0"/>
              <a:t>learn)</a:t>
            </a:r>
            <a:r>
              <a:rPr dirty="0" spc="-70"/>
              <a:t> </a:t>
            </a:r>
            <a:r>
              <a:rPr dirty="0"/>
              <a:t>(Wichita</a:t>
            </a:r>
            <a:r>
              <a:rPr dirty="0" spc="-70"/>
              <a:t> </a:t>
            </a:r>
            <a:r>
              <a:rPr dirty="0"/>
              <a:t>State</a:t>
            </a:r>
            <a:r>
              <a:rPr dirty="0" spc="-70"/>
              <a:t> </a:t>
            </a:r>
            <a:r>
              <a:rPr dirty="0" spc="-10"/>
              <a:t>University,</a:t>
            </a:r>
            <a:r>
              <a:rPr dirty="0" spc="-75"/>
              <a:t> </a:t>
            </a:r>
            <a:r>
              <a:rPr dirty="0" spc="-10"/>
              <a:t>2024).</a:t>
            </a:r>
          </a:p>
          <a:p>
            <a:pPr marL="297815" marR="8890" indent="-285750">
              <a:lnSpc>
                <a:spcPct val="100000"/>
              </a:lnSpc>
              <a:spcBef>
                <a:spcPts val="2165"/>
              </a:spcBef>
              <a:buFont typeface="Arial"/>
              <a:buChar char="•"/>
              <a:tabLst>
                <a:tab pos="297815" algn="l"/>
              </a:tabLst>
            </a:pPr>
            <a:r>
              <a:rPr dirty="0"/>
              <a:t>For</a:t>
            </a:r>
            <a:r>
              <a:rPr dirty="0" spc="-35"/>
              <a:t> </a:t>
            </a:r>
            <a:r>
              <a:rPr dirty="0"/>
              <a:t>this</a:t>
            </a:r>
            <a:r>
              <a:rPr dirty="0" spc="-40"/>
              <a:t> </a:t>
            </a:r>
            <a:r>
              <a:rPr dirty="0" spc="-20"/>
              <a:t>theory,</a:t>
            </a:r>
            <a:r>
              <a:rPr dirty="0" spc="-30"/>
              <a:t> </a:t>
            </a:r>
            <a:r>
              <a:rPr dirty="0"/>
              <a:t>a</a:t>
            </a:r>
            <a:r>
              <a:rPr dirty="0" spc="-30"/>
              <a:t> </a:t>
            </a:r>
            <a:r>
              <a:rPr dirty="0" spc="-10"/>
              <a:t>recruitment</a:t>
            </a:r>
            <a:r>
              <a:rPr dirty="0" spc="-40"/>
              <a:t> </a:t>
            </a:r>
            <a:r>
              <a:rPr dirty="0"/>
              <a:t>process</a:t>
            </a:r>
            <a:r>
              <a:rPr dirty="0" spc="-35"/>
              <a:t> </a:t>
            </a:r>
            <a:r>
              <a:rPr dirty="0"/>
              <a:t>should</a:t>
            </a:r>
            <a:r>
              <a:rPr dirty="0" spc="-20"/>
              <a:t> </a:t>
            </a:r>
            <a:r>
              <a:rPr dirty="0"/>
              <a:t>be</a:t>
            </a:r>
            <a:r>
              <a:rPr dirty="0" spc="-25"/>
              <a:t> </a:t>
            </a:r>
            <a:r>
              <a:rPr dirty="0"/>
              <a:t>set</a:t>
            </a:r>
            <a:r>
              <a:rPr dirty="0" spc="-30"/>
              <a:t> </a:t>
            </a:r>
            <a:r>
              <a:rPr dirty="0"/>
              <a:t>up</a:t>
            </a:r>
            <a:r>
              <a:rPr dirty="0" spc="-30"/>
              <a:t> </a:t>
            </a:r>
            <a:r>
              <a:rPr dirty="0" spc="-25"/>
              <a:t>for </a:t>
            </a:r>
            <a:r>
              <a:rPr dirty="0"/>
              <a:t>people</a:t>
            </a:r>
            <a:r>
              <a:rPr dirty="0" spc="-30"/>
              <a:t> </a:t>
            </a:r>
            <a:r>
              <a:rPr dirty="0"/>
              <a:t>that</a:t>
            </a:r>
            <a:r>
              <a:rPr dirty="0" spc="-50"/>
              <a:t> </a:t>
            </a:r>
            <a:r>
              <a:rPr dirty="0"/>
              <a:t>are</a:t>
            </a:r>
            <a:r>
              <a:rPr dirty="0" spc="-45"/>
              <a:t> </a:t>
            </a:r>
            <a:r>
              <a:rPr dirty="0"/>
              <a:t>more</a:t>
            </a:r>
            <a:r>
              <a:rPr dirty="0" spc="-45"/>
              <a:t> </a:t>
            </a:r>
            <a:r>
              <a:rPr dirty="0"/>
              <a:t>cognitive,</a:t>
            </a:r>
            <a:r>
              <a:rPr dirty="0" spc="-35"/>
              <a:t> </a:t>
            </a:r>
            <a:r>
              <a:rPr dirty="0"/>
              <a:t>such</a:t>
            </a:r>
            <a:r>
              <a:rPr dirty="0" spc="-35"/>
              <a:t> </a:t>
            </a:r>
            <a:r>
              <a:rPr dirty="0"/>
              <a:t>as</a:t>
            </a:r>
            <a:r>
              <a:rPr dirty="0" spc="-50"/>
              <a:t> </a:t>
            </a:r>
            <a:r>
              <a:rPr dirty="0" spc="-10"/>
              <a:t>interviews</a:t>
            </a:r>
            <a:r>
              <a:rPr dirty="0" spc="-40"/>
              <a:t> </a:t>
            </a:r>
            <a:r>
              <a:rPr dirty="0"/>
              <a:t>and</a:t>
            </a:r>
            <a:r>
              <a:rPr dirty="0" spc="-40"/>
              <a:t> </a:t>
            </a:r>
            <a:r>
              <a:rPr dirty="0"/>
              <a:t>audio</a:t>
            </a:r>
            <a:r>
              <a:rPr dirty="0" spc="-35"/>
              <a:t> </a:t>
            </a:r>
            <a:r>
              <a:rPr dirty="0" spc="-25"/>
              <a:t>or </a:t>
            </a:r>
            <a:r>
              <a:rPr dirty="0"/>
              <a:t>visual</a:t>
            </a:r>
            <a:r>
              <a:rPr dirty="0" spc="-40"/>
              <a:t> </a:t>
            </a:r>
            <a:r>
              <a:rPr dirty="0" spc="-10"/>
              <a:t>content,</a:t>
            </a:r>
            <a:r>
              <a:rPr dirty="0" spc="-25"/>
              <a:t> </a:t>
            </a:r>
            <a:r>
              <a:rPr dirty="0"/>
              <a:t>which</a:t>
            </a:r>
            <a:r>
              <a:rPr dirty="0" spc="-30"/>
              <a:t> </a:t>
            </a:r>
            <a:r>
              <a:rPr dirty="0"/>
              <a:t>HSBC</a:t>
            </a:r>
            <a:r>
              <a:rPr dirty="0" spc="-35"/>
              <a:t> </a:t>
            </a:r>
            <a:r>
              <a:rPr dirty="0"/>
              <a:t>does</a:t>
            </a:r>
            <a:r>
              <a:rPr dirty="0" spc="-35"/>
              <a:t> </a:t>
            </a:r>
            <a:r>
              <a:rPr dirty="0"/>
              <a:t>include</a:t>
            </a:r>
            <a:r>
              <a:rPr dirty="0" spc="-30"/>
              <a:t> </a:t>
            </a:r>
            <a:r>
              <a:rPr dirty="0"/>
              <a:t>in</a:t>
            </a:r>
            <a:r>
              <a:rPr dirty="0" spc="-35"/>
              <a:t> </a:t>
            </a:r>
            <a:r>
              <a:rPr dirty="0"/>
              <a:t>their</a:t>
            </a:r>
            <a:r>
              <a:rPr dirty="0" spc="-35"/>
              <a:t> </a:t>
            </a:r>
            <a:r>
              <a:rPr dirty="0" spc="-10"/>
              <a:t>assessments.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67504" cy="6858000"/>
          </a:xfrm>
          <a:custGeom>
            <a:avLst/>
            <a:gdLst/>
            <a:ahLst/>
            <a:cxnLst/>
            <a:rect l="l" t="t" r="r" b="b"/>
            <a:pathLst>
              <a:path w="4167504" h="6858000">
                <a:moveTo>
                  <a:pt x="2259584" y="0"/>
                </a:moveTo>
                <a:lnTo>
                  <a:pt x="0" y="0"/>
                </a:lnTo>
                <a:lnTo>
                  <a:pt x="0" y="6858000"/>
                </a:lnTo>
                <a:lnTo>
                  <a:pt x="2259584" y="6858000"/>
                </a:lnTo>
                <a:lnTo>
                  <a:pt x="2387854" y="6775780"/>
                </a:lnTo>
                <a:lnTo>
                  <a:pt x="2427450" y="6748687"/>
                </a:lnTo>
                <a:lnTo>
                  <a:pt x="2466706" y="6721138"/>
                </a:lnTo>
                <a:lnTo>
                  <a:pt x="2505618" y="6693137"/>
                </a:lnTo>
                <a:lnTo>
                  <a:pt x="2544182" y="6664687"/>
                </a:lnTo>
                <a:lnTo>
                  <a:pt x="2582395" y="6635793"/>
                </a:lnTo>
                <a:lnTo>
                  <a:pt x="2620253" y="6606458"/>
                </a:lnTo>
                <a:lnTo>
                  <a:pt x="2657751" y="6576686"/>
                </a:lnTo>
                <a:lnTo>
                  <a:pt x="2694886" y="6546480"/>
                </a:lnTo>
                <a:lnTo>
                  <a:pt x="2731654" y="6515845"/>
                </a:lnTo>
                <a:lnTo>
                  <a:pt x="2768051" y="6484784"/>
                </a:lnTo>
                <a:lnTo>
                  <a:pt x="2804074" y="6453302"/>
                </a:lnTo>
                <a:lnTo>
                  <a:pt x="2839719" y="6421402"/>
                </a:lnTo>
                <a:lnTo>
                  <a:pt x="2874981" y="6389087"/>
                </a:lnTo>
                <a:lnTo>
                  <a:pt x="2909858" y="6356362"/>
                </a:lnTo>
                <a:lnTo>
                  <a:pt x="2944344" y="6323231"/>
                </a:lnTo>
                <a:lnTo>
                  <a:pt x="2978438" y="6289697"/>
                </a:lnTo>
                <a:lnTo>
                  <a:pt x="3012133" y="6255764"/>
                </a:lnTo>
                <a:lnTo>
                  <a:pt x="3045428" y="6221436"/>
                </a:lnTo>
                <a:lnTo>
                  <a:pt x="3078317" y="6186716"/>
                </a:lnTo>
                <a:lnTo>
                  <a:pt x="3110798" y="6151609"/>
                </a:lnTo>
                <a:lnTo>
                  <a:pt x="3142866" y="6116119"/>
                </a:lnTo>
                <a:lnTo>
                  <a:pt x="3174517" y="6080249"/>
                </a:lnTo>
                <a:lnTo>
                  <a:pt x="3205748" y="6044002"/>
                </a:lnTo>
                <a:lnTo>
                  <a:pt x="3236555" y="6007384"/>
                </a:lnTo>
                <a:lnTo>
                  <a:pt x="3266934" y="5970397"/>
                </a:lnTo>
                <a:lnTo>
                  <a:pt x="3296881" y="5933046"/>
                </a:lnTo>
                <a:lnTo>
                  <a:pt x="3326393" y="5895334"/>
                </a:lnTo>
                <a:lnTo>
                  <a:pt x="3355465" y="5857265"/>
                </a:lnTo>
                <a:lnTo>
                  <a:pt x="3384094" y="5818843"/>
                </a:lnTo>
                <a:lnTo>
                  <a:pt x="3412276" y="5780071"/>
                </a:lnTo>
                <a:lnTo>
                  <a:pt x="3440007" y="5740955"/>
                </a:lnTo>
                <a:lnTo>
                  <a:pt x="3467284" y="5701496"/>
                </a:lnTo>
                <a:lnTo>
                  <a:pt x="3494102" y="5661700"/>
                </a:lnTo>
                <a:lnTo>
                  <a:pt x="3520457" y="5621570"/>
                </a:lnTo>
                <a:lnTo>
                  <a:pt x="3546347" y="5581109"/>
                </a:lnTo>
                <a:lnTo>
                  <a:pt x="3571767" y="5540322"/>
                </a:lnTo>
                <a:lnTo>
                  <a:pt x="3596713" y="5499213"/>
                </a:lnTo>
                <a:lnTo>
                  <a:pt x="3621181" y="5457785"/>
                </a:lnTo>
                <a:lnTo>
                  <a:pt x="3645168" y="5416042"/>
                </a:lnTo>
                <a:lnTo>
                  <a:pt x="3668670" y="5373987"/>
                </a:lnTo>
                <a:lnTo>
                  <a:pt x="3691682" y="5331626"/>
                </a:lnTo>
                <a:lnTo>
                  <a:pt x="3714202" y="5288961"/>
                </a:lnTo>
                <a:lnTo>
                  <a:pt x="3736225" y="5245996"/>
                </a:lnTo>
                <a:lnTo>
                  <a:pt x="3757748" y="5202736"/>
                </a:lnTo>
                <a:lnTo>
                  <a:pt x="3778767" y="5159183"/>
                </a:lnTo>
                <a:lnTo>
                  <a:pt x="3799277" y="5115342"/>
                </a:lnTo>
                <a:lnTo>
                  <a:pt x="3819275" y="5071217"/>
                </a:lnTo>
                <a:lnTo>
                  <a:pt x="3838758" y="5026812"/>
                </a:lnTo>
                <a:lnTo>
                  <a:pt x="3857721" y="4982129"/>
                </a:lnTo>
                <a:lnTo>
                  <a:pt x="3876161" y="4937174"/>
                </a:lnTo>
                <a:lnTo>
                  <a:pt x="3894074" y="4891949"/>
                </a:lnTo>
                <a:lnTo>
                  <a:pt x="3911455" y="4846459"/>
                </a:lnTo>
                <a:lnTo>
                  <a:pt x="3928302" y="4800708"/>
                </a:lnTo>
                <a:lnTo>
                  <a:pt x="3944610" y="4754699"/>
                </a:lnTo>
                <a:lnTo>
                  <a:pt x="3960376" y="4708436"/>
                </a:lnTo>
                <a:lnTo>
                  <a:pt x="3975595" y="4661923"/>
                </a:lnTo>
                <a:lnTo>
                  <a:pt x="3990264" y="4615164"/>
                </a:lnTo>
                <a:lnTo>
                  <a:pt x="4004380" y="4568162"/>
                </a:lnTo>
                <a:lnTo>
                  <a:pt x="4017938" y="4520922"/>
                </a:lnTo>
                <a:lnTo>
                  <a:pt x="4030934" y="4473447"/>
                </a:lnTo>
                <a:lnTo>
                  <a:pt x="4043365" y="4425741"/>
                </a:lnTo>
                <a:lnTo>
                  <a:pt x="4055226" y="4377808"/>
                </a:lnTo>
                <a:lnTo>
                  <a:pt x="4066515" y="4329652"/>
                </a:lnTo>
                <a:lnTo>
                  <a:pt x="4077227" y="4281276"/>
                </a:lnTo>
                <a:lnTo>
                  <a:pt x="4087358" y="4232684"/>
                </a:lnTo>
                <a:lnTo>
                  <a:pt x="4096905" y="4183881"/>
                </a:lnTo>
                <a:lnTo>
                  <a:pt x="4105863" y="4134870"/>
                </a:lnTo>
                <a:lnTo>
                  <a:pt x="4114229" y="4085654"/>
                </a:lnTo>
                <a:lnTo>
                  <a:pt x="4122000" y="4036238"/>
                </a:lnTo>
                <a:lnTo>
                  <a:pt x="4129171" y="3986625"/>
                </a:lnTo>
                <a:lnTo>
                  <a:pt x="4135738" y="3936819"/>
                </a:lnTo>
                <a:lnTo>
                  <a:pt x="4141698" y="3886825"/>
                </a:lnTo>
                <a:lnTo>
                  <a:pt x="4147047" y="3836645"/>
                </a:lnTo>
                <a:lnTo>
                  <a:pt x="4151781" y="3786284"/>
                </a:lnTo>
                <a:lnTo>
                  <a:pt x="4155896" y="3735745"/>
                </a:lnTo>
                <a:lnTo>
                  <a:pt x="4159388" y="3685033"/>
                </a:lnTo>
                <a:lnTo>
                  <a:pt x="4162254" y="3634151"/>
                </a:lnTo>
                <a:lnTo>
                  <a:pt x="4164490" y="3583103"/>
                </a:lnTo>
                <a:lnTo>
                  <a:pt x="4166092" y="3531892"/>
                </a:lnTo>
                <a:lnTo>
                  <a:pt x="4167055" y="3480523"/>
                </a:lnTo>
                <a:lnTo>
                  <a:pt x="4167378" y="3429000"/>
                </a:lnTo>
                <a:lnTo>
                  <a:pt x="4167055" y="3377476"/>
                </a:lnTo>
                <a:lnTo>
                  <a:pt x="4166092" y="3326107"/>
                </a:lnTo>
                <a:lnTo>
                  <a:pt x="4164490" y="3274897"/>
                </a:lnTo>
                <a:lnTo>
                  <a:pt x="4162254" y="3223849"/>
                </a:lnTo>
                <a:lnTo>
                  <a:pt x="4159388" y="3172967"/>
                </a:lnTo>
                <a:lnTo>
                  <a:pt x="4155896" y="3122255"/>
                </a:lnTo>
                <a:lnTo>
                  <a:pt x="4151781" y="3071716"/>
                </a:lnTo>
                <a:lnTo>
                  <a:pt x="4147047" y="3021356"/>
                </a:lnTo>
                <a:lnTo>
                  <a:pt x="4141698" y="2971176"/>
                </a:lnTo>
                <a:lnTo>
                  <a:pt x="4135738" y="2921182"/>
                </a:lnTo>
                <a:lnTo>
                  <a:pt x="4129171" y="2871377"/>
                </a:lnTo>
                <a:lnTo>
                  <a:pt x="4122000" y="2821765"/>
                </a:lnTo>
                <a:lnTo>
                  <a:pt x="4114229" y="2772349"/>
                </a:lnTo>
                <a:lnTo>
                  <a:pt x="4105863" y="2723134"/>
                </a:lnTo>
                <a:lnTo>
                  <a:pt x="4096905" y="2674123"/>
                </a:lnTo>
                <a:lnTo>
                  <a:pt x="4087358" y="2625320"/>
                </a:lnTo>
                <a:lnTo>
                  <a:pt x="4077227" y="2576729"/>
                </a:lnTo>
                <a:lnTo>
                  <a:pt x="4066515" y="2528354"/>
                </a:lnTo>
                <a:lnTo>
                  <a:pt x="4055226" y="2480198"/>
                </a:lnTo>
                <a:lnTo>
                  <a:pt x="4043365" y="2432266"/>
                </a:lnTo>
                <a:lnTo>
                  <a:pt x="4030934" y="2384560"/>
                </a:lnTo>
                <a:lnTo>
                  <a:pt x="4017938" y="2337086"/>
                </a:lnTo>
                <a:lnTo>
                  <a:pt x="4004380" y="2289846"/>
                </a:lnTo>
                <a:lnTo>
                  <a:pt x="3990264" y="2242846"/>
                </a:lnTo>
                <a:lnTo>
                  <a:pt x="3975595" y="2196087"/>
                </a:lnTo>
                <a:lnTo>
                  <a:pt x="3960376" y="2149575"/>
                </a:lnTo>
                <a:lnTo>
                  <a:pt x="3944610" y="2103312"/>
                </a:lnTo>
                <a:lnTo>
                  <a:pt x="3928302" y="2057304"/>
                </a:lnTo>
                <a:lnTo>
                  <a:pt x="3911455" y="2011553"/>
                </a:lnTo>
                <a:lnTo>
                  <a:pt x="3894074" y="1966064"/>
                </a:lnTo>
                <a:lnTo>
                  <a:pt x="3876161" y="1920840"/>
                </a:lnTo>
                <a:lnTo>
                  <a:pt x="3857721" y="1875885"/>
                </a:lnTo>
                <a:lnTo>
                  <a:pt x="3838758" y="1831203"/>
                </a:lnTo>
                <a:lnTo>
                  <a:pt x="3819275" y="1786797"/>
                </a:lnTo>
                <a:lnTo>
                  <a:pt x="3799277" y="1742673"/>
                </a:lnTo>
                <a:lnTo>
                  <a:pt x="3778767" y="1698832"/>
                </a:lnTo>
                <a:lnTo>
                  <a:pt x="3757748" y="1655280"/>
                </a:lnTo>
                <a:lnTo>
                  <a:pt x="3736225" y="1612020"/>
                </a:lnTo>
                <a:lnTo>
                  <a:pt x="3714202" y="1569055"/>
                </a:lnTo>
                <a:lnTo>
                  <a:pt x="3691682" y="1526391"/>
                </a:lnTo>
                <a:lnTo>
                  <a:pt x="3668670" y="1484029"/>
                </a:lnTo>
                <a:lnTo>
                  <a:pt x="3645168" y="1441975"/>
                </a:lnTo>
                <a:lnTo>
                  <a:pt x="3621181" y="1400232"/>
                </a:lnTo>
                <a:lnTo>
                  <a:pt x="3596713" y="1358804"/>
                </a:lnTo>
                <a:lnTo>
                  <a:pt x="3571767" y="1317694"/>
                </a:lnTo>
                <a:lnTo>
                  <a:pt x="3546347" y="1276907"/>
                </a:lnTo>
                <a:lnTo>
                  <a:pt x="3520457" y="1236446"/>
                </a:lnTo>
                <a:lnTo>
                  <a:pt x="3494102" y="1196316"/>
                </a:lnTo>
                <a:lnTo>
                  <a:pt x="3467284" y="1156519"/>
                </a:lnTo>
                <a:lnTo>
                  <a:pt x="3440007" y="1117060"/>
                </a:lnTo>
                <a:lnTo>
                  <a:pt x="3412276" y="1077943"/>
                </a:lnTo>
                <a:lnTo>
                  <a:pt x="3384094" y="1039171"/>
                </a:lnTo>
                <a:lnTo>
                  <a:pt x="3355465" y="1000748"/>
                </a:lnTo>
                <a:lnTo>
                  <a:pt x="3326393" y="962678"/>
                </a:lnTo>
                <a:lnTo>
                  <a:pt x="3296881" y="924965"/>
                </a:lnTo>
                <a:lnTo>
                  <a:pt x="3266934" y="887613"/>
                </a:lnTo>
                <a:lnTo>
                  <a:pt x="3236555" y="850625"/>
                </a:lnTo>
                <a:lnTo>
                  <a:pt x="3205748" y="814006"/>
                </a:lnTo>
                <a:lnTo>
                  <a:pt x="3174517" y="777758"/>
                </a:lnTo>
                <a:lnTo>
                  <a:pt x="3142866" y="741886"/>
                </a:lnTo>
                <a:lnTo>
                  <a:pt x="3110798" y="706395"/>
                </a:lnTo>
                <a:lnTo>
                  <a:pt x="3078317" y="671286"/>
                </a:lnTo>
                <a:lnTo>
                  <a:pt x="3045428" y="636565"/>
                </a:lnTo>
                <a:lnTo>
                  <a:pt x="3012133" y="602235"/>
                </a:lnTo>
                <a:lnTo>
                  <a:pt x="2978438" y="568300"/>
                </a:lnTo>
                <a:lnTo>
                  <a:pt x="2944344" y="534764"/>
                </a:lnTo>
                <a:lnTo>
                  <a:pt x="2909858" y="501631"/>
                </a:lnTo>
                <a:lnTo>
                  <a:pt x="2874981" y="468903"/>
                </a:lnTo>
                <a:lnTo>
                  <a:pt x="2839719" y="436586"/>
                </a:lnTo>
                <a:lnTo>
                  <a:pt x="2804074" y="404684"/>
                </a:lnTo>
                <a:lnTo>
                  <a:pt x="2768051" y="373198"/>
                </a:lnTo>
                <a:lnTo>
                  <a:pt x="2731654" y="342135"/>
                </a:lnTo>
                <a:lnTo>
                  <a:pt x="2694886" y="311497"/>
                </a:lnTo>
                <a:lnTo>
                  <a:pt x="2657751" y="281288"/>
                </a:lnTo>
                <a:lnTo>
                  <a:pt x="2620253" y="251513"/>
                </a:lnTo>
                <a:lnTo>
                  <a:pt x="2582395" y="222174"/>
                </a:lnTo>
                <a:lnTo>
                  <a:pt x="2544182" y="193276"/>
                </a:lnTo>
                <a:lnTo>
                  <a:pt x="2505618" y="164823"/>
                </a:lnTo>
                <a:lnTo>
                  <a:pt x="2466706" y="136818"/>
                </a:lnTo>
                <a:lnTo>
                  <a:pt x="2427450" y="109265"/>
                </a:lnTo>
                <a:lnTo>
                  <a:pt x="2387854" y="82169"/>
                </a:lnTo>
                <a:lnTo>
                  <a:pt x="225958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65555" y="2665475"/>
            <a:ext cx="2026285" cy="1299210"/>
          </a:xfrm>
          <a:prstGeom prst="rect">
            <a:avLst/>
          </a:prstGeom>
        </p:spPr>
        <p:txBody>
          <a:bodyPr wrap="square" lIns="0" tIns="88265" rIns="0" bIns="0" rtlCol="0" vert="horz">
            <a:spAutoFit/>
          </a:bodyPr>
          <a:lstStyle/>
          <a:p>
            <a:pPr marL="12700" marR="5080">
              <a:lnSpc>
                <a:spcPts val="4750"/>
              </a:lnSpc>
              <a:spcBef>
                <a:spcPts val="695"/>
              </a:spcBef>
            </a:pPr>
            <a:r>
              <a:rPr dirty="0" sz="4400" spc="-10">
                <a:solidFill>
                  <a:srgbClr val="FFFFFF"/>
                </a:solidFill>
                <a:latin typeface="Calibri"/>
                <a:cs typeface="Calibri"/>
              </a:rPr>
              <a:t>Learning </a:t>
            </a:r>
            <a:r>
              <a:rPr dirty="0" sz="4400">
                <a:solidFill>
                  <a:srgbClr val="FFFFFF"/>
                </a:solidFill>
                <a:latin typeface="Calibri"/>
                <a:cs typeface="Calibri"/>
              </a:rPr>
              <a:t>Theory</a:t>
            </a:r>
            <a:r>
              <a:rPr dirty="0" sz="4400" spc="-8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400" spc="-5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2818" y="4497323"/>
            <a:ext cx="2042160" cy="2042160"/>
          </a:xfrm>
          <a:custGeom>
            <a:avLst/>
            <a:gdLst/>
            <a:ahLst/>
            <a:cxnLst/>
            <a:rect l="l" t="t" r="r" b="b"/>
            <a:pathLst>
              <a:path w="2042159" h="2042159">
                <a:moveTo>
                  <a:pt x="0" y="2041778"/>
                </a:moveTo>
                <a:lnTo>
                  <a:pt x="48194" y="2041221"/>
                </a:lnTo>
                <a:lnTo>
                  <a:pt x="96115" y="2039556"/>
                </a:lnTo>
                <a:lnTo>
                  <a:pt x="143749" y="2036797"/>
                </a:lnTo>
                <a:lnTo>
                  <a:pt x="191086" y="2032954"/>
                </a:lnTo>
                <a:lnTo>
                  <a:pt x="238112" y="2028042"/>
                </a:lnTo>
                <a:lnTo>
                  <a:pt x="284816" y="2022071"/>
                </a:lnTo>
                <a:lnTo>
                  <a:pt x="331184" y="2015055"/>
                </a:lnTo>
                <a:lnTo>
                  <a:pt x="377205" y="2007005"/>
                </a:lnTo>
                <a:lnTo>
                  <a:pt x="422867" y="1997934"/>
                </a:lnTo>
                <a:lnTo>
                  <a:pt x="468157" y="1987854"/>
                </a:lnTo>
                <a:lnTo>
                  <a:pt x="513064" y="1976777"/>
                </a:lnTo>
                <a:lnTo>
                  <a:pt x="557573" y="1964715"/>
                </a:lnTo>
                <a:lnTo>
                  <a:pt x="601675" y="1951681"/>
                </a:lnTo>
                <a:lnTo>
                  <a:pt x="645356" y="1937687"/>
                </a:lnTo>
                <a:lnTo>
                  <a:pt x="688603" y="1922746"/>
                </a:lnTo>
                <a:lnTo>
                  <a:pt x="731406" y="1906869"/>
                </a:lnTo>
                <a:lnTo>
                  <a:pt x="773751" y="1890068"/>
                </a:lnTo>
                <a:lnTo>
                  <a:pt x="815626" y="1872357"/>
                </a:lnTo>
                <a:lnTo>
                  <a:pt x="857019" y="1853747"/>
                </a:lnTo>
                <a:lnTo>
                  <a:pt x="897918" y="1834250"/>
                </a:lnTo>
                <a:lnTo>
                  <a:pt x="938310" y="1813879"/>
                </a:lnTo>
                <a:lnTo>
                  <a:pt x="978183" y="1792646"/>
                </a:lnTo>
                <a:lnTo>
                  <a:pt x="1017526" y="1770564"/>
                </a:lnTo>
                <a:lnTo>
                  <a:pt x="1056325" y="1747644"/>
                </a:lnTo>
                <a:lnTo>
                  <a:pt x="1094568" y="1723899"/>
                </a:lnTo>
                <a:lnTo>
                  <a:pt x="1132244" y="1699340"/>
                </a:lnTo>
                <a:lnTo>
                  <a:pt x="1169340" y="1673982"/>
                </a:lnTo>
                <a:lnTo>
                  <a:pt x="1205843" y="1647834"/>
                </a:lnTo>
                <a:lnTo>
                  <a:pt x="1241742" y="1620911"/>
                </a:lnTo>
                <a:lnTo>
                  <a:pt x="1277024" y="1593223"/>
                </a:lnTo>
                <a:lnTo>
                  <a:pt x="1311677" y="1564784"/>
                </a:lnTo>
                <a:lnTo>
                  <a:pt x="1345688" y="1535606"/>
                </a:lnTo>
                <a:lnTo>
                  <a:pt x="1379046" y="1505700"/>
                </a:lnTo>
                <a:lnTo>
                  <a:pt x="1411738" y="1475079"/>
                </a:lnTo>
                <a:lnTo>
                  <a:pt x="1443751" y="1443756"/>
                </a:lnTo>
                <a:lnTo>
                  <a:pt x="1475075" y="1411742"/>
                </a:lnTo>
                <a:lnTo>
                  <a:pt x="1505696" y="1379051"/>
                </a:lnTo>
                <a:lnTo>
                  <a:pt x="1535601" y="1345693"/>
                </a:lnTo>
                <a:lnTo>
                  <a:pt x="1564780" y="1311682"/>
                </a:lnTo>
                <a:lnTo>
                  <a:pt x="1593219" y="1277029"/>
                </a:lnTo>
                <a:lnTo>
                  <a:pt x="1620907" y="1241747"/>
                </a:lnTo>
                <a:lnTo>
                  <a:pt x="1647831" y="1205849"/>
                </a:lnTo>
                <a:lnTo>
                  <a:pt x="1673978" y="1169345"/>
                </a:lnTo>
                <a:lnTo>
                  <a:pt x="1699337" y="1132250"/>
                </a:lnTo>
                <a:lnTo>
                  <a:pt x="1723896" y="1094574"/>
                </a:lnTo>
                <a:lnTo>
                  <a:pt x="1747641" y="1056331"/>
                </a:lnTo>
                <a:lnTo>
                  <a:pt x="1770561" y="1017531"/>
                </a:lnTo>
                <a:lnTo>
                  <a:pt x="1792644" y="978189"/>
                </a:lnTo>
                <a:lnTo>
                  <a:pt x="1813877" y="938316"/>
                </a:lnTo>
                <a:lnTo>
                  <a:pt x="1834248" y="897923"/>
                </a:lnTo>
                <a:lnTo>
                  <a:pt x="1853745" y="857024"/>
                </a:lnTo>
                <a:lnTo>
                  <a:pt x="1872355" y="815631"/>
                </a:lnTo>
                <a:lnTo>
                  <a:pt x="1890067" y="773756"/>
                </a:lnTo>
                <a:lnTo>
                  <a:pt x="1906867" y="731411"/>
                </a:lnTo>
                <a:lnTo>
                  <a:pt x="1922744" y="688608"/>
                </a:lnTo>
                <a:lnTo>
                  <a:pt x="1937686" y="645360"/>
                </a:lnTo>
                <a:lnTo>
                  <a:pt x="1951680" y="601680"/>
                </a:lnTo>
                <a:lnTo>
                  <a:pt x="1964714" y="557578"/>
                </a:lnTo>
                <a:lnTo>
                  <a:pt x="1976776" y="513068"/>
                </a:lnTo>
                <a:lnTo>
                  <a:pt x="1987853" y="468161"/>
                </a:lnTo>
                <a:lnTo>
                  <a:pt x="1997933" y="422871"/>
                </a:lnTo>
                <a:lnTo>
                  <a:pt x="2007005" y="377209"/>
                </a:lnTo>
                <a:lnTo>
                  <a:pt x="2015055" y="331187"/>
                </a:lnTo>
                <a:lnTo>
                  <a:pt x="2022071" y="284818"/>
                </a:lnTo>
                <a:lnTo>
                  <a:pt x="2028042" y="238114"/>
                </a:lnTo>
                <a:lnTo>
                  <a:pt x="2032954" y="191088"/>
                </a:lnTo>
                <a:lnTo>
                  <a:pt x="2036797" y="143751"/>
                </a:lnTo>
                <a:lnTo>
                  <a:pt x="2039556" y="96116"/>
                </a:lnTo>
                <a:lnTo>
                  <a:pt x="2041221" y="48194"/>
                </a:lnTo>
                <a:lnTo>
                  <a:pt x="2041779" y="0"/>
                </a:lnTo>
              </a:path>
            </a:pathLst>
          </a:custGeom>
          <a:ln w="127254">
            <a:solidFill>
              <a:srgbClr val="0F9ED4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246371" y="1826513"/>
            <a:ext cx="7693025" cy="3053080"/>
          </a:xfrm>
          <a:prstGeom prst="rect">
            <a:avLst/>
          </a:prstGeom>
        </p:spPr>
        <p:txBody>
          <a:bodyPr wrap="square" lIns="0" tIns="42545" rIns="0" bIns="0" rtlCol="0" vert="horz">
            <a:spAutoFit/>
          </a:bodyPr>
          <a:lstStyle/>
          <a:p>
            <a:pPr marL="241300" marR="413384" indent="-228600">
              <a:lnSpc>
                <a:spcPct val="90000"/>
              </a:lnSpc>
              <a:spcBef>
                <a:spcPts val="33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Humanism: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theory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closely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related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constructivism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adult </a:t>
            </a:r>
            <a:r>
              <a:rPr dirty="0" sz="2000">
                <a:latin typeface="Calibri"/>
                <a:cs typeface="Calibri"/>
              </a:rPr>
              <a:t>learning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theory,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states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learning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natural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desire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>
                <a:latin typeface="Calibri"/>
                <a:cs typeface="Calibri"/>
              </a:rPr>
              <a:t>ultimate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goal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achieving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self-actualization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(Gandhi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Mukherji, 2023).</a:t>
            </a:r>
            <a:endParaRPr sz="2000">
              <a:latin typeface="Calibri"/>
              <a:cs typeface="Calibri"/>
            </a:endParaRPr>
          </a:p>
          <a:p>
            <a:pPr algn="just" marL="238760" marR="106680" indent="-226060">
              <a:lnSpc>
                <a:spcPts val="2160"/>
              </a:lnSpc>
              <a:spcBef>
                <a:spcPts val="103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theory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support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employees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recruits</a:t>
            </a:r>
            <a:r>
              <a:rPr dirty="0" sz="2000" spc="-25">
                <a:latin typeface="Calibri"/>
                <a:cs typeface="Calibri"/>
              </a:rPr>
              <a:t> in </a:t>
            </a:r>
            <a:r>
              <a:rPr dirty="0" sz="2000" spc="-25">
                <a:latin typeface="Calibri"/>
                <a:cs typeface="Calibri"/>
              </a:rPr>
              <a:t>	</a:t>
            </a:r>
            <a:r>
              <a:rPr dirty="0" sz="2000">
                <a:latin typeface="Calibri"/>
                <a:cs typeface="Calibri"/>
              </a:rPr>
              <a:t>ensuring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success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motivation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giving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appropriate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goals </a:t>
            </a:r>
            <a:r>
              <a:rPr dirty="0" sz="2000" spc="-10">
                <a:latin typeface="Calibri"/>
                <a:cs typeface="Calibri"/>
              </a:rPr>
              <a:t>	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targets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based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personality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desires.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994"/>
              </a:spcBef>
              <a:buChar char="•"/>
              <a:tabLst>
                <a:tab pos="241300" algn="l"/>
                <a:tab pos="297815" algn="l"/>
              </a:tabLst>
            </a:pPr>
            <a:r>
              <a:rPr dirty="0" sz="2000">
                <a:latin typeface="Arial"/>
                <a:cs typeface="Arial"/>
              </a:rPr>
              <a:t>	</a:t>
            </a:r>
            <a:r>
              <a:rPr dirty="0" sz="2000">
                <a:latin typeface="Calibri"/>
                <a:cs typeface="Calibri"/>
              </a:rPr>
              <a:t>conducting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in-</a:t>
            </a:r>
            <a:r>
              <a:rPr dirty="0" sz="2000">
                <a:latin typeface="Calibri"/>
                <a:cs typeface="Calibri"/>
              </a:rPr>
              <a:t>depth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personal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interviews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help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understand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individual characteristics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goals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recruit,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ultimately </a:t>
            </a:r>
            <a:r>
              <a:rPr dirty="0" sz="2000">
                <a:latin typeface="Calibri"/>
                <a:cs typeface="Calibri"/>
              </a:rPr>
              <a:t>benefiting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company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motivated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employees.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08353" y="3273552"/>
            <a:ext cx="2280285" cy="6356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000" spc="-10">
                <a:solidFill>
                  <a:srgbClr val="FFFFFF"/>
                </a:solidFill>
                <a:latin typeface="Calibri"/>
                <a:cs typeface="Calibri"/>
              </a:rPr>
              <a:t>Conclusion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89246" y="2139188"/>
            <a:ext cx="6337935" cy="250444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marL="241300" marR="611505" indent="-228600">
              <a:lnSpc>
                <a:spcPts val="2160"/>
              </a:lnSpc>
              <a:spcBef>
                <a:spcPts val="37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conclusion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recruitment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process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HSBC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very </a:t>
            </a:r>
            <a:r>
              <a:rPr dirty="0" sz="2000">
                <a:latin typeface="Calibri"/>
                <a:cs typeface="Calibri"/>
              </a:rPr>
              <a:t>complex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just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many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other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organisations.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100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because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specialised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company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fit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recruits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into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perfect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based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on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skills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attributes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company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runs </a:t>
            </a:r>
            <a:r>
              <a:rPr dirty="0" sz="2000">
                <a:latin typeface="Calibri"/>
                <a:cs typeface="Calibri"/>
              </a:rPr>
              <a:t>smoothly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efficiently.</a:t>
            </a:r>
            <a:endParaRPr sz="2000">
              <a:latin typeface="Calibri"/>
              <a:cs typeface="Calibri"/>
            </a:endParaRPr>
          </a:p>
          <a:p>
            <a:pPr marL="241300" marR="342265" indent="-228600">
              <a:lnSpc>
                <a:spcPts val="2160"/>
              </a:lnSpc>
              <a:spcBef>
                <a:spcPts val="100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importance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Recruitment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process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great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paves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future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success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company.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95400" y="3273552"/>
            <a:ext cx="2293620" cy="6356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000" spc="-25">
                <a:solidFill>
                  <a:srgbClr val="FFFFFF"/>
                </a:solidFill>
                <a:latin typeface="Calibri"/>
                <a:cs typeface="Calibri"/>
              </a:rPr>
              <a:t>References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21859" y="518667"/>
            <a:ext cx="5447030" cy="37338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241300" marR="5080" indent="-228600">
              <a:lnSpc>
                <a:spcPts val="1300"/>
              </a:lnSpc>
              <a:spcBef>
                <a:spcPts val="26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HSBC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(2019).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 i="1">
                <a:latin typeface="Times New Roman"/>
                <a:cs typeface="Times New Roman"/>
              </a:rPr>
              <a:t>Careers</a:t>
            </a:r>
            <a:r>
              <a:rPr dirty="0" sz="1200" spc="-1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in</a:t>
            </a:r>
            <a:r>
              <a:rPr dirty="0" sz="1200" spc="-1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the</a:t>
            </a:r>
            <a:r>
              <a:rPr dirty="0" sz="1200" spc="-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UK</a:t>
            </a:r>
            <a:r>
              <a:rPr dirty="0" sz="1200" spc="-1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|</a:t>
            </a:r>
            <a:r>
              <a:rPr dirty="0" sz="1200" spc="-20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HSBC</a:t>
            </a:r>
            <a:r>
              <a:rPr dirty="0" sz="1200" spc="-1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Holdings</a:t>
            </a:r>
            <a:r>
              <a:rPr dirty="0" sz="1200" spc="-15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plc</a:t>
            </a:r>
            <a:r>
              <a:rPr dirty="0" sz="1200">
                <a:latin typeface="Times New Roman"/>
                <a:cs typeface="Times New Roman"/>
              </a:rPr>
              <a:t>.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[online]</a:t>
            </a:r>
            <a:r>
              <a:rPr dirty="0" sz="1200" spc="-10">
                <a:latin typeface="Times New Roman"/>
                <a:cs typeface="Times New Roman"/>
              </a:rPr>
              <a:t> HSBC.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Available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at: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2"/>
              </a:rPr>
              <a:t>https://www.hsbc.com/careers/where-we-hire/united-kingdom</a:t>
            </a:r>
            <a:r>
              <a:rPr dirty="0" u="none" sz="1200" spc="-1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1859" y="1405635"/>
            <a:ext cx="6251575" cy="183007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241300" marR="23495" indent="-228600">
              <a:lnSpc>
                <a:spcPts val="1300"/>
              </a:lnSpc>
              <a:spcBef>
                <a:spcPts val="26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HSBC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(2025).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Application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guide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|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Students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and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graduates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|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Careers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|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HSBC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Holdings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plc.</a:t>
            </a:r>
            <a:r>
              <a:rPr dirty="0" sz="1200" spc="-10">
                <a:latin typeface="Times New Roman"/>
                <a:cs typeface="Times New Roman"/>
              </a:rPr>
              <a:t> [online] HSBC. Available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at: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3"/>
              </a:rPr>
              <a:t>https://www.hsbc.com/careers/students-and-graduates/application-guide</a:t>
            </a:r>
            <a:r>
              <a:rPr dirty="0" u="none" sz="1200" spc="-1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05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marR="603250" indent="-228600">
              <a:lnSpc>
                <a:spcPts val="1300"/>
              </a:lnSpc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Randstad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(2021).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customer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service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representative.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[online]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Randstad.co.uk.</a:t>
            </a:r>
            <a:r>
              <a:rPr dirty="0" sz="1200" spc="-6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Available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at: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4"/>
              </a:rPr>
              <a:t>https://www.randstad.co.uk/career-advice/job-profiles/customer-service-representative/</a:t>
            </a:r>
            <a:r>
              <a:rPr dirty="0" u="none" sz="1200" spc="-1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10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marR="5080" indent="-228600">
              <a:lnSpc>
                <a:spcPts val="1300"/>
              </a:lnSpc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Indeed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(2016).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Customer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Service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Representative </a:t>
            </a:r>
            <a:r>
              <a:rPr dirty="0" sz="1200">
                <a:latin typeface="Times New Roman"/>
                <a:cs typeface="Times New Roman"/>
              </a:rPr>
              <a:t>Job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Description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Examples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|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Indeed.com.</a:t>
            </a:r>
            <a:r>
              <a:rPr dirty="0" sz="1200" spc="-10">
                <a:latin typeface="Times New Roman"/>
                <a:cs typeface="Times New Roman"/>
              </a:rPr>
              <a:t> [online] </a:t>
            </a:r>
            <a:r>
              <a:rPr dirty="0" sz="1200" spc="-10">
                <a:latin typeface="Times New Roman"/>
                <a:cs typeface="Times New Roman"/>
                <a:hlinkClick r:id="rId5"/>
              </a:rPr>
              <a:t>Indeed.com. Available </a:t>
            </a:r>
            <a:r>
              <a:rPr dirty="0" sz="1200">
                <a:latin typeface="Times New Roman"/>
                <a:cs typeface="Times New Roman"/>
                <a:hlinkClick r:id="rId5"/>
              </a:rPr>
              <a:t>at: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5"/>
              </a:rPr>
              <a:t>https://www.indeed.com/hire/job-description/customer-service-representative</a:t>
            </a:r>
            <a:r>
              <a:rPr dirty="0" u="none" sz="1200" spc="-10">
                <a:latin typeface="Times New Roman"/>
                <a:cs typeface="Times New Roman"/>
                <a:hlinkClick r:id="rId5"/>
              </a:rPr>
              <a:t>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21859" y="3509009"/>
            <a:ext cx="6380480" cy="86677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241300" marR="5080" indent="-228600">
              <a:lnSpc>
                <a:spcPts val="1300"/>
              </a:lnSpc>
              <a:spcBef>
                <a:spcPts val="26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WCHG</a:t>
            </a:r>
            <a:r>
              <a:rPr dirty="0" sz="1200" spc="-5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(2016).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Person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Specification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Customer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Services</a:t>
            </a:r>
            <a:r>
              <a:rPr dirty="0" sz="1200" spc="-6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Advisor.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[online]</a:t>
            </a:r>
            <a:r>
              <a:rPr dirty="0" sz="1200" spc="-6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Available </a:t>
            </a:r>
            <a:r>
              <a:rPr dirty="0" sz="1200" spc="-25">
                <a:latin typeface="Times New Roman"/>
                <a:cs typeface="Times New Roman"/>
              </a:rPr>
              <a:t>at: </a:t>
            </a:r>
            <a:r>
              <a:rPr dirty="0" sz="1200" spc="-10">
                <a:latin typeface="Times New Roman"/>
                <a:cs typeface="Times New Roman"/>
                <a:hlinkClick r:id="rId6"/>
              </a:rPr>
              <a:t>https://www.wchg.org.uk/wp-content/uploads/Customer-Service-Advisor-Person-Specification-</a:t>
            </a:r>
            <a:r>
              <a:rPr dirty="0" sz="1200" spc="-20">
                <a:latin typeface="Times New Roman"/>
                <a:cs typeface="Times New Roman"/>
              </a:rPr>
              <a:t>November-</a:t>
            </a:r>
            <a:r>
              <a:rPr dirty="0" sz="1200">
                <a:latin typeface="Times New Roman"/>
                <a:cs typeface="Times New Roman"/>
              </a:rPr>
              <a:t>16.pdf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[Accessed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15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Feb.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2026].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Feder, </a:t>
            </a:r>
            <a:r>
              <a:rPr dirty="0" sz="1200">
                <a:latin typeface="Times New Roman"/>
                <a:cs typeface="Times New Roman"/>
              </a:rPr>
              <a:t>M.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(2024).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What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is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behaviorism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learning </a:t>
            </a:r>
            <a:r>
              <a:rPr dirty="0" sz="1200" spc="-10">
                <a:latin typeface="Times New Roman"/>
                <a:cs typeface="Times New Roman"/>
              </a:rPr>
              <a:t>theory? </a:t>
            </a:r>
            <a:r>
              <a:rPr dirty="0" sz="1200">
                <a:latin typeface="Times New Roman"/>
                <a:cs typeface="Times New Roman"/>
                <a:hlinkClick r:id="rId7"/>
              </a:rPr>
              <a:t>[online] University of </a:t>
            </a:r>
            <a:r>
              <a:rPr dirty="0" sz="1200" spc="-10">
                <a:latin typeface="Times New Roman"/>
                <a:cs typeface="Times New Roman"/>
                <a:hlinkClick r:id="rId7"/>
              </a:rPr>
              <a:t>Phoenix.</a:t>
            </a:r>
            <a:r>
              <a:rPr dirty="0" sz="1200" spc="-65">
                <a:latin typeface="Times New Roman"/>
                <a:cs typeface="Times New Roman"/>
                <a:hlinkClick r:id="rId7"/>
              </a:rPr>
              <a:t> </a:t>
            </a:r>
            <a:r>
              <a:rPr dirty="0" sz="1200" spc="-10">
                <a:latin typeface="Times New Roman"/>
                <a:cs typeface="Times New Roman"/>
                <a:hlinkClick r:id="rId7"/>
              </a:rPr>
              <a:t>Available </a:t>
            </a:r>
            <a:r>
              <a:rPr dirty="0" sz="1200">
                <a:latin typeface="Times New Roman"/>
                <a:cs typeface="Times New Roman"/>
                <a:hlinkClick r:id="rId7"/>
              </a:rPr>
              <a:t>at: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7"/>
              </a:rPr>
              <a:t>https://www.phoenix.edu/articles/education/what-</a:t>
            </a:r>
            <a:r>
              <a:rPr dirty="0" u="sng" sz="1200" spc="-25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7"/>
              </a:rPr>
              <a:t>is-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7"/>
              </a:rPr>
              <a:t>behaviorism-learning-theory.html</a:t>
            </a:r>
            <a:r>
              <a:rPr dirty="0" u="none" sz="1200" spc="-10">
                <a:latin typeface="Times New Roman"/>
                <a:cs typeface="Times New Roman"/>
                <a:hlinkClick r:id="rId7"/>
              </a:rPr>
              <a:t>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721859" y="4648961"/>
            <a:ext cx="6255385" cy="1019175"/>
          </a:xfrm>
          <a:prstGeom prst="rect">
            <a:avLst/>
          </a:prstGeom>
        </p:spPr>
        <p:txBody>
          <a:bodyPr wrap="square" lIns="0" tIns="33019" rIns="0" bIns="0" rtlCol="0" vert="horz">
            <a:spAutoFit/>
          </a:bodyPr>
          <a:lstStyle/>
          <a:p>
            <a:pPr marL="241300" marR="5080" indent="-228600">
              <a:lnSpc>
                <a:spcPts val="1300"/>
              </a:lnSpc>
              <a:spcBef>
                <a:spcPts val="259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200">
                <a:latin typeface="Times New Roman"/>
                <a:cs typeface="Times New Roman"/>
              </a:rPr>
              <a:t>Wichita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State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University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(2024).</a:t>
            </a:r>
            <a:r>
              <a:rPr dirty="0" sz="1200" spc="-4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Cognitive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Learning</a:t>
            </a:r>
            <a:r>
              <a:rPr dirty="0" sz="1200" spc="-4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Theory.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[online]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  <a:hlinkClick r:id="rId8"/>
              </a:rPr>
              <a:t>www.wichita.edu.</a:t>
            </a:r>
            <a:r>
              <a:rPr dirty="0" sz="1200" spc="-6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Available </a:t>
            </a:r>
            <a:r>
              <a:rPr dirty="0" sz="1200">
                <a:latin typeface="Times New Roman"/>
                <a:cs typeface="Times New Roman"/>
              </a:rPr>
              <a:t>at: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9"/>
              </a:rPr>
              <a:t>https://www.wichita.edu/services/mrc/OIR/Pedagogy/Theories/cognitive.php</a:t>
            </a:r>
            <a:r>
              <a:rPr dirty="0" u="none" sz="1200" spc="-1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944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0665" indent="-227965">
              <a:lnSpc>
                <a:spcPts val="137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1200">
                <a:latin typeface="Times New Roman"/>
                <a:cs typeface="Times New Roman"/>
              </a:rPr>
              <a:t>Gandhi,</a:t>
            </a:r>
            <a:r>
              <a:rPr dirty="0" sz="1200" spc="-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M.H.</a:t>
            </a:r>
            <a:r>
              <a:rPr dirty="0" sz="1200" spc="-3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and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Mukherji,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 spc="-70">
                <a:latin typeface="Times New Roman"/>
                <a:cs typeface="Times New Roman"/>
              </a:rPr>
              <a:t>P.</a:t>
            </a:r>
            <a:r>
              <a:rPr dirty="0" sz="1200" spc="-1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(2023).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Learning</a:t>
            </a:r>
            <a:r>
              <a:rPr dirty="0" sz="1200" spc="-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Theories.</a:t>
            </a:r>
            <a:r>
              <a:rPr dirty="0" sz="1200" spc="-2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[online]</a:t>
            </a:r>
            <a:r>
              <a:rPr dirty="0" sz="1200" spc="-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PubMed.</a:t>
            </a:r>
            <a:r>
              <a:rPr dirty="0" sz="1200" spc="-7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Available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-25">
                <a:latin typeface="Times New Roman"/>
                <a:cs typeface="Times New Roman"/>
              </a:rPr>
              <a:t>at:</a:t>
            </a:r>
            <a:endParaRPr sz="1200">
              <a:latin typeface="Times New Roman"/>
              <a:cs typeface="Times New Roman"/>
            </a:endParaRPr>
          </a:p>
          <a:p>
            <a:pPr marL="241300">
              <a:lnSpc>
                <a:spcPts val="1370"/>
              </a:lnSpc>
            </a:pPr>
            <a:r>
              <a:rPr dirty="0" u="sng" sz="1200" spc="-1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0"/>
              </a:rPr>
              <a:t>https://www.ncbi.nlm.nih.gov/books/NBK562189/</a:t>
            </a:r>
            <a:r>
              <a:rPr dirty="0" u="none" sz="1200" spc="-1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David Plesca</dc:creator>
  <dcterms:created xsi:type="dcterms:W3CDTF">2026-02-15T11:45:37Z</dcterms:created>
  <dcterms:modified xsi:type="dcterms:W3CDTF">2026-02-15T11:45:37Z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2026-02-15T00:00:00Z</vt:filetime>
  </property>
  <property fmtid="{D5CDD505-2E9C-101B-9397-08002B2CF9AE}" pid="3" name="Creator">
    <vt:lpwstr>Microsoft® PowerPoint® 2019</vt:lpwstr>
  </property>
  <property fmtid="{D5CDD505-2E9C-101B-9397-08002B2CF9AE}" pid="4" name="LastSaved">
    <vt:filetime>2026-02-15T00:00:00Z</vt:filetime>
  </property>
  <property fmtid="{D5CDD505-2E9C-101B-9397-08002B2CF9AE}" pid="5" name="Producer">
    <vt:lpwstr>Adobe PDF Services</vt:lpwstr>
  </property>
</Properties>
</file>