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sldIdLst>
    <p:sldId id="260" r:id="rId2"/>
    <p:sldId id="278" r:id="rId3"/>
    <p:sldId id="313" r:id="rId4"/>
    <p:sldId id="277" r:id="rId5"/>
    <p:sldId id="324" r:id="rId6"/>
    <p:sldId id="283" r:id="rId7"/>
    <p:sldId id="322" r:id="rId8"/>
    <p:sldId id="331" r:id="rId9"/>
    <p:sldId id="332" r:id="rId10"/>
    <p:sldId id="333" r:id="rId11"/>
    <p:sldId id="334" r:id="rId12"/>
    <p:sldId id="335" r:id="rId13"/>
    <p:sldId id="320" r:id="rId14"/>
    <p:sldId id="321" r:id="rId15"/>
    <p:sldId id="285" r:id="rId16"/>
    <p:sldId id="288" r:id="rId17"/>
    <p:sldId id="286" r:id="rId18"/>
    <p:sldId id="323" r:id="rId19"/>
    <p:sldId id="293" r:id="rId20"/>
    <p:sldId id="302" r:id="rId21"/>
    <p:sldId id="339" r:id="rId22"/>
    <p:sldId id="287" r:id="rId23"/>
    <p:sldId id="340" r:id="rId24"/>
    <p:sldId id="314" r:id="rId25"/>
    <p:sldId id="315" r:id="rId26"/>
    <p:sldId id="294" r:id="rId27"/>
    <p:sldId id="316" r:id="rId28"/>
    <p:sldId id="317" r:id="rId29"/>
    <p:sldId id="281" r:id="rId30"/>
    <p:sldId id="325" r:id="rId31"/>
    <p:sldId id="326" r:id="rId32"/>
    <p:sldId id="327" r:id="rId33"/>
    <p:sldId id="329" r:id="rId34"/>
    <p:sldId id="328" r:id="rId35"/>
    <p:sldId id="274" r:id="rId36"/>
    <p:sldId id="275" r:id="rId37"/>
    <p:sldId id="336" r:id="rId38"/>
    <p:sldId id="338" r:id="rId39"/>
    <p:sldId id="280" r:id="rId40"/>
    <p:sldId id="297" r:id="rId41"/>
    <p:sldId id="319" r:id="rId42"/>
    <p:sldId id="310" r:id="rId43"/>
    <p:sldId id="318" r:id="rId44"/>
    <p:sldId id="311" r:id="rId45"/>
    <p:sldId id="312" r:id="rId46"/>
    <p:sldId id="337" r:id="rId47"/>
    <p:sldId id="298" r:id="rId48"/>
    <p:sldId id="296" r:id="rId49"/>
    <p:sldId id="257" r:id="rId50"/>
    <p:sldId id="268" r:id="rId51"/>
    <p:sldId id="261" r:id="rId52"/>
    <p:sldId id="292" r:id="rId53"/>
    <p:sldId id="301" r:id="rId54"/>
    <p:sldId id="330" r:id="rId55"/>
    <p:sldId id="258" r:id="rId56"/>
    <p:sldId id="259" r:id="rId57"/>
    <p:sldId id="299" r:id="rId58"/>
    <p:sldId id="267" r:id="rId59"/>
    <p:sldId id="290" r:id="rId60"/>
    <p:sldId id="291" r:id="rId61"/>
    <p:sldId id="279" r:id="rId6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Yuri Gagarin" initial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6548" autoAdjust="0"/>
  </p:normalViewPr>
  <p:slideViewPr>
    <p:cSldViewPr snapToGrid="0" snapToObjects="1">
      <p:cViewPr varScale="1">
        <p:scale>
          <a:sx n="72" d="100"/>
          <a:sy n="72" d="100"/>
        </p:scale>
        <p:origin x="-976"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notesMaster" Target="notesMasters/notesMaster1.xml"/><Relationship Id="rId64" Type="http://schemas.openxmlformats.org/officeDocument/2006/relationships/printerSettings" Target="printerSettings/printerSettings1.bin"/><Relationship Id="rId65" Type="http://schemas.openxmlformats.org/officeDocument/2006/relationships/commentAuthors" Target="commentAuthors.xml"/><Relationship Id="rId66" Type="http://schemas.openxmlformats.org/officeDocument/2006/relationships/presProps" Target="presProps.xml"/><Relationship Id="rId67" Type="http://schemas.openxmlformats.org/officeDocument/2006/relationships/viewProps" Target="viewProps.xml"/><Relationship Id="rId68" Type="http://schemas.openxmlformats.org/officeDocument/2006/relationships/theme" Target="theme/theme1.xml"/><Relationship Id="rId69"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31E155-AFCB-2F41-BA70-AC8CC5B05D56}" type="doc">
      <dgm:prSet loTypeId="urn:microsoft.com/office/officeart/2005/8/layout/cycle1" loCatId="" qsTypeId="urn:microsoft.com/office/officeart/2005/8/quickstyle/simple4" qsCatId="simple" csTypeId="urn:microsoft.com/office/officeart/2005/8/colors/accent1_2" csCatId="accent1" phldr="1"/>
      <dgm:spPr/>
      <dgm:t>
        <a:bodyPr/>
        <a:lstStyle/>
        <a:p>
          <a:endParaRPr lang="en-US"/>
        </a:p>
      </dgm:t>
    </dgm:pt>
    <dgm:pt modelId="{49FF3CC9-CD74-E447-ACD8-A89926E5278C}">
      <dgm:prSet phldrT="[Text]"/>
      <dgm:spPr/>
      <dgm:t>
        <a:bodyPr/>
        <a:lstStyle/>
        <a:p>
          <a:r>
            <a:rPr lang="en-US" dirty="0" smtClean="0"/>
            <a:t>Decrease Inappropriate Variation</a:t>
          </a:r>
          <a:endParaRPr lang="en-US" dirty="0"/>
        </a:p>
      </dgm:t>
    </dgm:pt>
    <dgm:pt modelId="{40E963BB-5E87-8D45-86F8-46B7E59D01A9}" type="parTrans" cxnId="{A2BAB753-0B98-AE46-85C1-18F97BB5CA9E}">
      <dgm:prSet/>
      <dgm:spPr/>
      <dgm:t>
        <a:bodyPr/>
        <a:lstStyle/>
        <a:p>
          <a:endParaRPr lang="en-US"/>
        </a:p>
      </dgm:t>
    </dgm:pt>
    <dgm:pt modelId="{A5DBA406-24EF-0047-98BE-FA44B2250FC5}" type="sibTrans" cxnId="{A2BAB753-0B98-AE46-85C1-18F97BB5CA9E}">
      <dgm:prSet/>
      <dgm:spPr/>
      <dgm:t>
        <a:bodyPr/>
        <a:lstStyle/>
        <a:p>
          <a:endParaRPr lang="en-US"/>
        </a:p>
      </dgm:t>
    </dgm:pt>
    <dgm:pt modelId="{49BF597B-5949-3440-B4C9-C12EA12A958E}">
      <dgm:prSet phldrT="[Text]"/>
      <dgm:spPr/>
      <dgm:t>
        <a:bodyPr/>
        <a:lstStyle/>
        <a:p>
          <a:r>
            <a:rPr lang="en-US" dirty="0" smtClean="0"/>
            <a:t>Do only what is Needed &amp; No harm</a:t>
          </a:r>
          <a:endParaRPr lang="en-US" dirty="0"/>
        </a:p>
      </dgm:t>
    </dgm:pt>
    <dgm:pt modelId="{04C800B5-15E9-3F48-9E2F-73D14F3812F9}" type="parTrans" cxnId="{CAA6D715-30BA-2541-A09F-60CE0590E67C}">
      <dgm:prSet/>
      <dgm:spPr/>
      <dgm:t>
        <a:bodyPr/>
        <a:lstStyle/>
        <a:p>
          <a:endParaRPr lang="en-US"/>
        </a:p>
      </dgm:t>
    </dgm:pt>
    <dgm:pt modelId="{05685D33-0A11-BC4E-9ED6-179512E4474A}" type="sibTrans" cxnId="{CAA6D715-30BA-2541-A09F-60CE0590E67C}">
      <dgm:prSet/>
      <dgm:spPr/>
      <dgm:t>
        <a:bodyPr/>
        <a:lstStyle/>
        <a:p>
          <a:endParaRPr lang="en-US"/>
        </a:p>
      </dgm:t>
    </dgm:pt>
    <dgm:pt modelId="{3DB6F1CF-115D-F947-B716-6036FEA67C6B}">
      <dgm:prSet phldrT="[Text]"/>
      <dgm:spPr/>
      <dgm:t>
        <a:bodyPr/>
        <a:lstStyle/>
        <a:p>
          <a:r>
            <a:rPr lang="en-US" dirty="0" smtClean="0"/>
            <a:t>Work in Partnership</a:t>
          </a:r>
          <a:endParaRPr lang="en-US" dirty="0"/>
        </a:p>
      </dgm:t>
    </dgm:pt>
    <dgm:pt modelId="{24C326A4-4091-CE4C-B890-BB17D0335561}" type="parTrans" cxnId="{FBF51586-C08C-144D-AAF8-1FAC3190DEBE}">
      <dgm:prSet/>
      <dgm:spPr/>
      <dgm:t>
        <a:bodyPr/>
        <a:lstStyle/>
        <a:p>
          <a:endParaRPr lang="en-US"/>
        </a:p>
      </dgm:t>
    </dgm:pt>
    <dgm:pt modelId="{CBC62E9E-7BF5-D245-9FA3-55668EF98CE4}" type="sibTrans" cxnId="{FBF51586-C08C-144D-AAF8-1FAC3190DEBE}">
      <dgm:prSet/>
      <dgm:spPr/>
      <dgm:t>
        <a:bodyPr/>
        <a:lstStyle/>
        <a:p>
          <a:endParaRPr lang="en-US"/>
        </a:p>
      </dgm:t>
    </dgm:pt>
    <dgm:pt modelId="{86CDE3B7-D5B7-2C42-ABF2-86887ACA873D}">
      <dgm:prSet phldrT="[Text]"/>
      <dgm:spPr/>
      <dgm:t>
        <a:bodyPr/>
        <a:lstStyle/>
        <a:p>
          <a:r>
            <a:rPr lang="en-US" dirty="0" smtClean="0"/>
            <a:t>Care for those who need it First</a:t>
          </a:r>
          <a:endParaRPr lang="en-US" dirty="0"/>
        </a:p>
      </dgm:t>
    </dgm:pt>
    <dgm:pt modelId="{BB2EE6BC-A333-4047-978F-C878C3411EB0}" type="parTrans" cxnId="{7B2484C8-6D5B-5C4C-A620-CF9BEB07FD0B}">
      <dgm:prSet/>
      <dgm:spPr/>
      <dgm:t>
        <a:bodyPr/>
        <a:lstStyle/>
        <a:p>
          <a:endParaRPr lang="en-US"/>
        </a:p>
      </dgm:t>
    </dgm:pt>
    <dgm:pt modelId="{AE22A70C-A0E8-B341-AF5B-D1B8B791D82E}" type="sibTrans" cxnId="{7B2484C8-6D5B-5C4C-A620-CF9BEB07FD0B}">
      <dgm:prSet/>
      <dgm:spPr/>
      <dgm:t>
        <a:bodyPr/>
        <a:lstStyle/>
        <a:p>
          <a:endParaRPr lang="en-US"/>
        </a:p>
      </dgm:t>
    </dgm:pt>
    <dgm:pt modelId="{E3CF2188-5B60-4842-BB83-9B007A0892B0}">
      <dgm:prSet phldrT="[Text]"/>
      <dgm:spPr/>
      <dgm:t>
        <a:bodyPr/>
        <a:lstStyle/>
        <a:p>
          <a:r>
            <a:rPr lang="en-US" dirty="0" smtClean="0"/>
            <a:t>Evidence Base</a:t>
          </a:r>
          <a:endParaRPr lang="en-US" dirty="0"/>
        </a:p>
      </dgm:t>
    </dgm:pt>
    <dgm:pt modelId="{7D299C00-A441-9C40-9065-5696DE9F23CD}" type="parTrans" cxnId="{897A0874-256F-204D-B6B6-6AE653702A8D}">
      <dgm:prSet/>
      <dgm:spPr/>
      <dgm:t>
        <a:bodyPr/>
        <a:lstStyle/>
        <a:p>
          <a:endParaRPr lang="en-US"/>
        </a:p>
      </dgm:t>
    </dgm:pt>
    <dgm:pt modelId="{1EE953A0-DD25-1F45-B2B5-1710C54235C7}" type="sibTrans" cxnId="{897A0874-256F-204D-B6B6-6AE653702A8D}">
      <dgm:prSet/>
      <dgm:spPr/>
      <dgm:t>
        <a:bodyPr/>
        <a:lstStyle/>
        <a:p>
          <a:endParaRPr lang="en-US"/>
        </a:p>
      </dgm:t>
    </dgm:pt>
    <dgm:pt modelId="{5CAE9DBC-AE06-1443-B261-85BCFB661083}" type="pres">
      <dgm:prSet presAssocID="{3131E155-AFCB-2F41-BA70-AC8CC5B05D56}" presName="cycle" presStyleCnt="0">
        <dgm:presLayoutVars>
          <dgm:dir/>
          <dgm:resizeHandles val="exact"/>
        </dgm:presLayoutVars>
      </dgm:prSet>
      <dgm:spPr/>
      <dgm:t>
        <a:bodyPr/>
        <a:lstStyle/>
        <a:p>
          <a:endParaRPr lang="en-US"/>
        </a:p>
      </dgm:t>
    </dgm:pt>
    <dgm:pt modelId="{8A9D8DAA-2B06-7845-94A0-EA02F2B8713A}" type="pres">
      <dgm:prSet presAssocID="{49FF3CC9-CD74-E447-ACD8-A89926E5278C}" presName="dummy" presStyleCnt="0"/>
      <dgm:spPr/>
    </dgm:pt>
    <dgm:pt modelId="{5C3A53CC-BAB0-734D-A2CB-91462CA1B370}" type="pres">
      <dgm:prSet presAssocID="{49FF3CC9-CD74-E447-ACD8-A89926E5278C}" presName="node" presStyleLbl="revTx" presStyleIdx="0" presStyleCnt="5">
        <dgm:presLayoutVars>
          <dgm:bulletEnabled val="1"/>
        </dgm:presLayoutVars>
      </dgm:prSet>
      <dgm:spPr/>
      <dgm:t>
        <a:bodyPr/>
        <a:lstStyle/>
        <a:p>
          <a:endParaRPr lang="en-US"/>
        </a:p>
      </dgm:t>
    </dgm:pt>
    <dgm:pt modelId="{7C2FA152-A85A-E449-8F72-45861E3D2811}" type="pres">
      <dgm:prSet presAssocID="{A5DBA406-24EF-0047-98BE-FA44B2250FC5}" presName="sibTrans" presStyleLbl="node1" presStyleIdx="0" presStyleCnt="5"/>
      <dgm:spPr/>
      <dgm:t>
        <a:bodyPr/>
        <a:lstStyle/>
        <a:p>
          <a:endParaRPr lang="en-US"/>
        </a:p>
      </dgm:t>
    </dgm:pt>
    <dgm:pt modelId="{860C6AB8-2F19-D044-A9F0-6B1144234125}" type="pres">
      <dgm:prSet presAssocID="{49BF597B-5949-3440-B4C9-C12EA12A958E}" presName="dummy" presStyleCnt="0"/>
      <dgm:spPr/>
    </dgm:pt>
    <dgm:pt modelId="{E3695102-BC26-394E-9170-1DA3E2DE38B8}" type="pres">
      <dgm:prSet presAssocID="{49BF597B-5949-3440-B4C9-C12EA12A958E}" presName="node" presStyleLbl="revTx" presStyleIdx="1" presStyleCnt="5">
        <dgm:presLayoutVars>
          <dgm:bulletEnabled val="1"/>
        </dgm:presLayoutVars>
      </dgm:prSet>
      <dgm:spPr/>
      <dgm:t>
        <a:bodyPr/>
        <a:lstStyle/>
        <a:p>
          <a:endParaRPr lang="en-US"/>
        </a:p>
      </dgm:t>
    </dgm:pt>
    <dgm:pt modelId="{10064449-E1FC-8343-BD80-E3A6DCF1D5EA}" type="pres">
      <dgm:prSet presAssocID="{05685D33-0A11-BC4E-9ED6-179512E4474A}" presName="sibTrans" presStyleLbl="node1" presStyleIdx="1" presStyleCnt="5"/>
      <dgm:spPr/>
      <dgm:t>
        <a:bodyPr/>
        <a:lstStyle/>
        <a:p>
          <a:endParaRPr lang="en-US"/>
        </a:p>
      </dgm:t>
    </dgm:pt>
    <dgm:pt modelId="{72CC1645-FA5C-E343-BE2C-C89D24AB8F07}" type="pres">
      <dgm:prSet presAssocID="{3DB6F1CF-115D-F947-B716-6036FEA67C6B}" presName="dummy" presStyleCnt="0"/>
      <dgm:spPr/>
    </dgm:pt>
    <dgm:pt modelId="{65EB1D51-84D4-FF46-A4DB-735AED77B6C0}" type="pres">
      <dgm:prSet presAssocID="{3DB6F1CF-115D-F947-B716-6036FEA67C6B}" presName="node" presStyleLbl="revTx" presStyleIdx="2" presStyleCnt="5">
        <dgm:presLayoutVars>
          <dgm:bulletEnabled val="1"/>
        </dgm:presLayoutVars>
      </dgm:prSet>
      <dgm:spPr/>
      <dgm:t>
        <a:bodyPr/>
        <a:lstStyle/>
        <a:p>
          <a:endParaRPr lang="en-US"/>
        </a:p>
      </dgm:t>
    </dgm:pt>
    <dgm:pt modelId="{97E88CA3-99AB-274E-B022-82C717C8E441}" type="pres">
      <dgm:prSet presAssocID="{CBC62E9E-7BF5-D245-9FA3-55668EF98CE4}" presName="sibTrans" presStyleLbl="node1" presStyleIdx="2" presStyleCnt="5"/>
      <dgm:spPr/>
      <dgm:t>
        <a:bodyPr/>
        <a:lstStyle/>
        <a:p>
          <a:endParaRPr lang="en-US"/>
        </a:p>
      </dgm:t>
    </dgm:pt>
    <dgm:pt modelId="{30FE66CC-2EF3-4E41-A14D-61A57B280A45}" type="pres">
      <dgm:prSet presAssocID="{86CDE3B7-D5B7-2C42-ABF2-86887ACA873D}" presName="dummy" presStyleCnt="0"/>
      <dgm:spPr/>
    </dgm:pt>
    <dgm:pt modelId="{7478A510-D913-A940-8FCF-34A8DDD04A24}" type="pres">
      <dgm:prSet presAssocID="{86CDE3B7-D5B7-2C42-ABF2-86887ACA873D}" presName="node" presStyleLbl="revTx" presStyleIdx="3" presStyleCnt="5">
        <dgm:presLayoutVars>
          <dgm:bulletEnabled val="1"/>
        </dgm:presLayoutVars>
      </dgm:prSet>
      <dgm:spPr/>
      <dgm:t>
        <a:bodyPr/>
        <a:lstStyle/>
        <a:p>
          <a:endParaRPr lang="en-US"/>
        </a:p>
      </dgm:t>
    </dgm:pt>
    <dgm:pt modelId="{36EDA864-7884-6348-982A-8AF0E7249EE0}" type="pres">
      <dgm:prSet presAssocID="{AE22A70C-A0E8-B341-AF5B-D1B8B791D82E}" presName="sibTrans" presStyleLbl="node1" presStyleIdx="3" presStyleCnt="5"/>
      <dgm:spPr/>
      <dgm:t>
        <a:bodyPr/>
        <a:lstStyle/>
        <a:p>
          <a:endParaRPr lang="en-US"/>
        </a:p>
      </dgm:t>
    </dgm:pt>
    <dgm:pt modelId="{BFAFA297-B019-B543-9460-4451412773F9}" type="pres">
      <dgm:prSet presAssocID="{E3CF2188-5B60-4842-BB83-9B007A0892B0}" presName="dummy" presStyleCnt="0"/>
      <dgm:spPr/>
    </dgm:pt>
    <dgm:pt modelId="{6D82B5E7-8EEA-044A-A4A8-A4961346F211}" type="pres">
      <dgm:prSet presAssocID="{E3CF2188-5B60-4842-BB83-9B007A0892B0}" presName="node" presStyleLbl="revTx" presStyleIdx="4" presStyleCnt="5">
        <dgm:presLayoutVars>
          <dgm:bulletEnabled val="1"/>
        </dgm:presLayoutVars>
      </dgm:prSet>
      <dgm:spPr/>
      <dgm:t>
        <a:bodyPr/>
        <a:lstStyle/>
        <a:p>
          <a:endParaRPr lang="en-US"/>
        </a:p>
      </dgm:t>
    </dgm:pt>
    <dgm:pt modelId="{8B744890-1E4F-AF4B-85B2-9A34788584ED}" type="pres">
      <dgm:prSet presAssocID="{1EE953A0-DD25-1F45-B2B5-1710C54235C7}" presName="sibTrans" presStyleLbl="node1" presStyleIdx="4" presStyleCnt="5"/>
      <dgm:spPr/>
      <dgm:t>
        <a:bodyPr/>
        <a:lstStyle/>
        <a:p>
          <a:endParaRPr lang="en-US"/>
        </a:p>
      </dgm:t>
    </dgm:pt>
  </dgm:ptLst>
  <dgm:cxnLst>
    <dgm:cxn modelId="{95A33457-14EE-AF4A-8C8C-8F8B74A3568A}" type="presOf" srcId="{86CDE3B7-D5B7-2C42-ABF2-86887ACA873D}" destId="{7478A510-D913-A940-8FCF-34A8DDD04A24}" srcOrd="0" destOrd="0" presId="urn:microsoft.com/office/officeart/2005/8/layout/cycle1"/>
    <dgm:cxn modelId="{897A0874-256F-204D-B6B6-6AE653702A8D}" srcId="{3131E155-AFCB-2F41-BA70-AC8CC5B05D56}" destId="{E3CF2188-5B60-4842-BB83-9B007A0892B0}" srcOrd="4" destOrd="0" parTransId="{7D299C00-A441-9C40-9065-5696DE9F23CD}" sibTransId="{1EE953A0-DD25-1F45-B2B5-1710C54235C7}"/>
    <dgm:cxn modelId="{1792898C-8B88-3C44-A276-2FEF0FAD6830}" type="presOf" srcId="{49FF3CC9-CD74-E447-ACD8-A89926E5278C}" destId="{5C3A53CC-BAB0-734D-A2CB-91462CA1B370}" srcOrd="0" destOrd="0" presId="urn:microsoft.com/office/officeart/2005/8/layout/cycle1"/>
    <dgm:cxn modelId="{C3BBFED3-C34F-144D-B433-0BDE33FF9C71}" type="presOf" srcId="{05685D33-0A11-BC4E-9ED6-179512E4474A}" destId="{10064449-E1FC-8343-BD80-E3A6DCF1D5EA}" srcOrd="0" destOrd="0" presId="urn:microsoft.com/office/officeart/2005/8/layout/cycle1"/>
    <dgm:cxn modelId="{B30A47D3-8F9C-3045-9707-1D4F5A9FF74C}" type="presOf" srcId="{49BF597B-5949-3440-B4C9-C12EA12A958E}" destId="{E3695102-BC26-394E-9170-1DA3E2DE38B8}" srcOrd="0" destOrd="0" presId="urn:microsoft.com/office/officeart/2005/8/layout/cycle1"/>
    <dgm:cxn modelId="{FBF51586-C08C-144D-AAF8-1FAC3190DEBE}" srcId="{3131E155-AFCB-2F41-BA70-AC8CC5B05D56}" destId="{3DB6F1CF-115D-F947-B716-6036FEA67C6B}" srcOrd="2" destOrd="0" parTransId="{24C326A4-4091-CE4C-B890-BB17D0335561}" sibTransId="{CBC62E9E-7BF5-D245-9FA3-55668EF98CE4}"/>
    <dgm:cxn modelId="{AF36AD4E-16DF-B747-BF12-B5EE8CB54068}" type="presOf" srcId="{AE22A70C-A0E8-B341-AF5B-D1B8B791D82E}" destId="{36EDA864-7884-6348-982A-8AF0E7249EE0}" srcOrd="0" destOrd="0" presId="urn:microsoft.com/office/officeart/2005/8/layout/cycle1"/>
    <dgm:cxn modelId="{CAA6D715-30BA-2541-A09F-60CE0590E67C}" srcId="{3131E155-AFCB-2F41-BA70-AC8CC5B05D56}" destId="{49BF597B-5949-3440-B4C9-C12EA12A958E}" srcOrd="1" destOrd="0" parTransId="{04C800B5-15E9-3F48-9E2F-73D14F3812F9}" sibTransId="{05685D33-0A11-BC4E-9ED6-179512E4474A}"/>
    <dgm:cxn modelId="{0971C11D-1FBD-C640-91F3-281496FD0139}" type="presOf" srcId="{E3CF2188-5B60-4842-BB83-9B007A0892B0}" destId="{6D82B5E7-8EEA-044A-A4A8-A4961346F211}" srcOrd="0" destOrd="0" presId="urn:microsoft.com/office/officeart/2005/8/layout/cycle1"/>
    <dgm:cxn modelId="{E460381C-CA34-7245-9344-CB07329FD03B}" type="presOf" srcId="{A5DBA406-24EF-0047-98BE-FA44B2250FC5}" destId="{7C2FA152-A85A-E449-8F72-45861E3D2811}" srcOrd="0" destOrd="0" presId="urn:microsoft.com/office/officeart/2005/8/layout/cycle1"/>
    <dgm:cxn modelId="{A2BAB753-0B98-AE46-85C1-18F97BB5CA9E}" srcId="{3131E155-AFCB-2F41-BA70-AC8CC5B05D56}" destId="{49FF3CC9-CD74-E447-ACD8-A89926E5278C}" srcOrd="0" destOrd="0" parTransId="{40E963BB-5E87-8D45-86F8-46B7E59D01A9}" sibTransId="{A5DBA406-24EF-0047-98BE-FA44B2250FC5}"/>
    <dgm:cxn modelId="{48664244-496A-854C-9253-9C61A3A009BB}" type="presOf" srcId="{3131E155-AFCB-2F41-BA70-AC8CC5B05D56}" destId="{5CAE9DBC-AE06-1443-B261-85BCFB661083}" srcOrd="0" destOrd="0" presId="urn:microsoft.com/office/officeart/2005/8/layout/cycle1"/>
    <dgm:cxn modelId="{7E484FDA-2D00-0E42-BF41-8FAFB34499F6}" type="presOf" srcId="{1EE953A0-DD25-1F45-B2B5-1710C54235C7}" destId="{8B744890-1E4F-AF4B-85B2-9A34788584ED}" srcOrd="0" destOrd="0" presId="urn:microsoft.com/office/officeart/2005/8/layout/cycle1"/>
    <dgm:cxn modelId="{1E6393D3-7ED9-EA46-A180-DD79BC90F97D}" type="presOf" srcId="{3DB6F1CF-115D-F947-B716-6036FEA67C6B}" destId="{65EB1D51-84D4-FF46-A4DB-735AED77B6C0}" srcOrd="0" destOrd="0" presId="urn:microsoft.com/office/officeart/2005/8/layout/cycle1"/>
    <dgm:cxn modelId="{F8DD698B-FF8D-0448-A084-499CEBF213B0}" type="presOf" srcId="{CBC62E9E-7BF5-D245-9FA3-55668EF98CE4}" destId="{97E88CA3-99AB-274E-B022-82C717C8E441}" srcOrd="0" destOrd="0" presId="urn:microsoft.com/office/officeart/2005/8/layout/cycle1"/>
    <dgm:cxn modelId="{7B2484C8-6D5B-5C4C-A620-CF9BEB07FD0B}" srcId="{3131E155-AFCB-2F41-BA70-AC8CC5B05D56}" destId="{86CDE3B7-D5B7-2C42-ABF2-86887ACA873D}" srcOrd="3" destOrd="0" parTransId="{BB2EE6BC-A333-4047-978F-C878C3411EB0}" sibTransId="{AE22A70C-A0E8-B341-AF5B-D1B8B791D82E}"/>
    <dgm:cxn modelId="{43D750B4-2403-0541-9A5D-6993281501E8}" type="presParOf" srcId="{5CAE9DBC-AE06-1443-B261-85BCFB661083}" destId="{8A9D8DAA-2B06-7845-94A0-EA02F2B8713A}" srcOrd="0" destOrd="0" presId="urn:microsoft.com/office/officeart/2005/8/layout/cycle1"/>
    <dgm:cxn modelId="{7998F9BF-2FC8-A348-ABBD-527CBE8D39D9}" type="presParOf" srcId="{5CAE9DBC-AE06-1443-B261-85BCFB661083}" destId="{5C3A53CC-BAB0-734D-A2CB-91462CA1B370}" srcOrd="1" destOrd="0" presId="urn:microsoft.com/office/officeart/2005/8/layout/cycle1"/>
    <dgm:cxn modelId="{82E31AEB-55D1-B74C-882C-E4D6628A9B9C}" type="presParOf" srcId="{5CAE9DBC-AE06-1443-B261-85BCFB661083}" destId="{7C2FA152-A85A-E449-8F72-45861E3D2811}" srcOrd="2" destOrd="0" presId="urn:microsoft.com/office/officeart/2005/8/layout/cycle1"/>
    <dgm:cxn modelId="{7DAC8BB1-9E66-F24F-9A42-BBE54A05102C}" type="presParOf" srcId="{5CAE9DBC-AE06-1443-B261-85BCFB661083}" destId="{860C6AB8-2F19-D044-A9F0-6B1144234125}" srcOrd="3" destOrd="0" presId="urn:microsoft.com/office/officeart/2005/8/layout/cycle1"/>
    <dgm:cxn modelId="{22B92E66-FDDE-3F4D-AA72-602B82BA8A08}" type="presParOf" srcId="{5CAE9DBC-AE06-1443-B261-85BCFB661083}" destId="{E3695102-BC26-394E-9170-1DA3E2DE38B8}" srcOrd="4" destOrd="0" presId="urn:microsoft.com/office/officeart/2005/8/layout/cycle1"/>
    <dgm:cxn modelId="{C0EE6BC0-7B4A-F64A-8365-AA21FA9FACE9}" type="presParOf" srcId="{5CAE9DBC-AE06-1443-B261-85BCFB661083}" destId="{10064449-E1FC-8343-BD80-E3A6DCF1D5EA}" srcOrd="5" destOrd="0" presId="urn:microsoft.com/office/officeart/2005/8/layout/cycle1"/>
    <dgm:cxn modelId="{9BF7C79E-BEC8-2241-9246-FA75FDA46EFF}" type="presParOf" srcId="{5CAE9DBC-AE06-1443-B261-85BCFB661083}" destId="{72CC1645-FA5C-E343-BE2C-C89D24AB8F07}" srcOrd="6" destOrd="0" presId="urn:microsoft.com/office/officeart/2005/8/layout/cycle1"/>
    <dgm:cxn modelId="{B6D34E3D-0834-D940-9225-817A2F5C974A}" type="presParOf" srcId="{5CAE9DBC-AE06-1443-B261-85BCFB661083}" destId="{65EB1D51-84D4-FF46-A4DB-735AED77B6C0}" srcOrd="7" destOrd="0" presId="urn:microsoft.com/office/officeart/2005/8/layout/cycle1"/>
    <dgm:cxn modelId="{68D3B1AC-F483-6F45-92C0-D86251EBE41F}" type="presParOf" srcId="{5CAE9DBC-AE06-1443-B261-85BCFB661083}" destId="{97E88CA3-99AB-274E-B022-82C717C8E441}" srcOrd="8" destOrd="0" presId="urn:microsoft.com/office/officeart/2005/8/layout/cycle1"/>
    <dgm:cxn modelId="{104CD5A1-758F-E441-9817-C292FA79B82A}" type="presParOf" srcId="{5CAE9DBC-AE06-1443-B261-85BCFB661083}" destId="{30FE66CC-2EF3-4E41-A14D-61A57B280A45}" srcOrd="9" destOrd="0" presId="urn:microsoft.com/office/officeart/2005/8/layout/cycle1"/>
    <dgm:cxn modelId="{BA0CA033-E0EB-C145-AF2D-F0ECE2E8F110}" type="presParOf" srcId="{5CAE9DBC-AE06-1443-B261-85BCFB661083}" destId="{7478A510-D913-A940-8FCF-34A8DDD04A24}" srcOrd="10" destOrd="0" presId="urn:microsoft.com/office/officeart/2005/8/layout/cycle1"/>
    <dgm:cxn modelId="{10B41F71-CB58-F54F-ABF5-4767505DEB68}" type="presParOf" srcId="{5CAE9DBC-AE06-1443-B261-85BCFB661083}" destId="{36EDA864-7884-6348-982A-8AF0E7249EE0}" srcOrd="11" destOrd="0" presId="urn:microsoft.com/office/officeart/2005/8/layout/cycle1"/>
    <dgm:cxn modelId="{E8315553-D129-0844-A2E3-D8375661CE59}" type="presParOf" srcId="{5CAE9DBC-AE06-1443-B261-85BCFB661083}" destId="{BFAFA297-B019-B543-9460-4451412773F9}" srcOrd="12" destOrd="0" presId="urn:microsoft.com/office/officeart/2005/8/layout/cycle1"/>
    <dgm:cxn modelId="{21C3E6A1-E5AA-8649-AEAA-8EDBA031032C}" type="presParOf" srcId="{5CAE9DBC-AE06-1443-B261-85BCFB661083}" destId="{6D82B5E7-8EEA-044A-A4A8-A4961346F211}" srcOrd="13" destOrd="0" presId="urn:microsoft.com/office/officeart/2005/8/layout/cycle1"/>
    <dgm:cxn modelId="{B96D4F07-775E-254A-A4AD-079FC80DD1FB}" type="presParOf" srcId="{5CAE9DBC-AE06-1443-B261-85BCFB661083}" destId="{8B744890-1E4F-AF4B-85B2-9A34788584ED}"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A53CC-BAB0-734D-A2CB-91462CA1B370}">
      <dsp:nvSpPr>
        <dsp:cNvPr id="0" name=""/>
        <dsp:cNvSpPr/>
      </dsp:nvSpPr>
      <dsp:spPr>
        <a:xfrm>
          <a:off x="4916705" y="44874"/>
          <a:ext cx="1539401" cy="1539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Decrease Inappropriate Variation</a:t>
          </a:r>
          <a:endParaRPr lang="en-US" sz="2000" kern="1200" dirty="0"/>
        </a:p>
      </dsp:txBody>
      <dsp:txXfrm>
        <a:off x="4916705" y="44874"/>
        <a:ext cx="1539401" cy="1539401"/>
      </dsp:txXfrm>
    </dsp:sp>
    <dsp:sp modelId="{7C2FA152-A85A-E449-8F72-45861E3D2811}">
      <dsp:nvSpPr>
        <dsp:cNvPr id="0" name=""/>
        <dsp:cNvSpPr/>
      </dsp:nvSpPr>
      <dsp:spPr>
        <a:xfrm>
          <a:off x="1295441" y="335"/>
          <a:ext cx="5771701" cy="5771701"/>
        </a:xfrm>
        <a:prstGeom prst="circularArrow">
          <a:avLst>
            <a:gd name="adj1" fmla="val 5201"/>
            <a:gd name="adj2" fmla="val 335971"/>
            <a:gd name="adj3" fmla="val 21293007"/>
            <a:gd name="adj4" fmla="val 19766445"/>
            <a:gd name="adj5" fmla="val 6068"/>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3695102-BC26-394E-9170-1DA3E2DE38B8}">
      <dsp:nvSpPr>
        <dsp:cNvPr id="0" name=""/>
        <dsp:cNvSpPr/>
      </dsp:nvSpPr>
      <dsp:spPr>
        <a:xfrm>
          <a:off x="5846916" y="2907770"/>
          <a:ext cx="1539401" cy="1539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Do only what is Needed &amp; No harm</a:t>
          </a:r>
          <a:endParaRPr lang="en-US" sz="2000" kern="1200" dirty="0"/>
        </a:p>
      </dsp:txBody>
      <dsp:txXfrm>
        <a:off x="5846916" y="2907770"/>
        <a:ext cx="1539401" cy="1539401"/>
      </dsp:txXfrm>
    </dsp:sp>
    <dsp:sp modelId="{10064449-E1FC-8343-BD80-E3A6DCF1D5EA}">
      <dsp:nvSpPr>
        <dsp:cNvPr id="0" name=""/>
        <dsp:cNvSpPr/>
      </dsp:nvSpPr>
      <dsp:spPr>
        <a:xfrm>
          <a:off x="1295441" y="335"/>
          <a:ext cx="5771701" cy="5771701"/>
        </a:xfrm>
        <a:prstGeom prst="circularArrow">
          <a:avLst>
            <a:gd name="adj1" fmla="val 5201"/>
            <a:gd name="adj2" fmla="val 335971"/>
            <a:gd name="adj3" fmla="val 4014455"/>
            <a:gd name="adj4" fmla="val 2253656"/>
            <a:gd name="adj5" fmla="val 6068"/>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5EB1D51-84D4-FF46-A4DB-735AED77B6C0}">
      <dsp:nvSpPr>
        <dsp:cNvPr id="0" name=""/>
        <dsp:cNvSpPr/>
      </dsp:nvSpPr>
      <dsp:spPr>
        <a:xfrm>
          <a:off x="3411591" y="4677137"/>
          <a:ext cx="1539401" cy="1539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Work in Partnership</a:t>
          </a:r>
          <a:endParaRPr lang="en-US" sz="2000" kern="1200" dirty="0"/>
        </a:p>
      </dsp:txBody>
      <dsp:txXfrm>
        <a:off x="3411591" y="4677137"/>
        <a:ext cx="1539401" cy="1539401"/>
      </dsp:txXfrm>
    </dsp:sp>
    <dsp:sp modelId="{97E88CA3-99AB-274E-B022-82C717C8E441}">
      <dsp:nvSpPr>
        <dsp:cNvPr id="0" name=""/>
        <dsp:cNvSpPr/>
      </dsp:nvSpPr>
      <dsp:spPr>
        <a:xfrm>
          <a:off x="1295441" y="335"/>
          <a:ext cx="5771701" cy="5771701"/>
        </a:xfrm>
        <a:prstGeom prst="circularArrow">
          <a:avLst>
            <a:gd name="adj1" fmla="val 5201"/>
            <a:gd name="adj2" fmla="val 335971"/>
            <a:gd name="adj3" fmla="val 8210373"/>
            <a:gd name="adj4" fmla="val 6449575"/>
            <a:gd name="adj5" fmla="val 6068"/>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478A510-D913-A940-8FCF-34A8DDD04A24}">
      <dsp:nvSpPr>
        <dsp:cNvPr id="0" name=""/>
        <dsp:cNvSpPr/>
      </dsp:nvSpPr>
      <dsp:spPr>
        <a:xfrm>
          <a:off x="976266" y="2907770"/>
          <a:ext cx="1539401" cy="1539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Care for those who need it First</a:t>
          </a:r>
          <a:endParaRPr lang="en-US" sz="2000" kern="1200" dirty="0"/>
        </a:p>
      </dsp:txBody>
      <dsp:txXfrm>
        <a:off x="976266" y="2907770"/>
        <a:ext cx="1539401" cy="1539401"/>
      </dsp:txXfrm>
    </dsp:sp>
    <dsp:sp modelId="{36EDA864-7884-6348-982A-8AF0E7249EE0}">
      <dsp:nvSpPr>
        <dsp:cNvPr id="0" name=""/>
        <dsp:cNvSpPr/>
      </dsp:nvSpPr>
      <dsp:spPr>
        <a:xfrm>
          <a:off x="1295441" y="335"/>
          <a:ext cx="5771701" cy="5771701"/>
        </a:xfrm>
        <a:prstGeom prst="circularArrow">
          <a:avLst>
            <a:gd name="adj1" fmla="val 5201"/>
            <a:gd name="adj2" fmla="val 335971"/>
            <a:gd name="adj3" fmla="val 12297585"/>
            <a:gd name="adj4" fmla="val 10771022"/>
            <a:gd name="adj5" fmla="val 6068"/>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D82B5E7-8EEA-044A-A4A8-A4961346F211}">
      <dsp:nvSpPr>
        <dsp:cNvPr id="0" name=""/>
        <dsp:cNvSpPr/>
      </dsp:nvSpPr>
      <dsp:spPr>
        <a:xfrm>
          <a:off x="1906478" y="44874"/>
          <a:ext cx="1539401" cy="1539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Evidence Base</a:t>
          </a:r>
          <a:endParaRPr lang="en-US" sz="2000" kern="1200" dirty="0"/>
        </a:p>
      </dsp:txBody>
      <dsp:txXfrm>
        <a:off x="1906478" y="44874"/>
        <a:ext cx="1539401" cy="1539401"/>
      </dsp:txXfrm>
    </dsp:sp>
    <dsp:sp modelId="{8B744890-1E4F-AF4B-85B2-9A34788584ED}">
      <dsp:nvSpPr>
        <dsp:cNvPr id="0" name=""/>
        <dsp:cNvSpPr/>
      </dsp:nvSpPr>
      <dsp:spPr>
        <a:xfrm>
          <a:off x="1295441" y="335"/>
          <a:ext cx="5771701" cy="5771701"/>
        </a:xfrm>
        <a:prstGeom prst="circularArrow">
          <a:avLst>
            <a:gd name="adj1" fmla="val 5201"/>
            <a:gd name="adj2" fmla="val 335971"/>
            <a:gd name="adj3" fmla="val 16865444"/>
            <a:gd name="adj4" fmla="val 15198585"/>
            <a:gd name="adj5" fmla="val 6068"/>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8F66EC-6CCB-694F-9E56-CF01D6EFFF07}" type="datetimeFigureOut">
              <a:rPr lang="en-US" smtClean="0"/>
              <a:t>10/09/19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EAB8DF3-6528-F249-B351-294B11DF8B87}" type="slidenum">
              <a:rPr lang="en-US" smtClean="0"/>
              <a:t>‹#›</a:t>
            </a:fld>
            <a:endParaRPr lang="en-US"/>
          </a:p>
        </p:txBody>
      </p:sp>
    </p:spTree>
    <p:extLst>
      <p:ext uri="{BB962C8B-B14F-4D97-AF65-F5344CB8AC3E}">
        <p14:creationId xmlns:p14="http://schemas.microsoft.com/office/powerpoint/2010/main" val="41825972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1</a:t>
            </a:fld>
            <a:endParaRPr lang="en-US"/>
          </a:p>
        </p:txBody>
      </p:sp>
    </p:spTree>
    <p:extLst>
      <p:ext uri="{BB962C8B-B14F-4D97-AF65-F5344CB8AC3E}">
        <p14:creationId xmlns:p14="http://schemas.microsoft.com/office/powerpoint/2010/main" val="2307398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smtClean="0"/>
              <a:t>EAI</a:t>
            </a:r>
          </a:p>
          <a:p>
            <a:pPr marL="171450" indent="-171450">
              <a:buFontTx/>
              <a:buChar char="-"/>
            </a:pPr>
            <a:r>
              <a:rPr lang="en-US" dirty="0" smtClean="0"/>
              <a:t>Extended</a:t>
            </a:r>
            <a:r>
              <a:rPr lang="en-US" baseline="0" dirty="0" smtClean="0"/>
              <a:t> hours</a:t>
            </a:r>
          </a:p>
          <a:p>
            <a:pPr marL="171450" indent="-171450">
              <a:buFontTx/>
              <a:buChar char="-"/>
            </a:pPr>
            <a:r>
              <a:rPr lang="en-US" baseline="0" dirty="0" smtClean="0"/>
              <a:t>Streamlining</a:t>
            </a:r>
          </a:p>
          <a:p>
            <a:pPr marL="171450" indent="-171450">
              <a:buFontTx/>
              <a:buChar char="-"/>
            </a:pPr>
            <a:r>
              <a:rPr lang="en-US" baseline="0" dirty="0" smtClean="0"/>
              <a:t>Joint clinics</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2</a:t>
            </a:fld>
            <a:endParaRPr lang="en-US"/>
          </a:p>
        </p:txBody>
      </p:sp>
    </p:spTree>
    <p:extLst>
      <p:ext uri="{BB962C8B-B14F-4D97-AF65-F5344CB8AC3E}">
        <p14:creationId xmlns:p14="http://schemas.microsoft.com/office/powerpoint/2010/main" val="4280443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sz="1000" dirty="0" smtClean="0"/>
          </a:p>
          <a:p>
            <a:pPr marL="285750" indent="-285750">
              <a:buFont typeface="Arial"/>
              <a:buChar char="•"/>
            </a:pPr>
            <a:r>
              <a:rPr lang="en-US" sz="1200" dirty="0" smtClean="0"/>
              <a:t>One in Five people suffer with chronic pain </a:t>
            </a:r>
          </a:p>
          <a:p>
            <a:pPr marL="285750" indent="-285750">
              <a:buFont typeface="Arial"/>
              <a:buChar char="•"/>
            </a:pPr>
            <a:r>
              <a:rPr lang="en-US" sz="1200" dirty="0" smtClean="0"/>
              <a:t>Most common sources are back pain (24%) or OA (35%)</a:t>
            </a:r>
          </a:p>
          <a:p>
            <a:pPr marL="285750" indent="-285750">
              <a:buFont typeface="Arial"/>
              <a:buChar char="•"/>
            </a:pPr>
            <a:r>
              <a:rPr lang="en-US" sz="1200" dirty="0" smtClean="0"/>
              <a:t>Findings from the Global Burden of Disease study highlights MSK conditions as the largest cause of disability in the UK</a:t>
            </a:r>
          </a:p>
          <a:p>
            <a:pPr marL="285750" indent="-285750">
              <a:buFont typeface="Arial"/>
              <a:buChar char="•"/>
            </a:pPr>
            <a:r>
              <a:rPr lang="en-US" sz="1200" dirty="0" smtClean="0"/>
              <a:t>Pain is the main symptoms </a:t>
            </a:r>
          </a:p>
          <a:p>
            <a:pPr marL="285750" indent="-285750">
              <a:buFont typeface="Arial"/>
              <a:buChar char="•"/>
            </a:pPr>
            <a:r>
              <a:rPr lang="en-US" sz="1200" dirty="0" smtClean="0"/>
              <a:t>Depression , anxiety, fatigue and sleep deprivation</a:t>
            </a:r>
          </a:p>
          <a:p>
            <a:pPr marL="285750" indent="-285750">
              <a:buFont typeface="Arial"/>
              <a:buChar char="•"/>
            </a:pPr>
            <a:r>
              <a:rPr lang="en-US" sz="1200" dirty="0" smtClean="0"/>
              <a:t>WHO </a:t>
            </a:r>
            <a:r>
              <a:rPr lang="en-US" sz="1200" dirty="0" err="1" smtClean="0"/>
              <a:t>recognises</a:t>
            </a:r>
            <a:r>
              <a:rPr lang="en-US" sz="1200" dirty="0" smtClean="0"/>
              <a:t> chronic MSK pain as a global priority </a:t>
            </a:r>
          </a:p>
          <a:p>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4</a:t>
            </a:fld>
            <a:endParaRPr lang="en-US"/>
          </a:p>
        </p:txBody>
      </p:sp>
    </p:spTree>
    <p:extLst>
      <p:ext uri="{BB962C8B-B14F-4D97-AF65-F5344CB8AC3E}">
        <p14:creationId xmlns:p14="http://schemas.microsoft.com/office/powerpoint/2010/main" val="3378906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Earliest use is</a:t>
            </a:r>
            <a:r>
              <a:rPr lang="en-US" baseline="0" dirty="0" smtClean="0"/>
              <a:t> by the </a:t>
            </a:r>
            <a:r>
              <a:rPr lang="en-US" baseline="0" dirty="0" err="1" smtClean="0"/>
              <a:t>Sumarians</a:t>
            </a:r>
            <a:r>
              <a:rPr lang="en-US" baseline="0" dirty="0" smtClean="0"/>
              <a:t> 3500 BCE </a:t>
            </a:r>
            <a:r>
              <a:rPr lang="en-US" baseline="0" dirty="0" err="1" smtClean="0"/>
              <a:t>Hul</a:t>
            </a:r>
            <a:r>
              <a:rPr lang="en-US" baseline="0" dirty="0" smtClean="0"/>
              <a:t> Gil joy juice</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8</a:t>
            </a:fld>
            <a:endParaRPr lang="en-US"/>
          </a:p>
        </p:txBody>
      </p:sp>
    </p:spTree>
    <p:extLst>
      <p:ext uri="{BB962C8B-B14F-4D97-AF65-F5344CB8AC3E}">
        <p14:creationId xmlns:p14="http://schemas.microsoft.com/office/powerpoint/2010/main" val="2761246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Homer, the Greek author of “The Odyssey” refers to opium as an intoxicating, pain-relieving and sleep inducing substance in around 850 BCE. </a:t>
            </a:r>
          </a:p>
          <a:p>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9</a:t>
            </a:fld>
            <a:endParaRPr lang="en-US"/>
          </a:p>
        </p:txBody>
      </p:sp>
    </p:spTree>
    <p:extLst>
      <p:ext uri="{BB962C8B-B14F-4D97-AF65-F5344CB8AC3E}">
        <p14:creationId xmlns:p14="http://schemas.microsoft.com/office/powerpoint/2010/main" val="1294960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sz="1200" dirty="0" smtClean="0"/>
          </a:p>
          <a:p>
            <a:pPr marL="285750" indent="-285750">
              <a:buFont typeface="Arial"/>
              <a:buChar char="•"/>
            </a:pPr>
            <a:r>
              <a:rPr lang="en-US" sz="1200" dirty="0" smtClean="0"/>
              <a:t>Hippocrates (460–377 BCE) has also mentioned the poppy juice in opium wine in his drafts. </a:t>
            </a:r>
          </a:p>
          <a:p>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10</a:t>
            </a:fld>
            <a:endParaRPr lang="en-US"/>
          </a:p>
        </p:txBody>
      </p:sp>
    </p:spTree>
    <p:extLst>
      <p:ext uri="{BB962C8B-B14F-4D97-AF65-F5344CB8AC3E}">
        <p14:creationId xmlns:p14="http://schemas.microsoft.com/office/powerpoint/2010/main" val="2313112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The Antidiarrheal qualities of opium were mentioned by the great Persian physician and philosopher Avicenna (980–1037 CE). </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Avicenna has reported opium use, as </a:t>
            </a:r>
            <a:r>
              <a:rPr lang="en-US" i="1" dirty="0" smtClean="0"/>
              <a:t>narcotic, </a:t>
            </a:r>
            <a:r>
              <a:rPr lang="en-US" dirty="0" smtClean="0"/>
              <a:t>was so common in </a:t>
            </a:r>
            <a:r>
              <a:rPr lang="en-US" dirty="0" err="1" smtClean="0"/>
              <a:t>Khorasan</a:t>
            </a:r>
            <a:r>
              <a:rPr lang="en-US" dirty="0" smtClean="0"/>
              <a:t> (northeast of Iran) and Bokhara (southwest of Uzbekistan) in his time. He became the father of “soothing syrups” by advising “to mix some poppy with food of children, who do not sleep properly” </a:t>
            </a:r>
          </a:p>
          <a:p>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12</a:t>
            </a:fld>
            <a:endParaRPr lang="en-US"/>
          </a:p>
        </p:txBody>
      </p:sp>
    </p:spTree>
    <p:extLst>
      <p:ext uri="{BB962C8B-B14F-4D97-AF65-F5344CB8AC3E}">
        <p14:creationId xmlns:p14="http://schemas.microsoft.com/office/powerpoint/2010/main" val="843112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13</a:t>
            </a:fld>
            <a:endParaRPr lang="en-US"/>
          </a:p>
        </p:txBody>
      </p:sp>
    </p:spTree>
    <p:extLst>
      <p:ext uri="{BB962C8B-B14F-4D97-AF65-F5344CB8AC3E}">
        <p14:creationId xmlns:p14="http://schemas.microsoft.com/office/powerpoint/2010/main" val="4064536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Fredrick Wilhelm and Adam </a:t>
            </a:r>
            <a:r>
              <a:rPr lang="en-US" dirty="0" err="1" smtClean="0"/>
              <a:t>Serturner</a:t>
            </a:r>
            <a:r>
              <a:rPr lang="en-US" dirty="0" smtClean="0"/>
              <a:t> (</a:t>
            </a:r>
            <a:r>
              <a:rPr lang="en-US" dirty="0" err="1" smtClean="0"/>
              <a:t>morphone</a:t>
            </a:r>
            <a:r>
              <a:rPr lang="en-US" dirty="0" smtClean="0"/>
              <a:t> from </a:t>
            </a:r>
            <a:r>
              <a:rPr lang="en-US" dirty="0" err="1" smtClean="0"/>
              <a:t>mopheus</a:t>
            </a:r>
            <a:r>
              <a:rPr lang="en-US" dirty="0" smtClean="0"/>
              <a:t> the reek god of dreams)</a:t>
            </a:r>
          </a:p>
          <a:p>
            <a:r>
              <a:rPr lang="en-US" dirty="0" smtClean="0"/>
              <a:t>It is the most potent analgesic, narcotic, euphoric, and addictive alkaloid</a:t>
            </a:r>
          </a:p>
          <a:p>
            <a:r>
              <a:rPr lang="en-US" dirty="0" smtClean="0"/>
              <a:t>It</a:t>
            </a:r>
            <a:r>
              <a:rPr lang="en-US" baseline="0" dirty="0" smtClean="0"/>
              <a:t> is </a:t>
            </a:r>
            <a:r>
              <a:rPr lang="en-US" baseline="0" dirty="0" err="1" smtClean="0"/>
              <a:t>reposible</a:t>
            </a:r>
            <a:r>
              <a:rPr lang="en-US" baseline="0" dirty="0" smtClean="0"/>
              <a:t> for mental clouding, sedation, pupillary </a:t>
            </a:r>
            <a:r>
              <a:rPr lang="en-US" baseline="0" dirty="0" err="1" smtClean="0"/>
              <a:t>miosis</a:t>
            </a:r>
            <a:r>
              <a:rPr lang="en-US" baseline="0" dirty="0" smtClean="0"/>
              <a:t>, respiratory depression, </a:t>
            </a:r>
            <a:r>
              <a:rPr lang="en-US" baseline="0" dirty="0" err="1" smtClean="0"/>
              <a:t>antidiureis</a:t>
            </a:r>
            <a:r>
              <a:rPr lang="en-US" baseline="0" dirty="0" smtClean="0"/>
              <a:t>, cough sedation, biliary </a:t>
            </a:r>
            <a:r>
              <a:rPr lang="en-US" baseline="0" dirty="0" err="1" smtClean="0"/>
              <a:t>retension</a:t>
            </a:r>
            <a:r>
              <a:rPr lang="en-US" baseline="0" dirty="0" smtClean="0"/>
              <a:t> and </a:t>
            </a:r>
            <a:r>
              <a:rPr lang="en-US" baseline="0" dirty="0" err="1" smtClean="0"/>
              <a:t>histamin</a:t>
            </a:r>
            <a:r>
              <a:rPr lang="en-US" baseline="0" dirty="0" smtClean="0"/>
              <a:t> release.</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14</a:t>
            </a:fld>
            <a:endParaRPr lang="en-US"/>
          </a:p>
        </p:txBody>
      </p:sp>
    </p:spTree>
    <p:extLst>
      <p:ext uri="{BB962C8B-B14F-4D97-AF65-F5344CB8AC3E}">
        <p14:creationId xmlns:p14="http://schemas.microsoft.com/office/powerpoint/2010/main" val="474659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16</a:t>
            </a:fld>
            <a:endParaRPr lang="en-US"/>
          </a:p>
        </p:txBody>
      </p:sp>
    </p:spTree>
    <p:extLst>
      <p:ext uri="{BB962C8B-B14F-4D97-AF65-F5344CB8AC3E}">
        <p14:creationId xmlns:p14="http://schemas.microsoft.com/office/powerpoint/2010/main" val="2924850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www.pharmaceutical-journal.com</a:t>
            </a:r>
            <a:r>
              <a:rPr lang="en-US" dirty="0" smtClean="0"/>
              <a:t>/news-and-analysis/news-in-brief/opioid-overdose-deaths-rising-sharply-in-england-and-wales-oecd-says/20206561.article?firstPass=false</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17</a:t>
            </a:fld>
            <a:endParaRPr lang="en-US"/>
          </a:p>
        </p:txBody>
      </p:sp>
    </p:spTree>
    <p:extLst>
      <p:ext uri="{BB962C8B-B14F-4D97-AF65-F5344CB8AC3E}">
        <p14:creationId xmlns:p14="http://schemas.microsoft.com/office/powerpoint/2010/main" val="28167978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Most common adverse effect of long term opioid use 40-95%</a:t>
            </a:r>
          </a:p>
          <a:p>
            <a:r>
              <a:rPr lang="en-US" dirty="0" smtClean="0"/>
              <a:t>Sexual </a:t>
            </a:r>
            <a:r>
              <a:rPr lang="en-US" dirty="0" err="1" smtClean="0"/>
              <a:t>dysfucntion</a:t>
            </a:r>
            <a:r>
              <a:rPr lang="en-US" dirty="0" smtClean="0"/>
              <a:t> depression amenorrhea</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18</a:t>
            </a:fld>
            <a:endParaRPr lang="en-US"/>
          </a:p>
        </p:txBody>
      </p:sp>
    </p:spTree>
    <p:extLst>
      <p:ext uri="{BB962C8B-B14F-4D97-AF65-F5344CB8AC3E}">
        <p14:creationId xmlns:p14="http://schemas.microsoft.com/office/powerpoint/2010/main" val="38176682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Kipling Checklist and 5 </a:t>
            </a:r>
            <a:r>
              <a:rPr lang="en-US" dirty="0" err="1" smtClean="0"/>
              <a:t>ys</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20</a:t>
            </a:fld>
            <a:endParaRPr lang="en-US"/>
          </a:p>
        </p:txBody>
      </p:sp>
    </p:spTree>
    <p:extLst>
      <p:ext uri="{BB962C8B-B14F-4D97-AF65-F5344CB8AC3E}">
        <p14:creationId xmlns:p14="http://schemas.microsoft.com/office/powerpoint/2010/main" val="1857851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a figure from All Wales Medicine strategy group.</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27</a:t>
            </a:fld>
            <a:endParaRPr lang="en-US"/>
          </a:p>
        </p:txBody>
      </p:sp>
    </p:spTree>
    <p:extLst>
      <p:ext uri="{BB962C8B-B14F-4D97-AF65-F5344CB8AC3E}">
        <p14:creationId xmlns:p14="http://schemas.microsoft.com/office/powerpoint/2010/main" val="20070288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currently the system of care for these </a:t>
            </a:r>
            <a:r>
              <a:rPr lang="en-US" baseline="0" dirty="0" err="1" smtClean="0"/>
              <a:t>patienst</a:t>
            </a:r>
            <a:r>
              <a:rPr lang="en-US" baseline="0" dirty="0" smtClean="0"/>
              <a:t> is disjointed. GPs bare a burden of frequent clinic </a:t>
            </a:r>
            <a:r>
              <a:rPr lang="en-US" baseline="0" dirty="0" err="1" smtClean="0"/>
              <a:t>appointmenets</a:t>
            </a:r>
            <a:r>
              <a:rPr lang="en-US" baseline="0" dirty="0" smtClean="0"/>
              <a:t> with poorly controlled patient who are then often referred to rheumatology service and any number of allied health professionals, but without a coordinated coproduced approach that put the patient at the </a:t>
            </a:r>
            <a:r>
              <a:rPr lang="en-US" baseline="0" dirty="0" err="1" smtClean="0"/>
              <a:t>centre</a:t>
            </a:r>
            <a:r>
              <a:rPr lang="en-US" baseline="0" dirty="0" smtClean="0"/>
              <a:t> of care</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35</a:t>
            </a:fld>
            <a:endParaRPr lang="en-US"/>
          </a:p>
        </p:txBody>
      </p:sp>
    </p:spTree>
    <p:extLst>
      <p:ext uri="{BB962C8B-B14F-4D97-AF65-F5344CB8AC3E}">
        <p14:creationId xmlns:p14="http://schemas.microsoft.com/office/powerpoint/2010/main" val="2422247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Often as the result</a:t>
            </a:r>
            <a:r>
              <a:rPr lang="en-US" baseline="0" dirty="0" smtClean="0"/>
              <a:t> of this patient experience a large chronic burden of disease with unmet needs. This arrangement leads to poor patient outcomes in terms of disease control and lack </a:t>
            </a:r>
            <a:r>
              <a:rPr lang="en-US" baseline="0" dirty="0" err="1" smtClean="0"/>
              <a:t>os</a:t>
            </a:r>
            <a:r>
              <a:rPr lang="en-US" baseline="0" dirty="0" smtClean="0"/>
              <a:t> socioeconomic activity and also puts an additional burden on GPs and importantly the </a:t>
            </a:r>
            <a:r>
              <a:rPr lang="en-US" baseline="0" dirty="0" err="1" smtClean="0"/>
              <a:t>rheumatolgy</a:t>
            </a:r>
            <a:r>
              <a:rPr lang="en-US" baseline="0" dirty="0" smtClean="0"/>
              <a:t> department and resulting in over use of services which are not </a:t>
            </a:r>
            <a:r>
              <a:rPr lang="en-US" baseline="0" dirty="0" err="1" smtClean="0"/>
              <a:t>geerd</a:t>
            </a:r>
            <a:r>
              <a:rPr lang="en-US" baseline="0" dirty="0" smtClean="0"/>
              <a:t> to their needs</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36</a:t>
            </a:fld>
            <a:endParaRPr lang="en-US"/>
          </a:p>
        </p:txBody>
      </p:sp>
    </p:spTree>
    <p:extLst>
      <p:ext uri="{BB962C8B-B14F-4D97-AF65-F5344CB8AC3E}">
        <p14:creationId xmlns:p14="http://schemas.microsoft.com/office/powerpoint/2010/main" val="23049208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42</a:t>
            </a:fld>
            <a:endParaRPr lang="en-US"/>
          </a:p>
        </p:txBody>
      </p:sp>
    </p:spTree>
    <p:extLst>
      <p:ext uri="{BB962C8B-B14F-4D97-AF65-F5344CB8AC3E}">
        <p14:creationId xmlns:p14="http://schemas.microsoft.com/office/powerpoint/2010/main" val="23623115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QI as method of driving change</a:t>
            </a:r>
          </a:p>
          <a:p>
            <a:r>
              <a:rPr lang="en-US" dirty="0" smtClean="0"/>
              <a:t>ARCH project as vehicle for change</a:t>
            </a:r>
          </a:p>
        </p:txBody>
      </p:sp>
      <p:sp>
        <p:nvSpPr>
          <p:cNvPr id="4" name="Slide Number Placeholder 3"/>
          <p:cNvSpPr>
            <a:spLocks noGrp="1"/>
          </p:cNvSpPr>
          <p:nvPr>
            <p:ph type="sldNum" sz="quarter" idx="10"/>
          </p:nvPr>
        </p:nvSpPr>
        <p:spPr/>
        <p:txBody>
          <a:bodyPr/>
          <a:lstStyle/>
          <a:p>
            <a:fld id="{5EAB8DF3-6528-F249-B351-294B11DF8B87}" type="slidenum">
              <a:rPr lang="en-US" smtClean="0"/>
              <a:t>49</a:t>
            </a:fld>
            <a:endParaRPr lang="en-US"/>
          </a:p>
        </p:txBody>
      </p:sp>
    </p:spTree>
    <p:extLst>
      <p:ext uri="{BB962C8B-B14F-4D97-AF65-F5344CB8AC3E}">
        <p14:creationId xmlns:p14="http://schemas.microsoft.com/office/powerpoint/2010/main" val="794211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a:t>
            </a:r>
            <a:r>
              <a:rPr lang="en-US" dirty="0" err="1" smtClean="0"/>
              <a:t>woked</a:t>
            </a:r>
            <a:r>
              <a:rPr lang="en-US" baseline="0" dirty="0" smtClean="0"/>
              <a:t> in a team to deliver a community pathway for patient on DMARDs.</a:t>
            </a:r>
          </a:p>
          <a:p>
            <a:r>
              <a:rPr lang="en-US" baseline="0" dirty="0" smtClean="0"/>
              <a:t>This service was developed in partnership with GP colleagues and allowed to free services</a:t>
            </a:r>
          </a:p>
          <a:p>
            <a:r>
              <a:rPr lang="en-US" baseline="0" dirty="0" smtClean="0"/>
              <a:t>This project </a:t>
            </a:r>
            <a:r>
              <a:rPr lang="en-US" baseline="0" dirty="0" err="1" smtClean="0"/>
              <a:t>demostrated</a:t>
            </a:r>
            <a:r>
              <a:rPr lang="en-US" baseline="0" dirty="0" smtClean="0"/>
              <a:t> some of the important principles of prudent health care, prior to this pathway being developed, GPs had little </a:t>
            </a:r>
            <a:r>
              <a:rPr lang="en-US" baseline="0" dirty="0" err="1" smtClean="0"/>
              <a:t>guidence</a:t>
            </a:r>
            <a:r>
              <a:rPr lang="en-US" baseline="0" dirty="0" smtClean="0"/>
              <a:t> on how to manage these complex patients in the community leading to inappropriate over/ under investigation</a:t>
            </a:r>
            <a:r>
              <a:rPr lang="is-IS" baseline="0" dirty="0" smtClean="0"/>
              <a:t>….By working together we were able to develop a pthway that worked for PT, gpS AND rHEU TO REDUCE UNNESSARRY VARIATION....</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50</a:t>
            </a:fld>
            <a:endParaRPr lang="en-US"/>
          </a:p>
        </p:txBody>
      </p:sp>
    </p:spTree>
    <p:extLst>
      <p:ext uri="{BB962C8B-B14F-4D97-AF65-F5344CB8AC3E}">
        <p14:creationId xmlns:p14="http://schemas.microsoft.com/office/powerpoint/2010/main" val="9349292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Talk</a:t>
            </a:r>
            <a:r>
              <a:rPr lang="en-US" baseline="0" dirty="0" smtClean="0"/>
              <a:t> about my understanding of prudent health care and how it relates to delivering of rheumatology services at ABMU</a:t>
            </a:r>
          </a:p>
          <a:p>
            <a:r>
              <a:rPr lang="en-US" baseline="0" dirty="0" smtClean="0"/>
              <a:t>First of all I would like to highlight some of the prudent work that is already established within the department and my understanding and contribution to this and then I would like to go on and describe how I believe the principles of PH can be used to further develop the services we offer in partnership with our patients and healthcare community</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51</a:t>
            </a:fld>
            <a:endParaRPr lang="en-US"/>
          </a:p>
        </p:txBody>
      </p:sp>
    </p:spTree>
    <p:extLst>
      <p:ext uri="{BB962C8B-B14F-4D97-AF65-F5344CB8AC3E}">
        <p14:creationId xmlns:p14="http://schemas.microsoft.com/office/powerpoint/2010/main" val="14222400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a:t>
            </a:r>
            <a:r>
              <a:rPr lang="en-US" dirty="0" err="1" smtClean="0"/>
              <a:t>invisige</a:t>
            </a:r>
            <a:r>
              <a:rPr lang="en-US" dirty="0" smtClean="0"/>
              <a:t> a service based upon PH</a:t>
            </a:r>
            <a:r>
              <a:rPr lang="en-US" baseline="0" dirty="0" smtClean="0"/>
              <a:t> healthcare of principles that would improve care for patients and also help deliver improvement for the rheumatology service </a:t>
            </a:r>
          </a:p>
          <a:p>
            <a:r>
              <a:rPr lang="en-US" baseline="0" dirty="0" smtClean="0"/>
              <a:t>Putting patients at the center of care through being equal partners in a co-produced service with a focus on wellbeing</a:t>
            </a:r>
          </a:p>
        </p:txBody>
      </p:sp>
      <p:sp>
        <p:nvSpPr>
          <p:cNvPr id="4" name="Slide Number Placeholder 3"/>
          <p:cNvSpPr>
            <a:spLocks noGrp="1"/>
          </p:cNvSpPr>
          <p:nvPr>
            <p:ph type="sldNum" sz="quarter" idx="10"/>
          </p:nvPr>
        </p:nvSpPr>
        <p:spPr/>
        <p:txBody>
          <a:bodyPr/>
          <a:lstStyle/>
          <a:p>
            <a:fld id="{5EAB8DF3-6528-F249-B351-294B11DF8B87}" type="slidenum">
              <a:rPr lang="en-US" smtClean="0"/>
              <a:t>55</a:t>
            </a:fld>
            <a:endParaRPr lang="en-US"/>
          </a:p>
        </p:txBody>
      </p:sp>
    </p:spTree>
    <p:extLst>
      <p:ext uri="{BB962C8B-B14F-4D97-AF65-F5344CB8AC3E}">
        <p14:creationId xmlns:p14="http://schemas.microsoft.com/office/powerpoint/2010/main" val="3741582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Reactive change is needed to maintain system at its current level of performance</a:t>
            </a:r>
          </a:p>
          <a:p>
            <a:r>
              <a:rPr lang="en-US" dirty="0" smtClean="0"/>
              <a:t>Fundamental change is essentially redesigning</a:t>
            </a:r>
            <a:r>
              <a:rPr lang="en-US" baseline="0" dirty="0" smtClean="0"/>
              <a:t> part of the system</a:t>
            </a:r>
            <a:endParaRPr lang="en-US" dirty="0"/>
          </a:p>
        </p:txBody>
      </p:sp>
      <p:sp>
        <p:nvSpPr>
          <p:cNvPr id="4" name="Slide Number Placeholder 3"/>
          <p:cNvSpPr>
            <a:spLocks noGrp="1"/>
          </p:cNvSpPr>
          <p:nvPr>
            <p:ph type="sldNum" sz="quarter" idx="10"/>
          </p:nvPr>
        </p:nvSpPr>
        <p:spPr/>
        <p:txBody>
          <a:bodyPr/>
          <a:lstStyle/>
          <a:p>
            <a:fld id="{5EAB8DF3-6528-F249-B351-294B11DF8B87}" type="slidenum">
              <a:rPr lang="en-US" smtClean="0"/>
              <a:t>57</a:t>
            </a:fld>
            <a:endParaRPr lang="en-US"/>
          </a:p>
        </p:txBody>
      </p:sp>
    </p:spTree>
    <p:extLst>
      <p:ext uri="{BB962C8B-B14F-4D97-AF65-F5344CB8AC3E}">
        <p14:creationId xmlns:p14="http://schemas.microsoft.com/office/powerpoint/2010/main" val="87284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900FF75A-56D1-AC4B-BAE1-068444046D59}" type="datetimeFigureOut">
              <a:rPr lang="en-US" smtClean="0"/>
              <a:t>10/09/19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00FF75A-56D1-AC4B-BAE1-068444046D59}" type="datetimeFigureOut">
              <a:rPr lang="en-US" smtClean="0"/>
              <a:t>10/09/19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00FF75A-56D1-AC4B-BAE1-068444046D59}" type="datetimeFigureOut">
              <a:rPr lang="en-US" smtClean="0"/>
              <a:t>10/09/19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900FF75A-56D1-AC4B-BAE1-068444046D59}" type="datetimeFigureOut">
              <a:rPr lang="en-US" smtClean="0"/>
              <a:t>10/09/19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900FF75A-56D1-AC4B-BAE1-068444046D59}" type="datetimeFigureOut">
              <a:rPr lang="en-US" smtClean="0"/>
              <a:t>10/09/19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900FF75A-56D1-AC4B-BAE1-068444046D59}" type="datetimeFigureOut">
              <a:rPr lang="en-US" smtClean="0"/>
              <a:t>10/09/19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0FF75A-56D1-AC4B-BAE1-068444046D59}" type="datetimeFigureOut">
              <a:rPr lang="en-US" smtClean="0"/>
              <a:t>10/09/19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00FF75A-56D1-AC4B-BAE1-068444046D59}" type="datetimeFigureOut">
              <a:rPr lang="en-US" smtClean="0"/>
              <a:t>10/09/19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00FF75A-56D1-AC4B-BAE1-068444046D59}" type="datetimeFigureOut">
              <a:rPr lang="en-US" smtClean="0"/>
              <a:t>10/09/19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00FF75A-56D1-AC4B-BAE1-068444046D59}" type="datetimeFigureOut">
              <a:rPr lang="en-US" smtClean="0"/>
              <a:t>10/09/19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00FF75A-56D1-AC4B-BAE1-068444046D59}" type="datetimeFigureOut">
              <a:rPr lang="en-US" smtClean="0"/>
              <a:t>10/09/19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D2A41A-66FB-E44D-B79B-B44F6F44CB0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0FF75A-56D1-AC4B-BAE1-068444046D59}" type="datetimeFigureOut">
              <a:rPr lang="en-US" smtClean="0"/>
              <a:t>10/09/19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D2A41A-66FB-E44D-B79B-B44F6F44CB0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 Id="rId6" Type="http://schemas.openxmlformats.org/officeDocument/2006/relationships/image" Target="../media/image9.png"/><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10.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1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1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1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15.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4" Type="http://schemas.openxmlformats.org/officeDocument/2006/relationships/image" Target="../media/image23.jpg"/><Relationship Id="rId1" Type="http://schemas.openxmlformats.org/officeDocument/2006/relationships/slideLayout" Target="../slideLayouts/slideLayout7.xml"/><Relationship Id="rId2" Type="http://schemas.openxmlformats.org/officeDocument/2006/relationships/image" Target="../media/image21.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27.png"/><Relationship Id="rId5" Type="http://schemas.openxmlformats.org/officeDocument/2006/relationships/image" Target="../media/image28.png"/><Relationship Id="rId6" Type="http://schemas.openxmlformats.org/officeDocument/2006/relationships/image" Target="../media/image29.png"/><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3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3.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 Id="rId3" Type="http://schemas.openxmlformats.org/officeDocument/2006/relationships/image" Target="../media/image3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36.jpeg"/></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4" Type="http://schemas.openxmlformats.org/officeDocument/2006/relationships/image" Target="../media/image37.png"/><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9.png"/></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4" Type="http://schemas.openxmlformats.org/officeDocument/2006/relationships/image" Target="../media/image41.png"/><Relationship Id="rId5" Type="http://schemas.openxmlformats.org/officeDocument/2006/relationships/image" Target="../media/image42.png"/><Relationship Id="rId6" Type="http://schemas.openxmlformats.org/officeDocument/2006/relationships/image" Target="../media/image43.png"/><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2.png"/><Relationship Id="rId3" Type="http://schemas.openxmlformats.org/officeDocument/2006/relationships/image" Target="../media/image40.png"/></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4" Type="http://schemas.openxmlformats.org/officeDocument/2006/relationships/image" Target="../media/image45.png"/><Relationship Id="rId5" Type="http://schemas.openxmlformats.org/officeDocument/2006/relationships/image" Target="../media/image46.png"/><Relationship Id="rId6" Type="http://schemas.openxmlformats.org/officeDocument/2006/relationships/image" Target="../media/image47.png"/><Relationship Id="rId1" Type="http://schemas.openxmlformats.org/officeDocument/2006/relationships/slideLayout" Target="../slideLayouts/slideLayout7.xml"/><Relationship Id="rId2" Type="http://schemas.openxmlformats.org/officeDocument/2006/relationships/image" Target="../media/image43.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8.jp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9.jp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0.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51.jpeg"/></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51.xml.rels><?xml version="1.0" encoding="UTF-8" standalone="yes"?>
<Relationships xmlns="http://schemas.openxmlformats.org/package/2006/relationships"><Relationship Id="rId3" Type="http://schemas.openxmlformats.org/officeDocument/2006/relationships/image" Target="../media/image52.png"/><Relationship Id="rId4" Type="http://schemas.openxmlformats.org/officeDocument/2006/relationships/image" Target="../media/image53.png"/><Relationship Id="rId5" Type="http://schemas.openxmlformats.org/officeDocument/2006/relationships/image" Target="../media/image54.png"/><Relationship Id="rId6" Type="http://schemas.openxmlformats.org/officeDocument/2006/relationships/image" Target="../media/image55.png"/><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9.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6.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61781" y="1792424"/>
            <a:ext cx="4717357" cy="1200329"/>
          </a:xfrm>
          <a:prstGeom prst="rect">
            <a:avLst/>
          </a:prstGeom>
          <a:noFill/>
        </p:spPr>
        <p:txBody>
          <a:bodyPr wrap="square" rtlCol="0">
            <a:spAutoFit/>
          </a:bodyPr>
          <a:lstStyle/>
          <a:p>
            <a:pPr algn="ctr"/>
            <a:r>
              <a:rPr lang="en-US" sz="3600" dirty="0" smtClean="0"/>
              <a:t>Opioid de-prescribing in Fibromyalgia</a:t>
            </a:r>
            <a:endParaRPr lang="en-US" sz="3600" dirty="0"/>
          </a:p>
        </p:txBody>
      </p:sp>
      <p:sp>
        <p:nvSpPr>
          <p:cNvPr id="5" name="TextBox 4"/>
          <p:cNvSpPr txBox="1"/>
          <p:nvPr/>
        </p:nvSpPr>
        <p:spPr>
          <a:xfrm>
            <a:off x="139171" y="4052600"/>
            <a:ext cx="8698216" cy="1384995"/>
          </a:xfrm>
          <a:prstGeom prst="rect">
            <a:avLst/>
          </a:prstGeom>
          <a:noFill/>
        </p:spPr>
        <p:txBody>
          <a:bodyPr wrap="square" rtlCol="0">
            <a:spAutoFit/>
          </a:bodyPr>
          <a:lstStyle/>
          <a:p>
            <a:pPr algn="ctr"/>
            <a:r>
              <a:rPr lang="en-US" sz="2000" b="1" dirty="0" smtClean="0"/>
              <a:t> </a:t>
            </a:r>
            <a:r>
              <a:rPr lang="en-GB" sz="2000" b="1" dirty="0"/>
              <a:t>Leading Service Improvement Project </a:t>
            </a:r>
            <a:endParaRPr lang="en-US" sz="2000" b="1" dirty="0" smtClean="0"/>
          </a:p>
          <a:p>
            <a:pPr algn="ctr"/>
            <a:r>
              <a:rPr lang="en-GB" sz="2000" b="1" dirty="0" smtClean="0"/>
              <a:t>Module </a:t>
            </a:r>
            <a:r>
              <a:rPr lang="en-GB" sz="2000" b="1" dirty="0"/>
              <a:t>Code: BMPF7058 </a:t>
            </a:r>
          </a:p>
          <a:p>
            <a:pPr algn="ctr"/>
            <a:endParaRPr lang="en-US" sz="2400" dirty="0" smtClean="0"/>
          </a:p>
          <a:p>
            <a:pPr algn="ctr"/>
            <a:endParaRPr lang="en-US" dirty="0"/>
          </a:p>
        </p:txBody>
      </p:sp>
      <p:sp>
        <p:nvSpPr>
          <p:cNvPr id="2" name="Rectangle 1"/>
          <p:cNvSpPr/>
          <p:nvPr/>
        </p:nvSpPr>
        <p:spPr>
          <a:xfrm>
            <a:off x="6779138" y="5252928"/>
            <a:ext cx="1976616" cy="369332"/>
          </a:xfrm>
          <a:prstGeom prst="rect">
            <a:avLst/>
          </a:prstGeom>
        </p:spPr>
        <p:txBody>
          <a:bodyPr wrap="square">
            <a:spAutoFit/>
          </a:bodyPr>
          <a:lstStyle/>
          <a:p>
            <a:pPr algn="ctr"/>
            <a:r>
              <a:rPr lang="en-US" dirty="0" err="1"/>
              <a:t>Dr</a:t>
            </a:r>
            <a:r>
              <a:rPr lang="en-US" dirty="0"/>
              <a:t> </a:t>
            </a:r>
            <a:r>
              <a:rPr lang="en-US" dirty="0" err="1"/>
              <a:t>Sanam</a:t>
            </a:r>
            <a:r>
              <a:rPr lang="en-US" dirty="0"/>
              <a:t> </a:t>
            </a:r>
            <a:r>
              <a:rPr lang="en-US" dirty="0" smtClean="0"/>
              <a:t>Kia</a:t>
            </a:r>
          </a:p>
        </p:txBody>
      </p:sp>
    </p:spTree>
    <p:extLst>
      <p:ext uri="{BB962C8B-B14F-4D97-AF65-F5344CB8AC3E}">
        <p14:creationId xmlns:p14="http://schemas.microsoft.com/office/powerpoint/2010/main" val="1785581654"/>
      </p:ext>
    </p:extLst>
  </p:cSld>
  <p:clrMapOvr>
    <a:masterClrMapping/>
  </p:clrMapOvr>
  <mc:AlternateContent xmlns:mc="http://schemas.openxmlformats.org/markup-compatibility/2006" xmlns:p14="http://schemas.microsoft.com/office/powerpoint/2010/main">
    <mc:Choice Requires="p14">
      <p:transition spd="slow" p14:dur="2000" advTm="9734"/>
    </mc:Choice>
    <mc:Fallback xmlns="">
      <p:transition xmlns:p14="http://schemas.microsoft.com/office/powerpoint/2010/main" spd="slow" advTm="9734"/>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56832" y="1086264"/>
            <a:ext cx="6854653" cy="4524316"/>
          </a:xfrm>
          <a:prstGeom prst="rect">
            <a:avLst/>
          </a:prstGeom>
          <a:noFill/>
        </p:spPr>
        <p:txBody>
          <a:bodyPr wrap="square" rtlCol="0">
            <a:spAutoFit/>
          </a:bodyPr>
          <a:lstStyle/>
          <a:p>
            <a:endParaRPr lang="en-US" sz="3600" dirty="0" smtClean="0"/>
          </a:p>
          <a:p>
            <a:endParaRPr lang="en-US" sz="3600" dirty="0"/>
          </a:p>
          <a:p>
            <a:pPr marL="571500" indent="-571500">
              <a:buFont typeface="Arial"/>
              <a:buChar char="•"/>
            </a:pPr>
            <a:r>
              <a:rPr lang="en-US" sz="3600" dirty="0" smtClean="0"/>
              <a:t>What is pain</a:t>
            </a:r>
          </a:p>
          <a:p>
            <a:pPr marL="571500" indent="-571500">
              <a:buFont typeface="Arial"/>
              <a:buChar char="•"/>
            </a:pPr>
            <a:r>
              <a:rPr lang="en-US" sz="3600" dirty="0" smtClean="0"/>
              <a:t>Opioids</a:t>
            </a:r>
            <a:endParaRPr lang="en-US" sz="3600" dirty="0"/>
          </a:p>
          <a:p>
            <a:pPr marL="571500" indent="-571500">
              <a:buFont typeface="Arial"/>
              <a:buChar char="•"/>
            </a:pPr>
            <a:r>
              <a:rPr lang="en-US" sz="3600" dirty="0" smtClean="0"/>
              <a:t>Challenges</a:t>
            </a:r>
          </a:p>
          <a:p>
            <a:pPr marL="571500" indent="-571500">
              <a:buFont typeface="Arial"/>
              <a:buChar char="•"/>
            </a:pPr>
            <a:r>
              <a:rPr lang="en-US" sz="3600" dirty="0" smtClean="0"/>
              <a:t>Project</a:t>
            </a:r>
          </a:p>
          <a:p>
            <a:pPr marL="571500" indent="-571500">
              <a:buFont typeface="Arial"/>
              <a:buChar char="•"/>
            </a:pPr>
            <a:r>
              <a:rPr lang="en-US" sz="3600" dirty="0" smtClean="0"/>
              <a:t>Shortcomings</a:t>
            </a:r>
            <a:endParaRPr lang="en-US" sz="3600" dirty="0"/>
          </a:p>
          <a:p>
            <a:pPr marL="571500" indent="-571500">
              <a:buFont typeface="Arial"/>
              <a:buChar char="•"/>
            </a:pPr>
            <a:r>
              <a:rPr lang="en-US" sz="3600" dirty="0" smtClean="0"/>
              <a:t>Scope for change</a:t>
            </a:r>
          </a:p>
        </p:txBody>
      </p:sp>
      <p:pic>
        <p:nvPicPr>
          <p:cNvPr id="4" name="Picture 3"/>
          <p:cNvPicPr>
            <a:picLocks noChangeAspect="1"/>
          </p:cNvPicPr>
          <p:nvPr/>
        </p:nvPicPr>
        <p:blipFill>
          <a:blip r:embed="rId3"/>
          <a:stretch>
            <a:fillRect/>
          </a:stretch>
        </p:blipFill>
        <p:spPr>
          <a:xfrm>
            <a:off x="1614701" y="368714"/>
            <a:ext cx="5664200" cy="1435100"/>
          </a:xfrm>
          <a:prstGeom prst="rect">
            <a:avLst/>
          </a:prstGeom>
        </p:spPr>
      </p:pic>
      <p:pic>
        <p:nvPicPr>
          <p:cNvPr id="5" name="Picture 4"/>
          <p:cNvPicPr>
            <a:picLocks noChangeAspect="1"/>
          </p:cNvPicPr>
          <p:nvPr/>
        </p:nvPicPr>
        <p:blipFill>
          <a:blip r:embed="rId4"/>
          <a:stretch>
            <a:fillRect/>
          </a:stretch>
        </p:blipFill>
        <p:spPr>
          <a:xfrm>
            <a:off x="5729501" y="3748482"/>
            <a:ext cx="3098800" cy="2616200"/>
          </a:xfrm>
          <a:prstGeom prst="rect">
            <a:avLst/>
          </a:prstGeom>
        </p:spPr>
      </p:pic>
    </p:spTree>
    <p:extLst>
      <p:ext uri="{BB962C8B-B14F-4D97-AF65-F5344CB8AC3E}">
        <p14:creationId xmlns:p14="http://schemas.microsoft.com/office/powerpoint/2010/main" val="3053964015"/>
      </p:ext>
    </p:extLst>
  </p:cSld>
  <p:clrMapOvr>
    <a:masterClrMapping/>
  </p:clrMapOvr>
  <mc:AlternateContent xmlns:mc="http://schemas.openxmlformats.org/markup-compatibility/2006" xmlns:p14="http://schemas.microsoft.com/office/powerpoint/2010/main">
    <mc:Choice Requires="p14">
      <p:transition spd="slow" p14:dur="2000" advTm="106101"/>
    </mc:Choice>
    <mc:Fallback xmlns="">
      <p:transition xmlns:p14="http://schemas.microsoft.com/office/powerpoint/2010/main" spd="slow" advTm="106101"/>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1857" y="1415143"/>
            <a:ext cx="6930572" cy="3785652"/>
          </a:xfrm>
          <a:prstGeom prst="rect">
            <a:avLst/>
          </a:prstGeom>
          <a:noFill/>
        </p:spPr>
        <p:txBody>
          <a:bodyPr wrap="square" rtlCol="0">
            <a:spAutoFit/>
          </a:bodyPr>
          <a:lstStyle/>
          <a:p>
            <a:endParaRPr lang="en-US" sz="2400" dirty="0"/>
          </a:p>
          <a:p>
            <a:endParaRPr lang="en-US" sz="2400" dirty="0" smtClean="0"/>
          </a:p>
          <a:p>
            <a:endParaRPr lang="en-US" sz="2400" dirty="0"/>
          </a:p>
          <a:p>
            <a:endParaRPr lang="en-US" sz="2400" dirty="0" smtClean="0"/>
          </a:p>
          <a:p>
            <a:r>
              <a:rPr lang="en-US" sz="2400" dirty="0" smtClean="0"/>
              <a:t>IASP </a:t>
            </a:r>
            <a:r>
              <a:rPr lang="en-US" sz="2400" dirty="0"/>
              <a:t>definition of </a:t>
            </a:r>
            <a:r>
              <a:rPr lang="en-US" sz="2400" dirty="0" smtClean="0"/>
              <a:t>pain:</a:t>
            </a:r>
          </a:p>
          <a:p>
            <a:endParaRPr lang="en-US" sz="2400" dirty="0"/>
          </a:p>
          <a:p>
            <a:endParaRPr lang="en-US" sz="2400" dirty="0"/>
          </a:p>
          <a:p>
            <a:r>
              <a:rPr lang="en-US" sz="2400" dirty="0"/>
              <a:t>“An unpleasant sensory and emotional experience associated with actual or potential tissue damage, or described in terms of such damage.”</a:t>
            </a:r>
          </a:p>
        </p:txBody>
      </p:sp>
      <p:pic>
        <p:nvPicPr>
          <p:cNvPr id="3" name="Picture 2"/>
          <p:cNvPicPr>
            <a:picLocks noChangeAspect="1"/>
          </p:cNvPicPr>
          <p:nvPr/>
        </p:nvPicPr>
        <p:blipFill>
          <a:blip r:embed="rId2"/>
          <a:stretch>
            <a:fillRect/>
          </a:stretch>
        </p:blipFill>
        <p:spPr>
          <a:xfrm>
            <a:off x="1614701" y="368714"/>
            <a:ext cx="5664200" cy="1435100"/>
          </a:xfrm>
          <a:prstGeom prst="rect">
            <a:avLst/>
          </a:prstGeom>
        </p:spPr>
      </p:pic>
    </p:spTree>
    <p:extLst>
      <p:ext uri="{BB962C8B-B14F-4D97-AF65-F5344CB8AC3E}">
        <p14:creationId xmlns:p14="http://schemas.microsoft.com/office/powerpoint/2010/main" val="4154722864"/>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3740" y="1261885"/>
            <a:ext cx="5734650" cy="4366817"/>
          </a:xfrm>
          <a:prstGeom prst="rect">
            <a:avLst/>
          </a:prstGeom>
        </p:spPr>
      </p:pic>
      <p:sp>
        <p:nvSpPr>
          <p:cNvPr id="3" name="Title 3"/>
          <p:cNvSpPr txBox="1">
            <a:spLocks/>
          </p:cNvSpPr>
          <p:nvPr/>
        </p:nvSpPr>
        <p:spPr>
          <a:xfrm>
            <a:off x="457200" y="274638"/>
            <a:ext cx="8229600" cy="1143000"/>
          </a:xfrm>
          <a:prstGeom prst="rect">
            <a:avLst/>
          </a:prstGeom>
        </p:spPr>
        <p:txBody>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mtClean="0"/>
              <a:t>Complex Pain Patient </a:t>
            </a:r>
            <a:endParaRPr lang="en-US" dirty="0"/>
          </a:p>
        </p:txBody>
      </p:sp>
    </p:spTree>
    <p:extLst>
      <p:ext uri="{BB962C8B-B14F-4D97-AF65-F5344CB8AC3E}">
        <p14:creationId xmlns:p14="http://schemas.microsoft.com/office/powerpoint/2010/main" val="1168308182"/>
      </p:ext>
    </p:extLst>
  </p:cSld>
  <p:clrMapOvr>
    <a:masterClrMapping/>
  </p:clrMapOvr>
  <mc:AlternateContent xmlns:mc="http://schemas.openxmlformats.org/markup-compatibility/2006" xmlns:p14="http://schemas.microsoft.com/office/powerpoint/2010/main">
    <mc:Choice Requires="p14">
      <p:transition spd="slow" p14:dur="2000" advTm="69750"/>
    </mc:Choice>
    <mc:Fallback xmlns="">
      <p:transition xmlns:p14="http://schemas.microsoft.com/office/powerpoint/2010/main" spd="slow" advTm="69750"/>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9-08 at 09.09.4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33" y="469666"/>
            <a:ext cx="8802426" cy="5898714"/>
          </a:xfrm>
          <a:prstGeom prst="rect">
            <a:avLst/>
          </a:prstGeom>
          <a:ln>
            <a:solidFill>
              <a:srgbClr val="BBE0E3"/>
            </a:solidFill>
          </a:ln>
        </p:spPr>
      </p:pic>
    </p:spTree>
    <p:extLst>
      <p:ext uri="{BB962C8B-B14F-4D97-AF65-F5344CB8AC3E}">
        <p14:creationId xmlns:p14="http://schemas.microsoft.com/office/powerpoint/2010/main" val="2606701601"/>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4-29 at 11.32.0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836" y="0"/>
            <a:ext cx="4083031" cy="3825648"/>
          </a:xfrm>
          <a:prstGeom prst="rect">
            <a:avLst/>
          </a:prstGeom>
        </p:spPr>
      </p:pic>
      <p:pic>
        <p:nvPicPr>
          <p:cNvPr id="3" name="Picture 2" descr="Screen Shot 2019-06-01 at 10.36.5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1867" y="0"/>
            <a:ext cx="4792133" cy="4301067"/>
          </a:xfrm>
          <a:prstGeom prst="rect">
            <a:avLst/>
          </a:prstGeom>
        </p:spPr>
      </p:pic>
      <p:pic>
        <p:nvPicPr>
          <p:cNvPr id="4" name="Picture 3" descr="Screen Shot 2019-06-01 at 10.37.19.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1867" y="884897"/>
            <a:ext cx="4696336" cy="4301067"/>
          </a:xfrm>
          <a:prstGeom prst="rect">
            <a:avLst/>
          </a:prstGeom>
        </p:spPr>
      </p:pic>
      <p:pic>
        <p:nvPicPr>
          <p:cNvPr id="5" name="Picture 4" descr="Screen Shot 2019-06-01 at 10.37.53.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891497"/>
            <a:ext cx="5178202" cy="4588933"/>
          </a:xfrm>
          <a:prstGeom prst="rect">
            <a:avLst/>
          </a:prstGeom>
        </p:spPr>
      </p:pic>
      <p:pic>
        <p:nvPicPr>
          <p:cNvPr id="6" name="Picture 5" descr="Screen Shot 2019-06-01 at 10.42.10.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33332" y="2548068"/>
            <a:ext cx="4910667" cy="4309931"/>
          </a:xfrm>
          <a:prstGeom prst="rect">
            <a:avLst/>
          </a:prstGeom>
        </p:spPr>
      </p:pic>
    </p:spTree>
    <p:extLst>
      <p:ext uri="{BB962C8B-B14F-4D97-AF65-F5344CB8AC3E}">
        <p14:creationId xmlns:p14="http://schemas.microsoft.com/office/powerpoint/2010/main" val="372498606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800" decel="100000"/>
                                        <p:tgtEl>
                                          <p:spTgt spid="6"/>
                                        </p:tgtEl>
                                      </p:cBhvr>
                                    </p:animEffect>
                                    <p:anim calcmode="lin" valueType="num">
                                      <p:cBhvr>
                                        <p:cTn id="8" dur="800" decel="100000" fill="hold"/>
                                        <p:tgtEl>
                                          <p:spTgt spid="6"/>
                                        </p:tgtEl>
                                        <p:attrNameLst>
                                          <p:attrName>style.rotation</p:attrName>
                                        </p:attrNameLst>
                                      </p:cBhvr>
                                      <p:tavLst>
                                        <p:tav tm="0">
                                          <p:val>
                                            <p:fltVal val="-90"/>
                                          </p:val>
                                        </p:tav>
                                        <p:tav tm="100000">
                                          <p:val>
                                            <p:fltVal val="0"/>
                                          </p:val>
                                        </p:tav>
                                      </p:tavLst>
                                    </p:anim>
                                    <p:anim calcmode="lin" valueType="num">
                                      <p:cBhvr>
                                        <p:cTn id="9" dur="800" decel="100000" fill="hold"/>
                                        <p:tgtEl>
                                          <p:spTgt spid="6"/>
                                        </p:tgtEl>
                                        <p:attrNameLst>
                                          <p:attrName>ppt_x</p:attrName>
                                        </p:attrNameLst>
                                      </p:cBhvr>
                                      <p:tavLst>
                                        <p:tav tm="0">
                                          <p:val>
                                            <p:strVal val="#ppt_x+0.4"/>
                                          </p:val>
                                        </p:tav>
                                        <p:tav tm="100000">
                                          <p:val>
                                            <p:strVal val="#ppt_x-0.05"/>
                                          </p:val>
                                        </p:tav>
                                      </p:tavLst>
                                    </p:anim>
                                    <p:anim calcmode="lin" valueType="num">
                                      <p:cBhvr>
                                        <p:cTn id="10" dur="800" decel="100000" fill="hold"/>
                                        <p:tgtEl>
                                          <p:spTgt spid="6"/>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6"/>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6"/>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800" decel="100000"/>
                                        <p:tgtEl>
                                          <p:spTgt spid="5"/>
                                        </p:tgtEl>
                                      </p:cBhvr>
                                    </p:animEffect>
                                    <p:anim calcmode="lin" valueType="num">
                                      <p:cBhvr>
                                        <p:cTn id="18" dur="800" decel="100000" fill="hold"/>
                                        <p:tgtEl>
                                          <p:spTgt spid="5"/>
                                        </p:tgtEl>
                                        <p:attrNameLst>
                                          <p:attrName>style.rotation</p:attrName>
                                        </p:attrNameLst>
                                      </p:cBhvr>
                                      <p:tavLst>
                                        <p:tav tm="0">
                                          <p:val>
                                            <p:fltVal val="-90"/>
                                          </p:val>
                                        </p:tav>
                                        <p:tav tm="100000">
                                          <p:val>
                                            <p:fltVal val="0"/>
                                          </p:val>
                                        </p:tav>
                                      </p:tavLst>
                                    </p:anim>
                                    <p:anim calcmode="lin" valueType="num">
                                      <p:cBhvr>
                                        <p:cTn id="19" dur="800" decel="100000" fill="hold"/>
                                        <p:tgtEl>
                                          <p:spTgt spid="5"/>
                                        </p:tgtEl>
                                        <p:attrNameLst>
                                          <p:attrName>ppt_x</p:attrName>
                                        </p:attrNameLst>
                                      </p:cBhvr>
                                      <p:tavLst>
                                        <p:tav tm="0">
                                          <p:val>
                                            <p:strVal val="#ppt_x+0.4"/>
                                          </p:val>
                                        </p:tav>
                                        <p:tav tm="100000">
                                          <p:val>
                                            <p:strVal val="#ppt_x-0.05"/>
                                          </p:val>
                                        </p:tav>
                                      </p:tavLst>
                                    </p:anim>
                                    <p:anim calcmode="lin" valueType="num">
                                      <p:cBhvr>
                                        <p:cTn id="20" dur="800" decel="100000" fill="hold"/>
                                        <p:tgtEl>
                                          <p:spTgt spid="5"/>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52"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Scale>
                                      <p:cBhvr>
                                        <p:cTn id="2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2"/>
                                        </p:tgtEl>
                                        <p:attrNameLst>
                                          <p:attrName>ppt_x</p:attrName>
                                          <p:attrName>ppt_y</p:attrName>
                                        </p:attrNameLst>
                                      </p:cBhvr>
                                    </p:animMotion>
                                    <p:animEffect transition="in" filter="fade">
                                      <p:cBhvr>
                                        <p:cTn id="29" dur="1000"/>
                                        <p:tgtEl>
                                          <p:spTgt spid="2"/>
                                        </p:tgtEl>
                                      </p:cBhvr>
                                    </p:animEffect>
                                  </p:childTnLst>
                                </p:cTn>
                              </p:par>
                            </p:childTnLst>
                          </p:cTn>
                        </p:par>
                      </p:childTnLst>
                    </p:cTn>
                  </p:par>
                  <p:par>
                    <p:cTn id="30" fill="hold">
                      <p:stCondLst>
                        <p:cond delay="indefinite"/>
                      </p:stCondLst>
                      <p:childTnLst>
                        <p:par>
                          <p:cTn id="31" fill="hold">
                            <p:stCondLst>
                              <p:cond delay="0"/>
                            </p:stCondLst>
                            <p:childTnLst>
                              <p:par>
                                <p:cTn id="32" presetID="28" presetClass="entr" presetSubtype="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p:cTn id="34" dur="15000" fill="hold"/>
                                        <p:tgtEl>
                                          <p:spTgt spid="4"/>
                                        </p:tgtEl>
                                        <p:attrNameLst>
                                          <p:attrName>ppt_x</p:attrName>
                                        </p:attrNameLst>
                                      </p:cBhvr>
                                      <p:tavLst>
                                        <p:tav tm="0">
                                          <p:val>
                                            <p:strVal val="#ppt_x"/>
                                          </p:val>
                                        </p:tav>
                                        <p:tav tm="100000">
                                          <p:val>
                                            <p:strVal val="#ppt_x"/>
                                          </p:val>
                                        </p:tav>
                                      </p:tavLst>
                                    </p:anim>
                                    <p:anim calcmode="lin" valueType="num">
                                      <p:cBhvr>
                                        <p:cTn id="35" dur="15000" fill="hold"/>
                                        <p:tgtEl>
                                          <p:spTgt spid="4"/>
                                        </p:tgtEl>
                                        <p:attrNameLst>
                                          <p:attrName>ppt_y</p:attrName>
                                        </p:attrNameLst>
                                      </p:cBhvr>
                                      <p:tavLst>
                                        <p:tav tm="0">
                                          <p:val>
                                            <p:strVal val="#ppt_y+1"/>
                                          </p:val>
                                        </p:tav>
                                        <p:tav tm="100000">
                                          <p:val>
                                            <p:strVal val="#ppt_y-1"/>
                                          </p:val>
                                        </p:tav>
                                      </p:tavLst>
                                    </p:anim>
                                  </p:childTnLst>
                                </p:cTn>
                              </p:par>
                            </p:childTnLst>
                          </p:cTn>
                        </p:par>
                      </p:childTnLst>
                    </p:cTn>
                  </p:par>
                  <p:par>
                    <p:cTn id="36" fill="hold">
                      <p:stCondLst>
                        <p:cond delay="indefinite"/>
                      </p:stCondLst>
                      <p:childTnLst>
                        <p:par>
                          <p:cTn id="37" fill="hold">
                            <p:stCondLst>
                              <p:cond delay="0"/>
                            </p:stCondLst>
                            <p:childTnLst>
                              <p:par>
                                <p:cTn id="38" presetID="1" presetClass="exit" presetSubtype="0" fill="hold" nodeType="clickEffect">
                                  <p:stCondLst>
                                    <p:cond delay="0"/>
                                  </p:stCondLst>
                                  <p:childTnLst>
                                    <p:set>
                                      <p:cBhvr>
                                        <p:cTn id="39" dur="1" fill="hold">
                                          <p:stCondLst>
                                            <p:cond delay="0"/>
                                          </p:stCondLst>
                                        </p:cTn>
                                        <p:tgtEl>
                                          <p:spTgt spid="5"/>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6" presetClass="emph" presetSubtype="0" fill="hold" nodeType="clickEffect">
                                  <p:stCondLst>
                                    <p:cond delay="0"/>
                                  </p:stCondLst>
                                  <p:childTnLst>
                                    <p:animScale>
                                      <p:cBhvr>
                                        <p:cTn id="43" dur="2000" fill="hold"/>
                                        <p:tgtEl>
                                          <p:spTgt spid="3"/>
                                        </p:tgtEl>
                                      </p:cBhvr>
                                      <p:by x="150000" y="150000"/>
                                    </p:animScale>
                                  </p:childTnLst>
                                </p:cTn>
                              </p:par>
                              <p:par>
                                <p:cTn id="44" presetID="6" presetClass="emph" presetSubtype="0" fill="hold" nodeType="withEffect">
                                  <p:stCondLst>
                                    <p:cond delay="0"/>
                                  </p:stCondLst>
                                  <p:childTnLst>
                                    <p:animScale>
                                      <p:cBhvr>
                                        <p:cTn id="45"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568" y="2209172"/>
            <a:ext cx="8987432" cy="1077218"/>
          </a:xfrm>
          <a:prstGeom prst="rect">
            <a:avLst/>
          </a:prstGeom>
          <a:noFill/>
        </p:spPr>
        <p:txBody>
          <a:bodyPr wrap="square" rtlCol="0">
            <a:spAutoFit/>
          </a:bodyPr>
          <a:lstStyle/>
          <a:p>
            <a:pPr algn="ctr"/>
            <a:r>
              <a:rPr lang="en-US" sz="3200" b="1" dirty="0"/>
              <a:t>An 8000-year history of use and abuse of opium and </a:t>
            </a:r>
            <a:r>
              <a:rPr lang="en-US" sz="3200" b="1" dirty="0" smtClean="0"/>
              <a:t>opioids</a:t>
            </a:r>
            <a:endParaRPr lang="en-US" sz="3200" b="1" dirty="0"/>
          </a:p>
        </p:txBody>
      </p:sp>
    </p:spTree>
    <p:extLst>
      <p:ext uri="{BB962C8B-B14F-4D97-AF65-F5344CB8AC3E}">
        <p14:creationId xmlns:p14="http://schemas.microsoft.com/office/powerpoint/2010/main" val="1922027042"/>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013" y="529236"/>
            <a:ext cx="7852422" cy="5329642"/>
          </a:xfrm>
          <a:prstGeom prst="rect">
            <a:avLst/>
          </a:prstGeom>
        </p:spPr>
      </p:pic>
    </p:spTree>
    <p:extLst>
      <p:ext uri="{BB962C8B-B14F-4D97-AF65-F5344CB8AC3E}">
        <p14:creationId xmlns:p14="http://schemas.microsoft.com/office/powerpoint/2010/main" val="218066232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435" y="370465"/>
            <a:ext cx="8378876" cy="6139122"/>
          </a:xfrm>
          <a:prstGeom prst="rect">
            <a:avLst/>
          </a:prstGeom>
        </p:spPr>
      </p:pic>
    </p:spTree>
    <p:extLst>
      <p:ext uri="{BB962C8B-B14F-4D97-AF65-F5344CB8AC3E}">
        <p14:creationId xmlns:p14="http://schemas.microsoft.com/office/powerpoint/2010/main" val="1087440795"/>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3538" y="79662"/>
            <a:ext cx="6405469" cy="6377001"/>
          </a:xfrm>
          <a:prstGeom prst="rect">
            <a:avLst/>
          </a:prstGeom>
        </p:spPr>
      </p:pic>
    </p:spTree>
    <p:extLst>
      <p:ext uri="{BB962C8B-B14F-4D97-AF65-F5344CB8AC3E}">
        <p14:creationId xmlns:p14="http://schemas.microsoft.com/office/powerpoint/2010/main" val="1261117250"/>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825" y="282259"/>
            <a:ext cx="8061449" cy="6057096"/>
          </a:xfrm>
          <a:prstGeom prst="rect">
            <a:avLst/>
          </a:prstGeom>
        </p:spPr>
      </p:pic>
    </p:spTree>
    <p:extLst>
      <p:ext uri="{BB962C8B-B14F-4D97-AF65-F5344CB8AC3E}">
        <p14:creationId xmlns:p14="http://schemas.microsoft.com/office/powerpoint/2010/main" val="1217558080"/>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rsian_Scholar_pavilion_in_Viena_UN_(Avicenna).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62" y="330408"/>
            <a:ext cx="6720740" cy="6133752"/>
          </a:xfrm>
          <a:prstGeom prst="rect">
            <a:avLst/>
          </a:prstGeom>
        </p:spPr>
      </p:pic>
    </p:spTree>
    <p:extLst>
      <p:ext uri="{BB962C8B-B14F-4D97-AF65-F5344CB8AC3E}">
        <p14:creationId xmlns:p14="http://schemas.microsoft.com/office/powerpoint/2010/main" val="270948208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13372" y="434876"/>
            <a:ext cx="2696812" cy="1015663"/>
          </a:xfrm>
          <a:prstGeom prst="rect">
            <a:avLst/>
          </a:prstGeom>
          <a:noFill/>
        </p:spPr>
        <p:txBody>
          <a:bodyPr wrap="square" rtlCol="0">
            <a:spAutoFit/>
          </a:bodyPr>
          <a:lstStyle/>
          <a:p>
            <a:r>
              <a:rPr lang="en-US" sz="2400" dirty="0" smtClean="0"/>
              <a:t>618-907 CE China</a:t>
            </a:r>
            <a:endParaRPr lang="en-US" sz="2400" dirty="0"/>
          </a:p>
          <a:p>
            <a:pPr marL="285750" indent="-285750">
              <a:buFont typeface="Arial"/>
              <a:buChar char="•"/>
            </a:pPr>
            <a:endParaRPr lang="en-US" dirty="0"/>
          </a:p>
          <a:p>
            <a:pPr marL="285750" indent="-285750">
              <a:buFont typeface="Arial"/>
              <a:buChar char="•"/>
            </a:pPr>
            <a:endParaRPr lang="en-US" dirty="0"/>
          </a:p>
        </p:txBody>
      </p:sp>
      <p:pic>
        <p:nvPicPr>
          <p:cNvPr id="4" name="Picture 3"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3538" y="1025650"/>
            <a:ext cx="6861859" cy="5186289"/>
          </a:xfrm>
          <a:prstGeom prst="rect">
            <a:avLst/>
          </a:prstGeom>
        </p:spPr>
      </p:pic>
    </p:spTree>
    <p:extLst>
      <p:ext uri="{BB962C8B-B14F-4D97-AF65-F5344CB8AC3E}">
        <p14:creationId xmlns:p14="http://schemas.microsoft.com/office/powerpoint/2010/main" val="3298509863"/>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5029" y="539247"/>
            <a:ext cx="7271709" cy="7109637"/>
          </a:xfrm>
          <a:prstGeom prst="rect">
            <a:avLst/>
          </a:prstGeom>
          <a:noFill/>
        </p:spPr>
        <p:txBody>
          <a:bodyPr wrap="square" rtlCol="0">
            <a:spAutoFit/>
          </a:bodyPr>
          <a:lstStyle/>
          <a:p>
            <a:r>
              <a:rPr lang="en-US" sz="2400" dirty="0" smtClean="0"/>
              <a:t>Morphine was the first alkaloid isolated from opium in 1817</a:t>
            </a:r>
          </a:p>
          <a:p>
            <a:endParaRPr lang="en-US" sz="2400" dirty="0"/>
          </a:p>
          <a:p>
            <a:r>
              <a:rPr lang="en-US" sz="2400" dirty="0" smtClean="0"/>
              <a:t>1830s </a:t>
            </a:r>
            <a:r>
              <a:rPr lang="en-US" sz="2400" dirty="0"/>
              <a:t>one third of all lethal poisoning was due to opium-marking the first recognition of a social evil. </a:t>
            </a:r>
            <a:endParaRPr lang="en-US" sz="2400" dirty="0" smtClean="0"/>
          </a:p>
          <a:p>
            <a:endParaRPr lang="en-US" sz="2400" dirty="0"/>
          </a:p>
          <a:p>
            <a:r>
              <a:rPr lang="en-US" sz="2400" dirty="0"/>
              <a:t>1874 British Pharmacist Alder Wright and Heroin</a:t>
            </a:r>
          </a:p>
          <a:p>
            <a:endParaRPr lang="en-US" sz="2400" dirty="0"/>
          </a:p>
          <a:p>
            <a:r>
              <a:rPr lang="en-US" sz="2400" dirty="0" smtClean="0"/>
              <a:t>Increase use during American civil War, British Crimean, Prussian French wars</a:t>
            </a:r>
          </a:p>
          <a:p>
            <a:endParaRPr lang="en-US" sz="2400" dirty="0"/>
          </a:p>
          <a:p>
            <a:r>
              <a:rPr lang="en-US" sz="2400" dirty="0" smtClean="0"/>
              <a:t>Hypodermic syringe by 1850</a:t>
            </a:r>
          </a:p>
          <a:p>
            <a:endParaRPr lang="en-US" sz="2400" dirty="0"/>
          </a:p>
          <a:p>
            <a:r>
              <a:rPr lang="en-US" sz="2400" dirty="0" smtClean="0"/>
              <a:t>1952 Synthesis of Morphine and manufacturing of synthetic drives</a:t>
            </a:r>
          </a:p>
          <a:p>
            <a:endParaRPr lang="en-US" sz="2400" dirty="0"/>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213034078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6-01 at 10.43.3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715000"/>
          </a:xfrm>
          <a:prstGeom prst="rect">
            <a:avLst/>
          </a:prstGeom>
        </p:spPr>
      </p:pic>
    </p:spTree>
    <p:extLst>
      <p:ext uri="{BB962C8B-B14F-4D97-AF65-F5344CB8AC3E}">
        <p14:creationId xmlns:p14="http://schemas.microsoft.com/office/powerpoint/2010/main" val="3186760661"/>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9-06-01 at 15.09.57.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842000"/>
          </a:xfrm>
          <a:prstGeom prst="rect">
            <a:avLst/>
          </a:prstGeom>
        </p:spPr>
      </p:pic>
      <p:sp>
        <p:nvSpPr>
          <p:cNvPr id="5" name="Rectangle 4"/>
          <p:cNvSpPr/>
          <p:nvPr/>
        </p:nvSpPr>
        <p:spPr>
          <a:xfrm>
            <a:off x="186265" y="5978436"/>
            <a:ext cx="8737601" cy="646331"/>
          </a:xfrm>
          <a:prstGeom prst="rect">
            <a:avLst/>
          </a:prstGeom>
        </p:spPr>
        <p:txBody>
          <a:bodyPr wrap="square">
            <a:spAutoFit/>
          </a:bodyPr>
          <a:lstStyle/>
          <a:p>
            <a:r>
              <a:rPr lang="en-US" dirty="0"/>
              <a:t>Ingraham C. CDC releases grim new opioid overdose figures: ‘We’re talking about more than an exponential increase.’ The Washington Post, December 21, 2017.</a:t>
            </a:r>
          </a:p>
        </p:txBody>
      </p:sp>
    </p:spTree>
    <p:extLst>
      <p:ext uri="{BB962C8B-B14F-4D97-AF65-F5344CB8AC3E}">
        <p14:creationId xmlns:p14="http://schemas.microsoft.com/office/powerpoint/2010/main" val="2121236412"/>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6-01 at 10.47.4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605248"/>
          </a:xfrm>
          <a:prstGeom prst="rect">
            <a:avLst/>
          </a:prstGeom>
        </p:spPr>
      </p:pic>
    </p:spTree>
    <p:extLst>
      <p:ext uri="{BB962C8B-B14F-4D97-AF65-F5344CB8AC3E}">
        <p14:creationId xmlns:p14="http://schemas.microsoft.com/office/powerpoint/2010/main" val="3772938214"/>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5561" y="661012"/>
            <a:ext cx="6332302" cy="7201971"/>
          </a:xfrm>
          <a:prstGeom prst="rect">
            <a:avLst/>
          </a:prstGeom>
          <a:noFill/>
        </p:spPr>
        <p:txBody>
          <a:bodyPr wrap="square" rtlCol="0">
            <a:spAutoFit/>
          </a:bodyPr>
          <a:lstStyle/>
          <a:p>
            <a:pPr algn="ctr"/>
            <a:r>
              <a:rPr lang="en-US" sz="2400" b="1" dirty="0" smtClean="0"/>
              <a:t>Side effects</a:t>
            </a:r>
          </a:p>
          <a:p>
            <a:endParaRPr lang="en-US" dirty="0"/>
          </a:p>
          <a:p>
            <a:pPr marL="342900" indent="-342900">
              <a:buFont typeface="Arial"/>
              <a:buChar char="•"/>
            </a:pPr>
            <a:r>
              <a:rPr lang="en-US" sz="2400" dirty="0" smtClean="0"/>
              <a:t>Constipation</a:t>
            </a:r>
          </a:p>
          <a:p>
            <a:pPr marL="342900" indent="-342900">
              <a:buFont typeface="Arial"/>
              <a:buChar char="•"/>
            </a:pPr>
            <a:r>
              <a:rPr lang="en-US" sz="2400" dirty="0" smtClean="0"/>
              <a:t>OIBD (dry mouth, GORD, vomiting, bloating, abdominal pain, anorexia, dry stools, incomplete evacuation)</a:t>
            </a:r>
          </a:p>
          <a:p>
            <a:pPr marL="342900" indent="-342900">
              <a:buFont typeface="Arial"/>
              <a:buChar char="•"/>
            </a:pPr>
            <a:r>
              <a:rPr lang="en-US" sz="2400" dirty="0" smtClean="0"/>
              <a:t>Impact on neurotransmitters and GI motility</a:t>
            </a:r>
          </a:p>
          <a:p>
            <a:pPr marL="342900" indent="-342900">
              <a:buFont typeface="Arial"/>
              <a:buChar char="•"/>
            </a:pPr>
            <a:r>
              <a:rPr lang="en-US" sz="2400" dirty="0" smtClean="0"/>
              <a:t>CBD and sphincter of </a:t>
            </a:r>
            <a:r>
              <a:rPr lang="en-US" sz="2400" dirty="0" err="1" smtClean="0"/>
              <a:t>Oddi</a:t>
            </a:r>
            <a:endParaRPr lang="en-US" sz="2400" dirty="0" smtClean="0"/>
          </a:p>
          <a:p>
            <a:pPr marL="342900" indent="-342900">
              <a:buFont typeface="Arial"/>
              <a:buChar char="•"/>
            </a:pPr>
            <a:r>
              <a:rPr lang="en-US" sz="2400" dirty="0" smtClean="0"/>
              <a:t>Hormonal changes (testosterone, ACTH, TSH)</a:t>
            </a:r>
          </a:p>
          <a:p>
            <a:pPr marL="342900" indent="-342900">
              <a:buFont typeface="Arial"/>
              <a:buChar char="•"/>
            </a:pPr>
            <a:r>
              <a:rPr lang="en-US" sz="2400" dirty="0" smtClean="0"/>
              <a:t>Decrease insulin secretin</a:t>
            </a:r>
          </a:p>
          <a:p>
            <a:pPr marL="342900" indent="-342900">
              <a:buFont typeface="Arial"/>
              <a:buChar char="•"/>
            </a:pPr>
            <a:r>
              <a:rPr lang="en-US" sz="2400" dirty="0" smtClean="0"/>
              <a:t>Impact on immune system ( HIV)</a:t>
            </a:r>
          </a:p>
          <a:p>
            <a:pPr marL="342900" indent="-342900">
              <a:buFont typeface="Arial"/>
              <a:buChar char="•"/>
            </a:pPr>
            <a:r>
              <a:rPr lang="en-US" sz="2400" dirty="0" smtClean="0"/>
              <a:t>Cancers</a:t>
            </a:r>
          </a:p>
          <a:p>
            <a:pPr marL="342900" indent="-342900">
              <a:buFont typeface="Arial"/>
              <a:buChar char="•"/>
            </a:pPr>
            <a:r>
              <a:rPr lang="en-US" sz="2400" dirty="0" smtClean="0"/>
              <a:t>Opioid induced cardiac adverse events</a:t>
            </a:r>
          </a:p>
          <a:p>
            <a:pPr marL="342900" indent="-342900">
              <a:buFont typeface="Arial"/>
              <a:buChar char="•"/>
            </a:pPr>
            <a:r>
              <a:rPr lang="en-US" sz="2400" dirty="0" smtClean="0"/>
              <a:t>Tolerance and </a:t>
            </a:r>
            <a:r>
              <a:rPr lang="en-US" sz="2400" dirty="0" err="1" smtClean="0"/>
              <a:t>dependance</a:t>
            </a:r>
            <a:endParaRPr lang="en-US" sz="2400" dirty="0" smtClean="0"/>
          </a:p>
          <a:p>
            <a:pPr marL="342900" indent="-342900">
              <a:buFont typeface="Arial"/>
              <a:buChar char="•"/>
            </a:pPr>
            <a:endParaRPr lang="en-US" sz="2400" dirty="0" smtClean="0"/>
          </a:p>
          <a:p>
            <a:pPr marL="342900" indent="-342900">
              <a:buFont typeface="Arial"/>
              <a:buChar char="•"/>
            </a:pPr>
            <a:endParaRPr lang="en-US" sz="2400" dirty="0" smtClean="0"/>
          </a:p>
          <a:p>
            <a:endParaRPr lang="en-US" sz="2400" dirty="0" smtClean="0"/>
          </a:p>
          <a:p>
            <a:endParaRPr lang="en-US" sz="2400" dirty="0" smtClean="0"/>
          </a:p>
          <a:p>
            <a:endParaRPr lang="en-US" dirty="0"/>
          </a:p>
          <a:p>
            <a:r>
              <a:rPr lang="en-US" dirty="0" smtClean="0"/>
              <a:t> </a:t>
            </a:r>
            <a:endParaRPr lang="en-US" dirty="0"/>
          </a:p>
        </p:txBody>
      </p:sp>
    </p:spTree>
    <p:extLst>
      <p:ext uri="{BB962C8B-B14F-4D97-AF65-F5344CB8AC3E}">
        <p14:creationId xmlns:p14="http://schemas.microsoft.com/office/powerpoint/2010/main" val="4107696210"/>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5466" y="2252133"/>
            <a:ext cx="7044267" cy="646331"/>
          </a:xfrm>
          <a:prstGeom prst="rect">
            <a:avLst/>
          </a:prstGeom>
          <a:noFill/>
        </p:spPr>
        <p:txBody>
          <a:bodyPr wrap="square" rtlCol="0">
            <a:spAutoFit/>
          </a:bodyPr>
          <a:lstStyle/>
          <a:p>
            <a:r>
              <a:rPr lang="en-US" sz="3600" dirty="0" smtClean="0"/>
              <a:t>What is causing the crisis?</a:t>
            </a:r>
            <a:endParaRPr lang="en-US" sz="3600" dirty="0"/>
          </a:p>
        </p:txBody>
      </p:sp>
      <p:pic>
        <p:nvPicPr>
          <p:cNvPr id="3" name="Picture 2"/>
          <p:cNvPicPr>
            <a:picLocks noChangeAspect="1"/>
          </p:cNvPicPr>
          <p:nvPr/>
        </p:nvPicPr>
        <p:blipFill>
          <a:blip r:embed="rId2"/>
          <a:stretch>
            <a:fillRect/>
          </a:stretch>
        </p:blipFill>
        <p:spPr>
          <a:xfrm>
            <a:off x="1614701" y="368714"/>
            <a:ext cx="5664200" cy="1435100"/>
          </a:xfrm>
          <a:prstGeom prst="rect">
            <a:avLst/>
          </a:prstGeom>
        </p:spPr>
      </p:pic>
    </p:spTree>
    <p:extLst>
      <p:ext uri="{BB962C8B-B14F-4D97-AF65-F5344CB8AC3E}">
        <p14:creationId xmlns:p14="http://schemas.microsoft.com/office/powerpoint/2010/main" val="7161595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6-02 at 10.08.08.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90133"/>
            <a:ext cx="9144000" cy="4267200"/>
          </a:xfrm>
          <a:prstGeom prst="rect">
            <a:avLst/>
          </a:prstGeom>
        </p:spPr>
      </p:pic>
      <p:sp>
        <p:nvSpPr>
          <p:cNvPr id="3" name="TextBox 2"/>
          <p:cNvSpPr txBox="1"/>
          <p:nvPr/>
        </p:nvSpPr>
        <p:spPr>
          <a:xfrm>
            <a:off x="7569200" y="3031067"/>
            <a:ext cx="1744134" cy="461665"/>
          </a:xfrm>
          <a:prstGeom prst="rect">
            <a:avLst/>
          </a:prstGeom>
          <a:noFill/>
        </p:spPr>
        <p:txBody>
          <a:bodyPr wrap="square" rtlCol="0">
            <a:spAutoFit/>
          </a:bodyPr>
          <a:lstStyle/>
          <a:p>
            <a:r>
              <a:rPr lang="en-US" sz="2400" b="1" dirty="0" smtClean="0"/>
              <a:t>And WHO?</a:t>
            </a:r>
            <a:endParaRPr lang="en-US" sz="2400" b="1" dirty="0"/>
          </a:p>
        </p:txBody>
      </p:sp>
    </p:spTree>
    <p:extLst>
      <p:ext uri="{BB962C8B-B14F-4D97-AF65-F5344CB8AC3E}">
        <p14:creationId xmlns:p14="http://schemas.microsoft.com/office/powerpoint/2010/main" val="1004701081"/>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9-09 at 08.52.1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677" y="827971"/>
            <a:ext cx="8778758" cy="4517300"/>
          </a:xfrm>
          <a:prstGeom prst="rect">
            <a:avLst/>
          </a:prstGeom>
        </p:spPr>
      </p:pic>
    </p:spTree>
    <p:extLst>
      <p:ext uri="{BB962C8B-B14F-4D97-AF65-F5344CB8AC3E}">
        <p14:creationId xmlns:p14="http://schemas.microsoft.com/office/powerpoint/2010/main" val="1999152285"/>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ownloa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9333" y="76199"/>
            <a:ext cx="4030134" cy="2741084"/>
          </a:xfrm>
          <a:prstGeom prst="rect">
            <a:avLst/>
          </a:prstGeom>
        </p:spPr>
      </p:pic>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499" y="3179141"/>
            <a:ext cx="3788833" cy="2544326"/>
          </a:xfrm>
          <a:prstGeom prst="rect">
            <a:avLst/>
          </a:prstGeom>
        </p:spPr>
      </p:pic>
      <p:pic>
        <p:nvPicPr>
          <p:cNvPr id="4" name="Picture 3" descr="image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36017" y="3680882"/>
            <a:ext cx="4235450" cy="2818499"/>
          </a:xfrm>
          <a:prstGeom prst="rect">
            <a:avLst/>
          </a:prstGeom>
        </p:spPr>
      </p:pic>
    </p:spTree>
    <p:extLst>
      <p:ext uri="{BB962C8B-B14F-4D97-AF65-F5344CB8AC3E}">
        <p14:creationId xmlns:p14="http://schemas.microsoft.com/office/powerpoint/2010/main" val="3833559509"/>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2046.jpeg"/>
          <p:cNvPicPr>
            <a:picLocks noChangeAspect="1"/>
          </p:cNvPicPr>
          <p:nvPr/>
        </p:nvPicPr>
        <p:blipFill rotWithShape="1">
          <a:blip r:embed="rId2">
            <a:extLst>
              <a:ext uri="{28A0092B-C50C-407E-A947-70E740481C1C}">
                <a14:useLocalDpi xmlns:a14="http://schemas.microsoft.com/office/drawing/2010/main" val="0"/>
              </a:ext>
            </a:extLst>
          </a:blip>
          <a:srcRect t="19954" r="43706" b="6739"/>
          <a:stretch/>
        </p:blipFill>
        <p:spPr>
          <a:xfrm rot="5400000">
            <a:off x="1311541" y="-599732"/>
            <a:ext cx="5868321" cy="7891654"/>
          </a:xfrm>
          <a:prstGeom prst="rect">
            <a:avLst/>
          </a:prstGeom>
        </p:spPr>
      </p:pic>
      <p:sp>
        <p:nvSpPr>
          <p:cNvPr id="3" name="TextBox 2"/>
          <p:cNvSpPr txBox="1"/>
          <p:nvPr/>
        </p:nvSpPr>
        <p:spPr>
          <a:xfrm>
            <a:off x="617391" y="6491946"/>
            <a:ext cx="7574138" cy="369332"/>
          </a:xfrm>
          <a:prstGeom prst="rect">
            <a:avLst/>
          </a:prstGeom>
          <a:noFill/>
        </p:spPr>
        <p:txBody>
          <a:bodyPr wrap="square" rtlCol="0">
            <a:spAutoFit/>
          </a:bodyPr>
          <a:lstStyle/>
          <a:p>
            <a:r>
              <a:rPr lang="en-US" dirty="0" smtClean="0"/>
              <a:t>The Economist. August 31</a:t>
            </a:r>
            <a:r>
              <a:rPr lang="en-US" baseline="30000" dirty="0" smtClean="0"/>
              <a:t>st</a:t>
            </a:r>
            <a:r>
              <a:rPr lang="en-US" dirty="0" smtClean="0"/>
              <a:t>-September 6</a:t>
            </a:r>
            <a:r>
              <a:rPr lang="en-US" baseline="30000" dirty="0" smtClean="0"/>
              <a:t>th</a:t>
            </a:r>
            <a:r>
              <a:rPr lang="en-US" dirty="0" smtClean="0"/>
              <a:t> 2019</a:t>
            </a:r>
            <a:endParaRPr lang="en-US" dirty="0"/>
          </a:p>
        </p:txBody>
      </p:sp>
    </p:spTree>
    <p:extLst>
      <p:ext uri="{BB962C8B-B14F-4D97-AF65-F5344CB8AC3E}">
        <p14:creationId xmlns:p14="http://schemas.microsoft.com/office/powerpoint/2010/main" val="4036540240"/>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6-15 at 07.39.1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4514" y="2129776"/>
            <a:ext cx="3640115" cy="2973615"/>
          </a:xfrm>
          <a:prstGeom prst="rect">
            <a:avLst/>
          </a:prstGeom>
        </p:spPr>
      </p:pic>
      <p:pic>
        <p:nvPicPr>
          <p:cNvPr id="4" name="Picture 3" descr="Screen Shot 2019-06-15 at 07.41.17.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5000" y="4019355"/>
            <a:ext cx="4699000" cy="2838645"/>
          </a:xfrm>
          <a:prstGeom prst="rect">
            <a:avLst/>
          </a:prstGeom>
        </p:spPr>
      </p:pic>
      <p:pic>
        <p:nvPicPr>
          <p:cNvPr id="5" name="Picture 4" descr="Screen Shot 2019-06-15 at 07.41.06.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4197472" cy="2376714"/>
          </a:xfrm>
          <a:prstGeom prst="rect">
            <a:avLst/>
          </a:prstGeom>
        </p:spPr>
      </p:pic>
      <p:pic>
        <p:nvPicPr>
          <p:cNvPr id="6" name="Picture 5" descr="Screen Shot 2019-06-15 at 07.42.56.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7886" y="4019355"/>
            <a:ext cx="4506686" cy="2838645"/>
          </a:xfrm>
          <a:prstGeom prst="rect">
            <a:avLst/>
          </a:prstGeom>
        </p:spPr>
      </p:pic>
      <p:pic>
        <p:nvPicPr>
          <p:cNvPr id="7" name="Picture 6" descr="Screen Shot 2019-06-15 at 07.42.25.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45100" y="0"/>
            <a:ext cx="3898900" cy="3616584"/>
          </a:xfrm>
          <a:prstGeom prst="rect">
            <a:avLst/>
          </a:prstGeom>
        </p:spPr>
      </p:pic>
    </p:spTree>
    <p:extLst>
      <p:ext uri="{BB962C8B-B14F-4D97-AF65-F5344CB8AC3E}">
        <p14:creationId xmlns:p14="http://schemas.microsoft.com/office/powerpoint/2010/main" val="124052299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7"/>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2"/>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6"/>
                                        </p:tgtEl>
                                      </p:cBhvr>
                                      <p:by x="150000" y="150000"/>
                                    </p:animScale>
                                  </p:childTnLst>
                                </p:cTn>
                              </p:par>
                            </p:childTnLst>
                          </p:cTn>
                        </p:par>
                      </p:childTnLst>
                    </p:cTn>
                  </p:par>
                  <p:par>
                    <p:cTn id="19" fill="hold">
                      <p:stCondLst>
                        <p:cond delay="indefinite"/>
                      </p:stCondLst>
                      <p:childTnLst>
                        <p:par>
                          <p:cTn id="20" fill="hold">
                            <p:stCondLst>
                              <p:cond delay="0"/>
                            </p:stCondLst>
                            <p:childTnLst>
                              <p:par>
                                <p:cTn id="21" presetID="6" presetClass="emph" presetSubtype="0" fill="hold" nodeType="clickEffect">
                                  <p:stCondLst>
                                    <p:cond delay="0"/>
                                  </p:stCondLst>
                                  <p:childTnLst>
                                    <p:animScale>
                                      <p:cBhvr>
                                        <p:cTn id="22"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9-06-15 at 07.49.0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334" y="0"/>
            <a:ext cx="6089904" cy="6858000"/>
          </a:xfrm>
          <a:prstGeom prst="rect">
            <a:avLst/>
          </a:prstGeom>
        </p:spPr>
      </p:pic>
    </p:spTree>
    <p:extLst>
      <p:ext uri="{BB962C8B-B14F-4D97-AF65-F5344CB8AC3E}">
        <p14:creationId xmlns:p14="http://schemas.microsoft.com/office/powerpoint/2010/main" val="478227553"/>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03867" y="1930400"/>
            <a:ext cx="5672666" cy="769441"/>
          </a:xfrm>
          <a:prstGeom prst="rect">
            <a:avLst/>
          </a:prstGeom>
          <a:noFill/>
        </p:spPr>
        <p:txBody>
          <a:bodyPr wrap="square" rtlCol="0">
            <a:spAutoFit/>
          </a:bodyPr>
          <a:lstStyle/>
          <a:p>
            <a:r>
              <a:rPr lang="en-US" sz="4400" dirty="0" smtClean="0"/>
              <a:t>Here at home</a:t>
            </a:r>
            <a:r>
              <a:rPr lang="is-IS" sz="4400" dirty="0" smtClean="0"/>
              <a:t>….</a:t>
            </a:r>
            <a:endParaRPr lang="en-US" sz="4400" dirty="0"/>
          </a:p>
        </p:txBody>
      </p:sp>
    </p:spTree>
    <p:extLst>
      <p:ext uri="{BB962C8B-B14F-4D97-AF65-F5344CB8AC3E}">
        <p14:creationId xmlns:p14="http://schemas.microsoft.com/office/powerpoint/2010/main" val="5665931"/>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6-16 at 09.25.58.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665" y="362857"/>
            <a:ext cx="8599192" cy="5861559"/>
          </a:xfrm>
          <a:prstGeom prst="rect">
            <a:avLst/>
          </a:prstGeom>
        </p:spPr>
      </p:pic>
    </p:spTree>
    <p:extLst>
      <p:ext uri="{BB962C8B-B14F-4D97-AF65-F5344CB8AC3E}">
        <p14:creationId xmlns:p14="http://schemas.microsoft.com/office/powerpoint/2010/main" val="4166298996"/>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79667" y="3290501"/>
            <a:ext cx="184666" cy="646331"/>
          </a:xfrm>
          <a:prstGeom prst="rect">
            <a:avLst/>
          </a:prstGeom>
        </p:spPr>
        <p:txBody>
          <a:bodyPr wrap="none">
            <a:spAutoFit/>
          </a:bodyPr>
          <a:lstStyle/>
          <a:p>
            <a:endParaRPr lang="en-US" dirty="0"/>
          </a:p>
          <a:p>
            <a:endParaRPr lang="en-US" dirty="0"/>
          </a:p>
        </p:txBody>
      </p:sp>
    </p:spTree>
    <p:extLst>
      <p:ext uri="{BB962C8B-B14F-4D97-AF65-F5344CB8AC3E}">
        <p14:creationId xmlns:p14="http://schemas.microsoft.com/office/powerpoint/2010/main" val="150253084"/>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8933" y="982133"/>
            <a:ext cx="7230534" cy="5632310"/>
          </a:xfrm>
          <a:prstGeom prst="rect">
            <a:avLst/>
          </a:prstGeom>
          <a:noFill/>
        </p:spPr>
        <p:txBody>
          <a:bodyPr wrap="square" rtlCol="0">
            <a:spAutoFit/>
          </a:bodyPr>
          <a:lstStyle/>
          <a:p>
            <a:r>
              <a:rPr lang="en-US" sz="2400" b="1" dirty="0"/>
              <a:t>Swansea in last 6 months (primary care</a:t>
            </a:r>
            <a:r>
              <a:rPr lang="en-US" sz="2400" b="1" dirty="0" smtClean="0"/>
              <a:t>)</a:t>
            </a:r>
          </a:p>
          <a:p>
            <a:r>
              <a:rPr lang="en-US" sz="2400" dirty="0" smtClean="0">
                <a:solidFill>
                  <a:srgbClr val="FF0000"/>
                </a:solidFill>
              </a:rPr>
              <a:t>Total </a:t>
            </a:r>
            <a:r>
              <a:rPr lang="en-US" sz="2400" dirty="0">
                <a:solidFill>
                  <a:srgbClr val="FF0000"/>
                </a:solidFill>
              </a:rPr>
              <a:t>opioids £</a:t>
            </a:r>
            <a:r>
              <a:rPr lang="en-US" sz="2400" dirty="0" smtClean="0">
                <a:solidFill>
                  <a:srgbClr val="FF0000"/>
                </a:solidFill>
              </a:rPr>
              <a:t>498K</a:t>
            </a:r>
            <a:endParaRPr lang="en-US" sz="2400" dirty="0" smtClean="0"/>
          </a:p>
          <a:p>
            <a:r>
              <a:rPr lang="en-US" sz="2400" dirty="0" smtClean="0"/>
              <a:t>This </a:t>
            </a:r>
            <a:r>
              <a:rPr lang="en-US" sz="2400" dirty="0"/>
              <a:t>breaks down into tramadol £68K, </a:t>
            </a:r>
            <a:r>
              <a:rPr lang="en-US" sz="2400" dirty="0" err="1"/>
              <a:t>Hydromorphone</a:t>
            </a:r>
            <a:r>
              <a:rPr lang="en-US" sz="2400" dirty="0"/>
              <a:t> £4K, Oxycodone £82K, Fentanyl £42K, Tapentadol £48K, Morphine £128K, </a:t>
            </a:r>
            <a:r>
              <a:rPr lang="en-US" sz="2400" dirty="0" err="1"/>
              <a:t>Diamorphine</a:t>
            </a:r>
            <a:r>
              <a:rPr lang="en-US" sz="2400" dirty="0"/>
              <a:t> £11K, </a:t>
            </a:r>
            <a:r>
              <a:rPr lang="en-US" sz="2400" dirty="0" err="1"/>
              <a:t>Dihydrocodeine</a:t>
            </a:r>
            <a:r>
              <a:rPr lang="en-US" sz="2400" dirty="0"/>
              <a:t> £22K, Buprenorphine £63K, Codeine £11K. The rest is small amounts on miscellaneous e.g. </a:t>
            </a:r>
            <a:r>
              <a:rPr lang="en-US" sz="2400" dirty="0" err="1"/>
              <a:t>pethidine</a:t>
            </a:r>
            <a:r>
              <a:rPr lang="en-US" sz="2400" dirty="0"/>
              <a:t>, </a:t>
            </a:r>
            <a:r>
              <a:rPr lang="en-US" sz="2400" dirty="0" err="1"/>
              <a:t>pentazocine</a:t>
            </a:r>
            <a:r>
              <a:rPr lang="en-US" sz="2400" dirty="0"/>
              <a:t> etc.</a:t>
            </a:r>
          </a:p>
          <a:p>
            <a:endParaRPr lang="en-US" sz="2400" b="1" dirty="0"/>
          </a:p>
          <a:p>
            <a:r>
              <a:rPr lang="en-US" sz="2400" b="1" dirty="0"/>
              <a:t>NPT area in last 6 months (primary care)</a:t>
            </a:r>
            <a:r>
              <a:rPr lang="en-US" sz="2400" dirty="0"/>
              <a:t>. </a:t>
            </a:r>
            <a:endParaRPr lang="en-US" sz="2400" dirty="0" smtClean="0"/>
          </a:p>
          <a:p>
            <a:r>
              <a:rPr lang="en-US" sz="2400" dirty="0" smtClean="0">
                <a:solidFill>
                  <a:srgbClr val="FF0000"/>
                </a:solidFill>
              </a:rPr>
              <a:t>Total </a:t>
            </a:r>
            <a:r>
              <a:rPr lang="en-US" sz="2400" dirty="0">
                <a:solidFill>
                  <a:srgbClr val="FF0000"/>
                </a:solidFill>
              </a:rPr>
              <a:t>opioids £</a:t>
            </a:r>
            <a:r>
              <a:rPr lang="en-US" sz="2400" dirty="0" smtClean="0">
                <a:solidFill>
                  <a:srgbClr val="FF0000"/>
                </a:solidFill>
              </a:rPr>
              <a:t>356K</a:t>
            </a:r>
          </a:p>
          <a:p>
            <a:r>
              <a:rPr lang="en-US" sz="2400" dirty="0" smtClean="0"/>
              <a:t> </a:t>
            </a:r>
            <a:r>
              <a:rPr lang="en-US" sz="2400" dirty="0"/>
              <a:t>This breaks down into tramadol £47K, </a:t>
            </a:r>
            <a:r>
              <a:rPr lang="en-US" sz="2400" dirty="0" err="1"/>
              <a:t>Hydromorphone</a:t>
            </a:r>
            <a:r>
              <a:rPr lang="en-US" sz="2400" dirty="0"/>
              <a:t> £1K, Oxycodone £70K, Fentanyl £43K, Tapentadol £30K, Morphine £92K, </a:t>
            </a:r>
            <a:r>
              <a:rPr lang="en-US" sz="2400" dirty="0" err="1"/>
              <a:t>Diamorphine</a:t>
            </a:r>
            <a:r>
              <a:rPr lang="en-US" sz="2400" dirty="0"/>
              <a:t> £6K, </a:t>
            </a:r>
            <a:r>
              <a:rPr lang="en-US" sz="2400" dirty="0" err="1"/>
              <a:t>Dihydrocodeine</a:t>
            </a:r>
            <a:r>
              <a:rPr lang="en-US" sz="2400" dirty="0"/>
              <a:t> £9K, Buprenorphine £36K, Codeine £9K.</a:t>
            </a:r>
          </a:p>
        </p:txBody>
      </p:sp>
    </p:spTree>
    <p:extLst>
      <p:ext uri="{BB962C8B-B14F-4D97-AF65-F5344CB8AC3E}">
        <p14:creationId xmlns:p14="http://schemas.microsoft.com/office/powerpoint/2010/main" val="2598197591"/>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1595" y="1722106"/>
            <a:ext cx="7560925" cy="2246769"/>
          </a:xfrm>
          <a:prstGeom prst="rect">
            <a:avLst/>
          </a:prstGeom>
        </p:spPr>
        <p:txBody>
          <a:bodyPr wrap="square">
            <a:spAutoFit/>
          </a:bodyPr>
          <a:lstStyle/>
          <a:p>
            <a:r>
              <a:rPr lang="en-US" sz="2800" b="1" dirty="0"/>
              <a:t>something needs to change</a:t>
            </a:r>
          </a:p>
          <a:p>
            <a:endParaRPr lang="en-US" sz="2800" b="1" dirty="0"/>
          </a:p>
          <a:p>
            <a:r>
              <a:rPr lang="en-US" sz="2800" b="1" dirty="0"/>
              <a:t>Not all change is an improvement </a:t>
            </a:r>
          </a:p>
          <a:p>
            <a:endParaRPr lang="en-US" sz="2800" b="1" dirty="0"/>
          </a:p>
          <a:p>
            <a:r>
              <a:rPr lang="en-US" sz="2800" b="1" dirty="0"/>
              <a:t>Reactive change </a:t>
            </a:r>
            <a:r>
              <a:rPr lang="en-US" sz="2800" b="1" dirty="0" err="1"/>
              <a:t>vs</a:t>
            </a:r>
            <a:r>
              <a:rPr lang="en-US" sz="2800" b="1" dirty="0"/>
              <a:t> fundamental change</a:t>
            </a:r>
          </a:p>
        </p:txBody>
      </p:sp>
    </p:spTree>
    <p:extLst>
      <p:ext uri="{BB962C8B-B14F-4D97-AF65-F5344CB8AC3E}">
        <p14:creationId xmlns:p14="http://schemas.microsoft.com/office/powerpoint/2010/main" val="2919552130"/>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09230" y="1513370"/>
            <a:ext cx="5657646" cy="3970318"/>
          </a:xfrm>
          <a:prstGeom prst="rect">
            <a:avLst/>
          </a:prstGeom>
        </p:spPr>
        <p:txBody>
          <a:bodyPr wrap="square">
            <a:spAutoFit/>
          </a:bodyPr>
          <a:lstStyle/>
          <a:p>
            <a:r>
              <a:rPr lang="en-US" sz="2800" b="1" dirty="0"/>
              <a:t>System of profound knowledge</a:t>
            </a:r>
          </a:p>
          <a:p>
            <a:endParaRPr lang="en-US" sz="2800" b="1" dirty="0"/>
          </a:p>
          <a:p>
            <a:r>
              <a:rPr lang="en-US" sz="2800" b="1" dirty="0"/>
              <a:t>1- A</a:t>
            </a:r>
            <a:r>
              <a:rPr lang="en-US" sz="2800" b="1" dirty="0" smtClean="0"/>
              <a:t>ppreciation </a:t>
            </a:r>
            <a:r>
              <a:rPr lang="en-US" sz="2800" b="1" dirty="0"/>
              <a:t>for a system</a:t>
            </a:r>
          </a:p>
          <a:p>
            <a:endParaRPr lang="en-US" sz="2800" b="1" dirty="0"/>
          </a:p>
          <a:p>
            <a:r>
              <a:rPr lang="en-US" sz="2800" b="1" dirty="0"/>
              <a:t>2- Understanding variation</a:t>
            </a:r>
          </a:p>
          <a:p>
            <a:endParaRPr lang="en-US" sz="2800" b="1" dirty="0"/>
          </a:p>
          <a:p>
            <a:r>
              <a:rPr lang="en-US" sz="2800" b="1" dirty="0"/>
              <a:t>3- Building knowledge</a:t>
            </a:r>
          </a:p>
          <a:p>
            <a:endParaRPr lang="en-US" sz="2800" b="1" dirty="0"/>
          </a:p>
          <a:p>
            <a:r>
              <a:rPr lang="en-US" sz="2800" b="1" dirty="0"/>
              <a:t>4- Human side of change</a:t>
            </a:r>
          </a:p>
        </p:txBody>
      </p:sp>
    </p:spTree>
    <p:extLst>
      <p:ext uri="{BB962C8B-B14F-4D97-AF65-F5344CB8AC3E}">
        <p14:creationId xmlns:p14="http://schemas.microsoft.com/office/powerpoint/2010/main" val="946381132"/>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ownloa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4380" y="695803"/>
            <a:ext cx="6591211" cy="4937046"/>
          </a:xfrm>
          <a:prstGeom prst="rect">
            <a:avLst/>
          </a:prstGeom>
        </p:spPr>
      </p:pic>
    </p:spTree>
    <p:extLst>
      <p:ext uri="{BB962C8B-B14F-4D97-AF65-F5344CB8AC3E}">
        <p14:creationId xmlns:p14="http://schemas.microsoft.com/office/powerpoint/2010/main" val="4001724056"/>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ownloa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361" y="139161"/>
            <a:ext cx="8648293" cy="5778344"/>
          </a:xfrm>
          <a:prstGeom prst="rect">
            <a:avLst/>
          </a:prstGeom>
        </p:spPr>
      </p:pic>
      <p:sp>
        <p:nvSpPr>
          <p:cNvPr id="3" name="Rectangle 2"/>
          <p:cNvSpPr/>
          <p:nvPr/>
        </p:nvSpPr>
        <p:spPr>
          <a:xfrm>
            <a:off x="0" y="6062994"/>
            <a:ext cx="8648293" cy="646331"/>
          </a:xfrm>
          <a:prstGeom prst="rect">
            <a:avLst/>
          </a:prstGeom>
        </p:spPr>
        <p:txBody>
          <a:bodyPr wrap="square">
            <a:spAutoFit/>
          </a:bodyPr>
          <a:lstStyle/>
          <a:p>
            <a:r>
              <a:rPr lang="en-US" dirty="0" smtClean="0"/>
              <a:t>Image from: </a:t>
            </a:r>
            <a:r>
              <a:rPr lang="en-US" dirty="0" err="1" smtClean="0"/>
              <a:t>Healthonline</a:t>
            </a:r>
            <a:r>
              <a:rPr lang="en-US" dirty="0" smtClean="0"/>
              <a:t> (2019). </a:t>
            </a:r>
            <a:r>
              <a:rPr lang="en-US" dirty="0" err="1" smtClean="0"/>
              <a:t>Avilable</a:t>
            </a:r>
            <a:r>
              <a:rPr lang="en-US" dirty="0" smtClean="0"/>
              <a:t> on: https</a:t>
            </a:r>
            <a:r>
              <a:rPr lang="en-US" dirty="0"/>
              <a:t>://</a:t>
            </a:r>
            <a:r>
              <a:rPr lang="en-US" dirty="0" err="1"/>
              <a:t>www.healthline.com</a:t>
            </a:r>
            <a:r>
              <a:rPr lang="en-US" dirty="0"/>
              <a:t>/health/counting-my-spoons</a:t>
            </a:r>
          </a:p>
        </p:txBody>
      </p:sp>
    </p:spTree>
    <p:extLst>
      <p:ext uri="{BB962C8B-B14F-4D97-AF65-F5344CB8AC3E}">
        <p14:creationId xmlns:p14="http://schemas.microsoft.com/office/powerpoint/2010/main" val="1876400581"/>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9-09-08 at 09.34.4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8047" y="319067"/>
            <a:ext cx="6286500" cy="3467100"/>
          </a:xfrm>
          <a:prstGeom prst="rect">
            <a:avLst/>
          </a:prstGeom>
        </p:spPr>
      </p:pic>
      <p:pic>
        <p:nvPicPr>
          <p:cNvPr id="4" name="Picture 3" descr="Screen Shot 2019-09-08 at 09.39.2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2330" y="3390586"/>
            <a:ext cx="5852397" cy="3250023"/>
          </a:xfrm>
          <a:prstGeom prst="rect">
            <a:avLst/>
          </a:prstGeom>
        </p:spPr>
      </p:pic>
    </p:spTree>
    <p:extLst>
      <p:ext uri="{BB962C8B-B14F-4D97-AF65-F5344CB8AC3E}">
        <p14:creationId xmlns:p14="http://schemas.microsoft.com/office/powerpoint/2010/main" val="3402074070"/>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ilo-1030x773.jpg"/>
          <p:cNvPicPr>
            <a:picLocks noChangeAspect="1"/>
          </p:cNvPicPr>
          <p:nvPr/>
        </p:nvPicPr>
        <p:blipFill>
          <a:blip r:embed="rId3"/>
          <a:stretch>
            <a:fillRect/>
          </a:stretch>
        </p:blipFill>
        <p:spPr>
          <a:xfrm>
            <a:off x="0" y="0"/>
            <a:ext cx="9138085" cy="6858000"/>
          </a:xfrm>
          <a:prstGeom prst="rect">
            <a:avLst/>
          </a:prstGeom>
        </p:spPr>
      </p:pic>
      <p:sp>
        <p:nvSpPr>
          <p:cNvPr id="5" name="TextBox 4"/>
          <p:cNvSpPr txBox="1"/>
          <p:nvPr/>
        </p:nvSpPr>
        <p:spPr>
          <a:xfrm rot="16200000">
            <a:off x="-431845" y="3317714"/>
            <a:ext cx="2361368" cy="523220"/>
          </a:xfrm>
          <a:prstGeom prst="rect">
            <a:avLst/>
          </a:prstGeom>
          <a:noFill/>
        </p:spPr>
        <p:txBody>
          <a:bodyPr wrap="none" rtlCol="0">
            <a:spAutoFit/>
          </a:bodyPr>
          <a:lstStyle/>
          <a:p>
            <a:r>
              <a:rPr lang="en-US" sz="2800" b="1" dirty="0" smtClean="0">
                <a:solidFill>
                  <a:srgbClr val="660066"/>
                </a:solidFill>
              </a:rPr>
              <a:t>Rheumatology</a:t>
            </a:r>
            <a:endParaRPr lang="en-US" sz="2800" b="1" dirty="0">
              <a:solidFill>
                <a:srgbClr val="660066"/>
              </a:solidFill>
            </a:endParaRPr>
          </a:p>
        </p:txBody>
      </p:sp>
      <p:sp>
        <p:nvSpPr>
          <p:cNvPr id="6" name="TextBox 5"/>
          <p:cNvSpPr txBox="1"/>
          <p:nvPr/>
        </p:nvSpPr>
        <p:spPr>
          <a:xfrm rot="16200000">
            <a:off x="2034014" y="3317713"/>
            <a:ext cx="2125552" cy="523220"/>
          </a:xfrm>
          <a:prstGeom prst="rect">
            <a:avLst/>
          </a:prstGeom>
          <a:noFill/>
        </p:spPr>
        <p:txBody>
          <a:bodyPr wrap="none" rtlCol="0">
            <a:spAutoFit/>
          </a:bodyPr>
          <a:lstStyle/>
          <a:p>
            <a:r>
              <a:rPr lang="en-US" sz="2800" b="1" dirty="0" smtClean="0">
                <a:solidFill>
                  <a:srgbClr val="660066"/>
                </a:solidFill>
              </a:rPr>
              <a:t>Pain Services</a:t>
            </a:r>
            <a:endParaRPr lang="en-US" sz="2800" b="1" dirty="0">
              <a:solidFill>
                <a:srgbClr val="660066"/>
              </a:solidFill>
            </a:endParaRPr>
          </a:p>
        </p:txBody>
      </p:sp>
      <p:sp>
        <p:nvSpPr>
          <p:cNvPr id="7" name="TextBox 6"/>
          <p:cNvSpPr txBox="1"/>
          <p:nvPr/>
        </p:nvSpPr>
        <p:spPr>
          <a:xfrm rot="16200000">
            <a:off x="4341126" y="3102271"/>
            <a:ext cx="2152026" cy="954107"/>
          </a:xfrm>
          <a:prstGeom prst="rect">
            <a:avLst/>
          </a:prstGeom>
          <a:noFill/>
        </p:spPr>
        <p:txBody>
          <a:bodyPr wrap="none" rtlCol="0">
            <a:spAutoFit/>
          </a:bodyPr>
          <a:lstStyle/>
          <a:p>
            <a:r>
              <a:rPr lang="en-US" sz="2800" b="1" dirty="0" smtClean="0">
                <a:solidFill>
                  <a:srgbClr val="660066"/>
                </a:solidFill>
              </a:rPr>
              <a:t>Occupational </a:t>
            </a:r>
          </a:p>
          <a:p>
            <a:r>
              <a:rPr lang="en-US" sz="2800" b="1" dirty="0" smtClean="0">
                <a:solidFill>
                  <a:srgbClr val="660066"/>
                </a:solidFill>
              </a:rPr>
              <a:t>Therapy</a:t>
            </a:r>
            <a:endParaRPr lang="en-US" sz="2800" b="1" dirty="0">
              <a:solidFill>
                <a:srgbClr val="660066"/>
              </a:solidFill>
            </a:endParaRPr>
          </a:p>
        </p:txBody>
      </p:sp>
      <p:sp>
        <p:nvSpPr>
          <p:cNvPr id="8" name="TextBox 7"/>
          <p:cNvSpPr txBox="1"/>
          <p:nvPr/>
        </p:nvSpPr>
        <p:spPr>
          <a:xfrm rot="16200000">
            <a:off x="6620748" y="3317714"/>
            <a:ext cx="2111350" cy="523220"/>
          </a:xfrm>
          <a:prstGeom prst="rect">
            <a:avLst/>
          </a:prstGeom>
          <a:noFill/>
        </p:spPr>
        <p:txBody>
          <a:bodyPr wrap="none" rtlCol="0">
            <a:spAutoFit/>
          </a:bodyPr>
          <a:lstStyle/>
          <a:p>
            <a:r>
              <a:rPr lang="en-US" sz="2800" b="1" dirty="0" smtClean="0">
                <a:solidFill>
                  <a:srgbClr val="660066"/>
                </a:solidFill>
              </a:rPr>
              <a:t>Allied Health</a:t>
            </a:r>
            <a:endParaRPr lang="en-US" sz="2800" b="1" dirty="0">
              <a:solidFill>
                <a:srgbClr val="660066"/>
              </a:solidFill>
            </a:endParaRPr>
          </a:p>
        </p:txBody>
      </p:sp>
      <p:sp>
        <p:nvSpPr>
          <p:cNvPr id="10" name="Right Arrow 9"/>
          <p:cNvSpPr/>
          <p:nvPr/>
        </p:nvSpPr>
        <p:spPr>
          <a:xfrm>
            <a:off x="1941572" y="3022046"/>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ight Arrow 10"/>
          <p:cNvSpPr/>
          <p:nvPr/>
        </p:nvSpPr>
        <p:spPr>
          <a:xfrm rot="10800000">
            <a:off x="1941572" y="3701803"/>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ight Arrow 11"/>
          <p:cNvSpPr/>
          <p:nvPr/>
        </p:nvSpPr>
        <p:spPr>
          <a:xfrm>
            <a:off x="6513677" y="3034861"/>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ight Arrow 12"/>
          <p:cNvSpPr/>
          <p:nvPr/>
        </p:nvSpPr>
        <p:spPr>
          <a:xfrm>
            <a:off x="4261921" y="3022046"/>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ight Arrow 13"/>
          <p:cNvSpPr/>
          <p:nvPr/>
        </p:nvSpPr>
        <p:spPr>
          <a:xfrm rot="10800000">
            <a:off x="4261921" y="3714618"/>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ight Arrow 14"/>
          <p:cNvSpPr/>
          <p:nvPr/>
        </p:nvSpPr>
        <p:spPr>
          <a:xfrm rot="10800000">
            <a:off x="6513677" y="3714618"/>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Up-Down Arrow 26"/>
          <p:cNvSpPr/>
          <p:nvPr/>
        </p:nvSpPr>
        <p:spPr>
          <a:xfrm rot="2623181">
            <a:off x="2081226" y="1218962"/>
            <a:ext cx="306564" cy="970688"/>
          </a:xfrm>
          <a:prstGeom prst="upDown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Up-Down Arrow 27"/>
          <p:cNvSpPr/>
          <p:nvPr/>
        </p:nvSpPr>
        <p:spPr>
          <a:xfrm rot="19092386">
            <a:off x="6817897" y="1218963"/>
            <a:ext cx="306564" cy="970688"/>
          </a:xfrm>
          <a:prstGeom prst="upDown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Up-Down Arrow 28"/>
          <p:cNvSpPr/>
          <p:nvPr/>
        </p:nvSpPr>
        <p:spPr>
          <a:xfrm rot="2576982">
            <a:off x="4121622" y="1226255"/>
            <a:ext cx="306564" cy="970688"/>
          </a:xfrm>
          <a:prstGeom prst="upDown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Up-Down Arrow 29"/>
          <p:cNvSpPr/>
          <p:nvPr/>
        </p:nvSpPr>
        <p:spPr>
          <a:xfrm rot="19092386">
            <a:off x="5002246" y="1218962"/>
            <a:ext cx="306564" cy="970688"/>
          </a:xfrm>
          <a:prstGeom prst="upDown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extBox 1"/>
          <p:cNvSpPr txBox="1"/>
          <p:nvPr/>
        </p:nvSpPr>
        <p:spPr>
          <a:xfrm>
            <a:off x="3358400" y="412389"/>
            <a:ext cx="4591870" cy="523220"/>
          </a:xfrm>
          <a:prstGeom prst="rect">
            <a:avLst/>
          </a:prstGeom>
          <a:noFill/>
        </p:spPr>
        <p:txBody>
          <a:bodyPr wrap="square" rtlCol="0">
            <a:spAutoFit/>
          </a:bodyPr>
          <a:lstStyle/>
          <a:p>
            <a:r>
              <a:rPr lang="en-US" sz="2800" b="1" dirty="0" smtClean="0">
                <a:solidFill>
                  <a:srgbClr val="660066"/>
                </a:solidFill>
              </a:rPr>
              <a:t>General Practice</a:t>
            </a:r>
            <a:endParaRPr lang="en-US" sz="2800" b="1" dirty="0">
              <a:solidFill>
                <a:srgbClr val="660066"/>
              </a:solidFill>
            </a:endParaRPr>
          </a:p>
        </p:txBody>
      </p:sp>
    </p:spTree>
    <p:extLst>
      <p:ext uri="{BB962C8B-B14F-4D97-AF65-F5344CB8AC3E}">
        <p14:creationId xmlns:p14="http://schemas.microsoft.com/office/powerpoint/2010/main" val="1798655463"/>
      </p:ext>
    </p:extLst>
  </p:cSld>
  <p:clrMapOvr>
    <a:masterClrMapping/>
  </p:clrMapOvr>
  <mc:AlternateContent xmlns:mc="http://schemas.openxmlformats.org/markup-compatibility/2006" xmlns:p14="http://schemas.microsoft.com/office/powerpoint/2010/main">
    <mc:Choice Requires="p14">
      <p:transition spd="slow" p14:dur="2000" advTm="15091"/>
    </mc:Choice>
    <mc:Fallback xmlns="">
      <p:transition xmlns:p14="http://schemas.microsoft.com/office/powerpoint/2010/main" spd="slow" advTm="15091"/>
    </mc:Fallback>
  </mc:AlternateContent>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ilo-1030x773.jpg"/>
          <p:cNvPicPr>
            <a:picLocks noChangeAspect="1"/>
          </p:cNvPicPr>
          <p:nvPr/>
        </p:nvPicPr>
        <p:blipFill>
          <a:blip r:embed="rId3"/>
          <a:stretch>
            <a:fillRect/>
          </a:stretch>
        </p:blipFill>
        <p:spPr>
          <a:xfrm>
            <a:off x="2957" y="0"/>
            <a:ext cx="9138085" cy="6858000"/>
          </a:xfrm>
          <a:prstGeom prst="rect">
            <a:avLst/>
          </a:prstGeom>
        </p:spPr>
      </p:pic>
      <p:sp>
        <p:nvSpPr>
          <p:cNvPr id="5" name="TextBox 4"/>
          <p:cNvSpPr txBox="1"/>
          <p:nvPr/>
        </p:nvSpPr>
        <p:spPr>
          <a:xfrm rot="16200000">
            <a:off x="-431845" y="3317714"/>
            <a:ext cx="2361368" cy="523220"/>
          </a:xfrm>
          <a:prstGeom prst="rect">
            <a:avLst/>
          </a:prstGeom>
          <a:noFill/>
        </p:spPr>
        <p:txBody>
          <a:bodyPr wrap="none" rtlCol="0">
            <a:spAutoFit/>
          </a:bodyPr>
          <a:lstStyle/>
          <a:p>
            <a:r>
              <a:rPr lang="en-US" sz="2800" b="1" dirty="0" smtClean="0">
                <a:solidFill>
                  <a:srgbClr val="660066"/>
                </a:solidFill>
              </a:rPr>
              <a:t>Rheumatology</a:t>
            </a:r>
            <a:endParaRPr lang="en-US" sz="2800" b="1" dirty="0">
              <a:solidFill>
                <a:srgbClr val="660066"/>
              </a:solidFill>
            </a:endParaRPr>
          </a:p>
        </p:txBody>
      </p:sp>
      <p:sp>
        <p:nvSpPr>
          <p:cNvPr id="6" name="TextBox 5"/>
          <p:cNvSpPr txBox="1"/>
          <p:nvPr/>
        </p:nvSpPr>
        <p:spPr>
          <a:xfrm rot="16200000">
            <a:off x="2034014" y="3317713"/>
            <a:ext cx="2125552" cy="523220"/>
          </a:xfrm>
          <a:prstGeom prst="rect">
            <a:avLst/>
          </a:prstGeom>
          <a:noFill/>
        </p:spPr>
        <p:txBody>
          <a:bodyPr wrap="none" rtlCol="0">
            <a:spAutoFit/>
          </a:bodyPr>
          <a:lstStyle/>
          <a:p>
            <a:r>
              <a:rPr lang="en-US" sz="2800" b="1" dirty="0" smtClean="0">
                <a:solidFill>
                  <a:srgbClr val="660066"/>
                </a:solidFill>
              </a:rPr>
              <a:t>Pain Services</a:t>
            </a:r>
            <a:endParaRPr lang="en-US" sz="2800" b="1" dirty="0">
              <a:solidFill>
                <a:srgbClr val="660066"/>
              </a:solidFill>
            </a:endParaRPr>
          </a:p>
        </p:txBody>
      </p:sp>
      <p:sp>
        <p:nvSpPr>
          <p:cNvPr id="7" name="TextBox 6"/>
          <p:cNvSpPr txBox="1"/>
          <p:nvPr/>
        </p:nvSpPr>
        <p:spPr>
          <a:xfrm rot="16200000">
            <a:off x="4557305" y="3317714"/>
            <a:ext cx="1719666" cy="523220"/>
          </a:xfrm>
          <a:prstGeom prst="rect">
            <a:avLst/>
          </a:prstGeom>
          <a:noFill/>
        </p:spPr>
        <p:txBody>
          <a:bodyPr wrap="none" rtlCol="0">
            <a:spAutoFit/>
          </a:bodyPr>
          <a:lstStyle/>
          <a:p>
            <a:r>
              <a:rPr lang="en-US" sz="2800" b="1" dirty="0" smtClean="0">
                <a:solidFill>
                  <a:srgbClr val="660066"/>
                </a:solidFill>
              </a:rPr>
              <a:t>Psychiatry</a:t>
            </a:r>
            <a:endParaRPr lang="en-US" sz="2800" b="1" dirty="0">
              <a:solidFill>
                <a:srgbClr val="660066"/>
              </a:solidFill>
            </a:endParaRPr>
          </a:p>
        </p:txBody>
      </p:sp>
      <p:sp>
        <p:nvSpPr>
          <p:cNvPr id="8" name="TextBox 7"/>
          <p:cNvSpPr txBox="1"/>
          <p:nvPr/>
        </p:nvSpPr>
        <p:spPr>
          <a:xfrm rot="16200000">
            <a:off x="6620748" y="3317714"/>
            <a:ext cx="2111350" cy="523220"/>
          </a:xfrm>
          <a:prstGeom prst="rect">
            <a:avLst/>
          </a:prstGeom>
          <a:noFill/>
        </p:spPr>
        <p:txBody>
          <a:bodyPr wrap="none" rtlCol="0">
            <a:spAutoFit/>
          </a:bodyPr>
          <a:lstStyle/>
          <a:p>
            <a:r>
              <a:rPr lang="en-US" sz="2800" b="1" dirty="0" smtClean="0">
                <a:solidFill>
                  <a:srgbClr val="660066"/>
                </a:solidFill>
              </a:rPr>
              <a:t>Allied Health</a:t>
            </a:r>
            <a:endParaRPr lang="en-US" sz="2800" b="1" dirty="0">
              <a:solidFill>
                <a:srgbClr val="660066"/>
              </a:solidFill>
            </a:endParaRPr>
          </a:p>
        </p:txBody>
      </p:sp>
      <p:sp>
        <p:nvSpPr>
          <p:cNvPr id="10" name="Right Arrow 9"/>
          <p:cNvSpPr/>
          <p:nvPr/>
        </p:nvSpPr>
        <p:spPr>
          <a:xfrm>
            <a:off x="1941572" y="3022046"/>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ight Arrow 10"/>
          <p:cNvSpPr/>
          <p:nvPr/>
        </p:nvSpPr>
        <p:spPr>
          <a:xfrm rot="10800000">
            <a:off x="1941572" y="3701803"/>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ight Arrow 11"/>
          <p:cNvSpPr/>
          <p:nvPr/>
        </p:nvSpPr>
        <p:spPr>
          <a:xfrm>
            <a:off x="6513677" y="3034861"/>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ight Arrow 12"/>
          <p:cNvSpPr/>
          <p:nvPr/>
        </p:nvSpPr>
        <p:spPr>
          <a:xfrm>
            <a:off x="4261921" y="3022046"/>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ight Arrow 13"/>
          <p:cNvSpPr/>
          <p:nvPr/>
        </p:nvSpPr>
        <p:spPr>
          <a:xfrm rot="10800000">
            <a:off x="4261921" y="3714618"/>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ight Arrow 14"/>
          <p:cNvSpPr/>
          <p:nvPr/>
        </p:nvSpPr>
        <p:spPr>
          <a:xfrm rot="10800000">
            <a:off x="6513677" y="3714618"/>
            <a:ext cx="893607" cy="29198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0" name="Picture 19" descr="exit.png"/>
          <p:cNvPicPr>
            <a:picLocks noChangeAspect="1"/>
          </p:cNvPicPr>
          <p:nvPr/>
        </p:nvPicPr>
        <p:blipFill>
          <a:blip r:embed="rId4"/>
          <a:stretch>
            <a:fillRect/>
          </a:stretch>
        </p:blipFill>
        <p:spPr>
          <a:xfrm>
            <a:off x="6513676" y="5784670"/>
            <a:ext cx="2605895" cy="864166"/>
          </a:xfrm>
          <a:prstGeom prst="rect">
            <a:avLst/>
          </a:prstGeom>
        </p:spPr>
      </p:pic>
      <p:sp>
        <p:nvSpPr>
          <p:cNvPr id="21" name="Right Arrow 20"/>
          <p:cNvSpPr/>
          <p:nvPr/>
        </p:nvSpPr>
        <p:spPr>
          <a:xfrm>
            <a:off x="1010449" y="6021301"/>
            <a:ext cx="5514512" cy="627535"/>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p:cNvSpPr/>
          <p:nvPr/>
        </p:nvSpPr>
        <p:spPr>
          <a:xfrm>
            <a:off x="1010449" y="5357927"/>
            <a:ext cx="288798" cy="919753"/>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p:cNvSpPr/>
          <p:nvPr/>
        </p:nvSpPr>
        <p:spPr>
          <a:xfrm>
            <a:off x="3358400" y="5357927"/>
            <a:ext cx="288798" cy="919753"/>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p:cNvSpPr/>
          <p:nvPr/>
        </p:nvSpPr>
        <p:spPr>
          <a:xfrm>
            <a:off x="5678748" y="5357927"/>
            <a:ext cx="288798" cy="919753"/>
          </a:xfrm>
          <a:prstGeom prst="rect">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ight Arrow 25"/>
          <p:cNvSpPr/>
          <p:nvPr/>
        </p:nvSpPr>
        <p:spPr>
          <a:xfrm rot="5400000">
            <a:off x="7818529" y="5331435"/>
            <a:ext cx="446803" cy="499787"/>
          </a:xfrm>
          <a:prstGeom prst="right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Up-Down Arrow 26"/>
          <p:cNvSpPr/>
          <p:nvPr/>
        </p:nvSpPr>
        <p:spPr>
          <a:xfrm rot="2623181">
            <a:off x="2081226" y="1218962"/>
            <a:ext cx="306564" cy="970688"/>
          </a:xfrm>
          <a:prstGeom prst="upDown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Up-Down Arrow 27"/>
          <p:cNvSpPr/>
          <p:nvPr/>
        </p:nvSpPr>
        <p:spPr>
          <a:xfrm rot="19092386">
            <a:off x="6817897" y="1218963"/>
            <a:ext cx="306564" cy="970688"/>
          </a:xfrm>
          <a:prstGeom prst="upDown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Up-Down Arrow 28"/>
          <p:cNvSpPr/>
          <p:nvPr/>
        </p:nvSpPr>
        <p:spPr>
          <a:xfrm rot="2576982">
            <a:off x="4121622" y="1226255"/>
            <a:ext cx="306564" cy="970688"/>
          </a:xfrm>
          <a:prstGeom prst="upDown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Up-Down Arrow 29"/>
          <p:cNvSpPr/>
          <p:nvPr/>
        </p:nvSpPr>
        <p:spPr>
          <a:xfrm rot="19092386">
            <a:off x="5002246" y="1218962"/>
            <a:ext cx="306564" cy="970688"/>
          </a:xfrm>
          <a:prstGeom prst="upDownArrow">
            <a:avLst/>
          </a:prstGeom>
          <a:solidFill>
            <a:schemeClr val="tx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2" name="Straight Connector 31"/>
          <p:cNvCxnSpPr/>
          <p:nvPr/>
        </p:nvCxnSpPr>
        <p:spPr>
          <a:xfrm rot="16200000" flipH="1">
            <a:off x="2097152" y="2908772"/>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p:nvCxnSpPr>
        <p:spPr>
          <a:xfrm rot="16200000" flipH="1">
            <a:off x="1977768" y="2908771"/>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35" name="Straight Connector 34"/>
          <p:cNvCxnSpPr/>
          <p:nvPr/>
        </p:nvCxnSpPr>
        <p:spPr>
          <a:xfrm rot="16200000" flipH="1">
            <a:off x="2249552" y="3518371"/>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p:nvCxnSpPr>
        <p:spPr>
          <a:xfrm rot="16200000" flipH="1">
            <a:off x="2097148" y="3532370"/>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37" name="Straight Connector 36"/>
          <p:cNvCxnSpPr/>
          <p:nvPr/>
        </p:nvCxnSpPr>
        <p:spPr>
          <a:xfrm rot="16200000" flipH="1">
            <a:off x="4405997" y="3532368"/>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p:nvCxnSpPr>
        <p:spPr>
          <a:xfrm rot="16200000" flipH="1">
            <a:off x="4571951" y="3532369"/>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39" name="Straight Connector 38"/>
          <p:cNvCxnSpPr/>
          <p:nvPr/>
        </p:nvCxnSpPr>
        <p:spPr>
          <a:xfrm rot="16200000" flipH="1">
            <a:off x="6660472" y="3532365"/>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40" name="Straight Connector 39"/>
          <p:cNvCxnSpPr/>
          <p:nvPr/>
        </p:nvCxnSpPr>
        <p:spPr>
          <a:xfrm rot="16200000" flipH="1">
            <a:off x="6831235" y="3532364"/>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rot="16200000" flipH="1">
            <a:off x="4221909" y="2894781"/>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42" name="Straight Connector 41"/>
          <p:cNvCxnSpPr/>
          <p:nvPr/>
        </p:nvCxnSpPr>
        <p:spPr>
          <a:xfrm rot="16200000" flipH="1">
            <a:off x="4405998" y="2894781"/>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43" name="Straight Connector 42"/>
          <p:cNvCxnSpPr/>
          <p:nvPr/>
        </p:nvCxnSpPr>
        <p:spPr>
          <a:xfrm rot="16200000" flipH="1">
            <a:off x="6493431" y="2908774"/>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rot="16200000" flipH="1">
            <a:off x="6660472" y="2908773"/>
            <a:ext cx="623589" cy="543566"/>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sp>
        <p:nvSpPr>
          <p:cNvPr id="45" name="TextBox 44"/>
          <p:cNvSpPr txBox="1"/>
          <p:nvPr/>
        </p:nvSpPr>
        <p:spPr>
          <a:xfrm>
            <a:off x="3358400" y="412389"/>
            <a:ext cx="4591870" cy="523220"/>
          </a:xfrm>
          <a:prstGeom prst="rect">
            <a:avLst/>
          </a:prstGeom>
          <a:noFill/>
        </p:spPr>
        <p:txBody>
          <a:bodyPr wrap="square" rtlCol="0">
            <a:spAutoFit/>
          </a:bodyPr>
          <a:lstStyle/>
          <a:p>
            <a:r>
              <a:rPr lang="en-US" sz="2800" b="1" dirty="0" smtClean="0">
                <a:solidFill>
                  <a:srgbClr val="660066"/>
                </a:solidFill>
              </a:rPr>
              <a:t>General Practice</a:t>
            </a:r>
            <a:endParaRPr lang="en-US" sz="2800" b="1" dirty="0">
              <a:solidFill>
                <a:srgbClr val="660066"/>
              </a:solidFill>
            </a:endParaRPr>
          </a:p>
        </p:txBody>
      </p:sp>
    </p:spTree>
    <p:extLst>
      <p:ext uri="{BB962C8B-B14F-4D97-AF65-F5344CB8AC3E}">
        <p14:creationId xmlns:p14="http://schemas.microsoft.com/office/powerpoint/2010/main" val="580063058"/>
      </p:ext>
    </p:extLst>
  </p:cSld>
  <p:clrMapOvr>
    <a:masterClrMapping/>
  </p:clrMapOvr>
  <mc:AlternateContent xmlns:mc="http://schemas.openxmlformats.org/markup-compatibility/2006" xmlns:p14="http://schemas.microsoft.com/office/powerpoint/2010/main">
    <mc:Choice Requires="p14">
      <p:transition spd="slow" p14:dur="2000" advTm="51491"/>
    </mc:Choice>
    <mc:Fallback xmlns="">
      <p:transition xmlns:p14="http://schemas.microsoft.com/office/powerpoint/2010/main" spd="slow" advTm="51491"/>
    </mc:Fallback>
  </mc:AlternateContent>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1428" y="683512"/>
            <a:ext cx="6738381" cy="3970318"/>
          </a:xfrm>
          <a:prstGeom prst="rect">
            <a:avLst/>
          </a:prstGeom>
          <a:noFill/>
        </p:spPr>
        <p:txBody>
          <a:bodyPr wrap="square" rtlCol="0">
            <a:spAutoFit/>
          </a:bodyPr>
          <a:lstStyle/>
          <a:p>
            <a:r>
              <a:rPr lang="en-US" sz="2800" dirty="0" smtClean="0"/>
              <a:t>The group to de-prescribe identified</a:t>
            </a:r>
          </a:p>
          <a:p>
            <a:endParaRPr lang="en-US" sz="2800" dirty="0"/>
          </a:p>
          <a:p>
            <a:r>
              <a:rPr lang="en-US" sz="2800" dirty="0" smtClean="0"/>
              <a:t>Social prescribing? </a:t>
            </a:r>
          </a:p>
          <a:p>
            <a:endParaRPr lang="en-US" sz="2800" dirty="0"/>
          </a:p>
          <a:p>
            <a:r>
              <a:rPr lang="en-US" sz="2800" dirty="0" err="1" smtClean="0"/>
              <a:t>Demedicalising</a:t>
            </a:r>
            <a:r>
              <a:rPr lang="en-US" sz="2800" dirty="0" smtClean="0"/>
              <a:t>? </a:t>
            </a:r>
          </a:p>
          <a:p>
            <a:endParaRPr lang="en-US" sz="2800" dirty="0"/>
          </a:p>
          <a:p>
            <a:r>
              <a:rPr lang="en-US" sz="2800" dirty="0" smtClean="0"/>
              <a:t>Real life issues</a:t>
            </a:r>
          </a:p>
          <a:p>
            <a:endParaRPr lang="en-US" sz="2800" dirty="0"/>
          </a:p>
          <a:p>
            <a:endParaRPr lang="en-US" sz="2800" dirty="0"/>
          </a:p>
        </p:txBody>
      </p:sp>
    </p:spTree>
    <p:extLst>
      <p:ext uri="{BB962C8B-B14F-4D97-AF65-F5344CB8AC3E}">
        <p14:creationId xmlns:p14="http://schemas.microsoft.com/office/powerpoint/2010/main" val="323284981"/>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9-09 at 08.33.1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6658" y="562520"/>
            <a:ext cx="7035800" cy="5740400"/>
          </a:xfrm>
          <a:prstGeom prst="rect">
            <a:avLst/>
          </a:prstGeom>
        </p:spPr>
      </p:pic>
    </p:spTree>
    <p:extLst>
      <p:ext uri="{BB962C8B-B14F-4D97-AF65-F5344CB8AC3E}">
        <p14:creationId xmlns:p14="http://schemas.microsoft.com/office/powerpoint/2010/main" val="1174936167"/>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3467" y="626533"/>
            <a:ext cx="7450666" cy="369332"/>
          </a:xfrm>
          <a:prstGeom prst="rect">
            <a:avLst/>
          </a:prstGeom>
          <a:noFill/>
        </p:spPr>
        <p:txBody>
          <a:bodyPr wrap="square" rtlCol="0">
            <a:spAutoFit/>
          </a:bodyPr>
          <a:lstStyle/>
          <a:p>
            <a:r>
              <a:rPr lang="en-US" dirty="0" smtClean="0"/>
              <a:t>Project plan:</a:t>
            </a:r>
            <a:endParaRPr lang="en-US" dirty="0"/>
          </a:p>
        </p:txBody>
      </p:sp>
      <p:sp>
        <p:nvSpPr>
          <p:cNvPr id="4" name="TextBox 3"/>
          <p:cNvSpPr txBox="1"/>
          <p:nvPr/>
        </p:nvSpPr>
        <p:spPr>
          <a:xfrm>
            <a:off x="643467" y="1473200"/>
            <a:ext cx="7704666" cy="923330"/>
          </a:xfrm>
          <a:prstGeom prst="rect">
            <a:avLst/>
          </a:prstGeom>
          <a:noFill/>
          <a:ln>
            <a:solidFill>
              <a:srgbClr val="4F81BD"/>
            </a:solidFill>
          </a:ln>
        </p:spPr>
        <p:txBody>
          <a:bodyPr wrap="square" rtlCol="0">
            <a:spAutoFit/>
          </a:bodyPr>
          <a:lstStyle/>
          <a:p>
            <a:pPr marL="285750" indent="-285750">
              <a:buFontTx/>
              <a:buChar char="-"/>
            </a:pPr>
            <a:r>
              <a:rPr lang="en-US" dirty="0" smtClean="0"/>
              <a:t>GP cluster</a:t>
            </a:r>
          </a:p>
          <a:p>
            <a:pPr marL="285750" indent="-285750">
              <a:buFontTx/>
              <a:buChar char="-"/>
            </a:pPr>
            <a:r>
              <a:rPr lang="en-US" dirty="0" smtClean="0"/>
              <a:t>Identify patients with fibromyalgia on opioids</a:t>
            </a:r>
          </a:p>
          <a:p>
            <a:pPr marL="285750" indent="-285750">
              <a:buFontTx/>
              <a:buChar char="-"/>
            </a:pPr>
            <a:endParaRPr lang="en-US" dirty="0"/>
          </a:p>
        </p:txBody>
      </p:sp>
      <p:sp>
        <p:nvSpPr>
          <p:cNvPr id="5" name="TextBox 4"/>
          <p:cNvSpPr txBox="1"/>
          <p:nvPr/>
        </p:nvSpPr>
        <p:spPr>
          <a:xfrm>
            <a:off x="2048934" y="2674539"/>
            <a:ext cx="5317066" cy="646331"/>
          </a:xfrm>
          <a:prstGeom prst="rect">
            <a:avLst/>
          </a:prstGeom>
          <a:noFill/>
          <a:ln>
            <a:solidFill>
              <a:srgbClr val="4F81BD"/>
            </a:solidFill>
          </a:ln>
        </p:spPr>
        <p:txBody>
          <a:bodyPr wrap="square" rtlCol="0">
            <a:spAutoFit/>
          </a:bodyPr>
          <a:lstStyle/>
          <a:p>
            <a:r>
              <a:rPr lang="en-US" dirty="0" smtClean="0"/>
              <a:t>Group Educational session by rheumatology </a:t>
            </a:r>
          </a:p>
          <a:p>
            <a:pPr marL="285750" indent="-285750">
              <a:buFontTx/>
              <a:buChar char="-"/>
            </a:pPr>
            <a:endParaRPr lang="en-US" dirty="0"/>
          </a:p>
        </p:txBody>
      </p:sp>
      <p:sp>
        <p:nvSpPr>
          <p:cNvPr id="6" name="TextBox 5"/>
          <p:cNvSpPr txBox="1"/>
          <p:nvPr/>
        </p:nvSpPr>
        <p:spPr>
          <a:xfrm>
            <a:off x="778934" y="3809999"/>
            <a:ext cx="2827866" cy="646331"/>
          </a:xfrm>
          <a:prstGeom prst="rect">
            <a:avLst/>
          </a:prstGeom>
          <a:noFill/>
          <a:ln>
            <a:solidFill>
              <a:srgbClr val="4F81BD"/>
            </a:solidFill>
          </a:ln>
        </p:spPr>
        <p:txBody>
          <a:bodyPr wrap="square" rtlCol="0">
            <a:spAutoFit/>
          </a:bodyPr>
          <a:lstStyle/>
          <a:p>
            <a:r>
              <a:rPr lang="en-US" dirty="0" smtClean="0"/>
              <a:t>OT led fibromyalgia services</a:t>
            </a:r>
          </a:p>
          <a:p>
            <a:pPr marL="285750" indent="-285750">
              <a:buFontTx/>
              <a:buChar char="-"/>
            </a:pPr>
            <a:endParaRPr lang="en-US" dirty="0"/>
          </a:p>
        </p:txBody>
      </p:sp>
      <p:sp>
        <p:nvSpPr>
          <p:cNvPr id="7" name="TextBox 6"/>
          <p:cNvSpPr txBox="1"/>
          <p:nvPr/>
        </p:nvSpPr>
        <p:spPr>
          <a:xfrm>
            <a:off x="4216400" y="4878232"/>
            <a:ext cx="1879600" cy="646331"/>
          </a:xfrm>
          <a:prstGeom prst="rect">
            <a:avLst/>
          </a:prstGeom>
          <a:noFill/>
          <a:ln>
            <a:solidFill>
              <a:srgbClr val="4F81BD"/>
            </a:solidFill>
          </a:ln>
        </p:spPr>
        <p:txBody>
          <a:bodyPr wrap="square" rtlCol="0">
            <a:spAutoFit/>
          </a:bodyPr>
          <a:lstStyle/>
          <a:p>
            <a:r>
              <a:rPr lang="en-US" dirty="0" smtClean="0"/>
              <a:t>Pharmacy clinic </a:t>
            </a:r>
          </a:p>
          <a:p>
            <a:pPr marL="285750" indent="-285750">
              <a:buFontTx/>
              <a:buChar char="-"/>
            </a:pPr>
            <a:endParaRPr lang="en-US" dirty="0"/>
          </a:p>
        </p:txBody>
      </p:sp>
      <p:sp>
        <p:nvSpPr>
          <p:cNvPr id="8" name="TextBox 7"/>
          <p:cNvSpPr txBox="1"/>
          <p:nvPr/>
        </p:nvSpPr>
        <p:spPr>
          <a:xfrm>
            <a:off x="6400800" y="3809999"/>
            <a:ext cx="1947333" cy="646331"/>
          </a:xfrm>
          <a:prstGeom prst="rect">
            <a:avLst/>
          </a:prstGeom>
          <a:noFill/>
          <a:ln>
            <a:solidFill>
              <a:srgbClr val="4F81BD"/>
            </a:solidFill>
          </a:ln>
        </p:spPr>
        <p:txBody>
          <a:bodyPr wrap="square" rtlCol="0">
            <a:spAutoFit/>
          </a:bodyPr>
          <a:lstStyle/>
          <a:p>
            <a:r>
              <a:rPr lang="en-US" dirty="0" smtClean="0"/>
              <a:t>Community liaison</a:t>
            </a:r>
          </a:p>
          <a:p>
            <a:pPr marL="285750" indent="-285750">
              <a:buFontTx/>
              <a:buChar char="-"/>
            </a:pPr>
            <a:endParaRPr lang="en-US" dirty="0"/>
          </a:p>
        </p:txBody>
      </p:sp>
    </p:spTree>
    <p:extLst>
      <p:ext uri="{BB962C8B-B14F-4D97-AF65-F5344CB8AC3E}">
        <p14:creationId xmlns:p14="http://schemas.microsoft.com/office/powerpoint/2010/main" val="2539843313"/>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0267" y="728133"/>
            <a:ext cx="7992533" cy="523220"/>
          </a:xfrm>
          <a:prstGeom prst="rect">
            <a:avLst/>
          </a:prstGeom>
          <a:noFill/>
        </p:spPr>
        <p:txBody>
          <a:bodyPr wrap="square" rtlCol="0">
            <a:spAutoFit/>
          </a:bodyPr>
          <a:lstStyle/>
          <a:p>
            <a:r>
              <a:rPr lang="en-US" sz="2800" dirty="0" smtClean="0"/>
              <a:t> </a:t>
            </a:r>
            <a:r>
              <a:rPr lang="en-US" sz="2800" dirty="0"/>
              <a:t>Quad of Aims (St Andrews Lean Consulting, 2018) </a:t>
            </a:r>
          </a:p>
        </p:txBody>
      </p:sp>
      <p:graphicFrame>
        <p:nvGraphicFramePr>
          <p:cNvPr id="3" name="Table 2"/>
          <p:cNvGraphicFramePr>
            <a:graphicFrameLocks noGrp="1"/>
          </p:cNvGraphicFramePr>
          <p:nvPr>
            <p:extLst>
              <p:ext uri="{D42A27DB-BD31-4B8C-83A1-F6EECF244321}">
                <p14:modId xmlns:p14="http://schemas.microsoft.com/office/powerpoint/2010/main" val="370977136"/>
              </p:ext>
            </p:extLst>
          </p:nvPr>
        </p:nvGraphicFramePr>
        <p:xfrm>
          <a:off x="762000" y="2239991"/>
          <a:ext cx="7670800" cy="3990483"/>
        </p:xfrm>
        <a:graphic>
          <a:graphicData uri="http://schemas.openxmlformats.org/drawingml/2006/table">
            <a:tbl>
              <a:tblPr firstRow="1" bandRow="1">
                <a:tableStyleId>{5C22544A-7EE6-4342-B048-85BDC9FD1C3A}</a:tableStyleId>
              </a:tblPr>
              <a:tblGrid>
                <a:gridCol w="3835400"/>
                <a:gridCol w="3835400"/>
              </a:tblGrid>
              <a:tr h="1978804">
                <a:tc>
                  <a:txBody>
                    <a:bodyPr/>
                    <a:lstStyle/>
                    <a:p>
                      <a:r>
                        <a:rPr lang="en-US" dirty="0" smtClean="0"/>
                        <a:t>Purpose</a:t>
                      </a:r>
                    </a:p>
                    <a:p>
                      <a:endParaRPr lang="en-US" dirty="0" smtClean="0"/>
                    </a:p>
                    <a:p>
                      <a:r>
                        <a:rPr lang="en-US" dirty="0" smtClean="0"/>
                        <a:t>- Fibromyalgia group</a:t>
                      </a:r>
                    </a:p>
                    <a:p>
                      <a:endParaRPr lang="en-US" dirty="0" smtClean="0"/>
                    </a:p>
                    <a:p>
                      <a:r>
                        <a:rPr lang="en-US" dirty="0" smtClean="0"/>
                        <a:t>- Wean</a:t>
                      </a:r>
                      <a:r>
                        <a:rPr lang="en-US" baseline="0" dirty="0" smtClean="0"/>
                        <a:t> off opioids</a:t>
                      </a:r>
                      <a:endParaRPr lang="en-US" dirty="0"/>
                    </a:p>
                  </a:txBody>
                  <a:tcPr/>
                </a:tc>
                <a:tc>
                  <a:txBody>
                    <a:bodyPr/>
                    <a:lstStyle/>
                    <a:p>
                      <a:r>
                        <a:rPr lang="en-US" dirty="0" smtClean="0"/>
                        <a:t>Customer impact</a:t>
                      </a:r>
                    </a:p>
                    <a:p>
                      <a:pPr marL="285750" indent="-285750">
                        <a:buFontTx/>
                        <a:buChar char="-"/>
                      </a:pPr>
                      <a:r>
                        <a:rPr lang="en-US" baseline="0" dirty="0" smtClean="0"/>
                        <a:t>Reduce number of medications</a:t>
                      </a:r>
                    </a:p>
                    <a:p>
                      <a:pPr marL="285750" indent="-285750">
                        <a:buFontTx/>
                        <a:buChar char="-"/>
                      </a:pPr>
                      <a:r>
                        <a:rPr lang="en-US" baseline="0" dirty="0" smtClean="0"/>
                        <a:t>Further social integration</a:t>
                      </a:r>
                    </a:p>
                    <a:p>
                      <a:pPr marL="0" indent="0">
                        <a:buFontTx/>
                        <a:buNone/>
                      </a:pPr>
                      <a:endParaRPr lang="en-US" baseline="0" dirty="0" smtClean="0"/>
                    </a:p>
                    <a:p>
                      <a:pPr marL="0" indent="0">
                        <a:buFontTx/>
                        <a:buNone/>
                      </a:pPr>
                      <a:r>
                        <a:rPr lang="en-US" baseline="0" dirty="0" smtClean="0"/>
                        <a:t>Negative impact:</a:t>
                      </a:r>
                    </a:p>
                    <a:p>
                      <a:pPr marL="0" indent="0">
                        <a:buFontTx/>
                        <a:buNone/>
                      </a:pPr>
                      <a:r>
                        <a:rPr lang="en-US" baseline="0" dirty="0" smtClean="0"/>
                        <a:t>-? More pain</a:t>
                      </a:r>
                    </a:p>
                    <a:p>
                      <a:pPr marL="285750" indent="-285750">
                        <a:buFontTx/>
                        <a:buChar char="-"/>
                      </a:pPr>
                      <a:endParaRPr lang="en-US" dirty="0" smtClean="0"/>
                    </a:p>
                  </a:txBody>
                  <a:tcPr/>
                </a:tc>
              </a:tr>
              <a:tr h="1978804">
                <a:tc>
                  <a:txBody>
                    <a:bodyPr/>
                    <a:lstStyle/>
                    <a:p>
                      <a:r>
                        <a:rPr lang="en-US" dirty="0" smtClean="0"/>
                        <a:t>Proposal plan</a:t>
                      </a:r>
                    </a:p>
                    <a:p>
                      <a:endParaRPr lang="en-US" dirty="0" smtClean="0"/>
                    </a:p>
                    <a:p>
                      <a:pPr marL="285750" indent="-285750">
                        <a:buFontTx/>
                        <a:buChar char="-"/>
                      </a:pPr>
                      <a:r>
                        <a:rPr lang="en-US" dirty="0" smtClean="0"/>
                        <a:t>Engagement with</a:t>
                      </a:r>
                      <a:r>
                        <a:rPr lang="en-US" baseline="0" dirty="0" smtClean="0"/>
                        <a:t> GPs, OT, Pharmacy, MCAS, PAIN TEAM</a:t>
                      </a:r>
                    </a:p>
                    <a:p>
                      <a:pPr marL="285750" indent="-285750">
                        <a:buFontTx/>
                        <a:buChar char="-"/>
                      </a:pPr>
                      <a:r>
                        <a:rPr lang="en-US" baseline="0" dirty="0" smtClean="0"/>
                        <a:t>Gather data</a:t>
                      </a:r>
                    </a:p>
                    <a:p>
                      <a:pPr marL="285750" indent="-285750">
                        <a:buFontTx/>
                        <a:buChar char="-"/>
                      </a:pPr>
                      <a:r>
                        <a:rPr lang="en-US" baseline="0" dirty="0" smtClean="0"/>
                        <a:t>Test the change</a:t>
                      </a:r>
                      <a:endParaRPr lang="en-US" dirty="0"/>
                    </a:p>
                  </a:txBody>
                  <a:tcPr/>
                </a:tc>
                <a:tc>
                  <a:txBody>
                    <a:bodyPr/>
                    <a:lstStyle/>
                    <a:p>
                      <a:r>
                        <a:rPr lang="en-US" dirty="0" smtClean="0"/>
                        <a:t>Successful</a:t>
                      </a:r>
                      <a:r>
                        <a:rPr lang="en-US" baseline="0" dirty="0" smtClean="0"/>
                        <a:t> outcome criteria</a:t>
                      </a:r>
                    </a:p>
                    <a:p>
                      <a:endParaRPr lang="en-US" baseline="0" dirty="0" smtClean="0"/>
                    </a:p>
                    <a:p>
                      <a:pPr marL="285750" indent="-285750">
                        <a:buFontTx/>
                        <a:buChar char="-"/>
                      </a:pPr>
                      <a:r>
                        <a:rPr lang="en-US" baseline="0" dirty="0" smtClean="0"/>
                        <a:t>Alternative pathway for pain management</a:t>
                      </a:r>
                    </a:p>
                    <a:p>
                      <a:pPr marL="285750" indent="-285750">
                        <a:buFontTx/>
                        <a:buChar char="-"/>
                      </a:pPr>
                      <a:r>
                        <a:rPr lang="en-US" baseline="0" dirty="0" smtClean="0"/>
                        <a:t>Reduce burden of opioid prescription ( ?cost)</a:t>
                      </a:r>
                      <a:endParaRPr lang="en-US" dirty="0"/>
                    </a:p>
                  </a:txBody>
                  <a:tcPr/>
                </a:tc>
              </a:tr>
            </a:tbl>
          </a:graphicData>
        </a:graphic>
      </p:graphicFrame>
    </p:spTree>
    <p:extLst>
      <p:ext uri="{BB962C8B-B14F-4D97-AF65-F5344CB8AC3E}">
        <p14:creationId xmlns:p14="http://schemas.microsoft.com/office/powerpoint/2010/main" val="2588365539"/>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8-29 at 12.42.4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0280" y="88900"/>
            <a:ext cx="6845300" cy="6769100"/>
          </a:xfrm>
          <a:prstGeom prst="rect">
            <a:avLst/>
          </a:prstGeom>
        </p:spPr>
      </p:pic>
    </p:spTree>
    <p:extLst>
      <p:ext uri="{BB962C8B-B14F-4D97-AF65-F5344CB8AC3E}">
        <p14:creationId xmlns:p14="http://schemas.microsoft.com/office/powerpoint/2010/main" val="2097433627"/>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nijeh:Users:Simon:Desktop:Screen Shot 2019-06-07 at 09.47.08.png"/>
          <p:cNvPicPr/>
          <p:nvPr/>
        </p:nvPicPr>
        <p:blipFill>
          <a:blip r:embed="rId3">
            <a:extLst>
              <a:ext uri="{28A0092B-C50C-407E-A947-70E740481C1C}">
                <a14:useLocalDpi xmlns:a14="http://schemas.microsoft.com/office/drawing/2010/main" val="0"/>
              </a:ext>
            </a:extLst>
          </a:blip>
          <a:srcRect/>
          <a:stretch>
            <a:fillRect/>
          </a:stretch>
        </p:blipFill>
        <p:spPr bwMode="auto">
          <a:xfrm>
            <a:off x="684213" y="1002439"/>
            <a:ext cx="409575" cy="861695"/>
          </a:xfrm>
          <a:prstGeom prst="rect">
            <a:avLst/>
          </a:prstGeom>
          <a:noFill/>
          <a:ln>
            <a:noFill/>
          </a:ln>
        </p:spPr>
      </p:pic>
      <p:sp>
        <p:nvSpPr>
          <p:cNvPr id="3" name="Text Box 3"/>
          <p:cNvSpPr txBox="1"/>
          <p:nvPr/>
        </p:nvSpPr>
        <p:spPr>
          <a:xfrm>
            <a:off x="4009571" y="1233711"/>
            <a:ext cx="818243" cy="567829"/>
          </a:xfrm>
          <a:prstGeom prst="rect">
            <a:avLst/>
          </a:prstGeom>
          <a:noFill/>
          <a:ln>
            <a:noFill/>
          </a:ln>
          <a:effectLst/>
          <a:extLst>
            <a:ext uri="{C572A759-6A51-4108-AA02-DFA0A04FC94B}">
              <ma14:wrappingTextBoxFlag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US" sz="2800" b="1" dirty="0">
                <a:effectLst/>
                <a:ea typeface="ＭＳ 明朝"/>
                <a:cs typeface="Times New Roman"/>
              </a:rPr>
              <a:t>GP</a:t>
            </a:r>
            <a:endParaRPr lang="en-GB" sz="2800" b="1" dirty="0">
              <a:effectLst/>
              <a:ea typeface="ＭＳ 明朝"/>
              <a:cs typeface="Times New Roman"/>
            </a:endParaRPr>
          </a:p>
        </p:txBody>
      </p:sp>
      <p:sp>
        <p:nvSpPr>
          <p:cNvPr id="4" name="Oval 3"/>
          <p:cNvSpPr/>
          <p:nvPr/>
        </p:nvSpPr>
        <p:spPr>
          <a:xfrm>
            <a:off x="3679370" y="1002439"/>
            <a:ext cx="1471386" cy="988478"/>
          </a:xfrm>
          <a:prstGeom prst="ellipse">
            <a:avLst/>
          </a:prstGeom>
          <a:gradFill flip="none" rotWithShape="1">
            <a:gsLst>
              <a:gs pos="0">
                <a:schemeClr val="accent1">
                  <a:tint val="100000"/>
                  <a:shade val="100000"/>
                  <a:satMod val="130000"/>
                  <a:alpha val="68000"/>
                </a:schemeClr>
              </a:gs>
              <a:gs pos="100000">
                <a:schemeClr val="accent1">
                  <a:tint val="50000"/>
                  <a:shade val="100000"/>
                  <a:satMod val="350000"/>
                  <a:alpha val="68000"/>
                </a:schemeClr>
              </a:gs>
            </a:gsLst>
            <a:lin ang="16200000" scaled="0"/>
            <a:tileRect/>
          </a:gradFill>
        </p:spPr>
        <p:style>
          <a:lnRef idx="1">
            <a:schemeClr val="accent1"/>
          </a:lnRef>
          <a:fillRef idx="3">
            <a:schemeClr val="accent1"/>
          </a:fillRef>
          <a:effectRef idx="2">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6" name="Right Arrow 5"/>
          <p:cNvSpPr/>
          <p:nvPr/>
        </p:nvSpPr>
        <p:spPr>
          <a:xfrm>
            <a:off x="1547359" y="1171121"/>
            <a:ext cx="1174069" cy="47171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 name="Straight Arrow Connector 8"/>
          <p:cNvCxnSpPr/>
          <p:nvPr/>
        </p:nvCxnSpPr>
        <p:spPr>
          <a:xfrm>
            <a:off x="5896428" y="2171698"/>
            <a:ext cx="417286" cy="48985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4553858" y="2159000"/>
            <a:ext cx="18142" cy="72571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flipH="1">
            <a:off x="2721429" y="2171698"/>
            <a:ext cx="362857" cy="47715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pic>
        <p:nvPicPr>
          <p:cNvPr id="16" name="Picture 15" descr="Screen Shot 2019-06-07 at 09.53.59.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751" y="2661555"/>
            <a:ext cx="2037215" cy="2081263"/>
          </a:xfrm>
          <a:prstGeom prst="rect">
            <a:avLst/>
          </a:prstGeom>
        </p:spPr>
      </p:pic>
      <p:pic>
        <p:nvPicPr>
          <p:cNvPr id="17" name="Picture 16" descr="Screen Shot 2019-06-07 at 09.55.06.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3714" y="2909106"/>
            <a:ext cx="2612572" cy="2409371"/>
          </a:xfrm>
          <a:prstGeom prst="rect">
            <a:avLst/>
          </a:prstGeom>
        </p:spPr>
      </p:pic>
      <p:pic>
        <p:nvPicPr>
          <p:cNvPr id="18" name="Picture 17" descr="Screen Shot 2019-06-07 at 09.57.46.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84286" y="3127829"/>
            <a:ext cx="2421107" cy="2006600"/>
          </a:xfrm>
          <a:prstGeom prst="rect">
            <a:avLst/>
          </a:prstGeom>
        </p:spPr>
      </p:pic>
    </p:spTree>
    <p:extLst>
      <p:ext uri="{BB962C8B-B14F-4D97-AF65-F5344CB8AC3E}">
        <p14:creationId xmlns:p14="http://schemas.microsoft.com/office/powerpoint/2010/main" val="1814876639"/>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8019" y="3095526"/>
            <a:ext cx="1669681" cy="14773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Reduce number of patients in the community who are on opioids</a:t>
            </a:r>
            <a:endParaRPr lang="en-US" dirty="0"/>
          </a:p>
        </p:txBody>
      </p:sp>
      <p:sp>
        <p:nvSpPr>
          <p:cNvPr id="5" name="TextBox 4"/>
          <p:cNvSpPr txBox="1"/>
          <p:nvPr/>
        </p:nvSpPr>
        <p:spPr>
          <a:xfrm>
            <a:off x="2197700" y="5208147"/>
            <a:ext cx="1669681"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Reduce initiating</a:t>
            </a:r>
            <a:endParaRPr lang="en-US" dirty="0"/>
          </a:p>
        </p:txBody>
      </p:sp>
      <p:sp>
        <p:nvSpPr>
          <p:cNvPr id="6" name="TextBox 5"/>
          <p:cNvSpPr txBox="1"/>
          <p:nvPr/>
        </p:nvSpPr>
        <p:spPr>
          <a:xfrm>
            <a:off x="2197700" y="1810853"/>
            <a:ext cx="1669681"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Weaning </a:t>
            </a:r>
            <a:endParaRPr lang="en-US" dirty="0"/>
          </a:p>
        </p:txBody>
      </p:sp>
      <p:sp>
        <p:nvSpPr>
          <p:cNvPr id="7" name="TextBox 6"/>
          <p:cNvSpPr txBox="1"/>
          <p:nvPr/>
        </p:nvSpPr>
        <p:spPr>
          <a:xfrm>
            <a:off x="4838864" y="2882917"/>
            <a:ext cx="1669681"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Occupational therapist</a:t>
            </a:r>
            <a:endParaRPr lang="en-US" dirty="0"/>
          </a:p>
        </p:txBody>
      </p:sp>
      <p:sp>
        <p:nvSpPr>
          <p:cNvPr id="8" name="TextBox 7"/>
          <p:cNvSpPr txBox="1"/>
          <p:nvPr/>
        </p:nvSpPr>
        <p:spPr>
          <a:xfrm>
            <a:off x="4866870" y="1979120"/>
            <a:ext cx="1669681"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Community pharmacy</a:t>
            </a:r>
            <a:endParaRPr lang="en-US" dirty="0"/>
          </a:p>
        </p:txBody>
      </p:sp>
      <p:sp>
        <p:nvSpPr>
          <p:cNvPr id="9" name="TextBox 8"/>
          <p:cNvSpPr txBox="1"/>
          <p:nvPr/>
        </p:nvSpPr>
        <p:spPr>
          <a:xfrm>
            <a:off x="4866870" y="1151348"/>
            <a:ext cx="1669681"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Discussion with primary care</a:t>
            </a:r>
            <a:endParaRPr lang="en-US" dirty="0"/>
          </a:p>
        </p:txBody>
      </p:sp>
      <p:sp>
        <p:nvSpPr>
          <p:cNvPr id="11" name="TextBox 10"/>
          <p:cNvSpPr txBox="1"/>
          <p:nvPr/>
        </p:nvSpPr>
        <p:spPr>
          <a:xfrm>
            <a:off x="4866870" y="4931148"/>
            <a:ext cx="1669681"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Pain management Programme</a:t>
            </a:r>
            <a:endParaRPr lang="en-US" dirty="0"/>
          </a:p>
        </p:txBody>
      </p:sp>
      <p:sp>
        <p:nvSpPr>
          <p:cNvPr id="13" name="TextBox 12"/>
          <p:cNvSpPr txBox="1"/>
          <p:nvPr/>
        </p:nvSpPr>
        <p:spPr>
          <a:xfrm>
            <a:off x="4866870" y="6273532"/>
            <a:ext cx="1669681"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Pain team</a:t>
            </a:r>
            <a:endParaRPr lang="en-US" dirty="0"/>
          </a:p>
        </p:txBody>
      </p:sp>
      <p:sp>
        <p:nvSpPr>
          <p:cNvPr id="14" name="TextBox 13"/>
          <p:cNvSpPr txBox="1"/>
          <p:nvPr/>
        </p:nvSpPr>
        <p:spPr>
          <a:xfrm>
            <a:off x="4838864" y="3834190"/>
            <a:ext cx="1669681"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Community services</a:t>
            </a:r>
            <a:endParaRPr lang="en-US" dirty="0"/>
          </a:p>
        </p:txBody>
      </p:sp>
      <p:sp>
        <p:nvSpPr>
          <p:cNvPr id="15" name="TextBox 14"/>
          <p:cNvSpPr txBox="1"/>
          <p:nvPr/>
        </p:nvSpPr>
        <p:spPr>
          <a:xfrm>
            <a:off x="585102" y="271109"/>
            <a:ext cx="1041766" cy="369332"/>
          </a:xfrm>
          <a:prstGeom prst="rect">
            <a:avLst/>
          </a:prstGeom>
          <a:effectLst>
            <a:outerShdw blurRad="50800" dist="38100" dir="2700000" algn="tl" rotWithShape="0">
              <a:prstClr val="black">
                <a:alpha val="4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dirty="0" smtClean="0"/>
              <a:t>Aim</a:t>
            </a:r>
            <a:endParaRPr lang="en-US" dirty="0"/>
          </a:p>
        </p:txBody>
      </p:sp>
      <p:sp>
        <p:nvSpPr>
          <p:cNvPr id="16" name="TextBox 15"/>
          <p:cNvSpPr txBox="1"/>
          <p:nvPr/>
        </p:nvSpPr>
        <p:spPr>
          <a:xfrm>
            <a:off x="4562069" y="309357"/>
            <a:ext cx="2188007" cy="369332"/>
          </a:xfrm>
          <a:prstGeom prst="rect">
            <a:avLst/>
          </a:prstGeom>
          <a:effectLst>
            <a:outerShdw blurRad="50800" dist="38100" dir="2700000" algn="tl" rotWithShape="0">
              <a:prstClr val="black">
                <a:alpha val="4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dirty="0" smtClean="0"/>
              <a:t>Intervention</a:t>
            </a:r>
            <a:endParaRPr lang="en-US" dirty="0"/>
          </a:p>
        </p:txBody>
      </p:sp>
      <p:sp>
        <p:nvSpPr>
          <p:cNvPr id="17" name="TextBox 16"/>
          <p:cNvSpPr txBox="1"/>
          <p:nvPr/>
        </p:nvSpPr>
        <p:spPr>
          <a:xfrm>
            <a:off x="2197700" y="271109"/>
            <a:ext cx="1041766" cy="369332"/>
          </a:xfrm>
          <a:prstGeom prst="rect">
            <a:avLst/>
          </a:prstGeom>
          <a:effectLst>
            <a:outerShdw blurRad="50800" dist="38100" dir="2700000" algn="tl" rotWithShape="0">
              <a:prstClr val="black">
                <a:alpha val="40000"/>
              </a:prstClr>
            </a:outerShdw>
          </a:effectLst>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dirty="0" smtClean="0"/>
              <a:t>Driver</a:t>
            </a:r>
            <a:endParaRPr lang="en-US" dirty="0"/>
          </a:p>
        </p:txBody>
      </p:sp>
      <p:cxnSp>
        <p:nvCxnSpPr>
          <p:cNvPr id="20" name="Straight Arrow Connector 19"/>
          <p:cNvCxnSpPr>
            <a:stCxn id="6" idx="2"/>
          </p:cNvCxnSpPr>
          <p:nvPr/>
        </p:nvCxnSpPr>
        <p:spPr>
          <a:xfrm flipH="1">
            <a:off x="2197700" y="2180185"/>
            <a:ext cx="834841" cy="134906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flipH="1" flipV="1">
            <a:off x="2197700" y="3834190"/>
            <a:ext cx="1041766" cy="137395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6" name="Right Bracket 25"/>
          <p:cNvSpPr/>
          <p:nvPr/>
        </p:nvSpPr>
        <p:spPr>
          <a:xfrm>
            <a:off x="7064034" y="1151348"/>
            <a:ext cx="466357" cy="3421506"/>
          </a:xfrm>
          <a:prstGeom prst="rightBracket">
            <a:avLst/>
          </a:prstGeom>
          <a:ln/>
        </p:spPr>
        <p:style>
          <a:lnRef idx="2">
            <a:schemeClr val="accent1"/>
          </a:lnRef>
          <a:fillRef idx="0">
            <a:schemeClr val="accent1"/>
          </a:fillRef>
          <a:effectRef idx="1">
            <a:schemeClr val="accent1"/>
          </a:effectRef>
          <a:fontRef idx="minor">
            <a:schemeClr val="tx1"/>
          </a:fontRef>
        </p:style>
        <p:txBody>
          <a:bodyPr/>
          <a:lstStyle/>
          <a:p>
            <a:endParaRPr lang="en-US"/>
          </a:p>
        </p:txBody>
      </p:sp>
      <p:cxnSp>
        <p:nvCxnSpPr>
          <p:cNvPr id="28" name="Straight Arrow Connector 27"/>
          <p:cNvCxnSpPr/>
          <p:nvPr/>
        </p:nvCxnSpPr>
        <p:spPr>
          <a:xfrm flipV="1">
            <a:off x="3867381" y="1353510"/>
            <a:ext cx="889366" cy="45734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0" name="Straight Arrow Connector 29"/>
          <p:cNvCxnSpPr>
            <a:endCxn id="8" idx="1"/>
          </p:cNvCxnSpPr>
          <p:nvPr/>
        </p:nvCxnSpPr>
        <p:spPr>
          <a:xfrm>
            <a:off x="3867381" y="2039525"/>
            <a:ext cx="999489" cy="26276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p:nvPr/>
        </p:nvCxnSpPr>
        <p:spPr>
          <a:xfrm>
            <a:off x="3867381" y="2180185"/>
            <a:ext cx="889366" cy="96799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4" name="Straight Arrow Connector 33"/>
          <p:cNvCxnSpPr/>
          <p:nvPr/>
        </p:nvCxnSpPr>
        <p:spPr>
          <a:xfrm>
            <a:off x="3867381" y="2180185"/>
            <a:ext cx="889366" cy="193595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6" name="Straight Arrow Connector 35"/>
          <p:cNvCxnSpPr/>
          <p:nvPr/>
        </p:nvCxnSpPr>
        <p:spPr>
          <a:xfrm>
            <a:off x="3867381" y="2180185"/>
            <a:ext cx="889366" cy="326831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8" name="Straight Arrow Connector 37"/>
          <p:cNvCxnSpPr/>
          <p:nvPr/>
        </p:nvCxnSpPr>
        <p:spPr>
          <a:xfrm>
            <a:off x="3967276" y="5664762"/>
            <a:ext cx="789471" cy="73589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40" name="Straight Arrow Connector 39"/>
          <p:cNvCxnSpPr/>
          <p:nvPr/>
        </p:nvCxnSpPr>
        <p:spPr>
          <a:xfrm flipV="1">
            <a:off x="3919885" y="5664762"/>
            <a:ext cx="836862" cy="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4" name="Donut 23"/>
          <p:cNvSpPr/>
          <p:nvPr/>
        </p:nvSpPr>
        <p:spPr>
          <a:xfrm>
            <a:off x="7721600" y="2311564"/>
            <a:ext cx="1253067" cy="1217683"/>
          </a:xfrm>
          <a:prstGeom prst="donut">
            <a:avLst/>
          </a:prstGeom>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TextBox 2"/>
          <p:cNvSpPr txBox="1"/>
          <p:nvPr/>
        </p:nvSpPr>
        <p:spPr>
          <a:xfrm rot="21448101">
            <a:off x="8004387" y="2698251"/>
            <a:ext cx="822960" cy="369332"/>
          </a:xfrm>
          <a:prstGeom prst="rect">
            <a:avLst/>
          </a:prstGeom>
          <a:noFill/>
        </p:spPr>
        <p:txBody>
          <a:bodyPr wrap="square" rtlCol="0">
            <a:spAutoFit/>
          </a:bodyPr>
          <a:lstStyle/>
          <a:p>
            <a:r>
              <a:rPr lang="en-US" dirty="0" smtClean="0"/>
              <a:t>PDSA</a:t>
            </a:r>
            <a:endParaRPr lang="en-US" dirty="0"/>
          </a:p>
        </p:txBody>
      </p:sp>
    </p:spTree>
    <p:extLst>
      <p:ext uri="{BB962C8B-B14F-4D97-AF65-F5344CB8AC3E}">
        <p14:creationId xmlns:p14="http://schemas.microsoft.com/office/powerpoint/2010/main" val="3563999423"/>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9-06-07 at 09.55.0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866"/>
            <a:ext cx="1560286" cy="1438930"/>
          </a:xfrm>
          <a:prstGeom prst="rect">
            <a:avLst/>
          </a:prstGeom>
        </p:spPr>
      </p:pic>
      <p:sp>
        <p:nvSpPr>
          <p:cNvPr id="6" name="TextBox 5"/>
          <p:cNvSpPr txBox="1"/>
          <p:nvPr/>
        </p:nvSpPr>
        <p:spPr>
          <a:xfrm>
            <a:off x="6516422" y="3745054"/>
            <a:ext cx="2050143" cy="369332"/>
          </a:xfrm>
          <a:prstGeom prst="rect">
            <a:avLst/>
          </a:prstGeom>
          <a:noFill/>
          <a:ln>
            <a:solidFill>
              <a:schemeClr val="tx1"/>
            </a:solidFill>
          </a:ln>
        </p:spPr>
        <p:txBody>
          <a:bodyPr wrap="square" rtlCol="0">
            <a:spAutoFit/>
          </a:bodyPr>
          <a:lstStyle/>
          <a:p>
            <a:r>
              <a:rPr lang="en-US" b="1" dirty="0" smtClean="0"/>
              <a:t>X1 follow up clinic </a:t>
            </a:r>
            <a:endParaRPr lang="en-US" b="1" dirty="0"/>
          </a:p>
        </p:txBody>
      </p:sp>
      <p:sp>
        <p:nvSpPr>
          <p:cNvPr id="7" name="TextBox 6"/>
          <p:cNvSpPr txBox="1"/>
          <p:nvPr/>
        </p:nvSpPr>
        <p:spPr>
          <a:xfrm>
            <a:off x="446605" y="3382116"/>
            <a:ext cx="4553856" cy="2308324"/>
          </a:xfrm>
          <a:prstGeom prst="rect">
            <a:avLst/>
          </a:prstGeom>
          <a:noFill/>
        </p:spPr>
        <p:txBody>
          <a:bodyPr wrap="square" rtlCol="0">
            <a:spAutoFit/>
          </a:bodyPr>
          <a:lstStyle/>
          <a:p>
            <a:r>
              <a:rPr lang="en-US" b="1" dirty="0" smtClean="0"/>
              <a:t>Data collected:</a:t>
            </a:r>
          </a:p>
          <a:p>
            <a:r>
              <a:rPr lang="en-US" b="1" dirty="0" smtClean="0"/>
              <a:t>1- Pain scores / FIQ</a:t>
            </a:r>
          </a:p>
          <a:p>
            <a:r>
              <a:rPr lang="en-US" b="1" dirty="0"/>
              <a:t>2</a:t>
            </a:r>
            <a:r>
              <a:rPr lang="en-US" b="1" dirty="0" smtClean="0"/>
              <a:t>- starting dose</a:t>
            </a:r>
          </a:p>
          <a:p>
            <a:r>
              <a:rPr lang="en-US" b="1" dirty="0"/>
              <a:t>3</a:t>
            </a:r>
            <a:r>
              <a:rPr lang="en-US" b="1" dirty="0" smtClean="0"/>
              <a:t>- final dose</a:t>
            </a:r>
          </a:p>
          <a:p>
            <a:r>
              <a:rPr lang="en-US" b="1" dirty="0"/>
              <a:t>4</a:t>
            </a:r>
            <a:r>
              <a:rPr lang="en-US" b="1" dirty="0" smtClean="0"/>
              <a:t>- Did patient require addition of other medications</a:t>
            </a:r>
          </a:p>
          <a:p>
            <a:r>
              <a:rPr lang="en-US" b="1" dirty="0"/>
              <a:t>5</a:t>
            </a:r>
            <a:r>
              <a:rPr lang="en-US" b="1" dirty="0" smtClean="0"/>
              <a:t>- How many visits did it take?</a:t>
            </a:r>
          </a:p>
          <a:p>
            <a:r>
              <a:rPr lang="en-US" b="1" dirty="0"/>
              <a:t>6</a:t>
            </a:r>
            <a:r>
              <a:rPr lang="en-US" b="1" dirty="0" smtClean="0"/>
              <a:t>- Additional GP visits</a:t>
            </a:r>
            <a:endParaRPr lang="en-US" b="1" dirty="0"/>
          </a:p>
        </p:txBody>
      </p:sp>
      <p:sp>
        <p:nvSpPr>
          <p:cNvPr id="8" name="TextBox 7"/>
          <p:cNvSpPr txBox="1"/>
          <p:nvPr/>
        </p:nvSpPr>
        <p:spPr>
          <a:xfrm>
            <a:off x="1560286" y="1004496"/>
            <a:ext cx="3156857" cy="1754327"/>
          </a:xfrm>
          <a:prstGeom prst="rect">
            <a:avLst/>
          </a:prstGeom>
          <a:noFill/>
          <a:ln>
            <a:solidFill>
              <a:srgbClr val="000000"/>
            </a:solidFill>
          </a:ln>
        </p:spPr>
        <p:txBody>
          <a:bodyPr wrap="square" rtlCol="0">
            <a:spAutoFit/>
          </a:bodyPr>
          <a:lstStyle/>
          <a:p>
            <a:r>
              <a:rPr lang="en-US" b="1" dirty="0" smtClean="0"/>
              <a:t>The initial conversation</a:t>
            </a:r>
          </a:p>
          <a:p>
            <a:pPr marL="285750" indent="-285750">
              <a:buFontTx/>
              <a:buChar char="-"/>
            </a:pPr>
            <a:r>
              <a:rPr lang="en-US" b="1" dirty="0" smtClean="0"/>
              <a:t>Give information on why we are doing this</a:t>
            </a:r>
          </a:p>
          <a:p>
            <a:pPr marL="285750" indent="-285750">
              <a:buFontTx/>
              <a:buChar char="-"/>
            </a:pPr>
            <a:r>
              <a:rPr lang="en-US" b="1" dirty="0" smtClean="0"/>
              <a:t>How were are going to do this</a:t>
            </a:r>
          </a:p>
          <a:p>
            <a:pPr marL="285750" indent="-285750">
              <a:buFontTx/>
              <a:buChar char="-"/>
            </a:pPr>
            <a:r>
              <a:rPr lang="en-US" b="1" dirty="0" smtClean="0"/>
              <a:t>Review medication</a:t>
            </a:r>
            <a:endParaRPr lang="en-US" b="1" dirty="0"/>
          </a:p>
        </p:txBody>
      </p:sp>
      <p:sp>
        <p:nvSpPr>
          <p:cNvPr id="9" name="TextBox 8"/>
          <p:cNvSpPr txBox="1"/>
          <p:nvPr/>
        </p:nvSpPr>
        <p:spPr>
          <a:xfrm>
            <a:off x="5533572" y="1558224"/>
            <a:ext cx="3283857" cy="1200329"/>
          </a:xfrm>
          <a:prstGeom prst="rect">
            <a:avLst/>
          </a:prstGeom>
          <a:noFill/>
          <a:ln>
            <a:solidFill>
              <a:srgbClr val="000000"/>
            </a:solidFill>
          </a:ln>
        </p:spPr>
        <p:txBody>
          <a:bodyPr wrap="square" rtlCol="0">
            <a:spAutoFit/>
          </a:bodyPr>
          <a:lstStyle/>
          <a:p>
            <a:r>
              <a:rPr lang="en-US" b="1" dirty="0" smtClean="0"/>
              <a:t>Second consultation:</a:t>
            </a:r>
          </a:p>
          <a:p>
            <a:pPr marL="285750" indent="-285750">
              <a:buFontTx/>
              <a:buChar char="-"/>
            </a:pPr>
            <a:r>
              <a:rPr lang="en-US" b="1" dirty="0" smtClean="0"/>
              <a:t>Start the weaning off process </a:t>
            </a:r>
          </a:p>
          <a:p>
            <a:pPr marL="285750" indent="-285750">
              <a:buFontTx/>
              <a:buChar char="-"/>
            </a:pPr>
            <a:r>
              <a:rPr lang="en-US" b="1" dirty="0" smtClean="0"/>
              <a:t>Provide an </a:t>
            </a:r>
            <a:r>
              <a:rPr lang="en-US" b="1" dirty="0" err="1" smtClean="0"/>
              <a:t>individualised</a:t>
            </a:r>
            <a:r>
              <a:rPr lang="en-US" b="1" dirty="0" smtClean="0"/>
              <a:t> plan</a:t>
            </a:r>
          </a:p>
        </p:txBody>
      </p:sp>
      <p:pic>
        <p:nvPicPr>
          <p:cNvPr id="10" name="Picture 9" descr="Manijeh:Users:Simon:Desktop:Screen Shot 2019-06-07 at 09.47.08.png"/>
          <p:cNvPicPr/>
          <p:nvPr/>
        </p:nvPicPr>
        <p:blipFill>
          <a:blip r:embed="rId3">
            <a:extLst>
              <a:ext uri="{28A0092B-C50C-407E-A947-70E740481C1C}">
                <a14:useLocalDpi xmlns:a14="http://schemas.microsoft.com/office/drawing/2010/main" val="0"/>
              </a:ext>
            </a:extLst>
          </a:blip>
          <a:srcRect/>
          <a:stretch>
            <a:fillRect/>
          </a:stretch>
        </p:blipFill>
        <p:spPr bwMode="auto">
          <a:xfrm>
            <a:off x="274638" y="1771920"/>
            <a:ext cx="409575" cy="861695"/>
          </a:xfrm>
          <a:prstGeom prst="rect">
            <a:avLst/>
          </a:prstGeom>
          <a:noFill/>
          <a:ln>
            <a:noFill/>
          </a:ln>
        </p:spPr>
      </p:pic>
      <p:sp>
        <p:nvSpPr>
          <p:cNvPr id="11" name="Right Arrow 10"/>
          <p:cNvSpPr/>
          <p:nvPr/>
        </p:nvSpPr>
        <p:spPr>
          <a:xfrm flipV="1">
            <a:off x="853029" y="2028489"/>
            <a:ext cx="574563" cy="341241"/>
          </a:xfrm>
          <a:prstGeom prst="rightArrow">
            <a:avLst/>
          </a:prstGeom>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12" name="Right Arrow 11"/>
          <p:cNvSpPr/>
          <p:nvPr/>
        </p:nvSpPr>
        <p:spPr>
          <a:xfrm flipV="1">
            <a:off x="4798844" y="2010268"/>
            <a:ext cx="574563" cy="341241"/>
          </a:xfrm>
          <a:prstGeom prst="rightArrow">
            <a:avLst/>
          </a:prstGeom>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13" name="Right Arrow 12"/>
          <p:cNvSpPr/>
          <p:nvPr/>
        </p:nvSpPr>
        <p:spPr>
          <a:xfrm rot="5400000" flipV="1">
            <a:off x="7014547" y="3101113"/>
            <a:ext cx="574563" cy="341241"/>
          </a:xfrm>
          <a:prstGeom prst="rightArrow">
            <a:avLst/>
          </a:prstGeom>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14" name="TextBox 13"/>
          <p:cNvSpPr txBox="1"/>
          <p:nvPr/>
        </p:nvSpPr>
        <p:spPr>
          <a:xfrm>
            <a:off x="6685643" y="5234112"/>
            <a:ext cx="2299599" cy="369332"/>
          </a:xfrm>
          <a:prstGeom prst="rect">
            <a:avLst/>
          </a:prstGeom>
          <a:noFill/>
          <a:ln>
            <a:solidFill>
              <a:srgbClr val="000000"/>
            </a:solidFill>
          </a:ln>
        </p:spPr>
        <p:txBody>
          <a:bodyPr wrap="square" rtlCol="0">
            <a:spAutoFit/>
          </a:bodyPr>
          <a:lstStyle/>
          <a:p>
            <a:r>
              <a:rPr lang="en-US" b="1" dirty="0" smtClean="0"/>
              <a:t>GP Cluster Pharmacist</a:t>
            </a:r>
            <a:endParaRPr lang="en-US" b="1" dirty="0"/>
          </a:p>
        </p:txBody>
      </p:sp>
      <p:sp>
        <p:nvSpPr>
          <p:cNvPr id="15" name="Right Arrow 14"/>
          <p:cNvSpPr/>
          <p:nvPr/>
        </p:nvSpPr>
        <p:spPr>
          <a:xfrm rot="5400000" flipV="1">
            <a:off x="7113782" y="4375941"/>
            <a:ext cx="574563" cy="341241"/>
          </a:xfrm>
          <a:prstGeom prst="rightArrow">
            <a:avLst/>
          </a:prstGeom>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05629990"/>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6-07 at 09.57.46.png"/>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2687696" y="2180771"/>
            <a:ext cx="3996983" cy="2532742"/>
          </a:xfrm>
          <a:prstGeom prst="rect">
            <a:avLst/>
          </a:prstGeom>
        </p:spPr>
      </p:pic>
      <p:pic>
        <p:nvPicPr>
          <p:cNvPr id="3" name="Picture 2" descr="Screen Shot 2019-06-07 at 10.09.27.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2179" y="0"/>
            <a:ext cx="3941535" cy="2436586"/>
          </a:xfrm>
          <a:prstGeom prst="rect">
            <a:avLst/>
          </a:prstGeom>
        </p:spPr>
      </p:pic>
      <p:pic>
        <p:nvPicPr>
          <p:cNvPr id="5" name="Picture 4" descr="Screen Shot 2019-06-07 at 10.32.37.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51" y="0"/>
            <a:ext cx="4908328" cy="2382975"/>
          </a:xfrm>
          <a:prstGeom prst="rect">
            <a:avLst/>
          </a:prstGeom>
        </p:spPr>
      </p:pic>
      <p:pic>
        <p:nvPicPr>
          <p:cNvPr id="6" name="Picture 5" descr="Screen Shot 2019-06-07 at 10.33.41.png"/>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4585852" y="4463143"/>
            <a:ext cx="4558147" cy="2394856"/>
          </a:xfrm>
          <a:prstGeom prst="rect">
            <a:avLst/>
          </a:prstGeom>
        </p:spPr>
      </p:pic>
      <p:pic>
        <p:nvPicPr>
          <p:cNvPr id="7" name="Picture 6" descr="Screen Shot 2019-06-07 at 10.34.55.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4463143"/>
            <a:ext cx="4227286" cy="2394856"/>
          </a:xfrm>
          <a:prstGeom prst="rect">
            <a:avLst/>
          </a:prstGeom>
        </p:spPr>
      </p:pic>
    </p:spTree>
    <p:extLst>
      <p:ext uri="{BB962C8B-B14F-4D97-AF65-F5344CB8AC3E}">
        <p14:creationId xmlns:p14="http://schemas.microsoft.com/office/powerpoint/2010/main" val="981170545"/>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405" y="1330967"/>
            <a:ext cx="7526598" cy="3185169"/>
          </a:xfrm>
          <a:prstGeom prst="rect">
            <a:avLst/>
          </a:prstGeom>
        </p:spPr>
      </p:pic>
    </p:spTree>
    <p:extLst>
      <p:ext uri="{BB962C8B-B14F-4D97-AF65-F5344CB8AC3E}">
        <p14:creationId xmlns:p14="http://schemas.microsoft.com/office/powerpoint/2010/main" val="1563487859"/>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jpg"/>
          <p:cNvPicPr>
            <a:picLocks noChangeAspect="1"/>
          </p:cNvPicPr>
          <p:nvPr/>
        </p:nvPicPr>
        <p:blipFill rotWithShape="1">
          <a:blip r:embed="rId2">
            <a:extLst>
              <a:ext uri="{28A0092B-C50C-407E-A947-70E740481C1C}">
                <a14:useLocalDpi xmlns:a14="http://schemas.microsoft.com/office/drawing/2010/main" val="0"/>
              </a:ext>
            </a:extLst>
          </a:blip>
          <a:srcRect r="19091"/>
          <a:stretch/>
        </p:blipFill>
        <p:spPr>
          <a:xfrm rot="16200000">
            <a:off x="2353736" y="-839018"/>
            <a:ext cx="4428067" cy="8441267"/>
          </a:xfrm>
          <a:prstGeom prst="rect">
            <a:avLst/>
          </a:prstGeom>
        </p:spPr>
      </p:pic>
      <p:sp>
        <p:nvSpPr>
          <p:cNvPr id="4" name="Rectangle 3"/>
          <p:cNvSpPr/>
          <p:nvPr/>
        </p:nvSpPr>
        <p:spPr>
          <a:xfrm>
            <a:off x="1185333" y="2236270"/>
            <a:ext cx="491068" cy="369332"/>
          </a:xfrm>
          <a:prstGeom prst="rect">
            <a:avLst/>
          </a:prstGeom>
        </p:spPr>
        <p:txBody>
          <a:bodyPr wrap="square">
            <a:spAutoFit/>
          </a:bodyPr>
          <a:lstStyle/>
          <a:p>
            <a:r>
              <a:rPr lang="en-US" dirty="0">
                <a:latin typeface="Wingdings"/>
                <a:ea typeface="Wingdings"/>
                <a:cs typeface="Wingdings"/>
              </a:rPr>
              <a:t></a:t>
            </a:r>
            <a:endParaRPr lang="en-US" dirty="0"/>
          </a:p>
        </p:txBody>
      </p:sp>
      <p:sp>
        <p:nvSpPr>
          <p:cNvPr id="6" name="Rectangle 5"/>
          <p:cNvSpPr/>
          <p:nvPr/>
        </p:nvSpPr>
        <p:spPr>
          <a:xfrm>
            <a:off x="1852693" y="2270680"/>
            <a:ext cx="390364" cy="369332"/>
          </a:xfrm>
          <a:prstGeom prst="rect">
            <a:avLst/>
          </a:prstGeom>
        </p:spPr>
        <p:txBody>
          <a:bodyPr wrap="none">
            <a:spAutoFit/>
          </a:bodyPr>
          <a:lstStyle/>
          <a:p>
            <a:r>
              <a:rPr lang="en-US" dirty="0">
                <a:latin typeface="Wingdings"/>
                <a:ea typeface="Wingdings"/>
                <a:cs typeface="Wingdings"/>
              </a:rPr>
              <a:t></a:t>
            </a:r>
            <a:endParaRPr lang="en-US" dirty="0"/>
          </a:p>
        </p:txBody>
      </p:sp>
    </p:spTree>
    <p:extLst>
      <p:ext uri="{BB962C8B-B14F-4D97-AF65-F5344CB8AC3E}">
        <p14:creationId xmlns:p14="http://schemas.microsoft.com/office/powerpoint/2010/main" val="2871255941"/>
      </p:ext>
    </p:extLst>
  </p:cSld>
  <p:clrMapOvr>
    <a:masterClrMapping/>
  </p:clrMapOvr>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37066"/>
            <a:ext cx="8957733" cy="5232202"/>
          </a:xfrm>
          <a:prstGeom prst="rect">
            <a:avLst/>
          </a:prstGeom>
          <a:noFill/>
        </p:spPr>
        <p:txBody>
          <a:bodyPr wrap="square" rtlCol="0">
            <a:spAutoFit/>
          </a:bodyPr>
          <a:lstStyle/>
          <a:p>
            <a:r>
              <a:rPr lang="en-US" sz="2800" b="1" dirty="0" smtClean="0"/>
              <a:t>What are we trying to accomplish:</a:t>
            </a:r>
          </a:p>
          <a:p>
            <a:r>
              <a:rPr lang="en-US" sz="2800" dirty="0" smtClean="0"/>
              <a:t>1- Wean off opioids</a:t>
            </a:r>
          </a:p>
          <a:p>
            <a:r>
              <a:rPr lang="en-US" sz="2800" dirty="0" smtClean="0"/>
              <a:t>2- set up an alternative service</a:t>
            </a:r>
          </a:p>
          <a:p>
            <a:endParaRPr lang="en-US" dirty="0"/>
          </a:p>
          <a:p>
            <a:endParaRPr lang="en-US" dirty="0" smtClean="0"/>
          </a:p>
          <a:p>
            <a:r>
              <a:rPr lang="en-US" sz="2800" b="1" dirty="0" smtClean="0"/>
              <a:t>How will we know this change is an improvement/ what is our measure of success?</a:t>
            </a:r>
          </a:p>
          <a:p>
            <a:r>
              <a:rPr lang="en-US" sz="2800" dirty="0" smtClean="0"/>
              <a:t>1- patient feedback</a:t>
            </a:r>
          </a:p>
          <a:p>
            <a:r>
              <a:rPr lang="en-US" sz="2800" dirty="0" smtClean="0"/>
              <a:t>2- reduction in cost and number of prescriptions</a:t>
            </a:r>
          </a:p>
          <a:p>
            <a:endParaRPr lang="en-US" dirty="0"/>
          </a:p>
          <a:p>
            <a:endParaRPr lang="en-US" sz="2800" dirty="0"/>
          </a:p>
          <a:p>
            <a:r>
              <a:rPr lang="en-US" sz="2800" b="1" dirty="0" smtClean="0"/>
              <a:t>What change can we make that will result in improvement?</a:t>
            </a:r>
            <a:endParaRPr lang="en-US" sz="2800" b="1" dirty="0"/>
          </a:p>
        </p:txBody>
      </p:sp>
      <p:pic>
        <p:nvPicPr>
          <p:cNvPr id="3" name="Picture 2" descr="Screen Shot 2019-06-02 at 09.15.03.png"/>
          <p:cNvPicPr>
            <a:picLocks noChangeAspect="1"/>
          </p:cNvPicPr>
          <p:nvPr/>
        </p:nvPicPr>
        <p:blipFill>
          <a:blip r:embed="rId2">
            <a:alphaModFix amt="93000"/>
            <a:extLst>
              <a:ext uri="{28A0092B-C50C-407E-A947-70E740481C1C}">
                <a14:useLocalDpi xmlns:a14="http://schemas.microsoft.com/office/drawing/2010/main" val="0"/>
              </a:ext>
            </a:extLst>
          </a:blip>
          <a:stretch>
            <a:fillRect/>
          </a:stretch>
        </p:blipFill>
        <p:spPr>
          <a:xfrm>
            <a:off x="3047999" y="5032587"/>
            <a:ext cx="1985433" cy="1588346"/>
          </a:xfrm>
          <a:prstGeom prst="rect">
            <a:avLst/>
          </a:prstGeom>
        </p:spPr>
      </p:pic>
    </p:spTree>
    <p:extLst>
      <p:ext uri="{BB962C8B-B14F-4D97-AF65-F5344CB8AC3E}">
        <p14:creationId xmlns:p14="http://schemas.microsoft.com/office/powerpoint/2010/main" val="303269062"/>
      </p:ext>
    </p:extLst>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rot="5400000">
            <a:off x="-1567164" y="3421695"/>
            <a:ext cx="5178422" cy="12096"/>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 name="Straight Connector 3"/>
          <p:cNvCxnSpPr/>
          <p:nvPr/>
        </p:nvCxnSpPr>
        <p:spPr>
          <a:xfrm rot="10800000" flipV="1">
            <a:off x="1015999" y="6016952"/>
            <a:ext cx="7172479" cy="1"/>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1408734" y="5484763"/>
            <a:ext cx="6779743" cy="338667"/>
          </a:xfrm>
          <a:prstGeom prst="rect">
            <a:avLst/>
          </a:prstGeom>
          <a:solidFill>
            <a:srgbClr val="B3A2C7">
              <a:alpha val="50000"/>
            </a:srgb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Research, Audit, Clinical Governance</a:t>
            </a:r>
            <a:endParaRPr lang="en-US" dirty="0"/>
          </a:p>
        </p:txBody>
      </p:sp>
      <p:sp>
        <p:nvSpPr>
          <p:cNvPr id="9" name="Rectangle 8"/>
          <p:cNvSpPr/>
          <p:nvPr/>
        </p:nvSpPr>
        <p:spPr>
          <a:xfrm>
            <a:off x="1408733" y="838532"/>
            <a:ext cx="2256123" cy="884612"/>
          </a:xfrm>
          <a:prstGeom prst="rect">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Commissioning</a:t>
            </a:r>
            <a:endParaRPr lang="en-US" dirty="0"/>
          </a:p>
        </p:txBody>
      </p:sp>
      <p:sp>
        <p:nvSpPr>
          <p:cNvPr id="10" name="Rectangle 9"/>
          <p:cNvSpPr/>
          <p:nvPr/>
        </p:nvSpPr>
        <p:spPr>
          <a:xfrm>
            <a:off x="4821239" y="3276932"/>
            <a:ext cx="3398765" cy="884612"/>
          </a:xfrm>
          <a:prstGeom prst="rect">
            <a:avLst/>
          </a:prstGeom>
          <a:solidFill>
            <a:srgbClr val="FAC09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        </a:t>
            </a:r>
            <a:endParaRPr lang="en-US" dirty="0"/>
          </a:p>
        </p:txBody>
      </p:sp>
      <p:sp>
        <p:nvSpPr>
          <p:cNvPr id="11" name="Rectangle 10"/>
          <p:cNvSpPr/>
          <p:nvPr/>
        </p:nvSpPr>
        <p:spPr>
          <a:xfrm>
            <a:off x="3664857" y="2027944"/>
            <a:ext cx="4523621" cy="884612"/>
          </a:xfrm>
          <a:prstGeom prst="rect">
            <a:avLst/>
          </a:prstGeom>
          <a:solidFill>
            <a:schemeClr val="accent5">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2" name="Rectangle 11"/>
          <p:cNvSpPr/>
          <p:nvPr/>
        </p:nvSpPr>
        <p:spPr>
          <a:xfrm>
            <a:off x="3664855" y="3718858"/>
            <a:ext cx="1124859" cy="442686"/>
          </a:xfrm>
          <a:prstGeom prst="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p:cNvSpPr/>
          <p:nvPr/>
        </p:nvSpPr>
        <p:spPr>
          <a:xfrm>
            <a:off x="2515809" y="2465792"/>
            <a:ext cx="1149047" cy="446764"/>
          </a:xfrm>
          <a:prstGeom prst="rect">
            <a:avLst/>
          </a:prstGeom>
          <a:solidFill>
            <a:schemeClr val="accent5">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p:cNvSpPr/>
          <p:nvPr/>
        </p:nvSpPr>
        <p:spPr>
          <a:xfrm>
            <a:off x="3664857" y="1280458"/>
            <a:ext cx="4523622" cy="442686"/>
          </a:xfrm>
          <a:prstGeom prst="rect">
            <a:avLst/>
          </a:prstGeom>
          <a:solidFill>
            <a:schemeClr val="accent3">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Maintenance</a:t>
            </a:r>
            <a:endParaRPr lang="en-US" dirty="0"/>
          </a:p>
        </p:txBody>
      </p:sp>
      <p:sp>
        <p:nvSpPr>
          <p:cNvPr id="16" name="Rectangle 15"/>
          <p:cNvSpPr/>
          <p:nvPr/>
        </p:nvSpPr>
        <p:spPr>
          <a:xfrm>
            <a:off x="4789714" y="4867906"/>
            <a:ext cx="1124859" cy="442686"/>
          </a:xfrm>
          <a:prstGeom prst="rect">
            <a:avLst/>
          </a:prstGeom>
          <a:solidFill>
            <a:schemeClr val="accent2">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p:cNvSpPr/>
          <p:nvPr/>
        </p:nvSpPr>
        <p:spPr>
          <a:xfrm>
            <a:off x="5914574" y="4425600"/>
            <a:ext cx="2273906" cy="884612"/>
          </a:xfrm>
          <a:prstGeom prst="rect">
            <a:avLst/>
          </a:prstGeom>
          <a:solidFill>
            <a:srgbClr val="D99694"/>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cxnSp>
        <p:nvCxnSpPr>
          <p:cNvPr id="19" name="Straight Connector 18"/>
          <p:cNvCxnSpPr/>
          <p:nvPr/>
        </p:nvCxnSpPr>
        <p:spPr>
          <a:xfrm rot="5400000">
            <a:off x="3533623" y="6148186"/>
            <a:ext cx="264056" cy="1588"/>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5400000">
            <a:off x="2379811" y="6148188"/>
            <a:ext cx="264056" cy="1588"/>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a:off x="4658480" y="6148186"/>
            <a:ext cx="264056" cy="1588"/>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rot="5400000">
            <a:off x="5781751" y="6148186"/>
            <a:ext cx="264056" cy="1588"/>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rot="5400000">
            <a:off x="6918702" y="6148186"/>
            <a:ext cx="264056" cy="1588"/>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24" name="Straight Connector 23"/>
          <p:cNvCxnSpPr/>
          <p:nvPr/>
        </p:nvCxnSpPr>
        <p:spPr>
          <a:xfrm rot="5400000">
            <a:off x="1277501" y="6168558"/>
            <a:ext cx="264056" cy="1588"/>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sp>
        <p:nvSpPr>
          <p:cNvPr id="25" name="TextBox 24"/>
          <p:cNvSpPr txBox="1"/>
          <p:nvPr/>
        </p:nvSpPr>
        <p:spPr>
          <a:xfrm rot="2470998">
            <a:off x="2141148" y="3758269"/>
            <a:ext cx="4164228" cy="369332"/>
          </a:xfrm>
          <a:prstGeom prst="rect">
            <a:avLst/>
          </a:prstGeom>
          <a:noFill/>
        </p:spPr>
        <p:txBody>
          <a:bodyPr wrap="square" rtlCol="0">
            <a:spAutoFit/>
          </a:bodyPr>
          <a:lstStyle/>
          <a:p>
            <a:r>
              <a:rPr lang="en-US" dirty="0" smtClean="0"/>
              <a:t>              </a:t>
            </a:r>
            <a:r>
              <a:rPr lang="en-US" dirty="0" smtClean="0">
                <a:ln>
                  <a:solidFill>
                    <a:srgbClr val="000000"/>
                  </a:solidFill>
                </a:ln>
              </a:rPr>
              <a:t>Recruitment &amp; Lead-In</a:t>
            </a:r>
            <a:endParaRPr lang="en-US" dirty="0">
              <a:ln>
                <a:solidFill>
                  <a:srgbClr val="000000"/>
                </a:solidFill>
              </a:ln>
            </a:endParaRPr>
          </a:p>
        </p:txBody>
      </p:sp>
      <p:sp>
        <p:nvSpPr>
          <p:cNvPr id="26" name="TextBox 25"/>
          <p:cNvSpPr txBox="1"/>
          <p:nvPr/>
        </p:nvSpPr>
        <p:spPr>
          <a:xfrm>
            <a:off x="1410323" y="6037324"/>
            <a:ext cx="301660" cy="369332"/>
          </a:xfrm>
          <a:prstGeom prst="rect">
            <a:avLst/>
          </a:prstGeom>
          <a:noFill/>
        </p:spPr>
        <p:txBody>
          <a:bodyPr wrap="none" rtlCol="0">
            <a:spAutoFit/>
          </a:bodyPr>
          <a:lstStyle/>
          <a:p>
            <a:r>
              <a:rPr lang="en-US" dirty="0" smtClean="0"/>
              <a:t>0</a:t>
            </a:r>
            <a:endParaRPr lang="en-US" dirty="0"/>
          </a:p>
        </p:txBody>
      </p:sp>
      <p:sp>
        <p:nvSpPr>
          <p:cNvPr id="27" name="TextBox 26"/>
          <p:cNvSpPr txBox="1"/>
          <p:nvPr/>
        </p:nvSpPr>
        <p:spPr>
          <a:xfrm>
            <a:off x="3664857" y="6016952"/>
            <a:ext cx="418654" cy="369332"/>
          </a:xfrm>
          <a:prstGeom prst="rect">
            <a:avLst/>
          </a:prstGeom>
          <a:noFill/>
        </p:spPr>
        <p:txBody>
          <a:bodyPr wrap="none" rtlCol="0">
            <a:spAutoFit/>
          </a:bodyPr>
          <a:lstStyle/>
          <a:p>
            <a:r>
              <a:rPr lang="en-US" dirty="0" smtClean="0"/>
              <a:t>12</a:t>
            </a:r>
            <a:endParaRPr lang="en-US" dirty="0"/>
          </a:p>
        </p:txBody>
      </p:sp>
      <p:sp>
        <p:nvSpPr>
          <p:cNvPr id="28" name="TextBox 27"/>
          <p:cNvSpPr txBox="1"/>
          <p:nvPr/>
        </p:nvSpPr>
        <p:spPr>
          <a:xfrm>
            <a:off x="2534651" y="6016952"/>
            <a:ext cx="301660" cy="369332"/>
          </a:xfrm>
          <a:prstGeom prst="rect">
            <a:avLst/>
          </a:prstGeom>
          <a:noFill/>
        </p:spPr>
        <p:txBody>
          <a:bodyPr wrap="none" rtlCol="0">
            <a:spAutoFit/>
          </a:bodyPr>
          <a:lstStyle/>
          <a:p>
            <a:r>
              <a:rPr lang="en-US" dirty="0"/>
              <a:t>6</a:t>
            </a:r>
          </a:p>
        </p:txBody>
      </p:sp>
      <p:sp>
        <p:nvSpPr>
          <p:cNvPr id="29" name="TextBox 28"/>
          <p:cNvSpPr txBox="1"/>
          <p:nvPr/>
        </p:nvSpPr>
        <p:spPr>
          <a:xfrm>
            <a:off x="7051524" y="6016954"/>
            <a:ext cx="418654" cy="369332"/>
          </a:xfrm>
          <a:prstGeom prst="rect">
            <a:avLst/>
          </a:prstGeom>
          <a:noFill/>
        </p:spPr>
        <p:txBody>
          <a:bodyPr wrap="none" rtlCol="0">
            <a:spAutoFit/>
          </a:bodyPr>
          <a:lstStyle/>
          <a:p>
            <a:r>
              <a:rPr lang="en-US" dirty="0" smtClean="0"/>
              <a:t>30</a:t>
            </a:r>
            <a:endParaRPr lang="en-US" dirty="0"/>
          </a:p>
        </p:txBody>
      </p:sp>
      <p:sp>
        <p:nvSpPr>
          <p:cNvPr id="30" name="TextBox 29"/>
          <p:cNvSpPr txBox="1"/>
          <p:nvPr/>
        </p:nvSpPr>
        <p:spPr>
          <a:xfrm>
            <a:off x="5914574" y="6016952"/>
            <a:ext cx="418654" cy="369332"/>
          </a:xfrm>
          <a:prstGeom prst="rect">
            <a:avLst/>
          </a:prstGeom>
          <a:noFill/>
        </p:spPr>
        <p:txBody>
          <a:bodyPr wrap="none" rtlCol="0">
            <a:spAutoFit/>
          </a:bodyPr>
          <a:lstStyle/>
          <a:p>
            <a:r>
              <a:rPr lang="en-US" dirty="0" smtClean="0"/>
              <a:t>24</a:t>
            </a:r>
            <a:endParaRPr lang="en-US" dirty="0"/>
          </a:p>
        </p:txBody>
      </p:sp>
      <p:sp>
        <p:nvSpPr>
          <p:cNvPr id="31" name="TextBox 30"/>
          <p:cNvSpPr txBox="1"/>
          <p:nvPr/>
        </p:nvSpPr>
        <p:spPr>
          <a:xfrm>
            <a:off x="4791302" y="6016952"/>
            <a:ext cx="418654" cy="369332"/>
          </a:xfrm>
          <a:prstGeom prst="rect">
            <a:avLst/>
          </a:prstGeom>
          <a:noFill/>
        </p:spPr>
        <p:txBody>
          <a:bodyPr wrap="none" rtlCol="0">
            <a:spAutoFit/>
          </a:bodyPr>
          <a:lstStyle/>
          <a:p>
            <a:r>
              <a:rPr lang="en-US" dirty="0" smtClean="0"/>
              <a:t>18</a:t>
            </a:r>
            <a:endParaRPr lang="en-US" dirty="0"/>
          </a:p>
        </p:txBody>
      </p:sp>
      <p:sp>
        <p:nvSpPr>
          <p:cNvPr id="32" name="Down Arrow 31"/>
          <p:cNvSpPr/>
          <p:nvPr/>
        </p:nvSpPr>
        <p:spPr>
          <a:xfrm>
            <a:off x="4475238" y="252790"/>
            <a:ext cx="734718" cy="1032933"/>
          </a:xfrm>
          <a:prstGeom prst="downArrow">
            <a:avLst/>
          </a:prstGeom>
          <a:solidFill>
            <a:schemeClr val="accent3">
              <a:lumMod val="40000"/>
              <a:lumOff val="6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Down Arrow 32"/>
          <p:cNvSpPr/>
          <p:nvPr/>
        </p:nvSpPr>
        <p:spPr>
          <a:xfrm>
            <a:off x="6684165" y="247525"/>
            <a:ext cx="734718" cy="1032933"/>
          </a:xfrm>
          <a:prstGeom prst="downArrow">
            <a:avLst/>
          </a:prstGeom>
          <a:solidFill>
            <a:srgbClr val="D7E4BD"/>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TextBox 33"/>
          <p:cNvSpPr txBox="1"/>
          <p:nvPr/>
        </p:nvSpPr>
        <p:spPr>
          <a:xfrm>
            <a:off x="4261988" y="399925"/>
            <a:ext cx="1058628" cy="369332"/>
          </a:xfrm>
          <a:prstGeom prst="rect">
            <a:avLst/>
          </a:prstGeom>
          <a:noFill/>
        </p:spPr>
        <p:txBody>
          <a:bodyPr wrap="none" rtlCol="0">
            <a:spAutoFit/>
          </a:bodyPr>
          <a:lstStyle/>
          <a:p>
            <a:r>
              <a:rPr lang="en-US" dirty="0" smtClean="0"/>
              <a:t>Appraisal</a:t>
            </a:r>
          </a:p>
        </p:txBody>
      </p:sp>
      <p:sp>
        <p:nvSpPr>
          <p:cNvPr id="35" name="TextBox 34"/>
          <p:cNvSpPr txBox="1"/>
          <p:nvPr/>
        </p:nvSpPr>
        <p:spPr>
          <a:xfrm>
            <a:off x="6520622" y="399925"/>
            <a:ext cx="1058628" cy="369332"/>
          </a:xfrm>
          <a:prstGeom prst="rect">
            <a:avLst/>
          </a:prstGeom>
          <a:noFill/>
        </p:spPr>
        <p:txBody>
          <a:bodyPr wrap="none" rtlCol="0">
            <a:spAutoFit/>
          </a:bodyPr>
          <a:lstStyle/>
          <a:p>
            <a:r>
              <a:rPr lang="en-US" dirty="0" smtClean="0"/>
              <a:t>Appraisal</a:t>
            </a:r>
          </a:p>
        </p:txBody>
      </p:sp>
      <p:pic>
        <p:nvPicPr>
          <p:cNvPr id="36" name="Picture 35" descr="pdsacycle.jpg"/>
          <p:cNvPicPr>
            <a:picLocks noChangeAspect="1"/>
          </p:cNvPicPr>
          <p:nvPr/>
        </p:nvPicPr>
        <p:blipFill>
          <a:blip r:embed="rId3"/>
          <a:stretch>
            <a:fillRect/>
          </a:stretch>
        </p:blipFill>
        <p:spPr>
          <a:xfrm>
            <a:off x="3161467" y="1503479"/>
            <a:ext cx="1006775" cy="1048930"/>
          </a:xfrm>
          <a:prstGeom prst="rect">
            <a:avLst/>
          </a:prstGeom>
        </p:spPr>
      </p:pic>
      <p:pic>
        <p:nvPicPr>
          <p:cNvPr id="37" name="Picture 36" descr="pdsacycle.jpg"/>
          <p:cNvPicPr>
            <a:picLocks noChangeAspect="1"/>
          </p:cNvPicPr>
          <p:nvPr/>
        </p:nvPicPr>
        <p:blipFill>
          <a:blip r:embed="rId3"/>
          <a:stretch>
            <a:fillRect/>
          </a:stretch>
        </p:blipFill>
        <p:spPr>
          <a:xfrm>
            <a:off x="5408485" y="3901135"/>
            <a:ext cx="1006775" cy="1048930"/>
          </a:xfrm>
          <a:prstGeom prst="rect">
            <a:avLst/>
          </a:prstGeom>
        </p:spPr>
      </p:pic>
      <p:pic>
        <p:nvPicPr>
          <p:cNvPr id="38" name="Picture 37" descr="pdsacycle.jpg"/>
          <p:cNvPicPr>
            <a:picLocks noChangeAspect="1"/>
          </p:cNvPicPr>
          <p:nvPr/>
        </p:nvPicPr>
        <p:blipFill>
          <a:blip r:embed="rId3"/>
          <a:stretch>
            <a:fillRect/>
          </a:stretch>
        </p:blipFill>
        <p:spPr>
          <a:xfrm>
            <a:off x="4286326" y="2805008"/>
            <a:ext cx="1006775" cy="1048930"/>
          </a:xfrm>
          <a:prstGeom prst="rect">
            <a:avLst/>
          </a:prstGeom>
        </p:spPr>
      </p:pic>
      <p:sp>
        <p:nvSpPr>
          <p:cNvPr id="39" name="TextBox 38"/>
          <p:cNvSpPr txBox="1"/>
          <p:nvPr/>
        </p:nvSpPr>
        <p:spPr>
          <a:xfrm rot="16200000">
            <a:off x="25033" y="3230766"/>
            <a:ext cx="1313180" cy="461665"/>
          </a:xfrm>
          <a:prstGeom prst="rect">
            <a:avLst/>
          </a:prstGeom>
          <a:noFill/>
        </p:spPr>
        <p:txBody>
          <a:bodyPr wrap="none" rtlCol="0">
            <a:spAutoFit/>
          </a:bodyPr>
          <a:lstStyle/>
          <a:p>
            <a:r>
              <a:rPr lang="en-US" sz="2400" dirty="0" smtClean="0"/>
              <a:t>ACTIVITY</a:t>
            </a:r>
            <a:endParaRPr lang="en-US" sz="2400" dirty="0"/>
          </a:p>
        </p:txBody>
      </p:sp>
      <p:sp>
        <p:nvSpPr>
          <p:cNvPr id="40" name="TextBox 39"/>
          <p:cNvSpPr txBox="1"/>
          <p:nvPr/>
        </p:nvSpPr>
        <p:spPr>
          <a:xfrm>
            <a:off x="3666445" y="6406656"/>
            <a:ext cx="2405365" cy="461665"/>
          </a:xfrm>
          <a:prstGeom prst="rect">
            <a:avLst/>
          </a:prstGeom>
          <a:noFill/>
        </p:spPr>
        <p:txBody>
          <a:bodyPr wrap="square" rtlCol="0">
            <a:spAutoFit/>
          </a:bodyPr>
          <a:lstStyle/>
          <a:p>
            <a:r>
              <a:rPr lang="en-US" sz="2400" dirty="0" smtClean="0"/>
              <a:t>TIME</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advTm="43147"/>
    </mc:Choice>
    <mc:Fallback xmlns="">
      <p:transition xmlns:p14="http://schemas.microsoft.com/office/powerpoint/2010/main" spd="slow" advTm="43147"/>
    </mc:Fallback>
  </mc:AlternateContent>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558426244"/>
              </p:ext>
            </p:extLst>
          </p:nvPr>
        </p:nvGraphicFramePr>
        <p:xfrm>
          <a:off x="379367" y="296919"/>
          <a:ext cx="8362585" cy="6218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1088621" y="2028737"/>
            <a:ext cx="6927585" cy="2308324"/>
          </a:xfrm>
          <a:prstGeom prst="rect">
            <a:avLst/>
          </a:prstGeom>
          <a:noFill/>
        </p:spPr>
        <p:txBody>
          <a:bodyPr wrap="square" rtlCol="0">
            <a:spAutoFit/>
          </a:bodyPr>
          <a:lstStyle/>
          <a:p>
            <a:pPr algn="ctr"/>
            <a:r>
              <a:rPr lang="en-US" sz="3600" b="1" dirty="0" smtClean="0"/>
              <a:t>Community</a:t>
            </a:r>
          </a:p>
          <a:p>
            <a:pPr algn="ctr"/>
            <a:r>
              <a:rPr lang="en-US" sz="3600" b="1" dirty="0" smtClean="0"/>
              <a:t>Service Pathway</a:t>
            </a:r>
          </a:p>
          <a:p>
            <a:pPr algn="ctr"/>
            <a:r>
              <a:rPr lang="en-US" sz="3600" b="1" dirty="0"/>
              <a:t> </a:t>
            </a:r>
            <a:endParaRPr lang="en-US" sz="3600" b="1" dirty="0" smtClean="0"/>
          </a:p>
          <a:p>
            <a:pPr algn="ctr"/>
            <a:endParaRPr lang="en-US" sz="3600" b="1" dirty="0" smtClean="0"/>
          </a:p>
        </p:txBody>
      </p:sp>
    </p:spTree>
    <p:extLst>
      <p:ext uri="{BB962C8B-B14F-4D97-AF65-F5344CB8AC3E}">
        <p14:creationId xmlns:p14="http://schemas.microsoft.com/office/powerpoint/2010/main" val="3407536282"/>
      </p:ext>
    </p:extLst>
  </p:cSld>
  <p:clrMapOvr>
    <a:masterClrMapping/>
  </p:clrMapOvr>
  <mc:AlternateContent xmlns:mc="http://schemas.openxmlformats.org/markup-compatibility/2006" xmlns:p14="http://schemas.microsoft.com/office/powerpoint/2010/main">
    <mc:Choice Requires="p14">
      <p:transition spd="slow" p14:dur="2000" advTm="35323"/>
    </mc:Choice>
    <mc:Fallback xmlns="">
      <p:transition xmlns:p14="http://schemas.microsoft.com/office/powerpoint/2010/main" spd="slow" advTm="35323"/>
    </mc:Fallback>
  </mc:AlternateContent>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08-20 at 08.27.53.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512" y="658800"/>
            <a:ext cx="2667962" cy="2509991"/>
          </a:xfrm>
          <a:prstGeom prst="rect">
            <a:avLst/>
          </a:prstGeom>
        </p:spPr>
      </p:pic>
      <p:pic>
        <p:nvPicPr>
          <p:cNvPr id="3" name="Picture 2" descr="Screen Shot 2016-08-20 at 08.27.36.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12516" y="658801"/>
            <a:ext cx="2790829" cy="2474886"/>
          </a:xfrm>
          <a:prstGeom prst="rect">
            <a:avLst/>
          </a:prstGeom>
        </p:spPr>
      </p:pic>
      <p:pic>
        <p:nvPicPr>
          <p:cNvPr id="4" name="Picture 3" descr="Screen Shot 2016-08-20 at 08.28.10.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6807" y="3483325"/>
            <a:ext cx="2703067" cy="2545096"/>
          </a:xfrm>
          <a:prstGeom prst="rect">
            <a:avLst/>
          </a:prstGeom>
        </p:spPr>
      </p:pic>
      <p:pic>
        <p:nvPicPr>
          <p:cNvPr id="5" name="Picture 4" descr="Screen Shot 2016-08-20 at 08.28.23.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35383" y="3483325"/>
            <a:ext cx="2667962" cy="2562648"/>
          </a:xfrm>
          <a:prstGeom prst="rect">
            <a:avLst/>
          </a:prstGeom>
        </p:spPr>
      </p:pic>
      <p:sp>
        <p:nvSpPr>
          <p:cNvPr id="6" name="TextBox 5"/>
          <p:cNvSpPr txBox="1"/>
          <p:nvPr/>
        </p:nvSpPr>
        <p:spPr>
          <a:xfrm>
            <a:off x="2863491" y="2705837"/>
            <a:ext cx="3485998" cy="1077218"/>
          </a:xfrm>
          <a:prstGeom prst="rect">
            <a:avLst/>
          </a:prstGeom>
          <a:noFill/>
        </p:spPr>
        <p:txBody>
          <a:bodyPr wrap="square" rtlCol="0">
            <a:spAutoFit/>
          </a:bodyPr>
          <a:lstStyle/>
          <a:p>
            <a:pPr algn="ctr"/>
            <a:r>
              <a:rPr lang="en-US" sz="3200" dirty="0" smtClean="0"/>
              <a:t>Prudent </a:t>
            </a:r>
          </a:p>
          <a:p>
            <a:pPr algn="ctr"/>
            <a:r>
              <a:rPr lang="en-US" sz="3200" dirty="0" smtClean="0"/>
              <a:t>Principles</a:t>
            </a:r>
            <a:endParaRPr lang="en-US" sz="3200" dirty="0"/>
          </a:p>
        </p:txBody>
      </p:sp>
    </p:spTree>
    <p:extLst>
      <p:ext uri="{BB962C8B-B14F-4D97-AF65-F5344CB8AC3E}">
        <p14:creationId xmlns:p14="http://schemas.microsoft.com/office/powerpoint/2010/main" val="2207637164"/>
      </p:ext>
    </p:extLst>
  </p:cSld>
  <p:clrMapOvr>
    <a:masterClrMapping/>
  </p:clrMapOvr>
  <mc:AlternateContent xmlns:mc="http://schemas.openxmlformats.org/markup-compatibility/2006" xmlns:p14="http://schemas.microsoft.com/office/powerpoint/2010/main">
    <mc:Choice Requires="p14">
      <p:transition spd="slow" p14:dur="2000" advTm="31556"/>
    </mc:Choice>
    <mc:Fallback xmlns="">
      <p:transition xmlns:p14="http://schemas.microsoft.com/office/powerpoint/2010/main" spd="slow" advTm="31556"/>
    </mc:Fallback>
  </mc:AlternateContent>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Contacted GP cluster lead- lots of enthusiasm but could not get them to meet up!</a:t>
            </a:r>
          </a:p>
          <a:p>
            <a:r>
              <a:rPr lang="en-US" dirty="0" smtClean="0"/>
              <a:t>Dealing with small silos</a:t>
            </a:r>
          </a:p>
          <a:p>
            <a:r>
              <a:rPr lang="en-US" dirty="0" smtClean="0"/>
              <a:t>Each silo has its own priority ( fragmentation)</a:t>
            </a:r>
          </a:p>
          <a:p>
            <a:r>
              <a:rPr lang="en-US" dirty="0" smtClean="0"/>
              <a:t>Pharmacy </a:t>
            </a:r>
          </a:p>
          <a:p>
            <a:r>
              <a:rPr lang="en-US" dirty="0" smtClean="0"/>
              <a:t>Community</a:t>
            </a:r>
          </a:p>
          <a:p>
            <a:r>
              <a:rPr lang="en-US" dirty="0" smtClean="0"/>
              <a:t>No over arching structure </a:t>
            </a:r>
          </a:p>
          <a:p>
            <a:r>
              <a:rPr lang="en-US" dirty="0" smtClean="0"/>
              <a:t>National international crisis does not seem to translate into small practices</a:t>
            </a:r>
          </a:p>
          <a:p>
            <a:endParaRPr lang="en-US" dirty="0" smtClean="0"/>
          </a:p>
          <a:p>
            <a:pPr marL="0" indent="0">
              <a:buNone/>
            </a:pPr>
            <a:endParaRPr lang="en-US" dirty="0"/>
          </a:p>
        </p:txBody>
      </p:sp>
    </p:spTree>
    <p:extLst>
      <p:ext uri="{BB962C8B-B14F-4D97-AF65-F5344CB8AC3E}">
        <p14:creationId xmlns:p14="http://schemas.microsoft.com/office/powerpoint/2010/main" val="2727375185"/>
      </p:ext>
    </p:extLst>
  </p:cSld>
  <p:clrMapOvr>
    <a:masterClrMapping/>
  </p:clrMapOvr>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jpg"/>
          <p:cNvPicPr>
            <a:picLocks noChangeAspect="1"/>
          </p:cNvPicPr>
          <p:nvPr/>
        </p:nvPicPr>
        <p:blipFill rotWithShape="1">
          <a:blip r:embed="rId2">
            <a:extLst>
              <a:ext uri="{28A0092B-C50C-407E-A947-70E740481C1C}">
                <a14:useLocalDpi xmlns:a14="http://schemas.microsoft.com/office/drawing/2010/main" val="0"/>
              </a:ext>
            </a:extLst>
          </a:blip>
          <a:srcRect r="19091"/>
          <a:stretch/>
        </p:blipFill>
        <p:spPr>
          <a:xfrm rot="16200000">
            <a:off x="2353736" y="25399"/>
            <a:ext cx="4428067" cy="8441267"/>
          </a:xfrm>
          <a:prstGeom prst="rect">
            <a:avLst/>
          </a:prstGeom>
        </p:spPr>
      </p:pic>
      <p:sp>
        <p:nvSpPr>
          <p:cNvPr id="4" name="Frame 3"/>
          <p:cNvSpPr/>
          <p:nvPr/>
        </p:nvSpPr>
        <p:spPr>
          <a:xfrm>
            <a:off x="5249333" y="4741333"/>
            <a:ext cx="1236133" cy="1038014"/>
          </a:xfrm>
          <a:prstGeom prst="frame">
            <a:avLst/>
          </a:prstGeom>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Down Arrow 4"/>
          <p:cNvSpPr/>
          <p:nvPr/>
        </p:nvSpPr>
        <p:spPr>
          <a:xfrm>
            <a:off x="5498253" y="1253067"/>
            <a:ext cx="822960" cy="2426546"/>
          </a:xfrm>
          <a:prstGeom prst="downArrow">
            <a:avLst/>
          </a:prstGeom>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33959256"/>
      </p:ext>
    </p:extLst>
  </p:cSld>
  <p:clrMapOvr>
    <a:masterClrMapping/>
  </p:clrMapOvr>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Aknowldgements</a:t>
            </a:r>
            <a:endParaRPr lang="en-US" dirty="0"/>
          </a:p>
        </p:txBody>
      </p:sp>
      <p:sp>
        <p:nvSpPr>
          <p:cNvPr id="3" name="Content Placeholder 2"/>
          <p:cNvSpPr>
            <a:spLocks noGrp="1"/>
          </p:cNvSpPr>
          <p:nvPr>
            <p:ph idx="1"/>
          </p:nvPr>
        </p:nvSpPr>
        <p:spPr/>
        <p:txBody>
          <a:bodyPr/>
          <a:lstStyle/>
          <a:p>
            <a:r>
              <a:rPr lang="en-US" dirty="0" err="1" smtClean="0"/>
              <a:t>Dr</a:t>
            </a:r>
            <a:r>
              <a:rPr lang="en-US" dirty="0" smtClean="0"/>
              <a:t> Bevan</a:t>
            </a:r>
          </a:p>
          <a:p>
            <a:r>
              <a:rPr lang="en-US" dirty="0" smtClean="0"/>
              <a:t>Kim </a:t>
            </a:r>
            <a:r>
              <a:rPr lang="en-US" dirty="0" err="1" smtClean="0"/>
              <a:t>Beddow</a:t>
            </a:r>
            <a:endParaRPr lang="en-US" dirty="0" smtClean="0"/>
          </a:p>
          <a:p>
            <a:r>
              <a:rPr lang="en-US" dirty="0" smtClean="0"/>
              <a:t>Emma Davies (pharmacy)</a:t>
            </a:r>
          </a:p>
          <a:p>
            <a:r>
              <a:rPr lang="en-US" dirty="0" err="1" smtClean="0"/>
              <a:t>Dr</a:t>
            </a:r>
            <a:r>
              <a:rPr lang="en-US" dirty="0" smtClean="0"/>
              <a:t> </a:t>
            </a:r>
            <a:r>
              <a:rPr lang="en-US" dirty="0" err="1" smtClean="0"/>
              <a:t>Anjula</a:t>
            </a:r>
            <a:r>
              <a:rPr lang="en-US" dirty="0" smtClean="0"/>
              <a:t> Mehta</a:t>
            </a:r>
          </a:p>
          <a:p>
            <a:r>
              <a:rPr lang="en-US" dirty="0" smtClean="0"/>
              <a:t>Christine </a:t>
            </a:r>
            <a:r>
              <a:rPr lang="en-US" dirty="0" err="1" smtClean="0"/>
              <a:t>Samule</a:t>
            </a:r>
            <a:r>
              <a:rPr lang="en-US" dirty="0" smtClean="0"/>
              <a:t> ( OT)</a:t>
            </a:r>
          </a:p>
          <a:p>
            <a:r>
              <a:rPr lang="en-US" dirty="0" smtClean="0"/>
              <a:t>SCVS</a:t>
            </a:r>
          </a:p>
          <a:p>
            <a:r>
              <a:rPr lang="en-US" dirty="0" smtClean="0"/>
              <a:t>Pain Management Cardiff university</a:t>
            </a:r>
            <a:endParaRPr lang="en-US" dirty="0"/>
          </a:p>
        </p:txBody>
      </p:sp>
    </p:spTree>
    <p:extLst>
      <p:ext uri="{BB962C8B-B14F-4D97-AF65-F5344CB8AC3E}">
        <p14:creationId xmlns:p14="http://schemas.microsoft.com/office/powerpoint/2010/main" val="375672990"/>
      </p:ext>
    </p:extLst>
  </p:cSld>
  <p:clrMapOvr>
    <a:masterClrMapping/>
  </p:clrMapOvr>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3072190" y="2592473"/>
            <a:ext cx="3217333" cy="1717524"/>
          </a:xfrm>
          <a:prstGeom prst="ellipse">
            <a:avLst/>
          </a:prstGeom>
          <a:solidFill>
            <a:srgbClr val="D7E4BD"/>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b="1" dirty="0" smtClean="0">
                <a:solidFill>
                  <a:srgbClr val="0D0D0D"/>
                </a:solidFill>
              </a:rPr>
              <a:t>Patient </a:t>
            </a:r>
          </a:p>
        </p:txBody>
      </p:sp>
      <p:sp>
        <p:nvSpPr>
          <p:cNvPr id="3" name="Oval 2"/>
          <p:cNvSpPr/>
          <p:nvPr/>
        </p:nvSpPr>
        <p:spPr>
          <a:xfrm>
            <a:off x="459619" y="520095"/>
            <a:ext cx="1729619" cy="1548191"/>
          </a:xfrm>
          <a:prstGeom prst="ellipse">
            <a:avLst/>
          </a:prstGeom>
          <a:solidFill>
            <a:schemeClr val="accent4">
              <a:lumMod val="40000"/>
              <a:lumOff val="6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smtClean="0">
                <a:solidFill>
                  <a:schemeClr val="tx1">
                    <a:lumMod val="95000"/>
                    <a:lumOff val="5000"/>
                  </a:schemeClr>
                </a:solidFill>
              </a:rPr>
              <a:t>Pharma</a:t>
            </a:r>
            <a:endParaRPr lang="en-US" dirty="0" smtClean="0">
              <a:solidFill>
                <a:schemeClr val="tx1">
                  <a:lumMod val="95000"/>
                  <a:lumOff val="5000"/>
                </a:schemeClr>
              </a:solidFill>
            </a:endParaRPr>
          </a:p>
        </p:txBody>
      </p:sp>
      <p:sp>
        <p:nvSpPr>
          <p:cNvPr id="4" name="Oval 3"/>
          <p:cNvSpPr/>
          <p:nvPr/>
        </p:nvSpPr>
        <p:spPr>
          <a:xfrm>
            <a:off x="6880391" y="4666342"/>
            <a:ext cx="1729619" cy="1548191"/>
          </a:xfrm>
          <a:prstGeom prst="ellipse">
            <a:avLst/>
          </a:prstGeom>
          <a:solidFill>
            <a:schemeClr val="accent6">
              <a:lumMod val="40000"/>
              <a:lumOff val="6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D0D0D"/>
                </a:solidFill>
              </a:rPr>
              <a:t>GPs</a:t>
            </a:r>
            <a:endParaRPr lang="en-US" dirty="0">
              <a:solidFill>
                <a:srgbClr val="0D0D0D"/>
              </a:solidFill>
            </a:endParaRPr>
          </a:p>
        </p:txBody>
      </p:sp>
      <p:sp>
        <p:nvSpPr>
          <p:cNvPr id="5" name="Oval 4"/>
          <p:cNvSpPr/>
          <p:nvPr/>
        </p:nvSpPr>
        <p:spPr>
          <a:xfrm>
            <a:off x="6880391" y="520095"/>
            <a:ext cx="1729619" cy="1548191"/>
          </a:xfrm>
          <a:prstGeom prst="ellipse">
            <a:avLst/>
          </a:prstGeom>
          <a:solidFill>
            <a:srgbClr val="B7DEE8"/>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D0D0D"/>
                </a:solidFill>
              </a:rPr>
              <a:t>Me</a:t>
            </a:r>
            <a:endParaRPr lang="en-US" dirty="0">
              <a:solidFill>
                <a:srgbClr val="0D0D0D"/>
              </a:solidFill>
            </a:endParaRPr>
          </a:p>
        </p:txBody>
      </p:sp>
      <p:sp>
        <p:nvSpPr>
          <p:cNvPr id="6" name="Oval 5"/>
          <p:cNvSpPr/>
          <p:nvPr/>
        </p:nvSpPr>
        <p:spPr>
          <a:xfrm>
            <a:off x="459619" y="4666342"/>
            <a:ext cx="1729619" cy="1548191"/>
          </a:xfrm>
          <a:prstGeom prst="ellipse">
            <a:avLst/>
          </a:prstGeom>
          <a:solidFill>
            <a:schemeClr val="accent2">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solidFill>
                  <a:srgbClr val="0D0D0D"/>
                </a:solidFill>
              </a:rPr>
              <a:t>Allied Health</a:t>
            </a:r>
            <a:endParaRPr lang="en-US" dirty="0">
              <a:solidFill>
                <a:srgbClr val="0D0D0D"/>
              </a:solidFill>
            </a:endParaRPr>
          </a:p>
        </p:txBody>
      </p:sp>
      <p:sp>
        <p:nvSpPr>
          <p:cNvPr id="7" name="TextBox 6"/>
          <p:cNvSpPr txBox="1"/>
          <p:nvPr/>
        </p:nvSpPr>
        <p:spPr>
          <a:xfrm>
            <a:off x="1966696" y="1669143"/>
            <a:ext cx="1891225" cy="369332"/>
          </a:xfrm>
          <a:prstGeom prst="rect">
            <a:avLst/>
          </a:prstGeom>
          <a:noFill/>
        </p:spPr>
        <p:txBody>
          <a:bodyPr wrap="none" rtlCol="0">
            <a:spAutoFit/>
          </a:bodyPr>
          <a:lstStyle/>
          <a:p>
            <a:r>
              <a:rPr lang="en-US" dirty="0" smtClean="0"/>
              <a:t>Weaning off meds</a:t>
            </a:r>
          </a:p>
        </p:txBody>
      </p:sp>
      <p:sp>
        <p:nvSpPr>
          <p:cNvPr id="8" name="TextBox 7"/>
          <p:cNvSpPr txBox="1"/>
          <p:nvPr/>
        </p:nvSpPr>
        <p:spPr>
          <a:xfrm>
            <a:off x="4719885" y="1669143"/>
            <a:ext cx="2354030" cy="646331"/>
          </a:xfrm>
          <a:prstGeom prst="rect">
            <a:avLst/>
          </a:prstGeom>
          <a:noFill/>
        </p:spPr>
        <p:txBody>
          <a:bodyPr wrap="none" rtlCol="0">
            <a:spAutoFit/>
          </a:bodyPr>
          <a:lstStyle/>
          <a:p>
            <a:pPr algn="r"/>
            <a:r>
              <a:rPr lang="en-US" dirty="0" smtClean="0"/>
              <a:t>Education to patients</a:t>
            </a:r>
          </a:p>
          <a:p>
            <a:pPr algn="r"/>
            <a:r>
              <a:rPr lang="en-US" dirty="0" smtClean="0"/>
              <a:t>Support for the project</a:t>
            </a:r>
            <a:endParaRPr lang="en-US" dirty="0"/>
          </a:p>
        </p:txBody>
      </p:sp>
      <p:sp>
        <p:nvSpPr>
          <p:cNvPr id="9" name="TextBox 8"/>
          <p:cNvSpPr txBox="1"/>
          <p:nvPr/>
        </p:nvSpPr>
        <p:spPr>
          <a:xfrm>
            <a:off x="5191707" y="4204677"/>
            <a:ext cx="1882208" cy="923330"/>
          </a:xfrm>
          <a:prstGeom prst="rect">
            <a:avLst/>
          </a:prstGeom>
          <a:noFill/>
        </p:spPr>
        <p:txBody>
          <a:bodyPr wrap="none" rtlCol="0">
            <a:spAutoFit/>
          </a:bodyPr>
          <a:lstStyle/>
          <a:p>
            <a:pPr algn="r"/>
            <a:r>
              <a:rPr lang="en-US" dirty="0" smtClean="0"/>
              <a:t>Continuity of Care</a:t>
            </a:r>
          </a:p>
          <a:p>
            <a:pPr algn="r"/>
            <a:r>
              <a:rPr lang="en-US" dirty="0" smtClean="0"/>
              <a:t>Monitoring</a:t>
            </a:r>
          </a:p>
          <a:p>
            <a:pPr algn="r"/>
            <a:r>
              <a:rPr lang="en-US" dirty="0" smtClean="0"/>
              <a:t>Primary Referral</a:t>
            </a:r>
            <a:endParaRPr lang="en-US" dirty="0"/>
          </a:p>
        </p:txBody>
      </p:sp>
      <p:sp>
        <p:nvSpPr>
          <p:cNvPr id="10" name="TextBox 9"/>
          <p:cNvSpPr txBox="1"/>
          <p:nvPr/>
        </p:nvSpPr>
        <p:spPr>
          <a:xfrm>
            <a:off x="1966696" y="4066177"/>
            <a:ext cx="2510873" cy="1200329"/>
          </a:xfrm>
          <a:prstGeom prst="rect">
            <a:avLst/>
          </a:prstGeom>
          <a:noFill/>
        </p:spPr>
        <p:txBody>
          <a:bodyPr wrap="square" rtlCol="0">
            <a:spAutoFit/>
          </a:bodyPr>
          <a:lstStyle/>
          <a:p>
            <a:endParaRPr lang="en-US" dirty="0" smtClean="0"/>
          </a:p>
          <a:p>
            <a:r>
              <a:rPr lang="en-US" dirty="0" smtClean="0"/>
              <a:t>Occupational Therapy</a:t>
            </a:r>
          </a:p>
          <a:p>
            <a:r>
              <a:rPr lang="en-US" dirty="0" smtClean="0"/>
              <a:t>Dietetics</a:t>
            </a:r>
          </a:p>
          <a:p>
            <a:r>
              <a:rPr lang="en-US" dirty="0" smtClean="0"/>
              <a:t>Exercise</a:t>
            </a:r>
            <a:endParaRPr lang="en-US" dirty="0"/>
          </a:p>
        </p:txBody>
      </p:sp>
      <p:sp>
        <p:nvSpPr>
          <p:cNvPr id="11" name="Curved Down Arrow 10"/>
          <p:cNvSpPr/>
          <p:nvPr/>
        </p:nvSpPr>
        <p:spPr>
          <a:xfrm>
            <a:off x="2405153" y="520095"/>
            <a:ext cx="4475238" cy="979715"/>
          </a:xfrm>
          <a:prstGeom prst="curved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solidFill>
                <a:schemeClr val="tx1"/>
              </a:solidFill>
            </a:endParaRPr>
          </a:p>
        </p:txBody>
      </p:sp>
      <p:sp>
        <p:nvSpPr>
          <p:cNvPr id="12" name="Curved Down Arrow 11"/>
          <p:cNvSpPr/>
          <p:nvPr/>
        </p:nvSpPr>
        <p:spPr>
          <a:xfrm rot="10800000">
            <a:off x="2239950" y="5575906"/>
            <a:ext cx="4475238" cy="979715"/>
          </a:xfrm>
          <a:prstGeom prst="curved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solidFill>
                <a:schemeClr val="tx1"/>
              </a:solidFill>
            </a:endParaRPr>
          </a:p>
        </p:txBody>
      </p:sp>
      <p:sp>
        <p:nvSpPr>
          <p:cNvPr id="13" name="Curved Left Arrow 12"/>
          <p:cNvSpPr/>
          <p:nvPr/>
        </p:nvSpPr>
        <p:spPr>
          <a:xfrm>
            <a:off x="7825619" y="2315474"/>
            <a:ext cx="616857" cy="2159764"/>
          </a:xfrm>
          <a:prstGeom prst="curvedLef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solidFill>
                <a:schemeClr val="tx1"/>
              </a:solidFill>
            </a:endParaRPr>
          </a:p>
        </p:txBody>
      </p:sp>
      <p:sp>
        <p:nvSpPr>
          <p:cNvPr id="14" name="Curved Left Arrow 13"/>
          <p:cNvSpPr/>
          <p:nvPr/>
        </p:nvSpPr>
        <p:spPr>
          <a:xfrm rot="10800000">
            <a:off x="713619" y="2315474"/>
            <a:ext cx="616857" cy="2159764"/>
          </a:xfrm>
          <a:prstGeom prst="curvedLef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solidFill>
                <a:schemeClr val="tx1"/>
              </a:solidFill>
            </a:endParaRPr>
          </a:p>
        </p:txBody>
      </p:sp>
      <p:sp>
        <p:nvSpPr>
          <p:cNvPr id="15" name="TextBox 14"/>
          <p:cNvSpPr txBox="1"/>
          <p:nvPr/>
        </p:nvSpPr>
        <p:spPr>
          <a:xfrm>
            <a:off x="3878727" y="5845201"/>
            <a:ext cx="2056191" cy="369332"/>
          </a:xfrm>
          <a:prstGeom prst="rect">
            <a:avLst/>
          </a:prstGeom>
          <a:noFill/>
        </p:spPr>
        <p:txBody>
          <a:bodyPr wrap="square" rtlCol="0">
            <a:spAutoFit/>
          </a:bodyPr>
          <a:lstStyle/>
          <a:p>
            <a:r>
              <a:rPr lang="en-US" dirty="0" smtClean="0"/>
              <a:t>ARCH PROJECT</a:t>
            </a:r>
            <a:endParaRPr lang="en-US" dirty="0"/>
          </a:p>
        </p:txBody>
      </p:sp>
      <p:sp>
        <p:nvSpPr>
          <p:cNvPr id="16" name="TextBox 15"/>
          <p:cNvSpPr txBox="1"/>
          <p:nvPr/>
        </p:nvSpPr>
        <p:spPr>
          <a:xfrm>
            <a:off x="3449473" y="864341"/>
            <a:ext cx="2624666" cy="369332"/>
          </a:xfrm>
          <a:prstGeom prst="rect">
            <a:avLst/>
          </a:prstGeom>
          <a:noFill/>
        </p:spPr>
        <p:txBody>
          <a:bodyPr wrap="square" rtlCol="0">
            <a:spAutoFit/>
          </a:bodyPr>
          <a:lstStyle/>
          <a:p>
            <a:r>
              <a:rPr lang="en-US" dirty="0" smtClean="0"/>
              <a:t>PRUDENT HEALTHCARE</a:t>
            </a:r>
            <a:endParaRPr lang="en-US" dirty="0"/>
          </a:p>
        </p:txBody>
      </p:sp>
      <p:sp>
        <p:nvSpPr>
          <p:cNvPr id="17" name="TextBox 16"/>
          <p:cNvSpPr txBox="1"/>
          <p:nvPr/>
        </p:nvSpPr>
        <p:spPr>
          <a:xfrm>
            <a:off x="678813" y="3165715"/>
            <a:ext cx="1287883" cy="369332"/>
          </a:xfrm>
          <a:prstGeom prst="rect">
            <a:avLst/>
          </a:prstGeom>
          <a:noFill/>
        </p:spPr>
        <p:txBody>
          <a:bodyPr wrap="none" rtlCol="0">
            <a:spAutoFit/>
          </a:bodyPr>
          <a:lstStyle/>
          <a:p>
            <a:r>
              <a:rPr lang="en-US" dirty="0" smtClean="0"/>
              <a:t>WELLBEING</a:t>
            </a:r>
            <a:endParaRPr lang="en-US" dirty="0"/>
          </a:p>
        </p:txBody>
      </p:sp>
      <p:sp>
        <p:nvSpPr>
          <p:cNvPr id="18" name="TextBox 17"/>
          <p:cNvSpPr txBox="1"/>
          <p:nvPr/>
        </p:nvSpPr>
        <p:spPr>
          <a:xfrm>
            <a:off x="7626548" y="3165715"/>
            <a:ext cx="398141" cy="369332"/>
          </a:xfrm>
          <a:prstGeom prst="rect">
            <a:avLst/>
          </a:prstGeom>
          <a:noFill/>
        </p:spPr>
        <p:txBody>
          <a:bodyPr wrap="none" rtlCol="0">
            <a:spAutoFit/>
          </a:bodyPr>
          <a:lstStyle/>
          <a:p>
            <a:r>
              <a:rPr lang="en-US" dirty="0" smtClean="0"/>
              <a:t>QI</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Tm="212974"/>
    </mc:Choice>
    <mc:Fallback xmlns="">
      <p:transition xmlns:p14="http://schemas.microsoft.com/office/powerpoint/2010/main" spd="slow" advTm="212974"/>
    </mc:Fallback>
  </mc:AlternateContent>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ellnessplans.jpg"/>
          <p:cNvPicPr>
            <a:picLocks noChangeAspect="1"/>
          </p:cNvPicPr>
          <p:nvPr/>
        </p:nvPicPr>
        <p:blipFill>
          <a:blip r:embed="rId2"/>
          <a:stretch>
            <a:fillRect/>
          </a:stretch>
        </p:blipFill>
        <p:spPr>
          <a:xfrm>
            <a:off x="1887396" y="4052947"/>
            <a:ext cx="5104190" cy="2618260"/>
          </a:xfrm>
          <a:prstGeom prst="rect">
            <a:avLst/>
          </a:prstGeom>
        </p:spPr>
      </p:pic>
      <p:sp>
        <p:nvSpPr>
          <p:cNvPr id="4" name="Title 3"/>
          <p:cNvSpPr>
            <a:spLocks noGrp="1"/>
          </p:cNvSpPr>
          <p:nvPr>
            <p:ph type="title"/>
          </p:nvPr>
        </p:nvSpPr>
        <p:spPr/>
        <p:txBody>
          <a:bodyPr/>
          <a:lstStyle/>
          <a:p>
            <a:r>
              <a:rPr lang="en-US" dirty="0" smtClean="0"/>
              <a:t>Clinic Principles</a:t>
            </a:r>
            <a:endParaRPr lang="en-US" dirty="0"/>
          </a:p>
        </p:txBody>
      </p:sp>
      <p:sp>
        <p:nvSpPr>
          <p:cNvPr id="5" name="Content Placeholder 4"/>
          <p:cNvSpPr>
            <a:spLocks noGrp="1"/>
          </p:cNvSpPr>
          <p:nvPr>
            <p:ph idx="1"/>
          </p:nvPr>
        </p:nvSpPr>
        <p:spPr/>
        <p:txBody>
          <a:bodyPr/>
          <a:lstStyle/>
          <a:p>
            <a:r>
              <a:rPr lang="en-US" dirty="0" smtClean="0"/>
              <a:t>Multi-Disciplinary Assessment</a:t>
            </a:r>
          </a:p>
          <a:p>
            <a:r>
              <a:rPr lang="en-US" dirty="0" smtClean="0"/>
              <a:t>Focus on Wellbeing </a:t>
            </a:r>
          </a:p>
          <a:p>
            <a:r>
              <a:rPr lang="en-US" dirty="0" smtClean="0"/>
              <a:t>Coordinated &amp; Co-Produced plan of Care</a:t>
            </a:r>
          </a:p>
          <a:p>
            <a:r>
              <a:rPr lang="en-US" dirty="0" smtClean="0"/>
              <a:t>De-</a:t>
            </a:r>
            <a:r>
              <a:rPr lang="en-US" dirty="0" err="1" smtClean="0"/>
              <a:t>medicalisation</a:t>
            </a:r>
            <a:r>
              <a:rPr lang="en-US" dirty="0" smtClean="0"/>
              <a:t> where appropriate</a:t>
            </a:r>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Tm="23906"/>
    </mc:Choice>
    <mc:Fallback xmlns="">
      <p:transition xmlns:p14="http://schemas.microsoft.com/office/powerpoint/2010/main" spd="slow" advTm="23906"/>
    </mc:Fallback>
  </mc:AlternateContent>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Utopia syndrome</a:t>
            </a:r>
          </a:p>
          <a:p>
            <a:r>
              <a:rPr lang="en-US" dirty="0" smtClean="0"/>
              <a:t>“Reactive versus” </a:t>
            </a:r>
            <a:r>
              <a:rPr lang="en-US" dirty="0" err="1" smtClean="0"/>
              <a:t>vs</a:t>
            </a:r>
            <a:r>
              <a:rPr lang="en-US" dirty="0" smtClean="0"/>
              <a:t> “fundamental change” </a:t>
            </a:r>
            <a:endParaRPr lang="en-US" dirty="0"/>
          </a:p>
        </p:txBody>
      </p:sp>
    </p:spTree>
    <p:extLst>
      <p:ext uri="{BB962C8B-B14F-4D97-AF65-F5344CB8AC3E}">
        <p14:creationId xmlns:p14="http://schemas.microsoft.com/office/powerpoint/2010/main" val="250402804"/>
      </p:ext>
    </p:extLst>
  </p:cSld>
  <p:clrMapOvr>
    <a:masterClrMapping/>
  </p:clrMapOvr>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Outcomes</a:t>
            </a:r>
            <a:endParaRPr lang="en-US" dirty="0"/>
          </a:p>
        </p:txBody>
      </p:sp>
      <p:sp>
        <p:nvSpPr>
          <p:cNvPr id="3" name="Content Placeholder 2"/>
          <p:cNvSpPr>
            <a:spLocks noGrp="1"/>
          </p:cNvSpPr>
          <p:nvPr>
            <p:ph idx="1"/>
          </p:nvPr>
        </p:nvSpPr>
        <p:spPr/>
        <p:txBody>
          <a:bodyPr/>
          <a:lstStyle/>
          <a:p>
            <a:pPr marL="0" indent="0">
              <a:buNone/>
            </a:pPr>
            <a:endParaRPr lang="en-US" dirty="0" smtClean="0"/>
          </a:p>
          <a:p>
            <a:r>
              <a:rPr lang="en-US" dirty="0" smtClean="0"/>
              <a:t>Comprehensive assessment with management plan</a:t>
            </a:r>
          </a:p>
          <a:p>
            <a:r>
              <a:rPr lang="en-US" dirty="0" smtClean="0"/>
              <a:t>Reduce inappropriate variation</a:t>
            </a:r>
          </a:p>
          <a:p>
            <a:r>
              <a:rPr lang="en-US" dirty="0" smtClean="0"/>
              <a:t>Evidence based approach</a:t>
            </a:r>
          </a:p>
          <a:p>
            <a:endParaRPr lang="en-US" dirty="0"/>
          </a:p>
        </p:txBody>
      </p:sp>
    </p:spTree>
    <p:extLst>
      <p:ext uri="{BB962C8B-B14F-4D97-AF65-F5344CB8AC3E}">
        <p14:creationId xmlns:p14="http://schemas.microsoft.com/office/powerpoint/2010/main" val="3029221704"/>
      </p:ext>
    </p:extLst>
  </p:cSld>
  <p:clrMapOvr>
    <a:masterClrMapping/>
  </p:clrMapOvr>
  <mc:AlternateContent xmlns:mc="http://schemas.openxmlformats.org/markup-compatibility/2006" xmlns:p14="http://schemas.microsoft.com/office/powerpoint/2010/main">
    <mc:Choice Requires="p14">
      <p:transition spd="slow" p14:dur="2000" advTm="7735"/>
    </mc:Choice>
    <mc:Fallback xmlns="">
      <p:transition xmlns:p14="http://schemas.microsoft.com/office/powerpoint/2010/main" spd="slow" advTm="7735"/>
    </mc:Fallback>
  </mc:AlternateContent>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TextBox 3"/>
          <p:cNvSpPr txBox="1"/>
          <p:nvPr/>
        </p:nvSpPr>
        <p:spPr>
          <a:xfrm>
            <a:off x="457200" y="2013857"/>
            <a:ext cx="8033657" cy="1200329"/>
          </a:xfrm>
          <a:prstGeom prst="rect">
            <a:avLst/>
          </a:prstGeom>
          <a:noFill/>
        </p:spPr>
        <p:txBody>
          <a:bodyPr wrap="square" rtlCol="0">
            <a:spAutoFit/>
          </a:bodyPr>
          <a:lstStyle/>
          <a:p>
            <a:r>
              <a:rPr lang="en-US" dirty="0" err="1"/>
              <a:t>Merskey</a:t>
            </a:r>
            <a:r>
              <a:rPr lang="en-US" dirty="0"/>
              <a:t> H, </a:t>
            </a:r>
            <a:r>
              <a:rPr lang="en-US" dirty="0" err="1"/>
              <a:t>Albe</a:t>
            </a:r>
            <a:r>
              <a:rPr lang="en-US" dirty="0"/>
              <a:t> </a:t>
            </a:r>
            <a:r>
              <a:rPr lang="en-US" dirty="0" err="1"/>
              <a:t>Fessard</a:t>
            </a:r>
            <a:r>
              <a:rPr lang="en-US" dirty="0"/>
              <a:t> D, </a:t>
            </a:r>
            <a:r>
              <a:rPr lang="en-US" dirty="0" err="1"/>
              <a:t>Bonica</a:t>
            </a:r>
            <a:r>
              <a:rPr lang="en-US" dirty="0"/>
              <a:t> JJ, Carmon A, </a:t>
            </a:r>
            <a:r>
              <a:rPr lang="en-US" dirty="0" err="1"/>
              <a:t>Dubner</a:t>
            </a:r>
            <a:r>
              <a:rPr lang="en-US" dirty="0"/>
              <a:t> R, Kerr FWL, </a:t>
            </a:r>
            <a:r>
              <a:rPr lang="en-US" dirty="0" err="1"/>
              <a:t>Lindblom</a:t>
            </a:r>
            <a:r>
              <a:rPr lang="en-US" dirty="0"/>
              <a:t> U, Mumford JM, Nathan PW, </a:t>
            </a:r>
            <a:r>
              <a:rPr lang="en-US" dirty="0" err="1"/>
              <a:t>Noordenbos</a:t>
            </a:r>
            <a:r>
              <a:rPr lang="en-US" dirty="0"/>
              <a:t> W, </a:t>
            </a:r>
            <a:r>
              <a:rPr lang="en-US" dirty="0" err="1"/>
              <a:t>Pagni</a:t>
            </a:r>
            <a:r>
              <a:rPr lang="en-US" dirty="0"/>
              <a:t> CA, </a:t>
            </a:r>
            <a:r>
              <a:rPr lang="en-US" dirty="0" err="1"/>
              <a:t>Renaer</a:t>
            </a:r>
            <a:r>
              <a:rPr lang="en-US" dirty="0"/>
              <a:t> MJ, </a:t>
            </a:r>
            <a:r>
              <a:rPr lang="en-US" dirty="0" err="1"/>
              <a:t>Sternbach</a:t>
            </a:r>
            <a:r>
              <a:rPr lang="en-US" dirty="0"/>
              <a:t> RA, Sunderland S. Pain terms: a list with definitions and notes on usage. Recommended by the IASP subcommittee on taxonomy. PAIN 1979;6:249–52.</a:t>
            </a:r>
          </a:p>
        </p:txBody>
      </p:sp>
    </p:spTree>
    <p:extLst>
      <p:ext uri="{BB962C8B-B14F-4D97-AF65-F5344CB8AC3E}">
        <p14:creationId xmlns:p14="http://schemas.microsoft.com/office/powerpoint/2010/main" val="2132556361"/>
      </p:ext>
    </p:extLst>
  </p:cSld>
  <p:clrMapOvr>
    <a:masterClrMapping/>
  </p:clrMapOvr>
  <p:timing>
    <p:tnLst>
      <p:par>
        <p:cTn xmlns:p14="http://schemas.microsoft.com/office/powerpoint/2010/mai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180307407"/>
      </p:ext>
    </p:extLst>
  </p:cSld>
  <p:clrMapOvr>
    <a:masterClrMapping/>
  </p:clrMapOvr>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Thank you for listening</a:t>
            </a:r>
          </a:p>
          <a:p>
            <a:r>
              <a:rPr lang="en-US" dirty="0" smtClean="0"/>
              <a:t>Any questions?</a:t>
            </a:r>
            <a:endParaRPr lang="en-US" dirty="0"/>
          </a:p>
        </p:txBody>
      </p:sp>
    </p:spTree>
    <p:extLst>
      <p:ext uri="{BB962C8B-B14F-4D97-AF65-F5344CB8AC3E}">
        <p14:creationId xmlns:p14="http://schemas.microsoft.com/office/powerpoint/2010/main" val="573288737"/>
      </p:ext>
    </p:extLst>
  </p:cSld>
  <p:clrMapOvr>
    <a:masterClrMapping/>
  </p:clrMapOvr>
  <mc:AlternateContent xmlns:mc="http://schemas.openxmlformats.org/markup-compatibility/2006" xmlns:p14="http://schemas.microsoft.com/office/powerpoint/2010/main">
    <mc:Choice Requires="p14">
      <p:transition spd="slow" p14:dur="2000" advTm="24590"/>
    </mc:Choice>
    <mc:Fallback xmlns="">
      <p:transition xmlns:p14="http://schemas.microsoft.com/office/powerpoint/2010/main" spd="slow" advTm="24590"/>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38431</TotalTime>
  <Words>1784</Words>
  <Application>Microsoft Macintosh PowerPoint</Application>
  <PresentationFormat>On-screen Show (4:3)</PresentationFormat>
  <Paragraphs>307</Paragraphs>
  <Slides>61</Slides>
  <Notes>22</Notes>
  <HiddenSlides>0</HiddenSlides>
  <MMClips>0</MMClip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Problems</vt:lpstr>
      <vt:lpstr>PowerPoint Presentation</vt:lpstr>
      <vt:lpstr>Aknowldgements</vt:lpstr>
      <vt:lpstr>PowerPoint Presentation</vt:lpstr>
      <vt:lpstr>Clinic Principles</vt:lpstr>
      <vt:lpstr>PowerPoint Presentation</vt:lpstr>
      <vt:lpstr>Outcomes</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Rory Kokelaar</dc:creator>
  <cp:lastModifiedBy>Yuri Gagarin</cp:lastModifiedBy>
  <cp:revision>121</cp:revision>
  <dcterms:created xsi:type="dcterms:W3CDTF">2016-08-14T10:54:23Z</dcterms:created>
  <dcterms:modified xsi:type="dcterms:W3CDTF">2019-09-10T15:02:51Z</dcterms:modified>
</cp:coreProperties>
</file>