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72" r:id="rId6"/>
    <p:sldId id="271" r:id="rId7"/>
    <p:sldId id="260" r:id="rId8"/>
    <p:sldId id="261" r:id="rId9"/>
    <p:sldId id="262" r:id="rId10"/>
    <p:sldId id="263" r:id="rId11"/>
    <p:sldId id="264" r:id="rId12"/>
    <p:sldId id="265" r:id="rId13"/>
    <p:sldId id="266" r:id="rId14"/>
    <p:sldId id="267" r:id="rId15"/>
    <p:sldId id="268" r:id="rId16"/>
    <p:sldId id="269" r:id="rId17"/>
    <p:sldId id="270"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8" d="100"/>
          <a:sy n="108" d="100"/>
        </p:scale>
        <p:origin x="28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202124"/>
                </a:solidFill>
                <a:latin typeface="Calibri"/>
              </a:defRPr>
            </a:pPr>
            <a:r>
              <a:rPr sz="1400" b="0" i="0" u="none" strike="noStrike">
                <a:solidFill>
                  <a:srgbClr val="202124"/>
                </a:solidFill>
                <a:latin typeface="Calibri"/>
              </a:rPr>
              <a:t>Test-set F1-score by model</a:t>
            </a:r>
          </a:p>
        </c:rich>
      </c:tx>
      <c:overlay val="0"/>
    </c:title>
    <c:autoTitleDeleted val="0"/>
    <c:plotArea>
      <c:layout/>
      <c:barChart>
        <c:barDir val="col"/>
        <c:grouping val="clustered"/>
        <c:varyColors val="0"/>
        <c:ser>
          <c:idx val="0"/>
          <c:order val="0"/>
          <c:tx>
            <c:strRef>
              <c:f>Sheet1!$B$1</c:f>
              <c:strCache>
                <c:ptCount val="1"/>
                <c:pt idx="0">
                  <c:v>F1-score</c:v>
                </c:pt>
              </c:strCache>
            </c:strRef>
          </c:tx>
          <c:spPr>
            <a:solidFill>
              <a:srgbClr val="1F4E79"/>
            </a:solidFill>
            <a:effectLst/>
          </c:spPr>
          <c:invertIfNegative val="0"/>
          <c:dLbls>
            <c:numFmt formatCode="0.000" sourceLinked="0"/>
            <c:spPr>
              <a:noFill/>
              <a:ln>
                <a:noFill/>
              </a:ln>
              <a:effectLst/>
            </c:spPr>
            <c:txPr>
              <a:bodyPr/>
              <a:lstStyle/>
              <a:p>
                <a:pPr>
                  <a:defRPr sz="1200" b="0" i="0" u="none" strike="noStrike">
                    <a:solidFill>
                      <a:srgbClr val="202124"/>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Random Forest</c:v>
                </c:pt>
                <c:pt idx="1">
                  <c:v>XGBoost</c:v>
                </c:pt>
                <c:pt idx="2">
                  <c:v>Neural Network</c:v>
                </c:pt>
              </c:strCache>
            </c:strRef>
          </c:cat>
          <c:val>
            <c:numRef>
              <c:f>Sheet1!$B$2:$B$4</c:f>
              <c:numCache>
                <c:formatCode>General</c:formatCode>
                <c:ptCount val="3"/>
                <c:pt idx="0">
                  <c:v>0.95609999999999995</c:v>
                </c:pt>
                <c:pt idx="1">
                  <c:v>0.96099999999999997</c:v>
                </c:pt>
                <c:pt idx="2">
                  <c:v>0.94420000000000004</c:v>
                </c:pt>
              </c:numCache>
            </c:numRef>
          </c:val>
          <c:extLst>
            <c:ext xmlns:c16="http://schemas.microsoft.com/office/drawing/2014/chart" uri="{C3380CC4-5D6E-409C-BE32-E72D297353CC}">
              <c16:uniqueId val="{00000000-A4EA-954B-BA51-6D0A0BCC5EE1}"/>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202124"/>
                </a:solidFill>
                <a:latin typeface="Calibri"/>
              </a:defRPr>
            </a:pPr>
            <a:endParaRPr lang="en-US"/>
          </a:p>
        </c:txPr>
        <c:crossAx val="2094734552"/>
        <c:crosses val="autoZero"/>
        <c:auto val="1"/>
        <c:lblAlgn val="ctr"/>
        <c:lblOffset val="100"/>
        <c:noMultiLvlLbl val="1"/>
      </c:catAx>
      <c:valAx>
        <c:axId val="2094734552"/>
        <c:scaling>
          <c:orientation val="minMax"/>
          <c:max val="1"/>
          <c:min val="0.85"/>
        </c:scaling>
        <c:delete val="0"/>
        <c:axPos val="l"/>
        <c:majorGridlines>
          <c:spPr>
            <a:ln w="12700" cap="flat">
              <a:solidFill>
                <a:srgbClr val="E8EEF4"/>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F6368"/>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584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Good morning, my name is Mirela Balabanova-Kehayova and this is my interim viva for the Independent Project. My project is Site Trust Check: an explainable, multi-layer browser extension that tells users in real time how trustworthy a website is, and why.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will start with the introduction, aim and functionalities, then show my project plan. After that I cover the literature review, methodology and design, the progress so far with a live prototype and results, the remaining work, and I will finish with the conclusion.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Phishing is at record levels. The Anti-Phishing Working Group recorded almost five million attacks in 2023 [1], and one year-long study of phishing traffic counted 4.8 million victims [2]. The extension I built assesses a website as the user browses and combines URL analysis, live threat intelligence and machine learning into one explainable score. I chose this topic for two reasons. First, current protection is reactive, because blacklists cannot cover newly generated malicious URLs [3], and it is unexplained: accuracy alone is not enough when a user has to trust a verdict [4]. Second, it matches my career direction toward cybersecurity and applied machine learning. The people who benefit are everyday browser users, and especially less tech-confident users, who gain most from a plain-English explanation instead of a bare warning.</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aim is to design, develop and evaluate an explainable multi-layer browser extension that integrates ML classification and threat-intelligence APIs. It is broken into four SMART objectives. O1 is the literature review. O2 is the FastAPI backend with Google Safe Browsing, VirusTotal and PhishTank. O3 is to train and benchmark Random Forest, XGBoost and a neural network with a target of F1 above 0.90, and this is already exceeded. O4 is the Chrome extension with SHAP-informed explanations plus a usability evaluation, which is partially met: the extension is built, and the usability study is waiting for an ethics amendment.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slide shows what the extension does. For every user it gives a live trust score from 0 to 100 with a Safe, Caution or High Risk verdict, and a plain-English explanation informed by SHAP [6]. The result combines three layers: URL and domain analysis, live threat intelligence [5] and ML classification. I also added a child-safe mode, switched on from the popup. It uses stricter thresholds, with Safe only at 90 or above, a stronger penalty when threat intelligence flags a site, and simpler wording. I measured the trade-off honestly: missed phishing falls from 2.8% to 1.6%, but false positives rise from 9.2% to 16.7%. Behind this is a FastAPI backend in Docker, with 67 automated tests, 13 of them for child-safe mode.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is my 20-week plan in four phases. Phase 1, research and planning: proposal, literature review and system design, all complete. Phase 2, core development: backend, feature engineering and ML model training, complete. Phase 3, integration: threat intelligence and the Chrome extension, complete. Phase 4, evaluation and writing: testing and evaluation is the current task, and the final report, poster and demo preparation are already underway. Solid bars are done or in progress.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reviewed three groups of work. Zaimi and colleagues [7] get strong URL-feature performance with deep learning, but have no live threat-intelligence coverage. Sheikhi and Kostakos [8] reach high accuracy with a PSO-optimised XGBoost, but only on static datasets, with no browser integration and no explanation. NoPhish [9] and Wu and colleagues [10] show client-side real-time detection is feasible, but use a single classifier with no threat-intelligence fusion and no explanation of verdicts. My design decision follows from this: combine ML detection inside a browser extension, fuse it with threat intelligence, as Ghaleb and colleagues [11] do for URL classification, and explain each verdict using SHAP [6] and ideas from explainable phishing-feature work [12].</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My primary sources are a dataset of 10,000 URLs, 5,000 from PhishTank and 5,000 from Tranco, and live testing of the models and APIs. Secondary sources are 36 references, 19 of them peer-reviewed from 2020 onwards, including dataset and benchmark studies [13], [14]. The tools are Python with scikit-learn, XGBoost and SHAP, a FastAPI backend in Docker, a Manifest V3 Chrome extension in JavaScript, and GitHub. The approach is iterative: design, build, test, refine. I use a stratified 70/15/15 split and touch the test set only once. For decision making, models are ranked by held-out F1 and then stress-tested with cross-validation, adversarial and baseline checks before XGBoost was chosen.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architecture has three layers feeding one scoring engine. URL and domain analysis uses lexical features, WHOIS age and the SSL certificate. Threat intelligence uses Google Safe Browsing, VirusTotal and PhishTank [5]. The ML layer uses Random Forest, XGBoost and a neural network, with SHAP explanations [6]. The Risk Scoring Engine turns these into a trust score from 0 to 100 plus an explanation, shown in the extension popup in real time.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Beyond the interim milestone I have a working end-to-end prototype: the 10,000-URL dataset, the live FastAPI backend with threat intelligence, three trained and benchmarked models, the Manifest V3 extension tested on real sites, the SHAP layer, and 67 passing tests with a Docker container. [DEMO: if possible, run the extension live here, or play a short recorded walkthrough.]</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Here are two real websites. imdb.com is correctly scored Safe, 100 out of 100, after the retrained model. Earlier, a WHOIS lookup quirk made it look high risk, so this is a genuine before and after. secondnature.io is flagged High Risk, 40 out of 100. It is a legitimate site, but its long marketing-tracking URL resembles obfuscation. I show it deliberately as an honest limitation. Importantly, the system explains it in plain English: the address is unusually long, 332 characters, a pattern often used to hide the real destination.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All three classifiers exceed the O3 target. On the held-out test set, F1 is 0.9561 for Random Forest, 0.9610 for XGBoost and 0.9442 for the neural network. XGBoost is the best model: precision 0.970, recall 0.952, AUC 0.990. These are final numbers from a test set used once.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went beyond one number. Five-fold cross-validation gives an F1 standard deviation of only 0.003, so the result is stable. An adversarial test with hand-crafted evasion URLs, such as typosquats and punycode, found two successes out of ten, and I report them as limitations [15], [16]. The baseline comparison caught a real bug: an absent blacklist flag diluted a confident ML detection, so recall fell from 0.96 to 0.90. I traced it, fixed it with a max-based rule, and re-verified F1 at 0.9697. Each check found something real.</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am on track for a December completion. Temporal drift and further testing are done. The final report has a full draft and the poster and demo are in preparation, with the final viva in December. The usability evaluation in my objective O4 needs participants, which is outside my approved ethics scope, so I will not run a formal study. Instead I will collect informal feedback from a few people who test the extension locally, with no personal data recorded, and I will report this honestly as a limitation. As future work, Google has deprecated Safe Browsing v4 and I plan to migrate to v5 [17].</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To summarise: a working end-to-end prototype already exceeds interim expectations. The design addresses a gap in the literature, because no reviewed system unifies ML detection, live threat intelligence and user-facing explanation. Evaluation goes beyond accuracy, with cross-validation, adversarial testing and a baseline comparison that found a real bug. The report has a full draft, and the remaining work is feedback testing, refinement, and the poster and demo, scheduled for December. A formal usability study is outside my approved ethics scope, so I will report that honestly.</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[Leave on screen during questions if asked about a source.]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Thank you. I am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63A5C"/>
        </a:solidFill>
        <a:effectLst/>
      </p:bgPr>
    </p:bg>
    <p:spTree>
      <p:nvGrpSpPr>
        <p:cNvPr id="1" name=""/>
        <p:cNvGrpSpPr/>
        <p:nvPr/>
      </p:nvGrpSpPr>
      <p:grpSpPr>
        <a:xfrm>
          <a:off x="0" y="0"/>
          <a:ext cx="0" cy="0"/>
          <a:chOff x="0" y="0"/>
          <a:chExt cx="0" cy="0"/>
        </a:xfrm>
      </p:grpSpPr>
      <p:sp>
        <p:nvSpPr>
          <p:cNvPr id="2" name="Text 0"/>
          <p:cNvSpPr txBox="1"/>
          <p:nvPr/>
        </p:nvSpPr>
        <p:spPr>
          <a:xfrm>
            <a:off x="822960" y="2148840"/>
            <a:ext cx="10515600" cy="457200"/>
          </a:xfrm>
          <a:prstGeom prst="rect">
            <a:avLst/>
          </a:prstGeom>
          <a:noFill/>
          <a:ln/>
        </p:spPr>
        <p:txBody>
          <a:bodyPr wrap="square" rtlCol="0" anchor="ctr"/>
          <a:lstStyle/>
          <a:p>
            <a:pPr marL="0" indent="0">
              <a:buNone/>
            </a:pPr>
            <a:r>
              <a:rPr lang="en-US" sz="1500" b="1" kern="0" spc="300" dirty="0">
                <a:solidFill>
                  <a:srgbClr val="1E8E3E"/>
                </a:solidFill>
                <a:latin typeface="Calibri" pitchFamily="34" charset="0"/>
                <a:ea typeface="Calibri" pitchFamily="34" charset="-122"/>
                <a:cs typeface="Calibri" pitchFamily="34" charset="-120"/>
              </a:rPr>
              <a:t>Site Trust Check</a:t>
            </a:r>
            <a:endParaRPr lang="en-US" sz="1500" dirty="0"/>
          </a:p>
        </p:txBody>
      </p:sp>
      <p:sp>
        <p:nvSpPr>
          <p:cNvPr id="3" name="Text 1"/>
          <p:cNvSpPr txBox="1"/>
          <p:nvPr/>
        </p:nvSpPr>
        <p:spPr>
          <a:xfrm>
            <a:off x="822960" y="2514600"/>
            <a:ext cx="10515600" cy="1920240"/>
          </a:xfrm>
          <a:prstGeom prst="rect">
            <a:avLst/>
          </a:prstGeom>
          <a:noFill/>
          <a:ln/>
        </p:spPr>
        <p:txBody>
          <a:bodyPr wrap="square" rtlCol="0" anchor="ctr"/>
          <a:lstStyle/>
          <a:p>
            <a:pPr marL="0" indent="0">
              <a:lnSpc>
                <a:spcPts val="3900"/>
              </a:lnSpc>
              <a:buNone/>
            </a:pPr>
            <a:r>
              <a:rPr lang="en-US" sz="3300" b="1" dirty="0">
                <a:solidFill>
                  <a:srgbClr val="FFFFFF"/>
                </a:solidFill>
                <a:latin typeface="Cambria" pitchFamily="34" charset="0"/>
                <a:ea typeface="Cambria" pitchFamily="34" charset="-122"/>
                <a:cs typeface="Cambria" pitchFamily="34" charset="-120"/>
              </a:rPr>
              <a:t>Design and Development of an Explainable</a:t>
            </a:r>
            <a:endParaRPr lang="en-US" sz="3300" dirty="0"/>
          </a:p>
          <a:p>
            <a:pPr marL="0" indent="0">
              <a:lnSpc>
                <a:spcPts val="3900"/>
              </a:lnSpc>
              <a:buNone/>
            </a:pPr>
            <a:r>
              <a:rPr lang="en-US" sz="3300" b="1" dirty="0">
                <a:solidFill>
                  <a:srgbClr val="FFFFFF"/>
                </a:solidFill>
                <a:latin typeface="Cambria" pitchFamily="34" charset="0"/>
                <a:ea typeface="Cambria" pitchFamily="34" charset="-122"/>
                <a:cs typeface="Cambria" pitchFamily="34" charset="-120"/>
              </a:rPr>
              <a:t>Multi-Layer Browser Extension for Real-Time</a:t>
            </a:r>
            <a:endParaRPr lang="en-US" sz="3300" dirty="0"/>
          </a:p>
          <a:p>
            <a:pPr marL="0" indent="0">
              <a:lnSpc>
                <a:spcPts val="3900"/>
              </a:lnSpc>
              <a:buNone/>
            </a:pPr>
            <a:r>
              <a:rPr lang="en-US" sz="3300" b="1" dirty="0">
                <a:solidFill>
                  <a:srgbClr val="FFFFFF"/>
                </a:solidFill>
                <a:latin typeface="Cambria" pitchFamily="34" charset="0"/>
                <a:ea typeface="Cambria" pitchFamily="34" charset="-122"/>
                <a:cs typeface="Cambria" pitchFamily="34" charset="-120"/>
              </a:rPr>
              <a:t>Website Trust Assessment and Fraud Detection</a:t>
            </a:r>
            <a:endParaRPr lang="en-US" sz="3300" dirty="0"/>
          </a:p>
        </p:txBody>
      </p:sp>
      <p:sp>
        <p:nvSpPr>
          <p:cNvPr id="4" name="Text 2"/>
          <p:cNvSpPr txBox="1"/>
          <p:nvPr/>
        </p:nvSpPr>
        <p:spPr>
          <a:xfrm>
            <a:off x="822960" y="4572000"/>
            <a:ext cx="7315200" cy="365760"/>
          </a:xfrm>
          <a:prstGeom prst="rect">
            <a:avLst/>
          </a:prstGeom>
          <a:noFill/>
          <a:ln/>
        </p:spPr>
        <p:txBody>
          <a:bodyPr wrap="square" rtlCol="0" anchor="ctr"/>
          <a:lstStyle/>
          <a:p>
            <a:pPr marL="0" indent="0">
              <a:buNone/>
            </a:pPr>
            <a:r>
              <a:rPr lang="en-US" sz="1600" dirty="0">
                <a:solidFill>
                  <a:srgbClr val="E8EEF4"/>
                </a:solidFill>
                <a:latin typeface="Calibri" pitchFamily="34" charset="0"/>
                <a:ea typeface="Calibri" pitchFamily="34" charset="-122"/>
                <a:cs typeface="Calibri" pitchFamily="34" charset="-120"/>
              </a:rPr>
              <a:t>Interim Viva Presentation</a:t>
            </a:r>
            <a:endParaRPr lang="en-US" sz="1600" dirty="0"/>
          </a:p>
        </p:txBody>
      </p:sp>
      <p:sp>
        <p:nvSpPr>
          <p:cNvPr id="5" name="Text 3"/>
          <p:cNvSpPr txBox="1"/>
          <p:nvPr/>
        </p:nvSpPr>
        <p:spPr>
          <a:xfrm>
            <a:off x="822960" y="5349240"/>
            <a:ext cx="7315200" cy="32004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Mirela Gerasimova Balabanova-Kehayova</a:t>
            </a:r>
            <a:endParaRPr lang="en-US" sz="1300" dirty="0"/>
          </a:p>
        </p:txBody>
      </p:sp>
      <p:sp>
        <p:nvSpPr>
          <p:cNvPr id="6" name="Text 4"/>
          <p:cNvSpPr txBox="1"/>
          <p:nvPr/>
        </p:nvSpPr>
        <p:spPr>
          <a:xfrm>
            <a:off x="822960" y="5650992"/>
            <a:ext cx="7315200" cy="320040"/>
          </a:xfrm>
          <a:prstGeom prst="rect">
            <a:avLst/>
          </a:prstGeom>
          <a:noFill/>
          <a:ln/>
        </p:spPr>
        <p:txBody>
          <a:bodyPr wrap="square" rtlCol="0" anchor="ctr"/>
          <a:lstStyle/>
          <a:p>
            <a:pPr marL="0" indent="0">
              <a:buNone/>
            </a:pPr>
            <a:r>
              <a:rPr lang="en-US" sz="1200" dirty="0">
                <a:solidFill>
                  <a:srgbClr val="E8EEF4"/>
                </a:solidFill>
                <a:latin typeface="Calibri" pitchFamily="34" charset="0"/>
                <a:ea typeface="Calibri" pitchFamily="34" charset="-122"/>
                <a:cs typeface="Calibri" pitchFamily="34" charset="-120"/>
              </a:rPr>
              <a:t>BSc Applied Computing  |  Independent Project (ACCA6020)</a:t>
            </a:r>
            <a:endParaRPr lang="en-US" sz="1200" dirty="0"/>
          </a:p>
        </p:txBody>
      </p:sp>
      <p:sp>
        <p:nvSpPr>
          <p:cNvPr id="7" name="Text 5"/>
          <p:cNvSpPr txBox="1"/>
          <p:nvPr/>
        </p:nvSpPr>
        <p:spPr>
          <a:xfrm>
            <a:off x="822960" y="5952744"/>
            <a:ext cx="7315200" cy="320040"/>
          </a:xfrm>
          <a:prstGeom prst="rect">
            <a:avLst/>
          </a:prstGeom>
          <a:noFill/>
          <a:ln/>
        </p:spPr>
        <p:txBody>
          <a:bodyPr wrap="square" rtlCol="0" anchor="ctr"/>
          <a:lstStyle/>
          <a:p>
            <a:pPr marL="0" indent="0">
              <a:buNone/>
            </a:pPr>
            <a:r>
              <a:rPr lang="en-US" sz="1100" i="1" dirty="0">
                <a:solidFill>
                  <a:srgbClr val="8FA6BD"/>
                </a:solidFill>
                <a:latin typeface="Calibri" pitchFamily="34" charset="0"/>
                <a:ea typeface="Calibri" pitchFamily="34" charset="-122"/>
                <a:cs typeface="Calibri" pitchFamily="34" charset="-120"/>
              </a:rPr>
              <a:t>Interim Viva  |  Week commencing 19 October 2026</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AGENDA</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700" b="1" dirty="0">
                <a:solidFill>
                  <a:srgbClr val="202124"/>
                </a:solidFill>
                <a:latin typeface="Cambria" pitchFamily="34" charset="0"/>
                <a:ea typeface="Cambria" pitchFamily="34" charset="-122"/>
                <a:cs typeface="Cambria" pitchFamily="34" charset="-120"/>
              </a:rPr>
              <a:t>What this presentation covers</a:t>
            </a:r>
            <a:endParaRPr lang="en-US" sz="2700" dirty="0"/>
          </a:p>
        </p:txBody>
      </p:sp>
      <p:sp>
        <p:nvSpPr>
          <p:cNvPr id="4" name="Shape 2"/>
          <p:cNvSpPr/>
          <p:nvPr/>
        </p:nvSpPr>
        <p:spPr>
          <a:xfrm>
            <a:off x="822960" y="1965960"/>
            <a:ext cx="365760" cy="365760"/>
          </a:xfrm>
          <a:prstGeom prst="ellipse">
            <a:avLst/>
          </a:prstGeom>
          <a:solidFill>
            <a:srgbClr val="1F4E79"/>
          </a:solidFill>
          <a:ln/>
        </p:spPr>
        <p:txBody>
          <a:bodyPr/>
          <a:lstStyle/>
          <a:p>
            <a:endParaRPr lang="en-US"/>
          </a:p>
        </p:txBody>
      </p:sp>
      <p:sp>
        <p:nvSpPr>
          <p:cNvPr id="5" name="Text 3"/>
          <p:cNvSpPr txBox="1"/>
          <p:nvPr/>
        </p:nvSpPr>
        <p:spPr>
          <a:xfrm>
            <a:off x="822960" y="1965960"/>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1</a:t>
            </a:r>
            <a:endParaRPr lang="en-US" sz="1200" dirty="0"/>
          </a:p>
        </p:txBody>
      </p:sp>
      <p:sp>
        <p:nvSpPr>
          <p:cNvPr id="6" name="Text 4"/>
          <p:cNvSpPr txBox="1"/>
          <p:nvPr/>
        </p:nvSpPr>
        <p:spPr>
          <a:xfrm>
            <a:off x="1325880" y="1920240"/>
            <a:ext cx="4846320" cy="457200"/>
          </a:xfrm>
          <a:prstGeom prst="rect">
            <a:avLst/>
          </a:prstGeom>
          <a:noFill/>
          <a:ln/>
        </p:spPr>
        <p:txBody>
          <a:bodyPr wrap="square" rtlCol="0" anchor="ctr"/>
          <a:lstStyle/>
          <a:p>
            <a:pPr marL="0" indent="0">
              <a:buNone/>
            </a:pPr>
            <a:r>
              <a:rPr lang="en-US" sz="1500" dirty="0">
                <a:solidFill>
                  <a:srgbClr val="202124"/>
                </a:solidFill>
                <a:latin typeface="Calibri" pitchFamily="34" charset="0"/>
                <a:ea typeface="Calibri" pitchFamily="34" charset="-122"/>
                <a:cs typeface="Calibri" pitchFamily="34" charset="-120"/>
              </a:rPr>
              <a:t>Introduction, aim &amp; objectives</a:t>
            </a:r>
            <a:endParaRPr lang="en-US" sz="1500" dirty="0"/>
          </a:p>
        </p:txBody>
      </p:sp>
      <p:sp>
        <p:nvSpPr>
          <p:cNvPr id="7" name="Shape 5"/>
          <p:cNvSpPr/>
          <p:nvPr/>
        </p:nvSpPr>
        <p:spPr>
          <a:xfrm>
            <a:off x="6309360" y="1965960"/>
            <a:ext cx="365760" cy="365760"/>
          </a:xfrm>
          <a:prstGeom prst="ellipse">
            <a:avLst/>
          </a:prstGeom>
          <a:solidFill>
            <a:srgbClr val="1F4E79"/>
          </a:solidFill>
          <a:ln/>
        </p:spPr>
        <p:txBody>
          <a:bodyPr/>
          <a:lstStyle/>
          <a:p>
            <a:endParaRPr lang="en-US"/>
          </a:p>
        </p:txBody>
      </p:sp>
      <p:sp>
        <p:nvSpPr>
          <p:cNvPr id="8" name="Text 6"/>
          <p:cNvSpPr txBox="1"/>
          <p:nvPr/>
        </p:nvSpPr>
        <p:spPr>
          <a:xfrm>
            <a:off x="6309360" y="1965960"/>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2</a:t>
            </a:r>
            <a:endParaRPr lang="en-US" sz="1200" dirty="0"/>
          </a:p>
        </p:txBody>
      </p:sp>
      <p:sp>
        <p:nvSpPr>
          <p:cNvPr id="9" name="Text 7"/>
          <p:cNvSpPr txBox="1"/>
          <p:nvPr/>
        </p:nvSpPr>
        <p:spPr>
          <a:xfrm>
            <a:off x="6812280" y="1920240"/>
            <a:ext cx="4846320" cy="457200"/>
          </a:xfrm>
          <a:prstGeom prst="rect">
            <a:avLst/>
          </a:prstGeom>
          <a:noFill/>
          <a:ln/>
        </p:spPr>
        <p:txBody>
          <a:bodyPr wrap="square" rtlCol="0" anchor="ctr"/>
          <a:lstStyle/>
          <a:p>
            <a:pPr marL="0" indent="0">
              <a:buNone/>
            </a:pPr>
            <a:r>
              <a:rPr lang="en-US" sz="1500" dirty="0">
                <a:solidFill>
                  <a:srgbClr val="202124"/>
                </a:solidFill>
                <a:latin typeface="Calibri" pitchFamily="34" charset="0"/>
                <a:ea typeface="Calibri" pitchFamily="34" charset="-122"/>
                <a:cs typeface="Calibri" pitchFamily="34" charset="-120"/>
              </a:rPr>
              <a:t>Functionalities</a:t>
            </a:r>
            <a:endParaRPr lang="en-US" sz="1500" dirty="0"/>
          </a:p>
        </p:txBody>
      </p:sp>
      <p:sp>
        <p:nvSpPr>
          <p:cNvPr id="10" name="Shape 8"/>
          <p:cNvSpPr/>
          <p:nvPr/>
        </p:nvSpPr>
        <p:spPr>
          <a:xfrm>
            <a:off x="822960" y="2852928"/>
            <a:ext cx="365760" cy="365760"/>
          </a:xfrm>
          <a:prstGeom prst="ellipse">
            <a:avLst/>
          </a:prstGeom>
          <a:solidFill>
            <a:srgbClr val="1F4E79"/>
          </a:solidFill>
          <a:ln/>
        </p:spPr>
        <p:txBody>
          <a:bodyPr/>
          <a:lstStyle/>
          <a:p>
            <a:endParaRPr lang="en-US"/>
          </a:p>
        </p:txBody>
      </p:sp>
      <p:sp>
        <p:nvSpPr>
          <p:cNvPr id="11" name="Text 9"/>
          <p:cNvSpPr txBox="1"/>
          <p:nvPr/>
        </p:nvSpPr>
        <p:spPr>
          <a:xfrm>
            <a:off x="822960" y="2852928"/>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3</a:t>
            </a:r>
            <a:endParaRPr lang="en-US" sz="1200" dirty="0"/>
          </a:p>
        </p:txBody>
      </p:sp>
      <p:sp>
        <p:nvSpPr>
          <p:cNvPr id="12" name="Text 10"/>
          <p:cNvSpPr txBox="1"/>
          <p:nvPr/>
        </p:nvSpPr>
        <p:spPr>
          <a:xfrm>
            <a:off x="1325880" y="2807208"/>
            <a:ext cx="4846320" cy="457200"/>
          </a:xfrm>
          <a:prstGeom prst="rect">
            <a:avLst/>
          </a:prstGeom>
          <a:noFill/>
          <a:ln/>
        </p:spPr>
        <p:txBody>
          <a:bodyPr wrap="square" rtlCol="0" anchor="ctr"/>
          <a:lstStyle/>
          <a:p>
            <a:pPr marL="0" indent="0">
              <a:buNone/>
            </a:pPr>
            <a:r>
              <a:rPr lang="en-US" sz="1500" dirty="0">
                <a:solidFill>
                  <a:srgbClr val="202124"/>
                </a:solidFill>
                <a:latin typeface="Calibri" pitchFamily="34" charset="0"/>
                <a:ea typeface="Calibri" pitchFamily="34" charset="-122"/>
                <a:cs typeface="Calibri" pitchFamily="34" charset="-120"/>
              </a:rPr>
              <a:t>Project plan (Gantt chart)</a:t>
            </a:r>
            <a:endParaRPr lang="en-US" sz="1500" dirty="0"/>
          </a:p>
        </p:txBody>
      </p:sp>
      <p:sp>
        <p:nvSpPr>
          <p:cNvPr id="13" name="Shape 11"/>
          <p:cNvSpPr/>
          <p:nvPr/>
        </p:nvSpPr>
        <p:spPr>
          <a:xfrm>
            <a:off x="6309360" y="2852928"/>
            <a:ext cx="365760" cy="365760"/>
          </a:xfrm>
          <a:prstGeom prst="ellipse">
            <a:avLst/>
          </a:prstGeom>
          <a:solidFill>
            <a:srgbClr val="1F4E79"/>
          </a:solidFill>
          <a:ln/>
        </p:spPr>
        <p:txBody>
          <a:bodyPr/>
          <a:lstStyle/>
          <a:p>
            <a:endParaRPr lang="en-US"/>
          </a:p>
        </p:txBody>
      </p:sp>
      <p:sp>
        <p:nvSpPr>
          <p:cNvPr id="14" name="Text 12"/>
          <p:cNvSpPr txBox="1"/>
          <p:nvPr/>
        </p:nvSpPr>
        <p:spPr>
          <a:xfrm>
            <a:off x="6309360" y="2852928"/>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4</a:t>
            </a:r>
            <a:endParaRPr lang="en-US" sz="1200" dirty="0"/>
          </a:p>
        </p:txBody>
      </p:sp>
      <p:sp>
        <p:nvSpPr>
          <p:cNvPr id="15" name="Text 13"/>
          <p:cNvSpPr txBox="1"/>
          <p:nvPr/>
        </p:nvSpPr>
        <p:spPr>
          <a:xfrm>
            <a:off x="6812280" y="2807208"/>
            <a:ext cx="4846320" cy="457200"/>
          </a:xfrm>
          <a:prstGeom prst="rect">
            <a:avLst/>
          </a:prstGeom>
          <a:noFill/>
          <a:ln/>
        </p:spPr>
        <p:txBody>
          <a:bodyPr wrap="square" rtlCol="0" anchor="ctr"/>
          <a:lstStyle/>
          <a:p>
            <a:pPr marL="0" indent="0">
              <a:buNone/>
            </a:pPr>
            <a:r>
              <a:rPr lang="en-US" sz="1500" dirty="0">
                <a:solidFill>
                  <a:srgbClr val="202124"/>
                </a:solidFill>
                <a:latin typeface="Calibri" pitchFamily="34" charset="0"/>
                <a:ea typeface="Calibri" pitchFamily="34" charset="-122"/>
                <a:cs typeface="Calibri" pitchFamily="34" charset="-120"/>
              </a:rPr>
              <a:t>Literature review</a:t>
            </a:r>
            <a:endParaRPr lang="en-US" sz="1500" dirty="0"/>
          </a:p>
        </p:txBody>
      </p:sp>
      <p:sp>
        <p:nvSpPr>
          <p:cNvPr id="16" name="Shape 14"/>
          <p:cNvSpPr/>
          <p:nvPr/>
        </p:nvSpPr>
        <p:spPr>
          <a:xfrm>
            <a:off x="822960" y="3739896"/>
            <a:ext cx="365760" cy="365760"/>
          </a:xfrm>
          <a:prstGeom prst="ellipse">
            <a:avLst/>
          </a:prstGeom>
          <a:solidFill>
            <a:srgbClr val="1F4E79"/>
          </a:solidFill>
          <a:ln/>
        </p:spPr>
        <p:txBody>
          <a:bodyPr/>
          <a:lstStyle/>
          <a:p>
            <a:endParaRPr lang="en-US"/>
          </a:p>
        </p:txBody>
      </p:sp>
      <p:sp>
        <p:nvSpPr>
          <p:cNvPr id="17" name="Text 15"/>
          <p:cNvSpPr txBox="1"/>
          <p:nvPr/>
        </p:nvSpPr>
        <p:spPr>
          <a:xfrm>
            <a:off x="822960" y="3739896"/>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5</a:t>
            </a:r>
            <a:endParaRPr lang="en-US" sz="1200" dirty="0"/>
          </a:p>
        </p:txBody>
      </p:sp>
      <p:sp>
        <p:nvSpPr>
          <p:cNvPr id="18" name="Text 16"/>
          <p:cNvSpPr txBox="1"/>
          <p:nvPr/>
        </p:nvSpPr>
        <p:spPr>
          <a:xfrm>
            <a:off x="1325880" y="3694176"/>
            <a:ext cx="4846320" cy="457200"/>
          </a:xfrm>
          <a:prstGeom prst="rect">
            <a:avLst/>
          </a:prstGeom>
          <a:noFill/>
          <a:ln/>
        </p:spPr>
        <p:txBody>
          <a:bodyPr wrap="square" rtlCol="0" anchor="ctr"/>
          <a:lstStyle/>
          <a:p>
            <a:pPr marL="0" indent="0">
              <a:buNone/>
            </a:pPr>
            <a:r>
              <a:rPr lang="en-US" sz="1500" dirty="0">
                <a:solidFill>
                  <a:srgbClr val="202124"/>
                </a:solidFill>
                <a:latin typeface="Calibri" pitchFamily="34" charset="0"/>
                <a:ea typeface="Calibri" pitchFamily="34" charset="-122"/>
                <a:cs typeface="Calibri" pitchFamily="34" charset="-120"/>
              </a:rPr>
              <a:t>Methodology &amp; design overview</a:t>
            </a:r>
            <a:endParaRPr lang="en-US" sz="1500" dirty="0"/>
          </a:p>
        </p:txBody>
      </p:sp>
      <p:sp>
        <p:nvSpPr>
          <p:cNvPr id="19" name="Shape 17"/>
          <p:cNvSpPr/>
          <p:nvPr/>
        </p:nvSpPr>
        <p:spPr>
          <a:xfrm>
            <a:off x="6309360" y="3739896"/>
            <a:ext cx="365760" cy="365760"/>
          </a:xfrm>
          <a:prstGeom prst="ellipse">
            <a:avLst/>
          </a:prstGeom>
          <a:solidFill>
            <a:srgbClr val="1F4E79"/>
          </a:solidFill>
          <a:ln/>
        </p:spPr>
        <p:txBody>
          <a:bodyPr/>
          <a:lstStyle/>
          <a:p>
            <a:endParaRPr lang="en-US"/>
          </a:p>
        </p:txBody>
      </p:sp>
      <p:sp>
        <p:nvSpPr>
          <p:cNvPr id="20" name="Text 18"/>
          <p:cNvSpPr txBox="1"/>
          <p:nvPr/>
        </p:nvSpPr>
        <p:spPr>
          <a:xfrm>
            <a:off x="6309360" y="3739896"/>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6</a:t>
            </a:r>
            <a:endParaRPr lang="en-US" sz="1200" dirty="0"/>
          </a:p>
        </p:txBody>
      </p:sp>
      <p:sp>
        <p:nvSpPr>
          <p:cNvPr id="21" name="Text 19"/>
          <p:cNvSpPr txBox="1"/>
          <p:nvPr/>
        </p:nvSpPr>
        <p:spPr>
          <a:xfrm>
            <a:off x="6812280" y="3694176"/>
            <a:ext cx="4846320" cy="457200"/>
          </a:xfrm>
          <a:prstGeom prst="rect">
            <a:avLst/>
          </a:prstGeom>
          <a:noFill/>
          <a:ln/>
        </p:spPr>
        <p:txBody>
          <a:bodyPr wrap="square" rtlCol="0" anchor="ctr"/>
          <a:lstStyle/>
          <a:p>
            <a:pPr marL="0" indent="0">
              <a:buNone/>
            </a:pPr>
            <a:r>
              <a:rPr lang="en-US" sz="1500" dirty="0">
                <a:solidFill>
                  <a:srgbClr val="202124"/>
                </a:solidFill>
                <a:latin typeface="Calibri" pitchFamily="34" charset="0"/>
                <a:ea typeface="Calibri" pitchFamily="34" charset="-122"/>
                <a:cs typeface="Calibri" pitchFamily="34" charset="-120"/>
              </a:rPr>
              <a:t>Progress, prototype &amp; results</a:t>
            </a:r>
            <a:endParaRPr lang="en-US" sz="1500" dirty="0"/>
          </a:p>
        </p:txBody>
      </p:sp>
      <p:sp>
        <p:nvSpPr>
          <p:cNvPr id="22" name="Shape 20"/>
          <p:cNvSpPr/>
          <p:nvPr/>
        </p:nvSpPr>
        <p:spPr>
          <a:xfrm>
            <a:off x="822960" y="4626864"/>
            <a:ext cx="365760" cy="365760"/>
          </a:xfrm>
          <a:prstGeom prst="ellipse">
            <a:avLst/>
          </a:prstGeom>
          <a:solidFill>
            <a:srgbClr val="1F4E79"/>
          </a:solidFill>
          <a:ln/>
        </p:spPr>
        <p:txBody>
          <a:bodyPr/>
          <a:lstStyle/>
          <a:p>
            <a:endParaRPr lang="en-US"/>
          </a:p>
        </p:txBody>
      </p:sp>
      <p:sp>
        <p:nvSpPr>
          <p:cNvPr id="23" name="Text 21"/>
          <p:cNvSpPr txBox="1"/>
          <p:nvPr/>
        </p:nvSpPr>
        <p:spPr>
          <a:xfrm>
            <a:off x="822960" y="4626864"/>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7</a:t>
            </a:r>
            <a:endParaRPr lang="en-US" sz="1200" dirty="0"/>
          </a:p>
        </p:txBody>
      </p:sp>
      <p:sp>
        <p:nvSpPr>
          <p:cNvPr id="24" name="Text 22"/>
          <p:cNvSpPr txBox="1"/>
          <p:nvPr/>
        </p:nvSpPr>
        <p:spPr>
          <a:xfrm>
            <a:off x="1325880" y="4581144"/>
            <a:ext cx="4846320" cy="457200"/>
          </a:xfrm>
          <a:prstGeom prst="rect">
            <a:avLst/>
          </a:prstGeom>
          <a:noFill/>
          <a:ln/>
        </p:spPr>
        <p:txBody>
          <a:bodyPr wrap="square" rtlCol="0" anchor="ctr"/>
          <a:lstStyle/>
          <a:p>
            <a:pPr marL="0" indent="0">
              <a:buNone/>
            </a:pPr>
            <a:r>
              <a:rPr lang="en-US" sz="1500" dirty="0">
                <a:solidFill>
                  <a:srgbClr val="202124"/>
                </a:solidFill>
                <a:latin typeface="Calibri" pitchFamily="34" charset="0"/>
                <a:ea typeface="Calibri" pitchFamily="34" charset="-122"/>
                <a:cs typeface="Calibri" pitchFamily="34" charset="-120"/>
              </a:rPr>
              <a:t>Remaining work</a:t>
            </a:r>
            <a:endParaRPr lang="en-US" sz="1500" dirty="0"/>
          </a:p>
        </p:txBody>
      </p:sp>
      <p:sp>
        <p:nvSpPr>
          <p:cNvPr id="25" name="Shape 23"/>
          <p:cNvSpPr/>
          <p:nvPr/>
        </p:nvSpPr>
        <p:spPr>
          <a:xfrm>
            <a:off x="6309360" y="4626864"/>
            <a:ext cx="365760" cy="365760"/>
          </a:xfrm>
          <a:prstGeom prst="ellipse">
            <a:avLst/>
          </a:prstGeom>
          <a:solidFill>
            <a:srgbClr val="1F4E79"/>
          </a:solidFill>
          <a:ln/>
        </p:spPr>
        <p:txBody>
          <a:bodyPr/>
          <a:lstStyle/>
          <a:p>
            <a:endParaRPr lang="en-US"/>
          </a:p>
        </p:txBody>
      </p:sp>
      <p:sp>
        <p:nvSpPr>
          <p:cNvPr id="26" name="Text 24"/>
          <p:cNvSpPr txBox="1"/>
          <p:nvPr/>
        </p:nvSpPr>
        <p:spPr>
          <a:xfrm>
            <a:off x="6309360" y="4626864"/>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8</a:t>
            </a:r>
            <a:endParaRPr lang="en-US" sz="1200" dirty="0"/>
          </a:p>
        </p:txBody>
      </p:sp>
      <p:sp>
        <p:nvSpPr>
          <p:cNvPr id="27" name="Text 25"/>
          <p:cNvSpPr txBox="1"/>
          <p:nvPr/>
        </p:nvSpPr>
        <p:spPr>
          <a:xfrm>
            <a:off x="6812280" y="4581144"/>
            <a:ext cx="4846320" cy="457200"/>
          </a:xfrm>
          <a:prstGeom prst="rect">
            <a:avLst/>
          </a:prstGeom>
          <a:noFill/>
          <a:ln/>
        </p:spPr>
        <p:txBody>
          <a:bodyPr wrap="square" rtlCol="0" anchor="ctr"/>
          <a:lstStyle/>
          <a:p>
            <a:pPr marL="0" indent="0">
              <a:buNone/>
            </a:pPr>
            <a:r>
              <a:rPr lang="en-US" sz="1500" dirty="0">
                <a:solidFill>
                  <a:srgbClr val="202124"/>
                </a:solidFill>
                <a:latin typeface="Calibri" pitchFamily="34" charset="0"/>
                <a:ea typeface="Calibri" pitchFamily="34" charset="-122"/>
                <a:cs typeface="Calibri" pitchFamily="34" charset="-120"/>
              </a:rPr>
              <a:t>Conclusion &amp; references</a:t>
            </a:r>
            <a:endParaRPr lang="en-US" sz="1500" dirty="0"/>
          </a:p>
        </p:txBody>
      </p:sp>
      <p:sp>
        <p:nvSpPr>
          <p:cNvPr id="28" name="Text 26"/>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INTRODUCTION</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700" b="1" dirty="0">
                <a:solidFill>
                  <a:srgbClr val="202124"/>
                </a:solidFill>
                <a:latin typeface="Cambria" pitchFamily="34" charset="0"/>
                <a:ea typeface="Cambria" pitchFamily="34" charset="-122"/>
                <a:cs typeface="Cambria" pitchFamily="34" charset="-120"/>
              </a:rPr>
              <a:t>A real-time second opinion on the sites you visit</a:t>
            </a:r>
            <a:endParaRPr lang="en-US" sz="2700" dirty="0"/>
          </a:p>
        </p:txBody>
      </p:sp>
      <p:sp>
        <p:nvSpPr>
          <p:cNvPr id="4" name="Shape 2"/>
          <p:cNvSpPr/>
          <p:nvPr/>
        </p:nvSpPr>
        <p:spPr>
          <a:xfrm>
            <a:off x="548640" y="1691640"/>
            <a:ext cx="11064240" cy="640080"/>
          </a:xfrm>
          <a:prstGeom prst="roundRect">
            <a:avLst>
              <a:gd name="adj" fmla="val 8571"/>
            </a:avLst>
          </a:prstGeom>
          <a:solidFill>
            <a:srgbClr val="FFF3E0"/>
          </a:solidFill>
          <a:ln/>
        </p:spPr>
        <p:txBody>
          <a:bodyPr/>
          <a:lstStyle/>
          <a:p>
            <a:endParaRPr lang="en-US"/>
          </a:p>
        </p:txBody>
      </p:sp>
      <p:sp>
        <p:nvSpPr>
          <p:cNvPr id="5" name="Text 3"/>
          <p:cNvSpPr txBox="1"/>
          <p:nvPr/>
        </p:nvSpPr>
        <p:spPr>
          <a:xfrm>
            <a:off x="777240" y="1691640"/>
            <a:ext cx="10607040" cy="640080"/>
          </a:xfrm>
          <a:prstGeom prst="rect">
            <a:avLst/>
          </a:prstGeom>
          <a:noFill/>
          <a:ln/>
        </p:spPr>
        <p:txBody>
          <a:bodyPr wrap="square" rtlCol="0" anchor="ctr"/>
          <a:lstStyle/>
          <a:p>
            <a:pPr marL="0" indent="0">
              <a:buNone/>
            </a:pPr>
            <a:r>
              <a:rPr lang="en-US" sz="1300" b="1" i="1" dirty="0">
                <a:solidFill>
                  <a:srgbClr val="8A5A00"/>
                </a:solidFill>
                <a:latin typeface="Calibri" pitchFamily="34" charset="0"/>
                <a:ea typeface="Calibri" pitchFamily="34" charset="-122"/>
                <a:cs typeface="Calibri" pitchFamily="34" charset="-120"/>
              </a:rPr>
              <a:t>A link. A login page. An urgent message. </a:t>
            </a:r>
            <a:r>
              <a:rPr lang="en-US" sz="1300" dirty="0">
                <a:solidFill>
                  <a:srgbClr val="8A5A00"/>
                </a:solidFill>
                <a:latin typeface="Calibri" pitchFamily="34" charset="0"/>
                <a:ea typeface="Calibri" pitchFamily="34" charset="-122"/>
                <a:cs typeface="Calibri" pitchFamily="34" charset="-120"/>
              </a:rPr>
              <a:t>Phishing is at record levels: almost five million attacks were recorded in 2023 [1], and one year-long study counted 4.8 million victims [2].</a:t>
            </a:r>
            <a:endParaRPr lang="en-US" sz="1300" dirty="0"/>
          </a:p>
        </p:txBody>
      </p:sp>
      <p:sp>
        <p:nvSpPr>
          <p:cNvPr id="6" name="Shape 4"/>
          <p:cNvSpPr/>
          <p:nvPr/>
        </p:nvSpPr>
        <p:spPr>
          <a:xfrm>
            <a:off x="548640" y="2514600"/>
            <a:ext cx="5394960" cy="3383280"/>
          </a:xfrm>
          <a:prstGeom prst="rect">
            <a:avLst/>
          </a:prstGeom>
          <a:solidFill>
            <a:srgbClr val="E8EEF4"/>
          </a:solidFill>
          <a:ln/>
        </p:spPr>
        <p:txBody>
          <a:bodyPr/>
          <a:lstStyle/>
          <a:p>
            <a:endParaRPr lang="en-US"/>
          </a:p>
        </p:txBody>
      </p:sp>
      <p:sp>
        <p:nvSpPr>
          <p:cNvPr id="7" name="Text 5"/>
          <p:cNvSpPr txBox="1"/>
          <p:nvPr/>
        </p:nvSpPr>
        <p:spPr>
          <a:xfrm>
            <a:off x="822960" y="2743200"/>
            <a:ext cx="4846320" cy="365760"/>
          </a:xfrm>
          <a:prstGeom prst="rect">
            <a:avLst/>
          </a:prstGeom>
          <a:noFill/>
          <a:ln/>
        </p:spPr>
        <p:txBody>
          <a:bodyPr wrap="square" rtlCol="0" anchor="ctr"/>
          <a:lstStyle/>
          <a:p>
            <a:pPr marL="0" indent="0">
              <a:buNone/>
            </a:pPr>
            <a:r>
              <a:rPr lang="en-US" sz="1500" b="1" dirty="0">
                <a:solidFill>
                  <a:srgbClr val="1F4E79"/>
                </a:solidFill>
                <a:latin typeface="Calibri" pitchFamily="34" charset="0"/>
                <a:ea typeface="Calibri" pitchFamily="34" charset="-122"/>
                <a:cs typeface="Calibri" pitchFamily="34" charset="-120"/>
              </a:rPr>
              <a:t>What &amp; why</a:t>
            </a:r>
            <a:endParaRPr lang="en-US" sz="1500" dirty="0"/>
          </a:p>
        </p:txBody>
      </p:sp>
      <p:sp>
        <p:nvSpPr>
          <p:cNvPr id="8" name="Text 6"/>
          <p:cNvSpPr txBox="1"/>
          <p:nvPr/>
        </p:nvSpPr>
        <p:spPr>
          <a:xfrm>
            <a:off x="822960" y="3154680"/>
            <a:ext cx="4846320" cy="2606040"/>
          </a:xfrm>
          <a:prstGeom prst="rect">
            <a:avLst/>
          </a:prstGeom>
          <a:noFill/>
          <a:ln/>
        </p:spPr>
        <p:txBody>
          <a:bodyPr wrap="square" rtlCol="0" anchor="t"/>
          <a:lstStyle/>
          <a:p>
            <a:pPr marL="0" indent="0">
              <a:lnSpc>
                <a:spcPts val="1600"/>
              </a:lnSpc>
              <a:buNone/>
            </a:pPr>
            <a:r>
              <a:rPr lang="en-US" sz="1300" dirty="0">
                <a:solidFill>
                  <a:srgbClr val="202124"/>
                </a:solidFill>
                <a:latin typeface="Calibri" pitchFamily="34" charset="0"/>
                <a:ea typeface="Calibri" pitchFamily="34" charset="-122"/>
                <a:cs typeface="Calibri" pitchFamily="34" charset="-120"/>
              </a:rPr>
              <a:t>A Chrome extension that assesses a website's trustworthiness as the user browses, combining URL analysis, live threat intelligence, and machine learning into one explainable score.
Chosen because phishing detection today is reactive [3] and unexplained [4], a gap directly relevant to a future in cybersecurity and to real users who currently have no tool that tells them </a:t>
            </a:r>
            <a:r>
              <a:rPr lang="en-US" sz="1300" i="1" dirty="0">
                <a:solidFill>
                  <a:srgbClr val="202124"/>
                </a:solidFill>
                <a:latin typeface="Calibri" pitchFamily="34" charset="0"/>
                <a:ea typeface="Calibri" pitchFamily="34" charset="-122"/>
                <a:cs typeface="Calibri" pitchFamily="34" charset="-120"/>
              </a:rPr>
              <a:t>why</a:t>
            </a:r>
            <a:r>
              <a:rPr lang="en-US" sz="1300" dirty="0">
                <a:solidFill>
                  <a:srgbClr val="202124"/>
                </a:solidFill>
                <a:latin typeface="Calibri" pitchFamily="34" charset="0"/>
                <a:ea typeface="Calibri" pitchFamily="34" charset="-122"/>
                <a:cs typeface="Calibri" pitchFamily="34" charset="-120"/>
              </a:rPr>
              <a:t> a site looks risky, not just that it does.</a:t>
            </a:r>
            <a:endParaRPr lang="en-US" sz="1300" dirty="0"/>
          </a:p>
        </p:txBody>
      </p:sp>
      <p:sp>
        <p:nvSpPr>
          <p:cNvPr id="9" name="Shape 7"/>
          <p:cNvSpPr/>
          <p:nvPr/>
        </p:nvSpPr>
        <p:spPr>
          <a:xfrm>
            <a:off x="6217920" y="2514600"/>
            <a:ext cx="5394960" cy="3383280"/>
          </a:xfrm>
          <a:prstGeom prst="rect">
            <a:avLst/>
          </a:prstGeom>
          <a:solidFill>
            <a:srgbClr val="1F4E79"/>
          </a:solidFill>
          <a:ln/>
        </p:spPr>
        <p:txBody>
          <a:bodyPr/>
          <a:lstStyle/>
          <a:p>
            <a:endParaRPr lang="en-US"/>
          </a:p>
        </p:txBody>
      </p:sp>
      <p:sp>
        <p:nvSpPr>
          <p:cNvPr id="10" name="Text 8"/>
          <p:cNvSpPr txBox="1"/>
          <p:nvPr/>
        </p:nvSpPr>
        <p:spPr>
          <a:xfrm>
            <a:off x="6492240" y="2743200"/>
            <a:ext cx="484632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Who benefits</a:t>
            </a:r>
            <a:endParaRPr lang="en-US" sz="1500" dirty="0"/>
          </a:p>
        </p:txBody>
      </p:sp>
      <p:sp>
        <p:nvSpPr>
          <p:cNvPr id="11" name="Text 9"/>
          <p:cNvSpPr txBox="1"/>
          <p:nvPr/>
        </p:nvSpPr>
        <p:spPr>
          <a:xfrm>
            <a:off x="6492240" y="3200400"/>
            <a:ext cx="4846320" cy="868680"/>
          </a:xfrm>
          <a:prstGeom prst="rect">
            <a:avLst/>
          </a:prstGeom>
          <a:noFill/>
          <a:ln/>
        </p:spPr>
        <p:txBody>
          <a:bodyPr wrap="square" rtlCol="0" anchor="t"/>
          <a:lstStyle/>
          <a:p>
            <a:pPr marL="342900" indent="-342900">
              <a:lnSpc>
                <a:spcPts val="1500"/>
              </a:lnSpc>
              <a:buSzPct val="100000"/>
              <a:buChar char="●"/>
            </a:pPr>
            <a:r>
              <a:rPr lang="en-US" sz="1250" dirty="0">
                <a:solidFill>
                  <a:srgbClr val="FFFFFF"/>
                </a:solidFill>
                <a:latin typeface="Calibri" pitchFamily="34" charset="0"/>
                <a:ea typeface="Calibri" pitchFamily="34" charset="-122"/>
                <a:cs typeface="Calibri" pitchFamily="34" charset="-120"/>
              </a:rPr>
              <a:t>Everyday browser users, who currently rely on intuition alone</a:t>
            </a:r>
            <a:endParaRPr lang="en-US" sz="1250" dirty="0"/>
          </a:p>
        </p:txBody>
      </p:sp>
      <p:sp>
        <p:nvSpPr>
          <p:cNvPr id="12" name="Text 10"/>
          <p:cNvSpPr txBox="1"/>
          <p:nvPr/>
        </p:nvSpPr>
        <p:spPr>
          <a:xfrm>
            <a:off x="6492240" y="4114800"/>
            <a:ext cx="4846320" cy="868680"/>
          </a:xfrm>
          <a:prstGeom prst="rect">
            <a:avLst/>
          </a:prstGeom>
          <a:noFill/>
          <a:ln/>
        </p:spPr>
        <p:txBody>
          <a:bodyPr wrap="square" rtlCol="0" anchor="t"/>
          <a:lstStyle/>
          <a:p>
            <a:pPr marL="342900" indent="-342900">
              <a:lnSpc>
                <a:spcPts val="1500"/>
              </a:lnSpc>
              <a:buSzPct val="100000"/>
              <a:buChar char="●"/>
            </a:pPr>
            <a:r>
              <a:rPr lang="en-US" sz="1250" dirty="0">
                <a:solidFill>
                  <a:srgbClr val="FFFFFF"/>
                </a:solidFill>
                <a:latin typeface="Calibri" pitchFamily="34" charset="0"/>
                <a:ea typeface="Calibri" pitchFamily="34" charset="-122"/>
                <a:cs typeface="Calibri" pitchFamily="34" charset="-120"/>
              </a:rPr>
              <a:t>Less tech-confident users, who benefit most from a plain-English explanation rather than a raw warning</a:t>
            </a:r>
            <a:endParaRPr lang="en-US" sz="1250" dirty="0"/>
          </a:p>
        </p:txBody>
      </p:sp>
      <p:sp>
        <p:nvSpPr>
          <p:cNvPr id="13" name="Text 11"/>
          <p:cNvSpPr txBox="1"/>
          <p:nvPr/>
        </p:nvSpPr>
        <p:spPr>
          <a:xfrm>
            <a:off x="6492240" y="5029200"/>
            <a:ext cx="4846320" cy="868680"/>
          </a:xfrm>
          <a:prstGeom prst="rect">
            <a:avLst/>
          </a:prstGeom>
          <a:noFill/>
          <a:ln/>
        </p:spPr>
        <p:txBody>
          <a:bodyPr wrap="square" rtlCol="0" anchor="t"/>
          <a:lstStyle/>
          <a:p>
            <a:pPr marL="342900" indent="-342900">
              <a:lnSpc>
                <a:spcPts val="1500"/>
              </a:lnSpc>
              <a:buSzPct val="100000"/>
              <a:buChar char="●"/>
            </a:pPr>
            <a:r>
              <a:rPr lang="en-US" sz="1250" dirty="0">
                <a:solidFill>
                  <a:srgbClr val="FFFFFF"/>
                </a:solidFill>
                <a:latin typeface="Calibri" pitchFamily="34" charset="0"/>
                <a:ea typeface="Calibri" pitchFamily="34" charset="-122"/>
                <a:cs typeface="Calibri" pitchFamily="34" charset="-120"/>
              </a:rPr>
              <a:t>The researcher's own career direction toward cybersecurity and applied ML</a:t>
            </a:r>
            <a:endParaRPr lang="en-US" sz="1250" dirty="0"/>
          </a:p>
        </p:txBody>
      </p:sp>
      <p:sp>
        <p:nvSpPr>
          <p:cNvPr id="14" name="Text 12"/>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AIM &amp; OBJECTIVES</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700" b="1" dirty="0">
                <a:solidFill>
                  <a:srgbClr val="202124"/>
                </a:solidFill>
                <a:latin typeface="Cambria" pitchFamily="34" charset="0"/>
                <a:ea typeface="Cambria" pitchFamily="34" charset="-122"/>
                <a:cs typeface="Cambria" pitchFamily="34" charset="-120"/>
              </a:rPr>
              <a:t>One aim, four SMART objectives</a:t>
            </a:r>
            <a:endParaRPr lang="en-US" sz="2700" dirty="0"/>
          </a:p>
        </p:txBody>
      </p:sp>
      <p:sp>
        <p:nvSpPr>
          <p:cNvPr id="4" name="Shape 2"/>
          <p:cNvSpPr/>
          <p:nvPr/>
        </p:nvSpPr>
        <p:spPr>
          <a:xfrm>
            <a:off x="548640" y="1783080"/>
            <a:ext cx="11064240" cy="960120"/>
          </a:xfrm>
          <a:prstGeom prst="roundRect">
            <a:avLst>
              <a:gd name="adj" fmla="val 5714"/>
            </a:avLst>
          </a:prstGeom>
          <a:solidFill>
            <a:srgbClr val="1F4E79"/>
          </a:solidFill>
          <a:ln/>
        </p:spPr>
        <p:txBody>
          <a:bodyPr/>
          <a:lstStyle/>
          <a:p>
            <a:endParaRPr lang="en-US"/>
          </a:p>
        </p:txBody>
      </p:sp>
      <p:sp>
        <p:nvSpPr>
          <p:cNvPr id="5" name="Text 3"/>
          <p:cNvSpPr txBox="1"/>
          <p:nvPr/>
        </p:nvSpPr>
        <p:spPr>
          <a:xfrm>
            <a:off x="822960" y="1783080"/>
            <a:ext cx="10515600" cy="960120"/>
          </a:xfrm>
          <a:prstGeom prst="rect">
            <a:avLst/>
          </a:prstGeom>
          <a:noFill/>
          <a:ln/>
        </p:spPr>
        <p:txBody>
          <a:bodyPr wrap="square" rtlCol="0" anchor="ctr"/>
          <a:lstStyle/>
          <a:p>
            <a:pPr marL="0" indent="0">
              <a:lnSpc>
                <a:spcPts val="1700"/>
              </a:lnSpc>
              <a:buNone/>
            </a:pPr>
            <a:r>
              <a:rPr lang="en-US" sz="1350" dirty="0">
                <a:solidFill>
                  <a:srgbClr val="FFFFFF"/>
                </a:solidFill>
                <a:latin typeface="Calibri" pitchFamily="34" charset="0"/>
                <a:ea typeface="Calibri" pitchFamily="34" charset="-122"/>
                <a:cs typeface="Calibri" pitchFamily="34" charset="-120"/>
              </a:rPr>
              <a:t>Aim: design, develop, and evaluate an explainable multi-layer browser extension that integrates ML classification and threat-intelligence APIs to give real-time, interpretable risk scoring.</a:t>
            </a:r>
            <a:endParaRPr lang="en-US" sz="1350" dirty="0"/>
          </a:p>
        </p:txBody>
      </p:sp>
      <p:sp>
        <p:nvSpPr>
          <p:cNvPr id="6" name="Shape 4"/>
          <p:cNvSpPr/>
          <p:nvPr/>
        </p:nvSpPr>
        <p:spPr>
          <a:xfrm>
            <a:off x="548640" y="2971800"/>
            <a:ext cx="2697480" cy="2834640"/>
          </a:xfrm>
          <a:prstGeom prst="roundRect">
            <a:avLst>
              <a:gd name="adj" fmla="val 2712"/>
            </a:avLst>
          </a:prstGeom>
          <a:solidFill>
            <a:srgbClr val="E8EEF4"/>
          </a:solidFill>
          <a:ln/>
        </p:spPr>
        <p:txBody>
          <a:bodyPr/>
          <a:lstStyle/>
          <a:p>
            <a:endParaRPr lang="en-US"/>
          </a:p>
        </p:txBody>
      </p:sp>
      <p:sp>
        <p:nvSpPr>
          <p:cNvPr id="7" name="Shape 5"/>
          <p:cNvSpPr/>
          <p:nvPr/>
        </p:nvSpPr>
        <p:spPr>
          <a:xfrm>
            <a:off x="749808" y="3200400"/>
            <a:ext cx="502920" cy="502920"/>
          </a:xfrm>
          <a:prstGeom prst="ellipse">
            <a:avLst/>
          </a:prstGeom>
          <a:solidFill>
            <a:srgbClr val="1F4E79"/>
          </a:solidFill>
          <a:ln/>
        </p:spPr>
        <p:txBody>
          <a:bodyPr/>
          <a:lstStyle/>
          <a:p>
            <a:endParaRPr lang="en-US"/>
          </a:p>
        </p:txBody>
      </p:sp>
      <p:sp>
        <p:nvSpPr>
          <p:cNvPr id="8" name="Text 6"/>
          <p:cNvSpPr txBox="1"/>
          <p:nvPr/>
        </p:nvSpPr>
        <p:spPr>
          <a:xfrm>
            <a:off x="749808" y="3200400"/>
            <a:ext cx="502920" cy="50292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O1</a:t>
            </a:r>
            <a:endParaRPr lang="en-US" sz="1300" dirty="0"/>
          </a:p>
        </p:txBody>
      </p:sp>
      <p:sp>
        <p:nvSpPr>
          <p:cNvPr id="9" name="Text 7"/>
          <p:cNvSpPr txBox="1"/>
          <p:nvPr/>
        </p:nvSpPr>
        <p:spPr>
          <a:xfrm>
            <a:off x="731520" y="3840480"/>
            <a:ext cx="2331720" cy="457200"/>
          </a:xfrm>
          <a:prstGeom prst="rect">
            <a:avLst/>
          </a:prstGeom>
          <a:noFill/>
          <a:ln/>
        </p:spPr>
        <p:txBody>
          <a:bodyPr wrap="square" rtlCol="0" anchor="ctr"/>
          <a:lstStyle/>
          <a:p>
            <a:pPr marL="0" indent="0">
              <a:buNone/>
            </a:pPr>
            <a:r>
              <a:rPr lang="en-US" sz="1350" b="1" dirty="0">
                <a:solidFill>
                  <a:srgbClr val="1F4E79"/>
                </a:solidFill>
                <a:latin typeface="Calibri" pitchFamily="34" charset="0"/>
                <a:ea typeface="Calibri" pitchFamily="34" charset="-122"/>
                <a:cs typeface="Calibri" pitchFamily="34" charset="-120"/>
              </a:rPr>
              <a:t>Literature Review</a:t>
            </a:r>
            <a:endParaRPr lang="en-US" sz="1350" dirty="0"/>
          </a:p>
        </p:txBody>
      </p:sp>
      <p:sp>
        <p:nvSpPr>
          <p:cNvPr id="10" name="Text 8"/>
          <p:cNvSpPr txBox="1"/>
          <p:nvPr/>
        </p:nvSpPr>
        <p:spPr>
          <a:xfrm>
            <a:off x="731520" y="4297680"/>
            <a:ext cx="2331720" cy="1417320"/>
          </a:xfrm>
          <a:prstGeom prst="rect">
            <a:avLst/>
          </a:prstGeom>
          <a:noFill/>
          <a:ln/>
        </p:spPr>
        <p:txBody>
          <a:bodyPr wrap="square" rtlCol="0" anchor="t"/>
          <a:lstStyle/>
          <a:p>
            <a:pPr marL="0" indent="0">
              <a:lnSpc>
                <a:spcPts val="1400"/>
              </a:lnSpc>
              <a:buNone/>
            </a:pPr>
            <a:r>
              <a:rPr lang="en-US" sz="1100" dirty="0">
                <a:solidFill>
                  <a:srgbClr val="202124"/>
                </a:solidFill>
                <a:latin typeface="Calibri" pitchFamily="34" charset="0"/>
                <a:ea typeface="Calibri" pitchFamily="34" charset="-122"/>
                <a:cs typeface="Calibri" pitchFamily="34" charset="-120"/>
              </a:rPr>
              <a:t>15+ peer-reviewed sources on phishing detection, feature engineering, and explainable AI.</a:t>
            </a:r>
            <a:endParaRPr lang="en-US" sz="1100" dirty="0"/>
          </a:p>
        </p:txBody>
      </p:sp>
      <p:sp>
        <p:nvSpPr>
          <p:cNvPr id="11" name="Shape 9"/>
          <p:cNvSpPr/>
          <p:nvPr/>
        </p:nvSpPr>
        <p:spPr>
          <a:xfrm>
            <a:off x="3429000" y="2971800"/>
            <a:ext cx="2697480" cy="2834640"/>
          </a:xfrm>
          <a:prstGeom prst="roundRect">
            <a:avLst>
              <a:gd name="adj" fmla="val 2712"/>
            </a:avLst>
          </a:prstGeom>
          <a:solidFill>
            <a:srgbClr val="E8EEF4"/>
          </a:solidFill>
          <a:ln/>
        </p:spPr>
        <p:txBody>
          <a:bodyPr/>
          <a:lstStyle/>
          <a:p>
            <a:endParaRPr lang="en-US"/>
          </a:p>
        </p:txBody>
      </p:sp>
      <p:sp>
        <p:nvSpPr>
          <p:cNvPr id="12" name="Shape 10"/>
          <p:cNvSpPr/>
          <p:nvPr/>
        </p:nvSpPr>
        <p:spPr>
          <a:xfrm>
            <a:off x="3630168" y="3200400"/>
            <a:ext cx="502920" cy="502920"/>
          </a:xfrm>
          <a:prstGeom prst="ellipse">
            <a:avLst/>
          </a:prstGeom>
          <a:solidFill>
            <a:srgbClr val="1F4E79"/>
          </a:solidFill>
          <a:ln/>
        </p:spPr>
        <p:txBody>
          <a:bodyPr/>
          <a:lstStyle/>
          <a:p>
            <a:endParaRPr lang="en-US"/>
          </a:p>
        </p:txBody>
      </p:sp>
      <p:sp>
        <p:nvSpPr>
          <p:cNvPr id="13" name="Text 11"/>
          <p:cNvSpPr txBox="1"/>
          <p:nvPr/>
        </p:nvSpPr>
        <p:spPr>
          <a:xfrm>
            <a:off x="3630168" y="3200400"/>
            <a:ext cx="502920" cy="50292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O2</a:t>
            </a:r>
            <a:endParaRPr lang="en-US" sz="1300" dirty="0"/>
          </a:p>
        </p:txBody>
      </p:sp>
      <p:sp>
        <p:nvSpPr>
          <p:cNvPr id="14" name="Text 12"/>
          <p:cNvSpPr txBox="1"/>
          <p:nvPr/>
        </p:nvSpPr>
        <p:spPr>
          <a:xfrm>
            <a:off x="3611880" y="3840480"/>
            <a:ext cx="2331720" cy="457200"/>
          </a:xfrm>
          <a:prstGeom prst="rect">
            <a:avLst/>
          </a:prstGeom>
          <a:noFill/>
          <a:ln/>
        </p:spPr>
        <p:txBody>
          <a:bodyPr wrap="square" rtlCol="0" anchor="ctr"/>
          <a:lstStyle/>
          <a:p>
            <a:pPr marL="0" indent="0">
              <a:buNone/>
            </a:pPr>
            <a:r>
              <a:rPr lang="en-US" sz="1350" b="1" dirty="0">
                <a:solidFill>
                  <a:srgbClr val="1F4E79"/>
                </a:solidFill>
                <a:latin typeface="Calibri" pitchFamily="34" charset="0"/>
                <a:ea typeface="Calibri" pitchFamily="34" charset="-122"/>
                <a:cs typeface="Calibri" pitchFamily="34" charset="-120"/>
              </a:rPr>
              <a:t>Backend &amp; Threat Intel</a:t>
            </a:r>
            <a:endParaRPr lang="en-US" sz="1350" dirty="0"/>
          </a:p>
        </p:txBody>
      </p:sp>
      <p:sp>
        <p:nvSpPr>
          <p:cNvPr id="15" name="Text 13"/>
          <p:cNvSpPr txBox="1"/>
          <p:nvPr/>
        </p:nvSpPr>
        <p:spPr>
          <a:xfrm>
            <a:off x="3611880" y="4297680"/>
            <a:ext cx="2331720" cy="1417320"/>
          </a:xfrm>
          <a:prstGeom prst="rect">
            <a:avLst/>
          </a:prstGeom>
          <a:noFill/>
          <a:ln/>
        </p:spPr>
        <p:txBody>
          <a:bodyPr wrap="square" rtlCol="0" anchor="t"/>
          <a:lstStyle/>
          <a:p>
            <a:pPr marL="0" indent="0">
              <a:lnSpc>
                <a:spcPts val="1400"/>
              </a:lnSpc>
              <a:buNone/>
            </a:pPr>
            <a:r>
              <a:rPr lang="en-US" sz="1100" dirty="0">
                <a:solidFill>
                  <a:srgbClr val="202124"/>
                </a:solidFill>
                <a:latin typeface="Calibri" pitchFamily="34" charset="0"/>
                <a:ea typeface="Calibri" pitchFamily="34" charset="-122"/>
                <a:cs typeface="Calibri" pitchFamily="34" charset="-120"/>
              </a:rPr>
              <a:t>FastAPI backend integrating Google Safe Browsing, VirusTotal, and PhishTank.</a:t>
            </a:r>
            <a:endParaRPr lang="en-US" sz="1100" dirty="0"/>
          </a:p>
        </p:txBody>
      </p:sp>
      <p:sp>
        <p:nvSpPr>
          <p:cNvPr id="16" name="Shape 14"/>
          <p:cNvSpPr/>
          <p:nvPr/>
        </p:nvSpPr>
        <p:spPr>
          <a:xfrm>
            <a:off x="6309360" y="2971800"/>
            <a:ext cx="2697480" cy="2834640"/>
          </a:xfrm>
          <a:prstGeom prst="roundRect">
            <a:avLst>
              <a:gd name="adj" fmla="val 2712"/>
            </a:avLst>
          </a:prstGeom>
          <a:solidFill>
            <a:srgbClr val="E8EEF4"/>
          </a:solidFill>
          <a:ln/>
        </p:spPr>
        <p:txBody>
          <a:bodyPr/>
          <a:lstStyle/>
          <a:p>
            <a:endParaRPr lang="en-US"/>
          </a:p>
        </p:txBody>
      </p:sp>
      <p:sp>
        <p:nvSpPr>
          <p:cNvPr id="17" name="Shape 15"/>
          <p:cNvSpPr/>
          <p:nvPr/>
        </p:nvSpPr>
        <p:spPr>
          <a:xfrm>
            <a:off x="6510528" y="3200400"/>
            <a:ext cx="502920" cy="502920"/>
          </a:xfrm>
          <a:prstGeom prst="ellipse">
            <a:avLst/>
          </a:prstGeom>
          <a:solidFill>
            <a:srgbClr val="1F4E79"/>
          </a:solidFill>
          <a:ln/>
        </p:spPr>
        <p:txBody>
          <a:bodyPr/>
          <a:lstStyle/>
          <a:p>
            <a:endParaRPr lang="en-US"/>
          </a:p>
        </p:txBody>
      </p:sp>
      <p:sp>
        <p:nvSpPr>
          <p:cNvPr id="18" name="Text 16"/>
          <p:cNvSpPr txBox="1"/>
          <p:nvPr/>
        </p:nvSpPr>
        <p:spPr>
          <a:xfrm>
            <a:off x="6510528" y="3200400"/>
            <a:ext cx="502920" cy="50292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O3</a:t>
            </a:r>
            <a:endParaRPr lang="en-US" sz="1300" dirty="0"/>
          </a:p>
        </p:txBody>
      </p:sp>
      <p:sp>
        <p:nvSpPr>
          <p:cNvPr id="19" name="Text 17"/>
          <p:cNvSpPr txBox="1"/>
          <p:nvPr/>
        </p:nvSpPr>
        <p:spPr>
          <a:xfrm>
            <a:off x="6492240" y="3840480"/>
            <a:ext cx="2331720" cy="457200"/>
          </a:xfrm>
          <a:prstGeom prst="rect">
            <a:avLst/>
          </a:prstGeom>
          <a:noFill/>
          <a:ln/>
        </p:spPr>
        <p:txBody>
          <a:bodyPr wrap="square" rtlCol="0" anchor="ctr"/>
          <a:lstStyle/>
          <a:p>
            <a:pPr marL="0" indent="0">
              <a:buNone/>
            </a:pPr>
            <a:r>
              <a:rPr lang="en-US" sz="1350" b="1" dirty="0">
                <a:solidFill>
                  <a:srgbClr val="1F4E79"/>
                </a:solidFill>
                <a:latin typeface="Calibri" pitchFamily="34" charset="0"/>
                <a:ea typeface="Calibri" pitchFamily="34" charset="-122"/>
                <a:cs typeface="Calibri" pitchFamily="34" charset="-120"/>
              </a:rPr>
              <a:t>ML Classification</a:t>
            </a:r>
            <a:endParaRPr lang="en-US" sz="1350" dirty="0"/>
          </a:p>
        </p:txBody>
      </p:sp>
      <p:sp>
        <p:nvSpPr>
          <p:cNvPr id="20" name="Text 18"/>
          <p:cNvSpPr txBox="1"/>
          <p:nvPr/>
        </p:nvSpPr>
        <p:spPr>
          <a:xfrm>
            <a:off x="6492240" y="4297680"/>
            <a:ext cx="2331720" cy="1417320"/>
          </a:xfrm>
          <a:prstGeom prst="rect">
            <a:avLst/>
          </a:prstGeom>
          <a:noFill/>
          <a:ln/>
        </p:spPr>
        <p:txBody>
          <a:bodyPr wrap="square" rtlCol="0" anchor="t"/>
          <a:lstStyle/>
          <a:p>
            <a:pPr marL="0" indent="0">
              <a:lnSpc>
                <a:spcPts val="1400"/>
              </a:lnSpc>
              <a:buNone/>
            </a:pPr>
            <a:r>
              <a:rPr lang="en-US" sz="1100" dirty="0">
                <a:solidFill>
                  <a:srgbClr val="202124"/>
                </a:solidFill>
                <a:latin typeface="Calibri" pitchFamily="34" charset="0"/>
                <a:ea typeface="Calibri" pitchFamily="34" charset="-122"/>
                <a:cs typeface="Calibri" pitchFamily="34" charset="-120"/>
              </a:rPr>
              <a:t>Train and benchmark Random Forest, XGBoost, and a neural network, targeting F1 above 0.90.</a:t>
            </a:r>
            <a:endParaRPr lang="en-US" sz="1100" dirty="0"/>
          </a:p>
        </p:txBody>
      </p:sp>
      <p:sp>
        <p:nvSpPr>
          <p:cNvPr id="21" name="Shape 19"/>
          <p:cNvSpPr/>
          <p:nvPr/>
        </p:nvSpPr>
        <p:spPr>
          <a:xfrm>
            <a:off x="9189720" y="2971800"/>
            <a:ext cx="2697480" cy="2834640"/>
          </a:xfrm>
          <a:prstGeom prst="roundRect">
            <a:avLst>
              <a:gd name="adj" fmla="val 2712"/>
            </a:avLst>
          </a:prstGeom>
          <a:solidFill>
            <a:srgbClr val="E8EEF4"/>
          </a:solidFill>
          <a:ln/>
        </p:spPr>
        <p:txBody>
          <a:bodyPr/>
          <a:lstStyle/>
          <a:p>
            <a:endParaRPr lang="en-US"/>
          </a:p>
        </p:txBody>
      </p:sp>
      <p:sp>
        <p:nvSpPr>
          <p:cNvPr id="22" name="Shape 20"/>
          <p:cNvSpPr/>
          <p:nvPr/>
        </p:nvSpPr>
        <p:spPr>
          <a:xfrm>
            <a:off x="9390888" y="3200400"/>
            <a:ext cx="502920" cy="502920"/>
          </a:xfrm>
          <a:prstGeom prst="ellipse">
            <a:avLst/>
          </a:prstGeom>
          <a:solidFill>
            <a:srgbClr val="1F4E79"/>
          </a:solidFill>
          <a:ln/>
        </p:spPr>
        <p:txBody>
          <a:bodyPr/>
          <a:lstStyle/>
          <a:p>
            <a:endParaRPr lang="en-US"/>
          </a:p>
        </p:txBody>
      </p:sp>
      <p:sp>
        <p:nvSpPr>
          <p:cNvPr id="23" name="Text 21"/>
          <p:cNvSpPr txBox="1"/>
          <p:nvPr/>
        </p:nvSpPr>
        <p:spPr>
          <a:xfrm>
            <a:off x="9390888" y="3200400"/>
            <a:ext cx="502920" cy="50292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O4</a:t>
            </a:r>
            <a:endParaRPr lang="en-US" sz="1300" dirty="0"/>
          </a:p>
        </p:txBody>
      </p:sp>
      <p:sp>
        <p:nvSpPr>
          <p:cNvPr id="24" name="Text 22"/>
          <p:cNvSpPr txBox="1"/>
          <p:nvPr/>
        </p:nvSpPr>
        <p:spPr>
          <a:xfrm>
            <a:off x="9372600" y="3840480"/>
            <a:ext cx="2331720" cy="457200"/>
          </a:xfrm>
          <a:prstGeom prst="rect">
            <a:avLst/>
          </a:prstGeom>
          <a:noFill/>
          <a:ln/>
        </p:spPr>
        <p:txBody>
          <a:bodyPr wrap="square" rtlCol="0" anchor="ctr"/>
          <a:lstStyle/>
          <a:p>
            <a:pPr marL="0" indent="0">
              <a:buNone/>
            </a:pPr>
            <a:r>
              <a:rPr lang="en-US" sz="1350" b="1" dirty="0">
                <a:solidFill>
                  <a:srgbClr val="1F4E79"/>
                </a:solidFill>
                <a:latin typeface="Calibri" pitchFamily="34" charset="0"/>
                <a:ea typeface="Calibri" pitchFamily="34" charset="-122"/>
                <a:cs typeface="Calibri" pitchFamily="34" charset="-120"/>
              </a:rPr>
              <a:t>Extension &amp; Evaluation</a:t>
            </a:r>
            <a:endParaRPr lang="en-US" sz="1350" dirty="0"/>
          </a:p>
        </p:txBody>
      </p:sp>
      <p:sp>
        <p:nvSpPr>
          <p:cNvPr id="25" name="Text 23"/>
          <p:cNvSpPr txBox="1"/>
          <p:nvPr/>
        </p:nvSpPr>
        <p:spPr>
          <a:xfrm>
            <a:off x="9372600" y="4297680"/>
            <a:ext cx="2331720" cy="1417320"/>
          </a:xfrm>
          <a:prstGeom prst="rect">
            <a:avLst/>
          </a:prstGeom>
          <a:noFill/>
          <a:ln/>
        </p:spPr>
        <p:txBody>
          <a:bodyPr wrap="square" rtlCol="0" anchor="t"/>
          <a:lstStyle/>
          <a:p>
            <a:pPr marL="0" indent="0">
              <a:lnSpc>
                <a:spcPts val="1400"/>
              </a:lnSpc>
              <a:buNone/>
            </a:pPr>
            <a:r>
              <a:rPr lang="en-US" sz="1100" dirty="0">
                <a:solidFill>
                  <a:srgbClr val="202124"/>
                </a:solidFill>
                <a:latin typeface="Calibri" pitchFamily="34" charset="0"/>
                <a:ea typeface="Calibri" pitchFamily="34" charset="-122"/>
                <a:cs typeface="Calibri" pitchFamily="34" charset="-120"/>
              </a:rPr>
              <a:t>Chrome extension with SHAP-informed explanations, plus a formative usability evaluation.</a:t>
            </a:r>
            <a:endParaRPr lang="en-US" sz="1100" dirty="0"/>
          </a:p>
        </p:txBody>
      </p:sp>
      <p:sp>
        <p:nvSpPr>
          <p:cNvPr id="26" name="Text 24"/>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2"/>
          <p:cNvSpPr txBox="1"/>
          <p:nvPr/>
        </p:nvSpPr>
        <p:spPr>
          <a:xfrm>
            <a:off x="548640" y="411480"/>
            <a:ext cx="9144000" cy="320040"/>
          </a:xfrm>
          <a:prstGeom prst="rect">
            <a:avLst/>
          </a:prstGeom>
          <a:noFill/>
          <a:ln>
            <a:noFill/>
          </a:ln>
        </p:spPr>
        <p:txBody>
          <a:bodyPr wrap="square" rtlCol="0" anchor="ctr"/>
          <a:lstStyle/>
          <a:p>
            <a:pPr marL="0" indent="0" algn="l">
              <a:buNone/>
            </a:pPr>
            <a:r>
              <a:rPr lang="en-US" sz="1300" b="1" spc="200" dirty="0">
                <a:solidFill>
                  <a:srgbClr val="1E8E3E"/>
                </a:solidFill>
                <a:latin typeface="Calibri" pitchFamily="34" charset="0"/>
                <a:ea typeface="Calibri" pitchFamily="34" charset="-122"/>
                <a:cs typeface="Calibri" pitchFamily="34" charset="-120"/>
              </a:rPr>
              <a:t>FUNCTIONALITIES</a:t>
            </a:r>
          </a:p>
        </p:txBody>
      </p:sp>
      <p:sp>
        <p:nvSpPr>
          <p:cNvPr id="3" name="Shape 3"/>
          <p:cNvSpPr txBox="1"/>
          <p:nvPr/>
        </p:nvSpPr>
        <p:spPr>
          <a:xfrm>
            <a:off x="548640" y="777240"/>
            <a:ext cx="11064240" cy="822960"/>
          </a:xfrm>
          <a:prstGeom prst="rect">
            <a:avLst/>
          </a:prstGeom>
          <a:noFill/>
          <a:ln>
            <a:noFill/>
          </a:ln>
        </p:spPr>
        <p:txBody>
          <a:bodyPr wrap="square" rtlCol="0" anchor="ctr"/>
          <a:lstStyle/>
          <a:p>
            <a:pPr marL="0" indent="0" algn="l">
              <a:buNone/>
            </a:pPr>
            <a:r>
              <a:rPr lang="en-US" sz="2700" b="1" dirty="0">
                <a:solidFill>
                  <a:srgbClr val="202124"/>
                </a:solidFill>
                <a:latin typeface="Cambria" pitchFamily="34" charset="0"/>
                <a:ea typeface="Cambria" pitchFamily="34" charset="-122"/>
                <a:cs typeface="Cambria" pitchFamily="34" charset="-120"/>
              </a:rPr>
              <a:t>What the extension does for the user</a:t>
            </a:r>
          </a:p>
        </p:txBody>
      </p:sp>
      <p:sp>
        <p:nvSpPr>
          <p:cNvPr id="4" name="Card 4"/>
          <p:cNvSpPr/>
          <p:nvPr/>
        </p:nvSpPr>
        <p:spPr>
          <a:xfrm>
            <a:off x="548640" y="1800000"/>
            <a:ext cx="5417820" cy="3500000"/>
          </a:xfrm>
          <a:prstGeom prst="rect">
            <a:avLst/>
          </a:prstGeom>
          <a:solidFill>
            <a:srgbClr val="E8EEF4"/>
          </a:solidFill>
          <a:ln>
            <a:noFill/>
          </a:ln>
        </p:spPr>
        <p:txBody>
          <a:bodyPr wrap="square" lIns="274320" tIns="228600" rIns="274320" bIns="182880" rtlCol="0" anchor="t"/>
          <a:lstStyle/>
          <a:p>
            <a:pPr marL="0" indent="0" algn="l">
              <a:spcAft>
                <a:spcPts val="900"/>
              </a:spcAft>
              <a:buNone/>
            </a:pPr>
            <a:r>
              <a:rPr lang="en-US" sz="1800" b="1" dirty="0">
                <a:solidFill>
                  <a:srgbClr val="1F4E79"/>
                </a:solidFill>
                <a:latin typeface="Calibri" pitchFamily="34" charset="0"/>
                <a:ea typeface="Calibri" pitchFamily="34" charset="-122"/>
                <a:cs typeface="Calibri" pitchFamily="34" charset="-120"/>
              </a:rPr>
              <a:t>For every user</a:t>
            </a:r>
          </a:p>
          <a:p>
            <a:pPr marL="228600" indent="-228600" algn="l">
              <a:spcAft>
                <a:spcPts val="700"/>
              </a:spcAft>
              <a:buFont typeface="Arial"/>
              <a:buChar char="•"/>
            </a:pPr>
            <a:r>
              <a:rPr lang="en-US" sz="1400" b="1" dirty="0">
                <a:solidFill>
                  <a:srgbClr val="1F4E79"/>
                </a:solidFill>
                <a:latin typeface="Calibri" pitchFamily="34" charset="0"/>
                <a:ea typeface="Calibri" pitchFamily="34" charset="-122"/>
                <a:cs typeface="Calibri" pitchFamily="34" charset="-120"/>
              </a:rPr>
              <a:t>Live trust score: </a:t>
            </a:r>
            <a:r>
              <a:rPr lang="en-US" sz="1400" dirty="0">
                <a:solidFill>
                  <a:srgbClr val="202124"/>
                </a:solidFill>
                <a:latin typeface="Calibri" pitchFamily="34" charset="0"/>
                <a:ea typeface="Calibri" pitchFamily="34" charset="-122"/>
                <a:cs typeface="Calibri" pitchFamily="34" charset="-120"/>
              </a:rPr>
              <a:t>a 0-100 score and a Safe / Caution / High Risk verdict for the page being visited</a:t>
            </a:r>
          </a:p>
          <a:p>
            <a:pPr marL="228600" indent="-228600" algn="l">
              <a:spcAft>
                <a:spcPts val="700"/>
              </a:spcAft>
              <a:buFont typeface="Arial"/>
              <a:buChar char="•"/>
            </a:pPr>
            <a:r>
              <a:rPr lang="en-US" sz="1400" b="1" dirty="0">
                <a:solidFill>
                  <a:srgbClr val="1F4E79"/>
                </a:solidFill>
                <a:latin typeface="Calibri" pitchFamily="34" charset="0"/>
                <a:ea typeface="Calibri" pitchFamily="34" charset="-122"/>
                <a:cs typeface="Calibri" pitchFamily="34" charset="-120"/>
              </a:rPr>
              <a:t>Plain-English explanation: </a:t>
            </a:r>
            <a:r>
              <a:rPr lang="en-US" sz="1400" dirty="0">
                <a:solidFill>
                  <a:srgbClr val="202124"/>
                </a:solidFill>
                <a:latin typeface="Calibri" pitchFamily="34" charset="0"/>
                <a:ea typeface="Calibri" pitchFamily="34" charset="-122"/>
                <a:cs typeface="Calibri" pitchFamily="34" charset="-120"/>
              </a:rPr>
              <a:t>the main reasons behind the verdict, informed by SHAP feature attributions [6]</a:t>
            </a:r>
          </a:p>
          <a:p>
            <a:pPr marL="228600" indent="-228600" algn="l">
              <a:spcAft>
                <a:spcPts val="700"/>
              </a:spcAft>
              <a:buFont typeface="Arial"/>
              <a:buChar char="•"/>
            </a:pPr>
            <a:r>
              <a:rPr lang="en-US" sz="1400" b="1" dirty="0">
                <a:solidFill>
                  <a:srgbClr val="1F4E79"/>
                </a:solidFill>
                <a:latin typeface="Calibri" pitchFamily="34" charset="0"/>
                <a:ea typeface="Calibri" pitchFamily="34" charset="-122"/>
                <a:cs typeface="Calibri" pitchFamily="34" charset="-120"/>
              </a:rPr>
              <a:t>Three layers in one result: </a:t>
            </a:r>
            <a:r>
              <a:rPr lang="en-US" sz="1400" dirty="0">
                <a:solidFill>
                  <a:srgbClr val="202124"/>
                </a:solidFill>
                <a:latin typeface="Calibri" pitchFamily="34" charset="0"/>
                <a:ea typeface="Calibri" pitchFamily="34" charset="-122"/>
                <a:cs typeface="Calibri" pitchFamily="34" charset="-120"/>
              </a:rPr>
              <a:t>URL and domain analysis, live threat intelligence [5] and ML classification</a:t>
            </a:r>
          </a:p>
          <a:p>
            <a:pPr marL="228600" indent="-228600" algn="l">
              <a:spcAft>
                <a:spcPts val="700"/>
              </a:spcAft>
              <a:buFont typeface="Arial"/>
              <a:buChar char="•"/>
            </a:pPr>
            <a:r>
              <a:rPr lang="en-US" sz="1400" b="1" dirty="0">
                <a:solidFill>
                  <a:srgbClr val="1F4E79"/>
                </a:solidFill>
                <a:latin typeface="Calibri" pitchFamily="34" charset="0"/>
                <a:ea typeface="Calibri" pitchFamily="34" charset="-122"/>
                <a:cs typeface="Calibri" pitchFamily="34" charset="-120"/>
              </a:rPr>
              <a:t>Always on: </a:t>
            </a:r>
            <a:r>
              <a:rPr lang="en-US" sz="1400" dirty="0">
                <a:solidFill>
                  <a:srgbClr val="202124"/>
                </a:solidFill>
                <a:latin typeface="Calibri" pitchFamily="34" charset="0"/>
                <a:ea typeface="Calibri" pitchFamily="34" charset="-122"/>
                <a:cs typeface="Calibri" pitchFamily="34" charset="-120"/>
              </a:rPr>
              <a:t>the Chrome (Manifest V3) popup updates as the user browses</a:t>
            </a:r>
          </a:p>
        </p:txBody>
      </p:sp>
      <p:sp>
        <p:nvSpPr>
          <p:cNvPr id="5" name="Card 5"/>
          <p:cNvSpPr/>
          <p:nvPr/>
        </p:nvSpPr>
        <p:spPr>
          <a:xfrm>
            <a:off x="6195060" y="1800000"/>
            <a:ext cx="5417820" cy="3500000"/>
          </a:xfrm>
          <a:prstGeom prst="rect">
            <a:avLst/>
          </a:prstGeom>
          <a:solidFill>
            <a:srgbClr val="1F4E79"/>
          </a:solidFill>
          <a:ln>
            <a:noFill/>
          </a:ln>
        </p:spPr>
        <p:txBody>
          <a:bodyPr wrap="square" lIns="274320" tIns="228600" rIns="274320" bIns="182880" rtlCol="0" anchor="t"/>
          <a:lstStyle/>
          <a:p>
            <a:pPr marL="0" indent="0" algn="l">
              <a:spcAft>
                <a:spcPts val="900"/>
              </a:spcAft>
              <a:buNone/>
            </a:pPr>
            <a:r>
              <a:rPr lang="en-US" sz="1800" b="1" dirty="0">
                <a:solidFill>
                  <a:srgbClr val="FFFFFF"/>
                </a:solidFill>
                <a:latin typeface="Calibri" pitchFamily="34" charset="0"/>
                <a:ea typeface="Calibri" pitchFamily="34" charset="-122"/>
                <a:cs typeface="Calibri" pitchFamily="34" charset="-120"/>
              </a:rPr>
              <a:t>Child-safe mode (popup toggle)</a:t>
            </a:r>
          </a:p>
          <a:p>
            <a:pPr marL="228600" indent="-228600" algn="l">
              <a:spcAft>
                <a:spcPts val="700"/>
              </a:spcAft>
              <a:buFont typeface="Arial"/>
              <a:buChar char="•"/>
            </a:pPr>
            <a:r>
              <a:rPr lang="en-US" sz="1400" b="1" dirty="0">
                <a:solidFill>
                  <a:srgbClr val="FFFFFF"/>
                </a:solidFill>
                <a:latin typeface="Calibri" pitchFamily="34" charset="0"/>
                <a:ea typeface="Calibri" pitchFamily="34" charset="-122"/>
                <a:cs typeface="Calibri" pitchFamily="34" charset="-120"/>
              </a:rPr>
              <a:t>Stricter thresholds: </a:t>
            </a:r>
            <a:r>
              <a:rPr lang="en-US" sz="1400" dirty="0">
                <a:solidFill>
                  <a:srgbClr val="FFFFFF"/>
                </a:solidFill>
                <a:latin typeface="Calibri" pitchFamily="34" charset="0"/>
                <a:ea typeface="Calibri" pitchFamily="34" charset="-122"/>
                <a:cs typeface="Calibri" pitchFamily="34" charset="-120"/>
              </a:rPr>
              <a:t>Safe only at 90 or above, anything below is High Risk</a:t>
            </a:r>
          </a:p>
          <a:p>
            <a:pPr marL="228600" indent="-228600" algn="l">
              <a:spcAft>
                <a:spcPts val="700"/>
              </a:spcAft>
              <a:buFont typeface="Arial"/>
              <a:buChar char="•"/>
            </a:pPr>
            <a:r>
              <a:rPr lang="en-US" sz="1400" b="1" dirty="0">
                <a:solidFill>
                  <a:srgbClr val="FFFFFF"/>
                </a:solidFill>
                <a:latin typeface="Calibri" pitchFamily="34" charset="0"/>
                <a:ea typeface="Calibri" pitchFamily="34" charset="-122"/>
                <a:cs typeface="Calibri" pitchFamily="34" charset="-120"/>
              </a:rPr>
              <a:t>Blacklist override: </a:t>
            </a:r>
            <a:r>
              <a:rPr lang="en-US" sz="1400" dirty="0">
                <a:solidFill>
                  <a:srgbClr val="FFFFFF"/>
                </a:solidFill>
                <a:latin typeface="Calibri" pitchFamily="34" charset="0"/>
                <a:ea typeface="Calibri" pitchFamily="34" charset="-122"/>
                <a:cs typeface="Calibri" pitchFamily="34" charset="-120"/>
              </a:rPr>
              <a:t>a threat-intelligence hit pushes the score down to 0.6 instead of 0.9</a:t>
            </a:r>
          </a:p>
          <a:p>
            <a:pPr marL="228600" indent="-228600" algn="l">
              <a:spcAft>
                <a:spcPts val="700"/>
              </a:spcAft>
              <a:buFont typeface="Arial"/>
              <a:buChar char="•"/>
            </a:pPr>
            <a:r>
              <a:rPr lang="en-US" sz="1400" b="1" dirty="0">
                <a:solidFill>
                  <a:srgbClr val="FFFFFF"/>
                </a:solidFill>
                <a:latin typeface="Calibri" pitchFamily="34" charset="0"/>
                <a:ea typeface="Calibri" pitchFamily="34" charset="-122"/>
                <a:cs typeface="Calibri" pitchFamily="34" charset="-120"/>
              </a:rPr>
              <a:t>Simpler wording: </a:t>
            </a:r>
            <a:r>
              <a:rPr lang="en-US" sz="1400" dirty="0">
                <a:solidFill>
                  <a:srgbClr val="FFFFFF"/>
                </a:solidFill>
                <a:latin typeface="Calibri" pitchFamily="34" charset="0"/>
                <a:ea typeface="Calibri" pitchFamily="34" charset="-122"/>
                <a:cs typeface="Calibri" pitchFamily="34" charset="-120"/>
              </a:rPr>
              <a:t>shorter explanations written for less tech-confident users</a:t>
            </a:r>
          </a:p>
          <a:p>
            <a:pPr marL="228600" indent="-228600" algn="l">
              <a:spcAft>
                <a:spcPts val="700"/>
              </a:spcAft>
              <a:buFont typeface="Arial"/>
              <a:buChar char="•"/>
            </a:pPr>
            <a:r>
              <a:rPr lang="en-US" sz="1400" b="1" dirty="0">
                <a:solidFill>
                  <a:srgbClr val="FFFFFF"/>
                </a:solidFill>
                <a:latin typeface="Calibri" pitchFamily="34" charset="0"/>
                <a:ea typeface="Calibri" pitchFamily="34" charset="-122"/>
                <a:cs typeface="Calibri" pitchFamily="34" charset="-120"/>
              </a:rPr>
              <a:t>Measured trade-off: </a:t>
            </a:r>
            <a:r>
              <a:rPr lang="en-US" sz="1400" dirty="0">
                <a:solidFill>
                  <a:srgbClr val="FFFFFF"/>
                </a:solidFill>
                <a:latin typeface="Calibri" pitchFamily="34" charset="0"/>
                <a:ea typeface="Calibri" pitchFamily="34" charset="-122"/>
                <a:cs typeface="Calibri" pitchFamily="34" charset="-120"/>
              </a:rPr>
              <a:t>missed phishing 2.8% to 1.6%, false positives 9.2% to 16.7%</a:t>
            </a:r>
          </a:p>
        </p:txBody>
      </p:sp>
      <p:sp>
        <p:nvSpPr>
          <p:cNvPr id="6" name="Strip 6"/>
          <p:cNvSpPr/>
          <p:nvPr/>
        </p:nvSpPr>
        <p:spPr>
          <a:xfrm>
            <a:off x="548640" y="5500000"/>
            <a:ext cx="11064240" cy="640000"/>
          </a:xfrm>
          <a:prstGeom prst="rect">
            <a:avLst/>
          </a:prstGeom>
          <a:solidFill>
            <a:srgbClr val="E8EEF4"/>
          </a:solidFill>
          <a:ln>
            <a:noFill/>
          </a:ln>
        </p:spPr>
        <p:txBody>
          <a:bodyPr wrap="square" lIns="182880" tIns="45720" rIns="182880" bIns="45720" rtlCol="0" anchor="ctr"/>
          <a:lstStyle/>
          <a:p>
            <a:pPr marL="0" indent="0" algn="l">
              <a:buNone/>
            </a:pPr>
            <a:r>
              <a:rPr lang="en-US" sz="1300" b="1" dirty="0">
                <a:solidFill>
                  <a:srgbClr val="1F4E79"/>
                </a:solidFill>
                <a:latin typeface="Calibri" pitchFamily="34" charset="0"/>
                <a:ea typeface="Calibri" pitchFamily="34" charset="-122"/>
                <a:cs typeface="Calibri" pitchFamily="34" charset="-120"/>
              </a:rPr>
              <a:t>Behind the scenes: </a:t>
            </a:r>
            <a:r>
              <a:rPr lang="en-US" sz="1300" dirty="0">
                <a:solidFill>
                  <a:srgbClr val="202124"/>
                </a:solidFill>
                <a:latin typeface="Calibri" pitchFamily="34" charset="0"/>
                <a:ea typeface="Calibri" pitchFamily="34" charset="-122"/>
                <a:cs typeface="Calibri" pitchFamily="34" charset="-120"/>
              </a:rPr>
              <a:t>FastAPI backend (Docker container) combining Google Safe Browsing, VirusTotal and PhishTank with the trained XGBoost model; 67 automated tests, 13 of them for child-safe mode.</a:t>
            </a:r>
          </a:p>
        </p:txBody>
      </p:sp>
      <p:sp>
        <p:nvSpPr>
          <p:cNvPr id="7" name="Page 7"/>
          <p:cNvSpPr txBox="1"/>
          <p:nvPr/>
        </p:nvSpPr>
        <p:spPr>
          <a:xfrm>
            <a:off x="11521440" y="6473952"/>
            <a:ext cx="457200" cy="274320"/>
          </a:xfrm>
          <a:prstGeom prst="rect">
            <a:avLst/>
          </a:prstGeom>
          <a:noFill/>
          <a:ln>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2"/>
          <p:cNvSpPr txBox="1"/>
          <p:nvPr/>
        </p:nvSpPr>
        <p:spPr>
          <a:xfrm>
            <a:off x="548640" y="411480"/>
            <a:ext cx="9144000" cy="320040"/>
          </a:xfrm>
          <a:prstGeom prst="rect">
            <a:avLst/>
          </a:prstGeom>
          <a:noFill/>
          <a:ln>
            <a:noFill/>
          </a:ln>
        </p:spPr>
        <p:txBody>
          <a:bodyPr wrap="square" rtlCol="0" anchor="ctr"/>
          <a:lstStyle/>
          <a:p>
            <a:pPr marL="0" indent="0" algn="l">
              <a:buNone/>
            </a:pPr>
            <a:r>
              <a:rPr lang="en-US" sz="1300" b="1" spc="200" dirty="0">
                <a:solidFill>
                  <a:srgbClr val="1E8E3E"/>
                </a:solidFill>
                <a:latin typeface="Calibri" pitchFamily="34" charset="0"/>
                <a:ea typeface="Calibri" pitchFamily="34" charset="-122"/>
                <a:cs typeface="Calibri" pitchFamily="34" charset="-120"/>
              </a:rPr>
              <a:t>PROJECT PLAN</a:t>
            </a:r>
          </a:p>
        </p:txBody>
      </p:sp>
      <p:sp>
        <p:nvSpPr>
          <p:cNvPr id="3" name="Shape 3"/>
          <p:cNvSpPr txBox="1"/>
          <p:nvPr/>
        </p:nvSpPr>
        <p:spPr>
          <a:xfrm>
            <a:off x="548640" y="777240"/>
            <a:ext cx="11064240" cy="822960"/>
          </a:xfrm>
          <a:prstGeom prst="rect">
            <a:avLst/>
          </a:prstGeom>
          <a:noFill/>
          <a:ln>
            <a:noFill/>
          </a:ln>
        </p:spPr>
        <p:txBody>
          <a:bodyPr wrap="square" rtlCol="0" anchor="ctr"/>
          <a:lstStyle/>
          <a:p>
            <a:pPr marL="0" indent="0" algn="l">
              <a:buNone/>
            </a:pPr>
            <a:r>
              <a:rPr lang="en-US" sz="2700" b="1" dirty="0">
                <a:solidFill>
                  <a:srgbClr val="202124"/>
                </a:solidFill>
                <a:latin typeface="Cambria" pitchFamily="34" charset="0"/>
                <a:ea typeface="Cambria" pitchFamily="34" charset="-122"/>
                <a:cs typeface="Cambria" pitchFamily="34" charset="-120"/>
              </a:rPr>
              <a:t>A 20-week plan in four phases</a:t>
            </a:r>
          </a:p>
        </p:txBody>
      </p:sp>
      <p:sp>
        <p:nvSpPr>
          <p:cNvPr id="4" name="Shape 4"/>
          <p:cNvSpPr/>
          <p:nvPr/>
        </p:nvSpPr>
        <p:spPr>
          <a:xfrm>
            <a:off x="548640" y="1700000"/>
            <a:ext cx="2750000" cy="330000"/>
          </a:xfrm>
          <a:prstGeom prst="rect">
            <a:avLst/>
          </a:prstGeom>
          <a:solidFill>
            <a:srgbClr val="1F4E79"/>
          </a:solidFill>
          <a:ln>
            <a:noFill/>
          </a:ln>
        </p:spPr>
        <p:txBody>
          <a:bodyPr wrap="square" lIns="91440" tIns="0" rIns="0" bIns="0"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Task</a:t>
            </a:r>
          </a:p>
        </p:txBody>
      </p:sp>
      <p:sp>
        <p:nvSpPr>
          <p:cNvPr id="5" name="Shape 5"/>
          <p:cNvSpPr/>
          <p:nvPr/>
        </p:nvSpPr>
        <p:spPr>
          <a:xfrm>
            <a:off x="3298640"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a:t>
            </a:r>
          </a:p>
        </p:txBody>
      </p:sp>
      <p:sp>
        <p:nvSpPr>
          <p:cNvPr id="6" name="Shape 6"/>
          <p:cNvSpPr/>
          <p:nvPr/>
        </p:nvSpPr>
        <p:spPr>
          <a:xfrm>
            <a:off x="3714352"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2</a:t>
            </a:r>
          </a:p>
        </p:txBody>
      </p:sp>
      <p:sp>
        <p:nvSpPr>
          <p:cNvPr id="7" name="Shape 7"/>
          <p:cNvSpPr/>
          <p:nvPr/>
        </p:nvSpPr>
        <p:spPr>
          <a:xfrm>
            <a:off x="4130064"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3</a:t>
            </a:r>
          </a:p>
        </p:txBody>
      </p:sp>
      <p:sp>
        <p:nvSpPr>
          <p:cNvPr id="8" name="Shape 8"/>
          <p:cNvSpPr/>
          <p:nvPr/>
        </p:nvSpPr>
        <p:spPr>
          <a:xfrm>
            <a:off x="4545776"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4</a:t>
            </a:r>
          </a:p>
        </p:txBody>
      </p:sp>
      <p:sp>
        <p:nvSpPr>
          <p:cNvPr id="9" name="Shape 9"/>
          <p:cNvSpPr/>
          <p:nvPr/>
        </p:nvSpPr>
        <p:spPr>
          <a:xfrm>
            <a:off x="4961488"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5</a:t>
            </a:r>
          </a:p>
        </p:txBody>
      </p:sp>
      <p:sp>
        <p:nvSpPr>
          <p:cNvPr id="10" name="Shape 10"/>
          <p:cNvSpPr/>
          <p:nvPr/>
        </p:nvSpPr>
        <p:spPr>
          <a:xfrm>
            <a:off x="5377200"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6</a:t>
            </a:r>
          </a:p>
        </p:txBody>
      </p:sp>
      <p:sp>
        <p:nvSpPr>
          <p:cNvPr id="11" name="Shape 11"/>
          <p:cNvSpPr/>
          <p:nvPr/>
        </p:nvSpPr>
        <p:spPr>
          <a:xfrm>
            <a:off x="5792912"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7</a:t>
            </a:r>
          </a:p>
        </p:txBody>
      </p:sp>
      <p:sp>
        <p:nvSpPr>
          <p:cNvPr id="12" name="Shape 12"/>
          <p:cNvSpPr/>
          <p:nvPr/>
        </p:nvSpPr>
        <p:spPr>
          <a:xfrm>
            <a:off x="6208624"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8</a:t>
            </a:r>
          </a:p>
        </p:txBody>
      </p:sp>
      <p:sp>
        <p:nvSpPr>
          <p:cNvPr id="13" name="Shape 13"/>
          <p:cNvSpPr/>
          <p:nvPr/>
        </p:nvSpPr>
        <p:spPr>
          <a:xfrm>
            <a:off x="6624336"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9</a:t>
            </a:r>
          </a:p>
        </p:txBody>
      </p:sp>
      <p:sp>
        <p:nvSpPr>
          <p:cNvPr id="14" name="Shape 14"/>
          <p:cNvSpPr/>
          <p:nvPr/>
        </p:nvSpPr>
        <p:spPr>
          <a:xfrm>
            <a:off x="7040048"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a:t>
            </a:r>
          </a:p>
        </p:txBody>
      </p:sp>
      <p:sp>
        <p:nvSpPr>
          <p:cNvPr id="15" name="Shape 15"/>
          <p:cNvSpPr/>
          <p:nvPr/>
        </p:nvSpPr>
        <p:spPr>
          <a:xfrm>
            <a:off x="7455760"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11</a:t>
            </a:r>
          </a:p>
        </p:txBody>
      </p:sp>
      <p:sp>
        <p:nvSpPr>
          <p:cNvPr id="16" name="Shape 16"/>
          <p:cNvSpPr/>
          <p:nvPr/>
        </p:nvSpPr>
        <p:spPr>
          <a:xfrm>
            <a:off x="7871472"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12</a:t>
            </a:r>
          </a:p>
        </p:txBody>
      </p:sp>
      <p:sp>
        <p:nvSpPr>
          <p:cNvPr id="17" name="Shape 17"/>
          <p:cNvSpPr/>
          <p:nvPr/>
        </p:nvSpPr>
        <p:spPr>
          <a:xfrm>
            <a:off x="8287184"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13</a:t>
            </a:r>
          </a:p>
        </p:txBody>
      </p:sp>
      <p:sp>
        <p:nvSpPr>
          <p:cNvPr id="18" name="Shape 18"/>
          <p:cNvSpPr/>
          <p:nvPr/>
        </p:nvSpPr>
        <p:spPr>
          <a:xfrm>
            <a:off x="8702896"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14</a:t>
            </a:r>
          </a:p>
        </p:txBody>
      </p:sp>
      <p:sp>
        <p:nvSpPr>
          <p:cNvPr id="19" name="Shape 19"/>
          <p:cNvSpPr/>
          <p:nvPr/>
        </p:nvSpPr>
        <p:spPr>
          <a:xfrm>
            <a:off x="9118608"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15</a:t>
            </a:r>
          </a:p>
        </p:txBody>
      </p:sp>
      <p:sp>
        <p:nvSpPr>
          <p:cNvPr id="20" name="Shape 20"/>
          <p:cNvSpPr/>
          <p:nvPr/>
        </p:nvSpPr>
        <p:spPr>
          <a:xfrm>
            <a:off x="9534320"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16</a:t>
            </a:r>
          </a:p>
        </p:txBody>
      </p:sp>
      <p:sp>
        <p:nvSpPr>
          <p:cNvPr id="21" name="Shape 21"/>
          <p:cNvSpPr/>
          <p:nvPr/>
        </p:nvSpPr>
        <p:spPr>
          <a:xfrm>
            <a:off x="9950032"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17</a:t>
            </a:r>
          </a:p>
        </p:txBody>
      </p:sp>
      <p:sp>
        <p:nvSpPr>
          <p:cNvPr id="22" name="Shape 22"/>
          <p:cNvSpPr/>
          <p:nvPr/>
        </p:nvSpPr>
        <p:spPr>
          <a:xfrm>
            <a:off x="10365744"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18</a:t>
            </a:r>
          </a:p>
        </p:txBody>
      </p:sp>
      <p:sp>
        <p:nvSpPr>
          <p:cNvPr id="23" name="Shape 23"/>
          <p:cNvSpPr/>
          <p:nvPr/>
        </p:nvSpPr>
        <p:spPr>
          <a:xfrm>
            <a:off x="10781456"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19</a:t>
            </a:r>
          </a:p>
        </p:txBody>
      </p:sp>
      <p:sp>
        <p:nvSpPr>
          <p:cNvPr id="24" name="Shape 24"/>
          <p:cNvSpPr/>
          <p:nvPr/>
        </p:nvSpPr>
        <p:spPr>
          <a:xfrm>
            <a:off x="11197168" y="1700000"/>
            <a:ext cx="415712" cy="330000"/>
          </a:xfrm>
          <a:prstGeom prst="rect">
            <a:avLst/>
          </a:prstGeom>
          <a:solidFill>
            <a:srgbClr val="1F4E79"/>
          </a:solidFill>
          <a:ln>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20</a:t>
            </a:r>
          </a:p>
        </p:txBody>
      </p:sp>
      <p:sp>
        <p:nvSpPr>
          <p:cNvPr id="25" name="Row 25"/>
          <p:cNvSpPr/>
          <p:nvPr/>
        </p:nvSpPr>
        <p:spPr>
          <a:xfrm>
            <a:off x="548640" y="2030000"/>
            <a:ext cx="11064240" cy="330000"/>
          </a:xfrm>
          <a:prstGeom prst="rect">
            <a:avLst/>
          </a:prstGeom>
          <a:solidFill>
            <a:srgbClr val="F7F9FB"/>
          </a:solidFill>
          <a:ln>
            <a:noFill/>
          </a:ln>
        </p:spPr>
        <p:txBody>
          <a:bodyPr wrap="square" rtlCol="0" anchor="t"/>
          <a:lstStyle/>
          <a:p>
            <a:endParaRPr lang="en-US" dirty="0"/>
          </a:p>
        </p:txBody>
      </p:sp>
      <p:sp>
        <p:nvSpPr>
          <p:cNvPr id="26" name="Shape 26"/>
          <p:cNvSpPr txBox="1"/>
          <p:nvPr/>
        </p:nvSpPr>
        <p:spPr>
          <a:xfrm>
            <a:off x="548640" y="203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Proposal Writing</a:t>
            </a:r>
          </a:p>
        </p:txBody>
      </p:sp>
      <p:sp>
        <p:nvSpPr>
          <p:cNvPr id="27" name="Cell 27"/>
          <p:cNvSpPr/>
          <p:nvPr/>
        </p:nvSpPr>
        <p:spPr>
          <a:xfrm>
            <a:off x="3298640" y="2030000"/>
            <a:ext cx="415712" cy="330000"/>
          </a:xfrm>
          <a:prstGeom prst="rect">
            <a:avLst/>
          </a:prstGeom>
          <a:noFill/>
          <a:ln w="9525">
            <a:solidFill>
              <a:srgbClr val="E1E5EA"/>
            </a:solidFill>
          </a:ln>
        </p:spPr>
        <p:txBody>
          <a:bodyPr wrap="square" rtlCol="0" anchor="t"/>
          <a:lstStyle/>
          <a:p>
            <a:endParaRPr lang="en-US" dirty="0"/>
          </a:p>
        </p:txBody>
      </p:sp>
      <p:sp>
        <p:nvSpPr>
          <p:cNvPr id="28" name="Cell 28"/>
          <p:cNvSpPr/>
          <p:nvPr/>
        </p:nvSpPr>
        <p:spPr>
          <a:xfrm>
            <a:off x="3714352" y="2030000"/>
            <a:ext cx="415712" cy="330000"/>
          </a:xfrm>
          <a:prstGeom prst="rect">
            <a:avLst/>
          </a:prstGeom>
          <a:noFill/>
          <a:ln w="9525">
            <a:solidFill>
              <a:srgbClr val="E1E5EA"/>
            </a:solidFill>
          </a:ln>
        </p:spPr>
        <p:txBody>
          <a:bodyPr wrap="square" rtlCol="0" anchor="t"/>
          <a:lstStyle/>
          <a:p>
            <a:endParaRPr lang="en-US" dirty="0"/>
          </a:p>
        </p:txBody>
      </p:sp>
      <p:sp>
        <p:nvSpPr>
          <p:cNvPr id="29" name="Cell 29"/>
          <p:cNvSpPr/>
          <p:nvPr/>
        </p:nvSpPr>
        <p:spPr>
          <a:xfrm>
            <a:off x="4130064" y="2030000"/>
            <a:ext cx="415712" cy="330000"/>
          </a:xfrm>
          <a:prstGeom prst="rect">
            <a:avLst/>
          </a:prstGeom>
          <a:noFill/>
          <a:ln w="9525">
            <a:solidFill>
              <a:srgbClr val="E1E5EA"/>
            </a:solidFill>
          </a:ln>
        </p:spPr>
        <p:txBody>
          <a:bodyPr wrap="square" rtlCol="0" anchor="t"/>
          <a:lstStyle/>
          <a:p>
            <a:endParaRPr lang="en-US" dirty="0"/>
          </a:p>
        </p:txBody>
      </p:sp>
      <p:sp>
        <p:nvSpPr>
          <p:cNvPr id="30" name="Cell 30"/>
          <p:cNvSpPr/>
          <p:nvPr/>
        </p:nvSpPr>
        <p:spPr>
          <a:xfrm>
            <a:off x="4545776" y="2030000"/>
            <a:ext cx="415712" cy="330000"/>
          </a:xfrm>
          <a:prstGeom prst="rect">
            <a:avLst/>
          </a:prstGeom>
          <a:noFill/>
          <a:ln w="9525">
            <a:solidFill>
              <a:srgbClr val="E1E5EA"/>
            </a:solidFill>
          </a:ln>
        </p:spPr>
        <p:txBody>
          <a:bodyPr wrap="square" rtlCol="0" anchor="t"/>
          <a:lstStyle/>
          <a:p>
            <a:endParaRPr lang="en-US" dirty="0"/>
          </a:p>
        </p:txBody>
      </p:sp>
      <p:sp>
        <p:nvSpPr>
          <p:cNvPr id="31" name="Cell 31"/>
          <p:cNvSpPr/>
          <p:nvPr/>
        </p:nvSpPr>
        <p:spPr>
          <a:xfrm>
            <a:off x="4961488" y="2030000"/>
            <a:ext cx="415712" cy="330000"/>
          </a:xfrm>
          <a:prstGeom prst="rect">
            <a:avLst/>
          </a:prstGeom>
          <a:noFill/>
          <a:ln w="9525">
            <a:solidFill>
              <a:srgbClr val="E1E5EA"/>
            </a:solidFill>
          </a:ln>
        </p:spPr>
        <p:txBody>
          <a:bodyPr wrap="square" rtlCol="0" anchor="t"/>
          <a:lstStyle/>
          <a:p>
            <a:endParaRPr lang="en-US" dirty="0"/>
          </a:p>
        </p:txBody>
      </p:sp>
      <p:sp>
        <p:nvSpPr>
          <p:cNvPr id="32" name="Cell 32"/>
          <p:cNvSpPr/>
          <p:nvPr/>
        </p:nvSpPr>
        <p:spPr>
          <a:xfrm>
            <a:off x="5377200" y="2030000"/>
            <a:ext cx="415712" cy="330000"/>
          </a:xfrm>
          <a:prstGeom prst="rect">
            <a:avLst/>
          </a:prstGeom>
          <a:noFill/>
          <a:ln w="9525">
            <a:solidFill>
              <a:srgbClr val="E1E5EA"/>
            </a:solidFill>
          </a:ln>
        </p:spPr>
        <p:txBody>
          <a:bodyPr wrap="square" rtlCol="0" anchor="t"/>
          <a:lstStyle/>
          <a:p>
            <a:endParaRPr lang="en-US" dirty="0"/>
          </a:p>
        </p:txBody>
      </p:sp>
      <p:sp>
        <p:nvSpPr>
          <p:cNvPr id="33" name="Cell 33"/>
          <p:cNvSpPr/>
          <p:nvPr/>
        </p:nvSpPr>
        <p:spPr>
          <a:xfrm>
            <a:off x="5792912" y="2030000"/>
            <a:ext cx="415712" cy="330000"/>
          </a:xfrm>
          <a:prstGeom prst="rect">
            <a:avLst/>
          </a:prstGeom>
          <a:noFill/>
          <a:ln w="9525">
            <a:solidFill>
              <a:srgbClr val="E1E5EA"/>
            </a:solidFill>
          </a:ln>
        </p:spPr>
        <p:txBody>
          <a:bodyPr wrap="square" rtlCol="0" anchor="t"/>
          <a:lstStyle/>
          <a:p>
            <a:endParaRPr lang="en-US" dirty="0"/>
          </a:p>
        </p:txBody>
      </p:sp>
      <p:sp>
        <p:nvSpPr>
          <p:cNvPr id="34" name="Cell 34"/>
          <p:cNvSpPr/>
          <p:nvPr/>
        </p:nvSpPr>
        <p:spPr>
          <a:xfrm>
            <a:off x="6208624" y="2030000"/>
            <a:ext cx="415712" cy="330000"/>
          </a:xfrm>
          <a:prstGeom prst="rect">
            <a:avLst/>
          </a:prstGeom>
          <a:noFill/>
          <a:ln w="9525">
            <a:solidFill>
              <a:srgbClr val="E1E5EA"/>
            </a:solidFill>
          </a:ln>
        </p:spPr>
        <p:txBody>
          <a:bodyPr wrap="square" rtlCol="0" anchor="t"/>
          <a:lstStyle/>
          <a:p>
            <a:endParaRPr lang="en-US" dirty="0"/>
          </a:p>
        </p:txBody>
      </p:sp>
      <p:sp>
        <p:nvSpPr>
          <p:cNvPr id="35" name="Cell 35"/>
          <p:cNvSpPr/>
          <p:nvPr/>
        </p:nvSpPr>
        <p:spPr>
          <a:xfrm>
            <a:off x="6624336" y="2030000"/>
            <a:ext cx="415712" cy="330000"/>
          </a:xfrm>
          <a:prstGeom prst="rect">
            <a:avLst/>
          </a:prstGeom>
          <a:noFill/>
          <a:ln w="9525">
            <a:solidFill>
              <a:srgbClr val="E1E5EA"/>
            </a:solidFill>
          </a:ln>
        </p:spPr>
        <p:txBody>
          <a:bodyPr wrap="square" rtlCol="0" anchor="t"/>
          <a:lstStyle/>
          <a:p>
            <a:endParaRPr lang="en-US" dirty="0"/>
          </a:p>
        </p:txBody>
      </p:sp>
      <p:sp>
        <p:nvSpPr>
          <p:cNvPr id="36" name="Cell 36"/>
          <p:cNvSpPr/>
          <p:nvPr/>
        </p:nvSpPr>
        <p:spPr>
          <a:xfrm>
            <a:off x="7040048" y="2030000"/>
            <a:ext cx="415712" cy="330000"/>
          </a:xfrm>
          <a:prstGeom prst="rect">
            <a:avLst/>
          </a:prstGeom>
          <a:noFill/>
          <a:ln w="9525">
            <a:solidFill>
              <a:srgbClr val="E1E5EA"/>
            </a:solidFill>
          </a:ln>
        </p:spPr>
        <p:txBody>
          <a:bodyPr wrap="square" rtlCol="0" anchor="t"/>
          <a:lstStyle/>
          <a:p>
            <a:endParaRPr lang="en-US" dirty="0"/>
          </a:p>
        </p:txBody>
      </p:sp>
      <p:sp>
        <p:nvSpPr>
          <p:cNvPr id="37" name="Cell 37"/>
          <p:cNvSpPr/>
          <p:nvPr/>
        </p:nvSpPr>
        <p:spPr>
          <a:xfrm>
            <a:off x="7455760" y="2030000"/>
            <a:ext cx="415712" cy="330000"/>
          </a:xfrm>
          <a:prstGeom prst="rect">
            <a:avLst/>
          </a:prstGeom>
          <a:noFill/>
          <a:ln w="9525">
            <a:solidFill>
              <a:srgbClr val="E1E5EA"/>
            </a:solidFill>
          </a:ln>
        </p:spPr>
        <p:txBody>
          <a:bodyPr wrap="square" rtlCol="0" anchor="t"/>
          <a:lstStyle/>
          <a:p>
            <a:endParaRPr lang="en-US" dirty="0"/>
          </a:p>
        </p:txBody>
      </p:sp>
      <p:sp>
        <p:nvSpPr>
          <p:cNvPr id="38" name="Cell 38"/>
          <p:cNvSpPr/>
          <p:nvPr/>
        </p:nvSpPr>
        <p:spPr>
          <a:xfrm>
            <a:off x="7871472" y="2030000"/>
            <a:ext cx="415712" cy="330000"/>
          </a:xfrm>
          <a:prstGeom prst="rect">
            <a:avLst/>
          </a:prstGeom>
          <a:noFill/>
          <a:ln w="9525">
            <a:solidFill>
              <a:srgbClr val="E1E5EA"/>
            </a:solidFill>
          </a:ln>
        </p:spPr>
        <p:txBody>
          <a:bodyPr wrap="square" rtlCol="0" anchor="t"/>
          <a:lstStyle/>
          <a:p>
            <a:endParaRPr lang="en-US" dirty="0"/>
          </a:p>
        </p:txBody>
      </p:sp>
      <p:sp>
        <p:nvSpPr>
          <p:cNvPr id="39" name="Cell 39"/>
          <p:cNvSpPr/>
          <p:nvPr/>
        </p:nvSpPr>
        <p:spPr>
          <a:xfrm>
            <a:off x="8287184" y="2030000"/>
            <a:ext cx="415712" cy="330000"/>
          </a:xfrm>
          <a:prstGeom prst="rect">
            <a:avLst/>
          </a:prstGeom>
          <a:noFill/>
          <a:ln w="9525">
            <a:solidFill>
              <a:srgbClr val="E1E5EA"/>
            </a:solidFill>
          </a:ln>
        </p:spPr>
        <p:txBody>
          <a:bodyPr wrap="square" rtlCol="0" anchor="t"/>
          <a:lstStyle/>
          <a:p>
            <a:endParaRPr lang="en-US" dirty="0"/>
          </a:p>
        </p:txBody>
      </p:sp>
      <p:sp>
        <p:nvSpPr>
          <p:cNvPr id="40" name="Cell 40"/>
          <p:cNvSpPr/>
          <p:nvPr/>
        </p:nvSpPr>
        <p:spPr>
          <a:xfrm>
            <a:off x="8702896" y="2030000"/>
            <a:ext cx="415712" cy="330000"/>
          </a:xfrm>
          <a:prstGeom prst="rect">
            <a:avLst/>
          </a:prstGeom>
          <a:noFill/>
          <a:ln w="9525">
            <a:solidFill>
              <a:srgbClr val="E1E5EA"/>
            </a:solidFill>
          </a:ln>
        </p:spPr>
        <p:txBody>
          <a:bodyPr wrap="square" rtlCol="0" anchor="t"/>
          <a:lstStyle/>
          <a:p>
            <a:endParaRPr lang="en-US" dirty="0"/>
          </a:p>
        </p:txBody>
      </p:sp>
      <p:sp>
        <p:nvSpPr>
          <p:cNvPr id="41" name="Cell 41"/>
          <p:cNvSpPr/>
          <p:nvPr/>
        </p:nvSpPr>
        <p:spPr>
          <a:xfrm>
            <a:off x="9118608" y="2030000"/>
            <a:ext cx="415712" cy="330000"/>
          </a:xfrm>
          <a:prstGeom prst="rect">
            <a:avLst/>
          </a:prstGeom>
          <a:noFill/>
          <a:ln w="9525">
            <a:solidFill>
              <a:srgbClr val="E1E5EA"/>
            </a:solidFill>
          </a:ln>
        </p:spPr>
        <p:txBody>
          <a:bodyPr wrap="square" rtlCol="0" anchor="t"/>
          <a:lstStyle/>
          <a:p>
            <a:endParaRPr lang="en-US" dirty="0"/>
          </a:p>
        </p:txBody>
      </p:sp>
      <p:sp>
        <p:nvSpPr>
          <p:cNvPr id="42" name="Cell 42"/>
          <p:cNvSpPr/>
          <p:nvPr/>
        </p:nvSpPr>
        <p:spPr>
          <a:xfrm>
            <a:off x="9534320" y="2030000"/>
            <a:ext cx="415712" cy="330000"/>
          </a:xfrm>
          <a:prstGeom prst="rect">
            <a:avLst/>
          </a:prstGeom>
          <a:noFill/>
          <a:ln w="9525">
            <a:solidFill>
              <a:srgbClr val="E1E5EA"/>
            </a:solidFill>
          </a:ln>
        </p:spPr>
        <p:txBody>
          <a:bodyPr wrap="square" rtlCol="0" anchor="t"/>
          <a:lstStyle/>
          <a:p>
            <a:endParaRPr lang="en-US" dirty="0"/>
          </a:p>
        </p:txBody>
      </p:sp>
      <p:sp>
        <p:nvSpPr>
          <p:cNvPr id="43" name="Cell 43"/>
          <p:cNvSpPr/>
          <p:nvPr/>
        </p:nvSpPr>
        <p:spPr>
          <a:xfrm>
            <a:off x="9950032" y="2030000"/>
            <a:ext cx="415712" cy="330000"/>
          </a:xfrm>
          <a:prstGeom prst="rect">
            <a:avLst/>
          </a:prstGeom>
          <a:noFill/>
          <a:ln w="9525">
            <a:solidFill>
              <a:srgbClr val="E1E5EA"/>
            </a:solidFill>
          </a:ln>
        </p:spPr>
        <p:txBody>
          <a:bodyPr wrap="square" rtlCol="0" anchor="t"/>
          <a:lstStyle/>
          <a:p>
            <a:endParaRPr lang="en-US" dirty="0"/>
          </a:p>
        </p:txBody>
      </p:sp>
      <p:sp>
        <p:nvSpPr>
          <p:cNvPr id="44" name="Cell 44"/>
          <p:cNvSpPr/>
          <p:nvPr/>
        </p:nvSpPr>
        <p:spPr>
          <a:xfrm>
            <a:off x="10365744" y="2030000"/>
            <a:ext cx="415712" cy="330000"/>
          </a:xfrm>
          <a:prstGeom prst="rect">
            <a:avLst/>
          </a:prstGeom>
          <a:noFill/>
          <a:ln w="9525">
            <a:solidFill>
              <a:srgbClr val="E1E5EA"/>
            </a:solidFill>
          </a:ln>
        </p:spPr>
        <p:txBody>
          <a:bodyPr wrap="square" rtlCol="0" anchor="t"/>
          <a:lstStyle/>
          <a:p>
            <a:endParaRPr lang="en-US" dirty="0"/>
          </a:p>
        </p:txBody>
      </p:sp>
      <p:sp>
        <p:nvSpPr>
          <p:cNvPr id="45" name="Cell 45"/>
          <p:cNvSpPr/>
          <p:nvPr/>
        </p:nvSpPr>
        <p:spPr>
          <a:xfrm>
            <a:off x="10781456" y="2030000"/>
            <a:ext cx="415712" cy="330000"/>
          </a:xfrm>
          <a:prstGeom prst="rect">
            <a:avLst/>
          </a:prstGeom>
          <a:noFill/>
          <a:ln w="9525">
            <a:solidFill>
              <a:srgbClr val="E1E5EA"/>
            </a:solidFill>
          </a:ln>
        </p:spPr>
        <p:txBody>
          <a:bodyPr wrap="square" rtlCol="0" anchor="t"/>
          <a:lstStyle/>
          <a:p>
            <a:endParaRPr lang="en-US" dirty="0"/>
          </a:p>
        </p:txBody>
      </p:sp>
      <p:sp>
        <p:nvSpPr>
          <p:cNvPr id="46" name="Cell 46"/>
          <p:cNvSpPr/>
          <p:nvPr/>
        </p:nvSpPr>
        <p:spPr>
          <a:xfrm>
            <a:off x="11197168" y="2030000"/>
            <a:ext cx="415712" cy="330000"/>
          </a:xfrm>
          <a:prstGeom prst="rect">
            <a:avLst/>
          </a:prstGeom>
          <a:noFill/>
          <a:ln w="9525">
            <a:solidFill>
              <a:srgbClr val="E1E5EA"/>
            </a:solidFill>
          </a:ln>
        </p:spPr>
        <p:txBody>
          <a:bodyPr wrap="square" rtlCol="0" anchor="t"/>
          <a:lstStyle/>
          <a:p>
            <a:endParaRPr lang="en-US" dirty="0"/>
          </a:p>
        </p:txBody>
      </p:sp>
      <p:sp>
        <p:nvSpPr>
          <p:cNvPr id="47" name="Bar 47"/>
          <p:cNvSpPr/>
          <p:nvPr/>
        </p:nvSpPr>
        <p:spPr>
          <a:xfrm>
            <a:off x="3316640" y="2090000"/>
            <a:ext cx="795424" cy="210000"/>
          </a:xfrm>
          <a:prstGeom prst="roundRect">
            <a:avLst>
              <a:gd name="adj" fmla="val 30000"/>
            </a:avLst>
          </a:prstGeom>
          <a:solidFill>
            <a:srgbClr val="4472C4"/>
          </a:solidFill>
          <a:ln>
            <a:noFill/>
          </a:ln>
        </p:spPr>
        <p:txBody>
          <a:bodyPr wrap="square" rtlCol="0" anchor="t"/>
          <a:lstStyle/>
          <a:p>
            <a:endParaRPr lang="en-US" dirty="0"/>
          </a:p>
        </p:txBody>
      </p:sp>
      <p:sp>
        <p:nvSpPr>
          <p:cNvPr id="48" name="Row 48"/>
          <p:cNvSpPr/>
          <p:nvPr/>
        </p:nvSpPr>
        <p:spPr>
          <a:xfrm>
            <a:off x="548640" y="2360000"/>
            <a:ext cx="11064240" cy="330000"/>
          </a:xfrm>
          <a:prstGeom prst="rect">
            <a:avLst/>
          </a:prstGeom>
          <a:solidFill>
            <a:srgbClr val="FFFFFF"/>
          </a:solidFill>
          <a:ln>
            <a:noFill/>
          </a:ln>
        </p:spPr>
        <p:txBody>
          <a:bodyPr wrap="square" rtlCol="0" anchor="t"/>
          <a:lstStyle/>
          <a:p>
            <a:endParaRPr lang="en-US" dirty="0"/>
          </a:p>
        </p:txBody>
      </p:sp>
      <p:sp>
        <p:nvSpPr>
          <p:cNvPr id="49" name="Shape 49"/>
          <p:cNvSpPr txBox="1"/>
          <p:nvPr/>
        </p:nvSpPr>
        <p:spPr>
          <a:xfrm>
            <a:off x="548640" y="236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Literature Review</a:t>
            </a:r>
          </a:p>
        </p:txBody>
      </p:sp>
      <p:sp>
        <p:nvSpPr>
          <p:cNvPr id="50" name="Cell 50"/>
          <p:cNvSpPr/>
          <p:nvPr/>
        </p:nvSpPr>
        <p:spPr>
          <a:xfrm>
            <a:off x="3298640" y="2360000"/>
            <a:ext cx="415712" cy="330000"/>
          </a:xfrm>
          <a:prstGeom prst="rect">
            <a:avLst/>
          </a:prstGeom>
          <a:noFill/>
          <a:ln w="9525">
            <a:solidFill>
              <a:srgbClr val="E1E5EA"/>
            </a:solidFill>
          </a:ln>
        </p:spPr>
        <p:txBody>
          <a:bodyPr wrap="square" rtlCol="0" anchor="t"/>
          <a:lstStyle/>
          <a:p>
            <a:endParaRPr lang="en-US" dirty="0"/>
          </a:p>
        </p:txBody>
      </p:sp>
      <p:sp>
        <p:nvSpPr>
          <p:cNvPr id="51" name="Cell 51"/>
          <p:cNvSpPr/>
          <p:nvPr/>
        </p:nvSpPr>
        <p:spPr>
          <a:xfrm>
            <a:off x="3714352" y="2360000"/>
            <a:ext cx="415712" cy="330000"/>
          </a:xfrm>
          <a:prstGeom prst="rect">
            <a:avLst/>
          </a:prstGeom>
          <a:noFill/>
          <a:ln w="9525">
            <a:solidFill>
              <a:srgbClr val="E1E5EA"/>
            </a:solidFill>
          </a:ln>
        </p:spPr>
        <p:txBody>
          <a:bodyPr wrap="square" rtlCol="0" anchor="t"/>
          <a:lstStyle/>
          <a:p>
            <a:endParaRPr lang="en-US" dirty="0"/>
          </a:p>
        </p:txBody>
      </p:sp>
      <p:sp>
        <p:nvSpPr>
          <p:cNvPr id="52" name="Cell 52"/>
          <p:cNvSpPr/>
          <p:nvPr/>
        </p:nvSpPr>
        <p:spPr>
          <a:xfrm>
            <a:off x="4130064" y="2360000"/>
            <a:ext cx="415712" cy="330000"/>
          </a:xfrm>
          <a:prstGeom prst="rect">
            <a:avLst/>
          </a:prstGeom>
          <a:noFill/>
          <a:ln w="9525">
            <a:solidFill>
              <a:srgbClr val="E1E5EA"/>
            </a:solidFill>
          </a:ln>
        </p:spPr>
        <p:txBody>
          <a:bodyPr wrap="square" rtlCol="0" anchor="t"/>
          <a:lstStyle/>
          <a:p>
            <a:endParaRPr lang="en-US" dirty="0"/>
          </a:p>
        </p:txBody>
      </p:sp>
      <p:sp>
        <p:nvSpPr>
          <p:cNvPr id="53" name="Cell 53"/>
          <p:cNvSpPr/>
          <p:nvPr/>
        </p:nvSpPr>
        <p:spPr>
          <a:xfrm>
            <a:off x="4545776" y="2360000"/>
            <a:ext cx="415712" cy="330000"/>
          </a:xfrm>
          <a:prstGeom prst="rect">
            <a:avLst/>
          </a:prstGeom>
          <a:noFill/>
          <a:ln w="9525">
            <a:solidFill>
              <a:srgbClr val="E1E5EA"/>
            </a:solidFill>
          </a:ln>
        </p:spPr>
        <p:txBody>
          <a:bodyPr wrap="square" rtlCol="0" anchor="t"/>
          <a:lstStyle/>
          <a:p>
            <a:endParaRPr lang="en-US" dirty="0"/>
          </a:p>
        </p:txBody>
      </p:sp>
      <p:sp>
        <p:nvSpPr>
          <p:cNvPr id="54" name="Cell 54"/>
          <p:cNvSpPr/>
          <p:nvPr/>
        </p:nvSpPr>
        <p:spPr>
          <a:xfrm>
            <a:off x="4961488" y="2360000"/>
            <a:ext cx="415712" cy="330000"/>
          </a:xfrm>
          <a:prstGeom prst="rect">
            <a:avLst/>
          </a:prstGeom>
          <a:noFill/>
          <a:ln w="9525">
            <a:solidFill>
              <a:srgbClr val="E1E5EA"/>
            </a:solidFill>
          </a:ln>
        </p:spPr>
        <p:txBody>
          <a:bodyPr wrap="square" rtlCol="0" anchor="t"/>
          <a:lstStyle/>
          <a:p>
            <a:endParaRPr lang="en-US" dirty="0"/>
          </a:p>
        </p:txBody>
      </p:sp>
      <p:sp>
        <p:nvSpPr>
          <p:cNvPr id="55" name="Cell 55"/>
          <p:cNvSpPr/>
          <p:nvPr/>
        </p:nvSpPr>
        <p:spPr>
          <a:xfrm>
            <a:off x="5377200" y="2360000"/>
            <a:ext cx="415712" cy="330000"/>
          </a:xfrm>
          <a:prstGeom prst="rect">
            <a:avLst/>
          </a:prstGeom>
          <a:noFill/>
          <a:ln w="9525">
            <a:solidFill>
              <a:srgbClr val="E1E5EA"/>
            </a:solidFill>
          </a:ln>
        </p:spPr>
        <p:txBody>
          <a:bodyPr wrap="square" rtlCol="0" anchor="t"/>
          <a:lstStyle/>
          <a:p>
            <a:endParaRPr lang="en-US" dirty="0"/>
          </a:p>
        </p:txBody>
      </p:sp>
      <p:sp>
        <p:nvSpPr>
          <p:cNvPr id="56" name="Cell 56"/>
          <p:cNvSpPr/>
          <p:nvPr/>
        </p:nvSpPr>
        <p:spPr>
          <a:xfrm>
            <a:off x="5792912" y="2360000"/>
            <a:ext cx="415712" cy="330000"/>
          </a:xfrm>
          <a:prstGeom prst="rect">
            <a:avLst/>
          </a:prstGeom>
          <a:noFill/>
          <a:ln w="9525">
            <a:solidFill>
              <a:srgbClr val="E1E5EA"/>
            </a:solidFill>
          </a:ln>
        </p:spPr>
        <p:txBody>
          <a:bodyPr wrap="square" rtlCol="0" anchor="t"/>
          <a:lstStyle/>
          <a:p>
            <a:endParaRPr lang="en-US" dirty="0"/>
          </a:p>
        </p:txBody>
      </p:sp>
      <p:sp>
        <p:nvSpPr>
          <p:cNvPr id="57" name="Cell 57"/>
          <p:cNvSpPr/>
          <p:nvPr/>
        </p:nvSpPr>
        <p:spPr>
          <a:xfrm>
            <a:off x="6208624" y="2360000"/>
            <a:ext cx="415712" cy="330000"/>
          </a:xfrm>
          <a:prstGeom prst="rect">
            <a:avLst/>
          </a:prstGeom>
          <a:noFill/>
          <a:ln w="9525">
            <a:solidFill>
              <a:srgbClr val="E1E5EA"/>
            </a:solidFill>
          </a:ln>
        </p:spPr>
        <p:txBody>
          <a:bodyPr wrap="square" rtlCol="0" anchor="t"/>
          <a:lstStyle/>
          <a:p>
            <a:endParaRPr lang="en-US" dirty="0"/>
          </a:p>
        </p:txBody>
      </p:sp>
      <p:sp>
        <p:nvSpPr>
          <p:cNvPr id="58" name="Cell 58"/>
          <p:cNvSpPr/>
          <p:nvPr/>
        </p:nvSpPr>
        <p:spPr>
          <a:xfrm>
            <a:off x="6624336" y="2360000"/>
            <a:ext cx="415712" cy="330000"/>
          </a:xfrm>
          <a:prstGeom prst="rect">
            <a:avLst/>
          </a:prstGeom>
          <a:noFill/>
          <a:ln w="9525">
            <a:solidFill>
              <a:srgbClr val="E1E5EA"/>
            </a:solidFill>
          </a:ln>
        </p:spPr>
        <p:txBody>
          <a:bodyPr wrap="square" rtlCol="0" anchor="t"/>
          <a:lstStyle/>
          <a:p>
            <a:endParaRPr lang="en-US" dirty="0"/>
          </a:p>
        </p:txBody>
      </p:sp>
      <p:sp>
        <p:nvSpPr>
          <p:cNvPr id="59" name="Cell 59"/>
          <p:cNvSpPr/>
          <p:nvPr/>
        </p:nvSpPr>
        <p:spPr>
          <a:xfrm>
            <a:off x="7040048" y="2360000"/>
            <a:ext cx="415712" cy="330000"/>
          </a:xfrm>
          <a:prstGeom prst="rect">
            <a:avLst/>
          </a:prstGeom>
          <a:noFill/>
          <a:ln w="9525">
            <a:solidFill>
              <a:srgbClr val="E1E5EA"/>
            </a:solidFill>
          </a:ln>
        </p:spPr>
        <p:txBody>
          <a:bodyPr wrap="square" rtlCol="0" anchor="t"/>
          <a:lstStyle/>
          <a:p>
            <a:endParaRPr lang="en-US" dirty="0"/>
          </a:p>
        </p:txBody>
      </p:sp>
      <p:sp>
        <p:nvSpPr>
          <p:cNvPr id="60" name="Cell 60"/>
          <p:cNvSpPr/>
          <p:nvPr/>
        </p:nvSpPr>
        <p:spPr>
          <a:xfrm>
            <a:off x="7455760" y="2360000"/>
            <a:ext cx="415712" cy="330000"/>
          </a:xfrm>
          <a:prstGeom prst="rect">
            <a:avLst/>
          </a:prstGeom>
          <a:noFill/>
          <a:ln w="9525">
            <a:solidFill>
              <a:srgbClr val="E1E5EA"/>
            </a:solidFill>
          </a:ln>
        </p:spPr>
        <p:txBody>
          <a:bodyPr wrap="square" rtlCol="0" anchor="t"/>
          <a:lstStyle/>
          <a:p>
            <a:endParaRPr lang="en-US" dirty="0"/>
          </a:p>
        </p:txBody>
      </p:sp>
      <p:sp>
        <p:nvSpPr>
          <p:cNvPr id="61" name="Cell 61"/>
          <p:cNvSpPr/>
          <p:nvPr/>
        </p:nvSpPr>
        <p:spPr>
          <a:xfrm>
            <a:off x="7871472" y="2360000"/>
            <a:ext cx="415712" cy="330000"/>
          </a:xfrm>
          <a:prstGeom prst="rect">
            <a:avLst/>
          </a:prstGeom>
          <a:noFill/>
          <a:ln w="9525">
            <a:solidFill>
              <a:srgbClr val="E1E5EA"/>
            </a:solidFill>
          </a:ln>
        </p:spPr>
        <p:txBody>
          <a:bodyPr wrap="square" rtlCol="0" anchor="t"/>
          <a:lstStyle/>
          <a:p>
            <a:endParaRPr lang="en-US" dirty="0"/>
          </a:p>
        </p:txBody>
      </p:sp>
      <p:sp>
        <p:nvSpPr>
          <p:cNvPr id="62" name="Cell 62"/>
          <p:cNvSpPr/>
          <p:nvPr/>
        </p:nvSpPr>
        <p:spPr>
          <a:xfrm>
            <a:off x="8287184" y="2360000"/>
            <a:ext cx="415712" cy="330000"/>
          </a:xfrm>
          <a:prstGeom prst="rect">
            <a:avLst/>
          </a:prstGeom>
          <a:noFill/>
          <a:ln w="9525">
            <a:solidFill>
              <a:srgbClr val="E1E5EA"/>
            </a:solidFill>
          </a:ln>
        </p:spPr>
        <p:txBody>
          <a:bodyPr wrap="square" rtlCol="0" anchor="t"/>
          <a:lstStyle/>
          <a:p>
            <a:endParaRPr lang="en-US" dirty="0"/>
          </a:p>
        </p:txBody>
      </p:sp>
      <p:sp>
        <p:nvSpPr>
          <p:cNvPr id="63" name="Cell 63"/>
          <p:cNvSpPr/>
          <p:nvPr/>
        </p:nvSpPr>
        <p:spPr>
          <a:xfrm>
            <a:off x="8702896" y="2360000"/>
            <a:ext cx="415712" cy="330000"/>
          </a:xfrm>
          <a:prstGeom prst="rect">
            <a:avLst/>
          </a:prstGeom>
          <a:noFill/>
          <a:ln w="9525">
            <a:solidFill>
              <a:srgbClr val="E1E5EA"/>
            </a:solidFill>
          </a:ln>
        </p:spPr>
        <p:txBody>
          <a:bodyPr wrap="square" rtlCol="0" anchor="t"/>
          <a:lstStyle/>
          <a:p>
            <a:endParaRPr lang="en-US" dirty="0"/>
          </a:p>
        </p:txBody>
      </p:sp>
      <p:sp>
        <p:nvSpPr>
          <p:cNvPr id="64" name="Cell 64"/>
          <p:cNvSpPr/>
          <p:nvPr/>
        </p:nvSpPr>
        <p:spPr>
          <a:xfrm>
            <a:off x="9118608" y="2360000"/>
            <a:ext cx="415712" cy="330000"/>
          </a:xfrm>
          <a:prstGeom prst="rect">
            <a:avLst/>
          </a:prstGeom>
          <a:noFill/>
          <a:ln w="9525">
            <a:solidFill>
              <a:srgbClr val="E1E5EA"/>
            </a:solidFill>
          </a:ln>
        </p:spPr>
        <p:txBody>
          <a:bodyPr wrap="square" rtlCol="0" anchor="t"/>
          <a:lstStyle/>
          <a:p>
            <a:endParaRPr lang="en-US" dirty="0"/>
          </a:p>
        </p:txBody>
      </p:sp>
      <p:sp>
        <p:nvSpPr>
          <p:cNvPr id="65" name="Cell 65"/>
          <p:cNvSpPr/>
          <p:nvPr/>
        </p:nvSpPr>
        <p:spPr>
          <a:xfrm>
            <a:off x="9534320" y="2360000"/>
            <a:ext cx="415712" cy="330000"/>
          </a:xfrm>
          <a:prstGeom prst="rect">
            <a:avLst/>
          </a:prstGeom>
          <a:noFill/>
          <a:ln w="9525">
            <a:solidFill>
              <a:srgbClr val="E1E5EA"/>
            </a:solidFill>
          </a:ln>
        </p:spPr>
        <p:txBody>
          <a:bodyPr wrap="square" rtlCol="0" anchor="t"/>
          <a:lstStyle/>
          <a:p>
            <a:endParaRPr lang="en-US" dirty="0"/>
          </a:p>
        </p:txBody>
      </p:sp>
      <p:sp>
        <p:nvSpPr>
          <p:cNvPr id="66" name="Cell 66"/>
          <p:cNvSpPr/>
          <p:nvPr/>
        </p:nvSpPr>
        <p:spPr>
          <a:xfrm>
            <a:off x="9950032" y="2360000"/>
            <a:ext cx="415712" cy="330000"/>
          </a:xfrm>
          <a:prstGeom prst="rect">
            <a:avLst/>
          </a:prstGeom>
          <a:noFill/>
          <a:ln w="9525">
            <a:solidFill>
              <a:srgbClr val="E1E5EA"/>
            </a:solidFill>
          </a:ln>
        </p:spPr>
        <p:txBody>
          <a:bodyPr wrap="square" rtlCol="0" anchor="t"/>
          <a:lstStyle/>
          <a:p>
            <a:endParaRPr lang="en-US" dirty="0"/>
          </a:p>
        </p:txBody>
      </p:sp>
      <p:sp>
        <p:nvSpPr>
          <p:cNvPr id="67" name="Cell 67"/>
          <p:cNvSpPr/>
          <p:nvPr/>
        </p:nvSpPr>
        <p:spPr>
          <a:xfrm>
            <a:off x="10365744" y="2360000"/>
            <a:ext cx="415712" cy="330000"/>
          </a:xfrm>
          <a:prstGeom prst="rect">
            <a:avLst/>
          </a:prstGeom>
          <a:noFill/>
          <a:ln w="9525">
            <a:solidFill>
              <a:srgbClr val="E1E5EA"/>
            </a:solidFill>
          </a:ln>
        </p:spPr>
        <p:txBody>
          <a:bodyPr wrap="square" rtlCol="0" anchor="t"/>
          <a:lstStyle/>
          <a:p>
            <a:endParaRPr lang="en-US" dirty="0"/>
          </a:p>
        </p:txBody>
      </p:sp>
      <p:sp>
        <p:nvSpPr>
          <p:cNvPr id="68" name="Cell 68"/>
          <p:cNvSpPr/>
          <p:nvPr/>
        </p:nvSpPr>
        <p:spPr>
          <a:xfrm>
            <a:off x="10781456" y="2360000"/>
            <a:ext cx="415712" cy="330000"/>
          </a:xfrm>
          <a:prstGeom prst="rect">
            <a:avLst/>
          </a:prstGeom>
          <a:noFill/>
          <a:ln w="9525">
            <a:solidFill>
              <a:srgbClr val="E1E5EA"/>
            </a:solidFill>
          </a:ln>
        </p:spPr>
        <p:txBody>
          <a:bodyPr wrap="square" rtlCol="0" anchor="t"/>
          <a:lstStyle/>
          <a:p>
            <a:endParaRPr lang="en-US" dirty="0"/>
          </a:p>
        </p:txBody>
      </p:sp>
      <p:sp>
        <p:nvSpPr>
          <p:cNvPr id="69" name="Cell 69"/>
          <p:cNvSpPr/>
          <p:nvPr/>
        </p:nvSpPr>
        <p:spPr>
          <a:xfrm>
            <a:off x="11197168" y="2360000"/>
            <a:ext cx="415712" cy="330000"/>
          </a:xfrm>
          <a:prstGeom prst="rect">
            <a:avLst/>
          </a:prstGeom>
          <a:noFill/>
          <a:ln w="9525">
            <a:solidFill>
              <a:srgbClr val="E1E5EA"/>
            </a:solidFill>
          </a:ln>
        </p:spPr>
        <p:txBody>
          <a:bodyPr wrap="square" rtlCol="0" anchor="t"/>
          <a:lstStyle/>
          <a:p>
            <a:endParaRPr lang="en-US" dirty="0"/>
          </a:p>
        </p:txBody>
      </p:sp>
      <p:sp>
        <p:nvSpPr>
          <p:cNvPr id="70" name="Bar 70"/>
          <p:cNvSpPr/>
          <p:nvPr/>
        </p:nvSpPr>
        <p:spPr>
          <a:xfrm>
            <a:off x="3316640" y="2420000"/>
            <a:ext cx="1626848" cy="210000"/>
          </a:xfrm>
          <a:prstGeom prst="roundRect">
            <a:avLst>
              <a:gd name="adj" fmla="val 30000"/>
            </a:avLst>
          </a:prstGeom>
          <a:solidFill>
            <a:srgbClr val="4472C4"/>
          </a:solidFill>
          <a:ln>
            <a:noFill/>
          </a:ln>
        </p:spPr>
        <p:txBody>
          <a:bodyPr wrap="square" rtlCol="0" anchor="t"/>
          <a:lstStyle/>
          <a:p>
            <a:endParaRPr lang="en-US" dirty="0"/>
          </a:p>
        </p:txBody>
      </p:sp>
      <p:sp>
        <p:nvSpPr>
          <p:cNvPr id="71" name="Row 71"/>
          <p:cNvSpPr/>
          <p:nvPr/>
        </p:nvSpPr>
        <p:spPr>
          <a:xfrm>
            <a:off x="548640" y="2690000"/>
            <a:ext cx="11064240" cy="330000"/>
          </a:xfrm>
          <a:prstGeom prst="rect">
            <a:avLst/>
          </a:prstGeom>
          <a:solidFill>
            <a:srgbClr val="F7F9FB"/>
          </a:solidFill>
          <a:ln>
            <a:noFill/>
          </a:ln>
        </p:spPr>
        <p:txBody>
          <a:bodyPr wrap="square" rtlCol="0" anchor="t"/>
          <a:lstStyle/>
          <a:p>
            <a:endParaRPr lang="en-US" dirty="0"/>
          </a:p>
        </p:txBody>
      </p:sp>
      <p:sp>
        <p:nvSpPr>
          <p:cNvPr id="72" name="Shape 72"/>
          <p:cNvSpPr txBox="1"/>
          <p:nvPr/>
        </p:nvSpPr>
        <p:spPr>
          <a:xfrm>
            <a:off x="548640" y="269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System Design</a:t>
            </a:r>
          </a:p>
        </p:txBody>
      </p:sp>
      <p:sp>
        <p:nvSpPr>
          <p:cNvPr id="73" name="Cell 73"/>
          <p:cNvSpPr/>
          <p:nvPr/>
        </p:nvSpPr>
        <p:spPr>
          <a:xfrm>
            <a:off x="3298640" y="2690000"/>
            <a:ext cx="415712" cy="330000"/>
          </a:xfrm>
          <a:prstGeom prst="rect">
            <a:avLst/>
          </a:prstGeom>
          <a:noFill/>
          <a:ln w="9525">
            <a:solidFill>
              <a:srgbClr val="E1E5EA"/>
            </a:solidFill>
          </a:ln>
        </p:spPr>
        <p:txBody>
          <a:bodyPr wrap="square" rtlCol="0" anchor="t"/>
          <a:lstStyle/>
          <a:p>
            <a:endParaRPr lang="en-US" dirty="0"/>
          </a:p>
        </p:txBody>
      </p:sp>
      <p:sp>
        <p:nvSpPr>
          <p:cNvPr id="74" name="Cell 74"/>
          <p:cNvSpPr/>
          <p:nvPr/>
        </p:nvSpPr>
        <p:spPr>
          <a:xfrm>
            <a:off x="3714352" y="2690000"/>
            <a:ext cx="415712" cy="330000"/>
          </a:xfrm>
          <a:prstGeom prst="rect">
            <a:avLst/>
          </a:prstGeom>
          <a:noFill/>
          <a:ln w="9525">
            <a:solidFill>
              <a:srgbClr val="E1E5EA"/>
            </a:solidFill>
          </a:ln>
        </p:spPr>
        <p:txBody>
          <a:bodyPr wrap="square" rtlCol="0" anchor="t"/>
          <a:lstStyle/>
          <a:p>
            <a:endParaRPr lang="en-US" dirty="0"/>
          </a:p>
        </p:txBody>
      </p:sp>
      <p:sp>
        <p:nvSpPr>
          <p:cNvPr id="75" name="Cell 75"/>
          <p:cNvSpPr/>
          <p:nvPr/>
        </p:nvSpPr>
        <p:spPr>
          <a:xfrm>
            <a:off x="4130064" y="2690000"/>
            <a:ext cx="415712" cy="330000"/>
          </a:xfrm>
          <a:prstGeom prst="rect">
            <a:avLst/>
          </a:prstGeom>
          <a:noFill/>
          <a:ln w="9525">
            <a:solidFill>
              <a:srgbClr val="E1E5EA"/>
            </a:solidFill>
          </a:ln>
        </p:spPr>
        <p:txBody>
          <a:bodyPr wrap="square" rtlCol="0" anchor="t"/>
          <a:lstStyle/>
          <a:p>
            <a:endParaRPr lang="en-US" dirty="0"/>
          </a:p>
        </p:txBody>
      </p:sp>
      <p:sp>
        <p:nvSpPr>
          <p:cNvPr id="76" name="Cell 76"/>
          <p:cNvSpPr/>
          <p:nvPr/>
        </p:nvSpPr>
        <p:spPr>
          <a:xfrm>
            <a:off x="4545776" y="2690000"/>
            <a:ext cx="415712" cy="330000"/>
          </a:xfrm>
          <a:prstGeom prst="rect">
            <a:avLst/>
          </a:prstGeom>
          <a:noFill/>
          <a:ln w="9525">
            <a:solidFill>
              <a:srgbClr val="E1E5EA"/>
            </a:solidFill>
          </a:ln>
        </p:spPr>
        <p:txBody>
          <a:bodyPr wrap="square" rtlCol="0" anchor="t"/>
          <a:lstStyle/>
          <a:p>
            <a:endParaRPr lang="en-US" dirty="0"/>
          </a:p>
        </p:txBody>
      </p:sp>
      <p:sp>
        <p:nvSpPr>
          <p:cNvPr id="77" name="Cell 77"/>
          <p:cNvSpPr/>
          <p:nvPr/>
        </p:nvSpPr>
        <p:spPr>
          <a:xfrm>
            <a:off x="4961488" y="2690000"/>
            <a:ext cx="415712" cy="330000"/>
          </a:xfrm>
          <a:prstGeom prst="rect">
            <a:avLst/>
          </a:prstGeom>
          <a:noFill/>
          <a:ln w="9525">
            <a:solidFill>
              <a:srgbClr val="E1E5EA"/>
            </a:solidFill>
          </a:ln>
        </p:spPr>
        <p:txBody>
          <a:bodyPr wrap="square" rtlCol="0" anchor="t"/>
          <a:lstStyle/>
          <a:p>
            <a:endParaRPr lang="en-US" dirty="0"/>
          </a:p>
        </p:txBody>
      </p:sp>
      <p:sp>
        <p:nvSpPr>
          <p:cNvPr id="78" name="Cell 78"/>
          <p:cNvSpPr/>
          <p:nvPr/>
        </p:nvSpPr>
        <p:spPr>
          <a:xfrm>
            <a:off x="5377200" y="2690000"/>
            <a:ext cx="415712" cy="330000"/>
          </a:xfrm>
          <a:prstGeom prst="rect">
            <a:avLst/>
          </a:prstGeom>
          <a:noFill/>
          <a:ln w="9525">
            <a:solidFill>
              <a:srgbClr val="E1E5EA"/>
            </a:solidFill>
          </a:ln>
        </p:spPr>
        <p:txBody>
          <a:bodyPr wrap="square" rtlCol="0" anchor="t"/>
          <a:lstStyle/>
          <a:p>
            <a:endParaRPr lang="en-US" dirty="0"/>
          </a:p>
        </p:txBody>
      </p:sp>
      <p:sp>
        <p:nvSpPr>
          <p:cNvPr id="79" name="Cell 79"/>
          <p:cNvSpPr/>
          <p:nvPr/>
        </p:nvSpPr>
        <p:spPr>
          <a:xfrm>
            <a:off x="5792912" y="2690000"/>
            <a:ext cx="415712" cy="330000"/>
          </a:xfrm>
          <a:prstGeom prst="rect">
            <a:avLst/>
          </a:prstGeom>
          <a:noFill/>
          <a:ln w="9525">
            <a:solidFill>
              <a:srgbClr val="E1E5EA"/>
            </a:solidFill>
          </a:ln>
        </p:spPr>
        <p:txBody>
          <a:bodyPr wrap="square" rtlCol="0" anchor="t"/>
          <a:lstStyle/>
          <a:p>
            <a:endParaRPr lang="en-US" dirty="0"/>
          </a:p>
        </p:txBody>
      </p:sp>
      <p:sp>
        <p:nvSpPr>
          <p:cNvPr id="80" name="Cell 80"/>
          <p:cNvSpPr/>
          <p:nvPr/>
        </p:nvSpPr>
        <p:spPr>
          <a:xfrm>
            <a:off x="6208624" y="2690000"/>
            <a:ext cx="415712" cy="330000"/>
          </a:xfrm>
          <a:prstGeom prst="rect">
            <a:avLst/>
          </a:prstGeom>
          <a:noFill/>
          <a:ln w="9525">
            <a:solidFill>
              <a:srgbClr val="E1E5EA"/>
            </a:solidFill>
          </a:ln>
        </p:spPr>
        <p:txBody>
          <a:bodyPr wrap="square" rtlCol="0" anchor="t"/>
          <a:lstStyle/>
          <a:p>
            <a:endParaRPr lang="en-US" dirty="0"/>
          </a:p>
        </p:txBody>
      </p:sp>
      <p:sp>
        <p:nvSpPr>
          <p:cNvPr id="81" name="Cell 81"/>
          <p:cNvSpPr/>
          <p:nvPr/>
        </p:nvSpPr>
        <p:spPr>
          <a:xfrm>
            <a:off x="6624336" y="2690000"/>
            <a:ext cx="415712" cy="330000"/>
          </a:xfrm>
          <a:prstGeom prst="rect">
            <a:avLst/>
          </a:prstGeom>
          <a:noFill/>
          <a:ln w="9525">
            <a:solidFill>
              <a:srgbClr val="E1E5EA"/>
            </a:solidFill>
          </a:ln>
        </p:spPr>
        <p:txBody>
          <a:bodyPr wrap="square" rtlCol="0" anchor="t"/>
          <a:lstStyle/>
          <a:p>
            <a:endParaRPr lang="en-US" dirty="0"/>
          </a:p>
        </p:txBody>
      </p:sp>
      <p:sp>
        <p:nvSpPr>
          <p:cNvPr id="82" name="Cell 82"/>
          <p:cNvSpPr/>
          <p:nvPr/>
        </p:nvSpPr>
        <p:spPr>
          <a:xfrm>
            <a:off x="7040048" y="2690000"/>
            <a:ext cx="415712" cy="330000"/>
          </a:xfrm>
          <a:prstGeom prst="rect">
            <a:avLst/>
          </a:prstGeom>
          <a:noFill/>
          <a:ln w="9525">
            <a:solidFill>
              <a:srgbClr val="E1E5EA"/>
            </a:solidFill>
          </a:ln>
        </p:spPr>
        <p:txBody>
          <a:bodyPr wrap="square" rtlCol="0" anchor="t"/>
          <a:lstStyle/>
          <a:p>
            <a:endParaRPr lang="en-US" dirty="0"/>
          </a:p>
        </p:txBody>
      </p:sp>
      <p:sp>
        <p:nvSpPr>
          <p:cNvPr id="83" name="Cell 83"/>
          <p:cNvSpPr/>
          <p:nvPr/>
        </p:nvSpPr>
        <p:spPr>
          <a:xfrm>
            <a:off x="7455760" y="2690000"/>
            <a:ext cx="415712" cy="330000"/>
          </a:xfrm>
          <a:prstGeom prst="rect">
            <a:avLst/>
          </a:prstGeom>
          <a:noFill/>
          <a:ln w="9525">
            <a:solidFill>
              <a:srgbClr val="E1E5EA"/>
            </a:solidFill>
          </a:ln>
        </p:spPr>
        <p:txBody>
          <a:bodyPr wrap="square" rtlCol="0" anchor="t"/>
          <a:lstStyle/>
          <a:p>
            <a:endParaRPr lang="en-US" dirty="0"/>
          </a:p>
        </p:txBody>
      </p:sp>
      <p:sp>
        <p:nvSpPr>
          <p:cNvPr id="84" name="Cell 84"/>
          <p:cNvSpPr/>
          <p:nvPr/>
        </p:nvSpPr>
        <p:spPr>
          <a:xfrm>
            <a:off x="7871472" y="2690000"/>
            <a:ext cx="415712" cy="330000"/>
          </a:xfrm>
          <a:prstGeom prst="rect">
            <a:avLst/>
          </a:prstGeom>
          <a:noFill/>
          <a:ln w="9525">
            <a:solidFill>
              <a:srgbClr val="E1E5EA"/>
            </a:solidFill>
          </a:ln>
        </p:spPr>
        <p:txBody>
          <a:bodyPr wrap="square" rtlCol="0" anchor="t"/>
          <a:lstStyle/>
          <a:p>
            <a:endParaRPr lang="en-US" dirty="0"/>
          </a:p>
        </p:txBody>
      </p:sp>
      <p:sp>
        <p:nvSpPr>
          <p:cNvPr id="85" name="Cell 85"/>
          <p:cNvSpPr/>
          <p:nvPr/>
        </p:nvSpPr>
        <p:spPr>
          <a:xfrm>
            <a:off x="8287184" y="2690000"/>
            <a:ext cx="415712" cy="330000"/>
          </a:xfrm>
          <a:prstGeom prst="rect">
            <a:avLst/>
          </a:prstGeom>
          <a:noFill/>
          <a:ln w="9525">
            <a:solidFill>
              <a:srgbClr val="E1E5EA"/>
            </a:solidFill>
          </a:ln>
        </p:spPr>
        <p:txBody>
          <a:bodyPr wrap="square" rtlCol="0" anchor="t"/>
          <a:lstStyle/>
          <a:p>
            <a:endParaRPr lang="en-US" dirty="0"/>
          </a:p>
        </p:txBody>
      </p:sp>
      <p:sp>
        <p:nvSpPr>
          <p:cNvPr id="86" name="Cell 86"/>
          <p:cNvSpPr/>
          <p:nvPr/>
        </p:nvSpPr>
        <p:spPr>
          <a:xfrm>
            <a:off x="8702896" y="2690000"/>
            <a:ext cx="415712" cy="330000"/>
          </a:xfrm>
          <a:prstGeom prst="rect">
            <a:avLst/>
          </a:prstGeom>
          <a:noFill/>
          <a:ln w="9525">
            <a:solidFill>
              <a:srgbClr val="E1E5EA"/>
            </a:solidFill>
          </a:ln>
        </p:spPr>
        <p:txBody>
          <a:bodyPr wrap="square" rtlCol="0" anchor="t"/>
          <a:lstStyle/>
          <a:p>
            <a:endParaRPr lang="en-US" dirty="0"/>
          </a:p>
        </p:txBody>
      </p:sp>
      <p:sp>
        <p:nvSpPr>
          <p:cNvPr id="87" name="Cell 87"/>
          <p:cNvSpPr/>
          <p:nvPr/>
        </p:nvSpPr>
        <p:spPr>
          <a:xfrm>
            <a:off x="9118608" y="2690000"/>
            <a:ext cx="415712" cy="330000"/>
          </a:xfrm>
          <a:prstGeom prst="rect">
            <a:avLst/>
          </a:prstGeom>
          <a:noFill/>
          <a:ln w="9525">
            <a:solidFill>
              <a:srgbClr val="E1E5EA"/>
            </a:solidFill>
          </a:ln>
        </p:spPr>
        <p:txBody>
          <a:bodyPr wrap="square" rtlCol="0" anchor="t"/>
          <a:lstStyle/>
          <a:p>
            <a:endParaRPr lang="en-US" dirty="0"/>
          </a:p>
        </p:txBody>
      </p:sp>
      <p:sp>
        <p:nvSpPr>
          <p:cNvPr id="88" name="Cell 88"/>
          <p:cNvSpPr/>
          <p:nvPr/>
        </p:nvSpPr>
        <p:spPr>
          <a:xfrm>
            <a:off x="9534320" y="2690000"/>
            <a:ext cx="415712" cy="330000"/>
          </a:xfrm>
          <a:prstGeom prst="rect">
            <a:avLst/>
          </a:prstGeom>
          <a:noFill/>
          <a:ln w="9525">
            <a:solidFill>
              <a:srgbClr val="E1E5EA"/>
            </a:solidFill>
          </a:ln>
        </p:spPr>
        <p:txBody>
          <a:bodyPr wrap="square" rtlCol="0" anchor="t"/>
          <a:lstStyle/>
          <a:p>
            <a:endParaRPr lang="en-US" dirty="0"/>
          </a:p>
        </p:txBody>
      </p:sp>
      <p:sp>
        <p:nvSpPr>
          <p:cNvPr id="89" name="Cell 89"/>
          <p:cNvSpPr/>
          <p:nvPr/>
        </p:nvSpPr>
        <p:spPr>
          <a:xfrm>
            <a:off x="9950032" y="2690000"/>
            <a:ext cx="415712" cy="330000"/>
          </a:xfrm>
          <a:prstGeom prst="rect">
            <a:avLst/>
          </a:prstGeom>
          <a:noFill/>
          <a:ln w="9525">
            <a:solidFill>
              <a:srgbClr val="E1E5EA"/>
            </a:solidFill>
          </a:ln>
        </p:spPr>
        <p:txBody>
          <a:bodyPr wrap="square" rtlCol="0" anchor="t"/>
          <a:lstStyle/>
          <a:p>
            <a:endParaRPr lang="en-US" dirty="0"/>
          </a:p>
        </p:txBody>
      </p:sp>
      <p:sp>
        <p:nvSpPr>
          <p:cNvPr id="90" name="Cell 90"/>
          <p:cNvSpPr/>
          <p:nvPr/>
        </p:nvSpPr>
        <p:spPr>
          <a:xfrm>
            <a:off x="10365744" y="2690000"/>
            <a:ext cx="415712" cy="330000"/>
          </a:xfrm>
          <a:prstGeom prst="rect">
            <a:avLst/>
          </a:prstGeom>
          <a:noFill/>
          <a:ln w="9525">
            <a:solidFill>
              <a:srgbClr val="E1E5EA"/>
            </a:solidFill>
          </a:ln>
        </p:spPr>
        <p:txBody>
          <a:bodyPr wrap="square" rtlCol="0" anchor="t"/>
          <a:lstStyle/>
          <a:p>
            <a:endParaRPr lang="en-US" dirty="0"/>
          </a:p>
        </p:txBody>
      </p:sp>
      <p:sp>
        <p:nvSpPr>
          <p:cNvPr id="91" name="Cell 91"/>
          <p:cNvSpPr/>
          <p:nvPr/>
        </p:nvSpPr>
        <p:spPr>
          <a:xfrm>
            <a:off x="10781456" y="2690000"/>
            <a:ext cx="415712" cy="330000"/>
          </a:xfrm>
          <a:prstGeom prst="rect">
            <a:avLst/>
          </a:prstGeom>
          <a:noFill/>
          <a:ln w="9525">
            <a:solidFill>
              <a:srgbClr val="E1E5EA"/>
            </a:solidFill>
          </a:ln>
        </p:spPr>
        <p:txBody>
          <a:bodyPr wrap="square" rtlCol="0" anchor="t"/>
          <a:lstStyle/>
          <a:p>
            <a:endParaRPr lang="en-US" dirty="0"/>
          </a:p>
        </p:txBody>
      </p:sp>
      <p:sp>
        <p:nvSpPr>
          <p:cNvPr id="92" name="Cell 92"/>
          <p:cNvSpPr/>
          <p:nvPr/>
        </p:nvSpPr>
        <p:spPr>
          <a:xfrm>
            <a:off x="11197168" y="2690000"/>
            <a:ext cx="415712" cy="330000"/>
          </a:xfrm>
          <a:prstGeom prst="rect">
            <a:avLst/>
          </a:prstGeom>
          <a:noFill/>
          <a:ln w="9525">
            <a:solidFill>
              <a:srgbClr val="E1E5EA"/>
            </a:solidFill>
          </a:ln>
        </p:spPr>
        <p:txBody>
          <a:bodyPr wrap="square" rtlCol="0" anchor="t"/>
          <a:lstStyle/>
          <a:p>
            <a:endParaRPr lang="en-US" dirty="0"/>
          </a:p>
        </p:txBody>
      </p:sp>
      <p:sp>
        <p:nvSpPr>
          <p:cNvPr id="93" name="Bar 93"/>
          <p:cNvSpPr/>
          <p:nvPr/>
        </p:nvSpPr>
        <p:spPr>
          <a:xfrm>
            <a:off x="4148064" y="2750000"/>
            <a:ext cx="795424" cy="210000"/>
          </a:xfrm>
          <a:prstGeom prst="roundRect">
            <a:avLst>
              <a:gd name="adj" fmla="val 30000"/>
            </a:avLst>
          </a:prstGeom>
          <a:solidFill>
            <a:srgbClr val="4472C4"/>
          </a:solidFill>
          <a:ln>
            <a:noFill/>
          </a:ln>
        </p:spPr>
        <p:txBody>
          <a:bodyPr wrap="square" rtlCol="0" anchor="t"/>
          <a:lstStyle/>
          <a:p>
            <a:endParaRPr lang="en-US" dirty="0"/>
          </a:p>
        </p:txBody>
      </p:sp>
      <p:sp>
        <p:nvSpPr>
          <p:cNvPr id="94" name="Row 94"/>
          <p:cNvSpPr/>
          <p:nvPr/>
        </p:nvSpPr>
        <p:spPr>
          <a:xfrm>
            <a:off x="548640" y="3020000"/>
            <a:ext cx="11064240" cy="330000"/>
          </a:xfrm>
          <a:prstGeom prst="rect">
            <a:avLst/>
          </a:prstGeom>
          <a:solidFill>
            <a:srgbClr val="FFFFFF"/>
          </a:solidFill>
          <a:ln>
            <a:noFill/>
          </a:ln>
        </p:spPr>
        <p:txBody>
          <a:bodyPr wrap="square" rtlCol="0" anchor="t"/>
          <a:lstStyle/>
          <a:p>
            <a:endParaRPr lang="en-US" dirty="0"/>
          </a:p>
        </p:txBody>
      </p:sp>
      <p:sp>
        <p:nvSpPr>
          <p:cNvPr id="95" name="Shape 95"/>
          <p:cNvSpPr txBox="1"/>
          <p:nvPr/>
        </p:nvSpPr>
        <p:spPr>
          <a:xfrm>
            <a:off x="548640" y="302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Backend &amp; API Development</a:t>
            </a:r>
          </a:p>
        </p:txBody>
      </p:sp>
      <p:sp>
        <p:nvSpPr>
          <p:cNvPr id="96" name="Cell 96"/>
          <p:cNvSpPr/>
          <p:nvPr/>
        </p:nvSpPr>
        <p:spPr>
          <a:xfrm>
            <a:off x="3298640" y="3020000"/>
            <a:ext cx="415712" cy="330000"/>
          </a:xfrm>
          <a:prstGeom prst="rect">
            <a:avLst/>
          </a:prstGeom>
          <a:noFill/>
          <a:ln w="9525">
            <a:solidFill>
              <a:srgbClr val="E1E5EA"/>
            </a:solidFill>
          </a:ln>
        </p:spPr>
        <p:txBody>
          <a:bodyPr wrap="square" rtlCol="0" anchor="t"/>
          <a:lstStyle/>
          <a:p>
            <a:endParaRPr lang="en-US" dirty="0"/>
          </a:p>
        </p:txBody>
      </p:sp>
      <p:sp>
        <p:nvSpPr>
          <p:cNvPr id="97" name="Cell 97"/>
          <p:cNvSpPr/>
          <p:nvPr/>
        </p:nvSpPr>
        <p:spPr>
          <a:xfrm>
            <a:off x="3714352" y="3020000"/>
            <a:ext cx="415712" cy="330000"/>
          </a:xfrm>
          <a:prstGeom prst="rect">
            <a:avLst/>
          </a:prstGeom>
          <a:noFill/>
          <a:ln w="9525">
            <a:solidFill>
              <a:srgbClr val="E1E5EA"/>
            </a:solidFill>
          </a:ln>
        </p:spPr>
        <p:txBody>
          <a:bodyPr wrap="square" rtlCol="0" anchor="t"/>
          <a:lstStyle/>
          <a:p>
            <a:endParaRPr lang="en-US" dirty="0"/>
          </a:p>
        </p:txBody>
      </p:sp>
      <p:sp>
        <p:nvSpPr>
          <p:cNvPr id="98" name="Cell 98"/>
          <p:cNvSpPr/>
          <p:nvPr/>
        </p:nvSpPr>
        <p:spPr>
          <a:xfrm>
            <a:off x="4130064" y="3020000"/>
            <a:ext cx="415712" cy="330000"/>
          </a:xfrm>
          <a:prstGeom prst="rect">
            <a:avLst/>
          </a:prstGeom>
          <a:noFill/>
          <a:ln w="9525">
            <a:solidFill>
              <a:srgbClr val="E1E5EA"/>
            </a:solidFill>
          </a:ln>
        </p:spPr>
        <p:txBody>
          <a:bodyPr wrap="square" rtlCol="0" anchor="t"/>
          <a:lstStyle/>
          <a:p>
            <a:endParaRPr lang="en-US" dirty="0"/>
          </a:p>
        </p:txBody>
      </p:sp>
      <p:sp>
        <p:nvSpPr>
          <p:cNvPr id="99" name="Cell 99"/>
          <p:cNvSpPr/>
          <p:nvPr/>
        </p:nvSpPr>
        <p:spPr>
          <a:xfrm>
            <a:off x="4545776" y="3020000"/>
            <a:ext cx="415712" cy="330000"/>
          </a:xfrm>
          <a:prstGeom prst="rect">
            <a:avLst/>
          </a:prstGeom>
          <a:noFill/>
          <a:ln w="9525">
            <a:solidFill>
              <a:srgbClr val="E1E5EA"/>
            </a:solidFill>
          </a:ln>
        </p:spPr>
        <p:txBody>
          <a:bodyPr wrap="square" rtlCol="0" anchor="t"/>
          <a:lstStyle/>
          <a:p>
            <a:endParaRPr lang="en-US" dirty="0"/>
          </a:p>
        </p:txBody>
      </p:sp>
      <p:sp>
        <p:nvSpPr>
          <p:cNvPr id="100" name="Cell 100"/>
          <p:cNvSpPr/>
          <p:nvPr/>
        </p:nvSpPr>
        <p:spPr>
          <a:xfrm>
            <a:off x="4961488" y="3020000"/>
            <a:ext cx="415712" cy="330000"/>
          </a:xfrm>
          <a:prstGeom prst="rect">
            <a:avLst/>
          </a:prstGeom>
          <a:noFill/>
          <a:ln w="9525">
            <a:solidFill>
              <a:srgbClr val="E1E5EA"/>
            </a:solidFill>
          </a:ln>
        </p:spPr>
        <p:txBody>
          <a:bodyPr wrap="square" rtlCol="0" anchor="t"/>
          <a:lstStyle/>
          <a:p>
            <a:endParaRPr lang="en-US" dirty="0"/>
          </a:p>
        </p:txBody>
      </p:sp>
      <p:sp>
        <p:nvSpPr>
          <p:cNvPr id="101" name="Cell 101"/>
          <p:cNvSpPr/>
          <p:nvPr/>
        </p:nvSpPr>
        <p:spPr>
          <a:xfrm>
            <a:off x="5377200" y="3020000"/>
            <a:ext cx="415712" cy="330000"/>
          </a:xfrm>
          <a:prstGeom prst="rect">
            <a:avLst/>
          </a:prstGeom>
          <a:noFill/>
          <a:ln w="9525">
            <a:solidFill>
              <a:srgbClr val="E1E5EA"/>
            </a:solidFill>
          </a:ln>
        </p:spPr>
        <p:txBody>
          <a:bodyPr wrap="square" rtlCol="0" anchor="t"/>
          <a:lstStyle/>
          <a:p>
            <a:endParaRPr lang="en-US" dirty="0"/>
          </a:p>
        </p:txBody>
      </p:sp>
      <p:sp>
        <p:nvSpPr>
          <p:cNvPr id="102" name="Cell 102"/>
          <p:cNvSpPr/>
          <p:nvPr/>
        </p:nvSpPr>
        <p:spPr>
          <a:xfrm>
            <a:off x="5792912" y="3020000"/>
            <a:ext cx="415712" cy="330000"/>
          </a:xfrm>
          <a:prstGeom prst="rect">
            <a:avLst/>
          </a:prstGeom>
          <a:noFill/>
          <a:ln w="9525">
            <a:solidFill>
              <a:srgbClr val="E1E5EA"/>
            </a:solidFill>
          </a:ln>
        </p:spPr>
        <p:txBody>
          <a:bodyPr wrap="square" rtlCol="0" anchor="t"/>
          <a:lstStyle/>
          <a:p>
            <a:endParaRPr lang="en-US" dirty="0"/>
          </a:p>
        </p:txBody>
      </p:sp>
      <p:sp>
        <p:nvSpPr>
          <p:cNvPr id="103" name="Cell 103"/>
          <p:cNvSpPr/>
          <p:nvPr/>
        </p:nvSpPr>
        <p:spPr>
          <a:xfrm>
            <a:off x="6208624" y="3020000"/>
            <a:ext cx="415712" cy="330000"/>
          </a:xfrm>
          <a:prstGeom prst="rect">
            <a:avLst/>
          </a:prstGeom>
          <a:noFill/>
          <a:ln w="9525">
            <a:solidFill>
              <a:srgbClr val="E1E5EA"/>
            </a:solidFill>
          </a:ln>
        </p:spPr>
        <p:txBody>
          <a:bodyPr wrap="square" rtlCol="0" anchor="t"/>
          <a:lstStyle/>
          <a:p>
            <a:endParaRPr lang="en-US" dirty="0"/>
          </a:p>
        </p:txBody>
      </p:sp>
      <p:sp>
        <p:nvSpPr>
          <p:cNvPr id="104" name="Cell 104"/>
          <p:cNvSpPr/>
          <p:nvPr/>
        </p:nvSpPr>
        <p:spPr>
          <a:xfrm>
            <a:off x="6624336" y="3020000"/>
            <a:ext cx="415712" cy="330000"/>
          </a:xfrm>
          <a:prstGeom prst="rect">
            <a:avLst/>
          </a:prstGeom>
          <a:noFill/>
          <a:ln w="9525">
            <a:solidFill>
              <a:srgbClr val="E1E5EA"/>
            </a:solidFill>
          </a:ln>
        </p:spPr>
        <p:txBody>
          <a:bodyPr wrap="square" rtlCol="0" anchor="t"/>
          <a:lstStyle/>
          <a:p>
            <a:endParaRPr lang="en-US" dirty="0"/>
          </a:p>
        </p:txBody>
      </p:sp>
      <p:sp>
        <p:nvSpPr>
          <p:cNvPr id="105" name="Cell 105"/>
          <p:cNvSpPr/>
          <p:nvPr/>
        </p:nvSpPr>
        <p:spPr>
          <a:xfrm>
            <a:off x="7040048" y="3020000"/>
            <a:ext cx="415712" cy="330000"/>
          </a:xfrm>
          <a:prstGeom prst="rect">
            <a:avLst/>
          </a:prstGeom>
          <a:noFill/>
          <a:ln w="9525">
            <a:solidFill>
              <a:srgbClr val="E1E5EA"/>
            </a:solidFill>
          </a:ln>
        </p:spPr>
        <p:txBody>
          <a:bodyPr wrap="square" rtlCol="0" anchor="t"/>
          <a:lstStyle/>
          <a:p>
            <a:endParaRPr lang="en-US" dirty="0"/>
          </a:p>
        </p:txBody>
      </p:sp>
      <p:sp>
        <p:nvSpPr>
          <p:cNvPr id="106" name="Cell 106"/>
          <p:cNvSpPr/>
          <p:nvPr/>
        </p:nvSpPr>
        <p:spPr>
          <a:xfrm>
            <a:off x="7455760" y="3020000"/>
            <a:ext cx="415712" cy="330000"/>
          </a:xfrm>
          <a:prstGeom prst="rect">
            <a:avLst/>
          </a:prstGeom>
          <a:noFill/>
          <a:ln w="9525">
            <a:solidFill>
              <a:srgbClr val="E1E5EA"/>
            </a:solidFill>
          </a:ln>
        </p:spPr>
        <p:txBody>
          <a:bodyPr wrap="square" rtlCol="0" anchor="t"/>
          <a:lstStyle/>
          <a:p>
            <a:endParaRPr lang="en-US" dirty="0"/>
          </a:p>
        </p:txBody>
      </p:sp>
      <p:sp>
        <p:nvSpPr>
          <p:cNvPr id="107" name="Cell 107"/>
          <p:cNvSpPr/>
          <p:nvPr/>
        </p:nvSpPr>
        <p:spPr>
          <a:xfrm>
            <a:off x="7871472" y="3020000"/>
            <a:ext cx="415712" cy="330000"/>
          </a:xfrm>
          <a:prstGeom prst="rect">
            <a:avLst/>
          </a:prstGeom>
          <a:noFill/>
          <a:ln w="9525">
            <a:solidFill>
              <a:srgbClr val="E1E5EA"/>
            </a:solidFill>
          </a:ln>
        </p:spPr>
        <p:txBody>
          <a:bodyPr wrap="square" rtlCol="0" anchor="t"/>
          <a:lstStyle/>
          <a:p>
            <a:endParaRPr lang="en-US" dirty="0"/>
          </a:p>
        </p:txBody>
      </p:sp>
      <p:sp>
        <p:nvSpPr>
          <p:cNvPr id="108" name="Cell 108"/>
          <p:cNvSpPr/>
          <p:nvPr/>
        </p:nvSpPr>
        <p:spPr>
          <a:xfrm>
            <a:off x="8287184" y="3020000"/>
            <a:ext cx="415712" cy="330000"/>
          </a:xfrm>
          <a:prstGeom prst="rect">
            <a:avLst/>
          </a:prstGeom>
          <a:noFill/>
          <a:ln w="9525">
            <a:solidFill>
              <a:srgbClr val="E1E5EA"/>
            </a:solidFill>
          </a:ln>
        </p:spPr>
        <p:txBody>
          <a:bodyPr wrap="square" rtlCol="0" anchor="t"/>
          <a:lstStyle/>
          <a:p>
            <a:endParaRPr lang="en-US" dirty="0"/>
          </a:p>
        </p:txBody>
      </p:sp>
      <p:sp>
        <p:nvSpPr>
          <p:cNvPr id="109" name="Cell 109"/>
          <p:cNvSpPr/>
          <p:nvPr/>
        </p:nvSpPr>
        <p:spPr>
          <a:xfrm>
            <a:off x="8702896" y="3020000"/>
            <a:ext cx="415712" cy="330000"/>
          </a:xfrm>
          <a:prstGeom prst="rect">
            <a:avLst/>
          </a:prstGeom>
          <a:noFill/>
          <a:ln w="9525">
            <a:solidFill>
              <a:srgbClr val="E1E5EA"/>
            </a:solidFill>
          </a:ln>
        </p:spPr>
        <p:txBody>
          <a:bodyPr wrap="square" rtlCol="0" anchor="t"/>
          <a:lstStyle/>
          <a:p>
            <a:endParaRPr lang="en-US" dirty="0"/>
          </a:p>
        </p:txBody>
      </p:sp>
      <p:sp>
        <p:nvSpPr>
          <p:cNvPr id="110" name="Cell 110"/>
          <p:cNvSpPr/>
          <p:nvPr/>
        </p:nvSpPr>
        <p:spPr>
          <a:xfrm>
            <a:off x="9118608" y="3020000"/>
            <a:ext cx="415712" cy="330000"/>
          </a:xfrm>
          <a:prstGeom prst="rect">
            <a:avLst/>
          </a:prstGeom>
          <a:noFill/>
          <a:ln w="9525">
            <a:solidFill>
              <a:srgbClr val="E1E5EA"/>
            </a:solidFill>
          </a:ln>
        </p:spPr>
        <p:txBody>
          <a:bodyPr wrap="square" rtlCol="0" anchor="t"/>
          <a:lstStyle/>
          <a:p>
            <a:endParaRPr lang="en-US" dirty="0"/>
          </a:p>
        </p:txBody>
      </p:sp>
      <p:sp>
        <p:nvSpPr>
          <p:cNvPr id="111" name="Cell 111"/>
          <p:cNvSpPr/>
          <p:nvPr/>
        </p:nvSpPr>
        <p:spPr>
          <a:xfrm>
            <a:off x="9534320" y="3020000"/>
            <a:ext cx="415712" cy="330000"/>
          </a:xfrm>
          <a:prstGeom prst="rect">
            <a:avLst/>
          </a:prstGeom>
          <a:noFill/>
          <a:ln w="9525">
            <a:solidFill>
              <a:srgbClr val="E1E5EA"/>
            </a:solidFill>
          </a:ln>
        </p:spPr>
        <p:txBody>
          <a:bodyPr wrap="square" rtlCol="0" anchor="t"/>
          <a:lstStyle/>
          <a:p>
            <a:endParaRPr lang="en-US" dirty="0"/>
          </a:p>
        </p:txBody>
      </p:sp>
      <p:sp>
        <p:nvSpPr>
          <p:cNvPr id="112" name="Cell 112"/>
          <p:cNvSpPr/>
          <p:nvPr/>
        </p:nvSpPr>
        <p:spPr>
          <a:xfrm>
            <a:off x="9950032" y="3020000"/>
            <a:ext cx="415712" cy="330000"/>
          </a:xfrm>
          <a:prstGeom prst="rect">
            <a:avLst/>
          </a:prstGeom>
          <a:noFill/>
          <a:ln w="9525">
            <a:solidFill>
              <a:srgbClr val="E1E5EA"/>
            </a:solidFill>
          </a:ln>
        </p:spPr>
        <p:txBody>
          <a:bodyPr wrap="square" rtlCol="0" anchor="t"/>
          <a:lstStyle/>
          <a:p>
            <a:endParaRPr lang="en-US" dirty="0"/>
          </a:p>
        </p:txBody>
      </p:sp>
      <p:sp>
        <p:nvSpPr>
          <p:cNvPr id="113" name="Cell 113"/>
          <p:cNvSpPr/>
          <p:nvPr/>
        </p:nvSpPr>
        <p:spPr>
          <a:xfrm>
            <a:off x="10365744" y="3020000"/>
            <a:ext cx="415712" cy="330000"/>
          </a:xfrm>
          <a:prstGeom prst="rect">
            <a:avLst/>
          </a:prstGeom>
          <a:noFill/>
          <a:ln w="9525">
            <a:solidFill>
              <a:srgbClr val="E1E5EA"/>
            </a:solidFill>
          </a:ln>
        </p:spPr>
        <p:txBody>
          <a:bodyPr wrap="square" rtlCol="0" anchor="t"/>
          <a:lstStyle/>
          <a:p>
            <a:endParaRPr lang="en-US" dirty="0"/>
          </a:p>
        </p:txBody>
      </p:sp>
      <p:sp>
        <p:nvSpPr>
          <p:cNvPr id="114" name="Cell 114"/>
          <p:cNvSpPr/>
          <p:nvPr/>
        </p:nvSpPr>
        <p:spPr>
          <a:xfrm>
            <a:off x="10781456" y="3020000"/>
            <a:ext cx="415712" cy="330000"/>
          </a:xfrm>
          <a:prstGeom prst="rect">
            <a:avLst/>
          </a:prstGeom>
          <a:noFill/>
          <a:ln w="9525">
            <a:solidFill>
              <a:srgbClr val="E1E5EA"/>
            </a:solidFill>
          </a:ln>
        </p:spPr>
        <p:txBody>
          <a:bodyPr wrap="square" rtlCol="0" anchor="t"/>
          <a:lstStyle/>
          <a:p>
            <a:endParaRPr lang="en-US" dirty="0"/>
          </a:p>
        </p:txBody>
      </p:sp>
      <p:sp>
        <p:nvSpPr>
          <p:cNvPr id="115" name="Cell 115"/>
          <p:cNvSpPr/>
          <p:nvPr/>
        </p:nvSpPr>
        <p:spPr>
          <a:xfrm>
            <a:off x="11197168" y="3020000"/>
            <a:ext cx="415712" cy="330000"/>
          </a:xfrm>
          <a:prstGeom prst="rect">
            <a:avLst/>
          </a:prstGeom>
          <a:noFill/>
          <a:ln w="9525">
            <a:solidFill>
              <a:srgbClr val="E1E5EA"/>
            </a:solidFill>
          </a:ln>
        </p:spPr>
        <p:txBody>
          <a:bodyPr wrap="square" rtlCol="0" anchor="t"/>
          <a:lstStyle/>
          <a:p>
            <a:endParaRPr lang="en-US" dirty="0"/>
          </a:p>
        </p:txBody>
      </p:sp>
      <p:sp>
        <p:nvSpPr>
          <p:cNvPr id="116" name="Bar 116"/>
          <p:cNvSpPr/>
          <p:nvPr/>
        </p:nvSpPr>
        <p:spPr>
          <a:xfrm>
            <a:off x="4979488" y="3080000"/>
            <a:ext cx="1626848" cy="210000"/>
          </a:xfrm>
          <a:prstGeom prst="roundRect">
            <a:avLst>
              <a:gd name="adj" fmla="val 30000"/>
            </a:avLst>
          </a:prstGeom>
          <a:solidFill>
            <a:srgbClr val="70AD47"/>
          </a:solidFill>
          <a:ln>
            <a:noFill/>
          </a:ln>
        </p:spPr>
        <p:txBody>
          <a:bodyPr wrap="square" rtlCol="0" anchor="t"/>
          <a:lstStyle/>
          <a:p>
            <a:endParaRPr lang="en-US" dirty="0"/>
          </a:p>
        </p:txBody>
      </p:sp>
      <p:sp>
        <p:nvSpPr>
          <p:cNvPr id="117" name="Row 117"/>
          <p:cNvSpPr/>
          <p:nvPr/>
        </p:nvSpPr>
        <p:spPr>
          <a:xfrm>
            <a:off x="548640" y="3350000"/>
            <a:ext cx="11064240" cy="330000"/>
          </a:xfrm>
          <a:prstGeom prst="rect">
            <a:avLst/>
          </a:prstGeom>
          <a:solidFill>
            <a:srgbClr val="F7F9FB"/>
          </a:solidFill>
          <a:ln>
            <a:noFill/>
          </a:ln>
        </p:spPr>
        <p:txBody>
          <a:bodyPr wrap="square" rtlCol="0" anchor="t"/>
          <a:lstStyle/>
          <a:p>
            <a:endParaRPr lang="en-US" dirty="0"/>
          </a:p>
        </p:txBody>
      </p:sp>
      <p:sp>
        <p:nvSpPr>
          <p:cNvPr id="118" name="Shape 118"/>
          <p:cNvSpPr txBox="1"/>
          <p:nvPr/>
        </p:nvSpPr>
        <p:spPr>
          <a:xfrm>
            <a:off x="548640" y="335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Feature Engineering</a:t>
            </a:r>
          </a:p>
        </p:txBody>
      </p:sp>
      <p:sp>
        <p:nvSpPr>
          <p:cNvPr id="119" name="Cell 119"/>
          <p:cNvSpPr/>
          <p:nvPr/>
        </p:nvSpPr>
        <p:spPr>
          <a:xfrm>
            <a:off x="3298640" y="3350000"/>
            <a:ext cx="415712" cy="330000"/>
          </a:xfrm>
          <a:prstGeom prst="rect">
            <a:avLst/>
          </a:prstGeom>
          <a:noFill/>
          <a:ln w="9525">
            <a:solidFill>
              <a:srgbClr val="E1E5EA"/>
            </a:solidFill>
          </a:ln>
        </p:spPr>
        <p:txBody>
          <a:bodyPr wrap="square" rtlCol="0" anchor="t"/>
          <a:lstStyle/>
          <a:p>
            <a:endParaRPr lang="en-US" dirty="0"/>
          </a:p>
        </p:txBody>
      </p:sp>
      <p:sp>
        <p:nvSpPr>
          <p:cNvPr id="120" name="Cell 120"/>
          <p:cNvSpPr/>
          <p:nvPr/>
        </p:nvSpPr>
        <p:spPr>
          <a:xfrm>
            <a:off x="3714352" y="3350000"/>
            <a:ext cx="415712" cy="330000"/>
          </a:xfrm>
          <a:prstGeom prst="rect">
            <a:avLst/>
          </a:prstGeom>
          <a:noFill/>
          <a:ln w="9525">
            <a:solidFill>
              <a:srgbClr val="E1E5EA"/>
            </a:solidFill>
          </a:ln>
        </p:spPr>
        <p:txBody>
          <a:bodyPr wrap="square" rtlCol="0" anchor="t"/>
          <a:lstStyle/>
          <a:p>
            <a:endParaRPr lang="en-US" dirty="0"/>
          </a:p>
        </p:txBody>
      </p:sp>
      <p:sp>
        <p:nvSpPr>
          <p:cNvPr id="121" name="Cell 121"/>
          <p:cNvSpPr/>
          <p:nvPr/>
        </p:nvSpPr>
        <p:spPr>
          <a:xfrm>
            <a:off x="4130064" y="3350000"/>
            <a:ext cx="415712" cy="330000"/>
          </a:xfrm>
          <a:prstGeom prst="rect">
            <a:avLst/>
          </a:prstGeom>
          <a:noFill/>
          <a:ln w="9525">
            <a:solidFill>
              <a:srgbClr val="E1E5EA"/>
            </a:solidFill>
          </a:ln>
        </p:spPr>
        <p:txBody>
          <a:bodyPr wrap="square" rtlCol="0" anchor="t"/>
          <a:lstStyle/>
          <a:p>
            <a:endParaRPr lang="en-US" dirty="0"/>
          </a:p>
        </p:txBody>
      </p:sp>
      <p:sp>
        <p:nvSpPr>
          <p:cNvPr id="122" name="Cell 122"/>
          <p:cNvSpPr/>
          <p:nvPr/>
        </p:nvSpPr>
        <p:spPr>
          <a:xfrm>
            <a:off x="4545776" y="3350000"/>
            <a:ext cx="415712" cy="330000"/>
          </a:xfrm>
          <a:prstGeom prst="rect">
            <a:avLst/>
          </a:prstGeom>
          <a:noFill/>
          <a:ln w="9525">
            <a:solidFill>
              <a:srgbClr val="E1E5EA"/>
            </a:solidFill>
          </a:ln>
        </p:spPr>
        <p:txBody>
          <a:bodyPr wrap="square" rtlCol="0" anchor="t"/>
          <a:lstStyle/>
          <a:p>
            <a:endParaRPr lang="en-US" dirty="0"/>
          </a:p>
        </p:txBody>
      </p:sp>
      <p:sp>
        <p:nvSpPr>
          <p:cNvPr id="123" name="Cell 123"/>
          <p:cNvSpPr/>
          <p:nvPr/>
        </p:nvSpPr>
        <p:spPr>
          <a:xfrm>
            <a:off x="4961488" y="3350000"/>
            <a:ext cx="415712" cy="330000"/>
          </a:xfrm>
          <a:prstGeom prst="rect">
            <a:avLst/>
          </a:prstGeom>
          <a:noFill/>
          <a:ln w="9525">
            <a:solidFill>
              <a:srgbClr val="E1E5EA"/>
            </a:solidFill>
          </a:ln>
        </p:spPr>
        <p:txBody>
          <a:bodyPr wrap="square" rtlCol="0" anchor="t"/>
          <a:lstStyle/>
          <a:p>
            <a:endParaRPr lang="en-US" dirty="0"/>
          </a:p>
        </p:txBody>
      </p:sp>
      <p:sp>
        <p:nvSpPr>
          <p:cNvPr id="124" name="Cell 124"/>
          <p:cNvSpPr/>
          <p:nvPr/>
        </p:nvSpPr>
        <p:spPr>
          <a:xfrm>
            <a:off x="5377200" y="3350000"/>
            <a:ext cx="415712" cy="330000"/>
          </a:xfrm>
          <a:prstGeom prst="rect">
            <a:avLst/>
          </a:prstGeom>
          <a:noFill/>
          <a:ln w="9525">
            <a:solidFill>
              <a:srgbClr val="E1E5EA"/>
            </a:solidFill>
          </a:ln>
        </p:spPr>
        <p:txBody>
          <a:bodyPr wrap="square" rtlCol="0" anchor="t"/>
          <a:lstStyle/>
          <a:p>
            <a:endParaRPr lang="en-US" dirty="0"/>
          </a:p>
        </p:txBody>
      </p:sp>
      <p:sp>
        <p:nvSpPr>
          <p:cNvPr id="125" name="Cell 125"/>
          <p:cNvSpPr/>
          <p:nvPr/>
        </p:nvSpPr>
        <p:spPr>
          <a:xfrm>
            <a:off x="5792912" y="3350000"/>
            <a:ext cx="415712" cy="330000"/>
          </a:xfrm>
          <a:prstGeom prst="rect">
            <a:avLst/>
          </a:prstGeom>
          <a:noFill/>
          <a:ln w="9525">
            <a:solidFill>
              <a:srgbClr val="E1E5EA"/>
            </a:solidFill>
          </a:ln>
        </p:spPr>
        <p:txBody>
          <a:bodyPr wrap="square" rtlCol="0" anchor="t"/>
          <a:lstStyle/>
          <a:p>
            <a:endParaRPr lang="en-US" dirty="0"/>
          </a:p>
        </p:txBody>
      </p:sp>
      <p:sp>
        <p:nvSpPr>
          <p:cNvPr id="126" name="Cell 126"/>
          <p:cNvSpPr/>
          <p:nvPr/>
        </p:nvSpPr>
        <p:spPr>
          <a:xfrm>
            <a:off x="6208624" y="3350000"/>
            <a:ext cx="415712" cy="330000"/>
          </a:xfrm>
          <a:prstGeom prst="rect">
            <a:avLst/>
          </a:prstGeom>
          <a:noFill/>
          <a:ln w="9525">
            <a:solidFill>
              <a:srgbClr val="E1E5EA"/>
            </a:solidFill>
          </a:ln>
        </p:spPr>
        <p:txBody>
          <a:bodyPr wrap="square" rtlCol="0" anchor="t"/>
          <a:lstStyle/>
          <a:p>
            <a:endParaRPr lang="en-US" dirty="0"/>
          </a:p>
        </p:txBody>
      </p:sp>
      <p:sp>
        <p:nvSpPr>
          <p:cNvPr id="127" name="Cell 127"/>
          <p:cNvSpPr/>
          <p:nvPr/>
        </p:nvSpPr>
        <p:spPr>
          <a:xfrm>
            <a:off x="6624336" y="3350000"/>
            <a:ext cx="415712" cy="330000"/>
          </a:xfrm>
          <a:prstGeom prst="rect">
            <a:avLst/>
          </a:prstGeom>
          <a:noFill/>
          <a:ln w="9525">
            <a:solidFill>
              <a:srgbClr val="E1E5EA"/>
            </a:solidFill>
          </a:ln>
        </p:spPr>
        <p:txBody>
          <a:bodyPr wrap="square" rtlCol="0" anchor="t"/>
          <a:lstStyle/>
          <a:p>
            <a:endParaRPr lang="en-US" dirty="0"/>
          </a:p>
        </p:txBody>
      </p:sp>
      <p:sp>
        <p:nvSpPr>
          <p:cNvPr id="128" name="Cell 128"/>
          <p:cNvSpPr/>
          <p:nvPr/>
        </p:nvSpPr>
        <p:spPr>
          <a:xfrm>
            <a:off x="7040048" y="3350000"/>
            <a:ext cx="415712" cy="330000"/>
          </a:xfrm>
          <a:prstGeom prst="rect">
            <a:avLst/>
          </a:prstGeom>
          <a:noFill/>
          <a:ln w="9525">
            <a:solidFill>
              <a:srgbClr val="E1E5EA"/>
            </a:solidFill>
          </a:ln>
        </p:spPr>
        <p:txBody>
          <a:bodyPr wrap="square" rtlCol="0" anchor="t"/>
          <a:lstStyle/>
          <a:p>
            <a:endParaRPr lang="en-US" dirty="0"/>
          </a:p>
        </p:txBody>
      </p:sp>
      <p:sp>
        <p:nvSpPr>
          <p:cNvPr id="129" name="Cell 129"/>
          <p:cNvSpPr/>
          <p:nvPr/>
        </p:nvSpPr>
        <p:spPr>
          <a:xfrm>
            <a:off x="7455760" y="3350000"/>
            <a:ext cx="415712" cy="330000"/>
          </a:xfrm>
          <a:prstGeom prst="rect">
            <a:avLst/>
          </a:prstGeom>
          <a:noFill/>
          <a:ln w="9525">
            <a:solidFill>
              <a:srgbClr val="E1E5EA"/>
            </a:solidFill>
          </a:ln>
        </p:spPr>
        <p:txBody>
          <a:bodyPr wrap="square" rtlCol="0" anchor="t"/>
          <a:lstStyle/>
          <a:p>
            <a:endParaRPr lang="en-US" dirty="0"/>
          </a:p>
        </p:txBody>
      </p:sp>
      <p:sp>
        <p:nvSpPr>
          <p:cNvPr id="130" name="Cell 130"/>
          <p:cNvSpPr/>
          <p:nvPr/>
        </p:nvSpPr>
        <p:spPr>
          <a:xfrm>
            <a:off x="7871472" y="3350000"/>
            <a:ext cx="415712" cy="330000"/>
          </a:xfrm>
          <a:prstGeom prst="rect">
            <a:avLst/>
          </a:prstGeom>
          <a:noFill/>
          <a:ln w="9525">
            <a:solidFill>
              <a:srgbClr val="E1E5EA"/>
            </a:solidFill>
          </a:ln>
        </p:spPr>
        <p:txBody>
          <a:bodyPr wrap="square" rtlCol="0" anchor="t"/>
          <a:lstStyle/>
          <a:p>
            <a:endParaRPr lang="en-US" dirty="0"/>
          </a:p>
        </p:txBody>
      </p:sp>
      <p:sp>
        <p:nvSpPr>
          <p:cNvPr id="131" name="Cell 131"/>
          <p:cNvSpPr/>
          <p:nvPr/>
        </p:nvSpPr>
        <p:spPr>
          <a:xfrm>
            <a:off x="8287184" y="3350000"/>
            <a:ext cx="415712" cy="330000"/>
          </a:xfrm>
          <a:prstGeom prst="rect">
            <a:avLst/>
          </a:prstGeom>
          <a:noFill/>
          <a:ln w="9525">
            <a:solidFill>
              <a:srgbClr val="E1E5EA"/>
            </a:solidFill>
          </a:ln>
        </p:spPr>
        <p:txBody>
          <a:bodyPr wrap="square" rtlCol="0" anchor="t"/>
          <a:lstStyle/>
          <a:p>
            <a:endParaRPr lang="en-US" dirty="0"/>
          </a:p>
        </p:txBody>
      </p:sp>
      <p:sp>
        <p:nvSpPr>
          <p:cNvPr id="132" name="Cell 132"/>
          <p:cNvSpPr/>
          <p:nvPr/>
        </p:nvSpPr>
        <p:spPr>
          <a:xfrm>
            <a:off x="8702896" y="3350000"/>
            <a:ext cx="415712" cy="330000"/>
          </a:xfrm>
          <a:prstGeom prst="rect">
            <a:avLst/>
          </a:prstGeom>
          <a:noFill/>
          <a:ln w="9525">
            <a:solidFill>
              <a:srgbClr val="E1E5EA"/>
            </a:solidFill>
          </a:ln>
        </p:spPr>
        <p:txBody>
          <a:bodyPr wrap="square" rtlCol="0" anchor="t"/>
          <a:lstStyle/>
          <a:p>
            <a:endParaRPr lang="en-US" dirty="0"/>
          </a:p>
        </p:txBody>
      </p:sp>
      <p:sp>
        <p:nvSpPr>
          <p:cNvPr id="133" name="Cell 133"/>
          <p:cNvSpPr/>
          <p:nvPr/>
        </p:nvSpPr>
        <p:spPr>
          <a:xfrm>
            <a:off x="9118608" y="3350000"/>
            <a:ext cx="415712" cy="330000"/>
          </a:xfrm>
          <a:prstGeom prst="rect">
            <a:avLst/>
          </a:prstGeom>
          <a:noFill/>
          <a:ln w="9525">
            <a:solidFill>
              <a:srgbClr val="E1E5EA"/>
            </a:solidFill>
          </a:ln>
        </p:spPr>
        <p:txBody>
          <a:bodyPr wrap="square" rtlCol="0" anchor="t"/>
          <a:lstStyle/>
          <a:p>
            <a:endParaRPr lang="en-US" dirty="0"/>
          </a:p>
        </p:txBody>
      </p:sp>
      <p:sp>
        <p:nvSpPr>
          <p:cNvPr id="134" name="Cell 134"/>
          <p:cNvSpPr/>
          <p:nvPr/>
        </p:nvSpPr>
        <p:spPr>
          <a:xfrm>
            <a:off x="9534320" y="3350000"/>
            <a:ext cx="415712" cy="330000"/>
          </a:xfrm>
          <a:prstGeom prst="rect">
            <a:avLst/>
          </a:prstGeom>
          <a:noFill/>
          <a:ln w="9525">
            <a:solidFill>
              <a:srgbClr val="E1E5EA"/>
            </a:solidFill>
          </a:ln>
        </p:spPr>
        <p:txBody>
          <a:bodyPr wrap="square" rtlCol="0" anchor="t"/>
          <a:lstStyle/>
          <a:p>
            <a:endParaRPr lang="en-US" dirty="0"/>
          </a:p>
        </p:txBody>
      </p:sp>
      <p:sp>
        <p:nvSpPr>
          <p:cNvPr id="135" name="Cell 135"/>
          <p:cNvSpPr/>
          <p:nvPr/>
        </p:nvSpPr>
        <p:spPr>
          <a:xfrm>
            <a:off x="9950032" y="3350000"/>
            <a:ext cx="415712" cy="330000"/>
          </a:xfrm>
          <a:prstGeom prst="rect">
            <a:avLst/>
          </a:prstGeom>
          <a:noFill/>
          <a:ln w="9525">
            <a:solidFill>
              <a:srgbClr val="E1E5EA"/>
            </a:solidFill>
          </a:ln>
        </p:spPr>
        <p:txBody>
          <a:bodyPr wrap="square" rtlCol="0" anchor="t"/>
          <a:lstStyle/>
          <a:p>
            <a:endParaRPr lang="en-US" dirty="0"/>
          </a:p>
        </p:txBody>
      </p:sp>
      <p:sp>
        <p:nvSpPr>
          <p:cNvPr id="136" name="Cell 136"/>
          <p:cNvSpPr/>
          <p:nvPr/>
        </p:nvSpPr>
        <p:spPr>
          <a:xfrm>
            <a:off x="10365744" y="3350000"/>
            <a:ext cx="415712" cy="330000"/>
          </a:xfrm>
          <a:prstGeom prst="rect">
            <a:avLst/>
          </a:prstGeom>
          <a:noFill/>
          <a:ln w="9525">
            <a:solidFill>
              <a:srgbClr val="E1E5EA"/>
            </a:solidFill>
          </a:ln>
        </p:spPr>
        <p:txBody>
          <a:bodyPr wrap="square" rtlCol="0" anchor="t"/>
          <a:lstStyle/>
          <a:p>
            <a:endParaRPr lang="en-US" dirty="0"/>
          </a:p>
        </p:txBody>
      </p:sp>
      <p:sp>
        <p:nvSpPr>
          <p:cNvPr id="137" name="Cell 137"/>
          <p:cNvSpPr/>
          <p:nvPr/>
        </p:nvSpPr>
        <p:spPr>
          <a:xfrm>
            <a:off x="10781456" y="3350000"/>
            <a:ext cx="415712" cy="330000"/>
          </a:xfrm>
          <a:prstGeom prst="rect">
            <a:avLst/>
          </a:prstGeom>
          <a:noFill/>
          <a:ln w="9525">
            <a:solidFill>
              <a:srgbClr val="E1E5EA"/>
            </a:solidFill>
          </a:ln>
        </p:spPr>
        <p:txBody>
          <a:bodyPr wrap="square" rtlCol="0" anchor="t"/>
          <a:lstStyle/>
          <a:p>
            <a:endParaRPr lang="en-US" dirty="0"/>
          </a:p>
        </p:txBody>
      </p:sp>
      <p:sp>
        <p:nvSpPr>
          <p:cNvPr id="138" name="Cell 138"/>
          <p:cNvSpPr/>
          <p:nvPr/>
        </p:nvSpPr>
        <p:spPr>
          <a:xfrm>
            <a:off x="11197168" y="3350000"/>
            <a:ext cx="415712" cy="330000"/>
          </a:xfrm>
          <a:prstGeom prst="rect">
            <a:avLst/>
          </a:prstGeom>
          <a:noFill/>
          <a:ln w="9525">
            <a:solidFill>
              <a:srgbClr val="E1E5EA"/>
            </a:solidFill>
          </a:ln>
        </p:spPr>
        <p:txBody>
          <a:bodyPr wrap="square" rtlCol="0" anchor="t"/>
          <a:lstStyle/>
          <a:p>
            <a:endParaRPr lang="en-US" dirty="0"/>
          </a:p>
        </p:txBody>
      </p:sp>
      <p:sp>
        <p:nvSpPr>
          <p:cNvPr id="139" name="Bar 139"/>
          <p:cNvSpPr/>
          <p:nvPr/>
        </p:nvSpPr>
        <p:spPr>
          <a:xfrm>
            <a:off x="4979488" y="3410000"/>
            <a:ext cx="1211136" cy="210000"/>
          </a:xfrm>
          <a:prstGeom prst="roundRect">
            <a:avLst>
              <a:gd name="adj" fmla="val 30000"/>
            </a:avLst>
          </a:prstGeom>
          <a:solidFill>
            <a:srgbClr val="70AD47"/>
          </a:solidFill>
          <a:ln>
            <a:noFill/>
          </a:ln>
        </p:spPr>
        <p:txBody>
          <a:bodyPr wrap="square" rtlCol="0" anchor="t"/>
          <a:lstStyle/>
          <a:p>
            <a:endParaRPr lang="en-US" dirty="0"/>
          </a:p>
        </p:txBody>
      </p:sp>
      <p:sp>
        <p:nvSpPr>
          <p:cNvPr id="140" name="Row 140"/>
          <p:cNvSpPr/>
          <p:nvPr/>
        </p:nvSpPr>
        <p:spPr>
          <a:xfrm>
            <a:off x="548640" y="3680000"/>
            <a:ext cx="11064240" cy="330000"/>
          </a:xfrm>
          <a:prstGeom prst="rect">
            <a:avLst/>
          </a:prstGeom>
          <a:solidFill>
            <a:srgbClr val="FFFFFF"/>
          </a:solidFill>
          <a:ln>
            <a:noFill/>
          </a:ln>
        </p:spPr>
        <p:txBody>
          <a:bodyPr wrap="square" rtlCol="0" anchor="t"/>
          <a:lstStyle/>
          <a:p>
            <a:endParaRPr lang="en-US" dirty="0"/>
          </a:p>
        </p:txBody>
      </p:sp>
      <p:sp>
        <p:nvSpPr>
          <p:cNvPr id="141" name="Shape 141"/>
          <p:cNvSpPr txBox="1"/>
          <p:nvPr/>
        </p:nvSpPr>
        <p:spPr>
          <a:xfrm>
            <a:off x="548640" y="368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ML Model Training</a:t>
            </a:r>
          </a:p>
        </p:txBody>
      </p:sp>
      <p:sp>
        <p:nvSpPr>
          <p:cNvPr id="142" name="Cell 142"/>
          <p:cNvSpPr/>
          <p:nvPr/>
        </p:nvSpPr>
        <p:spPr>
          <a:xfrm>
            <a:off x="3298640" y="3680000"/>
            <a:ext cx="415712" cy="330000"/>
          </a:xfrm>
          <a:prstGeom prst="rect">
            <a:avLst/>
          </a:prstGeom>
          <a:noFill/>
          <a:ln w="9525">
            <a:solidFill>
              <a:srgbClr val="E1E5EA"/>
            </a:solidFill>
          </a:ln>
        </p:spPr>
        <p:txBody>
          <a:bodyPr wrap="square" rtlCol="0" anchor="t"/>
          <a:lstStyle/>
          <a:p>
            <a:endParaRPr lang="en-US" dirty="0"/>
          </a:p>
        </p:txBody>
      </p:sp>
      <p:sp>
        <p:nvSpPr>
          <p:cNvPr id="143" name="Cell 143"/>
          <p:cNvSpPr/>
          <p:nvPr/>
        </p:nvSpPr>
        <p:spPr>
          <a:xfrm>
            <a:off x="3714352" y="3680000"/>
            <a:ext cx="415712" cy="330000"/>
          </a:xfrm>
          <a:prstGeom prst="rect">
            <a:avLst/>
          </a:prstGeom>
          <a:noFill/>
          <a:ln w="9525">
            <a:solidFill>
              <a:srgbClr val="E1E5EA"/>
            </a:solidFill>
          </a:ln>
        </p:spPr>
        <p:txBody>
          <a:bodyPr wrap="square" rtlCol="0" anchor="t"/>
          <a:lstStyle/>
          <a:p>
            <a:endParaRPr lang="en-US" dirty="0"/>
          </a:p>
        </p:txBody>
      </p:sp>
      <p:sp>
        <p:nvSpPr>
          <p:cNvPr id="144" name="Cell 144"/>
          <p:cNvSpPr/>
          <p:nvPr/>
        </p:nvSpPr>
        <p:spPr>
          <a:xfrm>
            <a:off x="4130064" y="3680000"/>
            <a:ext cx="415712" cy="330000"/>
          </a:xfrm>
          <a:prstGeom prst="rect">
            <a:avLst/>
          </a:prstGeom>
          <a:noFill/>
          <a:ln w="9525">
            <a:solidFill>
              <a:srgbClr val="E1E5EA"/>
            </a:solidFill>
          </a:ln>
        </p:spPr>
        <p:txBody>
          <a:bodyPr wrap="square" rtlCol="0" anchor="t"/>
          <a:lstStyle/>
          <a:p>
            <a:endParaRPr lang="en-US" dirty="0"/>
          </a:p>
        </p:txBody>
      </p:sp>
      <p:sp>
        <p:nvSpPr>
          <p:cNvPr id="145" name="Cell 145"/>
          <p:cNvSpPr/>
          <p:nvPr/>
        </p:nvSpPr>
        <p:spPr>
          <a:xfrm>
            <a:off x="4545776" y="3680000"/>
            <a:ext cx="415712" cy="330000"/>
          </a:xfrm>
          <a:prstGeom prst="rect">
            <a:avLst/>
          </a:prstGeom>
          <a:noFill/>
          <a:ln w="9525">
            <a:solidFill>
              <a:srgbClr val="E1E5EA"/>
            </a:solidFill>
          </a:ln>
        </p:spPr>
        <p:txBody>
          <a:bodyPr wrap="square" rtlCol="0" anchor="t"/>
          <a:lstStyle/>
          <a:p>
            <a:endParaRPr lang="en-US" dirty="0"/>
          </a:p>
        </p:txBody>
      </p:sp>
      <p:sp>
        <p:nvSpPr>
          <p:cNvPr id="146" name="Cell 146"/>
          <p:cNvSpPr/>
          <p:nvPr/>
        </p:nvSpPr>
        <p:spPr>
          <a:xfrm>
            <a:off x="4961488" y="3680000"/>
            <a:ext cx="415712" cy="330000"/>
          </a:xfrm>
          <a:prstGeom prst="rect">
            <a:avLst/>
          </a:prstGeom>
          <a:noFill/>
          <a:ln w="9525">
            <a:solidFill>
              <a:srgbClr val="E1E5EA"/>
            </a:solidFill>
          </a:ln>
        </p:spPr>
        <p:txBody>
          <a:bodyPr wrap="square" rtlCol="0" anchor="t"/>
          <a:lstStyle/>
          <a:p>
            <a:endParaRPr lang="en-US" dirty="0"/>
          </a:p>
        </p:txBody>
      </p:sp>
      <p:sp>
        <p:nvSpPr>
          <p:cNvPr id="147" name="Cell 147"/>
          <p:cNvSpPr/>
          <p:nvPr/>
        </p:nvSpPr>
        <p:spPr>
          <a:xfrm>
            <a:off x="5377200" y="3680000"/>
            <a:ext cx="415712" cy="330000"/>
          </a:xfrm>
          <a:prstGeom prst="rect">
            <a:avLst/>
          </a:prstGeom>
          <a:noFill/>
          <a:ln w="9525">
            <a:solidFill>
              <a:srgbClr val="E1E5EA"/>
            </a:solidFill>
          </a:ln>
        </p:spPr>
        <p:txBody>
          <a:bodyPr wrap="square" rtlCol="0" anchor="t"/>
          <a:lstStyle/>
          <a:p>
            <a:endParaRPr lang="en-US" dirty="0"/>
          </a:p>
        </p:txBody>
      </p:sp>
      <p:sp>
        <p:nvSpPr>
          <p:cNvPr id="148" name="Cell 148"/>
          <p:cNvSpPr/>
          <p:nvPr/>
        </p:nvSpPr>
        <p:spPr>
          <a:xfrm>
            <a:off x="5792912" y="3680000"/>
            <a:ext cx="415712" cy="330000"/>
          </a:xfrm>
          <a:prstGeom prst="rect">
            <a:avLst/>
          </a:prstGeom>
          <a:noFill/>
          <a:ln w="9525">
            <a:solidFill>
              <a:srgbClr val="E1E5EA"/>
            </a:solidFill>
          </a:ln>
        </p:spPr>
        <p:txBody>
          <a:bodyPr wrap="square" rtlCol="0" anchor="t"/>
          <a:lstStyle/>
          <a:p>
            <a:endParaRPr lang="en-US" dirty="0"/>
          </a:p>
        </p:txBody>
      </p:sp>
      <p:sp>
        <p:nvSpPr>
          <p:cNvPr id="149" name="Cell 149"/>
          <p:cNvSpPr/>
          <p:nvPr/>
        </p:nvSpPr>
        <p:spPr>
          <a:xfrm>
            <a:off x="6208624" y="3680000"/>
            <a:ext cx="415712" cy="330000"/>
          </a:xfrm>
          <a:prstGeom prst="rect">
            <a:avLst/>
          </a:prstGeom>
          <a:noFill/>
          <a:ln w="9525">
            <a:solidFill>
              <a:srgbClr val="E1E5EA"/>
            </a:solidFill>
          </a:ln>
        </p:spPr>
        <p:txBody>
          <a:bodyPr wrap="square" rtlCol="0" anchor="t"/>
          <a:lstStyle/>
          <a:p>
            <a:endParaRPr lang="en-US" dirty="0"/>
          </a:p>
        </p:txBody>
      </p:sp>
      <p:sp>
        <p:nvSpPr>
          <p:cNvPr id="150" name="Cell 150"/>
          <p:cNvSpPr/>
          <p:nvPr/>
        </p:nvSpPr>
        <p:spPr>
          <a:xfrm>
            <a:off x="6624336" y="3680000"/>
            <a:ext cx="415712" cy="330000"/>
          </a:xfrm>
          <a:prstGeom prst="rect">
            <a:avLst/>
          </a:prstGeom>
          <a:noFill/>
          <a:ln w="9525">
            <a:solidFill>
              <a:srgbClr val="E1E5EA"/>
            </a:solidFill>
          </a:ln>
        </p:spPr>
        <p:txBody>
          <a:bodyPr wrap="square" rtlCol="0" anchor="t"/>
          <a:lstStyle/>
          <a:p>
            <a:endParaRPr lang="en-US" dirty="0"/>
          </a:p>
        </p:txBody>
      </p:sp>
      <p:sp>
        <p:nvSpPr>
          <p:cNvPr id="151" name="Cell 151"/>
          <p:cNvSpPr/>
          <p:nvPr/>
        </p:nvSpPr>
        <p:spPr>
          <a:xfrm>
            <a:off x="7040048" y="3680000"/>
            <a:ext cx="415712" cy="330000"/>
          </a:xfrm>
          <a:prstGeom prst="rect">
            <a:avLst/>
          </a:prstGeom>
          <a:noFill/>
          <a:ln w="9525">
            <a:solidFill>
              <a:srgbClr val="E1E5EA"/>
            </a:solidFill>
          </a:ln>
        </p:spPr>
        <p:txBody>
          <a:bodyPr wrap="square" rtlCol="0" anchor="t"/>
          <a:lstStyle/>
          <a:p>
            <a:endParaRPr lang="en-US" dirty="0"/>
          </a:p>
        </p:txBody>
      </p:sp>
      <p:sp>
        <p:nvSpPr>
          <p:cNvPr id="152" name="Cell 152"/>
          <p:cNvSpPr/>
          <p:nvPr/>
        </p:nvSpPr>
        <p:spPr>
          <a:xfrm>
            <a:off x="7455760" y="3680000"/>
            <a:ext cx="415712" cy="330000"/>
          </a:xfrm>
          <a:prstGeom prst="rect">
            <a:avLst/>
          </a:prstGeom>
          <a:noFill/>
          <a:ln w="9525">
            <a:solidFill>
              <a:srgbClr val="E1E5EA"/>
            </a:solidFill>
          </a:ln>
        </p:spPr>
        <p:txBody>
          <a:bodyPr wrap="square" rtlCol="0" anchor="t"/>
          <a:lstStyle/>
          <a:p>
            <a:endParaRPr lang="en-US" dirty="0"/>
          </a:p>
        </p:txBody>
      </p:sp>
      <p:sp>
        <p:nvSpPr>
          <p:cNvPr id="153" name="Cell 153"/>
          <p:cNvSpPr/>
          <p:nvPr/>
        </p:nvSpPr>
        <p:spPr>
          <a:xfrm>
            <a:off x="7871472" y="3680000"/>
            <a:ext cx="415712" cy="330000"/>
          </a:xfrm>
          <a:prstGeom prst="rect">
            <a:avLst/>
          </a:prstGeom>
          <a:noFill/>
          <a:ln w="9525">
            <a:solidFill>
              <a:srgbClr val="E1E5EA"/>
            </a:solidFill>
          </a:ln>
        </p:spPr>
        <p:txBody>
          <a:bodyPr wrap="square" rtlCol="0" anchor="t"/>
          <a:lstStyle/>
          <a:p>
            <a:endParaRPr lang="en-US" dirty="0"/>
          </a:p>
        </p:txBody>
      </p:sp>
      <p:sp>
        <p:nvSpPr>
          <p:cNvPr id="154" name="Cell 154"/>
          <p:cNvSpPr/>
          <p:nvPr/>
        </p:nvSpPr>
        <p:spPr>
          <a:xfrm>
            <a:off x="8287184" y="3680000"/>
            <a:ext cx="415712" cy="330000"/>
          </a:xfrm>
          <a:prstGeom prst="rect">
            <a:avLst/>
          </a:prstGeom>
          <a:noFill/>
          <a:ln w="9525">
            <a:solidFill>
              <a:srgbClr val="E1E5EA"/>
            </a:solidFill>
          </a:ln>
        </p:spPr>
        <p:txBody>
          <a:bodyPr wrap="square" rtlCol="0" anchor="t"/>
          <a:lstStyle/>
          <a:p>
            <a:endParaRPr lang="en-US" dirty="0"/>
          </a:p>
        </p:txBody>
      </p:sp>
      <p:sp>
        <p:nvSpPr>
          <p:cNvPr id="155" name="Cell 155"/>
          <p:cNvSpPr/>
          <p:nvPr/>
        </p:nvSpPr>
        <p:spPr>
          <a:xfrm>
            <a:off x="8702896" y="3680000"/>
            <a:ext cx="415712" cy="330000"/>
          </a:xfrm>
          <a:prstGeom prst="rect">
            <a:avLst/>
          </a:prstGeom>
          <a:noFill/>
          <a:ln w="9525">
            <a:solidFill>
              <a:srgbClr val="E1E5EA"/>
            </a:solidFill>
          </a:ln>
        </p:spPr>
        <p:txBody>
          <a:bodyPr wrap="square" rtlCol="0" anchor="t"/>
          <a:lstStyle/>
          <a:p>
            <a:endParaRPr lang="en-US" dirty="0"/>
          </a:p>
        </p:txBody>
      </p:sp>
      <p:sp>
        <p:nvSpPr>
          <p:cNvPr id="156" name="Cell 156"/>
          <p:cNvSpPr/>
          <p:nvPr/>
        </p:nvSpPr>
        <p:spPr>
          <a:xfrm>
            <a:off x="9118608" y="3680000"/>
            <a:ext cx="415712" cy="330000"/>
          </a:xfrm>
          <a:prstGeom prst="rect">
            <a:avLst/>
          </a:prstGeom>
          <a:noFill/>
          <a:ln w="9525">
            <a:solidFill>
              <a:srgbClr val="E1E5EA"/>
            </a:solidFill>
          </a:ln>
        </p:spPr>
        <p:txBody>
          <a:bodyPr wrap="square" rtlCol="0" anchor="t"/>
          <a:lstStyle/>
          <a:p>
            <a:endParaRPr lang="en-US" dirty="0"/>
          </a:p>
        </p:txBody>
      </p:sp>
      <p:sp>
        <p:nvSpPr>
          <p:cNvPr id="157" name="Cell 157"/>
          <p:cNvSpPr/>
          <p:nvPr/>
        </p:nvSpPr>
        <p:spPr>
          <a:xfrm>
            <a:off x="9534320" y="3680000"/>
            <a:ext cx="415712" cy="330000"/>
          </a:xfrm>
          <a:prstGeom prst="rect">
            <a:avLst/>
          </a:prstGeom>
          <a:noFill/>
          <a:ln w="9525">
            <a:solidFill>
              <a:srgbClr val="E1E5EA"/>
            </a:solidFill>
          </a:ln>
        </p:spPr>
        <p:txBody>
          <a:bodyPr wrap="square" rtlCol="0" anchor="t"/>
          <a:lstStyle/>
          <a:p>
            <a:endParaRPr lang="en-US" dirty="0"/>
          </a:p>
        </p:txBody>
      </p:sp>
      <p:sp>
        <p:nvSpPr>
          <p:cNvPr id="158" name="Cell 158"/>
          <p:cNvSpPr/>
          <p:nvPr/>
        </p:nvSpPr>
        <p:spPr>
          <a:xfrm>
            <a:off x="9950032" y="3680000"/>
            <a:ext cx="415712" cy="330000"/>
          </a:xfrm>
          <a:prstGeom prst="rect">
            <a:avLst/>
          </a:prstGeom>
          <a:noFill/>
          <a:ln w="9525">
            <a:solidFill>
              <a:srgbClr val="E1E5EA"/>
            </a:solidFill>
          </a:ln>
        </p:spPr>
        <p:txBody>
          <a:bodyPr wrap="square" rtlCol="0" anchor="t"/>
          <a:lstStyle/>
          <a:p>
            <a:endParaRPr lang="en-US" dirty="0"/>
          </a:p>
        </p:txBody>
      </p:sp>
      <p:sp>
        <p:nvSpPr>
          <p:cNvPr id="159" name="Cell 159"/>
          <p:cNvSpPr/>
          <p:nvPr/>
        </p:nvSpPr>
        <p:spPr>
          <a:xfrm>
            <a:off x="10365744" y="3680000"/>
            <a:ext cx="415712" cy="330000"/>
          </a:xfrm>
          <a:prstGeom prst="rect">
            <a:avLst/>
          </a:prstGeom>
          <a:noFill/>
          <a:ln w="9525">
            <a:solidFill>
              <a:srgbClr val="E1E5EA"/>
            </a:solidFill>
          </a:ln>
        </p:spPr>
        <p:txBody>
          <a:bodyPr wrap="square" rtlCol="0" anchor="t"/>
          <a:lstStyle/>
          <a:p>
            <a:endParaRPr lang="en-US" dirty="0"/>
          </a:p>
        </p:txBody>
      </p:sp>
      <p:sp>
        <p:nvSpPr>
          <p:cNvPr id="160" name="Cell 160"/>
          <p:cNvSpPr/>
          <p:nvPr/>
        </p:nvSpPr>
        <p:spPr>
          <a:xfrm>
            <a:off x="10781456" y="3680000"/>
            <a:ext cx="415712" cy="330000"/>
          </a:xfrm>
          <a:prstGeom prst="rect">
            <a:avLst/>
          </a:prstGeom>
          <a:noFill/>
          <a:ln w="9525">
            <a:solidFill>
              <a:srgbClr val="E1E5EA"/>
            </a:solidFill>
          </a:ln>
        </p:spPr>
        <p:txBody>
          <a:bodyPr wrap="square" rtlCol="0" anchor="t"/>
          <a:lstStyle/>
          <a:p>
            <a:endParaRPr lang="en-US" dirty="0"/>
          </a:p>
        </p:txBody>
      </p:sp>
      <p:sp>
        <p:nvSpPr>
          <p:cNvPr id="161" name="Cell 161"/>
          <p:cNvSpPr/>
          <p:nvPr/>
        </p:nvSpPr>
        <p:spPr>
          <a:xfrm>
            <a:off x="11197168" y="3680000"/>
            <a:ext cx="415712" cy="330000"/>
          </a:xfrm>
          <a:prstGeom prst="rect">
            <a:avLst/>
          </a:prstGeom>
          <a:noFill/>
          <a:ln w="9525">
            <a:solidFill>
              <a:srgbClr val="E1E5EA"/>
            </a:solidFill>
          </a:ln>
        </p:spPr>
        <p:txBody>
          <a:bodyPr wrap="square" rtlCol="0" anchor="t"/>
          <a:lstStyle/>
          <a:p>
            <a:endParaRPr lang="en-US" dirty="0"/>
          </a:p>
        </p:txBody>
      </p:sp>
      <p:sp>
        <p:nvSpPr>
          <p:cNvPr id="162" name="Bar 162"/>
          <p:cNvSpPr/>
          <p:nvPr/>
        </p:nvSpPr>
        <p:spPr>
          <a:xfrm>
            <a:off x="5810912" y="3740000"/>
            <a:ext cx="2042560" cy="210000"/>
          </a:xfrm>
          <a:prstGeom prst="roundRect">
            <a:avLst>
              <a:gd name="adj" fmla="val 30000"/>
            </a:avLst>
          </a:prstGeom>
          <a:solidFill>
            <a:srgbClr val="70AD47"/>
          </a:solidFill>
          <a:ln>
            <a:noFill/>
          </a:ln>
        </p:spPr>
        <p:txBody>
          <a:bodyPr wrap="square" rtlCol="0" anchor="t"/>
          <a:lstStyle/>
          <a:p>
            <a:endParaRPr lang="en-US" dirty="0"/>
          </a:p>
        </p:txBody>
      </p:sp>
      <p:sp>
        <p:nvSpPr>
          <p:cNvPr id="163" name="Row 163"/>
          <p:cNvSpPr/>
          <p:nvPr/>
        </p:nvSpPr>
        <p:spPr>
          <a:xfrm>
            <a:off x="548640" y="4010000"/>
            <a:ext cx="11064240" cy="330000"/>
          </a:xfrm>
          <a:prstGeom prst="rect">
            <a:avLst/>
          </a:prstGeom>
          <a:solidFill>
            <a:srgbClr val="F7F9FB"/>
          </a:solidFill>
          <a:ln>
            <a:noFill/>
          </a:ln>
        </p:spPr>
        <p:txBody>
          <a:bodyPr wrap="square" rtlCol="0" anchor="t"/>
          <a:lstStyle/>
          <a:p>
            <a:endParaRPr lang="en-US" dirty="0"/>
          </a:p>
        </p:txBody>
      </p:sp>
      <p:sp>
        <p:nvSpPr>
          <p:cNvPr id="164" name="Shape 164"/>
          <p:cNvSpPr txBox="1"/>
          <p:nvPr/>
        </p:nvSpPr>
        <p:spPr>
          <a:xfrm>
            <a:off x="548640" y="401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Threat Intelligence Integration</a:t>
            </a:r>
          </a:p>
        </p:txBody>
      </p:sp>
      <p:sp>
        <p:nvSpPr>
          <p:cNvPr id="165" name="Cell 165"/>
          <p:cNvSpPr/>
          <p:nvPr/>
        </p:nvSpPr>
        <p:spPr>
          <a:xfrm>
            <a:off x="3298640" y="4010000"/>
            <a:ext cx="415712" cy="330000"/>
          </a:xfrm>
          <a:prstGeom prst="rect">
            <a:avLst/>
          </a:prstGeom>
          <a:noFill/>
          <a:ln w="9525">
            <a:solidFill>
              <a:srgbClr val="E1E5EA"/>
            </a:solidFill>
          </a:ln>
        </p:spPr>
        <p:txBody>
          <a:bodyPr wrap="square" rtlCol="0" anchor="t"/>
          <a:lstStyle/>
          <a:p>
            <a:endParaRPr lang="en-US" dirty="0"/>
          </a:p>
        </p:txBody>
      </p:sp>
      <p:sp>
        <p:nvSpPr>
          <p:cNvPr id="166" name="Cell 166"/>
          <p:cNvSpPr/>
          <p:nvPr/>
        </p:nvSpPr>
        <p:spPr>
          <a:xfrm>
            <a:off x="3714352" y="4010000"/>
            <a:ext cx="415712" cy="330000"/>
          </a:xfrm>
          <a:prstGeom prst="rect">
            <a:avLst/>
          </a:prstGeom>
          <a:noFill/>
          <a:ln w="9525">
            <a:solidFill>
              <a:srgbClr val="E1E5EA"/>
            </a:solidFill>
          </a:ln>
        </p:spPr>
        <p:txBody>
          <a:bodyPr wrap="square" rtlCol="0" anchor="t"/>
          <a:lstStyle/>
          <a:p>
            <a:endParaRPr lang="en-US" dirty="0"/>
          </a:p>
        </p:txBody>
      </p:sp>
      <p:sp>
        <p:nvSpPr>
          <p:cNvPr id="167" name="Cell 167"/>
          <p:cNvSpPr/>
          <p:nvPr/>
        </p:nvSpPr>
        <p:spPr>
          <a:xfrm>
            <a:off x="4130064" y="4010000"/>
            <a:ext cx="415712" cy="330000"/>
          </a:xfrm>
          <a:prstGeom prst="rect">
            <a:avLst/>
          </a:prstGeom>
          <a:noFill/>
          <a:ln w="9525">
            <a:solidFill>
              <a:srgbClr val="E1E5EA"/>
            </a:solidFill>
          </a:ln>
        </p:spPr>
        <p:txBody>
          <a:bodyPr wrap="square" rtlCol="0" anchor="t"/>
          <a:lstStyle/>
          <a:p>
            <a:endParaRPr lang="en-US" dirty="0"/>
          </a:p>
        </p:txBody>
      </p:sp>
      <p:sp>
        <p:nvSpPr>
          <p:cNvPr id="168" name="Cell 168"/>
          <p:cNvSpPr/>
          <p:nvPr/>
        </p:nvSpPr>
        <p:spPr>
          <a:xfrm>
            <a:off x="4545776" y="4010000"/>
            <a:ext cx="415712" cy="330000"/>
          </a:xfrm>
          <a:prstGeom prst="rect">
            <a:avLst/>
          </a:prstGeom>
          <a:noFill/>
          <a:ln w="9525">
            <a:solidFill>
              <a:srgbClr val="E1E5EA"/>
            </a:solidFill>
          </a:ln>
        </p:spPr>
        <p:txBody>
          <a:bodyPr wrap="square" rtlCol="0" anchor="t"/>
          <a:lstStyle/>
          <a:p>
            <a:endParaRPr lang="en-US" dirty="0"/>
          </a:p>
        </p:txBody>
      </p:sp>
      <p:sp>
        <p:nvSpPr>
          <p:cNvPr id="169" name="Cell 169"/>
          <p:cNvSpPr/>
          <p:nvPr/>
        </p:nvSpPr>
        <p:spPr>
          <a:xfrm>
            <a:off x="4961488" y="4010000"/>
            <a:ext cx="415712" cy="330000"/>
          </a:xfrm>
          <a:prstGeom prst="rect">
            <a:avLst/>
          </a:prstGeom>
          <a:noFill/>
          <a:ln w="9525">
            <a:solidFill>
              <a:srgbClr val="E1E5EA"/>
            </a:solidFill>
          </a:ln>
        </p:spPr>
        <p:txBody>
          <a:bodyPr wrap="square" rtlCol="0" anchor="t"/>
          <a:lstStyle/>
          <a:p>
            <a:endParaRPr lang="en-US" dirty="0"/>
          </a:p>
        </p:txBody>
      </p:sp>
      <p:sp>
        <p:nvSpPr>
          <p:cNvPr id="170" name="Cell 170"/>
          <p:cNvSpPr/>
          <p:nvPr/>
        </p:nvSpPr>
        <p:spPr>
          <a:xfrm>
            <a:off x="5377200" y="4010000"/>
            <a:ext cx="415712" cy="330000"/>
          </a:xfrm>
          <a:prstGeom prst="rect">
            <a:avLst/>
          </a:prstGeom>
          <a:noFill/>
          <a:ln w="9525">
            <a:solidFill>
              <a:srgbClr val="E1E5EA"/>
            </a:solidFill>
          </a:ln>
        </p:spPr>
        <p:txBody>
          <a:bodyPr wrap="square" rtlCol="0" anchor="t"/>
          <a:lstStyle/>
          <a:p>
            <a:endParaRPr lang="en-US" dirty="0"/>
          </a:p>
        </p:txBody>
      </p:sp>
      <p:sp>
        <p:nvSpPr>
          <p:cNvPr id="171" name="Cell 171"/>
          <p:cNvSpPr/>
          <p:nvPr/>
        </p:nvSpPr>
        <p:spPr>
          <a:xfrm>
            <a:off x="5792912" y="4010000"/>
            <a:ext cx="415712" cy="330000"/>
          </a:xfrm>
          <a:prstGeom prst="rect">
            <a:avLst/>
          </a:prstGeom>
          <a:noFill/>
          <a:ln w="9525">
            <a:solidFill>
              <a:srgbClr val="E1E5EA"/>
            </a:solidFill>
          </a:ln>
        </p:spPr>
        <p:txBody>
          <a:bodyPr wrap="square" rtlCol="0" anchor="t"/>
          <a:lstStyle/>
          <a:p>
            <a:endParaRPr lang="en-US" dirty="0"/>
          </a:p>
        </p:txBody>
      </p:sp>
      <p:sp>
        <p:nvSpPr>
          <p:cNvPr id="172" name="Cell 172"/>
          <p:cNvSpPr/>
          <p:nvPr/>
        </p:nvSpPr>
        <p:spPr>
          <a:xfrm>
            <a:off x="6208624" y="4010000"/>
            <a:ext cx="415712" cy="330000"/>
          </a:xfrm>
          <a:prstGeom prst="rect">
            <a:avLst/>
          </a:prstGeom>
          <a:noFill/>
          <a:ln w="9525">
            <a:solidFill>
              <a:srgbClr val="E1E5EA"/>
            </a:solidFill>
          </a:ln>
        </p:spPr>
        <p:txBody>
          <a:bodyPr wrap="square" rtlCol="0" anchor="t"/>
          <a:lstStyle/>
          <a:p>
            <a:endParaRPr lang="en-US" dirty="0"/>
          </a:p>
        </p:txBody>
      </p:sp>
      <p:sp>
        <p:nvSpPr>
          <p:cNvPr id="173" name="Cell 173"/>
          <p:cNvSpPr/>
          <p:nvPr/>
        </p:nvSpPr>
        <p:spPr>
          <a:xfrm>
            <a:off x="6624336" y="4010000"/>
            <a:ext cx="415712" cy="330000"/>
          </a:xfrm>
          <a:prstGeom prst="rect">
            <a:avLst/>
          </a:prstGeom>
          <a:noFill/>
          <a:ln w="9525">
            <a:solidFill>
              <a:srgbClr val="E1E5EA"/>
            </a:solidFill>
          </a:ln>
        </p:spPr>
        <p:txBody>
          <a:bodyPr wrap="square" rtlCol="0" anchor="t"/>
          <a:lstStyle/>
          <a:p>
            <a:endParaRPr lang="en-US" dirty="0"/>
          </a:p>
        </p:txBody>
      </p:sp>
      <p:sp>
        <p:nvSpPr>
          <p:cNvPr id="174" name="Cell 174"/>
          <p:cNvSpPr/>
          <p:nvPr/>
        </p:nvSpPr>
        <p:spPr>
          <a:xfrm>
            <a:off x="7040048" y="4010000"/>
            <a:ext cx="415712" cy="330000"/>
          </a:xfrm>
          <a:prstGeom prst="rect">
            <a:avLst/>
          </a:prstGeom>
          <a:noFill/>
          <a:ln w="9525">
            <a:solidFill>
              <a:srgbClr val="E1E5EA"/>
            </a:solidFill>
          </a:ln>
        </p:spPr>
        <p:txBody>
          <a:bodyPr wrap="square" rtlCol="0" anchor="t"/>
          <a:lstStyle/>
          <a:p>
            <a:endParaRPr lang="en-US" dirty="0"/>
          </a:p>
        </p:txBody>
      </p:sp>
      <p:sp>
        <p:nvSpPr>
          <p:cNvPr id="175" name="Cell 175"/>
          <p:cNvSpPr/>
          <p:nvPr/>
        </p:nvSpPr>
        <p:spPr>
          <a:xfrm>
            <a:off x="7455760" y="4010000"/>
            <a:ext cx="415712" cy="330000"/>
          </a:xfrm>
          <a:prstGeom prst="rect">
            <a:avLst/>
          </a:prstGeom>
          <a:noFill/>
          <a:ln w="9525">
            <a:solidFill>
              <a:srgbClr val="E1E5EA"/>
            </a:solidFill>
          </a:ln>
        </p:spPr>
        <p:txBody>
          <a:bodyPr wrap="square" rtlCol="0" anchor="t"/>
          <a:lstStyle/>
          <a:p>
            <a:endParaRPr lang="en-US" dirty="0"/>
          </a:p>
        </p:txBody>
      </p:sp>
      <p:sp>
        <p:nvSpPr>
          <p:cNvPr id="176" name="Cell 176"/>
          <p:cNvSpPr/>
          <p:nvPr/>
        </p:nvSpPr>
        <p:spPr>
          <a:xfrm>
            <a:off x="7871472" y="4010000"/>
            <a:ext cx="415712" cy="330000"/>
          </a:xfrm>
          <a:prstGeom prst="rect">
            <a:avLst/>
          </a:prstGeom>
          <a:noFill/>
          <a:ln w="9525">
            <a:solidFill>
              <a:srgbClr val="E1E5EA"/>
            </a:solidFill>
          </a:ln>
        </p:spPr>
        <p:txBody>
          <a:bodyPr wrap="square" rtlCol="0" anchor="t"/>
          <a:lstStyle/>
          <a:p>
            <a:endParaRPr lang="en-US" dirty="0"/>
          </a:p>
        </p:txBody>
      </p:sp>
      <p:sp>
        <p:nvSpPr>
          <p:cNvPr id="177" name="Cell 177"/>
          <p:cNvSpPr/>
          <p:nvPr/>
        </p:nvSpPr>
        <p:spPr>
          <a:xfrm>
            <a:off x="8287184" y="4010000"/>
            <a:ext cx="415712" cy="330000"/>
          </a:xfrm>
          <a:prstGeom prst="rect">
            <a:avLst/>
          </a:prstGeom>
          <a:noFill/>
          <a:ln w="9525">
            <a:solidFill>
              <a:srgbClr val="E1E5EA"/>
            </a:solidFill>
          </a:ln>
        </p:spPr>
        <p:txBody>
          <a:bodyPr wrap="square" rtlCol="0" anchor="t"/>
          <a:lstStyle/>
          <a:p>
            <a:endParaRPr lang="en-US" dirty="0"/>
          </a:p>
        </p:txBody>
      </p:sp>
      <p:sp>
        <p:nvSpPr>
          <p:cNvPr id="178" name="Cell 178"/>
          <p:cNvSpPr/>
          <p:nvPr/>
        </p:nvSpPr>
        <p:spPr>
          <a:xfrm>
            <a:off x="8702896" y="4010000"/>
            <a:ext cx="415712" cy="330000"/>
          </a:xfrm>
          <a:prstGeom prst="rect">
            <a:avLst/>
          </a:prstGeom>
          <a:noFill/>
          <a:ln w="9525">
            <a:solidFill>
              <a:srgbClr val="E1E5EA"/>
            </a:solidFill>
          </a:ln>
        </p:spPr>
        <p:txBody>
          <a:bodyPr wrap="square" rtlCol="0" anchor="t"/>
          <a:lstStyle/>
          <a:p>
            <a:endParaRPr lang="en-US" dirty="0"/>
          </a:p>
        </p:txBody>
      </p:sp>
      <p:sp>
        <p:nvSpPr>
          <p:cNvPr id="179" name="Cell 179"/>
          <p:cNvSpPr/>
          <p:nvPr/>
        </p:nvSpPr>
        <p:spPr>
          <a:xfrm>
            <a:off x="9118608" y="4010000"/>
            <a:ext cx="415712" cy="330000"/>
          </a:xfrm>
          <a:prstGeom prst="rect">
            <a:avLst/>
          </a:prstGeom>
          <a:noFill/>
          <a:ln w="9525">
            <a:solidFill>
              <a:srgbClr val="E1E5EA"/>
            </a:solidFill>
          </a:ln>
        </p:spPr>
        <p:txBody>
          <a:bodyPr wrap="square" rtlCol="0" anchor="t"/>
          <a:lstStyle/>
          <a:p>
            <a:endParaRPr lang="en-US" dirty="0"/>
          </a:p>
        </p:txBody>
      </p:sp>
      <p:sp>
        <p:nvSpPr>
          <p:cNvPr id="180" name="Cell 180"/>
          <p:cNvSpPr/>
          <p:nvPr/>
        </p:nvSpPr>
        <p:spPr>
          <a:xfrm>
            <a:off x="9534320" y="4010000"/>
            <a:ext cx="415712" cy="330000"/>
          </a:xfrm>
          <a:prstGeom prst="rect">
            <a:avLst/>
          </a:prstGeom>
          <a:noFill/>
          <a:ln w="9525">
            <a:solidFill>
              <a:srgbClr val="E1E5EA"/>
            </a:solidFill>
          </a:ln>
        </p:spPr>
        <p:txBody>
          <a:bodyPr wrap="square" rtlCol="0" anchor="t"/>
          <a:lstStyle/>
          <a:p>
            <a:endParaRPr lang="en-US" dirty="0"/>
          </a:p>
        </p:txBody>
      </p:sp>
      <p:sp>
        <p:nvSpPr>
          <p:cNvPr id="181" name="Cell 181"/>
          <p:cNvSpPr/>
          <p:nvPr/>
        </p:nvSpPr>
        <p:spPr>
          <a:xfrm>
            <a:off x="9950032" y="4010000"/>
            <a:ext cx="415712" cy="330000"/>
          </a:xfrm>
          <a:prstGeom prst="rect">
            <a:avLst/>
          </a:prstGeom>
          <a:noFill/>
          <a:ln w="9525">
            <a:solidFill>
              <a:srgbClr val="E1E5EA"/>
            </a:solidFill>
          </a:ln>
        </p:spPr>
        <p:txBody>
          <a:bodyPr wrap="square" rtlCol="0" anchor="t"/>
          <a:lstStyle/>
          <a:p>
            <a:endParaRPr lang="en-US" dirty="0"/>
          </a:p>
        </p:txBody>
      </p:sp>
      <p:sp>
        <p:nvSpPr>
          <p:cNvPr id="182" name="Cell 182"/>
          <p:cNvSpPr/>
          <p:nvPr/>
        </p:nvSpPr>
        <p:spPr>
          <a:xfrm>
            <a:off x="10365744" y="4010000"/>
            <a:ext cx="415712" cy="330000"/>
          </a:xfrm>
          <a:prstGeom prst="rect">
            <a:avLst/>
          </a:prstGeom>
          <a:noFill/>
          <a:ln w="9525">
            <a:solidFill>
              <a:srgbClr val="E1E5EA"/>
            </a:solidFill>
          </a:ln>
        </p:spPr>
        <p:txBody>
          <a:bodyPr wrap="square" rtlCol="0" anchor="t"/>
          <a:lstStyle/>
          <a:p>
            <a:endParaRPr lang="en-US" dirty="0"/>
          </a:p>
        </p:txBody>
      </p:sp>
      <p:sp>
        <p:nvSpPr>
          <p:cNvPr id="183" name="Cell 183"/>
          <p:cNvSpPr/>
          <p:nvPr/>
        </p:nvSpPr>
        <p:spPr>
          <a:xfrm>
            <a:off x="10781456" y="4010000"/>
            <a:ext cx="415712" cy="330000"/>
          </a:xfrm>
          <a:prstGeom prst="rect">
            <a:avLst/>
          </a:prstGeom>
          <a:noFill/>
          <a:ln w="9525">
            <a:solidFill>
              <a:srgbClr val="E1E5EA"/>
            </a:solidFill>
          </a:ln>
        </p:spPr>
        <p:txBody>
          <a:bodyPr wrap="square" rtlCol="0" anchor="t"/>
          <a:lstStyle/>
          <a:p>
            <a:endParaRPr lang="en-US" dirty="0"/>
          </a:p>
        </p:txBody>
      </p:sp>
      <p:sp>
        <p:nvSpPr>
          <p:cNvPr id="184" name="Cell 184"/>
          <p:cNvSpPr/>
          <p:nvPr/>
        </p:nvSpPr>
        <p:spPr>
          <a:xfrm>
            <a:off x="11197168" y="4010000"/>
            <a:ext cx="415712" cy="330000"/>
          </a:xfrm>
          <a:prstGeom prst="rect">
            <a:avLst/>
          </a:prstGeom>
          <a:noFill/>
          <a:ln w="9525">
            <a:solidFill>
              <a:srgbClr val="E1E5EA"/>
            </a:solidFill>
          </a:ln>
        </p:spPr>
        <p:txBody>
          <a:bodyPr wrap="square" rtlCol="0" anchor="t"/>
          <a:lstStyle/>
          <a:p>
            <a:endParaRPr lang="en-US" dirty="0"/>
          </a:p>
        </p:txBody>
      </p:sp>
      <p:sp>
        <p:nvSpPr>
          <p:cNvPr id="185" name="Bar 185"/>
          <p:cNvSpPr/>
          <p:nvPr/>
        </p:nvSpPr>
        <p:spPr>
          <a:xfrm>
            <a:off x="7058048" y="4070000"/>
            <a:ext cx="1211136" cy="210000"/>
          </a:xfrm>
          <a:prstGeom prst="roundRect">
            <a:avLst>
              <a:gd name="adj" fmla="val 30000"/>
            </a:avLst>
          </a:prstGeom>
          <a:solidFill>
            <a:srgbClr val="ED7D31"/>
          </a:solidFill>
          <a:ln>
            <a:noFill/>
          </a:ln>
        </p:spPr>
        <p:txBody>
          <a:bodyPr wrap="square" rtlCol="0" anchor="t"/>
          <a:lstStyle/>
          <a:p>
            <a:endParaRPr lang="en-US" dirty="0"/>
          </a:p>
        </p:txBody>
      </p:sp>
      <p:sp>
        <p:nvSpPr>
          <p:cNvPr id="186" name="Row 186"/>
          <p:cNvSpPr/>
          <p:nvPr/>
        </p:nvSpPr>
        <p:spPr>
          <a:xfrm>
            <a:off x="548640" y="4340000"/>
            <a:ext cx="11064240" cy="330000"/>
          </a:xfrm>
          <a:prstGeom prst="rect">
            <a:avLst/>
          </a:prstGeom>
          <a:solidFill>
            <a:srgbClr val="FFFFFF"/>
          </a:solidFill>
          <a:ln>
            <a:noFill/>
          </a:ln>
        </p:spPr>
        <p:txBody>
          <a:bodyPr wrap="square" rtlCol="0" anchor="t"/>
          <a:lstStyle/>
          <a:p>
            <a:endParaRPr lang="en-US" dirty="0"/>
          </a:p>
        </p:txBody>
      </p:sp>
      <p:sp>
        <p:nvSpPr>
          <p:cNvPr id="187" name="Shape 187"/>
          <p:cNvSpPr txBox="1"/>
          <p:nvPr/>
        </p:nvSpPr>
        <p:spPr>
          <a:xfrm>
            <a:off x="548640" y="434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Chrome Extension Development</a:t>
            </a:r>
          </a:p>
        </p:txBody>
      </p:sp>
      <p:sp>
        <p:nvSpPr>
          <p:cNvPr id="188" name="Cell 188"/>
          <p:cNvSpPr/>
          <p:nvPr/>
        </p:nvSpPr>
        <p:spPr>
          <a:xfrm>
            <a:off x="3298640" y="4340000"/>
            <a:ext cx="415712" cy="330000"/>
          </a:xfrm>
          <a:prstGeom prst="rect">
            <a:avLst/>
          </a:prstGeom>
          <a:noFill/>
          <a:ln w="9525">
            <a:solidFill>
              <a:srgbClr val="E1E5EA"/>
            </a:solidFill>
          </a:ln>
        </p:spPr>
        <p:txBody>
          <a:bodyPr wrap="square" rtlCol="0" anchor="t"/>
          <a:lstStyle/>
          <a:p>
            <a:endParaRPr lang="en-US" dirty="0"/>
          </a:p>
        </p:txBody>
      </p:sp>
      <p:sp>
        <p:nvSpPr>
          <p:cNvPr id="189" name="Cell 189"/>
          <p:cNvSpPr/>
          <p:nvPr/>
        </p:nvSpPr>
        <p:spPr>
          <a:xfrm>
            <a:off x="3714352" y="4340000"/>
            <a:ext cx="415712" cy="330000"/>
          </a:xfrm>
          <a:prstGeom prst="rect">
            <a:avLst/>
          </a:prstGeom>
          <a:noFill/>
          <a:ln w="9525">
            <a:solidFill>
              <a:srgbClr val="E1E5EA"/>
            </a:solidFill>
          </a:ln>
        </p:spPr>
        <p:txBody>
          <a:bodyPr wrap="square" rtlCol="0" anchor="t"/>
          <a:lstStyle/>
          <a:p>
            <a:endParaRPr lang="en-US" dirty="0"/>
          </a:p>
        </p:txBody>
      </p:sp>
      <p:sp>
        <p:nvSpPr>
          <p:cNvPr id="190" name="Cell 190"/>
          <p:cNvSpPr/>
          <p:nvPr/>
        </p:nvSpPr>
        <p:spPr>
          <a:xfrm>
            <a:off x="4130064" y="4340000"/>
            <a:ext cx="415712" cy="330000"/>
          </a:xfrm>
          <a:prstGeom prst="rect">
            <a:avLst/>
          </a:prstGeom>
          <a:noFill/>
          <a:ln w="9525">
            <a:solidFill>
              <a:srgbClr val="E1E5EA"/>
            </a:solidFill>
          </a:ln>
        </p:spPr>
        <p:txBody>
          <a:bodyPr wrap="square" rtlCol="0" anchor="t"/>
          <a:lstStyle/>
          <a:p>
            <a:endParaRPr lang="en-US" dirty="0"/>
          </a:p>
        </p:txBody>
      </p:sp>
      <p:sp>
        <p:nvSpPr>
          <p:cNvPr id="191" name="Cell 191"/>
          <p:cNvSpPr/>
          <p:nvPr/>
        </p:nvSpPr>
        <p:spPr>
          <a:xfrm>
            <a:off x="4545776" y="4340000"/>
            <a:ext cx="415712" cy="330000"/>
          </a:xfrm>
          <a:prstGeom prst="rect">
            <a:avLst/>
          </a:prstGeom>
          <a:noFill/>
          <a:ln w="9525">
            <a:solidFill>
              <a:srgbClr val="E1E5EA"/>
            </a:solidFill>
          </a:ln>
        </p:spPr>
        <p:txBody>
          <a:bodyPr wrap="square" rtlCol="0" anchor="t"/>
          <a:lstStyle/>
          <a:p>
            <a:endParaRPr lang="en-US" dirty="0"/>
          </a:p>
        </p:txBody>
      </p:sp>
      <p:sp>
        <p:nvSpPr>
          <p:cNvPr id="192" name="Cell 192"/>
          <p:cNvSpPr/>
          <p:nvPr/>
        </p:nvSpPr>
        <p:spPr>
          <a:xfrm>
            <a:off x="4961488" y="4340000"/>
            <a:ext cx="415712" cy="330000"/>
          </a:xfrm>
          <a:prstGeom prst="rect">
            <a:avLst/>
          </a:prstGeom>
          <a:noFill/>
          <a:ln w="9525">
            <a:solidFill>
              <a:srgbClr val="E1E5EA"/>
            </a:solidFill>
          </a:ln>
        </p:spPr>
        <p:txBody>
          <a:bodyPr wrap="square" rtlCol="0" anchor="t"/>
          <a:lstStyle/>
          <a:p>
            <a:endParaRPr lang="en-US" dirty="0"/>
          </a:p>
        </p:txBody>
      </p:sp>
      <p:sp>
        <p:nvSpPr>
          <p:cNvPr id="193" name="Cell 193"/>
          <p:cNvSpPr/>
          <p:nvPr/>
        </p:nvSpPr>
        <p:spPr>
          <a:xfrm>
            <a:off x="5377200" y="4340000"/>
            <a:ext cx="415712" cy="330000"/>
          </a:xfrm>
          <a:prstGeom prst="rect">
            <a:avLst/>
          </a:prstGeom>
          <a:noFill/>
          <a:ln w="9525">
            <a:solidFill>
              <a:srgbClr val="E1E5EA"/>
            </a:solidFill>
          </a:ln>
        </p:spPr>
        <p:txBody>
          <a:bodyPr wrap="square" rtlCol="0" anchor="t"/>
          <a:lstStyle/>
          <a:p>
            <a:endParaRPr lang="en-US" dirty="0"/>
          </a:p>
        </p:txBody>
      </p:sp>
      <p:sp>
        <p:nvSpPr>
          <p:cNvPr id="194" name="Cell 194"/>
          <p:cNvSpPr/>
          <p:nvPr/>
        </p:nvSpPr>
        <p:spPr>
          <a:xfrm>
            <a:off x="5792912" y="4340000"/>
            <a:ext cx="415712" cy="330000"/>
          </a:xfrm>
          <a:prstGeom prst="rect">
            <a:avLst/>
          </a:prstGeom>
          <a:noFill/>
          <a:ln w="9525">
            <a:solidFill>
              <a:srgbClr val="E1E5EA"/>
            </a:solidFill>
          </a:ln>
        </p:spPr>
        <p:txBody>
          <a:bodyPr wrap="square" rtlCol="0" anchor="t"/>
          <a:lstStyle/>
          <a:p>
            <a:endParaRPr lang="en-US" dirty="0"/>
          </a:p>
        </p:txBody>
      </p:sp>
      <p:sp>
        <p:nvSpPr>
          <p:cNvPr id="195" name="Cell 195"/>
          <p:cNvSpPr/>
          <p:nvPr/>
        </p:nvSpPr>
        <p:spPr>
          <a:xfrm>
            <a:off x="6208624" y="4340000"/>
            <a:ext cx="415712" cy="330000"/>
          </a:xfrm>
          <a:prstGeom prst="rect">
            <a:avLst/>
          </a:prstGeom>
          <a:noFill/>
          <a:ln w="9525">
            <a:solidFill>
              <a:srgbClr val="E1E5EA"/>
            </a:solidFill>
          </a:ln>
        </p:spPr>
        <p:txBody>
          <a:bodyPr wrap="square" rtlCol="0" anchor="t"/>
          <a:lstStyle/>
          <a:p>
            <a:endParaRPr lang="en-US" dirty="0"/>
          </a:p>
        </p:txBody>
      </p:sp>
      <p:sp>
        <p:nvSpPr>
          <p:cNvPr id="196" name="Cell 196"/>
          <p:cNvSpPr/>
          <p:nvPr/>
        </p:nvSpPr>
        <p:spPr>
          <a:xfrm>
            <a:off x="6624336" y="4340000"/>
            <a:ext cx="415712" cy="330000"/>
          </a:xfrm>
          <a:prstGeom prst="rect">
            <a:avLst/>
          </a:prstGeom>
          <a:noFill/>
          <a:ln w="9525">
            <a:solidFill>
              <a:srgbClr val="E1E5EA"/>
            </a:solidFill>
          </a:ln>
        </p:spPr>
        <p:txBody>
          <a:bodyPr wrap="square" rtlCol="0" anchor="t"/>
          <a:lstStyle/>
          <a:p>
            <a:endParaRPr lang="en-US" dirty="0"/>
          </a:p>
        </p:txBody>
      </p:sp>
      <p:sp>
        <p:nvSpPr>
          <p:cNvPr id="197" name="Cell 197"/>
          <p:cNvSpPr/>
          <p:nvPr/>
        </p:nvSpPr>
        <p:spPr>
          <a:xfrm>
            <a:off x="7040048" y="4340000"/>
            <a:ext cx="415712" cy="330000"/>
          </a:xfrm>
          <a:prstGeom prst="rect">
            <a:avLst/>
          </a:prstGeom>
          <a:noFill/>
          <a:ln w="9525">
            <a:solidFill>
              <a:srgbClr val="E1E5EA"/>
            </a:solidFill>
          </a:ln>
        </p:spPr>
        <p:txBody>
          <a:bodyPr wrap="square" rtlCol="0" anchor="t"/>
          <a:lstStyle/>
          <a:p>
            <a:endParaRPr lang="en-US" dirty="0"/>
          </a:p>
        </p:txBody>
      </p:sp>
      <p:sp>
        <p:nvSpPr>
          <p:cNvPr id="198" name="Cell 198"/>
          <p:cNvSpPr/>
          <p:nvPr/>
        </p:nvSpPr>
        <p:spPr>
          <a:xfrm>
            <a:off x="7455760" y="4340000"/>
            <a:ext cx="415712" cy="330000"/>
          </a:xfrm>
          <a:prstGeom prst="rect">
            <a:avLst/>
          </a:prstGeom>
          <a:noFill/>
          <a:ln w="9525">
            <a:solidFill>
              <a:srgbClr val="E1E5EA"/>
            </a:solidFill>
          </a:ln>
        </p:spPr>
        <p:txBody>
          <a:bodyPr wrap="square" rtlCol="0" anchor="t"/>
          <a:lstStyle/>
          <a:p>
            <a:endParaRPr lang="en-US" dirty="0"/>
          </a:p>
        </p:txBody>
      </p:sp>
      <p:sp>
        <p:nvSpPr>
          <p:cNvPr id="199" name="Cell 199"/>
          <p:cNvSpPr/>
          <p:nvPr/>
        </p:nvSpPr>
        <p:spPr>
          <a:xfrm>
            <a:off x="7871472" y="4340000"/>
            <a:ext cx="415712" cy="330000"/>
          </a:xfrm>
          <a:prstGeom prst="rect">
            <a:avLst/>
          </a:prstGeom>
          <a:noFill/>
          <a:ln w="9525">
            <a:solidFill>
              <a:srgbClr val="E1E5EA"/>
            </a:solidFill>
          </a:ln>
        </p:spPr>
        <p:txBody>
          <a:bodyPr wrap="square" rtlCol="0" anchor="t"/>
          <a:lstStyle/>
          <a:p>
            <a:endParaRPr lang="en-US" dirty="0"/>
          </a:p>
        </p:txBody>
      </p:sp>
      <p:sp>
        <p:nvSpPr>
          <p:cNvPr id="200" name="Cell 200"/>
          <p:cNvSpPr/>
          <p:nvPr/>
        </p:nvSpPr>
        <p:spPr>
          <a:xfrm>
            <a:off x="8287184" y="4340000"/>
            <a:ext cx="415712" cy="330000"/>
          </a:xfrm>
          <a:prstGeom prst="rect">
            <a:avLst/>
          </a:prstGeom>
          <a:noFill/>
          <a:ln w="9525">
            <a:solidFill>
              <a:srgbClr val="E1E5EA"/>
            </a:solidFill>
          </a:ln>
        </p:spPr>
        <p:txBody>
          <a:bodyPr wrap="square" rtlCol="0" anchor="t"/>
          <a:lstStyle/>
          <a:p>
            <a:endParaRPr lang="en-US" dirty="0"/>
          </a:p>
        </p:txBody>
      </p:sp>
      <p:sp>
        <p:nvSpPr>
          <p:cNvPr id="201" name="Cell 201"/>
          <p:cNvSpPr/>
          <p:nvPr/>
        </p:nvSpPr>
        <p:spPr>
          <a:xfrm>
            <a:off x="8702896" y="4340000"/>
            <a:ext cx="415712" cy="330000"/>
          </a:xfrm>
          <a:prstGeom prst="rect">
            <a:avLst/>
          </a:prstGeom>
          <a:noFill/>
          <a:ln w="9525">
            <a:solidFill>
              <a:srgbClr val="E1E5EA"/>
            </a:solidFill>
          </a:ln>
        </p:spPr>
        <p:txBody>
          <a:bodyPr wrap="square" rtlCol="0" anchor="t"/>
          <a:lstStyle/>
          <a:p>
            <a:endParaRPr lang="en-US" dirty="0"/>
          </a:p>
        </p:txBody>
      </p:sp>
      <p:sp>
        <p:nvSpPr>
          <p:cNvPr id="202" name="Cell 202"/>
          <p:cNvSpPr/>
          <p:nvPr/>
        </p:nvSpPr>
        <p:spPr>
          <a:xfrm>
            <a:off x="9118608" y="4340000"/>
            <a:ext cx="415712" cy="330000"/>
          </a:xfrm>
          <a:prstGeom prst="rect">
            <a:avLst/>
          </a:prstGeom>
          <a:noFill/>
          <a:ln w="9525">
            <a:solidFill>
              <a:srgbClr val="E1E5EA"/>
            </a:solidFill>
          </a:ln>
        </p:spPr>
        <p:txBody>
          <a:bodyPr wrap="square" rtlCol="0" anchor="t"/>
          <a:lstStyle/>
          <a:p>
            <a:endParaRPr lang="en-US" dirty="0"/>
          </a:p>
        </p:txBody>
      </p:sp>
      <p:sp>
        <p:nvSpPr>
          <p:cNvPr id="203" name="Cell 203"/>
          <p:cNvSpPr/>
          <p:nvPr/>
        </p:nvSpPr>
        <p:spPr>
          <a:xfrm>
            <a:off x="9534320" y="4340000"/>
            <a:ext cx="415712" cy="330000"/>
          </a:xfrm>
          <a:prstGeom prst="rect">
            <a:avLst/>
          </a:prstGeom>
          <a:noFill/>
          <a:ln w="9525">
            <a:solidFill>
              <a:srgbClr val="E1E5EA"/>
            </a:solidFill>
          </a:ln>
        </p:spPr>
        <p:txBody>
          <a:bodyPr wrap="square" rtlCol="0" anchor="t"/>
          <a:lstStyle/>
          <a:p>
            <a:endParaRPr lang="en-US" dirty="0"/>
          </a:p>
        </p:txBody>
      </p:sp>
      <p:sp>
        <p:nvSpPr>
          <p:cNvPr id="204" name="Cell 204"/>
          <p:cNvSpPr/>
          <p:nvPr/>
        </p:nvSpPr>
        <p:spPr>
          <a:xfrm>
            <a:off x="9950032" y="4340000"/>
            <a:ext cx="415712" cy="330000"/>
          </a:xfrm>
          <a:prstGeom prst="rect">
            <a:avLst/>
          </a:prstGeom>
          <a:noFill/>
          <a:ln w="9525">
            <a:solidFill>
              <a:srgbClr val="E1E5EA"/>
            </a:solidFill>
          </a:ln>
        </p:spPr>
        <p:txBody>
          <a:bodyPr wrap="square" rtlCol="0" anchor="t"/>
          <a:lstStyle/>
          <a:p>
            <a:endParaRPr lang="en-US" dirty="0"/>
          </a:p>
        </p:txBody>
      </p:sp>
      <p:sp>
        <p:nvSpPr>
          <p:cNvPr id="205" name="Cell 205"/>
          <p:cNvSpPr/>
          <p:nvPr/>
        </p:nvSpPr>
        <p:spPr>
          <a:xfrm>
            <a:off x="10365744" y="4340000"/>
            <a:ext cx="415712" cy="330000"/>
          </a:xfrm>
          <a:prstGeom prst="rect">
            <a:avLst/>
          </a:prstGeom>
          <a:noFill/>
          <a:ln w="9525">
            <a:solidFill>
              <a:srgbClr val="E1E5EA"/>
            </a:solidFill>
          </a:ln>
        </p:spPr>
        <p:txBody>
          <a:bodyPr wrap="square" rtlCol="0" anchor="t"/>
          <a:lstStyle/>
          <a:p>
            <a:endParaRPr lang="en-US" dirty="0"/>
          </a:p>
        </p:txBody>
      </p:sp>
      <p:sp>
        <p:nvSpPr>
          <p:cNvPr id="206" name="Cell 206"/>
          <p:cNvSpPr/>
          <p:nvPr/>
        </p:nvSpPr>
        <p:spPr>
          <a:xfrm>
            <a:off x="10781456" y="4340000"/>
            <a:ext cx="415712" cy="330000"/>
          </a:xfrm>
          <a:prstGeom prst="rect">
            <a:avLst/>
          </a:prstGeom>
          <a:noFill/>
          <a:ln w="9525">
            <a:solidFill>
              <a:srgbClr val="E1E5EA"/>
            </a:solidFill>
          </a:ln>
        </p:spPr>
        <p:txBody>
          <a:bodyPr wrap="square" rtlCol="0" anchor="t"/>
          <a:lstStyle/>
          <a:p>
            <a:endParaRPr lang="en-US" dirty="0"/>
          </a:p>
        </p:txBody>
      </p:sp>
      <p:sp>
        <p:nvSpPr>
          <p:cNvPr id="207" name="Cell 207"/>
          <p:cNvSpPr/>
          <p:nvPr/>
        </p:nvSpPr>
        <p:spPr>
          <a:xfrm>
            <a:off x="11197168" y="4340000"/>
            <a:ext cx="415712" cy="330000"/>
          </a:xfrm>
          <a:prstGeom prst="rect">
            <a:avLst/>
          </a:prstGeom>
          <a:noFill/>
          <a:ln w="9525">
            <a:solidFill>
              <a:srgbClr val="E1E5EA"/>
            </a:solidFill>
          </a:ln>
        </p:spPr>
        <p:txBody>
          <a:bodyPr wrap="square" rtlCol="0" anchor="t"/>
          <a:lstStyle/>
          <a:p>
            <a:endParaRPr lang="en-US" dirty="0"/>
          </a:p>
        </p:txBody>
      </p:sp>
      <p:sp>
        <p:nvSpPr>
          <p:cNvPr id="208" name="Bar 208"/>
          <p:cNvSpPr/>
          <p:nvPr/>
        </p:nvSpPr>
        <p:spPr>
          <a:xfrm>
            <a:off x="7889472" y="4400000"/>
            <a:ext cx="1211136" cy="210000"/>
          </a:xfrm>
          <a:prstGeom prst="roundRect">
            <a:avLst>
              <a:gd name="adj" fmla="val 30000"/>
            </a:avLst>
          </a:prstGeom>
          <a:solidFill>
            <a:srgbClr val="ED7D31"/>
          </a:solidFill>
          <a:ln>
            <a:noFill/>
          </a:ln>
        </p:spPr>
        <p:txBody>
          <a:bodyPr wrap="square" rtlCol="0" anchor="t"/>
          <a:lstStyle/>
          <a:p>
            <a:endParaRPr lang="en-US" dirty="0"/>
          </a:p>
        </p:txBody>
      </p:sp>
      <p:sp>
        <p:nvSpPr>
          <p:cNvPr id="209" name="Row 209"/>
          <p:cNvSpPr/>
          <p:nvPr/>
        </p:nvSpPr>
        <p:spPr>
          <a:xfrm>
            <a:off x="548640" y="4670000"/>
            <a:ext cx="11064240" cy="330000"/>
          </a:xfrm>
          <a:prstGeom prst="rect">
            <a:avLst/>
          </a:prstGeom>
          <a:solidFill>
            <a:srgbClr val="F7F9FB"/>
          </a:solidFill>
          <a:ln>
            <a:noFill/>
          </a:ln>
        </p:spPr>
        <p:txBody>
          <a:bodyPr wrap="square" rtlCol="0" anchor="t"/>
          <a:lstStyle/>
          <a:p>
            <a:endParaRPr lang="en-US" dirty="0"/>
          </a:p>
        </p:txBody>
      </p:sp>
      <p:sp>
        <p:nvSpPr>
          <p:cNvPr id="210" name="Shape 210"/>
          <p:cNvSpPr txBox="1"/>
          <p:nvPr/>
        </p:nvSpPr>
        <p:spPr>
          <a:xfrm>
            <a:off x="548640" y="467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Testing &amp; Evaluation</a:t>
            </a:r>
          </a:p>
        </p:txBody>
      </p:sp>
      <p:sp>
        <p:nvSpPr>
          <p:cNvPr id="211" name="Cell 211"/>
          <p:cNvSpPr/>
          <p:nvPr/>
        </p:nvSpPr>
        <p:spPr>
          <a:xfrm>
            <a:off x="3298640" y="4670000"/>
            <a:ext cx="415712" cy="330000"/>
          </a:xfrm>
          <a:prstGeom prst="rect">
            <a:avLst/>
          </a:prstGeom>
          <a:noFill/>
          <a:ln w="9525">
            <a:solidFill>
              <a:srgbClr val="E1E5EA"/>
            </a:solidFill>
          </a:ln>
        </p:spPr>
        <p:txBody>
          <a:bodyPr wrap="square" rtlCol="0" anchor="t"/>
          <a:lstStyle/>
          <a:p>
            <a:endParaRPr lang="en-US" dirty="0"/>
          </a:p>
        </p:txBody>
      </p:sp>
      <p:sp>
        <p:nvSpPr>
          <p:cNvPr id="212" name="Cell 212"/>
          <p:cNvSpPr/>
          <p:nvPr/>
        </p:nvSpPr>
        <p:spPr>
          <a:xfrm>
            <a:off x="3714352" y="4670000"/>
            <a:ext cx="415712" cy="330000"/>
          </a:xfrm>
          <a:prstGeom prst="rect">
            <a:avLst/>
          </a:prstGeom>
          <a:noFill/>
          <a:ln w="9525">
            <a:solidFill>
              <a:srgbClr val="E1E5EA"/>
            </a:solidFill>
          </a:ln>
        </p:spPr>
        <p:txBody>
          <a:bodyPr wrap="square" rtlCol="0" anchor="t"/>
          <a:lstStyle/>
          <a:p>
            <a:endParaRPr lang="en-US" dirty="0"/>
          </a:p>
        </p:txBody>
      </p:sp>
      <p:sp>
        <p:nvSpPr>
          <p:cNvPr id="213" name="Cell 213"/>
          <p:cNvSpPr/>
          <p:nvPr/>
        </p:nvSpPr>
        <p:spPr>
          <a:xfrm>
            <a:off x="4130064" y="4670000"/>
            <a:ext cx="415712" cy="330000"/>
          </a:xfrm>
          <a:prstGeom prst="rect">
            <a:avLst/>
          </a:prstGeom>
          <a:noFill/>
          <a:ln w="9525">
            <a:solidFill>
              <a:srgbClr val="E1E5EA"/>
            </a:solidFill>
          </a:ln>
        </p:spPr>
        <p:txBody>
          <a:bodyPr wrap="square" rtlCol="0" anchor="t"/>
          <a:lstStyle/>
          <a:p>
            <a:endParaRPr lang="en-US" dirty="0"/>
          </a:p>
        </p:txBody>
      </p:sp>
      <p:sp>
        <p:nvSpPr>
          <p:cNvPr id="214" name="Cell 214"/>
          <p:cNvSpPr/>
          <p:nvPr/>
        </p:nvSpPr>
        <p:spPr>
          <a:xfrm>
            <a:off x="4545776" y="4670000"/>
            <a:ext cx="415712" cy="330000"/>
          </a:xfrm>
          <a:prstGeom prst="rect">
            <a:avLst/>
          </a:prstGeom>
          <a:noFill/>
          <a:ln w="9525">
            <a:solidFill>
              <a:srgbClr val="E1E5EA"/>
            </a:solidFill>
          </a:ln>
        </p:spPr>
        <p:txBody>
          <a:bodyPr wrap="square" rtlCol="0" anchor="t"/>
          <a:lstStyle/>
          <a:p>
            <a:endParaRPr lang="en-US" dirty="0"/>
          </a:p>
        </p:txBody>
      </p:sp>
      <p:sp>
        <p:nvSpPr>
          <p:cNvPr id="215" name="Cell 215"/>
          <p:cNvSpPr/>
          <p:nvPr/>
        </p:nvSpPr>
        <p:spPr>
          <a:xfrm>
            <a:off x="4961488" y="4670000"/>
            <a:ext cx="415712" cy="330000"/>
          </a:xfrm>
          <a:prstGeom prst="rect">
            <a:avLst/>
          </a:prstGeom>
          <a:noFill/>
          <a:ln w="9525">
            <a:solidFill>
              <a:srgbClr val="E1E5EA"/>
            </a:solidFill>
          </a:ln>
        </p:spPr>
        <p:txBody>
          <a:bodyPr wrap="square" rtlCol="0" anchor="t"/>
          <a:lstStyle/>
          <a:p>
            <a:endParaRPr lang="en-US" dirty="0"/>
          </a:p>
        </p:txBody>
      </p:sp>
      <p:sp>
        <p:nvSpPr>
          <p:cNvPr id="216" name="Cell 216"/>
          <p:cNvSpPr/>
          <p:nvPr/>
        </p:nvSpPr>
        <p:spPr>
          <a:xfrm>
            <a:off x="5377200" y="4670000"/>
            <a:ext cx="415712" cy="330000"/>
          </a:xfrm>
          <a:prstGeom prst="rect">
            <a:avLst/>
          </a:prstGeom>
          <a:noFill/>
          <a:ln w="9525">
            <a:solidFill>
              <a:srgbClr val="E1E5EA"/>
            </a:solidFill>
          </a:ln>
        </p:spPr>
        <p:txBody>
          <a:bodyPr wrap="square" rtlCol="0" anchor="t"/>
          <a:lstStyle/>
          <a:p>
            <a:endParaRPr lang="en-US" dirty="0"/>
          </a:p>
        </p:txBody>
      </p:sp>
      <p:sp>
        <p:nvSpPr>
          <p:cNvPr id="217" name="Cell 217"/>
          <p:cNvSpPr/>
          <p:nvPr/>
        </p:nvSpPr>
        <p:spPr>
          <a:xfrm>
            <a:off x="5792912" y="4670000"/>
            <a:ext cx="415712" cy="330000"/>
          </a:xfrm>
          <a:prstGeom prst="rect">
            <a:avLst/>
          </a:prstGeom>
          <a:noFill/>
          <a:ln w="9525">
            <a:solidFill>
              <a:srgbClr val="E1E5EA"/>
            </a:solidFill>
          </a:ln>
        </p:spPr>
        <p:txBody>
          <a:bodyPr wrap="square" rtlCol="0" anchor="t"/>
          <a:lstStyle/>
          <a:p>
            <a:endParaRPr lang="en-US" dirty="0"/>
          </a:p>
        </p:txBody>
      </p:sp>
      <p:sp>
        <p:nvSpPr>
          <p:cNvPr id="218" name="Cell 218"/>
          <p:cNvSpPr/>
          <p:nvPr/>
        </p:nvSpPr>
        <p:spPr>
          <a:xfrm>
            <a:off x="6208624" y="4670000"/>
            <a:ext cx="415712" cy="330000"/>
          </a:xfrm>
          <a:prstGeom prst="rect">
            <a:avLst/>
          </a:prstGeom>
          <a:noFill/>
          <a:ln w="9525">
            <a:solidFill>
              <a:srgbClr val="E1E5EA"/>
            </a:solidFill>
          </a:ln>
        </p:spPr>
        <p:txBody>
          <a:bodyPr wrap="square" rtlCol="0" anchor="t"/>
          <a:lstStyle/>
          <a:p>
            <a:endParaRPr lang="en-US" dirty="0"/>
          </a:p>
        </p:txBody>
      </p:sp>
      <p:sp>
        <p:nvSpPr>
          <p:cNvPr id="219" name="Cell 219"/>
          <p:cNvSpPr/>
          <p:nvPr/>
        </p:nvSpPr>
        <p:spPr>
          <a:xfrm>
            <a:off x="6624336" y="4670000"/>
            <a:ext cx="415712" cy="330000"/>
          </a:xfrm>
          <a:prstGeom prst="rect">
            <a:avLst/>
          </a:prstGeom>
          <a:noFill/>
          <a:ln w="9525">
            <a:solidFill>
              <a:srgbClr val="E1E5EA"/>
            </a:solidFill>
          </a:ln>
        </p:spPr>
        <p:txBody>
          <a:bodyPr wrap="square" rtlCol="0" anchor="t"/>
          <a:lstStyle/>
          <a:p>
            <a:endParaRPr lang="en-US" dirty="0"/>
          </a:p>
        </p:txBody>
      </p:sp>
      <p:sp>
        <p:nvSpPr>
          <p:cNvPr id="220" name="Cell 220"/>
          <p:cNvSpPr/>
          <p:nvPr/>
        </p:nvSpPr>
        <p:spPr>
          <a:xfrm>
            <a:off x="7040048" y="4670000"/>
            <a:ext cx="415712" cy="330000"/>
          </a:xfrm>
          <a:prstGeom prst="rect">
            <a:avLst/>
          </a:prstGeom>
          <a:noFill/>
          <a:ln w="9525">
            <a:solidFill>
              <a:srgbClr val="E1E5EA"/>
            </a:solidFill>
          </a:ln>
        </p:spPr>
        <p:txBody>
          <a:bodyPr wrap="square" rtlCol="0" anchor="t"/>
          <a:lstStyle/>
          <a:p>
            <a:endParaRPr lang="en-US" dirty="0"/>
          </a:p>
        </p:txBody>
      </p:sp>
      <p:sp>
        <p:nvSpPr>
          <p:cNvPr id="221" name="Cell 221"/>
          <p:cNvSpPr/>
          <p:nvPr/>
        </p:nvSpPr>
        <p:spPr>
          <a:xfrm>
            <a:off x="7455760" y="4670000"/>
            <a:ext cx="415712" cy="330000"/>
          </a:xfrm>
          <a:prstGeom prst="rect">
            <a:avLst/>
          </a:prstGeom>
          <a:noFill/>
          <a:ln w="9525">
            <a:solidFill>
              <a:srgbClr val="E1E5EA"/>
            </a:solidFill>
          </a:ln>
        </p:spPr>
        <p:txBody>
          <a:bodyPr wrap="square" rtlCol="0" anchor="t"/>
          <a:lstStyle/>
          <a:p>
            <a:endParaRPr lang="en-US" dirty="0"/>
          </a:p>
        </p:txBody>
      </p:sp>
      <p:sp>
        <p:nvSpPr>
          <p:cNvPr id="222" name="Cell 222"/>
          <p:cNvSpPr/>
          <p:nvPr/>
        </p:nvSpPr>
        <p:spPr>
          <a:xfrm>
            <a:off x="7871472" y="4670000"/>
            <a:ext cx="415712" cy="330000"/>
          </a:xfrm>
          <a:prstGeom prst="rect">
            <a:avLst/>
          </a:prstGeom>
          <a:noFill/>
          <a:ln w="9525">
            <a:solidFill>
              <a:srgbClr val="E1E5EA"/>
            </a:solidFill>
          </a:ln>
        </p:spPr>
        <p:txBody>
          <a:bodyPr wrap="square" rtlCol="0" anchor="t"/>
          <a:lstStyle/>
          <a:p>
            <a:endParaRPr lang="en-US" dirty="0"/>
          </a:p>
        </p:txBody>
      </p:sp>
      <p:sp>
        <p:nvSpPr>
          <p:cNvPr id="223" name="Cell 223"/>
          <p:cNvSpPr/>
          <p:nvPr/>
        </p:nvSpPr>
        <p:spPr>
          <a:xfrm>
            <a:off x="8287184" y="4670000"/>
            <a:ext cx="415712" cy="330000"/>
          </a:xfrm>
          <a:prstGeom prst="rect">
            <a:avLst/>
          </a:prstGeom>
          <a:noFill/>
          <a:ln w="9525">
            <a:solidFill>
              <a:srgbClr val="E1E5EA"/>
            </a:solidFill>
          </a:ln>
        </p:spPr>
        <p:txBody>
          <a:bodyPr wrap="square" rtlCol="0" anchor="t"/>
          <a:lstStyle/>
          <a:p>
            <a:endParaRPr lang="en-US" dirty="0"/>
          </a:p>
        </p:txBody>
      </p:sp>
      <p:sp>
        <p:nvSpPr>
          <p:cNvPr id="224" name="Cell 224"/>
          <p:cNvSpPr/>
          <p:nvPr/>
        </p:nvSpPr>
        <p:spPr>
          <a:xfrm>
            <a:off x="8702896" y="4670000"/>
            <a:ext cx="415712" cy="330000"/>
          </a:xfrm>
          <a:prstGeom prst="rect">
            <a:avLst/>
          </a:prstGeom>
          <a:noFill/>
          <a:ln w="9525">
            <a:solidFill>
              <a:srgbClr val="E1E5EA"/>
            </a:solidFill>
          </a:ln>
        </p:spPr>
        <p:txBody>
          <a:bodyPr wrap="square" rtlCol="0" anchor="t"/>
          <a:lstStyle/>
          <a:p>
            <a:endParaRPr lang="en-US" dirty="0"/>
          </a:p>
        </p:txBody>
      </p:sp>
      <p:sp>
        <p:nvSpPr>
          <p:cNvPr id="225" name="Cell 225"/>
          <p:cNvSpPr/>
          <p:nvPr/>
        </p:nvSpPr>
        <p:spPr>
          <a:xfrm>
            <a:off x="9118608" y="4670000"/>
            <a:ext cx="415712" cy="330000"/>
          </a:xfrm>
          <a:prstGeom prst="rect">
            <a:avLst/>
          </a:prstGeom>
          <a:noFill/>
          <a:ln w="9525">
            <a:solidFill>
              <a:srgbClr val="E1E5EA"/>
            </a:solidFill>
          </a:ln>
        </p:spPr>
        <p:txBody>
          <a:bodyPr wrap="square" rtlCol="0" anchor="t"/>
          <a:lstStyle/>
          <a:p>
            <a:endParaRPr lang="en-US" dirty="0"/>
          </a:p>
        </p:txBody>
      </p:sp>
      <p:sp>
        <p:nvSpPr>
          <p:cNvPr id="226" name="Cell 226"/>
          <p:cNvSpPr/>
          <p:nvPr/>
        </p:nvSpPr>
        <p:spPr>
          <a:xfrm>
            <a:off x="9534320" y="4670000"/>
            <a:ext cx="415712" cy="330000"/>
          </a:xfrm>
          <a:prstGeom prst="rect">
            <a:avLst/>
          </a:prstGeom>
          <a:noFill/>
          <a:ln w="9525">
            <a:solidFill>
              <a:srgbClr val="E1E5EA"/>
            </a:solidFill>
          </a:ln>
        </p:spPr>
        <p:txBody>
          <a:bodyPr wrap="square" rtlCol="0" anchor="t"/>
          <a:lstStyle/>
          <a:p>
            <a:endParaRPr lang="en-US" dirty="0"/>
          </a:p>
        </p:txBody>
      </p:sp>
      <p:sp>
        <p:nvSpPr>
          <p:cNvPr id="227" name="Cell 227"/>
          <p:cNvSpPr/>
          <p:nvPr/>
        </p:nvSpPr>
        <p:spPr>
          <a:xfrm>
            <a:off x="9950032" y="4670000"/>
            <a:ext cx="415712" cy="330000"/>
          </a:xfrm>
          <a:prstGeom prst="rect">
            <a:avLst/>
          </a:prstGeom>
          <a:noFill/>
          <a:ln w="9525">
            <a:solidFill>
              <a:srgbClr val="E1E5EA"/>
            </a:solidFill>
          </a:ln>
        </p:spPr>
        <p:txBody>
          <a:bodyPr wrap="square" rtlCol="0" anchor="t"/>
          <a:lstStyle/>
          <a:p>
            <a:endParaRPr lang="en-US" dirty="0"/>
          </a:p>
        </p:txBody>
      </p:sp>
      <p:sp>
        <p:nvSpPr>
          <p:cNvPr id="228" name="Cell 228"/>
          <p:cNvSpPr/>
          <p:nvPr/>
        </p:nvSpPr>
        <p:spPr>
          <a:xfrm>
            <a:off x="10365744" y="4670000"/>
            <a:ext cx="415712" cy="330000"/>
          </a:xfrm>
          <a:prstGeom prst="rect">
            <a:avLst/>
          </a:prstGeom>
          <a:noFill/>
          <a:ln w="9525">
            <a:solidFill>
              <a:srgbClr val="E1E5EA"/>
            </a:solidFill>
          </a:ln>
        </p:spPr>
        <p:txBody>
          <a:bodyPr wrap="square" rtlCol="0" anchor="t"/>
          <a:lstStyle/>
          <a:p>
            <a:endParaRPr lang="en-US" dirty="0"/>
          </a:p>
        </p:txBody>
      </p:sp>
      <p:sp>
        <p:nvSpPr>
          <p:cNvPr id="229" name="Cell 229"/>
          <p:cNvSpPr/>
          <p:nvPr/>
        </p:nvSpPr>
        <p:spPr>
          <a:xfrm>
            <a:off x="10781456" y="4670000"/>
            <a:ext cx="415712" cy="330000"/>
          </a:xfrm>
          <a:prstGeom prst="rect">
            <a:avLst/>
          </a:prstGeom>
          <a:noFill/>
          <a:ln w="9525">
            <a:solidFill>
              <a:srgbClr val="E1E5EA"/>
            </a:solidFill>
          </a:ln>
        </p:spPr>
        <p:txBody>
          <a:bodyPr wrap="square" rtlCol="0" anchor="t"/>
          <a:lstStyle/>
          <a:p>
            <a:endParaRPr lang="en-US" dirty="0"/>
          </a:p>
        </p:txBody>
      </p:sp>
      <p:sp>
        <p:nvSpPr>
          <p:cNvPr id="230" name="Cell 230"/>
          <p:cNvSpPr/>
          <p:nvPr/>
        </p:nvSpPr>
        <p:spPr>
          <a:xfrm>
            <a:off x="11197168" y="4670000"/>
            <a:ext cx="415712" cy="330000"/>
          </a:xfrm>
          <a:prstGeom prst="rect">
            <a:avLst/>
          </a:prstGeom>
          <a:noFill/>
          <a:ln w="9525">
            <a:solidFill>
              <a:srgbClr val="E1E5EA"/>
            </a:solidFill>
          </a:ln>
        </p:spPr>
        <p:txBody>
          <a:bodyPr wrap="square" rtlCol="0" anchor="t"/>
          <a:lstStyle/>
          <a:p>
            <a:endParaRPr lang="en-US" dirty="0"/>
          </a:p>
        </p:txBody>
      </p:sp>
      <p:sp>
        <p:nvSpPr>
          <p:cNvPr id="231" name="Bar 231"/>
          <p:cNvSpPr/>
          <p:nvPr/>
        </p:nvSpPr>
        <p:spPr>
          <a:xfrm>
            <a:off x="8720896" y="4730000"/>
            <a:ext cx="1211136" cy="210000"/>
          </a:xfrm>
          <a:prstGeom prst="roundRect">
            <a:avLst>
              <a:gd name="adj" fmla="val 30000"/>
            </a:avLst>
          </a:prstGeom>
          <a:solidFill>
            <a:srgbClr val="7030A0"/>
          </a:solidFill>
          <a:ln w="9525">
            <a:solidFill>
              <a:srgbClr val="7030A0"/>
            </a:solidFill>
          </a:ln>
        </p:spPr>
        <p:txBody>
          <a:bodyPr wrap="square" rtlCol="0" anchor="t"/>
          <a:lstStyle/>
          <a:p>
            <a:endParaRPr lang="en-US" dirty="0"/>
          </a:p>
        </p:txBody>
      </p:sp>
      <p:sp>
        <p:nvSpPr>
          <p:cNvPr id="232" name="Row 232"/>
          <p:cNvSpPr/>
          <p:nvPr/>
        </p:nvSpPr>
        <p:spPr>
          <a:xfrm>
            <a:off x="548640" y="5000000"/>
            <a:ext cx="11064240" cy="330000"/>
          </a:xfrm>
          <a:prstGeom prst="rect">
            <a:avLst/>
          </a:prstGeom>
          <a:solidFill>
            <a:srgbClr val="FFFFFF"/>
          </a:solidFill>
          <a:ln>
            <a:noFill/>
          </a:ln>
        </p:spPr>
        <p:txBody>
          <a:bodyPr wrap="square" rtlCol="0" anchor="t"/>
          <a:lstStyle/>
          <a:p>
            <a:endParaRPr lang="en-US" dirty="0"/>
          </a:p>
        </p:txBody>
      </p:sp>
      <p:sp>
        <p:nvSpPr>
          <p:cNvPr id="233" name="Shape 233"/>
          <p:cNvSpPr txBox="1"/>
          <p:nvPr/>
        </p:nvSpPr>
        <p:spPr>
          <a:xfrm>
            <a:off x="548640" y="500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Final Report &amp; Poster</a:t>
            </a:r>
          </a:p>
        </p:txBody>
      </p:sp>
      <p:sp>
        <p:nvSpPr>
          <p:cNvPr id="234" name="Cell 234"/>
          <p:cNvSpPr/>
          <p:nvPr/>
        </p:nvSpPr>
        <p:spPr>
          <a:xfrm>
            <a:off x="3298640" y="5000000"/>
            <a:ext cx="415712" cy="330000"/>
          </a:xfrm>
          <a:prstGeom prst="rect">
            <a:avLst/>
          </a:prstGeom>
          <a:noFill/>
          <a:ln w="9525">
            <a:solidFill>
              <a:srgbClr val="E1E5EA"/>
            </a:solidFill>
          </a:ln>
        </p:spPr>
        <p:txBody>
          <a:bodyPr wrap="square" rtlCol="0" anchor="t"/>
          <a:lstStyle/>
          <a:p>
            <a:endParaRPr lang="en-US" dirty="0"/>
          </a:p>
        </p:txBody>
      </p:sp>
      <p:sp>
        <p:nvSpPr>
          <p:cNvPr id="235" name="Cell 235"/>
          <p:cNvSpPr/>
          <p:nvPr/>
        </p:nvSpPr>
        <p:spPr>
          <a:xfrm>
            <a:off x="3714352" y="5000000"/>
            <a:ext cx="415712" cy="330000"/>
          </a:xfrm>
          <a:prstGeom prst="rect">
            <a:avLst/>
          </a:prstGeom>
          <a:noFill/>
          <a:ln w="9525">
            <a:solidFill>
              <a:srgbClr val="E1E5EA"/>
            </a:solidFill>
          </a:ln>
        </p:spPr>
        <p:txBody>
          <a:bodyPr wrap="square" rtlCol="0" anchor="t"/>
          <a:lstStyle/>
          <a:p>
            <a:endParaRPr lang="en-US" dirty="0"/>
          </a:p>
        </p:txBody>
      </p:sp>
      <p:sp>
        <p:nvSpPr>
          <p:cNvPr id="236" name="Cell 236"/>
          <p:cNvSpPr/>
          <p:nvPr/>
        </p:nvSpPr>
        <p:spPr>
          <a:xfrm>
            <a:off x="4130064" y="5000000"/>
            <a:ext cx="415712" cy="330000"/>
          </a:xfrm>
          <a:prstGeom prst="rect">
            <a:avLst/>
          </a:prstGeom>
          <a:noFill/>
          <a:ln w="9525">
            <a:solidFill>
              <a:srgbClr val="E1E5EA"/>
            </a:solidFill>
          </a:ln>
        </p:spPr>
        <p:txBody>
          <a:bodyPr wrap="square" rtlCol="0" anchor="t"/>
          <a:lstStyle/>
          <a:p>
            <a:endParaRPr lang="en-US" dirty="0"/>
          </a:p>
        </p:txBody>
      </p:sp>
      <p:sp>
        <p:nvSpPr>
          <p:cNvPr id="237" name="Cell 237"/>
          <p:cNvSpPr/>
          <p:nvPr/>
        </p:nvSpPr>
        <p:spPr>
          <a:xfrm>
            <a:off x="4545776" y="5000000"/>
            <a:ext cx="415712" cy="330000"/>
          </a:xfrm>
          <a:prstGeom prst="rect">
            <a:avLst/>
          </a:prstGeom>
          <a:noFill/>
          <a:ln w="9525">
            <a:solidFill>
              <a:srgbClr val="E1E5EA"/>
            </a:solidFill>
          </a:ln>
        </p:spPr>
        <p:txBody>
          <a:bodyPr wrap="square" rtlCol="0" anchor="t"/>
          <a:lstStyle/>
          <a:p>
            <a:endParaRPr lang="en-US" dirty="0"/>
          </a:p>
        </p:txBody>
      </p:sp>
      <p:sp>
        <p:nvSpPr>
          <p:cNvPr id="238" name="Cell 238"/>
          <p:cNvSpPr/>
          <p:nvPr/>
        </p:nvSpPr>
        <p:spPr>
          <a:xfrm>
            <a:off x="4961488" y="5000000"/>
            <a:ext cx="415712" cy="330000"/>
          </a:xfrm>
          <a:prstGeom prst="rect">
            <a:avLst/>
          </a:prstGeom>
          <a:noFill/>
          <a:ln w="9525">
            <a:solidFill>
              <a:srgbClr val="E1E5EA"/>
            </a:solidFill>
          </a:ln>
        </p:spPr>
        <p:txBody>
          <a:bodyPr wrap="square" rtlCol="0" anchor="t"/>
          <a:lstStyle/>
          <a:p>
            <a:endParaRPr lang="en-US" dirty="0"/>
          </a:p>
        </p:txBody>
      </p:sp>
      <p:sp>
        <p:nvSpPr>
          <p:cNvPr id="239" name="Cell 239"/>
          <p:cNvSpPr/>
          <p:nvPr/>
        </p:nvSpPr>
        <p:spPr>
          <a:xfrm>
            <a:off x="5377200" y="5000000"/>
            <a:ext cx="415712" cy="330000"/>
          </a:xfrm>
          <a:prstGeom prst="rect">
            <a:avLst/>
          </a:prstGeom>
          <a:noFill/>
          <a:ln w="9525">
            <a:solidFill>
              <a:srgbClr val="E1E5EA"/>
            </a:solidFill>
          </a:ln>
        </p:spPr>
        <p:txBody>
          <a:bodyPr wrap="square" rtlCol="0" anchor="t"/>
          <a:lstStyle/>
          <a:p>
            <a:endParaRPr lang="en-US" dirty="0"/>
          </a:p>
        </p:txBody>
      </p:sp>
      <p:sp>
        <p:nvSpPr>
          <p:cNvPr id="240" name="Cell 240"/>
          <p:cNvSpPr/>
          <p:nvPr/>
        </p:nvSpPr>
        <p:spPr>
          <a:xfrm>
            <a:off x="5792912" y="5000000"/>
            <a:ext cx="415712" cy="330000"/>
          </a:xfrm>
          <a:prstGeom prst="rect">
            <a:avLst/>
          </a:prstGeom>
          <a:noFill/>
          <a:ln w="9525">
            <a:solidFill>
              <a:srgbClr val="E1E5EA"/>
            </a:solidFill>
          </a:ln>
        </p:spPr>
        <p:txBody>
          <a:bodyPr wrap="square" rtlCol="0" anchor="t"/>
          <a:lstStyle/>
          <a:p>
            <a:endParaRPr lang="en-US" dirty="0"/>
          </a:p>
        </p:txBody>
      </p:sp>
      <p:sp>
        <p:nvSpPr>
          <p:cNvPr id="241" name="Cell 241"/>
          <p:cNvSpPr/>
          <p:nvPr/>
        </p:nvSpPr>
        <p:spPr>
          <a:xfrm>
            <a:off x="6208624" y="5000000"/>
            <a:ext cx="415712" cy="330000"/>
          </a:xfrm>
          <a:prstGeom prst="rect">
            <a:avLst/>
          </a:prstGeom>
          <a:noFill/>
          <a:ln w="9525">
            <a:solidFill>
              <a:srgbClr val="E1E5EA"/>
            </a:solidFill>
          </a:ln>
        </p:spPr>
        <p:txBody>
          <a:bodyPr wrap="square" rtlCol="0" anchor="t"/>
          <a:lstStyle/>
          <a:p>
            <a:endParaRPr lang="en-US" dirty="0"/>
          </a:p>
        </p:txBody>
      </p:sp>
      <p:sp>
        <p:nvSpPr>
          <p:cNvPr id="242" name="Cell 242"/>
          <p:cNvSpPr/>
          <p:nvPr/>
        </p:nvSpPr>
        <p:spPr>
          <a:xfrm>
            <a:off x="6624336" y="5000000"/>
            <a:ext cx="415712" cy="330000"/>
          </a:xfrm>
          <a:prstGeom prst="rect">
            <a:avLst/>
          </a:prstGeom>
          <a:noFill/>
          <a:ln w="9525">
            <a:solidFill>
              <a:srgbClr val="E1E5EA"/>
            </a:solidFill>
          </a:ln>
        </p:spPr>
        <p:txBody>
          <a:bodyPr wrap="square" rtlCol="0" anchor="t"/>
          <a:lstStyle/>
          <a:p>
            <a:endParaRPr lang="en-US" dirty="0"/>
          </a:p>
        </p:txBody>
      </p:sp>
      <p:sp>
        <p:nvSpPr>
          <p:cNvPr id="243" name="Cell 243"/>
          <p:cNvSpPr/>
          <p:nvPr/>
        </p:nvSpPr>
        <p:spPr>
          <a:xfrm>
            <a:off x="7040048" y="5000000"/>
            <a:ext cx="415712" cy="330000"/>
          </a:xfrm>
          <a:prstGeom prst="rect">
            <a:avLst/>
          </a:prstGeom>
          <a:noFill/>
          <a:ln w="9525">
            <a:solidFill>
              <a:srgbClr val="E1E5EA"/>
            </a:solidFill>
          </a:ln>
        </p:spPr>
        <p:txBody>
          <a:bodyPr wrap="square" rtlCol="0" anchor="t"/>
          <a:lstStyle/>
          <a:p>
            <a:endParaRPr lang="en-US" dirty="0"/>
          </a:p>
        </p:txBody>
      </p:sp>
      <p:sp>
        <p:nvSpPr>
          <p:cNvPr id="244" name="Cell 244"/>
          <p:cNvSpPr/>
          <p:nvPr/>
        </p:nvSpPr>
        <p:spPr>
          <a:xfrm>
            <a:off x="7455760" y="5000000"/>
            <a:ext cx="415712" cy="330000"/>
          </a:xfrm>
          <a:prstGeom prst="rect">
            <a:avLst/>
          </a:prstGeom>
          <a:noFill/>
          <a:ln w="9525">
            <a:solidFill>
              <a:srgbClr val="E1E5EA"/>
            </a:solidFill>
          </a:ln>
        </p:spPr>
        <p:txBody>
          <a:bodyPr wrap="square" rtlCol="0" anchor="t"/>
          <a:lstStyle/>
          <a:p>
            <a:endParaRPr lang="en-US" dirty="0"/>
          </a:p>
        </p:txBody>
      </p:sp>
      <p:sp>
        <p:nvSpPr>
          <p:cNvPr id="245" name="Cell 245"/>
          <p:cNvSpPr/>
          <p:nvPr/>
        </p:nvSpPr>
        <p:spPr>
          <a:xfrm>
            <a:off x="7871472" y="5000000"/>
            <a:ext cx="415712" cy="330000"/>
          </a:xfrm>
          <a:prstGeom prst="rect">
            <a:avLst/>
          </a:prstGeom>
          <a:noFill/>
          <a:ln w="9525">
            <a:solidFill>
              <a:srgbClr val="E1E5EA"/>
            </a:solidFill>
          </a:ln>
        </p:spPr>
        <p:txBody>
          <a:bodyPr wrap="square" rtlCol="0" anchor="t"/>
          <a:lstStyle/>
          <a:p>
            <a:endParaRPr lang="en-US" dirty="0"/>
          </a:p>
        </p:txBody>
      </p:sp>
      <p:sp>
        <p:nvSpPr>
          <p:cNvPr id="246" name="Cell 246"/>
          <p:cNvSpPr/>
          <p:nvPr/>
        </p:nvSpPr>
        <p:spPr>
          <a:xfrm>
            <a:off x="8287184" y="5000000"/>
            <a:ext cx="415712" cy="330000"/>
          </a:xfrm>
          <a:prstGeom prst="rect">
            <a:avLst/>
          </a:prstGeom>
          <a:noFill/>
          <a:ln w="9525">
            <a:solidFill>
              <a:srgbClr val="E1E5EA"/>
            </a:solidFill>
          </a:ln>
        </p:spPr>
        <p:txBody>
          <a:bodyPr wrap="square" rtlCol="0" anchor="t"/>
          <a:lstStyle/>
          <a:p>
            <a:endParaRPr lang="en-US" dirty="0"/>
          </a:p>
        </p:txBody>
      </p:sp>
      <p:sp>
        <p:nvSpPr>
          <p:cNvPr id="247" name="Cell 247"/>
          <p:cNvSpPr/>
          <p:nvPr/>
        </p:nvSpPr>
        <p:spPr>
          <a:xfrm>
            <a:off x="8702896" y="5000000"/>
            <a:ext cx="415712" cy="330000"/>
          </a:xfrm>
          <a:prstGeom prst="rect">
            <a:avLst/>
          </a:prstGeom>
          <a:noFill/>
          <a:ln w="9525">
            <a:solidFill>
              <a:srgbClr val="E1E5EA"/>
            </a:solidFill>
          </a:ln>
        </p:spPr>
        <p:txBody>
          <a:bodyPr wrap="square" rtlCol="0" anchor="t"/>
          <a:lstStyle/>
          <a:p>
            <a:endParaRPr lang="en-US" dirty="0"/>
          </a:p>
        </p:txBody>
      </p:sp>
      <p:sp>
        <p:nvSpPr>
          <p:cNvPr id="248" name="Cell 248"/>
          <p:cNvSpPr/>
          <p:nvPr/>
        </p:nvSpPr>
        <p:spPr>
          <a:xfrm>
            <a:off x="9118608" y="5000000"/>
            <a:ext cx="415712" cy="330000"/>
          </a:xfrm>
          <a:prstGeom prst="rect">
            <a:avLst/>
          </a:prstGeom>
          <a:noFill/>
          <a:ln w="9525">
            <a:solidFill>
              <a:srgbClr val="E1E5EA"/>
            </a:solidFill>
          </a:ln>
        </p:spPr>
        <p:txBody>
          <a:bodyPr wrap="square" rtlCol="0" anchor="t"/>
          <a:lstStyle/>
          <a:p>
            <a:endParaRPr lang="en-US" dirty="0"/>
          </a:p>
        </p:txBody>
      </p:sp>
      <p:sp>
        <p:nvSpPr>
          <p:cNvPr id="249" name="Cell 249"/>
          <p:cNvSpPr/>
          <p:nvPr/>
        </p:nvSpPr>
        <p:spPr>
          <a:xfrm>
            <a:off x="9534320" y="5000000"/>
            <a:ext cx="415712" cy="330000"/>
          </a:xfrm>
          <a:prstGeom prst="rect">
            <a:avLst/>
          </a:prstGeom>
          <a:noFill/>
          <a:ln w="9525">
            <a:solidFill>
              <a:srgbClr val="E1E5EA"/>
            </a:solidFill>
          </a:ln>
        </p:spPr>
        <p:txBody>
          <a:bodyPr wrap="square" rtlCol="0" anchor="t"/>
          <a:lstStyle/>
          <a:p>
            <a:endParaRPr lang="en-US" dirty="0"/>
          </a:p>
        </p:txBody>
      </p:sp>
      <p:sp>
        <p:nvSpPr>
          <p:cNvPr id="250" name="Cell 250"/>
          <p:cNvSpPr/>
          <p:nvPr/>
        </p:nvSpPr>
        <p:spPr>
          <a:xfrm>
            <a:off x="9950032" y="5000000"/>
            <a:ext cx="415712" cy="330000"/>
          </a:xfrm>
          <a:prstGeom prst="rect">
            <a:avLst/>
          </a:prstGeom>
          <a:noFill/>
          <a:ln w="9525">
            <a:solidFill>
              <a:srgbClr val="E1E5EA"/>
            </a:solidFill>
          </a:ln>
        </p:spPr>
        <p:txBody>
          <a:bodyPr wrap="square" rtlCol="0" anchor="t"/>
          <a:lstStyle/>
          <a:p>
            <a:endParaRPr lang="en-US" dirty="0"/>
          </a:p>
        </p:txBody>
      </p:sp>
      <p:sp>
        <p:nvSpPr>
          <p:cNvPr id="251" name="Cell 251"/>
          <p:cNvSpPr/>
          <p:nvPr/>
        </p:nvSpPr>
        <p:spPr>
          <a:xfrm>
            <a:off x="10365744" y="5000000"/>
            <a:ext cx="415712" cy="330000"/>
          </a:xfrm>
          <a:prstGeom prst="rect">
            <a:avLst/>
          </a:prstGeom>
          <a:noFill/>
          <a:ln w="9525">
            <a:solidFill>
              <a:srgbClr val="E1E5EA"/>
            </a:solidFill>
          </a:ln>
        </p:spPr>
        <p:txBody>
          <a:bodyPr wrap="square" rtlCol="0" anchor="t"/>
          <a:lstStyle/>
          <a:p>
            <a:endParaRPr lang="en-US" dirty="0"/>
          </a:p>
        </p:txBody>
      </p:sp>
      <p:sp>
        <p:nvSpPr>
          <p:cNvPr id="252" name="Cell 252"/>
          <p:cNvSpPr/>
          <p:nvPr/>
        </p:nvSpPr>
        <p:spPr>
          <a:xfrm>
            <a:off x="10781456" y="5000000"/>
            <a:ext cx="415712" cy="330000"/>
          </a:xfrm>
          <a:prstGeom prst="rect">
            <a:avLst/>
          </a:prstGeom>
          <a:noFill/>
          <a:ln w="9525">
            <a:solidFill>
              <a:srgbClr val="E1E5EA"/>
            </a:solidFill>
          </a:ln>
        </p:spPr>
        <p:txBody>
          <a:bodyPr wrap="square" rtlCol="0" anchor="t"/>
          <a:lstStyle/>
          <a:p>
            <a:endParaRPr lang="en-US" dirty="0"/>
          </a:p>
        </p:txBody>
      </p:sp>
      <p:sp>
        <p:nvSpPr>
          <p:cNvPr id="253" name="Cell 253"/>
          <p:cNvSpPr/>
          <p:nvPr/>
        </p:nvSpPr>
        <p:spPr>
          <a:xfrm>
            <a:off x="11197168" y="5000000"/>
            <a:ext cx="415712" cy="330000"/>
          </a:xfrm>
          <a:prstGeom prst="rect">
            <a:avLst/>
          </a:prstGeom>
          <a:noFill/>
          <a:ln w="9525">
            <a:solidFill>
              <a:srgbClr val="E1E5EA"/>
            </a:solidFill>
          </a:ln>
        </p:spPr>
        <p:txBody>
          <a:bodyPr wrap="square" rtlCol="0" anchor="t"/>
          <a:lstStyle/>
          <a:p>
            <a:endParaRPr lang="en-US" dirty="0"/>
          </a:p>
        </p:txBody>
      </p:sp>
      <p:sp>
        <p:nvSpPr>
          <p:cNvPr id="254" name="Bar 254"/>
          <p:cNvSpPr/>
          <p:nvPr/>
        </p:nvSpPr>
        <p:spPr>
          <a:xfrm>
            <a:off x="9552320" y="5060000"/>
            <a:ext cx="1626848" cy="210000"/>
          </a:xfrm>
          <a:prstGeom prst="roundRect">
            <a:avLst>
              <a:gd name="adj" fmla="val 30000"/>
            </a:avLst>
          </a:prstGeom>
          <a:solidFill>
            <a:srgbClr val="7030A0"/>
          </a:solidFill>
          <a:ln w="9525">
            <a:solidFill>
              <a:srgbClr val="7030A0"/>
            </a:solidFill>
          </a:ln>
        </p:spPr>
        <p:txBody>
          <a:bodyPr wrap="square" rtlCol="0" anchor="t"/>
          <a:lstStyle/>
          <a:p>
            <a:endParaRPr lang="en-US" dirty="0"/>
          </a:p>
        </p:txBody>
      </p:sp>
      <p:sp>
        <p:nvSpPr>
          <p:cNvPr id="255" name="Row 255"/>
          <p:cNvSpPr/>
          <p:nvPr/>
        </p:nvSpPr>
        <p:spPr>
          <a:xfrm>
            <a:off x="548640" y="5330000"/>
            <a:ext cx="11064240" cy="330000"/>
          </a:xfrm>
          <a:prstGeom prst="rect">
            <a:avLst/>
          </a:prstGeom>
          <a:solidFill>
            <a:srgbClr val="F7F9FB"/>
          </a:solidFill>
          <a:ln>
            <a:noFill/>
          </a:ln>
        </p:spPr>
        <p:txBody>
          <a:bodyPr wrap="square" rtlCol="0" anchor="t"/>
          <a:lstStyle/>
          <a:p>
            <a:endParaRPr lang="en-US" dirty="0"/>
          </a:p>
        </p:txBody>
      </p:sp>
      <p:sp>
        <p:nvSpPr>
          <p:cNvPr id="256" name="Shape 256"/>
          <p:cNvSpPr txBox="1"/>
          <p:nvPr/>
        </p:nvSpPr>
        <p:spPr>
          <a:xfrm>
            <a:off x="548640" y="5330000"/>
            <a:ext cx="2750000" cy="330000"/>
          </a:xfrm>
          <a:prstGeom prst="rect">
            <a:avLst/>
          </a:prstGeom>
          <a:noFill/>
          <a:ln>
            <a:noFill/>
          </a:ln>
        </p:spPr>
        <p:txBody>
          <a:bodyPr wrap="square" lIns="91440" tIns="0" rIns="0" bIns="0" rtlCol="0" anchor="ctr"/>
          <a:lstStyle/>
          <a:p>
            <a:pPr marL="0" indent="0" algn="l">
              <a:buNone/>
            </a:pPr>
            <a:r>
              <a:rPr lang="en-US" sz="1100" dirty="0">
                <a:solidFill>
                  <a:srgbClr val="202124"/>
                </a:solidFill>
                <a:latin typeface="Calibri" pitchFamily="34" charset="0"/>
                <a:ea typeface="Calibri" pitchFamily="34" charset="-122"/>
                <a:cs typeface="Calibri" pitchFamily="34" charset="-120"/>
              </a:rPr>
              <a:t>Demo Preparation</a:t>
            </a:r>
          </a:p>
        </p:txBody>
      </p:sp>
      <p:sp>
        <p:nvSpPr>
          <p:cNvPr id="257" name="Cell 257"/>
          <p:cNvSpPr/>
          <p:nvPr/>
        </p:nvSpPr>
        <p:spPr>
          <a:xfrm>
            <a:off x="3298640" y="5330000"/>
            <a:ext cx="415712" cy="330000"/>
          </a:xfrm>
          <a:prstGeom prst="rect">
            <a:avLst/>
          </a:prstGeom>
          <a:noFill/>
          <a:ln w="9525">
            <a:solidFill>
              <a:srgbClr val="E1E5EA"/>
            </a:solidFill>
          </a:ln>
        </p:spPr>
        <p:txBody>
          <a:bodyPr wrap="square" rtlCol="0" anchor="t"/>
          <a:lstStyle/>
          <a:p>
            <a:endParaRPr lang="en-US" dirty="0"/>
          </a:p>
        </p:txBody>
      </p:sp>
      <p:sp>
        <p:nvSpPr>
          <p:cNvPr id="258" name="Cell 258"/>
          <p:cNvSpPr/>
          <p:nvPr/>
        </p:nvSpPr>
        <p:spPr>
          <a:xfrm>
            <a:off x="3714352" y="5330000"/>
            <a:ext cx="415712" cy="330000"/>
          </a:xfrm>
          <a:prstGeom prst="rect">
            <a:avLst/>
          </a:prstGeom>
          <a:noFill/>
          <a:ln w="9525">
            <a:solidFill>
              <a:srgbClr val="E1E5EA"/>
            </a:solidFill>
          </a:ln>
        </p:spPr>
        <p:txBody>
          <a:bodyPr wrap="square" rtlCol="0" anchor="t"/>
          <a:lstStyle/>
          <a:p>
            <a:endParaRPr lang="en-US" dirty="0"/>
          </a:p>
        </p:txBody>
      </p:sp>
      <p:sp>
        <p:nvSpPr>
          <p:cNvPr id="259" name="Cell 259"/>
          <p:cNvSpPr/>
          <p:nvPr/>
        </p:nvSpPr>
        <p:spPr>
          <a:xfrm>
            <a:off x="4130064" y="5330000"/>
            <a:ext cx="415712" cy="330000"/>
          </a:xfrm>
          <a:prstGeom prst="rect">
            <a:avLst/>
          </a:prstGeom>
          <a:noFill/>
          <a:ln w="9525">
            <a:solidFill>
              <a:srgbClr val="E1E5EA"/>
            </a:solidFill>
          </a:ln>
        </p:spPr>
        <p:txBody>
          <a:bodyPr wrap="square" rtlCol="0" anchor="t"/>
          <a:lstStyle/>
          <a:p>
            <a:endParaRPr lang="en-US" dirty="0"/>
          </a:p>
        </p:txBody>
      </p:sp>
      <p:sp>
        <p:nvSpPr>
          <p:cNvPr id="260" name="Cell 260"/>
          <p:cNvSpPr/>
          <p:nvPr/>
        </p:nvSpPr>
        <p:spPr>
          <a:xfrm>
            <a:off x="4545776" y="5330000"/>
            <a:ext cx="415712" cy="330000"/>
          </a:xfrm>
          <a:prstGeom prst="rect">
            <a:avLst/>
          </a:prstGeom>
          <a:noFill/>
          <a:ln w="9525">
            <a:solidFill>
              <a:srgbClr val="E1E5EA"/>
            </a:solidFill>
          </a:ln>
        </p:spPr>
        <p:txBody>
          <a:bodyPr wrap="square" rtlCol="0" anchor="t"/>
          <a:lstStyle/>
          <a:p>
            <a:endParaRPr lang="en-US" dirty="0"/>
          </a:p>
        </p:txBody>
      </p:sp>
      <p:sp>
        <p:nvSpPr>
          <p:cNvPr id="261" name="Cell 261"/>
          <p:cNvSpPr/>
          <p:nvPr/>
        </p:nvSpPr>
        <p:spPr>
          <a:xfrm>
            <a:off x="4961488" y="5330000"/>
            <a:ext cx="415712" cy="330000"/>
          </a:xfrm>
          <a:prstGeom prst="rect">
            <a:avLst/>
          </a:prstGeom>
          <a:noFill/>
          <a:ln w="9525">
            <a:solidFill>
              <a:srgbClr val="E1E5EA"/>
            </a:solidFill>
          </a:ln>
        </p:spPr>
        <p:txBody>
          <a:bodyPr wrap="square" rtlCol="0" anchor="t"/>
          <a:lstStyle/>
          <a:p>
            <a:endParaRPr lang="en-US" dirty="0"/>
          </a:p>
        </p:txBody>
      </p:sp>
      <p:sp>
        <p:nvSpPr>
          <p:cNvPr id="262" name="Cell 262"/>
          <p:cNvSpPr/>
          <p:nvPr/>
        </p:nvSpPr>
        <p:spPr>
          <a:xfrm>
            <a:off x="5377200" y="5330000"/>
            <a:ext cx="415712" cy="330000"/>
          </a:xfrm>
          <a:prstGeom prst="rect">
            <a:avLst/>
          </a:prstGeom>
          <a:noFill/>
          <a:ln w="9525">
            <a:solidFill>
              <a:srgbClr val="E1E5EA"/>
            </a:solidFill>
          </a:ln>
        </p:spPr>
        <p:txBody>
          <a:bodyPr wrap="square" rtlCol="0" anchor="t"/>
          <a:lstStyle/>
          <a:p>
            <a:endParaRPr lang="en-US" dirty="0"/>
          </a:p>
        </p:txBody>
      </p:sp>
      <p:sp>
        <p:nvSpPr>
          <p:cNvPr id="263" name="Cell 263"/>
          <p:cNvSpPr/>
          <p:nvPr/>
        </p:nvSpPr>
        <p:spPr>
          <a:xfrm>
            <a:off x="5792912" y="5330000"/>
            <a:ext cx="415712" cy="330000"/>
          </a:xfrm>
          <a:prstGeom prst="rect">
            <a:avLst/>
          </a:prstGeom>
          <a:noFill/>
          <a:ln w="9525">
            <a:solidFill>
              <a:srgbClr val="E1E5EA"/>
            </a:solidFill>
          </a:ln>
        </p:spPr>
        <p:txBody>
          <a:bodyPr wrap="square" rtlCol="0" anchor="t"/>
          <a:lstStyle/>
          <a:p>
            <a:endParaRPr lang="en-US" dirty="0"/>
          </a:p>
        </p:txBody>
      </p:sp>
      <p:sp>
        <p:nvSpPr>
          <p:cNvPr id="264" name="Cell 264"/>
          <p:cNvSpPr/>
          <p:nvPr/>
        </p:nvSpPr>
        <p:spPr>
          <a:xfrm>
            <a:off x="6208624" y="5330000"/>
            <a:ext cx="415712" cy="330000"/>
          </a:xfrm>
          <a:prstGeom prst="rect">
            <a:avLst/>
          </a:prstGeom>
          <a:noFill/>
          <a:ln w="9525">
            <a:solidFill>
              <a:srgbClr val="E1E5EA"/>
            </a:solidFill>
          </a:ln>
        </p:spPr>
        <p:txBody>
          <a:bodyPr wrap="square" rtlCol="0" anchor="t"/>
          <a:lstStyle/>
          <a:p>
            <a:endParaRPr lang="en-US" dirty="0"/>
          </a:p>
        </p:txBody>
      </p:sp>
      <p:sp>
        <p:nvSpPr>
          <p:cNvPr id="265" name="Cell 265"/>
          <p:cNvSpPr/>
          <p:nvPr/>
        </p:nvSpPr>
        <p:spPr>
          <a:xfrm>
            <a:off x="6624336" y="5330000"/>
            <a:ext cx="415712" cy="330000"/>
          </a:xfrm>
          <a:prstGeom prst="rect">
            <a:avLst/>
          </a:prstGeom>
          <a:noFill/>
          <a:ln w="9525">
            <a:solidFill>
              <a:srgbClr val="E1E5EA"/>
            </a:solidFill>
          </a:ln>
        </p:spPr>
        <p:txBody>
          <a:bodyPr wrap="square" rtlCol="0" anchor="t"/>
          <a:lstStyle/>
          <a:p>
            <a:endParaRPr lang="en-US" dirty="0"/>
          </a:p>
        </p:txBody>
      </p:sp>
      <p:sp>
        <p:nvSpPr>
          <p:cNvPr id="266" name="Cell 266"/>
          <p:cNvSpPr/>
          <p:nvPr/>
        </p:nvSpPr>
        <p:spPr>
          <a:xfrm>
            <a:off x="7040048" y="5330000"/>
            <a:ext cx="415712" cy="330000"/>
          </a:xfrm>
          <a:prstGeom prst="rect">
            <a:avLst/>
          </a:prstGeom>
          <a:noFill/>
          <a:ln w="9525">
            <a:solidFill>
              <a:srgbClr val="E1E5EA"/>
            </a:solidFill>
          </a:ln>
        </p:spPr>
        <p:txBody>
          <a:bodyPr wrap="square" rtlCol="0" anchor="t"/>
          <a:lstStyle/>
          <a:p>
            <a:endParaRPr lang="en-US" dirty="0"/>
          </a:p>
        </p:txBody>
      </p:sp>
      <p:sp>
        <p:nvSpPr>
          <p:cNvPr id="267" name="Cell 267"/>
          <p:cNvSpPr/>
          <p:nvPr/>
        </p:nvSpPr>
        <p:spPr>
          <a:xfrm>
            <a:off x="7455760" y="5330000"/>
            <a:ext cx="415712" cy="330000"/>
          </a:xfrm>
          <a:prstGeom prst="rect">
            <a:avLst/>
          </a:prstGeom>
          <a:noFill/>
          <a:ln w="9525">
            <a:solidFill>
              <a:srgbClr val="E1E5EA"/>
            </a:solidFill>
          </a:ln>
        </p:spPr>
        <p:txBody>
          <a:bodyPr wrap="square" rtlCol="0" anchor="t"/>
          <a:lstStyle/>
          <a:p>
            <a:endParaRPr lang="en-US" dirty="0"/>
          </a:p>
        </p:txBody>
      </p:sp>
      <p:sp>
        <p:nvSpPr>
          <p:cNvPr id="268" name="Cell 268"/>
          <p:cNvSpPr/>
          <p:nvPr/>
        </p:nvSpPr>
        <p:spPr>
          <a:xfrm>
            <a:off x="7871472" y="5330000"/>
            <a:ext cx="415712" cy="330000"/>
          </a:xfrm>
          <a:prstGeom prst="rect">
            <a:avLst/>
          </a:prstGeom>
          <a:noFill/>
          <a:ln w="9525">
            <a:solidFill>
              <a:srgbClr val="E1E5EA"/>
            </a:solidFill>
          </a:ln>
        </p:spPr>
        <p:txBody>
          <a:bodyPr wrap="square" rtlCol="0" anchor="t"/>
          <a:lstStyle/>
          <a:p>
            <a:endParaRPr lang="en-US" dirty="0"/>
          </a:p>
        </p:txBody>
      </p:sp>
      <p:sp>
        <p:nvSpPr>
          <p:cNvPr id="269" name="Cell 269"/>
          <p:cNvSpPr/>
          <p:nvPr/>
        </p:nvSpPr>
        <p:spPr>
          <a:xfrm>
            <a:off x="8287184" y="5330000"/>
            <a:ext cx="415712" cy="330000"/>
          </a:xfrm>
          <a:prstGeom prst="rect">
            <a:avLst/>
          </a:prstGeom>
          <a:noFill/>
          <a:ln w="9525">
            <a:solidFill>
              <a:srgbClr val="E1E5EA"/>
            </a:solidFill>
          </a:ln>
        </p:spPr>
        <p:txBody>
          <a:bodyPr wrap="square" rtlCol="0" anchor="t"/>
          <a:lstStyle/>
          <a:p>
            <a:endParaRPr lang="en-US" dirty="0"/>
          </a:p>
        </p:txBody>
      </p:sp>
      <p:sp>
        <p:nvSpPr>
          <p:cNvPr id="270" name="Cell 270"/>
          <p:cNvSpPr/>
          <p:nvPr/>
        </p:nvSpPr>
        <p:spPr>
          <a:xfrm>
            <a:off x="8702896" y="5330000"/>
            <a:ext cx="415712" cy="330000"/>
          </a:xfrm>
          <a:prstGeom prst="rect">
            <a:avLst/>
          </a:prstGeom>
          <a:noFill/>
          <a:ln w="9525">
            <a:solidFill>
              <a:srgbClr val="E1E5EA"/>
            </a:solidFill>
          </a:ln>
        </p:spPr>
        <p:txBody>
          <a:bodyPr wrap="square" rtlCol="0" anchor="t"/>
          <a:lstStyle/>
          <a:p>
            <a:endParaRPr lang="en-US" dirty="0"/>
          </a:p>
        </p:txBody>
      </p:sp>
      <p:sp>
        <p:nvSpPr>
          <p:cNvPr id="271" name="Cell 271"/>
          <p:cNvSpPr/>
          <p:nvPr/>
        </p:nvSpPr>
        <p:spPr>
          <a:xfrm>
            <a:off x="9118608" y="5330000"/>
            <a:ext cx="415712" cy="330000"/>
          </a:xfrm>
          <a:prstGeom prst="rect">
            <a:avLst/>
          </a:prstGeom>
          <a:noFill/>
          <a:ln w="9525">
            <a:solidFill>
              <a:srgbClr val="E1E5EA"/>
            </a:solidFill>
          </a:ln>
        </p:spPr>
        <p:txBody>
          <a:bodyPr wrap="square" rtlCol="0" anchor="t"/>
          <a:lstStyle/>
          <a:p>
            <a:endParaRPr lang="en-US" dirty="0"/>
          </a:p>
        </p:txBody>
      </p:sp>
      <p:sp>
        <p:nvSpPr>
          <p:cNvPr id="272" name="Cell 272"/>
          <p:cNvSpPr/>
          <p:nvPr/>
        </p:nvSpPr>
        <p:spPr>
          <a:xfrm>
            <a:off x="9534320" y="5330000"/>
            <a:ext cx="415712" cy="330000"/>
          </a:xfrm>
          <a:prstGeom prst="rect">
            <a:avLst/>
          </a:prstGeom>
          <a:noFill/>
          <a:ln w="9525">
            <a:solidFill>
              <a:srgbClr val="E1E5EA"/>
            </a:solidFill>
          </a:ln>
        </p:spPr>
        <p:txBody>
          <a:bodyPr wrap="square" rtlCol="0" anchor="t"/>
          <a:lstStyle/>
          <a:p>
            <a:endParaRPr lang="en-US" dirty="0"/>
          </a:p>
        </p:txBody>
      </p:sp>
      <p:sp>
        <p:nvSpPr>
          <p:cNvPr id="273" name="Cell 273"/>
          <p:cNvSpPr/>
          <p:nvPr/>
        </p:nvSpPr>
        <p:spPr>
          <a:xfrm>
            <a:off x="9950032" y="5330000"/>
            <a:ext cx="415712" cy="330000"/>
          </a:xfrm>
          <a:prstGeom prst="rect">
            <a:avLst/>
          </a:prstGeom>
          <a:noFill/>
          <a:ln w="9525">
            <a:solidFill>
              <a:srgbClr val="E1E5EA"/>
            </a:solidFill>
          </a:ln>
        </p:spPr>
        <p:txBody>
          <a:bodyPr wrap="square" rtlCol="0" anchor="t"/>
          <a:lstStyle/>
          <a:p>
            <a:endParaRPr lang="en-US" dirty="0"/>
          </a:p>
        </p:txBody>
      </p:sp>
      <p:sp>
        <p:nvSpPr>
          <p:cNvPr id="274" name="Cell 274"/>
          <p:cNvSpPr/>
          <p:nvPr/>
        </p:nvSpPr>
        <p:spPr>
          <a:xfrm>
            <a:off x="10365744" y="5330000"/>
            <a:ext cx="415712" cy="330000"/>
          </a:xfrm>
          <a:prstGeom prst="rect">
            <a:avLst/>
          </a:prstGeom>
          <a:noFill/>
          <a:ln w="9525">
            <a:solidFill>
              <a:srgbClr val="E1E5EA"/>
            </a:solidFill>
          </a:ln>
        </p:spPr>
        <p:txBody>
          <a:bodyPr wrap="square" rtlCol="0" anchor="t"/>
          <a:lstStyle/>
          <a:p>
            <a:endParaRPr lang="en-US" dirty="0"/>
          </a:p>
        </p:txBody>
      </p:sp>
      <p:sp>
        <p:nvSpPr>
          <p:cNvPr id="275" name="Cell 275"/>
          <p:cNvSpPr/>
          <p:nvPr/>
        </p:nvSpPr>
        <p:spPr>
          <a:xfrm>
            <a:off x="10781456" y="5330000"/>
            <a:ext cx="415712" cy="330000"/>
          </a:xfrm>
          <a:prstGeom prst="rect">
            <a:avLst/>
          </a:prstGeom>
          <a:noFill/>
          <a:ln w="9525">
            <a:solidFill>
              <a:srgbClr val="E1E5EA"/>
            </a:solidFill>
          </a:ln>
        </p:spPr>
        <p:txBody>
          <a:bodyPr wrap="square" rtlCol="0" anchor="t"/>
          <a:lstStyle/>
          <a:p>
            <a:endParaRPr lang="en-US" dirty="0"/>
          </a:p>
        </p:txBody>
      </p:sp>
      <p:sp>
        <p:nvSpPr>
          <p:cNvPr id="276" name="Cell 276"/>
          <p:cNvSpPr/>
          <p:nvPr/>
        </p:nvSpPr>
        <p:spPr>
          <a:xfrm>
            <a:off x="11197168" y="5330000"/>
            <a:ext cx="415712" cy="330000"/>
          </a:xfrm>
          <a:prstGeom prst="rect">
            <a:avLst/>
          </a:prstGeom>
          <a:noFill/>
          <a:ln w="9525">
            <a:solidFill>
              <a:srgbClr val="E1E5EA"/>
            </a:solidFill>
          </a:ln>
        </p:spPr>
        <p:txBody>
          <a:bodyPr wrap="square" rtlCol="0" anchor="t"/>
          <a:lstStyle/>
          <a:p>
            <a:endParaRPr lang="en-US" dirty="0"/>
          </a:p>
        </p:txBody>
      </p:sp>
      <p:sp>
        <p:nvSpPr>
          <p:cNvPr id="277" name="Bar 277"/>
          <p:cNvSpPr/>
          <p:nvPr/>
        </p:nvSpPr>
        <p:spPr>
          <a:xfrm>
            <a:off x="10799456" y="5390000"/>
            <a:ext cx="795424" cy="210000"/>
          </a:xfrm>
          <a:prstGeom prst="roundRect">
            <a:avLst>
              <a:gd name="adj" fmla="val 30000"/>
            </a:avLst>
          </a:prstGeom>
          <a:solidFill>
            <a:srgbClr val="7030A0"/>
          </a:solidFill>
          <a:ln w="9525">
            <a:solidFill>
              <a:srgbClr val="7030A0"/>
            </a:solidFill>
          </a:ln>
        </p:spPr>
        <p:txBody>
          <a:bodyPr wrap="square" rtlCol="0" anchor="t"/>
          <a:lstStyle/>
          <a:p>
            <a:endParaRPr lang="en-US" dirty="0"/>
          </a:p>
        </p:txBody>
      </p:sp>
      <p:sp>
        <p:nvSpPr>
          <p:cNvPr id="278" name="Shape 278"/>
          <p:cNvSpPr txBox="1"/>
          <p:nvPr/>
        </p:nvSpPr>
        <p:spPr>
          <a:xfrm>
            <a:off x="8702896" y="4670000"/>
            <a:ext cx="1247136" cy="330000"/>
          </a:xfrm>
          <a:prstGeom prst="rect">
            <a:avLst/>
          </a:prstGeom>
          <a:noFill/>
          <a:ln>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now</a:t>
            </a:r>
          </a:p>
        </p:txBody>
      </p:sp>
      <p:sp>
        <p:nvSpPr>
          <p:cNvPr id="279" name="Shape 279"/>
          <p:cNvSpPr/>
          <p:nvPr/>
        </p:nvSpPr>
        <p:spPr>
          <a:xfrm>
            <a:off x="548640" y="5810000"/>
            <a:ext cx="170000" cy="170000"/>
          </a:xfrm>
          <a:prstGeom prst="roundRect">
            <a:avLst/>
          </a:prstGeom>
          <a:solidFill>
            <a:srgbClr val="4472C4"/>
          </a:solidFill>
          <a:ln>
            <a:noFill/>
          </a:ln>
        </p:spPr>
        <p:txBody>
          <a:bodyPr wrap="square" rtlCol="0" anchor="t"/>
          <a:lstStyle/>
          <a:p>
            <a:endParaRPr lang="en-US" dirty="0"/>
          </a:p>
        </p:txBody>
      </p:sp>
      <p:sp>
        <p:nvSpPr>
          <p:cNvPr id="280" name="Shape 280"/>
          <p:cNvSpPr txBox="1"/>
          <p:nvPr/>
        </p:nvSpPr>
        <p:spPr>
          <a:xfrm>
            <a:off x="758640" y="5770000"/>
            <a:ext cx="2400000" cy="250000"/>
          </a:xfrm>
          <a:prstGeom prst="rect">
            <a:avLst/>
          </a:prstGeom>
          <a:noFill/>
          <a:ln>
            <a:noFill/>
          </a:ln>
        </p:spPr>
        <p:txBody>
          <a:bodyPr wrap="square" lIns="0" tIns="0" rIns="0" bIns="0" rtlCol="0" anchor="ctr"/>
          <a:lstStyle/>
          <a:p>
            <a:pPr marL="0" indent="0" algn="l">
              <a:buNone/>
            </a:pPr>
            <a:r>
              <a:rPr lang="en-US" sz="1050" dirty="0">
                <a:solidFill>
                  <a:srgbClr val="202124"/>
                </a:solidFill>
                <a:latin typeface="Calibri" pitchFamily="34" charset="0"/>
                <a:ea typeface="Calibri" pitchFamily="34" charset="-122"/>
                <a:cs typeface="Calibri" pitchFamily="34" charset="-120"/>
              </a:rPr>
              <a:t>Phase 1: Research &amp; planning</a:t>
            </a:r>
          </a:p>
        </p:txBody>
      </p:sp>
      <p:sp>
        <p:nvSpPr>
          <p:cNvPr id="281" name="Shape 281"/>
          <p:cNvSpPr/>
          <p:nvPr/>
        </p:nvSpPr>
        <p:spPr>
          <a:xfrm>
            <a:off x="3328640" y="5810000"/>
            <a:ext cx="170000" cy="170000"/>
          </a:xfrm>
          <a:prstGeom prst="roundRect">
            <a:avLst/>
          </a:prstGeom>
          <a:solidFill>
            <a:srgbClr val="70AD47"/>
          </a:solidFill>
          <a:ln>
            <a:noFill/>
          </a:ln>
        </p:spPr>
        <p:txBody>
          <a:bodyPr wrap="square" rtlCol="0" anchor="t"/>
          <a:lstStyle/>
          <a:p>
            <a:endParaRPr lang="en-US" dirty="0"/>
          </a:p>
        </p:txBody>
      </p:sp>
      <p:sp>
        <p:nvSpPr>
          <p:cNvPr id="282" name="Shape 282"/>
          <p:cNvSpPr txBox="1"/>
          <p:nvPr/>
        </p:nvSpPr>
        <p:spPr>
          <a:xfrm>
            <a:off x="3538640" y="5770000"/>
            <a:ext cx="2400000" cy="250000"/>
          </a:xfrm>
          <a:prstGeom prst="rect">
            <a:avLst/>
          </a:prstGeom>
          <a:noFill/>
          <a:ln>
            <a:noFill/>
          </a:ln>
        </p:spPr>
        <p:txBody>
          <a:bodyPr wrap="square" lIns="0" tIns="0" rIns="0" bIns="0" rtlCol="0" anchor="ctr"/>
          <a:lstStyle/>
          <a:p>
            <a:pPr marL="0" indent="0" algn="l">
              <a:buNone/>
            </a:pPr>
            <a:r>
              <a:rPr lang="en-US" sz="1050" dirty="0">
                <a:solidFill>
                  <a:srgbClr val="202124"/>
                </a:solidFill>
                <a:latin typeface="Calibri" pitchFamily="34" charset="0"/>
                <a:ea typeface="Calibri" pitchFamily="34" charset="-122"/>
                <a:cs typeface="Calibri" pitchFamily="34" charset="-120"/>
              </a:rPr>
              <a:t>Phase 2: Core development</a:t>
            </a:r>
          </a:p>
        </p:txBody>
      </p:sp>
      <p:sp>
        <p:nvSpPr>
          <p:cNvPr id="283" name="Shape 283"/>
          <p:cNvSpPr/>
          <p:nvPr/>
        </p:nvSpPr>
        <p:spPr>
          <a:xfrm>
            <a:off x="6108640" y="5810000"/>
            <a:ext cx="170000" cy="170000"/>
          </a:xfrm>
          <a:prstGeom prst="roundRect">
            <a:avLst/>
          </a:prstGeom>
          <a:solidFill>
            <a:srgbClr val="ED7D31"/>
          </a:solidFill>
          <a:ln>
            <a:noFill/>
          </a:ln>
        </p:spPr>
        <p:txBody>
          <a:bodyPr wrap="square" rtlCol="0" anchor="t"/>
          <a:lstStyle/>
          <a:p>
            <a:endParaRPr lang="en-US" dirty="0"/>
          </a:p>
        </p:txBody>
      </p:sp>
      <p:sp>
        <p:nvSpPr>
          <p:cNvPr id="284" name="Shape 284"/>
          <p:cNvSpPr txBox="1"/>
          <p:nvPr/>
        </p:nvSpPr>
        <p:spPr>
          <a:xfrm>
            <a:off x="6318640" y="5770000"/>
            <a:ext cx="2400000" cy="250000"/>
          </a:xfrm>
          <a:prstGeom prst="rect">
            <a:avLst/>
          </a:prstGeom>
          <a:noFill/>
          <a:ln>
            <a:noFill/>
          </a:ln>
        </p:spPr>
        <p:txBody>
          <a:bodyPr wrap="square" lIns="0" tIns="0" rIns="0" bIns="0" rtlCol="0" anchor="ctr"/>
          <a:lstStyle/>
          <a:p>
            <a:pPr marL="0" indent="0" algn="l">
              <a:buNone/>
            </a:pPr>
            <a:r>
              <a:rPr lang="en-US" sz="1050" dirty="0">
                <a:solidFill>
                  <a:srgbClr val="202124"/>
                </a:solidFill>
                <a:latin typeface="Calibri" pitchFamily="34" charset="0"/>
                <a:ea typeface="Calibri" pitchFamily="34" charset="-122"/>
                <a:cs typeface="Calibri" pitchFamily="34" charset="-120"/>
              </a:rPr>
              <a:t>Phase 3: System integration</a:t>
            </a:r>
          </a:p>
        </p:txBody>
      </p:sp>
      <p:sp>
        <p:nvSpPr>
          <p:cNvPr id="285" name="Shape 285"/>
          <p:cNvSpPr/>
          <p:nvPr/>
        </p:nvSpPr>
        <p:spPr>
          <a:xfrm>
            <a:off x="8888640" y="5810000"/>
            <a:ext cx="170000" cy="170000"/>
          </a:xfrm>
          <a:prstGeom prst="roundRect">
            <a:avLst/>
          </a:prstGeom>
          <a:solidFill>
            <a:srgbClr val="7030A0"/>
          </a:solidFill>
          <a:ln>
            <a:noFill/>
          </a:ln>
        </p:spPr>
        <p:txBody>
          <a:bodyPr wrap="square" rtlCol="0" anchor="t"/>
          <a:lstStyle/>
          <a:p>
            <a:endParaRPr lang="en-US" dirty="0"/>
          </a:p>
        </p:txBody>
      </p:sp>
      <p:sp>
        <p:nvSpPr>
          <p:cNvPr id="286" name="Shape 286"/>
          <p:cNvSpPr txBox="1"/>
          <p:nvPr/>
        </p:nvSpPr>
        <p:spPr>
          <a:xfrm>
            <a:off x="9098640" y="5770000"/>
            <a:ext cx="2400000" cy="250000"/>
          </a:xfrm>
          <a:prstGeom prst="rect">
            <a:avLst/>
          </a:prstGeom>
          <a:noFill/>
          <a:ln>
            <a:noFill/>
          </a:ln>
        </p:spPr>
        <p:txBody>
          <a:bodyPr wrap="square" lIns="0" tIns="0" rIns="0" bIns="0" rtlCol="0" anchor="ctr"/>
          <a:lstStyle/>
          <a:p>
            <a:pPr marL="0" indent="0" algn="l">
              <a:buNone/>
            </a:pPr>
            <a:r>
              <a:rPr lang="en-US" sz="1050" dirty="0">
                <a:solidFill>
                  <a:srgbClr val="202124"/>
                </a:solidFill>
                <a:latin typeface="Calibri" pitchFamily="34" charset="0"/>
                <a:ea typeface="Calibri" pitchFamily="34" charset="-122"/>
                <a:cs typeface="Calibri" pitchFamily="34" charset="-120"/>
              </a:rPr>
              <a:t>Phase 4: Evaluation &amp; writing</a:t>
            </a:r>
          </a:p>
        </p:txBody>
      </p:sp>
      <p:sp>
        <p:nvSpPr>
          <p:cNvPr id="287" name="Shape 287"/>
          <p:cNvSpPr txBox="1"/>
          <p:nvPr/>
        </p:nvSpPr>
        <p:spPr>
          <a:xfrm>
            <a:off x="548640" y="6100000"/>
            <a:ext cx="11064240" cy="260000"/>
          </a:xfrm>
          <a:prstGeom prst="rect">
            <a:avLst/>
          </a:prstGeom>
          <a:noFill/>
          <a:ln>
            <a:noFill/>
          </a:ln>
        </p:spPr>
        <p:txBody>
          <a:bodyPr wrap="square" lIns="0" tIns="0" rIns="0" bIns="0" rtlCol="0" anchor="ctr"/>
          <a:lstStyle/>
          <a:p>
            <a:pPr marL="0" indent="0" algn="l">
              <a:buNone/>
            </a:pPr>
            <a:r>
              <a:rPr lang="en-US" sz="1050" i="1" dirty="0">
                <a:solidFill>
                  <a:srgbClr val="5F6368"/>
                </a:solidFill>
                <a:latin typeface="Calibri" pitchFamily="34" charset="0"/>
                <a:ea typeface="Calibri" pitchFamily="34" charset="-122"/>
                <a:cs typeface="Calibri" pitchFamily="34" charset="-120"/>
              </a:rPr>
              <a:t>Solid bar = completed or in progress (Testing &amp; Evaluation, the final report and the poster are underway); pale bar with outline = still to do. Columns are project weeks 1-20.</a:t>
            </a:r>
          </a:p>
        </p:txBody>
      </p:sp>
      <p:sp>
        <p:nvSpPr>
          <p:cNvPr id="288" name="Page 288"/>
          <p:cNvSpPr txBox="1"/>
          <p:nvPr/>
        </p:nvSpPr>
        <p:spPr>
          <a:xfrm>
            <a:off x="11521440" y="6473952"/>
            <a:ext cx="457200" cy="274320"/>
          </a:xfrm>
          <a:prstGeom prst="rect">
            <a:avLst/>
          </a:prstGeom>
          <a:noFill/>
          <a:ln>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LITERATURE REVIEW</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500" b="1" dirty="0">
                <a:solidFill>
                  <a:srgbClr val="202124"/>
                </a:solidFill>
                <a:latin typeface="Cambria" pitchFamily="34" charset="0"/>
                <a:ea typeface="Cambria" pitchFamily="34" charset="-122"/>
                <a:cs typeface="Cambria" pitchFamily="34" charset="-120"/>
              </a:rPr>
              <a:t>Prior approaches, and what each leaves unresolved</a:t>
            </a:r>
            <a:endParaRPr lang="en-US" sz="2500" dirty="0"/>
          </a:p>
        </p:txBody>
      </p:sp>
      <p:sp>
        <p:nvSpPr>
          <p:cNvPr id="4" name="Text 2"/>
          <p:cNvSpPr txBox="1"/>
          <p:nvPr/>
        </p:nvSpPr>
        <p:spPr>
          <a:xfrm>
            <a:off x="548640" y="1920240"/>
            <a:ext cx="3108960" cy="365760"/>
          </a:xfrm>
          <a:prstGeom prst="rect">
            <a:avLst/>
          </a:prstGeom>
          <a:noFill/>
          <a:ln/>
        </p:spPr>
        <p:txBody>
          <a:bodyPr wrap="square" rtlCol="0" anchor="ctr"/>
          <a:lstStyle/>
          <a:p>
            <a:pPr marL="0" indent="0">
              <a:buNone/>
            </a:pPr>
            <a:r>
              <a:rPr lang="en-US" sz="1200" b="1" dirty="0">
                <a:solidFill>
                  <a:srgbClr val="5F6368"/>
                </a:solidFill>
                <a:latin typeface="Calibri" pitchFamily="34" charset="0"/>
                <a:ea typeface="Calibri" pitchFamily="34" charset="-122"/>
                <a:cs typeface="Calibri" pitchFamily="34" charset="-120"/>
              </a:rPr>
              <a:t>Approach</a:t>
            </a:r>
            <a:endParaRPr lang="en-US" sz="1200" dirty="0"/>
          </a:p>
        </p:txBody>
      </p:sp>
      <p:sp>
        <p:nvSpPr>
          <p:cNvPr id="5" name="Text 3"/>
          <p:cNvSpPr txBox="1"/>
          <p:nvPr/>
        </p:nvSpPr>
        <p:spPr>
          <a:xfrm>
            <a:off x="3794760" y="1920240"/>
            <a:ext cx="3749040" cy="365760"/>
          </a:xfrm>
          <a:prstGeom prst="rect">
            <a:avLst/>
          </a:prstGeom>
          <a:noFill/>
          <a:ln/>
        </p:spPr>
        <p:txBody>
          <a:bodyPr wrap="square" rtlCol="0" anchor="ctr"/>
          <a:lstStyle/>
          <a:p>
            <a:pPr marL="0" indent="0">
              <a:buNone/>
            </a:pPr>
            <a:r>
              <a:rPr lang="en-US" sz="1200" b="1" dirty="0">
                <a:solidFill>
                  <a:srgbClr val="1E8E3E"/>
                </a:solidFill>
                <a:latin typeface="Calibri" pitchFamily="34" charset="0"/>
                <a:ea typeface="Calibri" pitchFamily="34" charset="-122"/>
                <a:cs typeface="Calibri" pitchFamily="34" charset="-120"/>
              </a:rPr>
              <a:t>Strength</a:t>
            </a:r>
            <a:endParaRPr lang="en-US" sz="1200" dirty="0"/>
          </a:p>
        </p:txBody>
      </p:sp>
      <p:sp>
        <p:nvSpPr>
          <p:cNvPr id="6" name="Text 4"/>
          <p:cNvSpPr txBox="1"/>
          <p:nvPr/>
        </p:nvSpPr>
        <p:spPr>
          <a:xfrm>
            <a:off x="7680960" y="1920240"/>
            <a:ext cx="3931920" cy="365760"/>
          </a:xfrm>
          <a:prstGeom prst="rect">
            <a:avLst/>
          </a:prstGeom>
          <a:noFill/>
          <a:ln/>
        </p:spPr>
        <p:txBody>
          <a:bodyPr wrap="square" rtlCol="0" anchor="ctr"/>
          <a:lstStyle/>
          <a:p>
            <a:pPr marL="0" indent="0">
              <a:buNone/>
            </a:pPr>
            <a:r>
              <a:rPr lang="en-US" sz="1200" b="1" dirty="0">
                <a:solidFill>
                  <a:srgbClr val="C5221F"/>
                </a:solidFill>
                <a:latin typeface="Calibri" pitchFamily="34" charset="0"/>
                <a:ea typeface="Calibri" pitchFamily="34" charset="-122"/>
                <a:cs typeface="Calibri" pitchFamily="34" charset="-120"/>
              </a:rPr>
              <a:t>Left unresolved</a:t>
            </a:r>
            <a:endParaRPr lang="en-US" sz="1200" dirty="0"/>
          </a:p>
        </p:txBody>
      </p:sp>
      <p:sp>
        <p:nvSpPr>
          <p:cNvPr id="7" name="Shape 5"/>
          <p:cNvSpPr/>
          <p:nvPr/>
        </p:nvSpPr>
        <p:spPr>
          <a:xfrm>
            <a:off x="548640" y="2304288"/>
            <a:ext cx="11064240" cy="13716"/>
          </a:xfrm>
          <a:prstGeom prst="rect">
            <a:avLst/>
          </a:prstGeom>
          <a:solidFill>
            <a:srgbClr val="E8EEF4"/>
          </a:solidFill>
          <a:ln/>
        </p:spPr>
        <p:txBody>
          <a:bodyPr/>
          <a:lstStyle/>
          <a:p>
            <a:endParaRPr lang="en-US"/>
          </a:p>
        </p:txBody>
      </p:sp>
      <p:sp>
        <p:nvSpPr>
          <p:cNvPr id="8" name="Text 6"/>
          <p:cNvSpPr txBox="1"/>
          <p:nvPr/>
        </p:nvSpPr>
        <p:spPr>
          <a:xfrm>
            <a:off x="548640" y="2514600"/>
            <a:ext cx="3108960" cy="960120"/>
          </a:xfrm>
          <a:prstGeom prst="rect">
            <a:avLst/>
          </a:prstGeom>
          <a:noFill/>
          <a:ln/>
        </p:spPr>
        <p:txBody>
          <a:bodyPr wrap="square" rtlCol="0" anchor="t"/>
          <a:lstStyle/>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Zaimi et al. (2024) [7]</a:t>
            </a:r>
            <a:endParaRPr lang="en-US" sz="1200" dirty="0"/>
          </a:p>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Deep learning on URL features</a:t>
            </a:r>
            <a:endParaRPr lang="en-US" sz="1200" dirty="0"/>
          </a:p>
        </p:txBody>
      </p:sp>
      <p:sp>
        <p:nvSpPr>
          <p:cNvPr id="9" name="Text 7"/>
          <p:cNvSpPr txBox="1"/>
          <p:nvPr/>
        </p:nvSpPr>
        <p:spPr>
          <a:xfrm>
            <a:off x="3794760" y="2514600"/>
            <a:ext cx="3749040" cy="960120"/>
          </a:xfrm>
          <a:prstGeom prst="rect">
            <a:avLst/>
          </a:prstGeom>
          <a:noFill/>
          <a:ln/>
        </p:spPr>
        <p:txBody>
          <a:bodyPr wrap="square" rtlCol="0" anchor="t"/>
          <a:lstStyle/>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Strong lexical-feature performance via permutation importance and SMOTE-Tomek balancing.</a:t>
            </a:r>
            <a:endParaRPr lang="en-US" sz="1200" dirty="0"/>
          </a:p>
        </p:txBody>
      </p:sp>
      <p:sp>
        <p:nvSpPr>
          <p:cNvPr id="10" name="Text 8"/>
          <p:cNvSpPr txBox="1"/>
          <p:nvPr/>
        </p:nvSpPr>
        <p:spPr>
          <a:xfrm>
            <a:off x="7680960" y="2514600"/>
            <a:ext cx="3931920" cy="960120"/>
          </a:xfrm>
          <a:prstGeom prst="rect">
            <a:avLst/>
          </a:prstGeom>
          <a:noFill/>
          <a:ln/>
        </p:spPr>
        <p:txBody>
          <a:bodyPr wrap="square" rtlCol="0" anchor="t"/>
          <a:lstStyle/>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No live threat-intelligence coverage for newly registered domains.</a:t>
            </a:r>
            <a:endParaRPr lang="en-US" sz="1200" dirty="0"/>
          </a:p>
        </p:txBody>
      </p:sp>
      <p:sp>
        <p:nvSpPr>
          <p:cNvPr id="11" name="Shape 9"/>
          <p:cNvSpPr/>
          <p:nvPr/>
        </p:nvSpPr>
        <p:spPr>
          <a:xfrm>
            <a:off x="548640" y="3502152"/>
            <a:ext cx="11064240" cy="10973"/>
          </a:xfrm>
          <a:prstGeom prst="rect">
            <a:avLst/>
          </a:prstGeom>
          <a:solidFill>
            <a:srgbClr val="E8EEF4"/>
          </a:solidFill>
          <a:ln/>
        </p:spPr>
        <p:txBody>
          <a:bodyPr/>
          <a:lstStyle/>
          <a:p>
            <a:endParaRPr lang="en-US"/>
          </a:p>
        </p:txBody>
      </p:sp>
      <p:sp>
        <p:nvSpPr>
          <p:cNvPr id="12" name="Text 10"/>
          <p:cNvSpPr txBox="1"/>
          <p:nvPr/>
        </p:nvSpPr>
        <p:spPr>
          <a:xfrm>
            <a:off x="548640" y="3611880"/>
            <a:ext cx="3108960" cy="960120"/>
          </a:xfrm>
          <a:prstGeom prst="rect">
            <a:avLst/>
          </a:prstGeom>
          <a:noFill/>
          <a:ln/>
        </p:spPr>
        <p:txBody>
          <a:bodyPr wrap="square" rtlCol="0" anchor="t"/>
          <a:lstStyle/>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Sheikhi &amp; Kostakos (2024) [8]</a:t>
            </a:r>
            <a:endParaRPr lang="en-US" sz="1200" dirty="0"/>
          </a:p>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PSO-optimised XGBoost</a:t>
            </a:r>
            <a:endParaRPr lang="en-US" sz="1200" dirty="0"/>
          </a:p>
        </p:txBody>
      </p:sp>
      <p:sp>
        <p:nvSpPr>
          <p:cNvPr id="13" name="Text 11"/>
          <p:cNvSpPr txBox="1"/>
          <p:nvPr/>
        </p:nvSpPr>
        <p:spPr>
          <a:xfrm>
            <a:off x="3794760" y="3611880"/>
            <a:ext cx="3749040" cy="960120"/>
          </a:xfrm>
          <a:prstGeom prst="rect">
            <a:avLst/>
          </a:prstGeom>
          <a:noFill/>
          <a:ln/>
        </p:spPr>
        <p:txBody>
          <a:bodyPr wrap="square" rtlCol="0" anchor="t"/>
          <a:lstStyle/>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High accuracy on static benchmark datasets.</a:t>
            </a:r>
            <a:endParaRPr lang="en-US" sz="1200" dirty="0"/>
          </a:p>
        </p:txBody>
      </p:sp>
      <p:sp>
        <p:nvSpPr>
          <p:cNvPr id="14" name="Text 12"/>
          <p:cNvSpPr txBox="1"/>
          <p:nvPr/>
        </p:nvSpPr>
        <p:spPr>
          <a:xfrm>
            <a:off x="7680960" y="3611880"/>
            <a:ext cx="3931920" cy="960120"/>
          </a:xfrm>
          <a:prstGeom prst="rect">
            <a:avLst/>
          </a:prstGeom>
          <a:noFill/>
          <a:ln/>
        </p:spPr>
        <p:txBody>
          <a:bodyPr wrap="square" rtlCol="0" anchor="t"/>
          <a:lstStyle/>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No real-time browser integration; no explainability layer.</a:t>
            </a:r>
            <a:endParaRPr lang="en-US" sz="1200" dirty="0"/>
          </a:p>
        </p:txBody>
      </p:sp>
      <p:sp>
        <p:nvSpPr>
          <p:cNvPr id="15" name="Shape 13"/>
          <p:cNvSpPr/>
          <p:nvPr/>
        </p:nvSpPr>
        <p:spPr>
          <a:xfrm>
            <a:off x="548640" y="4599432"/>
            <a:ext cx="11064240" cy="10973"/>
          </a:xfrm>
          <a:prstGeom prst="rect">
            <a:avLst/>
          </a:prstGeom>
          <a:solidFill>
            <a:srgbClr val="E8EEF4"/>
          </a:solidFill>
          <a:ln/>
        </p:spPr>
        <p:txBody>
          <a:bodyPr/>
          <a:lstStyle/>
          <a:p>
            <a:endParaRPr lang="en-US"/>
          </a:p>
        </p:txBody>
      </p:sp>
      <p:sp>
        <p:nvSpPr>
          <p:cNvPr id="16" name="Text 14"/>
          <p:cNvSpPr txBox="1"/>
          <p:nvPr/>
        </p:nvSpPr>
        <p:spPr>
          <a:xfrm>
            <a:off x="548640" y="4709160"/>
            <a:ext cx="3108960" cy="960120"/>
          </a:xfrm>
          <a:prstGeom prst="rect">
            <a:avLst/>
          </a:prstGeom>
          <a:noFill/>
          <a:ln/>
        </p:spPr>
        <p:txBody>
          <a:bodyPr wrap="square" rtlCol="0" anchor="t"/>
          <a:lstStyle/>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NoPhish (2024) [9] / Wu et al. (2023) [10]</a:t>
            </a:r>
            <a:endParaRPr lang="en-US" sz="1200" dirty="0"/>
          </a:p>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Browser-extension implementations</a:t>
            </a:r>
            <a:endParaRPr lang="en-US" sz="1200" dirty="0"/>
          </a:p>
        </p:txBody>
      </p:sp>
      <p:sp>
        <p:nvSpPr>
          <p:cNvPr id="17" name="Text 15"/>
          <p:cNvSpPr txBox="1"/>
          <p:nvPr/>
        </p:nvSpPr>
        <p:spPr>
          <a:xfrm>
            <a:off x="3794760" y="4709160"/>
            <a:ext cx="3749040" cy="960120"/>
          </a:xfrm>
          <a:prstGeom prst="rect">
            <a:avLst/>
          </a:prstGeom>
          <a:noFill/>
          <a:ln/>
        </p:spPr>
        <p:txBody>
          <a:bodyPr wrap="square" rtlCol="0" anchor="t"/>
          <a:lstStyle/>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Demonstrate feasible client-side, real-time detection.</a:t>
            </a:r>
            <a:endParaRPr lang="en-US" sz="1200" dirty="0"/>
          </a:p>
        </p:txBody>
      </p:sp>
      <p:sp>
        <p:nvSpPr>
          <p:cNvPr id="18" name="Text 16"/>
          <p:cNvSpPr txBox="1"/>
          <p:nvPr/>
        </p:nvSpPr>
        <p:spPr>
          <a:xfrm>
            <a:off x="7680960" y="4709160"/>
            <a:ext cx="3931920" cy="960120"/>
          </a:xfrm>
          <a:prstGeom prst="rect">
            <a:avLst/>
          </a:prstGeom>
          <a:noFill/>
          <a:ln/>
        </p:spPr>
        <p:txBody>
          <a:bodyPr wrap="square" rtlCol="0" anchor="t"/>
          <a:lstStyle/>
          <a:p>
            <a:pPr marL="0" indent="0">
              <a:lnSpc>
                <a:spcPts val="1500"/>
              </a:lnSpc>
              <a:buNone/>
            </a:pPr>
            <a:r>
              <a:rPr lang="en-US" sz="1200" dirty="0">
                <a:solidFill>
                  <a:srgbClr val="202124"/>
                </a:solidFill>
                <a:latin typeface="Calibri" pitchFamily="34" charset="0"/>
                <a:ea typeface="Calibri" pitchFamily="34" charset="-122"/>
                <a:cs typeface="Calibri" pitchFamily="34" charset="-120"/>
              </a:rPr>
              <a:t>Single classifier only: no threat-intel fusion, no explanation of verdicts.</a:t>
            </a:r>
            <a:endParaRPr lang="en-US" sz="1200" dirty="0"/>
          </a:p>
        </p:txBody>
      </p:sp>
      <p:sp>
        <p:nvSpPr>
          <p:cNvPr id="19" name="Shape 17"/>
          <p:cNvSpPr/>
          <p:nvPr/>
        </p:nvSpPr>
        <p:spPr>
          <a:xfrm>
            <a:off x="548640" y="5696712"/>
            <a:ext cx="11064240" cy="10973"/>
          </a:xfrm>
          <a:prstGeom prst="rect">
            <a:avLst/>
          </a:prstGeom>
          <a:solidFill>
            <a:srgbClr val="E8EEF4"/>
          </a:solidFill>
          <a:ln/>
        </p:spPr>
        <p:txBody>
          <a:bodyPr/>
          <a:lstStyle/>
          <a:p>
            <a:endParaRPr lang="en-US"/>
          </a:p>
        </p:txBody>
      </p:sp>
      <p:sp>
        <p:nvSpPr>
          <p:cNvPr id="20" name="Text 18"/>
          <p:cNvSpPr txBox="1"/>
          <p:nvPr/>
        </p:nvSpPr>
        <p:spPr>
          <a:xfrm>
            <a:off x="548640" y="5943600"/>
            <a:ext cx="11064240" cy="457200"/>
          </a:xfrm>
          <a:prstGeom prst="rect">
            <a:avLst/>
          </a:prstGeom>
          <a:noFill/>
          <a:ln/>
        </p:spPr>
        <p:txBody>
          <a:bodyPr wrap="square" rtlCol="0" anchor="ctr"/>
          <a:lstStyle/>
          <a:p>
            <a:pPr marL="0" indent="0">
              <a:buNone/>
            </a:pPr>
            <a:r>
              <a:rPr lang="en-US" sz="1300" i="1" dirty="0">
                <a:solidFill>
                  <a:srgbClr val="1F4E79"/>
                </a:solidFill>
                <a:latin typeface="Calibri" pitchFamily="34" charset="0"/>
                <a:ea typeface="Calibri" pitchFamily="34" charset="-122"/>
                <a:cs typeface="Calibri" pitchFamily="34" charset="-120"/>
              </a:rPr>
              <a:t>Decision: combine ML detection [7], [8] inside a browser extension [9], [10], fused with threat intelligence [11] and explained verdicts [6], [12], so the gaps above are closed together.</a:t>
            </a:r>
            <a:endParaRPr lang="en-US" sz="1300" dirty="0"/>
          </a:p>
        </p:txBody>
      </p:sp>
      <p:sp>
        <p:nvSpPr>
          <p:cNvPr id="21" name="Text 19"/>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METHODOLOGY</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700" b="1" dirty="0">
                <a:solidFill>
                  <a:srgbClr val="202124"/>
                </a:solidFill>
                <a:latin typeface="Cambria" pitchFamily="34" charset="0"/>
                <a:ea typeface="Cambria" pitchFamily="34" charset="-122"/>
                <a:cs typeface="Cambria" pitchFamily="34" charset="-120"/>
              </a:rPr>
              <a:t>An iterative, evidence-driven build process</a:t>
            </a:r>
            <a:endParaRPr lang="en-US" sz="2700" dirty="0"/>
          </a:p>
        </p:txBody>
      </p:sp>
      <p:sp>
        <p:nvSpPr>
          <p:cNvPr id="4" name="Shape 2"/>
          <p:cNvSpPr/>
          <p:nvPr/>
        </p:nvSpPr>
        <p:spPr>
          <a:xfrm>
            <a:off x="548640" y="1874520"/>
            <a:ext cx="5394960" cy="4023360"/>
          </a:xfrm>
          <a:prstGeom prst="rect">
            <a:avLst/>
          </a:prstGeom>
          <a:solidFill>
            <a:srgbClr val="E8EEF4"/>
          </a:solidFill>
          <a:ln/>
        </p:spPr>
        <p:txBody>
          <a:bodyPr/>
          <a:lstStyle/>
          <a:p>
            <a:endParaRPr lang="en-US"/>
          </a:p>
        </p:txBody>
      </p:sp>
      <p:sp>
        <p:nvSpPr>
          <p:cNvPr id="5" name="Text 3"/>
          <p:cNvSpPr txBox="1"/>
          <p:nvPr/>
        </p:nvSpPr>
        <p:spPr>
          <a:xfrm>
            <a:off x="822960" y="2103120"/>
            <a:ext cx="4846320" cy="365760"/>
          </a:xfrm>
          <a:prstGeom prst="rect">
            <a:avLst/>
          </a:prstGeom>
          <a:noFill/>
          <a:ln/>
        </p:spPr>
        <p:txBody>
          <a:bodyPr wrap="square" rtlCol="0" anchor="ctr"/>
          <a:lstStyle/>
          <a:p>
            <a:pPr marL="0" indent="0">
              <a:buNone/>
            </a:pPr>
            <a:r>
              <a:rPr lang="en-US" sz="1500" b="1" dirty="0">
                <a:solidFill>
                  <a:srgbClr val="1F4E79"/>
                </a:solidFill>
                <a:latin typeface="Calibri" pitchFamily="34" charset="0"/>
                <a:ea typeface="Calibri" pitchFamily="34" charset="-122"/>
                <a:cs typeface="Calibri" pitchFamily="34" charset="-120"/>
              </a:rPr>
              <a:t>Sources</a:t>
            </a:r>
            <a:endParaRPr lang="en-US" sz="1500" dirty="0"/>
          </a:p>
        </p:txBody>
      </p:sp>
      <p:sp>
        <p:nvSpPr>
          <p:cNvPr id="6" name="Text 4"/>
          <p:cNvSpPr txBox="1"/>
          <p:nvPr/>
        </p:nvSpPr>
        <p:spPr>
          <a:xfrm>
            <a:off x="822960" y="2560000"/>
            <a:ext cx="4846320" cy="900000"/>
          </a:xfrm>
          <a:prstGeom prst="rect">
            <a:avLst/>
          </a:prstGeom>
          <a:noFill/>
          <a:ln/>
        </p:spPr>
        <p:txBody>
          <a:bodyPr wrap="square" rtlCol="0" anchor="t"/>
          <a:lstStyle/>
          <a:p>
            <a:pPr marL="0" indent="0">
              <a:lnSpc>
                <a:spcPts val="1700"/>
              </a:lnSpc>
              <a:buNone/>
            </a:pPr>
            <a:r>
              <a:rPr lang="en-US" sz="1300" b="1" dirty="0">
                <a:solidFill>
                  <a:srgbClr val="1F4E79"/>
                </a:solidFill>
                <a:latin typeface="Calibri" pitchFamily="34" charset="0"/>
                <a:ea typeface="Calibri" pitchFamily="34" charset="-122"/>
                <a:cs typeface="Calibri" pitchFamily="34" charset="-120"/>
              </a:rPr>
              <a:t>Primary:</a:t>
            </a:r>
            <a:r>
              <a:rPr lang="en-US" sz="1300" dirty="0">
                <a:solidFill>
                  <a:srgbClr val="202124"/>
                </a:solidFill>
                <a:latin typeface="Calibri" pitchFamily="34" charset="0"/>
                <a:ea typeface="Calibri" pitchFamily="34" charset="-122"/>
                <a:cs typeface="Calibri" pitchFamily="34" charset="-120"/>
              </a:rPr>
              <a:t> dataset of 10,000 URLs built from PhishTank (phishing) and Tranco (legitimate); live testing of the trained models and API integrations.</a:t>
            </a:r>
            <a:endParaRPr lang="en-US" sz="1300" dirty="0"/>
          </a:p>
        </p:txBody>
      </p:sp>
      <p:sp>
        <p:nvSpPr>
          <p:cNvPr id="7" name="Text 5"/>
          <p:cNvSpPr txBox="1"/>
          <p:nvPr/>
        </p:nvSpPr>
        <p:spPr>
          <a:xfrm>
            <a:off x="822960" y="3500000"/>
            <a:ext cx="4846320" cy="900000"/>
          </a:xfrm>
          <a:prstGeom prst="rect">
            <a:avLst/>
          </a:prstGeom>
          <a:noFill/>
          <a:ln/>
        </p:spPr>
        <p:txBody>
          <a:bodyPr wrap="square" rtlCol="0" anchor="t"/>
          <a:lstStyle/>
          <a:p>
            <a:pPr marL="0" indent="0">
              <a:lnSpc>
                <a:spcPts val="1700"/>
              </a:lnSpc>
              <a:buNone/>
            </a:pPr>
            <a:r>
              <a:rPr lang="en-US" sz="1300" b="1" dirty="0">
                <a:solidFill>
                  <a:srgbClr val="1F4E79"/>
                </a:solidFill>
                <a:latin typeface="Calibri" pitchFamily="34" charset="0"/>
                <a:ea typeface="Calibri" pitchFamily="34" charset="-122"/>
                <a:cs typeface="Calibri" pitchFamily="34" charset="-120"/>
              </a:rPr>
              <a:t>Secondary:</a:t>
            </a:r>
            <a:r>
              <a:rPr lang="en-US" sz="1300" dirty="0">
                <a:solidFill>
                  <a:srgbClr val="202124"/>
                </a:solidFill>
                <a:latin typeface="Calibri" pitchFamily="34" charset="0"/>
                <a:ea typeface="Calibri" pitchFamily="34" charset="-122"/>
                <a:cs typeface="Calibri" pitchFamily="34" charset="-120"/>
              </a:rPr>
              <a:t> 36 sources (19 peer-reviewed, 2020 onwards) on phishing detection, datasets [13], [14], feature engineering, and explainable AI.</a:t>
            </a:r>
            <a:endParaRPr lang="en-US" sz="1300" dirty="0"/>
          </a:p>
        </p:txBody>
      </p:sp>
      <p:sp>
        <p:nvSpPr>
          <p:cNvPr id="90" name="Tools"/>
          <p:cNvSpPr txBox="1"/>
          <p:nvPr/>
        </p:nvSpPr>
        <p:spPr>
          <a:xfrm>
            <a:off x="822960" y="4440000"/>
            <a:ext cx="4846320" cy="1300000"/>
          </a:xfrm>
          <a:prstGeom prst="rect">
            <a:avLst/>
          </a:prstGeom>
          <a:noFill/>
          <a:ln/>
        </p:spPr>
        <p:txBody>
          <a:bodyPr wrap="square" rtlCol="0" anchor="t"/>
          <a:lstStyle/>
          <a:p>
            <a:pPr marL="0" indent="0">
              <a:lnSpc>
                <a:spcPts val="1700"/>
              </a:lnSpc>
              <a:buNone/>
            </a:pPr>
            <a:r>
              <a:rPr lang="en-US" sz="1300" b="1" dirty="0">
                <a:solidFill>
                  <a:srgbClr val="1F4E79"/>
                </a:solidFill>
                <a:latin typeface="Calibri" pitchFamily="34" charset="0"/>
                <a:ea typeface="Calibri" pitchFamily="34" charset="-122"/>
                <a:cs typeface="Calibri" pitchFamily="34" charset="-120"/>
              </a:rPr>
              <a:t>Tools:</a:t>
            </a:r>
            <a:r>
              <a:rPr lang="en-US" sz="1300" dirty="0">
                <a:solidFill>
                  <a:srgbClr val="202124"/>
                </a:solidFill>
                <a:latin typeface="Calibri" pitchFamily="34" charset="0"/>
                <a:ea typeface="Calibri" pitchFamily="34" charset="-122"/>
                <a:cs typeface="Calibri" pitchFamily="34" charset="-120"/>
              </a:rPr>
              <a:t> Python, scikit-learn, XGBoost and SHAP for the models; FastAPI backend in Docker; Chrome extension (Manifest V3, JavaScript); GitHub for version control.</a:t>
            </a:r>
            <a:endParaRPr lang="en-US" sz="1300" dirty="0"/>
          </a:p>
        </p:txBody>
      </p:sp>
      <p:sp>
        <p:nvSpPr>
          <p:cNvPr id="8" name="Shape 6"/>
          <p:cNvSpPr/>
          <p:nvPr/>
        </p:nvSpPr>
        <p:spPr>
          <a:xfrm>
            <a:off x="6217920" y="1874520"/>
            <a:ext cx="5394960" cy="4023360"/>
          </a:xfrm>
          <a:prstGeom prst="rect">
            <a:avLst/>
          </a:prstGeom>
          <a:solidFill>
            <a:srgbClr val="1F4E79"/>
          </a:solidFill>
          <a:ln/>
        </p:spPr>
        <p:txBody>
          <a:bodyPr/>
          <a:lstStyle/>
          <a:p>
            <a:endParaRPr lang="en-US"/>
          </a:p>
        </p:txBody>
      </p:sp>
      <p:sp>
        <p:nvSpPr>
          <p:cNvPr id="9" name="Text 7"/>
          <p:cNvSpPr txBox="1"/>
          <p:nvPr/>
        </p:nvSpPr>
        <p:spPr>
          <a:xfrm>
            <a:off x="6492240" y="2103120"/>
            <a:ext cx="484632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Approach</a:t>
            </a:r>
            <a:endParaRPr lang="en-US" sz="1500" dirty="0"/>
          </a:p>
        </p:txBody>
      </p:sp>
      <p:sp>
        <p:nvSpPr>
          <p:cNvPr id="10" name="Text 8"/>
          <p:cNvSpPr txBox="1"/>
          <p:nvPr/>
        </p:nvSpPr>
        <p:spPr>
          <a:xfrm>
            <a:off x="6492240" y="2560000"/>
            <a:ext cx="4846320" cy="700000"/>
          </a:xfrm>
          <a:prstGeom prst="rect">
            <a:avLst/>
          </a:prstGeom>
          <a:noFill/>
          <a:ln/>
        </p:spPr>
        <p:txBody>
          <a:bodyPr wrap="square" rtlCol="0" anchor="t"/>
          <a:lstStyle/>
          <a:p>
            <a:pPr marL="342900" indent="-342900">
              <a:lnSpc>
                <a:spcPts val="1500"/>
              </a:lnSpc>
              <a:buSzPct val="100000"/>
              <a:buChar char="●"/>
            </a:pPr>
            <a:r>
              <a:rPr lang="en-US" sz="1250" dirty="0">
                <a:solidFill>
                  <a:srgbClr val="FFFFFF"/>
                </a:solidFill>
                <a:latin typeface="Calibri" pitchFamily="34" charset="0"/>
                <a:ea typeface="Calibri" pitchFamily="34" charset="-122"/>
                <a:cs typeface="Calibri" pitchFamily="34" charset="-120"/>
              </a:rPr>
              <a:t>Design, build, test, refine: each phase validated before the next begins</a:t>
            </a:r>
            <a:endParaRPr lang="en-US" sz="1250" dirty="0"/>
          </a:p>
        </p:txBody>
      </p:sp>
      <p:sp>
        <p:nvSpPr>
          <p:cNvPr id="11" name="Text 9"/>
          <p:cNvSpPr txBox="1"/>
          <p:nvPr/>
        </p:nvSpPr>
        <p:spPr>
          <a:xfrm>
            <a:off x="6492240" y="3340000"/>
            <a:ext cx="4846320" cy="700000"/>
          </a:xfrm>
          <a:prstGeom prst="rect">
            <a:avLst/>
          </a:prstGeom>
          <a:noFill/>
          <a:ln/>
        </p:spPr>
        <p:txBody>
          <a:bodyPr wrap="square" rtlCol="0" anchor="t"/>
          <a:lstStyle/>
          <a:p>
            <a:pPr marL="342900" indent="-342900">
              <a:lnSpc>
                <a:spcPts val="1500"/>
              </a:lnSpc>
              <a:buSzPct val="100000"/>
              <a:buChar char="●"/>
            </a:pPr>
            <a:r>
              <a:rPr lang="en-US" sz="1250" dirty="0">
                <a:solidFill>
                  <a:srgbClr val="FFFFFF"/>
                </a:solidFill>
                <a:latin typeface="Calibri" pitchFamily="34" charset="0"/>
                <a:ea typeface="Calibri" pitchFamily="34" charset="-122"/>
                <a:cs typeface="Calibri" pitchFamily="34" charset="-120"/>
              </a:rPr>
              <a:t>Stratified 70/15/15 train/validation/test split; models compared on the untouched test set only once</a:t>
            </a:r>
            <a:endParaRPr lang="en-US" sz="1250" dirty="0"/>
          </a:p>
        </p:txBody>
      </p:sp>
      <p:sp>
        <p:nvSpPr>
          <p:cNvPr id="12" name="Text 10"/>
          <p:cNvSpPr txBox="1"/>
          <p:nvPr/>
        </p:nvSpPr>
        <p:spPr>
          <a:xfrm>
            <a:off x="6492240" y="4120000"/>
            <a:ext cx="4846320" cy="700000"/>
          </a:xfrm>
          <a:prstGeom prst="rect">
            <a:avLst/>
          </a:prstGeom>
          <a:noFill/>
          <a:ln/>
        </p:spPr>
        <p:txBody>
          <a:bodyPr wrap="square" rtlCol="0" anchor="t"/>
          <a:lstStyle/>
          <a:p>
            <a:pPr marL="342900" indent="-342900">
              <a:lnSpc>
                <a:spcPts val="1500"/>
              </a:lnSpc>
              <a:buSzPct val="100000"/>
              <a:buChar char="●"/>
            </a:pPr>
            <a:r>
              <a:rPr lang="en-US" sz="1250" dirty="0">
                <a:solidFill>
                  <a:srgbClr val="FFFFFF"/>
                </a:solidFill>
                <a:latin typeface="Calibri" pitchFamily="34" charset="0"/>
                <a:ea typeface="Calibri" pitchFamily="34" charset="-122"/>
                <a:cs typeface="Calibri" pitchFamily="34" charset="-120"/>
              </a:rPr>
              <a:t>Every reported result backed by an automated test or a logged, reproducible run</a:t>
            </a:r>
            <a:endParaRPr lang="en-US" sz="1250" dirty="0"/>
          </a:p>
        </p:txBody>
      </p:sp>
      <p:sp>
        <p:nvSpPr>
          <p:cNvPr id="91" name="Decision"/>
          <p:cNvSpPr txBox="1"/>
          <p:nvPr/>
        </p:nvSpPr>
        <p:spPr>
          <a:xfrm>
            <a:off x="6492240" y="4900000"/>
            <a:ext cx="4846320" cy="860000"/>
          </a:xfrm>
          <a:prstGeom prst="rect">
            <a:avLst/>
          </a:prstGeom>
          <a:noFill/>
          <a:ln/>
        </p:spPr>
        <p:txBody>
          <a:bodyPr wrap="square" rtlCol="0" anchor="t"/>
          <a:lstStyle/>
          <a:p>
            <a:pPr marL="342900" indent="-342900">
              <a:lnSpc>
                <a:spcPts val="1500"/>
              </a:lnSpc>
              <a:buSzPct val="100000"/>
              <a:buChar char="●"/>
            </a:pPr>
            <a:r>
              <a:rPr lang="en-US" sz="1250" dirty="0">
                <a:solidFill>
                  <a:srgbClr val="FFFFFF"/>
                </a:solidFill>
                <a:latin typeface="Calibri" pitchFamily="34" charset="0"/>
                <a:ea typeface="Calibri" pitchFamily="34" charset="-122"/>
                <a:cs typeface="Calibri" pitchFamily="34" charset="-120"/>
              </a:rPr>
              <a:t>Decision making: models ranked by held-out F1, then stress-tested (cross-validation, adversarial, baseline) before XGBoost was chosen</a:t>
            </a:r>
            <a:endParaRPr lang="en-US" sz="1250" dirty="0"/>
          </a:p>
        </p:txBody>
      </p:sp>
      <p:sp>
        <p:nvSpPr>
          <p:cNvPr id="13" name="Text 11"/>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DESIGN OVERVIEW</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500" b="1" dirty="0">
                <a:solidFill>
                  <a:srgbClr val="202124"/>
                </a:solidFill>
                <a:latin typeface="Cambria" pitchFamily="34" charset="0"/>
                <a:ea typeface="Cambria" pitchFamily="34" charset="-122"/>
                <a:cs typeface="Cambria" pitchFamily="34" charset="-120"/>
              </a:rPr>
              <a:t>A three-layer architecture, combined into one trust score</a:t>
            </a:r>
            <a:endParaRPr lang="en-US" sz="2500" dirty="0"/>
          </a:p>
        </p:txBody>
      </p:sp>
      <p:sp>
        <p:nvSpPr>
          <p:cNvPr id="4" name="Shape 2"/>
          <p:cNvSpPr/>
          <p:nvPr/>
        </p:nvSpPr>
        <p:spPr>
          <a:xfrm>
            <a:off x="777240" y="1965960"/>
            <a:ext cx="3200400" cy="1280160"/>
          </a:xfrm>
          <a:prstGeom prst="roundRect">
            <a:avLst>
              <a:gd name="adj" fmla="val 5714"/>
            </a:avLst>
          </a:prstGeom>
          <a:solidFill>
            <a:srgbClr val="1F4E79"/>
          </a:solidFill>
          <a:ln/>
        </p:spPr>
        <p:txBody>
          <a:bodyPr/>
          <a:lstStyle/>
          <a:p>
            <a:endParaRPr lang="en-US"/>
          </a:p>
        </p:txBody>
      </p:sp>
      <p:sp>
        <p:nvSpPr>
          <p:cNvPr id="5" name="Text 3"/>
          <p:cNvSpPr txBox="1"/>
          <p:nvPr/>
        </p:nvSpPr>
        <p:spPr>
          <a:xfrm>
            <a:off x="914400" y="2057400"/>
            <a:ext cx="2926080" cy="594360"/>
          </a:xfrm>
          <a:prstGeom prst="rect">
            <a:avLst/>
          </a:prstGeom>
          <a:noFill/>
          <a:ln/>
        </p:spPr>
        <p:txBody>
          <a:bodyPr wrap="square" rtlCol="0" anchor="ctr"/>
          <a:lstStyle/>
          <a:p>
            <a:pPr marL="0" indent="0" algn="ctr">
              <a:lnSpc>
                <a:spcPts val="1600"/>
              </a:lnSpc>
              <a:buNone/>
            </a:pPr>
            <a:r>
              <a:rPr lang="en-US" sz="1350" b="1" dirty="0">
                <a:solidFill>
                  <a:srgbClr val="FFFFFF"/>
                </a:solidFill>
                <a:latin typeface="Calibri" pitchFamily="34" charset="0"/>
                <a:ea typeface="Calibri" pitchFamily="34" charset="-122"/>
                <a:cs typeface="Calibri" pitchFamily="34" charset="-120"/>
              </a:rPr>
              <a:t>URL &amp; Domain</a:t>
            </a:r>
            <a:endParaRPr lang="en-US" sz="1350" dirty="0"/>
          </a:p>
          <a:p>
            <a:pPr marL="0" indent="0" algn="ctr">
              <a:lnSpc>
                <a:spcPts val="1600"/>
              </a:lnSpc>
              <a:buNone/>
            </a:pPr>
            <a:r>
              <a:rPr lang="en-US" sz="1350" b="1" dirty="0">
                <a:solidFill>
                  <a:srgbClr val="FFFFFF"/>
                </a:solidFill>
                <a:latin typeface="Calibri" pitchFamily="34" charset="0"/>
                <a:ea typeface="Calibri" pitchFamily="34" charset="-122"/>
                <a:cs typeface="Calibri" pitchFamily="34" charset="-120"/>
              </a:rPr>
              <a:t>Analysis</a:t>
            </a:r>
            <a:endParaRPr lang="en-US" sz="1350" dirty="0"/>
          </a:p>
        </p:txBody>
      </p:sp>
      <p:sp>
        <p:nvSpPr>
          <p:cNvPr id="6" name="Text 4"/>
          <p:cNvSpPr txBox="1"/>
          <p:nvPr/>
        </p:nvSpPr>
        <p:spPr>
          <a:xfrm>
            <a:off x="914400" y="2679192"/>
            <a:ext cx="2926080" cy="502920"/>
          </a:xfrm>
          <a:prstGeom prst="rect">
            <a:avLst/>
          </a:prstGeom>
          <a:noFill/>
          <a:ln/>
        </p:spPr>
        <p:txBody>
          <a:bodyPr wrap="square" rtlCol="0" anchor="ctr"/>
          <a:lstStyle/>
          <a:p>
            <a:pPr marL="0" indent="0" algn="ctr">
              <a:lnSpc>
                <a:spcPts val="1200"/>
              </a:lnSpc>
              <a:buNone/>
            </a:pPr>
            <a:r>
              <a:rPr lang="en-US" sz="950" dirty="0">
                <a:solidFill>
                  <a:srgbClr val="E8EEF4"/>
                </a:solidFill>
                <a:latin typeface="Calibri" pitchFamily="34" charset="0"/>
                <a:ea typeface="Calibri" pitchFamily="34" charset="-122"/>
                <a:cs typeface="Calibri" pitchFamily="34" charset="-120"/>
              </a:rPr>
              <a:t>Lexical features, WHOIS age,</a:t>
            </a:r>
            <a:endParaRPr lang="en-US" sz="950" dirty="0"/>
          </a:p>
          <a:p>
            <a:pPr marL="0" indent="0" algn="ctr">
              <a:lnSpc>
                <a:spcPts val="1200"/>
              </a:lnSpc>
              <a:buNone/>
            </a:pPr>
            <a:r>
              <a:rPr lang="en-US" sz="950" dirty="0">
                <a:solidFill>
                  <a:srgbClr val="E8EEF4"/>
                </a:solidFill>
                <a:latin typeface="Calibri" pitchFamily="34" charset="0"/>
                <a:ea typeface="Calibri" pitchFamily="34" charset="-122"/>
                <a:cs typeface="Calibri" pitchFamily="34" charset="-120"/>
              </a:rPr>
              <a:t>SSL certificate</a:t>
            </a:r>
            <a:endParaRPr lang="en-US" sz="950" dirty="0"/>
          </a:p>
        </p:txBody>
      </p:sp>
      <p:sp>
        <p:nvSpPr>
          <p:cNvPr id="7" name="Text 5"/>
          <p:cNvSpPr txBox="1"/>
          <p:nvPr/>
        </p:nvSpPr>
        <p:spPr>
          <a:xfrm>
            <a:off x="4023360" y="2331720"/>
            <a:ext cx="365760" cy="548640"/>
          </a:xfrm>
          <a:prstGeom prst="rect">
            <a:avLst/>
          </a:prstGeom>
          <a:noFill/>
          <a:ln/>
        </p:spPr>
        <p:txBody>
          <a:bodyPr wrap="square" rtlCol="0" anchor="ctr"/>
          <a:lstStyle/>
          <a:p>
            <a:pPr marL="0" indent="0" algn="ctr">
              <a:buNone/>
            </a:pPr>
            <a:r>
              <a:rPr lang="en-US" sz="2600" b="1" dirty="0">
                <a:solidFill>
                  <a:srgbClr val="5F6368"/>
                </a:solidFill>
                <a:latin typeface="Cambria" pitchFamily="34" charset="0"/>
                <a:ea typeface="Cambria" pitchFamily="34" charset="-122"/>
                <a:cs typeface="Cambria" pitchFamily="34" charset="-120"/>
              </a:rPr>
              <a:t>+</a:t>
            </a:r>
            <a:endParaRPr lang="en-US" sz="2600" dirty="0"/>
          </a:p>
        </p:txBody>
      </p:sp>
      <p:sp>
        <p:nvSpPr>
          <p:cNvPr id="8" name="Shape 6"/>
          <p:cNvSpPr/>
          <p:nvPr/>
        </p:nvSpPr>
        <p:spPr>
          <a:xfrm>
            <a:off x="4434840" y="1965960"/>
            <a:ext cx="3200400" cy="1280160"/>
          </a:xfrm>
          <a:prstGeom prst="roundRect">
            <a:avLst>
              <a:gd name="adj" fmla="val 5714"/>
            </a:avLst>
          </a:prstGeom>
          <a:solidFill>
            <a:srgbClr val="1F4E79"/>
          </a:solidFill>
          <a:ln/>
        </p:spPr>
        <p:txBody>
          <a:bodyPr/>
          <a:lstStyle/>
          <a:p>
            <a:endParaRPr lang="en-US"/>
          </a:p>
        </p:txBody>
      </p:sp>
      <p:sp>
        <p:nvSpPr>
          <p:cNvPr id="9" name="Text 7"/>
          <p:cNvSpPr txBox="1"/>
          <p:nvPr/>
        </p:nvSpPr>
        <p:spPr>
          <a:xfrm>
            <a:off x="4572000" y="2057400"/>
            <a:ext cx="2926080" cy="594360"/>
          </a:xfrm>
          <a:prstGeom prst="rect">
            <a:avLst/>
          </a:prstGeom>
          <a:noFill/>
          <a:ln/>
        </p:spPr>
        <p:txBody>
          <a:bodyPr wrap="square" rtlCol="0" anchor="ctr"/>
          <a:lstStyle/>
          <a:p>
            <a:pPr marL="0" indent="0" algn="ctr">
              <a:lnSpc>
                <a:spcPts val="1600"/>
              </a:lnSpc>
              <a:buNone/>
            </a:pPr>
            <a:r>
              <a:rPr lang="en-US" sz="1350" b="1" dirty="0">
                <a:solidFill>
                  <a:srgbClr val="FFFFFF"/>
                </a:solidFill>
                <a:latin typeface="Calibri" pitchFamily="34" charset="0"/>
                <a:ea typeface="Calibri" pitchFamily="34" charset="-122"/>
                <a:cs typeface="Calibri" pitchFamily="34" charset="-120"/>
              </a:rPr>
              <a:t>Threat</a:t>
            </a:r>
            <a:endParaRPr lang="en-US" sz="1350" dirty="0"/>
          </a:p>
          <a:p>
            <a:pPr marL="0" indent="0" algn="ctr">
              <a:lnSpc>
                <a:spcPts val="1600"/>
              </a:lnSpc>
              <a:buNone/>
            </a:pPr>
            <a:r>
              <a:rPr lang="en-US" sz="1350" b="1" dirty="0">
                <a:solidFill>
                  <a:srgbClr val="FFFFFF"/>
                </a:solidFill>
                <a:latin typeface="Calibri" pitchFamily="34" charset="0"/>
                <a:ea typeface="Calibri" pitchFamily="34" charset="-122"/>
                <a:cs typeface="Calibri" pitchFamily="34" charset="-120"/>
              </a:rPr>
              <a:t>Intelligence</a:t>
            </a:r>
            <a:endParaRPr lang="en-US" sz="1350" dirty="0"/>
          </a:p>
        </p:txBody>
      </p:sp>
      <p:sp>
        <p:nvSpPr>
          <p:cNvPr id="10" name="Text 8"/>
          <p:cNvSpPr txBox="1"/>
          <p:nvPr/>
        </p:nvSpPr>
        <p:spPr>
          <a:xfrm>
            <a:off x="4572000" y="2679192"/>
            <a:ext cx="2926080" cy="502920"/>
          </a:xfrm>
          <a:prstGeom prst="rect">
            <a:avLst/>
          </a:prstGeom>
          <a:noFill/>
          <a:ln/>
        </p:spPr>
        <p:txBody>
          <a:bodyPr wrap="square" rtlCol="0" anchor="ctr"/>
          <a:lstStyle/>
          <a:p>
            <a:pPr marL="0" indent="0" algn="ctr">
              <a:lnSpc>
                <a:spcPts val="1200"/>
              </a:lnSpc>
              <a:buNone/>
            </a:pPr>
            <a:r>
              <a:rPr lang="en-US" sz="950" dirty="0">
                <a:solidFill>
                  <a:srgbClr val="E8EEF4"/>
                </a:solidFill>
                <a:latin typeface="Calibri" pitchFamily="34" charset="0"/>
                <a:ea typeface="Calibri" pitchFamily="34" charset="-122"/>
                <a:cs typeface="Calibri" pitchFamily="34" charset="-120"/>
              </a:rPr>
              <a:t>Google Safe Browsing,</a:t>
            </a:r>
            <a:endParaRPr lang="en-US" sz="950" dirty="0"/>
          </a:p>
          <a:p>
            <a:pPr marL="0" indent="0" algn="ctr">
              <a:lnSpc>
                <a:spcPts val="1200"/>
              </a:lnSpc>
              <a:buNone/>
            </a:pPr>
            <a:r>
              <a:rPr lang="en-US" sz="950" dirty="0">
                <a:solidFill>
                  <a:srgbClr val="E8EEF4"/>
                </a:solidFill>
                <a:latin typeface="Calibri" pitchFamily="34" charset="0"/>
                <a:ea typeface="Calibri" pitchFamily="34" charset="-122"/>
                <a:cs typeface="Calibri" pitchFamily="34" charset="-120"/>
              </a:rPr>
              <a:t>VirusTotal, PhishTank [5]</a:t>
            </a:r>
            <a:endParaRPr lang="en-US" sz="950" dirty="0"/>
          </a:p>
        </p:txBody>
      </p:sp>
      <p:sp>
        <p:nvSpPr>
          <p:cNvPr id="11" name="Text 9"/>
          <p:cNvSpPr txBox="1"/>
          <p:nvPr/>
        </p:nvSpPr>
        <p:spPr>
          <a:xfrm>
            <a:off x="7680960" y="2331720"/>
            <a:ext cx="365760" cy="548640"/>
          </a:xfrm>
          <a:prstGeom prst="rect">
            <a:avLst/>
          </a:prstGeom>
          <a:noFill/>
          <a:ln/>
        </p:spPr>
        <p:txBody>
          <a:bodyPr wrap="square" rtlCol="0" anchor="ctr"/>
          <a:lstStyle/>
          <a:p>
            <a:pPr marL="0" indent="0" algn="ctr">
              <a:buNone/>
            </a:pPr>
            <a:r>
              <a:rPr lang="en-US" sz="2600" b="1" dirty="0">
                <a:solidFill>
                  <a:srgbClr val="5F6368"/>
                </a:solidFill>
                <a:latin typeface="Cambria" pitchFamily="34" charset="0"/>
                <a:ea typeface="Cambria" pitchFamily="34" charset="-122"/>
                <a:cs typeface="Cambria" pitchFamily="34" charset="-120"/>
              </a:rPr>
              <a:t>+</a:t>
            </a:r>
            <a:endParaRPr lang="en-US" sz="2600" dirty="0"/>
          </a:p>
        </p:txBody>
      </p:sp>
      <p:sp>
        <p:nvSpPr>
          <p:cNvPr id="12" name="Shape 10"/>
          <p:cNvSpPr/>
          <p:nvPr/>
        </p:nvSpPr>
        <p:spPr>
          <a:xfrm>
            <a:off x="8092440" y="1965960"/>
            <a:ext cx="3200400" cy="1280160"/>
          </a:xfrm>
          <a:prstGeom prst="roundRect">
            <a:avLst>
              <a:gd name="adj" fmla="val 5714"/>
            </a:avLst>
          </a:prstGeom>
          <a:solidFill>
            <a:srgbClr val="1F4E79"/>
          </a:solidFill>
          <a:ln/>
        </p:spPr>
        <p:txBody>
          <a:bodyPr/>
          <a:lstStyle/>
          <a:p>
            <a:endParaRPr lang="en-US"/>
          </a:p>
        </p:txBody>
      </p:sp>
      <p:sp>
        <p:nvSpPr>
          <p:cNvPr id="13" name="Text 11"/>
          <p:cNvSpPr txBox="1"/>
          <p:nvPr/>
        </p:nvSpPr>
        <p:spPr>
          <a:xfrm>
            <a:off x="8229600" y="2057400"/>
            <a:ext cx="2926080" cy="594360"/>
          </a:xfrm>
          <a:prstGeom prst="rect">
            <a:avLst/>
          </a:prstGeom>
          <a:noFill/>
          <a:ln/>
        </p:spPr>
        <p:txBody>
          <a:bodyPr wrap="square" rtlCol="0" anchor="ctr"/>
          <a:lstStyle/>
          <a:p>
            <a:pPr marL="0" indent="0" algn="ctr">
              <a:lnSpc>
                <a:spcPts val="1600"/>
              </a:lnSpc>
              <a:buNone/>
            </a:pPr>
            <a:r>
              <a:rPr lang="en-US" sz="1350" b="1" dirty="0">
                <a:solidFill>
                  <a:srgbClr val="FFFFFF"/>
                </a:solidFill>
                <a:latin typeface="Calibri" pitchFamily="34" charset="0"/>
                <a:ea typeface="Calibri" pitchFamily="34" charset="-122"/>
                <a:cs typeface="Calibri" pitchFamily="34" charset="-120"/>
              </a:rPr>
              <a:t>ML Classification</a:t>
            </a:r>
            <a:endParaRPr lang="en-US" sz="1350" dirty="0"/>
          </a:p>
          <a:p>
            <a:pPr marL="0" indent="0" algn="ctr">
              <a:lnSpc>
                <a:spcPts val="1600"/>
              </a:lnSpc>
              <a:buNone/>
            </a:pPr>
            <a:r>
              <a:rPr lang="en-US" sz="1350" b="1" dirty="0">
                <a:solidFill>
                  <a:srgbClr val="FFFFFF"/>
                </a:solidFill>
                <a:latin typeface="Calibri" pitchFamily="34" charset="0"/>
                <a:ea typeface="Calibri" pitchFamily="34" charset="-122"/>
                <a:cs typeface="Calibri" pitchFamily="34" charset="-120"/>
              </a:rPr>
              <a:t>+ SHAP</a:t>
            </a:r>
            <a:endParaRPr lang="en-US" sz="1350" dirty="0"/>
          </a:p>
        </p:txBody>
      </p:sp>
      <p:sp>
        <p:nvSpPr>
          <p:cNvPr id="14" name="Text 12"/>
          <p:cNvSpPr txBox="1"/>
          <p:nvPr/>
        </p:nvSpPr>
        <p:spPr>
          <a:xfrm>
            <a:off x="8229600" y="2679192"/>
            <a:ext cx="2926080" cy="502920"/>
          </a:xfrm>
          <a:prstGeom prst="rect">
            <a:avLst/>
          </a:prstGeom>
          <a:noFill/>
          <a:ln/>
        </p:spPr>
        <p:txBody>
          <a:bodyPr wrap="square" rtlCol="0" anchor="ctr"/>
          <a:lstStyle/>
          <a:p>
            <a:pPr marL="0" indent="0" algn="ctr">
              <a:lnSpc>
                <a:spcPts val="1200"/>
              </a:lnSpc>
              <a:buNone/>
            </a:pPr>
            <a:r>
              <a:rPr lang="en-US" sz="950" dirty="0">
                <a:solidFill>
                  <a:srgbClr val="E8EEF4"/>
                </a:solidFill>
                <a:latin typeface="Calibri" pitchFamily="34" charset="0"/>
                <a:ea typeface="Calibri" pitchFamily="34" charset="-122"/>
                <a:cs typeface="Calibri" pitchFamily="34" charset="-120"/>
              </a:rPr>
              <a:t>Random Forest / XGBoost /</a:t>
            </a:r>
            <a:endParaRPr lang="en-US" sz="950" dirty="0"/>
          </a:p>
          <a:p>
            <a:pPr marL="0" indent="0" algn="ctr">
              <a:lnSpc>
                <a:spcPts val="1200"/>
              </a:lnSpc>
              <a:buNone/>
            </a:pPr>
            <a:r>
              <a:rPr lang="en-US" sz="950" dirty="0">
                <a:solidFill>
                  <a:srgbClr val="E8EEF4"/>
                </a:solidFill>
                <a:latin typeface="Calibri" pitchFamily="34" charset="0"/>
                <a:ea typeface="Calibri" pitchFamily="34" charset="-122"/>
                <a:cs typeface="Calibri" pitchFamily="34" charset="-120"/>
              </a:rPr>
              <a:t>Neural Network, explained [6]</a:t>
            </a:r>
            <a:endParaRPr lang="en-US" sz="950" dirty="0"/>
          </a:p>
        </p:txBody>
      </p:sp>
      <p:sp>
        <p:nvSpPr>
          <p:cNvPr id="15" name="Shape 13"/>
          <p:cNvSpPr/>
          <p:nvPr/>
        </p:nvSpPr>
        <p:spPr>
          <a:xfrm rot="5400000">
            <a:off x="5532120" y="3429000"/>
            <a:ext cx="411480" cy="320040"/>
          </a:xfrm>
          <a:prstGeom prst="rightArrow">
            <a:avLst/>
          </a:prstGeom>
          <a:solidFill>
            <a:srgbClr val="5F6368"/>
          </a:solidFill>
          <a:ln/>
        </p:spPr>
        <p:txBody>
          <a:bodyPr/>
          <a:lstStyle/>
          <a:p>
            <a:endParaRPr lang="en-US"/>
          </a:p>
        </p:txBody>
      </p:sp>
      <p:sp>
        <p:nvSpPr>
          <p:cNvPr id="16" name="Shape 14"/>
          <p:cNvSpPr/>
          <p:nvPr/>
        </p:nvSpPr>
        <p:spPr>
          <a:xfrm>
            <a:off x="3566160" y="3886200"/>
            <a:ext cx="5120640" cy="731520"/>
          </a:xfrm>
          <a:prstGeom prst="roundRect">
            <a:avLst>
              <a:gd name="adj" fmla="val 10000"/>
            </a:avLst>
          </a:prstGeom>
          <a:solidFill>
            <a:srgbClr val="1E8E3E"/>
          </a:solidFill>
          <a:ln/>
        </p:spPr>
        <p:txBody>
          <a:bodyPr/>
          <a:lstStyle/>
          <a:p>
            <a:endParaRPr lang="en-US"/>
          </a:p>
        </p:txBody>
      </p:sp>
      <p:sp>
        <p:nvSpPr>
          <p:cNvPr id="17" name="Text 15"/>
          <p:cNvSpPr txBox="1"/>
          <p:nvPr/>
        </p:nvSpPr>
        <p:spPr>
          <a:xfrm>
            <a:off x="3657600" y="3886200"/>
            <a:ext cx="4937760" cy="73152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Risk Scoring Engine  →  Trust Score (0-100) + Explanation</a:t>
            </a:r>
            <a:endParaRPr lang="en-US" sz="1300" dirty="0"/>
          </a:p>
        </p:txBody>
      </p:sp>
      <p:sp>
        <p:nvSpPr>
          <p:cNvPr id="18" name="Shape 16"/>
          <p:cNvSpPr/>
          <p:nvPr/>
        </p:nvSpPr>
        <p:spPr>
          <a:xfrm rot="5400000">
            <a:off x="5532120" y="4754880"/>
            <a:ext cx="411480" cy="320040"/>
          </a:xfrm>
          <a:prstGeom prst="rightArrow">
            <a:avLst/>
          </a:prstGeom>
          <a:solidFill>
            <a:srgbClr val="5F6368"/>
          </a:solidFill>
          <a:ln/>
        </p:spPr>
        <p:txBody>
          <a:bodyPr/>
          <a:lstStyle/>
          <a:p>
            <a:endParaRPr lang="en-US"/>
          </a:p>
        </p:txBody>
      </p:sp>
      <p:sp>
        <p:nvSpPr>
          <p:cNvPr id="19" name="Shape 17"/>
          <p:cNvSpPr/>
          <p:nvPr/>
        </p:nvSpPr>
        <p:spPr>
          <a:xfrm>
            <a:off x="3566160" y="5212080"/>
            <a:ext cx="5120640" cy="640080"/>
          </a:xfrm>
          <a:prstGeom prst="roundRect">
            <a:avLst>
              <a:gd name="adj" fmla="val 11429"/>
            </a:avLst>
          </a:prstGeom>
          <a:solidFill>
            <a:srgbClr val="E8EEF4"/>
          </a:solidFill>
          <a:ln/>
        </p:spPr>
        <p:txBody>
          <a:bodyPr/>
          <a:lstStyle/>
          <a:p>
            <a:endParaRPr lang="en-US"/>
          </a:p>
        </p:txBody>
      </p:sp>
      <p:sp>
        <p:nvSpPr>
          <p:cNvPr id="20" name="Text 18"/>
          <p:cNvSpPr txBox="1"/>
          <p:nvPr/>
        </p:nvSpPr>
        <p:spPr>
          <a:xfrm>
            <a:off x="3657600" y="5212080"/>
            <a:ext cx="4937760" cy="640080"/>
          </a:xfrm>
          <a:prstGeom prst="rect">
            <a:avLst/>
          </a:prstGeom>
          <a:noFill/>
          <a:ln/>
        </p:spPr>
        <p:txBody>
          <a:bodyPr wrap="square" rtlCol="0" anchor="ctr"/>
          <a:lstStyle/>
          <a:p>
            <a:pPr marL="0" indent="0" algn="ctr">
              <a:buNone/>
            </a:pPr>
            <a:r>
              <a:rPr lang="en-US" sz="1250" i="1" dirty="0">
                <a:solidFill>
                  <a:srgbClr val="1F4E79"/>
                </a:solidFill>
                <a:latin typeface="Calibri" pitchFamily="34" charset="0"/>
                <a:ea typeface="Calibri" pitchFamily="34" charset="-122"/>
                <a:cs typeface="Calibri" pitchFamily="34" charset="-120"/>
              </a:rPr>
              <a:t>Rendered in the Chrome Extension popup, in real time</a:t>
            </a:r>
            <a:endParaRPr lang="en-US" sz="1250" dirty="0"/>
          </a:p>
        </p:txBody>
      </p:sp>
      <p:sp>
        <p:nvSpPr>
          <p:cNvPr id="21" name="Text 19"/>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163A5C"/>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97BC62"/>
                </a:solidFill>
                <a:latin typeface="Calibri" pitchFamily="34" charset="0"/>
                <a:ea typeface="Calibri" pitchFamily="34" charset="-122"/>
                <a:cs typeface="Calibri" pitchFamily="34" charset="-120"/>
              </a:rPr>
              <a:t>PROGRESS SO FAR</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Beyond the interim milestone: a working end-to-end prototype</a:t>
            </a:r>
            <a:endParaRPr lang="en-US" sz="2600" dirty="0"/>
          </a:p>
        </p:txBody>
      </p:sp>
      <p:sp>
        <p:nvSpPr>
          <p:cNvPr id="4" name="Text 2"/>
          <p:cNvSpPr txBox="1"/>
          <p:nvPr/>
        </p:nvSpPr>
        <p:spPr>
          <a:xfrm>
            <a:off x="640080" y="2103120"/>
            <a:ext cx="5303520" cy="914400"/>
          </a:xfrm>
          <a:prstGeom prst="rect">
            <a:avLst/>
          </a:prstGeom>
          <a:noFill/>
          <a:ln/>
        </p:spPr>
        <p:txBody>
          <a:bodyPr wrap="square" rtlCol="0" anchor="t"/>
          <a:lstStyle/>
          <a:p>
            <a:pPr marL="342900" indent="-342900">
              <a:buSzPct val="100000"/>
              <a:buChar char="✓"/>
            </a:pPr>
            <a:r>
              <a:rPr lang="en-US" sz="1400" dirty="0">
                <a:solidFill>
                  <a:srgbClr val="FFFFFF"/>
                </a:solidFill>
                <a:latin typeface="Calibri" pitchFamily="34" charset="0"/>
                <a:ea typeface="Calibri" pitchFamily="34" charset="-122"/>
                <a:cs typeface="Calibri" pitchFamily="34" charset="-120"/>
              </a:rPr>
              <a:t>Dataset built: 10,000 labelled URLs (PhishTank + Tranco)</a:t>
            </a:r>
            <a:endParaRPr lang="en-US" sz="1400" dirty="0"/>
          </a:p>
        </p:txBody>
      </p:sp>
      <p:sp>
        <p:nvSpPr>
          <p:cNvPr id="5" name="Text 3"/>
          <p:cNvSpPr txBox="1"/>
          <p:nvPr/>
        </p:nvSpPr>
        <p:spPr>
          <a:xfrm>
            <a:off x="640080" y="3154680"/>
            <a:ext cx="5303520" cy="914400"/>
          </a:xfrm>
          <a:prstGeom prst="rect">
            <a:avLst/>
          </a:prstGeom>
          <a:noFill/>
          <a:ln/>
        </p:spPr>
        <p:txBody>
          <a:bodyPr wrap="square" rtlCol="0" anchor="t"/>
          <a:lstStyle/>
          <a:p>
            <a:pPr marL="342900" indent="-342900">
              <a:buSzPct val="100000"/>
              <a:buChar char="✓"/>
            </a:pPr>
            <a:r>
              <a:rPr lang="en-US" sz="1400" dirty="0">
                <a:solidFill>
                  <a:srgbClr val="FFFFFF"/>
                </a:solidFill>
                <a:latin typeface="Calibri" pitchFamily="34" charset="0"/>
                <a:ea typeface="Calibri" pitchFamily="34" charset="-122"/>
                <a:cs typeface="Calibri" pitchFamily="34" charset="-120"/>
              </a:rPr>
              <a:t>Three ML models trained &amp; benchmarked (O3 target exceeded)</a:t>
            </a:r>
            <a:endParaRPr lang="en-US" sz="1400" dirty="0"/>
          </a:p>
        </p:txBody>
      </p:sp>
      <p:sp>
        <p:nvSpPr>
          <p:cNvPr id="6" name="Text 4"/>
          <p:cNvSpPr txBox="1"/>
          <p:nvPr/>
        </p:nvSpPr>
        <p:spPr>
          <a:xfrm>
            <a:off x="640080" y="4206240"/>
            <a:ext cx="5303520" cy="914400"/>
          </a:xfrm>
          <a:prstGeom prst="rect">
            <a:avLst/>
          </a:prstGeom>
          <a:noFill/>
          <a:ln/>
        </p:spPr>
        <p:txBody>
          <a:bodyPr wrap="square" rtlCol="0" anchor="t"/>
          <a:lstStyle/>
          <a:p>
            <a:pPr marL="342900" indent="-342900">
              <a:buSzPct val="100000"/>
              <a:buChar char="✓"/>
            </a:pPr>
            <a:r>
              <a:rPr lang="en-US" sz="1400" dirty="0">
                <a:solidFill>
                  <a:srgbClr val="FFFFFF"/>
                </a:solidFill>
                <a:latin typeface="Calibri" pitchFamily="34" charset="0"/>
                <a:ea typeface="Calibri" pitchFamily="34" charset="-122"/>
                <a:cs typeface="Calibri" pitchFamily="34" charset="-120"/>
              </a:rPr>
              <a:t>SHAP explainability layer implemented and validated</a:t>
            </a:r>
            <a:endParaRPr lang="en-US" sz="1400" dirty="0"/>
          </a:p>
        </p:txBody>
      </p:sp>
      <p:sp>
        <p:nvSpPr>
          <p:cNvPr id="7" name="Text 5"/>
          <p:cNvSpPr txBox="1"/>
          <p:nvPr/>
        </p:nvSpPr>
        <p:spPr>
          <a:xfrm>
            <a:off x="6309360" y="2103120"/>
            <a:ext cx="5303520" cy="914400"/>
          </a:xfrm>
          <a:prstGeom prst="rect">
            <a:avLst/>
          </a:prstGeom>
          <a:noFill/>
          <a:ln/>
        </p:spPr>
        <p:txBody>
          <a:bodyPr wrap="square" rtlCol="0" anchor="t"/>
          <a:lstStyle/>
          <a:p>
            <a:pPr marL="342900" indent="-342900">
              <a:buSzPct val="100000"/>
              <a:buChar char="✓"/>
            </a:pPr>
            <a:r>
              <a:rPr lang="en-US" sz="1400" dirty="0">
                <a:solidFill>
                  <a:srgbClr val="FFFFFF"/>
                </a:solidFill>
                <a:latin typeface="Calibri" pitchFamily="34" charset="0"/>
                <a:ea typeface="Calibri" pitchFamily="34" charset="-122"/>
                <a:cs typeface="Calibri" pitchFamily="34" charset="-120"/>
              </a:rPr>
              <a:t>FastAPI backend live, with Threat Intelligence integrated</a:t>
            </a:r>
            <a:endParaRPr lang="en-US" sz="1400" dirty="0"/>
          </a:p>
        </p:txBody>
      </p:sp>
      <p:sp>
        <p:nvSpPr>
          <p:cNvPr id="8" name="Text 6"/>
          <p:cNvSpPr txBox="1"/>
          <p:nvPr/>
        </p:nvSpPr>
        <p:spPr>
          <a:xfrm>
            <a:off x="6309360" y="3154680"/>
            <a:ext cx="5303520" cy="914400"/>
          </a:xfrm>
          <a:prstGeom prst="rect">
            <a:avLst/>
          </a:prstGeom>
          <a:noFill/>
          <a:ln/>
        </p:spPr>
        <p:txBody>
          <a:bodyPr wrap="square" rtlCol="0" anchor="t"/>
          <a:lstStyle/>
          <a:p>
            <a:pPr marL="342900" indent="-342900">
              <a:buSzPct val="100000"/>
              <a:buChar char="✓"/>
            </a:pPr>
            <a:r>
              <a:rPr lang="en-US" sz="1400" dirty="0">
                <a:solidFill>
                  <a:srgbClr val="FFFFFF"/>
                </a:solidFill>
                <a:latin typeface="Calibri" pitchFamily="34" charset="0"/>
                <a:ea typeface="Calibri" pitchFamily="34" charset="-122"/>
                <a:cs typeface="Calibri" pitchFamily="34" charset="-120"/>
              </a:rPr>
              <a:t>Chrome extension (Manifest V3) functional, tested on real sites</a:t>
            </a:r>
            <a:endParaRPr lang="en-US" sz="1400" dirty="0"/>
          </a:p>
        </p:txBody>
      </p:sp>
      <p:sp>
        <p:nvSpPr>
          <p:cNvPr id="9" name="Text 7"/>
          <p:cNvSpPr txBox="1"/>
          <p:nvPr/>
        </p:nvSpPr>
        <p:spPr>
          <a:xfrm>
            <a:off x="6309360" y="4206240"/>
            <a:ext cx="5303520" cy="914400"/>
          </a:xfrm>
          <a:prstGeom prst="rect">
            <a:avLst/>
          </a:prstGeom>
          <a:noFill/>
          <a:ln/>
        </p:spPr>
        <p:txBody>
          <a:bodyPr wrap="square" rtlCol="0" anchor="t"/>
          <a:lstStyle/>
          <a:p>
            <a:pPr marL="342900" indent="-342900">
              <a:buSzPct val="100000"/>
              <a:buChar char="✓"/>
            </a:pPr>
            <a:r>
              <a:rPr lang="en-US" sz="1400" dirty="0">
                <a:solidFill>
                  <a:srgbClr val="FFFFFF"/>
                </a:solidFill>
                <a:latin typeface="Calibri" pitchFamily="34" charset="0"/>
                <a:ea typeface="Calibri" pitchFamily="34" charset="-122"/>
                <a:cs typeface="Calibri" pitchFamily="34" charset="-120"/>
              </a:rPr>
              <a:t>67 automated unit tests passing; Docker container built</a:t>
            </a:r>
            <a:endParaRPr lang="en-US" sz="1400" dirty="0"/>
          </a:p>
        </p:txBody>
      </p:sp>
      <p:sp>
        <p:nvSpPr>
          <p:cNvPr id="10" name="Shape 8"/>
          <p:cNvSpPr/>
          <p:nvPr/>
        </p:nvSpPr>
        <p:spPr>
          <a:xfrm>
            <a:off x="548640" y="5440680"/>
            <a:ext cx="11064240" cy="822960"/>
          </a:xfrm>
          <a:prstGeom prst="roundRect">
            <a:avLst>
              <a:gd name="adj" fmla="val 8889"/>
            </a:avLst>
          </a:prstGeom>
          <a:solidFill>
            <a:srgbClr val="97BC62"/>
          </a:solidFill>
          <a:ln/>
        </p:spPr>
        <p:txBody>
          <a:bodyPr/>
          <a:lstStyle/>
          <a:p>
            <a:endParaRPr lang="en-US"/>
          </a:p>
        </p:txBody>
      </p:sp>
      <p:sp>
        <p:nvSpPr>
          <p:cNvPr id="11" name="Text 9"/>
          <p:cNvSpPr txBox="1"/>
          <p:nvPr/>
        </p:nvSpPr>
        <p:spPr>
          <a:xfrm>
            <a:off x="548640" y="5440680"/>
            <a:ext cx="11064240" cy="822960"/>
          </a:xfrm>
          <a:prstGeom prst="rect">
            <a:avLst/>
          </a:prstGeom>
          <a:noFill/>
          <a:ln/>
        </p:spPr>
        <p:txBody>
          <a:bodyPr wrap="square" rtlCol="0" anchor="ctr"/>
          <a:lstStyle/>
          <a:p>
            <a:pPr marL="0" indent="0" algn="ctr">
              <a:buNone/>
            </a:pPr>
            <a:r>
              <a:rPr lang="en-US" sz="1450" b="1" dirty="0">
                <a:solidFill>
                  <a:srgbClr val="163A5C"/>
                </a:solidFill>
                <a:latin typeface="Calibri" pitchFamily="34" charset="0"/>
                <a:ea typeface="Calibri" pitchFamily="34" charset="-122"/>
                <a:cs typeface="Calibri" pitchFamily="34" charset="-120"/>
              </a:rPr>
              <a:t>Live demonstration available now, or a short recorded walkthrough on request</a:t>
            </a:r>
            <a:endParaRPr lang="en-US" sz="1450" dirty="0"/>
          </a:p>
        </p:txBody>
      </p:sp>
      <p:sp>
        <p:nvSpPr>
          <p:cNvPr id="12" name="Text 10"/>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PROTOTYPE IN ACTION</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700" b="1" dirty="0">
                <a:solidFill>
                  <a:srgbClr val="202124"/>
                </a:solidFill>
                <a:latin typeface="Cambria" pitchFamily="34" charset="0"/>
                <a:ea typeface="Cambria" pitchFamily="34" charset="-122"/>
                <a:cs typeface="Cambria" pitchFamily="34" charset="-120"/>
              </a:rPr>
              <a:t>Tested against real, live websites</a:t>
            </a:r>
            <a:endParaRPr lang="en-US" sz="2700" dirty="0"/>
          </a:p>
        </p:txBody>
      </p:sp>
      <p:pic>
        <p:nvPicPr>
          <p:cNvPr id="4" name="Image 0" descr="screenshots/imdb_safe.png"/>
          <p:cNvPicPr>
            <a:picLocks noChangeAspect="1"/>
          </p:cNvPicPr>
          <p:nvPr/>
        </p:nvPicPr>
        <p:blipFill>
          <a:blip r:embed="rId3"/>
          <a:stretch>
            <a:fillRect/>
          </a:stretch>
        </p:blipFill>
        <p:spPr>
          <a:xfrm>
            <a:off x="548640" y="1600200"/>
            <a:ext cx="4709160" cy="3058168"/>
          </a:xfrm>
          <a:prstGeom prst="rect">
            <a:avLst/>
          </a:prstGeom>
        </p:spPr>
      </p:pic>
      <p:pic>
        <p:nvPicPr>
          <p:cNvPr id="5" name="Image 1" descr="screenshots/secondnature_highrisk.png"/>
          <p:cNvPicPr>
            <a:picLocks noChangeAspect="1"/>
          </p:cNvPicPr>
          <p:nvPr/>
        </p:nvPicPr>
        <p:blipFill>
          <a:blip r:embed="rId4"/>
          <a:stretch>
            <a:fillRect/>
          </a:stretch>
        </p:blipFill>
        <p:spPr>
          <a:xfrm>
            <a:off x="6492240" y="1600200"/>
            <a:ext cx="4709160" cy="3058168"/>
          </a:xfrm>
          <a:prstGeom prst="rect">
            <a:avLst/>
          </a:prstGeom>
        </p:spPr>
      </p:pic>
      <p:sp>
        <p:nvSpPr>
          <p:cNvPr id="6" name="Text 2"/>
          <p:cNvSpPr txBox="1"/>
          <p:nvPr/>
        </p:nvSpPr>
        <p:spPr>
          <a:xfrm>
            <a:off x="548640" y="4749808"/>
            <a:ext cx="4709160" cy="502920"/>
          </a:xfrm>
          <a:prstGeom prst="rect">
            <a:avLst/>
          </a:prstGeom>
          <a:noFill/>
          <a:ln/>
        </p:spPr>
        <p:txBody>
          <a:bodyPr wrap="square" rtlCol="0" anchor="ctr"/>
          <a:lstStyle/>
          <a:p>
            <a:pPr marL="0" indent="0">
              <a:lnSpc>
                <a:spcPts val="1300"/>
              </a:lnSpc>
              <a:buNone/>
            </a:pPr>
            <a:r>
              <a:rPr lang="en-US" sz="1100" b="1" dirty="0">
                <a:solidFill>
                  <a:srgbClr val="1E8E3E"/>
                </a:solidFill>
                <a:latin typeface="Calibri" pitchFamily="34" charset="0"/>
                <a:ea typeface="Calibri" pitchFamily="34" charset="-122"/>
                <a:cs typeface="Calibri" pitchFamily="34" charset="-120"/>
              </a:rPr>
              <a:t>imdb.com  </a:t>
            </a:r>
            <a:r>
              <a:rPr lang="en-US" sz="1100" dirty="0">
                <a:solidFill>
                  <a:srgbClr val="202124"/>
                </a:solidFill>
                <a:latin typeface="Calibri" pitchFamily="34" charset="0"/>
                <a:ea typeface="Calibri" pitchFamily="34" charset="-122"/>
                <a:cs typeface="Calibri" pitchFamily="34" charset="-120"/>
              </a:rPr>
              <a:t>: correctly scored SAFE (100/100) after the retrained model</a:t>
            </a:r>
            <a:endParaRPr lang="en-US" sz="1100" dirty="0"/>
          </a:p>
        </p:txBody>
      </p:sp>
      <p:sp>
        <p:nvSpPr>
          <p:cNvPr id="7" name="Text 3"/>
          <p:cNvSpPr txBox="1"/>
          <p:nvPr/>
        </p:nvSpPr>
        <p:spPr>
          <a:xfrm>
            <a:off x="6492240" y="4749808"/>
            <a:ext cx="4709160" cy="594360"/>
          </a:xfrm>
          <a:prstGeom prst="rect">
            <a:avLst/>
          </a:prstGeom>
          <a:noFill/>
          <a:ln/>
        </p:spPr>
        <p:txBody>
          <a:bodyPr wrap="square" rtlCol="0" anchor="ctr"/>
          <a:lstStyle/>
          <a:p>
            <a:pPr marL="0" indent="0">
              <a:lnSpc>
                <a:spcPts val="1300"/>
              </a:lnSpc>
              <a:buNone/>
            </a:pPr>
            <a:r>
              <a:rPr lang="en-US" sz="1100" b="1" dirty="0">
                <a:solidFill>
                  <a:srgbClr val="C5221F"/>
                </a:solidFill>
                <a:latin typeface="Calibri" pitchFamily="34" charset="0"/>
                <a:ea typeface="Calibri" pitchFamily="34" charset="-122"/>
                <a:cs typeface="Calibri" pitchFamily="34" charset="-120"/>
              </a:rPr>
              <a:t>secondnature.io  </a:t>
            </a:r>
            <a:r>
              <a:rPr lang="en-US" sz="1100" dirty="0">
                <a:solidFill>
                  <a:srgbClr val="202124"/>
                </a:solidFill>
                <a:latin typeface="Calibri" pitchFamily="34" charset="0"/>
                <a:ea typeface="Calibri" pitchFamily="34" charset="-122"/>
                <a:cs typeface="Calibri" pitchFamily="34" charset="-120"/>
              </a:rPr>
              <a:t>: flagged HIGH RISK (40/100), a legitimate site whose long marketing-tracking URL structurally resembles obfuscation</a:t>
            </a:r>
            <a:endParaRPr lang="en-US" sz="1100" dirty="0"/>
          </a:p>
        </p:txBody>
      </p:sp>
      <p:sp>
        <p:nvSpPr>
          <p:cNvPr id="8" name="Shape 4"/>
          <p:cNvSpPr/>
          <p:nvPr/>
        </p:nvSpPr>
        <p:spPr>
          <a:xfrm>
            <a:off x="548640" y="5435608"/>
            <a:ext cx="54864" cy="685800"/>
          </a:xfrm>
          <a:prstGeom prst="rect">
            <a:avLst/>
          </a:prstGeom>
          <a:solidFill>
            <a:srgbClr val="1F4E79"/>
          </a:solidFill>
          <a:ln/>
        </p:spPr>
        <p:txBody>
          <a:bodyPr/>
          <a:lstStyle/>
          <a:p>
            <a:endParaRPr lang="en-US"/>
          </a:p>
        </p:txBody>
      </p:sp>
      <p:sp>
        <p:nvSpPr>
          <p:cNvPr id="9" name="Text 5"/>
          <p:cNvSpPr txBox="1"/>
          <p:nvPr/>
        </p:nvSpPr>
        <p:spPr>
          <a:xfrm>
            <a:off x="777240" y="5435608"/>
            <a:ext cx="10835640" cy="502920"/>
          </a:xfrm>
          <a:prstGeom prst="rect">
            <a:avLst/>
          </a:prstGeom>
          <a:noFill/>
          <a:ln/>
        </p:spPr>
        <p:txBody>
          <a:bodyPr wrap="square" rtlCol="0" anchor="t"/>
          <a:lstStyle/>
          <a:p>
            <a:pPr marL="0" indent="0">
              <a:lnSpc>
                <a:spcPts val="1500"/>
              </a:lnSpc>
              <a:buNone/>
            </a:pPr>
            <a:r>
              <a:rPr lang="en-US" sz="1200" i="1" dirty="0">
                <a:solidFill>
                  <a:srgbClr val="44546A"/>
                </a:solidFill>
                <a:latin typeface="Calibri" pitchFamily="34" charset="0"/>
                <a:ea typeface="Calibri" pitchFamily="34" charset="-122"/>
                <a:cs typeface="Calibri" pitchFamily="34" charset="-120"/>
              </a:rPr>
              <a:t>“This site shows several signs commonly associated with phishing. This is because the web address is unusually long (332 characters), a pattern often used to hide or disguise the real destination...”</a:t>
            </a:r>
            <a:endParaRPr lang="en-US" sz="1200" dirty="0"/>
          </a:p>
        </p:txBody>
      </p:sp>
      <p:sp>
        <p:nvSpPr>
          <p:cNvPr id="10" name="Text 6"/>
          <p:cNvSpPr txBox="1"/>
          <p:nvPr/>
        </p:nvSpPr>
        <p:spPr>
          <a:xfrm>
            <a:off x="777240" y="5965960"/>
            <a:ext cx="10835640" cy="274320"/>
          </a:xfrm>
          <a:prstGeom prst="rect">
            <a:avLst/>
          </a:prstGeom>
          <a:noFill/>
          <a:ln/>
        </p:spPr>
        <p:txBody>
          <a:bodyPr wrap="square" rtlCol="0" anchor="ctr"/>
          <a:lstStyle/>
          <a:p>
            <a:pPr marL="0" indent="0">
              <a:buNone/>
            </a:pPr>
            <a:r>
              <a:rPr lang="en-US" sz="1000" dirty="0">
                <a:solidFill>
                  <a:srgbClr val="5F6368"/>
                </a:solidFill>
                <a:latin typeface="Calibri" pitchFamily="34" charset="0"/>
                <a:ea typeface="Calibri" pitchFamily="34" charset="-122"/>
                <a:cs typeface="Calibri" pitchFamily="34" charset="-120"/>
              </a:rPr>
              <a:t>- the system's own generated explanation for secondnature.io, in plain English, not a bare risk label</a:t>
            </a:r>
            <a:endParaRPr lang="en-US" sz="1000" dirty="0"/>
          </a:p>
        </p:txBody>
      </p:sp>
      <p:sp>
        <p:nvSpPr>
          <p:cNvPr id="12" name="Text 7"/>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EARLY RESULTS</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400" b="1" dirty="0">
                <a:solidFill>
                  <a:srgbClr val="202124"/>
                </a:solidFill>
                <a:latin typeface="Cambria" pitchFamily="34" charset="0"/>
                <a:ea typeface="Cambria" pitchFamily="34" charset="-122"/>
                <a:cs typeface="Cambria" pitchFamily="34" charset="-120"/>
              </a:rPr>
              <a:t>All three classifiers already exceed the O3 target (F1 &gt; 0.90)</a:t>
            </a:r>
            <a:endParaRPr lang="en-US" sz="2400" dirty="0"/>
          </a:p>
        </p:txBody>
      </p:sp>
      <p:graphicFrame>
        <p:nvGraphicFramePr>
          <p:cNvPr id="4" name="Chart 0"/>
          <p:cNvGraphicFramePr/>
          <p:nvPr/>
        </p:nvGraphicFramePr>
        <p:xfrm>
          <a:off x="640080" y="1828800"/>
          <a:ext cx="6766560" cy="4114800"/>
        </p:xfrm>
        <a:graphic>
          <a:graphicData uri="http://schemas.openxmlformats.org/drawingml/2006/chart">
            <c:chart xmlns:c="http://schemas.openxmlformats.org/drawingml/2006/chart" xmlns:r="http://schemas.openxmlformats.org/officeDocument/2006/relationships" r:id="rId3"/>
          </a:graphicData>
        </a:graphic>
      </p:graphicFrame>
      <p:sp>
        <p:nvSpPr>
          <p:cNvPr id="5" name="Shape 2"/>
          <p:cNvSpPr/>
          <p:nvPr/>
        </p:nvSpPr>
        <p:spPr>
          <a:xfrm>
            <a:off x="7680960" y="1828800"/>
            <a:ext cx="3931920" cy="4114800"/>
          </a:xfrm>
          <a:prstGeom prst="rect">
            <a:avLst/>
          </a:prstGeom>
          <a:solidFill>
            <a:srgbClr val="E8EEF4"/>
          </a:solidFill>
          <a:ln/>
        </p:spPr>
        <p:txBody>
          <a:bodyPr/>
          <a:lstStyle/>
          <a:p>
            <a:endParaRPr lang="en-US"/>
          </a:p>
        </p:txBody>
      </p:sp>
      <p:sp>
        <p:nvSpPr>
          <p:cNvPr id="6" name="Text 3"/>
          <p:cNvSpPr txBox="1"/>
          <p:nvPr/>
        </p:nvSpPr>
        <p:spPr>
          <a:xfrm>
            <a:off x="7863840" y="2011680"/>
            <a:ext cx="3566160" cy="548640"/>
          </a:xfrm>
          <a:prstGeom prst="rect">
            <a:avLst/>
          </a:prstGeom>
          <a:noFill/>
          <a:ln/>
        </p:spPr>
        <p:txBody>
          <a:bodyPr wrap="square" rtlCol="0" anchor="ctr"/>
          <a:lstStyle/>
          <a:p>
            <a:pPr marL="0" indent="0">
              <a:buNone/>
            </a:pPr>
            <a:r>
              <a:rPr lang="en-US" sz="1100" i="1" dirty="0">
                <a:solidFill>
                  <a:srgbClr val="5F6368"/>
                </a:solidFill>
                <a:latin typeface="Calibri" pitchFamily="34" charset="0"/>
                <a:ea typeface="Calibri" pitchFamily="34" charset="-122"/>
                <a:cs typeface="Calibri" pitchFamily="34" charset="-120"/>
              </a:rPr>
              <a:t>Final, verified numbers - measured on the</a:t>
            </a:r>
            <a:endParaRPr lang="en-US" sz="1100" dirty="0"/>
          </a:p>
          <a:p>
            <a:pPr marL="0" indent="0">
              <a:buNone/>
            </a:pPr>
            <a:r>
              <a:rPr lang="en-US" sz="1100" i="1" dirty="0">
                <a:solidFill>
                  <a:srgbClr val="5F6368"/>
                </a:solidFill>
                <a:latin typeface="Calibri" pitchFamily="34" charset="0"/>
                <a:ea typeface="Calibri" pitchFamily="34" charset="-122"/>
                <a:cs typeface="Calibri" pitchFamily="34" charset="-120"/>
              </a:rPr>
              <a:t>held-out test set, touched only once</a:t>
            </a:r>
            <a:endParaRPr lang="en-US" sz="1100" dirty="0"/>
          </a:p>
        </p:txBody>
      </p:sp>
      <p:sp>
        <p:nvSpPr>
          <p:cNvPr id="7" name="Text 4"/>
          <p:cNvSpPr txBox="1"/>
          <p:nvPr/>
        </p:nvSpPr>
        <p:spPr>
          <a:xfrm>
            <a:off x="7863840" y="2697480"/>
            <a:ext cx="3566160" cy="411480"/>
          </a:xfrm>
          <a:prstGeom prst="rect">
            <a:avLst/>
          </a:prstGeom>
          <a:noFill/>
          <a:ln/>
        </p:spPr>
        <p:txBody>
          <a:bodyPr wrap="square" rtlCol="0" anchor="ctr"/>
          <a:lstStyle/>
          <a:p>
            <a:pPr marL="0" indent="0">
              <a:buNone/>
            </a:pPr>
            <a:r>
              <a:rPr lang="en-US" sz="2100" b="1" dirty="0">
                <a:solidFill>
                  <a:srgbClr val="1F4E79"/>
                </a:solidFill>
                <a:latin typeface="Cambria" pitchFamily="34" charset="0"/>
                <a:ea typeface="Cambria" pitchFamily="34" charset="-122"/>
                <a:cs typeface="Cambria" pitchFamily="34" charset="-120"/>
              </a:rPr>
              <a:t>XGBoost</a:t>
            </a:r>
            <a:endParaRPr lang="en-US" sz="2100" dirty="0"/>
          </a:p>
        </p:txBody>
      </p:sp>
      <p:sp>
        <p:nvSpPr>
          <p:cNvPr id="8" name="Text 5"/>
          <p:cNvSpPr txBox="1"/>
          <p:nvPr/>
        </p:nvSpPr>
        <p:spPr>
          <a:xfrm>
            <a:off x="7863840" y="3090672"/>
            <a:ext cx="3566160" cy="274320"/>
          </a:xfrm>
          <a:prstGeom prst="rect">
            <a:avLst/>
          </a:prstGeom>
          <a:noFill/>
          <a:ln/>
        </p:spPr>
        <p:txBody>
          <a:bodyPr wrap="square" rtlCol="0" anchor="ctr"/>
          <a:lstStyle/>
          <a:p>
            <a:pPr marL="0" indent="0">
              <a:buNone/>
            </a:pPr>
            <a:r>
              <a:rPr lang="en-US" sz="1100" dirty="0">
                <a:solidFill>
                  <a:srgbClr val="5F6368"/>
                </a:solidFill>
                <a:latin typeface="Calibri" pitchFamily="34" charset="0"/>
                <a:ea typeface="Calibri" pitchFamily="34" charset="-122"/>
                <a:cs typeface="Calibri" pitchFamily="34" charset="-120"/>
              </a:rPr>
              <a:t>Best model</a:t>
            </a:r>
            <a:endParaRPr lang="en-US" sz="1100" dirty="0"/>
          </a:p>
        </p:txBody>
      </p:sp>
      <p:sp>
        <p:nvSpPr>
          <p:cNvPr id="9" name="Text 6"/>
          <p:cNvSpPr txBox="1"/>
          <p:nvPr/>
        </p:nvSpPr>
        <p:spPr>
          <a:xfrm>
            <a:off x="7863840" y="3447288"/>
            <a:ext cx="3566160" cy="411480"/>
          </a:xfrm>
          <a:prstGeom prst="rect">
            <a:avLst/>
          </a:prstGeom>
          <a:noFill/>
          <a:ln/>
        </p:spPr>
        <p:txBody>
          <a:bodyPr wrap="square" rtlCol="0" anchor="ctr"/>
          <a:lstStyle/>
          <a:p>
            <a:pPr marL="0" indent="0">
              <a:buNone/>
            </a:pPr>
            <a:r>
              <a:rPr lang="en-US" sz="2100" b="1" dirty="0">
                <a:solidFill>
                  <a:srgbClr val="1F4E79"/>
                </a:solidFill>
                <a:latin typeface="Cambria" pitchFamily="34" charset="0"/>
                <a:ea typeface="Cambria" pitchFamily="34" charset="-122"/>
                <a:cs typeface="Cambria" pitchFamily="34" charset="-120"/>
              </a:rPr>
              <a:t>0.990</a:t>
            </a:r>
            <a:endParaRPr lang="en-US" sz="2100" dirty="0"/>
          </a:p>
        </p:txBody>
      </p:sp>
      <p:sp>
        <p:nvSpPr>
          <p:cNvPr id="10" name="Text 7"/>
          <p:cNvSpPr txBox="1"/>
          <p:nvPr/>
        </p:nvSpPr>
        <p:spPr>
          <a:xfrm>
            <a:off x="7863840" y="3840480"/>
            <a:ext cx="3566160" cy="274320"/>
          </a:xfrm>
          <a:prstGeom prst="rect">
            <a:avLst/>
          </a:prstGeom>
          <a:noFill/>
          <a:ln/>
        </p:spPr>
        <p:txBody>
          <a:bodyPr wrap="square" rtlCol="0" anchor="ctr"/>
          <a:lstStyle/>
          <a:p>
            <a:pPr marL="0" indent="0">
              <a:buNone/>
            </a:pPr>
            <a:r>
              <a:rPr lang="en-US" sz="1100" dirty="0">
                <a:solidFill>
                  <a:srgbClr val="5F6368"/>
                </a:solidFill>
                <a:latin typeface="Calibri" pitchFamily="34" charset="0"/>
                <a:ea typeface="Calibri" pitchFamily="34" charset="-122"/>
                <a:cs typeface="Calibri" pitchFamily="34" charset="-120"/>
              </a:rPr>
              <a:t>AUC-ROC</a:t>
            </a:r>
            <a:endParaRPr lang="en-US" sz="1100" dirty="0"/>
          </a:p>
        </p:txBody>
      </p:sp>
      <p:sp>
        <p:nvSpPr>
          <p:cNvPr id="11" name="Text 8"/>
          <p:cNvSpPr txBox="1"/>
          <p:nvPr/>
        </p:nvSpPr>
        <p:spPr>
          <a:xfrm>
            <a:off x="7863840" y="4197096"/>
            <a:ext cx="3566160" cy="411480"/>
          </a:xfrm>
          <a:prstGeom prst="rect">
            <a:avLst/>
          </a:prstGeom>
          <a:noFill/>
          <a:ln/>
        </p:spPr>
        <p:txBody>
          <a:bodyPr wrap="square" rtlCol="0" anchor="ctr"/>
          <a:lstStyle/>
          <a:p>
            <a:pPr marL="0" indent="0">
              <a:buNone/>
            </a:pPr>
            <a:r>
              <a:rPr lang="en-US" sz="2100" b="1" dirty="0">
                <a:solidFill>
                  <a:srgbClr val="1F4E79"/>
                </a:solidFill>
                <a:latin typeface="Cambria" pitchFamily="34" charset="0"/>
                <a:ea typeface="Cambria" pitchFamily="34" charset="-122"/>
                <a:cs typeface="Cambria" pitchFamily="34" charset="-120"/>
              </a:rPr>
              <a:t>0.970</a:t>
            </a:r>
            <a:endParaRPr lang="en-US" sz="2100" dirty="0"/>
          </a:p>
        </p:txBody>
      </p:sp>
      <p:sp>
        <p:nvSpPr>
          <p:cNvPr id="12" name="Text 9"/>
          <p:cNvSpPr txBox="1"/>
          <p:nvPr/>
        </p:nvSpPr>
        <p:spPr>
          <a:xfrm>
            <a:off x="7863840" y="4590288"/>
            <a:ext cx="3566160" cy="274320"/>
          </a:xfrm>
          <a:prstGeom prst="rect">
            <a:avLst/>
          </a:prstGeom>
          <a:noFill/>
          <a:ln/>
        </p:spPr>
        <p:txBody>
          <a:bodyPr wrap="square" rtlCol="0" anchor="ctr"/>
          <a:lstStyle/>
          <a:p>
            <a:pPr marL="0" indent="0">
              <a:buNone/>
            </a:pPr>
            <a:r>
              <a:rPr lang="en-US" sz="1100" dirty="0">
                <a:solidFill>
                  <a:srgbClr val="5F6368"/>
                </a:solidFill>
                <a:latin typeface="Calibri" pitchFamily="34" charset="0"/>
                <a:ea typeface="Calibri" pitchFamily="34" charset="-122"/>
                <a:cs typeface="Calibri" pitchFamily="34" charset="-120"/>
              </a:rPr>
              <a:t>Precision</a:t>
            </a:r>
            <a:endParaRPr lang="en-US" sz="1100" dirty="0"/>
          </a:p>
        </p:txBody>
      </p:sp>
      <p:sp>
        <p:nvSpPr>
          <p:cNvPr id="13" name="Text 10"/>
          <p:cNvSpPr txBox="1"/>
          <p:nvPr/>
        </p:nvSpPr>
        <p:spPr>
          <a:xfrm>
            <a:off x="7863840" y="4946904"/>
            <a:ext cx="3566160" cy="411480"/>
          </a:xfrm>
          <a:prstGeom prst="rect">
            <a:avLst/>
          </a:prstGeom>
          <a:noFill/>
          <a:ln/>
        </p:spPr>
        <p:txBody>
          <a:bodyPr wrap="square" rtlCol="0" anchor="ctr"/>
          <a:lstStyle/>
          <a:p>
            <a:pPr marL="0" indent="0">
              <a:buNone/>
            </a:pPr>
            <a:r>
              <a:rPr lang="en-US" sz="2100" b="1" dirty="0">
                <a:solidFill>
                  <a:srgbClr val="1F4E79"/>
                </a:solidFill>
                <a:latin typeface="Cambria" pitchFamily="34" charset="0"/>
                <a:ea typeface="Cambria" pitchFamily="34" charset="-122"/>
                <a:cs typeface="Cambria" pitchFamily="34" charset="-120"/>
              </a:rPr>
              <a:t>0.952</a:t>
            </a:r>
            <a:endParaRPr lang="en-US" sz="2100" dirty="0"/>
          </a:p>
        </p:txBody>
      </p:sp>
      <p:sp>
        <p:nvSpPr>
          <p:cNvPr id="14" name="Text 11"/>
          <p:cNvSpPr txBox="1"/>
          <p:nvPr/>
        </p:nvSpPr>
        <p:spPr>
          <a:xfrm>
            <a:off x="7863840" y="5340096"/>
            <a:ext cx="3566160" cy="274320"/>
          </a:xfrm>
          <a:prstGeom prst="rect">
            <a:avLst/>
          </a:prstGeom>
          <a:noFill/>
          <a:ln/>
        </p:spPr>
        <p:txBody>
          <a:bodyPr wrap="square" rtlCol="0" anchor="ctr"/>
          <a:lstStyle/>
          <a:p>
            <a:pPr marL="0" indent="0">
              <a:buNone/>
            </a:pPr>
            <a:r>
              <a:rPr lang="en-US" sz="1100" dirty="0">
                <a:solidFill>
                  <a:srgbClr val="5F6368"/>
                </a:solidFill>
                <a:latin typeface="Calibri" pitchFamily="34" charset="0"/>
                <a:ea typeface="Calibri" pitchFamily="34" charset="-122"/>
                <a:cs typeface="Calibri" pitchFamily="34" charset="-120"/>
              </a:rPr>
              <a:t>Recall</a:t>
            </a:r>
            <a:endParaRPr lang="en-US" sz="1100" dirty="0"/>
          </a:p>
        </p:txBody>
      </p:sp>
      <p:sp>
        <p:nvSpPr>
          <p:cNvPr id="15" name="Text 12"/>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DEEPER VALIDATION</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700" b="1" dirty="0">
                <a:solidFill>
                  <a:srgbClr val="202124"/>
                </a:solidFill>
                <a:latin typeface="Cambria" pitchFamily="34" charset="0"/>
                <a:ea typeface="Cambria" pitchFamily="34" charset="-122"/>
                <a:cs typeface="Cambria" pitchFamily="34" charset="-120"/>
              </a:rPr>
              <a:t>Going beyond a single test-set number</a:t>
            </a:r>
            <a:endParaRPr lang="en-US" sz="2700" dirty="0"/>
          </a:p>
        </p:txBody>
      </p:sp>
      <p:sp>
        <p:nvSpPr>
          <p:cNvPr id="4" name="Shape 2"/>
          <p:cNvSpPr/>
          <p:nvPr/>
        </p:nvSpPr>
        <p:spPr>
          <a:xfrm>
            <a:off x="548640" y="1920240"/>
            <a:ext cx="3520440" cy="3931920"/>
          </a:xfrm>
          <a:prstGeom prst="roundRect">
            <a:avLst>
              <a:gd name="adj" fmla="val 2078"/>
            </a:avLst>
          </a:prstGeom>
          <a:solidFill>
            <a:srgbClr val="E8EEF4"/>
          </a:solidFill>
          <a:ln/>
        </p:spPr>
        <p:txBody>
          <a:bodyPr/>
          <a:lstStyle/>
          <a:p>
            <a:endParaRPr lang="en-US"/>
          </a:p>
        </p:txBody>
      </p:sp>
      <p:sp>
        <p:nvSpPr>
          <p:cNvPr id="5" name="Text 3"/>
          <p:cNvSpPr txBox="1"/>
          <p:nvPr/>
        </p:nvSpPr>
        <p:spPr>
          <a:xfrm>
            <a:off x="777240" y="2194560"/>
            <a:ext cx="3063240" cy="777240"/>
          </a:xfrm>
          <a:prstGeom prst="rect">
            <a:avLst/>
          </a:prstGeom>
          <a:noFill/>
          <a:ln/>
        </p:spPr>
        <p:txBody>
          <a:bodyPr wrap="square" rtlCol="0" anchor="ctr"/>
          <a:lstStyle/>
          <a:p>
            <a:pPr marL="0" indent="0">
              <a:buNone/>
            </a:pPr>
            <a:r>
              <a:rPr lang="en-US" sz="3000" b="1" dirty="0">
                <a:solidFill>
                  <a:srgbClr val="1F4E79"/>
                </a:solidFill>
                <a:latin typeface="Cambria" pitchFamily="34" charset="0"/>
                <a:ea typeface="Cambria" pitchFamily="34" charset="-122"/>
                <a:cs typeface="Cambria" pitchFamily="34" charset="-120"/>
              </a:rPr>
              <a:t>±0.003</a:t>
            </a:r>
            <a:endParaRPr lang="en-US" sz="3000" dirty="0"/>
          </a:p>
        </p:txBody>
      </p:sp>
      <p:sp>
        <p:nvSpPr>
          <p:cNvPr id="6" name="Text 4"/>
          <p:cNvSpPr txBox="1"/>
          <p:nvPr/>
        </p:nvSpPr>
        <p:spPr>
          <a:xfrm>
            <a:off x="777240" y="2971800"/>
            <a:ext cx="3063240" cy="457200"/>
          </a:xfrm>
          <a:prstGeom prst="rect">
            <a:avLst/>
          </a:prstGeom>
          <a:noFill/>
          <a:ln/>
        </p:spPr>
        <p:txBody>
          <a:bodyPr wrap="square" rtlCol="0" anchor="ctr"/>
          <a:lstStyle/>
          <a:p>
            <a:pPr marL="0" indent="0">
              <a:buNone/>
            </a:pPr>
            <a:r>
              <a:rPr lang="en-US" sz="1400" b="1" dirty="0">
                <a:solidFill>
                  <a:srgbClr val="1E8E3E"/>
                </a:solidFill>
                <a:latin typeface="Calibri" pitchFamily="34" charset="0"/>
                <a:ea typeface="Calibri" pitchFamily="34" charset="-122"/>
                <a:cs typeface="Calibri" pitchFamily="34" charset="-120"/>
              </a:rPr>
              <a:t>5-Fold Cross-Validation</a:t>
            </a:r>
            <a:endParaRPr lang="en-US" sz="1400" dirty="0"/>
          </a:p>
        </p:txBody>
      </p:sp>
      <p:sp>
        <p:nvSpPr>
          <p:cNvPr id="7" name="Text 5"/>
          <p:cNvSpPr txBox="1"/>
          <p:nvPr/>
        </p:nvSpPr>
        <p:spPr>
          <a:xfrm>
            <a:off x="777240" y="3456432"/>
            <a:ext cx="3063240" cy="2240280"/>
          </a:xfrm>
          <a:prstGeom prst="rect">
            <a:avLst/>
          </a:prstGeom>
          <a:noFill/>
          <a:ln/>
        </p:spPr>
        <p:txBody>
          <a:bodyPr wrap="square" rtlCol="0" anchor="t"/>
          <a:lstStyle/>
          <a:p>
            <a:pPr marL="0" indent="0">
              <a:lnSpc>
                <a:spcPts val="1500"/>
              </a:lnSpc>
              <a:buNone/>
            </a:pPr>
            <a:r>
              <a:rPr lang="en-US" sz="1150" dirty="0">
                <a:solidFill>
                  <a:srgbClr val="202124"/>
                </a:solidFill>
                <a:latin typeface="Calibri" pitchFamily="34" charset="0"/>
                <a:ea typeface="Calibri" pitchFamily="34" charset="-122"/>
                <a:cs typeface="Calibri" pitchFamily="34" charset="-120"/>
              </a:rPr>
              <a:t>F1 standard deviation across 5 folds is very tight - strong evidence the reported test-set performance reflects a genuinely stable model, not a favourable split.</a:t>
            </a:r>
            <a:endParaRPr lang="en-US" sz="1150" dirty="0"/>
          </a:p>
        </p:txBody>
      </p:sp>
      <p:sp>
        <p:nvSpPr>
          <p:cNvPr id="8" name="Shape 6"/>
          <p:cNvSpPr/>
          <p:nvPr/>
        </p:nvSpPr>
        <p:spPr>
          <a:xfrm>
            <a:off x="4343400" y="1920240"/>
            <a:ext cx="3520440" cy="3931920"/>
          </a:xfrm>
          <a:prstGeom prst="roundRect">
            <a:avLst>
              <a:gd name="adj" fmla="val 2078"/>
            </a:avLst>
          </a:prstGeom>
          <a:solidFill>
            <a:srgbClr val="E8EEF4"/>
          </a:solidFill>
          <a:ln/>
        </p:spPr>
        <p:txBody>
          <a:bodyPr/>
          <a:lstStyle/>
          <a:p>
            <a:endParaRPr lang="en-US"/>
          </a:p>
        </p:txBody>
      </p:sp>
      <p:sp>
        <p:nvSpPr>
          <p:cNvPr id="9" name="Text 7"/>
          <p:cNvSpPr txBox="1"/>
          <p:nvPr/>
        </p:nvSpPr>
        <p:spPr>
          <a:xfrm>
            <a:off x="4572000" y="2194560"/>
            <a:ext cx="3063240" cy="777240"/>
          </a:xfrm>
          <a:prstGeom prst="rect">
            <a:avLst/>
          </a:prstGeom>
          <a:noFill/>
          <a:ln/>
        </p:spPr>
        <p:txBody>
          <a:bodyPr wrap="square" rtlCol="0" anchor="ctr"/>
          <a:lstStyle/>
          <a:p>
            <a:pPr marL="0" indent="0">
              <a:buNone/>
            </a:pPr>
            <a:r>
              <a:rPr lang="en-US" sz="3000" b="1" dirty="0">
                <a:solidFill>
                  <a:srgbClr val="1F4E79"/>
                </a:solidFill>
                <a:latin typeface="Cambria" pitchFamily="34" charset="0"/>
                <a:ea typeface="Cambria" pitchFamily="34" charset="-122"/>
                <a:cs typeface="Cambria" pitchFamily="34" charset="-120"/>
              </a:rPr>
              <a:t>2 / 10</a:t>
            </a:r>
            <a:endParaRPr lang="en-US" sz="3000" dirty="0"/>
          </a:p>
        </p:txBody>
      </p:sp>
      <p:sp>
        <p:nvSpPr>
          <p:cNvPr id="10" name="Text 8"/>
          <p:cNvSpPr txBox="1"/>
          <p:nvPr/>
        </p:nvSpPr>
        <p:spPr>
          <a:xfrm>
            <a:off x="4572000" y="2971800"/>
            <a:ext cx="3063240" cy="457200"/>
          </a:xfrm>
          <a:prstGeom prst="rect">
            <a:avLst/>
          </a:prstGeom>
          <a:noFill/>
          <a:ln/>
        </p:spPr>
        <p:txBody>
          <a:bodyPr wrap="square" rtlCol="0" anchor="ctr"/>
          <a:lstStyle/>
          <a:p>
            <a:pPr marL="0" indent="0">
              <a:buNone/>
            </a:pPr>
            <a:r>
              <a:rPr lang="en-US" sz="1400" b="1" dirty="0">
                <a:solidFill>
                  <a:srgbClr val="1E8E3E"/>
                </a:solidFill>
                <a:latin typeface="Calibri" pitchFamily="34" charset="0"/>
                <a:ea typeface="Calibri" pitchFamily="34" charset="-122"/>
                <a:cs typeface="Calibri" pitchFamily="34" charset="-120"/>
              </a:rPr>
              <a:t>Adversarial Robustness Test</a:t>
            </a:r>
            <a:endParaRPr lang="en-US" sz="1400" dirty="0"/>
          </a:p>
        </p:txBody>
      </p:sp>
      <p:sp>
        <p:nvSpPr>
          <p:cNvPr id="11" name="Text 9"/>
          <p:cNvSpPr txBox="1"/>
          <p:nvPr/>
        </p:nvSpPr>
        <p:spPr>
          <a:xfrm>
            <a:off x="4572000" y="3456432"/>
            <a:ext cx="3063240" cy="2240280"/>
          </a:xfrm>
          <a:prstGeom prst="rect">
            <a:avLst/>
          </a:prstGeom>
          <a:noFill/>
          <a:ln/>
        </p:spPr>
        <p:txBody>
          <a:bodyPr wrap="square" rtlCol="0" anchor="t"/>
          <a:lstStyle/>
          <a:p>
            <a:pPr marL="0" indent="0">
              <a:lnSpc>
                <a:spcPts val="1500"/>
              </a:lnSpc>
              <a:buNone/>
            </a:pPr>
            <a:r>
              <a:rPr lang="en-US" sz="1150" dirty="0">
                <a:solidFill>
                  <a:srgbClr val="202124"/>
                </a:solidFill>
                <a:latin typeface="Calibri" pitchFamily="34" charset="0"/>
                <a:ea typeface="Calibri" pitchFamily="34" charset="-122"/>
                <a:cs typeface="Calibri" pitchFamily="34" charset="-120"/>
              </a:rPr>
              <a:t>Hand-crafted evasion URLs (typosquats, punycode, minimal-length) probed the model directly. Two clear evasion successes found and named as limitations, not hidden [15], [16].</a:t>
            </a:r>
            <a:endParaRPr lang="en-US" sz="1150" dirty="0"/>
          </a:p>
        </p:txBody>
      </p:sp>
      <p:sp>
        <p:nvSpPr>
          <p:cNvPr id="12" name="Shape 10"/>
          <p:cNvSpPr/>
          <p:nvPr/>
        </p:nvSpPr>
        <p:spPr>
          <a:xfrm>
            <a:off x="8138160" y="1920240"/>
            <a:ext cx="3520440" cy="3931920"/>
          </a:xfrm>
          <a:prstGeom prst="roundRect">
            <a:avLst>
              <a:gd name="adj" fmla="val 2078"/>
            </a:avLst>
          </a:prstGeom>
          <a:solidFill>
            <a:srgbClr val="E8EEF4"/>
          </a:solidFill>
          <a:ln/>
        </p:spPr>
        <p:txBody>
          <a:bodyPr/>
          <a:lstStyle/>
          <a:p>
            <a:endParaRPr lang="en-US"/>
          </a:p>
        </p:txBody>
      </p:sp>
      <p:sp>
        <p:nvSpPr>
          <p:cNvPr id="13" name="Text 11"/>
          <p:cNvSpPr txBox="1"/>
          <p:nvPr/>
        </p:nvSpPr>
        <p:spPr>
          <a:xfrm>
            <a:off x="8366760" y="2194560"/>
            <a:ext cx="3063240" cy="777240"/>
          </a:xfrm>
          <a:prstGeom prst="rect">
            <a:avLst/>
          </a:prstGeom>
          <a:noFill/>
          <a:ln/>
        </p:spPr>
        <p:txBody>
          <a:bodyPr wrap="square" rtlCol="0" anchor="ctr"/>
          <a:lstStyle/>
          <a:p>
            <a:pPr marL="0" indent="0">
              <a:buNone/>
            </a:pPr>
            <a:r>
              <a:rPr lang="en-US" sz="3000" b="1" dirty="0">
                <a:solidFill>
                  <a:srgbClr val="1F4E79"/>
                </a:solidFill>
                <a:latin typeface="Cambria" pitchFamily="34" charset="0"/>
                <a:ea typeface="Cambria" pitchFamily="34" charset="-122"/>
                <a:cs typeface="Cambria" pitchFamily="34" charset="-120"/>
              </a:rPr>
              <a:t>0.90 → 0.96</a:t>
            </a:r>
            <a:endParaRPr lang="en-US" sz="3000" dirty="0"/>
          </a:p>
        </p:txBody>
      </p:sp>
      <p:sp>
        <p:nvSpPr>
          <p:cNvPr id="14" name="Text 12"/>
          <p:cNvSpPr txBox="1"/>
          <p:nvPr/>
        </p:nvSpPr>
        <p:spPr>
          <a:xfrm>
            <a:off x="8366760" y="2971800"/>
            <a:ext cx="3063240" cy="457200"/>
          </a:xfrm>
          <a:prstGeom prst="rect">
            <a:avLst/>
          </a:prstGeom>
          <a:noFill/>
          <a:ln/>
        </p:spPr>
        <p:txBody>
          <a:bodyPr wrap="square" rtlCol="0" anchor="ctr"/>
          <a:lstStyle/>
          <a:p>
            <a:pPr marL="0" indent="0">
              <a:buNone/>
            </a:pPr>
            <a:r>
              <a:rPr lang="en-US" sz="1400" b="1" dirty="0">
                <a:solidFill>
                  <a:srgbClr val="1E8E3E"/>
                </a:solidFill>
                <a:latin typeface="Calibri" pitchFamily="34" charset="0"/>
                <a:ea typeface="Calibri" pitchFamily="34" charset="-122"/>
                <a:cs typeface="Calibri" pitchFamily="34" charset="-120"/>
              </a:rPr>
              <a:t>Baseline Comparison</a:t>
            </a:r>
            <a:endParaRPr lang="en-US" sz="1400" dirty="0"/>
          </a:p>
        </p:txBody>
      </p:sp>
      <p:sp>
        <p:nvSpPr>
          <p:cNvPr id="15" name="Text 13"/>
          <p:cNvSpPr txBox="1"/>
          <p:nvPr/>
        </p:nvSpPr>
        <p:spPr>
          <a:xfrm>
            <a:off x="8366760" y="3456432"/>
            <a:ext cx="3063240" cy="2240280"/>
          </a:xfrm>
          <a:prstGeom prst="rect">
            <a:avLst/>
          </a:prstGeom>
          <a:noFill/>
          <a:ln/>
        </p:spPr>
        <p:txBody>
          <a:bodyPr wrap="square" rtlCol="0" anchor="t"/>
          <a:lstStyle/>
          <a:p>
            <a:pPr marL="0" indent="0">
              <a:lnSpc>
                <a:spcPts val="1500"/>
              </a:lnSpc>
              <a:buNone/>
            </a:pPr>
            <a:r>
              <a:rPr lang="en-US" sz="1150" dirty="0">
                <a:solidFill>
                  <a:srgbClr val="202124"/>
                </a:solidFill>
                <a:latin typeface="Calibri" pitchFamily="34" charset="0"/>
                <a:ea typeface="Calibri" pitchFamily="34" charset="-122"/>
                <a:cs typeface="Calibri" pitchFamily="34" charset="-120"/>
              </a:rPr>
              <a:t>A confident ML detection, diluted by a merely absent blacklist flag, saw recall fall from 0.96 to 0.90. Tracing why led to a real dilution bug in the scoring logic - fixed, then re-verified to match ML-only exactly.</a:t>
            </a:r>
            <a:endParaRPr lang="en-US" sz="1150" dirty="0"/>
          </a:p>
        </p:txBody>
      </p:sp>
      <p:sp>
        <p:nvSpPr>
          <p:cNvPr id="16" name="Text 14"/>
          <p:cNvSpPr txBox="1"/>
          <p:nvPr/>
        </p:nvSpPr>
        <p:spPr>
          <a:xfrm>
            <a:off x="548640" y="5989320"/>
            <a:ext cx="11064240" cy="548640"/>
          </a:xfrm>
          <a:prstGeom prst="rect">
            <a:avLst/>
          </a:prstGeom>
          <a:noFill/>
          <a:ln/>
        </p:spPr>
        <p:txBody>
          <a:bodyPr wrap="square" rtlCol="0" anchor="ctr"/>
          <a:lstStyle/>
          <a:p>
            <a:pPr marL="0" indent="0">
              <a:buNone/>
            </a:pPr>
            <a:r>
              <a:rPr lang="en-US" sz="1250" i="1" dirty="0">
                <a:solidFill>
                  <a:srgbClr val="5F6368"/>
                </a:solidFill>
                <a:latin typeface="Calibri" pitchFamily="34" charset="0"/>
                <a:ea typeface="Calibri" pitchFamily="34" charset="-122"/>
                <a:cs typeface="Calibri" pitchFamily="34" charset="-120"/>
              </a:rPr>
              <a:t>Each of these tools found something - a stability check, an honest limitation, and a real bug fixed - rather than only confirming what was already believed.</a:t>
            </a:r>
            <a:endParaRPr lang="en-US" sz="1250" dirty="0"/>
          </a:p>
        </p:txBody>
      </p:sp>
      <p:sp>
        <p:nvSpPr>
          <p:cNvPr id="18" name="Text 15"/>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13</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NEXT STEPS</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2800" b="1" dirty="0">
                <a:solidFill>
                  <a:srgbClr val="202124"/>
                </a:solidFill>
                <a:latin typeface="Cambria" pitchFamily="34" charset="0"/>
                <a:ea typeface="Cambria" pitchFamily="34" charset="-122"/>
                <a:cs typeface="Cambria" pitchFamily="34" charset="-120"/>
              </a:rPr>
              <a:t>On track for a December completion</a:t>
            </a:r>
            <a:endParaRPr lang="en-US" sz="2800" dirty="0"/>
          </a:p>
        </p:txBody>
      </p:sp>
      <p:sp>
        <p:nvSpPr>
          <p:cNvPr id="4" name="Shape 2"/>
          <p:cNvSpPr/>
          <p:nvPr/>
        </p:nvSpPr>
        <p:spPr>
          <a:xfrm>
            <a:off x="548640" y="2194560"/>
            <a:ext cx="2057400" cy="1737360"/>
          </a:xfrm>
          <a:prstGeom prst="roundRect">
            <a:avLst>
              <a:gd name="adj" fmla="val 4211"/>
            </a:avLst>
          </a:prstGeom>
          <a:solidFill>
            <a:srgbClr val="1E8E3E"/>
          </a:solidFill>
          <a:ln/>
        </p:spPr>
        <p:txBody>
          <a:bodyPr/>
          <a:lstStyle/>
          <a:p>
            <a:endParaRPr lang="en-US"/>
          </a:p>
        </p:txBody>
      </p:sp>
      <p:sp>
        <p:nvSpPr>
          <p:cNvPr id="5" name="Text 3"/>
          <p:cNvSpPr txBox="1"/>
          <p:nvPr/>
        </p:nvSpPr>
        <p:spPr>
          <a:xfrm>
            <a:off x="685800" y="2377440"/>
            <a:ext cx="1783080" cy="868680"/>
          </a:xfrm>
          <a:prstGeom prst="rect">
            <a:avLst/>
          </a:prstGeom>
          <a:noFill/>
          <a:ln/>
        </p:spPr>
        <p:txBody>
          <a:bodyPr wrap="square" rtlCol="0" anchor="ctr"/>
          <a:lstStyle/>
          <a:p>
            <a:pPr marL="0" indent="0" algn="ctr">
              <a:lnSpc>
                <a:spcPts val="1600"/>
              </a:lnSpc>
              <a:buNone/>
            </a:pPr>
            <a:r>
              <a:rPr lang="en-US" sz="1300" b="1" dirty="0">
                <a:solidFill>
                  <a:srgbClr val="FFFFFF"/>
                </a:solidFill>
                <a:latin typeface="Calibri" pitchFamily="34" charset="0"/>
                <a:ea typeface="Calibri" pitchFamily="34" charset="-122"/>
                <a:cs typeface="Calibri" pitchFamily="34" charset="-120"/>
              </a:rPr>
              <a:t>Temporal Drift &amp;</a:t>
            </a:r>
            <a:endParaRPr lang="en-US" sz="1300" dirty="0"/>
          </a:p>
          <a:p>
            <a:pPr marL="0" indent="0" algn="ctr">
              <a:lnSpc>
                <a:spcPts val="1600"/>
              </a:lnSpc>
              <a:buNone/>
            </a:pPr>
            <a:r>
              <a:rPr lang="en-US" sz="1300" b="1" dirty="0">
                <a:solidFill>
                  <a:srgbClr val="FFFFFF"/>
                </a:solidFill>
                <a:latin typeface="Calibri" pitchFamily="34" charset="0"/>
                <a:ea typeface="Calibri" pitchFamily="34" charset="-122"/>
                <a:cs typeface="Calibri" pitchFamily="34" charset="-120"/>
              </a:rPr>
              <a:t>Further Testing</a:t>
            </a:r>
            <a:endParaRPr lang="en-US" sz="1300" dirty="0"/>
          </a:p>
        </p:txBody>
      </p:sp>
      <p:sp>
        <p:nvSpPr>
          <p:cNvPr id="6" name="Text 4"/>
          <p:cNvSpPr txBox="1"/>
          <p:nvPr/>
        </p:nvSpPr>
        <p:spPr>
          <a:xfrm>
            <a:off x="685800" y="3429000"/>
            <a:ext cx="1783080" cy="365760"/>
          </a:xfrm>
          <a:prstGeom prst="rect">
            <a:avLst/>
          </a:prstGeom>
          <a:noFill/>
          <a:ln/>
        </p:spPr>
        <p:txBody>
          <a:bodyPr wrap="square" rtlCol="0" anchor="ctr"/>
          <a:lstStyle/>
          <a:p>
            <a:pPr marL="0" indent="0" algn="ctr">
              <a:buNone/>
            </a:pPr>
            <a:r>
              <a:rPr lang="en-US" sz="1200" dirty="0">
                <a:solidFill>
                  <a:srgbClr val="E8EEF4"/>
                </a:solidFill>
                <a:latin typeface="Calibri" pitchFamily="34" charset="0"/>
                <a:ea typeface="Calibri" pitchFamily="34" charset="-122"/>
                <a:cs typeface="Calibri" pitchFamily="34" charset="-120"/>
              </a:rPr>
              <a:t>Done</a:t>
            </a:r>
            <a:endParaRPr lang="en-US" sz="1200" dirty="0"/>
          </a:p>
        </p:txBody>
      </p:sp>
      <p:sp>
        <p:nvSpPr>
          <p:cNvPr id="7" name="Shape 5"/>
          <p:cNvSpPr/>
          <p:nvPr/>
        </p:nvSpPr>
        <p:spPr>
          <a:xfrm>
            <a:off x="2624328" y="2907792"/>
            <a:ext cx="128016" cy="320040"/>
          </a:xfrm>
          <a:prstGeom prst="rightArrow">
            <a:avLst/>
          </a:prstGeom>
          <a:solidFill>
            <a:srgbClr val="5F6368"/>
          </a:solidFill>
          <a:ln/>
        </p:spPr>
        <p:txBody>
          <a:bodyPr/>
          <a:lstStyle/>
          <a:p>
            <a:endParaRPr lang="en-US"/>
          </a:p>
        </p:txBody>
      </p:sp>
      <p:sp>
        <p:nvSpPr>
          <p:cNvPr id="8" name="Shape 6"/>
          <p:cNvSpPr/>
          <p:nvPr/>
        </p:nvSpPr>
        <p:spPr>
          <a:xfrm>
            <a:off x="2770632" y="2194560"/>
            <a:ext cx="2057400" cy="1737360"/>
          </a:xfrm>
          <a:prstGeom prst="roundRect">
            <a:avLst>
              <a:gd name="adj" fmla="val 4211"/>
            </a:avLst>
          </a:prstGeom>
          <a:solidFill>
            <a:srgbClr val="1F4E79"/>
          </a:solidFill>
          <a:ln/>
        </p:spPr>
        <p:txBody>
          <a:bodyPr/>
          <a:lstStyle/>
          <a:p>
            <a:endParaRPr lang="en-US"/>
          </a:p>
        </p:txBody>
      </p:sp>
      <p:sp>
        <p:nvSpPr>
          <p:cNvPr id="9" name="Text 7"/>
          <p:cNvSpPr txBox="1"/>
          <p:nvPr/>
        </p:nvSpPr>
        <p:spPr>
          <a:xfrm>
            <a:off x="2907792" y="2377440"/>
            <a:ext cx="1783080" cy="868680"/>
          </a:xfrm>
          <a:prstGeom prst="rect">
            <a:avLst/>
          </a:prstGeom>
          <a:noFill/>
          <a:ln/>
        </p:spPr>
        <p:txBody>
          <a:bodyPr wrap="square" rtlCol="0" anchor="ctr"/>
          <a:lstStyle/>
          <a:p>
            <a:pPr marL="0" indent="0" algn="ctr">
              <a:lnSpc>
                <a:spcPts val="1600"/>
              </a:lnSpc>
              <a:buNone/>
            </a:pPr>
            <a:r>
              <a:rPr lang="en-US" sz="1300" b="1" dirty="0">
                <a:solidFill>
                  <a:srgbClr val="FFFFFF"/>
                </a:solidFill>
                <a:latin typeface="Calibri" pitchFamily="34" charset="0"/>
                <a:ea typeface="Calibri" pitchFamily="34" charset="-122"/>
                <a:cs typeface="Calibri" pitchFamily="34" charset="-120"/>
              </a:rPr>
              <a:t>Feedback</a:t>
            </a:r>
            <a:endParaRPr lang="en-US" sz="1300" dirty="0"/>
          </a:p>
          <a:p>
            <a:pPr marL="0" indent="0" algn="ctr">
              <a:lnSpc>
                <a:spcPts val="1600"/>
              </a:lnSpc>
              <a:buNone/>
            </a:pPr>
            <a:r>
              <a:rPr lang="en-US" sz="1300" b="1" dirty="0">
                <a:solidFill>
                  <a:srgbClr val="FFFFFF"/>
                </a:solidFill>
                <a:latin typeface="Calibri" pitchFamily="34" charset="0"/>
                <a:ea typeface="Calibri" pitchFamily="34" charset="-122"/>
                <a:cs typeface="Calibri" pitchFamily="34" charset="-120"/>
              </a:rPr>
              <a:t>Testing</a:t>
            </a:r>
            <a:endParaRPr lang="en-US" sz="1300" dirty="0"/>
          </a:p>
        </p:txBody>
      </p:sp>
      <p:sp>
        <p:nvSpPr>
          <p:cNvPr id="10" name="Text 8"/>
          <p:cNvSpPr txBox="1"/>
          <p:nvPr/>
        </p:nvSpPr>
        <p:spPr>
          <a:xfrm>
            <a:off x="2907792" y="3429000"/>
            <a:ext cx="1783080" cy="365760"/>
          </a:xfrm>
          <a:prstGeom prst="rect">
            <a:avLst/>
          </a:prstGeom>
          <a:noFill/>
          <a:ln/>
        </p:spPr>
        <p:txBody>
          <a:bodyPr wrap="square" rtlCol="0" anchor="ctr"/>
          <a:lstStyle/>
          <a:p>
            <a:pPr marL="0" indent="0" algn="ctr">
              <a:buNone/>
            </a:pPr>
            <a:r>
              <a:rPr lang="en-US" sz="1200" dirty="0">
                <a:solidFill>
                  <a:srgbClr val="E8EEF4"/>
                </a:solidFill>
                <a:latin typeface="Calibri" pitchFamily="34" charset="0"/>
                <a:ea typeface="Calibri" pitchFamily="34" charset="-122"/>
                <a:cs typeface="Calibri" pitchFamily="34" charset="-120"/>
              </a:rPr>
              <a:t>Informal</a:t>
            </a:r>
            <a:endParaRPr lang="en-US" sz="1200" dirty="0"/>
          </a:p>
        </p:txBody>
      </p:sp>
      <p:sp>
        <p:nvSpPr>
          <p:cNvPr id="11" name="Shape 9"/>
          <p:cNvSpPr/>
          <p:nvPr/>
        </p:nvSpPr>
        <p:spPr>
          <a:xfrm>
            <a:off x="4846320" y="2907792"/>
            <a:ext cx="128016" cy="320040"/>
          </a:xfrm>
          <a:prstGeom prst="rightArrow">
            <a:avLst/>
          </a:prstGeom>
          <a:solidFill>
            <a:srgbClr val="5F6368"/>
          </a:solidFill>
          <a:ln/>
        </p:spPr>
        <p:txBody>
          <a:bodyPr/>
          <a:lstStyle/>
          <a:p>
            <a:endParaRPr lang="en-US"/>
          </a:p>
        </p:txBody>
      </p:sp>
      <p:sp>
        <p:nvSpPr>
          <p:cNvPr id="12" name="Shape 10"/>
          <p:cNvSpPr/>
          <p:nvPr/>
        </p:nvSpPr>
        <p:spPr>
          <a:xfrm>
            <a:off x="4992624" y="2194560"/>
            <a:ext cx="2057400" cy="1737360"/>
          </a:xfrm>
          <a:prstGeom prst="roundRect">
            <a:avLst>
              <a:gd name="adj" fmla="val 4211"/>
            </a:avLst>
          </a:prstGeom>
          <a:solidFill>
            <a:srgbClr val="1E8E3E"/>
          </a:solidFill>
          <a:ln/>
        </p:spPr>
        <p:txBody>
          <a:bodyPr/>
          <a:lstStyle/>
          <a:p>
            <a:endParaRPr lang="en-US"/>
          </a:p>
        </p:txBody>
      </p:sp>
      <p:sp>
        <p:nvSpPr>
          <p:cNvPr id="13" name="Text 11"/>
          <p:cNvSpPr txBox="1"/>
          <p:nvPr/>
        </p:nvSpPr>
        <p:spPr>
          <a:xfrm>
            <a:off x="5129784" y="2377440"/>
            <a:ext cx="1783080" cy="868680"/>
          </a:xfrm>
          <a:prstGeom prst="rect">
            <a:avLst/>
          </a:prstGeom>
          <a:noFill/>
          <a:ln/>
        </p:spPr>
        <p:txBody>
          <a:bodyPr wrap="square" rtlCol="0" anchor="ctr"/>
          <a:lstStyle/>
          <a:p>
            <a:pPr marL="0" indent="0" algn="ctr">
              <a:lnSpc>
                <a:spcPts val="1600"/>
              </a:lnSpc>
              <a:buNone/>
            </a:pPr>
            <a:r>
              <a:rPr lang="en-US" sz="1300" b="1" dirty="0">
                <a:solidFill>
                  <a:srgbClr val="FFFFFF"/>
                </a:solidFill>
                <a:latin typeface="Calibri" pitchFamily="34" charset="0"/>
                <a:ea typeface="Calibri" pitchFamily="34" charset="-122"/>
                <a:cs typeface="Calibri" pitchFamily="34" charset="-120"/>
              </a:rPr>
              <a:t>Final Report</a:t>
            </a:r>
            <a:endParaRPr lang="en-US" sz="1300" dirty="0"/>
          </a:p>
          <a:p>
            <a:pPr marL="0" indent="0" algn="ctr">
              <a:lnSpc>
                <a:spcPts val="1600"/>
              </a:lnSpc>
              <a:buNone/>
            </a:pPr>
            <a:r>
              <a:rPr lang="en-US" sz="1300" b="1" dirty="0">
                <a:solidFill>
                  <a:srgbClr val="FFFFFF"/>
                </a:solidFill>
                <a:latin typeface="Calibri" pitchFamily="34" charset="0"/>
                <a:ea typeface="Calibri" pitchFamily="34" charset="-122"/>
                <a:cs typeface="Calibri" pitchFamily="34" charset="-120"/>
              </a:rPr>
              <a:t>Writing</a:t>
            </a:r>
            <a:endParaRPr lang="en-US" sz="1300" dirty="0"/>
          </a:p>
        </p:txBody>
      </p:sp>
      <p:sp>
        <p:nvSpPr>
          <p:cNvPr id="14" name="Text 12"/>
          <p:cNvSpPr txBox="1"/>
          <p:nvPr/>
        </p:nvSpPr>
        <p:spPr>
          <a:xfrm>
            <a:off x="5129784" y="3429000"/>
            <a:ext cx="1783080" cy="365760"/>
          </a:xfrm>
          <a:prstGeom prst="rect">
            <a:avLst/>
          </a:prstGeom>
          <a:noFill/>
          <a:ln/>
        </p:spPr>
        <p:txBody>
          <a:bodyPr wrap="square" rtlCol="0" anchor="ctr"/>
          <a:lstStyle/>
          <a:p>
            <a:pPr marL="0" indent="0" algn="ctr">
              <a:buNone/>
            </a:pPr>
            <a:r>
              <a:rPr lang="en-US" sz="1200" dirty="0">
                <a:solidFill>
                  <a:srgbClr val="E8EEF4"/>
                </a:solidFill>
                <a:latin typeface="Calibri" pitchFamily="34" charset="0"/>
                <a:ea typeface="Calibri" pitchFamily="34" charset="-122"/>
                <a:cs typeface="Calibri" pitchFamily="34" charset="-120"/>
              </a:rPr>
              <a:t>Draft ready</a:t>
            </a:r>
            <a:endParaRPr lang="en-US" sz="1200" dirty="0"/>
          </a:p>
        </p:txBody>
      </p:sp>
      <p:sp>
        <p:nvSpPr>
          <p:cNvPr id="15" name="Shape 13"/>
          <p:cNvSpPr/>
          <p:nvPr/>
        </p:nvSpPr>
        <p:spPr>
          <a:xfrm>
            <a:off x="7068312" y="2907792"/>
            <a:ext cx="128016" cy="320040"/>
          </a:xfrm>
          <a:prstGeom prst="rightArrow">
            <a:avLst/>
          </a:prstGeom>
          <a:solidFill>
            <a:srgbClr val="5F6368"/>
          </a:solidFill>
          <a:ln/>
        </p:spPr>
        <p:txBody>
          <a:bodyPr/>
          <a:lstStyle/>
          <a:p>
            <a:endParaRPr lang="en-US"/>
          </a:p>
        </p:txBody>
      </p:sp>
      <p:sp>
        <p:nvSpPr>
          <p:cNvPr id="16" name="Shape 14"/>
          <p:cNvSpPr/>
          <p:nvPr/>
        </p:nvSpPr>
        <p:spPr>
          <a:xfrm>
            <a:off x="7214616" y="2194560"/>
            <a:ext cx="2057400" cy="1737360"/>
          </a:xfrm>
          <a:prstGeom prst="roundRect">
            <a:avLst>
              <a:gd name="adj" fmla="val 4211"/>
            </a:avLst>
          </a:prstGeom>
          <a:solidFill>
            <a:srgbClr val="1F4E79"/>
          </a:solidFill>
          <a:ln/>
        </p:spPr>
        <p:txBody>
          <a:bodyPr/>
          <a:lstStyle/>
          <a:p>
            <a:endParaRPr lang="en-US"/>
          </a:p>
        </p:txBody>
      </p:sp>
      <p:sp>
        <p:nvSpPr>
          <p:cNvPr id="17" name="Text 15"/>
          <p:cNvSpPr txBox="1"/>
          <p:nvPr/>
        </p:nvSpPr>
        <p:spPr>
          <a:xfrm>
            <a:off x="7351776" y="2377440"/>
            <a:ext cx="1783080" cy="868680"/>
          </a:xfrm>
          <a:prstGeom prst="rect">
            <a:avLst/>
          </a:prstGeom>
          <a:noFill/>
          <a:ln/>
        </p:spPr>
        <p:txBody>
          <a:bodyPr wrap="square" rtlCol="0" anchor="ctr"/>
          <a:lstStyle/>
          <a:p>
            <a:pPr marL="0" indent="0" algn="ctr">
              <a:lnSpc>
                <a:spcPts val="1600"/>
              </a:lnSpc>
              <a:buNone/>
            </a:pPr>
            <a:r>
              <a:rPr lang="en-US" sz="1300" b="1" dirty="0">
                <a:solidFill>
                  <a:srgbClr val="FFFFFF"/>
                </a:solidFill>
                <a:latin typeface="Calibri" pitchFamily="34" charset="0"/>
                <a:ea typeface="Calibri" pitchFamily="34" charset="-122"/>
                <a:cs typeface="Calibri" pitchFamily="34" charset="-120"/>
              </a:rPr>
              <a:t>Poster &amp;</a:t>
            </a:r>
            <a:endParaRPr lang="en-US" sz="1300" dirty="0"/>
          </a:p>
          <a:p>
            <a:pPr marL="0" indent="0" algn="ctr">
              <a:lnSpc>
                <a:spcPts val="1600"/>
              </a:lnSpc>
              <a:buNone/>
            </a:pPr>
            <a:r>
              <a:rPr lang="en-US" sz="1300" b="1" dirty="0">
                <a:solidFill>
                  <a:srgbClr val="FFFFFF"/>
                </a:solidFill>
                <a:latin typeface="Calibri" pitchFamily="34" charset="0"/>
                <a:ea typeface="Calibri" pitchFamily="34" charset="-122"/>
                <a:cs typeface="Calibri" pitchFamily="34" charset="-120"/>
              </a:rPr>
              <a:t>Demo Prep</a:t>
            </a:r>
            <a:endParaRPr lang="en-US" sz="1300" dirty="0"/>
          </a:p>
        </p:txBody>
      </p:sp>
      <p:sp>
        <p:nvSpPr>
          <p:cNvPr id="18" name="Text 16"/>
          <p:cNvSpPr txBox="1"/>
          <p:nvPr/>
        </p:nvSpPr>
        <p:spPr>
          <a:xfrm>
            <a:off x="7351776" y="3429000"/>
            <a:ext cx="1783080" cy="365760"/>
          </a:xfrm>
          <a:prstGeom prst="rect">
            <a:avLst/>
          </a:prstGeom>
          <a:noFill/>
          <a:ln/>
        </p:spPr>
        <p:txBody>
          <a:bodyPr wrap="square" rtlCol="0" anchor="ctr"/>
          <a:lstStyle/>
          <a:p>
            <a:pPr marL="0" indent="0" algn="ctr">
              <a:buNone/>
            </a:pPr>
            <a:r>
              <a:rPr lang="en-US" sz="1200" dirty="0">
                <a:solidFill>
                  <a:srgbClr val="E8EEF4"/>
                </a:solidFill>
                <a:latin typeface="Calibri" pitchFamily="34" charset="0"/>
                <a:ea typeface="Calibri" pitchFamily="34" charset="-122"/>
                <a:cs typeface="Calibri" pitchFamily="34" charset="-120"/>
              </a:rPr>
              <a:t>In progress</a:t>
            </a:r>
            <a:endParaRPr lang="en-US" sz="1200" dirty="0"/>
          </a:p>
        </p:txBody>
      </p:sp>
      <p:sp>
        <p:nvSpPr>
          <p:cNvPr id="19" name="Shape 17"/>
          <p:cNvSpPr/>
          <p:nvPr/>
        </p:nvSpPr>
        <p:spPr>
          <a:xfrm>
            <a:off x="9290304" y="2907792"/>
            <a:ext cx="128016" cy="320040"/>
          </a:xfrm>
          <a:prstGeom prst="rightArrow">
            <a:avLst/>
          </a:prstGeom>
          <a:solidFill>
            <a:srgbClr val="5F6368"/>
          </a:solidFill>
          <a:ln/>
        </p:spPr>
        <p:txBody>
          <a:bodyPr/>
          <a:lstStyle/>
          <a:p>
            <a:endParaRPr lang="en-US"/>
          </a:p>
        </p:txBody>
      </p:sp>
      <p:sp>
        <p:nvSpPr>
          <p:cNvPr id="20" name="Shape 18"/>
          <p:cNvSpPr/>
          <p:nvPr/>
        </p:nvSpPr>
        <p:spPr>
          <a:xfrm>
            <a:off x="9436608" y="2194560"/>
            <a:ext cx="2057400" cy="1737360"/>
          </a:xfrm>
          <a:prstGeom prst="roundRect">
            <a:avLst>
              <a:gd name="adj" fmla="val 4211"/>
            </a:avLst>
          </a:prstGeom>
          <a:solidFill>
            <a:srgbClr val="1F4E79"/>
          </a:solidFill>
          <a:ln/>
        </p:spPr>
        <p:txBody>
          <a:bodyPr/>
          <a:lstStyle/>
          <a:p>
            <a:endParaRPr lang="en-US"/>
          </a:p>
        </p:txBody>
      </p:sp>
      <p:sp>
        <p:nvSpPr>
          <p:cNvPr id="21" name="Text 19"/>
          <p:cNvSpPr txBox="1"/>
          <p:nvPr/>
        </p:nvSpPr>
        <p:spPr>
          <a:xfrm>
            <a:off x="9573768" y="2377440"/>
            <a:ext cx="1783080" cy="868680"/>
          </a:xfrm>
          <a:prstGeom prst="rect">
            <a:avLst/>
          </a:prstGeom>
          <a:noFill/>
          <a:ln/>
        </p:spPr>
        <p:txBody>
          <a:bodyPr wrap="square" rtlCol="0" anchor="ctr"/>
          <a:lstStyle/>
          <a:p>
            <a:pPr marL="0" indent="0" algn="ctr">
              <a:lnSpc>
                <a:spcPts val="1600"/>
              </a:lnSpc>
              <a:buNone/>
            </a:pPr>
            <a:r>
              <a:rPr lang="en-US" sz="1300" b="1" dirty="0">
                <a:solidFill>
                  <a:srgbClr val="FFFFFF"/>
                </a:solidFill>
                <a:latin typeface="Calibri" pitchFamily="34" charset="0"/>
                <a:ea typeface="Calibri" pitchFamily="34" charset="-122"/>
                <a:cs typeface="Calibri" pitchFamily="34" charset="-120"/>
              </a:rPr>
              <a:t>Final Viva</a:t>
            </a:r>
            <a:endParaRPr lang="en-US" sz="1300" dirty="0"/>
          </a:p>
        </p:txBody>
      </p:sp>
      <p:sp>
        <p:nvSpPr>
          <p:cNvPr id="22" name="Text 20"/>
          <p:cNvSpPr txBox="1"/>
          <p:nvPr/>
        </p:nvSpPr>
        <p:spPr>
          <a:xfrm>
            <a:off x="9573768" y="3429000"/>
            <a:ext cx="1783080" cy="365760"/>
          </a:xfrm>
          <a:prstGeom prst="rect">
            <a:avLst/>
          </a:prstGeom>
          <a:noFill/>
          <a:ln/>
        </p:spPr>
        <p:txBody>
          <a:bodyPr wrap="square" rtlCol="0" anchor="ctr"/>
          <a:lstStyle/>
          <a:p>
            <a:pPr marL="0" indent="0" algn="ctr">
              <a:buNone/>
            </a:pPr>
            <a:r>
              <a:rPr lang="en-US" sz="1200" dirty="0">
                <a:solidFill>
                  <a:srgbClr val="E8EEF4"/>
                </a:solidFill>
                <a:latin typeface="Calibri" pitchFamily="34" charset="0"/>
                <a:ea typeface="Calibri" pitchFamily="34" charset="-122"/>
                <a:cs typeface="Calibri" pitchFamily="34" charset="-120"/>
              </a:rPr>
              <a:t>In progress -  Dec</a:t>
            </a:r>
            <a:endParaRPr lang="en-US" sz="1200" dirty="0"/>
          </a:p>
        </p:txBody>
      </p:sp>
      <p:sp>
        <p:nvSpPr>
          <p:cNvPr id="23" name="Text 21"/>
          <p:cNvSpPr txBox="1"/>
          <p:nvPr/>
        </p:nvSpPr>
        <p:spPr>
          <a:xfrm>
            <a:off x="548640" y="4389120"/>
            <a:ext cx="11064240" cy="640080"/>
          </a:xfrm>
          <a:prstGeom prst="rect">
            <a:avLst/>
          </a:prstGeom>
          <a:noFill/>
          <a:ln/>
        </p:spPr>
        <p:txBody>
          <a:bodyPr wrap="square" rtlCol="0" anchor="ctr"/>
          <a:lstStyle/>
          <a:p>
            <a:pPr marL="0" indent="0">
              <a:buNone/>
            </a:pPr>
            <a:r>
              <a:rPr lang="en-US" sz="1300" i="1" dirty="0">
                <a:solidFill>
                  <a:srgbClr val="5F6368"/>
                </a:solidFill>
                <a:latin typeface="Calibri" pitchFamily="34" charset="0"/>
                <a:ea typeface="Calibri" pitchFamily="34" charset="-122"/>
                <a:cs typeface="Calibri" pitchFamily="34" charset="-120"/>
              </a:rPr>
              <a:t>Remaining risk: a formal usability study with participants is outside the approved ethics scope, so informal feedback from a few people, tested locally with no personal data, will be reported instead.</a:t>
            </a:r>
            <a:endParaRPr lang="en-US" sz="1300" dirty="0"/>
          </a:p>
        </p:txBody>
      </p:sp>
      <p:sp>
        <p:nvSpPr>
          <p:cNvPr id="24" name="Shape 22"/>
          <p:cNvSpPr/>
          <p:nvPr/>
        </p:nvSpPr>
        <p:spPr>
          <a:xfrm>
            <a:off x="548640" y="5212080"/>
            <a:ext cx="11064240" cy="1051560"/>
          </a:xfrm>
          <a:prstGeom prst="rect">
            <a:avLst/>
          </a:prstGeom>
          <a:solidFill>
            <a:srgbClr val="E8EEF4"/>
          </a:solidFill>
          <a:ln/>
        </p:spPr>
        <p:txBody>
          <a:bodyPr/>
          <a:lstStyle/>
          <a:p>
            <a:endParaRPr lang="en-US"/>
          </a:p>
        </p:txBody>
      </p:sp>
      <p:sp>
        <p:nvSpPr>
          <p:cNvPr id="25" name="Text 23"/>
          <p:cNvSpPr txBox="1"/>
          <p:nvPr/>
        </p:nvSpPr>
        <p:spPr>
          <a:xfrm>
            <a:off x="548640" y="5212080"/>
            <a:ext cx="11064240" cy="1051560"/>
          </a:xfrm>
          <a:prstGeom prst="rect">
            <a:avLst/>
          </a:prstGeom>
          <a:noFill/>
          <a:ln/>
        </p:spPr>
        <p:txBody>
          <a:bodyPr wrap="square" rtlCol="0" anchor="ctr"/>
          <a:lstStyle/>
          <a:p>
            <a:pPr marL="0" indent="0" algn="ctr">
              <a:buNone/>
            </a:pPr>
            <a:r>
              <a:rPr lang="en-US" sz="1350" i="1" dirty="0">
                <a:solidFill>
                  <a:srgbClr val="1F4E79"/>
                </a:solidFill>
                <a:latin typeface="Calibri" pitchFamily="34" charset="0"/>
                <a:ea typeface="Calibri" pitchFamily="34" charset="-122"/>
                <a:cs typeface="Calibri" pitchFamily="34" charset="-120"/>
              </a:rPr>
              <a:t>Full 20-week Gantt chart on slide 6. Future work: migrate from the deprecated Safe Browsing v4 API to v5 [17].</a:t>
            </a:r>
            <a:endParaRPr lang="en-US" sz="1350" dirty="0"/>
          </a:p>
        </p:txBody>
      </p:sp>
      <p:sp>
        <p:nvSpPr>
          <p:cNvPr id="26" name="Text 24"/>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14</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rtlCol="0" anchor="ctr"/>
          <a:lstStyle/>
          <a:p>
            <a:pPr marL="0" indent="0">
              <a:buNone/>
            </a:pPr>
            <a:r>
              <a:rPr lang="en-US" sz="1300" b="1" kern="0" spc="200" dirty="0">
                <a:solidFill>
                  <a:srgbClr val="1E8E3E"/>
                </a:solidFill>
                <a:latin typeface="Calibri" pitchFamily="34" charset="0"/>
                <a:ea typeface="Calibri" pitchFamily="34" charset="-122"/>
                <a:cs typeface="Calibri" pitchFamily="34" charset="-120"/>
              </a:rPr>
              <a:t>CONCLUSION</a:t>
            </a:r>
            <a:endParaRPr lang="en-US" sz="1300" dirty="0"/>
          </a:p>
        </p:txBody>
      </p:sp>
      <p:sp>
        <p:nvSpPr>
          <p:cNvPr id="3" name="Text 1"/>
          <p:cNvSpPr txBox="1"/>
          <p:nvPr/>
        </p:nvSpPr>
        <p:spPr>
          <a:xfrm>
            <a:off x="548640" y="777240"/>
            <a:ext cx="11064240" cy="822960"/>
          </a:xfrm>
          <a:prstGeom prst="rect">
            <a:avLst/>
          </a:prstGeom>
          <a:noFill/>
          <a:ln/>
        </p:spPr>
        <p:txBody>
          <a:bodyPr wrap="square" rtlCol="0" anchor="ctr"/>
          <a:lstStyle/>
          <a:p>
            <a:pPr marL="0" indent="0">
              <a:buNone/>
            </a:pPr>
            <a:r>
              <a:rPr lang="en-US" sz="3000" b="1" dirty="0">
                <a:solidFill>
                  <a:srgbClr val="202124"/>
                </a:solidFill>
                <a:latin typeface="Cambria" pitchFamily="34" charset="0"/>
                <a:ea typeface="Cambria" pitchFamily="34" charset="-122"/>
                <a:cs typeface="Cambria" pitchFamily="34" charset="-120"/>
              </a:rPr>
              <a:t>Summary</a:t>
            </a:r>
            <a:endParaRPr lang="en-US" sz="3000" dirty="0"/>
          </a:p>
        </p:txBody>
      </p:sp>
      <p:sp>
        <p:nvSpPr>
          <p:cNvPr id="4" name="Shape 2"/>
          <p:cNvSpPr/>
          <p:nvPr/>
        </p:nvSpPr>
        <p:spPr>
          <a:xfrm>
            <a:off x="640080" y="1874520"/>
            <a:ext cx="420624" cy="420624"/>
          </a:xfrm>
          <a:prstGeom prst="ellipse">
            <a:avLst/>
          </a:prstGeom>
          <a:solidFill>
            <a:srgbClr val="1F4E79"/>
          </a:solidFill>
          <a:ln/>
        </p:spPr>
        <p:txBody>
          <a:bodyPr/>
          <a:lstStyle/>
          <a:p>
            <a:endParaRPr lang="en-US"/>
          </a:p>
        </p:txBody>
      </p:sp>
      <p:sp>
        <p:nvSpPr>
          <p:cNvPr id="5" name="Text 3"/>
          <p:cNvSpPr txBox="1"/>
          <p:nvPr/>
        </p:nvSpPr>
        <p:spPr>
          <a:xfrm>
            <a:off x="640080" y="1874520"/>
            <a:ext cx="420624" cy="420624"/>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a:t>
            </a:r>
            <a:endParaRPr lang="en-US" sz="1300" dirty="0"/>
          </a:p>
        </p:txBody>
      </p:sp>
      <p:sp>
        <p:nvSpPr>
          <p:cNvPr id="6" name="Text 4"/>
          <p:cNvSpPr txBox="1"/>
          <p:nvPr/>
        </p:nvSpPr>
        <p:spPr>
          <a:xfrm>
            <a:off x="1234440" y="1810512"/>
            <a:ext cx="10332720" cy="914400"/>
          </a:xfrm>
          <a:prstGeom prst="rect">
            <a:avLst/>
          </a:prstGeom>
          <a:noFill/>
          <a:ln/>
        </p:spPr>
        <p:txBody>
          <a:bodyPr wrap="square" rtlCol="0" anchor="t"/>
          <a:lstStyle/>
          <a:p>
            <a:pPr marL="0" indent="0">
              <a:lnSpc>
                <a:spcPts val="1600"/>
              </a:lnSpc>
              <a:buNone/>
            </a:pPr>
            <a:r>
              <a:rPr lang="en-US" sz="1350" dirty="0">
                <a:solidFill>
                  <a:srgbClr val="202124"/>
                </a:solidFill>
                <a:latin typeface="Calibri" pitchFamily="34" charset="0"/>
                <a:ea typeface="Calibri" pitchFamily="34" charset="-122"/>
                <a:cs typeface="Calibri" pitchFamily="34" charset="-120"/>
              </a:rPr>
              <a:t>A working end-to-end prototype already exceeds interim expectations: dataset, three benchmarked ML models, SHAP explainability, live threat-intelligence, and a functional Chrome extension.</a:t>
            </a:r>
            <a:endParaRPr lang="en-US" sz="1350" dirty="0"/>
          </a:p>
        </p:txBody>
      </p:sp>
      <p:sp>
        <p:nvSpPr>
          <p:cNvPr id="7" name="Shape 5"/>
          <p:cNvSpPr/>
          <p:nvPr/>
        </p:nvSpPr>
        <p:spPr>
          <a:xfrm>
            <a:off x="640080" y="2926080"/>
            <a:ext cx="420624" cy="420624"/>
          </a:xfrm>
          <a:prstGeom prst="ellipse">
            <a:avLst/>
          </a:prstGeom>
          <a:solidFill>
            <a:srgbClr val="1F4E79"/>
          </a:solidFill>
          <a:ln/>
        </p:spPr>
        <p:txBody>
          <a:bodyPr/>
          <a:lstStyle/>
          <a:p>
            <a:endParaRPr lang="en-US"/>
          </a:p>
        </p:txBody>
      </p:sp>
      <p:sp>
        <p:nvSpPr>
          <p:cNvPr id="8" name="Text 6"/>
          <p:cNvSpPr txBox="1"/>
          <p:nvPr/>
        </p:nvSpPr>
        <p:spPr>
          <a:xfrm>
            <a:off x="640080" y="2926080"/>
            <a:ext cx="420624" cy="420624"/>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2</a:t>
            </a:r>
            <a:endParaRPr lang="en-US" sz="1300" dirty="0"/>
          </a:p>
        </p:txBody>
      </p:sp>
      <p:sp>
        <p:nvSpPr>
          <p:cNvPr id="9" name="Text 7"/>
          <p:cNvSpPr txBox="1"/>
          <p:nvPr/>
        </p:nvSpPr>
        <p:spPr>
          <a:xfrm>
            <a:off x="1234440" y="2862072"/>
            <a:ext cx="10332720" cy="914400"/>
          </a:xfrm>
          <a:prstGeom prst="rect">
            <a:avLst/>
          </a:prstGeom>
          <a:noFill/>
          <a:ln/>
        </p:spPr>
        <p:txBody>
          <a:bodyPr wrap="square" rtlCol="0" anchor="t"/>
          <a:lstStyle/>
          <a:p>
            <a:pPr marL="0" indent="0">
              <a:lnSpc>
                <a:spcPts val="1600"/>
              </a:lnSpc>
              <a:buNone/>
            </a:pPr>
            <a:r>
              <a:rPr lang="en-US" sz="1350" dirty="0">
                <a:solidFill>
                  <a:srgbClr val="202124"/>
                </a:solidFill>
                <a:latin typeface="Calibri" pitchFamily="34" charset="0"/>
                <a:ea typeface="Calibri" pitchFamily="34" charset="-122"/>
                <a:cs typeface="Calibri" pitchFamily="34" charset="-120"/>
              </a:rPr>
              <a:t>The design directly addresses a gap identified across the reviewed literature: no prior system unifies proactive ML detection, live threat intelligence, and user-facing explanation.</a:t>
            </a:r>
            <a:endParaRPr lang="en-US" sz="1350" dirty="0"/>
          </a:p>
        </p:txBody>
      </p:sp>
      <p:sp>
        <p:nvSpPr>
          <p:cNvPr id="10" name="Shape 8"/>
          <p:cNvSpPr/>
          <p:nvPr/>
        </p:nvSpPr>
        <p:spPr>
          <a:xfrm>
            <a:off x="640080" y="3977640"/>
            <a:ext cx="420624" cy="420624"/>
          </a:xfrm>
          <a:prstGeom prst="ellipse">
            <a:avLst/>
          </a:prstGeom>
          <a:solidFill>
            <a:srgbClr val="1F4E79"/>
          </a:solidFill>
          <a:ln/>
        </p:spPr>
        <p:txBody>
          <a:bodyPr/>
          <a:lstStyle/>
          <a:p>
            <a:endParaRPr lang="en-US"/>
          </a:p>
        </p:txBody>
      </p:sp>
      <p:sp>
        <p:nvSpPr>
          <p:cNvPr id="11" name="Text 9"/>
          <p:cNvSpPr txBox="1"/>
          <p:nvPr/>
        </p:nvSpPr>
        <p:spPr>
          <a:xfrm>
            <a:off x="640080" y="3977640"/>
            <a:ext cx="420624" cy="420624"/>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3</a:t>
            </a:r>
            <a:endParaRPr lang="en-US" sz="1300" dirty="0"/>
          </a:p>
        </p:txBody>
      </p:sp>
      <p:sp>
        <p:nvSpPr>
          <p:cNvPr id="12" name="Text 10"/>
          <p:cNvSpPr txBox="1"/>
          <p:nvPr/>
        </p:nvSpPr>
        <p:spPr>
          <a:xfrm>
            <a:off x="1234440" y="3913632"/>
            <a:ext cx="10332720" cy="914400"/>
          </a:xfrm>
          <a:prstGeom prst="rect">
            <a:avLst/>
          </a:prstGeom>
          <a:noFill/>
          <a:ln/>
        </p:spPr>
        <p:txBody>
          <a:bodyPr wrap="square" rtlCol="0" anchor="t"/>
          <a:lstStyle/>
          <a:p>
            <a:pPr marL="0" indent="0">
              <a:lnSpc>
                <a:spcPts val="1600"/>
              </a:lnSpc>
              <a:buNone/>
            </a:pPr>
            <a:r>
              <a:rPr lang="en-US" sz="1350" dirty="0">
                <a:solidFill>
                  <a:srgbClr val="202124"/>
                </a:solidFill>
                <a:latin typeface="Calibri" pitchFamily="34" charset="0"/>
                <a:ea typeface="Calibri" pitchFamily="34" charset="-122"/>
                <a:cs typeface="Calibri" pitchFamily="34" charset="-120"/>
              </a:rPr>
              <a:t>Evaluation goes beyond a single accuracy figure: cross-validation confirms stability, adversarial testing surfaces named limitations, and a baseline comparison caught and fixed a real design bug.</a:t>
            </a:r>
            <a:endParaRPr lang="en-US" sz="1350" dirty="0"/>
          </a:p>
        </p:txBody>
      </p:sp>
      <p:sp>
        <p:nvSpPr>
          <p:cNvPr id="13" name="Shape 11"/>
          <p:cNvSpPr/>
          <p:nvPr/>
        </p:nvSpPr>
        <p:spPr>
          <a:xfrm>
            <a:off x="640080" y="5029200"/>
            <a:ext cx="420624" cy="420624"/>
          </a:xfrm>
          <a:prstGeom prst="ellipse">
            <a:avLst/>
          </a:prstGeom>
          <a:solidFill>
            <a:srgbClr val="1F4E79"/>
          </a:solidFill>
          <a:ln/>
        </p:spPr>
        <p:txBody>
          <a:bodyPr/>
          <a:lstStyle/>
          <a:p>
            <a:endParaRPr lang="en-US"/>
          </a:p>
        </p:txBody>
      </p:sp>
      <p:sp>
        <p:nvSpPr>
          <p:cNvPr id="14" name="Text 12"/>
          <p:cNvSpPr txBox="1"/>
          <p:nvPr/>
        </p:nvSpPr>
        <p:spPr>
          <a:xfrm>
            <a:off x="640080" y="5029200"/>
            <a:ext cx="420624" cy="420624"/>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4</a:t>
            </a:r>
            <a:endParaRPr lang="en-US" sz="1300" dirty="0"/>
          </a:p>
        </p:txBody>
      </p:sp>
      <p:sp>
        <p:nvSpPr>
          <p:cNvPr id="15" name="Text 13"/>
          <p:cNvSpPr txBox="1"/>
          <p:nvPr/>
        </p:nvSpPr>
        <p:spPr>
          <a:xfrm>
            <a:off x="1234440" y="4965192"/>
            <a:ext cx="10332720" cy="914400"/>
          </a:xfrm>
          <a:prstGeom prst="rect">
            <a:avLst/>
          </a:prstGeom>
          <a:noFill/>
          <a:ln/>
        </p:spPr>
        <p:txBody>
          <a:bodyPr wrap="square" rtlCol="0" anchor="t"/>
          <a:lstStyle/>
          <a:p>
            <a:pPr marL="0" indent="0">
              <a:lnSpc>
                <a:spcPts val="1600"/>
              </a:lnSpc>
              <a:buNone/>
            </a:pPr>
            <a:r>
              <a:rPr lang="en-US" sz="1350" dirty="0">
                <a:solidFill>
                  <a:srgbClr val="202124"/>
                </a:solidFill>
                <a:latin typeface="Calibri" pitchFamily="34" charset="0"/>
                <a:ea typeface="Calibri" pitchFamily="34" charset="-122"/>
                <a:cs typeface="Calibri" pitchFamily="34" charset="-120"/>
              </a:rPr>
              <a:t>The remaining work (informal feedback testing, report refinement, and poster and demo preparation) is scheduled for completion by December. A formal usability study is outside the approved ethics scope and will be reported as a limitation.</a:t>
            </a:r>
            <a:endParaRPr lang="en-US" sz="1350" dirty="0"/>
          </a:p>
        </p:txBody>
      </p:sp>
      <p:sp>
        <p:nvSpPr>
          <p:cNvPr id="16" name="Text 14"/>
          <p:cNvSpPr/>
          <p:nvPr/>
        </p:nvSpPr>
        <p:spPr>
          <a:xfrm>
            <a:off x="11521440" y="6473952"/>
            <a:ext cx="457200" cy="274320"/>
          </a:xfrm>
          <a:prstGeom prst="rect">
            <a:avLst/>
          </a:prstGeom>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15</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2"/>
          <p:cNvSpPr txBox="1"/>
          <p:nvPr/>
        </p:nvSpPr>
        <p:spPr>
          <a:xfrm>
            <a:off x="548640" y="411480"/>
            <a:ext cx="9144000" cy="320040"/>
          </a:xfrm>
          <a:prstGeom prst="rect">
            <a:avLst/>
          </a:prstGeom>
          <a:noFill/>
          <a:ln>
            <a:noFill/>
          </a:ln>
        </p:spPr>
        <p:txBody>
          <a:bodyPr wrap="square" rtlCol="0" anchor="ctr"/>
          <a:lstStyle/>
          <a:p>
            <a:pPr marL="0" indent="0" algn="l">
              <a:buNone/>
            </a:pPr>
            <a:r>
              <a:rPr lang="en-US" sz="1300" b="1" spc="200" dirty="0">
                <a:solidFill>
                  <a:srgbClr val="1E8E3E"/>
                </a:solidFill>
                <a:latin typeface="Calibri" pitchFamily="34" charset="0"/>
                <a:ea typeface="Calibri" pitchFamily="34" charset="-122"/>
                <a:cs typeface="Calibri" pitchFamily="34" charset="-120"/>
              </a:rPr>
              <a:t>REFERENCES</a:t>
            </a:r>
          </a:p>
        </p:txBody>
      </p:sp>
      <p:sp>
        <p:nvSpPr>
          <p:cNvPr id="3" name="Shape 3"/>
          <p:cNvSpPr txBox="1"/>
          <p:nvPr/>
        </p:nvSpPr>
        <p:spPr>
          <a:xfrm>
            <a:off x="548640" y="777240"/>
            <a:ext cx="11064240" cy="822960"/>
          </a:xfrm>
          <a:prstGeom prst="rect">
            <a:avLst/>
          </a:prstGeom>
          <a:noFill/>
          <a:ln>
            <a:noFill/>
          </a:ln>
        </p:spPr>
        <p:txBody>
          <a:bodyPr wrap="square" rtlCol="0" anchor="ctr"/>
          <a:lstStyle/>
          <a:p>
            <a:pPr marL="0" indent="0" algn="l">
              <a:buNone/>
            </a:pPr>
            <a:r>
              <a:rPr lang="en-US" sz="2700" b="1" dirty="0">
                <a:solidFill>
                  <a:srgbClr val="202124"/>
                </a:solidFill>
                <a:latin typeface="Cambria" pitchFamily="34" charset="0"/>
                <a:ea typeface="Cambria" pitchFamily="34" charset="-122"/>
                <a:cs typeface="Cambria" pitchFamily="34" charset="-120"/>
              </a:rPr>
              <a:t>Sources cited in this presentation</a:t>
            </a:r>
          </a:p>
        </p:txBody>
      </p:sp>
      <p:sp>
        <p:nvSpPr>
          <p:cNvPr id="4" name="Refs 4"/>
          <p:cNvSpPr txBox="1"/>
          <p:nvPr/>
        </p:nvSpPr>
        <p:spPr>
          <a:xfrm>
            <a:off x="548640" y="1650000"/>
            <a:ext cx="5400000" cy="4750000"/>
          </a:xfrm>
          <a:prstGeom prst="rect">
            <a:avLst/>
          </a:prstGeom>
          <a:noFill/>
          <a:ln>
            <a:noFill/>
          </a:ln>
        </p:spPr>
        <p:txBody>
          <a:bodyPr wrap="square" lIns="0" tIns="0" rIns="0" bIns="0" rtlCol="0" anchor="t"/>
          <a:lstStyle/>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[1] </a:t>
            </a:r>
            <a:r>
              <a:rPr lang="en-US" sz="1050" dirty="0">
                <a:solidFill>
                  <a:srgbClr val="202124"/>
                </a:solidFill>
                <a:latin typeface="Calibri" pitchFamily="34" charset="0"/>
                <a:ea typeface="Calibri" pitchFamily="34" charset="-122"/>
                <a:cs typeface="Calibri" pitchFamily="34" charset="-120"/>
              </a:rPr>
              <a:t>Anti-Phishing Working Group, "Phishing Activity Trends Report, 4th Quarter 2023," Feb. 2024.</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[2] </a:t>
            </a:r>
            <a:r>
              <a:rPr lang="en-US" sz="1050" dirty="0">
                <a:solidFill>
                  <a:srgbClr val="202124"/>
                </a:solidFill>
                <a:latin typeface="Calibri" pitchFamily="34" charset="0"/>
                <a:ea typeface="Calibri" pitchFamily="34" charset="-122"/>
                <a:cs typeface="Calibri" pitchFamily="34" charset="-120"/>
              </a:rPr>
              <a:t>A. Oest et al., "Sunrise to sunset: Analyzing the end-to-end life cycle and effectiveness of phishing attacks at scale," in Proc. USENIX Security Symp., 2020, pp. 361-377.</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[3] </a:t>
            </a:r>
            <a:r>
              <a:rPr lang="en-US" sz="1050" dirty="0">
                <a:solidFill>
                  <a:srgbClr val="202124"/>
                </a:solidFill>
                <a:latin typeface="Calibri" pitchFamily="34" charset="0"/>
                <a:ea typeface="Calibri" pitchFamily="34" charset="-122"/>
                <a:cs typeface="Calibri" pitchFamily="34" charset="-120"/>
              </a:rPr>
              <a:t>D. Sahoo, C. Liu, and S. C. H. Hoi, "Malicious URL detection using machine learning: A survey," arXiv:1701.07179, 2017.</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[4] </a:t>
            </a:r>
            <a:r>
              <a:rPr lang="en-US" sz="1050" dirty="0">
                <a:solidFill>
                  <a:srgbClr val="202124"/>
                </a:solidFill>
                <a:latin typeface="Calibri" pitchFamily="34" charset="0"/>
                <a:ea typeface="Calibri" pitchFamily="34" charset="-122"/>
                <a:cs typeface="Calibri" pitchFamily="34" charset="-120"/>
              </a:rPr>
              <a:t>A. B. Arrieta et al., "Explainable Artificial Intelligence (XAI): Concepts, taxonomies, opportunities and challenges toward responsible AI," Inf. Fusion, vol. 58, pp. 82-115, 2020.</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[5] </a:t>
            </a:r>
            <a:r>
              <a:rPr lang="en-US" sz="1050" dirty="0">
                <a:solidFill>
                  <a:srgbClr val="202124"/>
                </a:solidFill>
                <a:latin typeface="Calibri" pitchFamily="34" charset="0"/>
                <a:ea typeface="Calibri" pitchFamily="34" charset="-122"/>
                <a:cs typeface="Calibri" pitchFamily="34" charset="-120"/>
              </a:rPr>
              <a:t>Google, "Safe Browsing APIs (v4) Overview," Google for Developers. [Online]. Available: https://developers.google.com/safe-browsing/v4</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[6] </a:t>
            </a:r>
            <a:r>
              <a:rPr lang="en-US" sz="1050" dirty="0">
                <a:solidFill>
                  <a:srgbClr val="202124"/>
                </a:solidFill>
                <a:latin typeface="Calibri" pitchFamily="34" charset="0"/>
                <a:ea typeface="Calibri" pitchFamily="34" charset="-122"/>
                <a:cs typeface="Calibri" pitchFamily="34" charset="-120"/>
              </a:rPr>
              <a:t>S. M. Lundberg and S.-I. Lee, "A unified approach to interpreting model predictions," in Proc. NeurIPS, vol. 30, 2017, pp. 4765-4774.</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[7] </a:t>
            </a:r>
            <a:r>
              <a:rPr lang="en-US" sz="1050" dirty="0">
                <a:solidFill>
                  <a:srgbClr val="202124"/>
                </a:solidFill>
                <a:latin typeface="Calibri" pitchFamily="34" charset="0"/>
                <a:ea typeface="Calibri" pitchFamily="34" charset="-122"/>
                <a:cs typeface="Calibri" pitchFamily="34" charset="-120"/>
              </a:rPr>
              <a:t>R. Zaimi, M. Hafidi, and L. Mahnane, "A deep learning mechanism to detect phishing URLs using the permutation importance method and SMOTE-Tomek link," J. Supercomput., 2024, preprint.</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[8] </a:t>
            </a:r>
            <a:r>
              <a:rPr lang="en-US" sz="1050" dirty="0">
                <a:solidFill>
                  <a:srgbClr val="202124"/>
                </a:solidFill>
                <a:latin typeface="Calibri" pitchFamily="34" charset="0"/>
                <a:ea typeface="Calibri" pitchFamily="34" charset="-122"/>
                <a:cs typeface="Calibri" pitchFamily="34" charset="-120"/>
              </a:rPr>
              <a:t>S. Sheikhi and P. Kostakos, "Safeguarding cyberspace: Enhancing malicious website detection with PSO-optimized XGBoost and Firefly-based feature selection," Comput. Secur., vol. 142, 2024.</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[9] </a:t>
            </a:r>
            <a:r>
              <a:rPr lang="en-US" sz="1050" dirty="0">
                <a:solidFill>
                  <a:srgbClr val="202124"/>
                </a:solidFill>
                <a:latin typeface="Calibri" pitchFamily="34" charset="0"/>
                <a:ea typeface="Calibri" pitchFamily="34" charset="-122"/>
                <a:cs typeface="Calibri" pitchFamily="34" charset="-120"/>
              </a:rPr>
              <a:t>L. Thaci, A. Halili, K. Vishi, and B. Rexha, "NoPhish: Efficient Chrome extension for phishing detection using machine learning techniques," arXiv:2409.10547, 2024.</a:t>
            </a:r>
          </a:p>
        </p:txBody>
      </p:sp>
      <p:sp>
        <p:nvSpPr>
          <p:cNvPr id="5" name="Refs 5"/>
          <p:cNvSpPr txBox="1"/>
          <p:nvPr/>
        </p:nvSpPr>
        <p:spPr>
          <a:xfrm>
            <a:off x="6212880" y="1650000"/>
            <a:ext cx="5400000" cy="4750000"/>
          </a:xfrm>
          <a:prstGeom prst="rect">
            <a:avLst/>
          </a:prstGeom>
          <a:noFill/>
          <a:ln>
            <a:noFill/>
          </a:ln>
        </p:spPr>
        <p:txBody>
          <a:bodyPr wrap="square" lIns="0" tIns="0" rIns="0" bIns="0" rtlCol="0" anchor="t"/>
          <a:lstStyle/>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[10] </a:t>
            </a:r>
            <a:r>
              <a:rPr lang="en-US" sz="1050" dirty="0">
                <a:solidFill>
                  <a:srgbClr val="202124"/>
                </a:solidFill>
                <a:latin typeface="Calibri" pitchFamily="34" charset="0"/>
                <a:ea typeface="Calibri" pitchFamily="34" charset="-122"/>
                <a:cs typeface="Calibri" pitchFamily="34" charset="-120"/>
              </a:rPr>
              <a:t>C.-Y. Wu, C. Kuo, and C.-S. Yang, "Phishing detection with browser extension based on machine learning," in Proc. AsiaJCIS, 2023.</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[11] </a:t>
            </a:r>
            <a:r>
              <a:rPr lang="en-US" sz="1050" dirty="0">
                <a:solidFill>
                  <a:srgbClr val="202124"/>
                </a:solidFill>
                <a:latin typeface="Calibri" pitchFamily="34" charset="0"/>
                <a:ea typeface="Calibri" pitchFamily="34" charset="-122"/>
                <a:cs typeface="Calibri" pitchFamily="34" charset="-120"/>
              </a:rPr>
              <a:t>F. A. Ghaleb et al., "Cyber threat intelligence-based malicious URL detection model using ensemble learning," Sensors, vol. 22, no. 9, 2022.</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[12] </a:t>
            </a:r>
            <a:r>
              <a:rPr lang="en-US" sz="1050" dirty="0">
                <a:solidFill>
                  <a:srgbClr val="202124"/>
                </a:solidFill>
                <a:latin typeface="Calibri" pitchFamily="34" charset="0"/>
                <a:ea typeface="Calibri" pitchFamily="34" charset="-122"/>
                <a:cs typeface="Calibri" pitchFamily="34" charset="-120"/>
              </a:rPr>
              <a:t>M. C. Calzarossa, P. Giudici, and R. Zieni, "Explainable machine learning for phishing feature detection," Qual. Reliab. Eng. Int., vol. 40, no. 1, pp. 362-373, 2024.</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[13] </a:t>
            </a:r>
            <a:r>
              <a:rPr lang="en-US" sz="1050" dirty="0">
                <a:solidFill>
                  <a:srgbClr val="202124"/>
                </a:solidFill>
                <a:latin typeface="Calibri" pitchFamily="34" charset="0"/>
                <a:ea typeface="Calibri" pitchFamily="34" charset="-122"/>
                <a:cs typeface="Calibri" pitchFamily="34" charset="-120"/>
              </a:rPr>
              <a:t>A. Hannousse and S. Yahiouche, "Towards benchmark datasets for machine learning based website phishing detection," Eng. Appl. Artif. Intell., vol. 104, 2021.</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[14] </a:t>
            </a:r>
            <a:r>
              <a:rPr lang="en-US" sz="1050" dirty="0">
                <a:solidFill>
                  <a:srgbClr val="202124"/>
                </a:solidFill>
                <a:latin typeface="Calibri" pitchFamily="34" charset="0"/>
                <a:ea typeface="Calibri" pitchFamily="34" charset="-122"/>
                <a:cs typeface="Calibri" pitchFamily="34" charset="-120"/>
              </a:rPr>
              <a:t>G. Vrbancic, I. Fister Jr., and V. Podgorelec, "Datasets for phishing websites detection," Data Brief, vol. 33, 2020.</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[15] </a:t>
            </a:r>
            <a:r>
              <a:rPr lang="en-US" sz="1050" dirty="0">
                <a:solidFill>
                  <a:srgbClr val="202124"/>
                </a:solidFill>
                <a:latin typeface="Calibri" pitchFamily="34" charset="0"/>
                <a:ea typeface="Calibri" pitchFamily="34" charset="-122"/>
                <a:cs typeface="Calibri" pitchFamily="34" charset="-120"/>
              </a:rPr>
              <a:t>B. Biggio and F. Roli, "Wild patterns: Ten years after the rise of adversarial machine learning," Pattern Recognit., vol. 84, pp. 317-331, 2018.</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[16] </a:t>
            </a:r>
            <a:r>
              <a:rPr lang="en-US" sz="1050" dirty="0">
                <a:solidFill>
                  <a:srgbClr val="202124"/>
                </a:solidFill>
                <a:latin typeface="Calibri" pitchFamily="34" charset="0"/>
                <a:ea typeface="Calibri" pitchFamily="34" charset="-122"/>
                <a:cs typeface="Calibri" pitchFamily="34" charset="-120"/>
              </a:rPr>
              <a:t>G. Apruzzese, M. Conti, and Y. Yuan, "SpacePhish: The evasion-space of adversarial attacks against phishing website detectors using machine learning," in Proc. ACSAC, 2022, pp. 171-185.</a:t>
            </a:r>
          </a:p>
          <a:p>
            <a:pPr marL="0" indent="0" algn="l">
              <a:spcAft>
                <a:spcPts val="600"/>
              </a:spcAft>
              <a:buNone/>
            </a:pPr>
            <a:r>
              <a:rPr lang="en-US" sz="1050" b="1" dirty="0">
                <a:solidFill>
                  <a:srgbClr val="1F4E79"/>
                </a:solidFill>
                <a:latin typeface="Calibri" pitchFamily="34" charset="0"/>
                <a:ea typeface="Calibri" pitchFamily="34" charset="-122"/>
                <a:cs typeface="Calibri" pitchFamily="34" charset="-120"/>
              </a:rPr>
              <a:t>[17] </a:t>
            </a:r>
            <a:r>
              <a:rPr lang="en-US" sz="1050" dirty="0">
                <a:solidFill>
                  <a:srgbClr val="202124"/>
                </a:solidFill>
                <a:latin typeface="Calibri" pitchFamily="34" charset="0"/>
                <a:ea typeface="Calibri" pitchFamily="34" charset="-122"/>
                <a:cs typeface="Calibri" pitchFamily="34" charset="-120"/>
              </a:rPr>
              <a:t>Google, "Migration from Safe Browsing API v4," Google for Developers. [Online]. Available: https://developers.google.com/safe-browsing/reference/Migration.From.V4</a:t>
            </a:r>
          </a:p>
        </p:txBody>
      </p:sp>
      <p:sp>
        <p:nvSpPr>
          <p:cNvPr id="6" name="Page 6"/>
          <p:cNvSpPr txBox="1"/>
          <p:nvPr/>
        </p:nvSpPr>
        <p:spPr>
          <a:xfrm>
            <a:off x="11521440" y="6473952"/>
            <a:ext cx="457200" cy="274320"/>
          </a:xfrm>
          <a:prstGeom prst="rect">
            <a:avLst/>
          </a:prstGeom>
          <a:noFill/>
          <a:ln>
            <a:noFill/>
          </a:ln>
        </p:spPr>
        <p:txBody>
          <a:bodyPr wrap="square" rtlCol="0" anchor="ctr"/>
          <a:lstStyle/>
          <a:p>
            <a:pPr marL="0" indent="0" algn="r">
              <a:buNone/>
            </a:pPr>
            <a:r>
              <a:rPr lang="en-US" sz="1000" dirty="0">
                <a:solidFill>
                  <a:srgbClr val="5F6368"/>
                </a:solidFill>
                <a:latin typeface="Calibri" pitchFamily="34" charset="0"/>
                <a:ea typeface="Calibri" pitchFamily="34" charset="-122"/>
                <a:cs typeface="Calibri" pitchFamily="34" charset="-120"/>
              </a:rPr>
              <a:t>16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5">
    <p:bg>
      <p:bgPr>
        <a:solidFill>
          <a:srgbClr val="163A5C"/>
        </a:solidFill>
        <a:effectLst/>
      </p:bgPr>
    </p:bg>
    <p:spTree>
      <p:nvGrpSpPr>
        <p:cNvPr id="1" name=""/>
        <p:cNvGrpSpPr/>
        <p:nvPr/>
      </p:nvGrpSpPr>
      <p:grpSpPr>
        <a:xfrm>
          <a:off x="0" y="0"/>
          <a:ext cx="0" cy="0"/>
          <a:chOff x="0" y="0"/>
          <a:chExt cx="0" cy="0"/>
        </a:xfrm>
      </p:grpSpPr>
      <p:sp>
        <p:nvSpPr>
          <p:cNvPr id="2" name="Text 0"/>
          <p:cNvSpPr txBox="1"/>
          <p:nvPr/>
        </p:nvSpPr>
        <p:spPr>
          <a:xfrm>
            <a:off x="822960" y="2651760"/>
            <a:ext cx="10515600" cy="1005840"/>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Q &amp; A</a:t>
            </a:r>
            <a:endParaRPr lang="en-US" sz="4400" dirty="0"/>
          </a:p>
        </p:txBody>
      </p:sp>
      <p:sp>
        <p:nvSpPr>
          <p:cNvPr id="3" name="Text 1"/>
          <p:cNvSpPr txBox="1"/>
          <p:nvPr/>
        </p:nvSpPr>
        <p:spPr>
          <a:xfrm>
            <a:off x="822960" y="3794760"/>
            <a:ext cx="7315200" cy="457200"/>
          </a:xfrm>
          <a:prstGeom prst="rect">
            <a:avLst/>
          </a:prstGeom>
          <a:noFill/>
          <a:ln/>
        </p:spPr>
        <p:txBody>
          <a:bodyPr wrap="square" rtlCol="0" anchor="ctr"/>
          <a:lstStyle/>
          <a:p>
            <a:pPr marL="0" indent="0">
              <a:buNone/>
            </a:pPr>
            <a:r>
              <a:rPr lang="en-US" sz="1600" dirty="0">
                <a:solidFill>
                  <a:srgbClr val="E8EEF4"/>
                </a:solidFill>
                <a:latin typeface="Calibri" pitchFamily="34" charset="0"/>
                <a:ea typeface="Calibri" pitchFamily="34" charset="-122"/>
                <a:cs typeface="Calibri" pitchFamily="34" charset="-120"/>
              </a:rPr>
              <a:t>Thank you for your time.</a:t>
            </a:r>
            <a:endParaRPr lang="en-US" sz="1600" dirty="0"/>
          </a:p>
        </p:txBody>
      </p:sp>
      <p:sp>
        <p:nvSpPr>
          <p:cNvPr id="4" name="Text 2"/>
          <p:cNvSpPr txBox="1"/>
          <p:nvPr/>
        </p:nvSpPr>
        <p:spPr>
          <a:xfrm>
            <a:off x="822960" y="6035040"/>
            <a:ext cx="9144000" cy="365760"/>
          </a:xfrm>
          <a:prstGeom prst="rect">
            <a:avLst/>
          </a:prstGeom>
          <a:noFill/>
          <a:ln/>
        </p:spPr>
        <p:txBody>
          <a:bodyPr wrap="square" rtlCol="0" anchor="ctr"/>
          <a:lstStyle/>
          <a:p>
            <a:pPr marL="0" indent="0">
              <a:buNone/>
            </a:pPr>
            <a:r>
              <a:rPr lang="en-US" sz="1200" dirty="0">
                <a:solidFill>
                  <a:srgbClr val="5F6368"/>
                </a:solidFill>
                <a:latin typeface="Calibri" pitchFamily="34" charset="0"/>
                <a:ea typeface="Calibri" pitchFamily="34" charset="-122"/>
                <a:cs typeface="Calibri" pitchFamily="34" charset="-120"/>
              </a:rPr>
              <a:t>Mirela Gerasimova Balabanova-Kehayova  |  ACCA6020 Independent Project</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3911</Words>
  <Application>Microsoft Macintosh PowerPoint</Application>
  <PresentationFormat>Widescreen</PresentationFormat>
  <Paragraphs>289</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Mirela Gerasimova Balabanova-Kehayova (2326292)</cp:lastModifiedBy>
  <cp:revision>2</cp:revision>
  <dcterms:created xsi:type="dcterms:W3CDTF">2026-09-22T11:40:52Z</dcterms:created>
  <dcterms:modified xsi:type="dcterms:W3CDTF">2026-10-20T09:42:25Z</dcterms:modified>
</cp:coreProperties>
</file>