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6.xml" ContentType="application/vnd.openxmlformats-officedocument.theme+xml"/>
  <Override PartName="/ppt/slideLayouts/slideLayout9.xml" ContentType="application/vnd.openxmlformats-officedocument.presentationml.slideLayout+xml"/>
  <Override PartName="/ppt/theme/theme7.xml" ContentType="application/vnd.openxmlformats-officedocument.theme+xml"/>
  <Override PartName="/ppt/slideLayouts/slideLayout10.xml" ContentType="application/vnd.openxmlformats-officedocument.presentationml.slideLayout+xml"/>
  <Override PartName="/ppt/theme/theme8.xml" ContentType="application/vnd.openxmlformats-officedocument.theme+xml"/>
  <Override PartName="/ppt/slideLayouts/slideLayout11.xml" ContentType="application/vnd.openxmlformats-officedocument.presentationml.slideLayout+xml"/>
  <Override PartName="/ppt/theme/theme9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10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1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13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15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16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17.xml" ContentType="application/vnd.openxmlformats-officedocument.theme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theme/theme18.xml" ContentType="application/vnd.openxmlformats-officedocument.theme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12" r:id="rId2"/>
    <p:sldMasterId id="2147483714" r:id="rId3"/>
    <p:sldMasterId id="2147483716" r:id="rId4"/>
    <p:sldMasterId id="2147483718" r:id="rId5"/>
    <p:sldMasterId id="2147483720" r:id="rId6"/>
    <p:sldMasterId id="2147483723" r:id="rId7"/>
    <p:sldMasterId id="2147483725" r:id="rId8"/>
    <p:sldMasterId id="2147483727" r:id="rId9"/>
    <p:sldMasterId id="2147483729" r:id="rId10"/>
    <p:sldMasterId id="2147483741" r:id="rId11"/>
    <p:sldMasterId id="2147483746" r:id="rId12"/>
    <p:sldMasterId id="2147483750" r:id="rId13"/>
    <p:sldMasterId id="2147483754" r:id="rId14"/>
    <p:sldMasterId id="2147483766" r:id="rId15"/>
    <p:sldMasterId id="2147483778" r:id="rId16"/>
    <p:sldMasterId id="2147483800" r:id="rId17"/>
    <p:sldMasterId id="2147483813" r:id="rId18"/>
  </p:sldMasterIdLst>
  <p:notesMasterIdLst>
    <p:notesMasterId r:id="rId41"/>
  </p:notesMasterIdLst>
  <p:handoutMasterIdLst>
    <p:handoutMasterId r:id="rId42"/>
  </p:handoutMasterIdLst>
  <p:sldIdLst>
    <p:sldId id="301" r:id="rId19"/>
    <p:sldId id="306" r:id="rId20"/>
    <p:sldId id="321" r:id="rId21"/>
    <p:sldId id="327" r:id="rId22"/>
    <p:sldId id="330" r:id="rId23"/>
    <p:sldId id="332" r:id="rId24"/>
    <p:sldId id="320" r:id="rId25"/>
    <p:sldId id="331" r:id="rId26"/>
    <p:sldId id="344" r:id="rId27"/>
    <p:sldId id="340" r:id="rId28"/>
    <p:sldId id="345" r:id="rId29"/>
    <p:sldId id="347" r:id="rId30"/>
    <p:sldId id="337" r:id="rId31"/>
    <p:sldId id="346" r:id="rId32"/>
    <p:sldId id="339" r:id="rId33"/>
    <p:sldId id="338" r:id="rId34"/>
    <p:sldId id="257" r:id="rId35"/>
    <p:sldId id="336" r:id="rId36"/>
    <p:sldId id="259" r:id="rId37"/>
    <p:sldId id="260" r:id="rId38"/>
    <p:sldId id="325" r:id="rId39"/>
    <p:sldId id="335" r:id="rId4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22989" autoAdjust="0"/>
    <p:restoredTop sz="86331" autoAdjust="0"/>
  </p:normalViewPr>
  <p:slideViewPr>
    <p:cSldViewPr>
      <p:cViewPr varScale="1">
        <p:scale>
          <a:sx n="96" d="100"/>
          <a:sy n="96" d="100"/>
        </p:scale>
        <p:origin x="690" y="9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slide" Target="slides/slide8.xml"/><Relationship Id="rId39" Type="http://schemas.openxmlformats.org/officeDocument/2006/relationships/slide" Target="slides/slide2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3.xml"/><Relationship Id="rId34" Type="http://schemas.openxmlformats.org/officeDocument/2006/relationships/slide" Target="slides/slide16.xml"/><Relationship Id="rId42" Type="http://schemas.openxmlformats.org/officeDocument/2006/relationships/handoutMaster" Target="handoutMasters/handoutMaster1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slide" Target="slides/slide20.xml"/><Relationship Id="rId46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0" Type="http://schemas.openxmlformats.org/officeDocument/2006/relationships/slide" Target="slides/slide2.xml"/><Relationship Id="rId29" Type="http://schemas.openxmlformats.org/officeDocument/2006/relationships/slide" Target="slides/slide11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slide" Target="slides/slide19.xml"/><Relationship Id="rId40" Type="http://schemas.openxmlformats.org/officeDocument/2006/relationships/slide" Target="slides/slide22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1.xml"/><Relationship Id="rId31" Type="http://schemas.openxmlformats.org/officeDocument/2006/relationships/slide" Target="slides/slide13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Relationship Id="rId43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theme" Target="../theme/theme20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>
                <a:latin typeface="Raleway" pitchFamily="2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>
                <a:latin typeface="Raleway" pitchFamily="2" charset="0"/>
              </a:defRPr>
            </a:lvl1pPr>
          </a:lstStyle>
          <a:p>
            <a:pPr>
              <a:defRPr/>
            </a:pPr>
            <a:fld id="{51BE2C5C-5CC3-4931-A78D-3F52884F068E}" type="datetimeFigureOut">
              <a:rPr lang="en-GB" smtClean="0"/>
              <a:pPr>
                <a:defRPr/>
              </a:pPr>
              <a:t>15/04/2024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>
                <a:latin typeface="Raleway" pitchFamily="2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Raleway" pitchFamily="2" charset="0"/>
              </a:defRPr>
            </a:lvl1pPr>
          </a:lstStyle>
          <a:p>
            <a:fld id="{81F8B881-C785-40EB-A4BB-58C433CE1CA9}" type="slidenum">
              <a:rPr lang="en-GB" altLang="en-US" smtClean="0"/>
              <a:pPr/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F8B881-C785-40EB-A4BB-58C433CE1CA9}" type="slidenum">
              <a:rPr lang="en-GB" altLang="en-US" smtClean="0"/>
              <a:pPr/>
              <a:t>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390350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F8B881-C785-40EB-A4BB-58C433CE1CA9}" type="slidenum">
              <a:rPr lang="en-GB" altLang="en-US" smtClean="0"/>
              <a:pPr/>
              <a:t>12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327408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6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6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6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6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1744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39186" y="2376488"/>
            <a:ext cx="8064500" cy="1109662"/>
          </a:xfrm>
        </p:spPr>
        <p:txBody>
          <a:bodyPr/>
          <a:lstStyle>
            <a:lvl1pPr>
              <a:defRPr sz="3200" b="1">
                <a:latin typeface="Raleway" pitchFamily="2" charset="0"/>
              </a:defRPr>
            </a:lvl1pPr>
          </a:lstStyle>
          <a:p>
            <a:pPr lvl="0"/>
            <a:r>
              <a:rPr lang="ru-RU" noProof="0" dirty="0"/>
              <a:t>Click </a:t>
            </a:r>
            <a:r>
              <a:rPr lang="ru-RU" noProof="0" dirty="0" err="1"/>
              <a:t>to</a:t>
            </a:r>
            <a:r>
              <a:rPr lang="ru-RU" noProof="0" dirty="0"/>
              <a:t> </a:t>
            </a:r>
            <a:r>
              <a:rPr lang="ru-RU" noProof="0" dirty="0" err="1"/>
              <a:t>edit</a:t>
            </a:r>
            <a:r>
              <a:rPr lang="ru-RU" noProof="0" dirty="0"/>
              <a:t> Master </a:t>
            </a:r>
            <a:r>
              <a:rPr lang="ru-RU" noProof="0" dirty="0" err="1"/>
              <a:t>title</a:t>
            </a:r>
            <a:r>
              <a:rPr lang="ru-RU" noProof="0" dirty="0"/>
              <a:t> </a:t>
            </a:r>
            <a:r>
              <a:rPr lang="ru-RU" noProof="0" dirty="0" err="1"/>
              <a:t>style</a:t>
            </a:r>
            <a:endParaRPr lang="ru-RU" noProof="0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39186" y="3236913"/>
            <a:ext cx="8064500" cy="696912"/>
          </a:xfrm>
        </p:spPr>
        <p:txBody>
          <a:bodyPr/>
          <a:lstStyle>
            <a:lvl1pPr marL="0" indent="0">
              <a:buFontTx/>
              <a:buNone/>
              <a:defRPr sz="2400" b="1">
                <a:solidFill>
                  <a:schemeClr val="bg1"/>
                </a:solidFill>
                <a:latin typeface="Raleway" pitchFamily="2" charset="0"/>
              </a:defRPr>
            </a:lvl1pPr>
          </a:lstStyle>
          <a:p>
            <a:pPr lvl="0"/>
            <a:r>
              <a:rPr lang="ru-RU" noProof="0" dirty="0"/>
              <a:t>Click </a:t>
            </a:r>
            <a:r>
              <a:rPr lang="ru-RU" noProof="0" dirty="0" err="1"/>
              <a:t>to</a:t>
            </a:r>
            <a:r>
              <a:rPr lang="ru-RU" noProof="0" dirty="0"/>
              <a:t> </a:t>
            </a:r>
            <a:r>
              <a:rPr lang="ru-RU" noProof="0" dirty="0" err="1"/>
              <a:t>edit</a:t>
            </a:r>
            <a:r>
              <a:rPr lang="ru-RU" noProof="0" dirty="0"/>
              <a:t> Master </a:t>
            </a:r>
            <a:r>
              <a:rPr lang="ru-RU" noProof="0" dirty="0" err="1"/>
              <a:t>subtitle</a:t>
            </a:r>
            <a:r>
              <a:rPr lang="ru-RU" noProof="0" dirty="0"/>
              <a:t> </a:t>
            </a:r>
            <a:r>
              <a:rPr lang="ru-RU" noProof="0" dirty="0" err="1"/>
              <a:t>style</a:t>
            </a:r>
            <a:endParaRPr lang="ru-RU" noProof="0" dirty="0"/>
          </a:p>
        </p:txBody>
      </p:sp>
    </p:spTree>
    <p:extLst>
      <p:ext uri="{BB962C8B-B14F-4D97-AF65-F5344CB8AC3E}">
        <p14:creationId xmlns:p14="http://schemas.microsoft.com/office/powerpoint/2010/main" val="234467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9669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4828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>
                <a:latin typeface="Raleway" pitchFamily="2" charset="0"/>
              </a:rPr>
              <a:t>Click to edit Master title style</a:t>
            </a:r>
            <a:endParaRPr lang="en-US" sz="2500" dirty="0">
              <a:latin typeface="Ralewa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0312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0234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836795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3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4149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53179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>
                <a:latin typeface="Raleway" pitchFamily="2" charset="0"/>
              </a:rPr>
              <a:t>Click to edit Master title style</a:t>
            </a:r>
            <a:endParaRPr lang="en-US" sz="2500" dirty="0">
              <a:latin typeface="Raleway" pitchFamily="2" charset="0"/>
            </a:endParaRPr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1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Raleway" pitchFamily="2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1378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>
                <a:latin typeface="Raleway" pitchFamily="2" charset="0"/>
              </a:rPr>
              <a:t>Click to edit Master title style</a:t>
            </a:r>
            <a:endParaRPr lang="en-US" sz="2500" dirty="0">
              <a:latin typeface="Raleway" pitchFamily="2" charset="0"/>
            </a:endParaRPr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1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Raleway" pitchFamily="2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215371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51A39A8F-E22B-4695-9234-44962939DA29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77501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4C06D4DF-6CA9-4460-A3C9-B97AF40F2B0B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8300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2F989E6-7C71-46C9-89F4-CEFD59A5F4A9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17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EE8084C-1242-4694-93A9-95FDAF1A49E9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511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C10A175-C189-4C0E-817F-99F0CE1CA8E7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1675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21BBA82-3648-464D-B5FC-0B871B6F0D92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29928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EFA96F81-607A-45C7-A07F-9EA8B2317228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71939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Raleway" pitchFamily="2" charset="0"/>
              </a:defRPr>
            </a:lvl1pPr>
            <a:lvl2pPr>
              <a:defRPr sz="2800">
                <a:latin typeface="Raleway" pitchFamily="2" charset="0"/>
              </a:defRPr>
            </a:lvl2pPr>
            <a:lvl3pPr>
              <a:defRPr sz="2400">
                <a:latin typeface="Raleway" pitchFamily="2" charset="0"/>
              </a:defRPr>
            </a:lvl3pPr>
            <a:lvl4pPr>
              <a:defRPr sz="2000">
                <a:latin typeface="Raleway" pitchFamily="2" charset="0"/>
              </a:defRPr>
            </a:lvl4pPr>
            <a:lvl5pPr>
              <a:defRPr sz="2000">
                <a:latin typeface="Raleway" pitchFamily="2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94090B27-4B61-481E-865B-905492201382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76561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Raleway" pitchFamily="2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9B5C5933-F987-4899-915D-2A2643F564BE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13554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17D8B02-B800-44D5-B21A-5944F70B9156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86007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33AB2C8-0681-4119-AA0C-E8212D22F2E7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708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8"/>
            <a:ext cx="10515600" cy="320357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602494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519" y="365128"/>
            <a:ext cx="11193517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517" y="1825628"/>
            <a:ext cx="5468883" cy="3865727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84919" y="1825628"/>
            <a:ext cx="5834117" cy="3865727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626860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04875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1"/>
            <a:ext cx="617220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Raleway" pitchFamily="2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953194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106107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1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2402164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1" y="2632841"/>
            <a:ext cx="5973379" cy="3544122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1" y="2632841"/>
            <a:ext cx="5973379" cy="3544122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106107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3023346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705468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106107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1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9273173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1" y="2632841"/>
            <a:ext cx="5973379" cy="3544122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1" y="2632841"/>
            <a:ext cx="5973379" cy="3544122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106107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6697636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282362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4A285CB9-4BBC-4F96-A9A7-58B0C925B021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133445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65DBCAB7-04E0-48AF-8316-06F451BC9BA3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063342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0AE9EA6B-3E42-47CD-939F-8C0A02F73C3F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186356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2AFBE47-FCA1-401B-ADA3-2736420293F2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049425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4D2E957-8CD3-4F41-BD97-F5F68F983C3E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861947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F5827BE9-4854-4008-A2A8-7ECC86016E61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51308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4DCB947D-BE1C-41E4-A2D8-DD15ECA31BA4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40216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Raleway" pitchFamily="2" charset="0"/>
              </a:defRPr>
            </a:lvl1pPr>
            <a:lvl2pPr>
              <a:defRPr sz="2800">
                <a:latin typeface="Raleway" pitchFamily="2" charset="0"/>
              </a:defRPr>
            </a:lvl2pPr>
            <a:lvl3pPr>
              <a:defRPr sz="2400">
                <a:latin typeface="Raleway" pitchFamily="2" charset="0"/>
              </a:defRPr>
            </a:lvl3pPr>
            <a:lvl4pPr>
              <a:defRPr sz="2000">
                <a:latin typeface="Raleway" pitchFamily="2" charset="0"/>
              </a:defRPr>
            </a:lvl4pPr>
            <a:lvl5pPr>
              <a:defRPr sz="2000">
                <a:latin typeface="Raleway" pitchFamily="2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030816B3-F06E-4A4D-A0FC-4EB93F12390D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009916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Raleway" pitchFamily="2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32D7E54-186B-4CC6-9824-B945DB66285C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01774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EE4A6D44-F4A5-4EA5-81F5-1C1010FAF5F9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58121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D2CC0C5-3C06-43CF-BD1F-9D5222A7B3A7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161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377B284-D43C-415B-91AA-5345841B20C7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42104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44B8E03-B579-4723-A935-FA10ECA9AC49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480943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6DAFAD8D-C73A-499B-ABFC-141FD5D78198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07792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37681B41-F617-440D-94E5-2F2CEED4DD4E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517160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94A793DB-F352-4140-A670-9E1D42EEA255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741561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020D8EA3-A79A-4663-8683-398FF1374447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21010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CF18D25-5767-4D08-A216-7E01E0F3E762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07878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Raleway" pitchFamily="2" charset="0"/>
              </a:defRPr>
            </a:lvl1pPr>
            <a:lvl2pPr>
              <a:defRPr sz="2800">
                <a:latin typeface="Raleway" pitchFamily="2" charset="0"/>
              </a:defRPr>
            </a:lvl2pPr>
            <a:lvl3pPr>
              <a:defRPr sz="2400">
                <a:latin typeface="Raleway" pitchFamily="2" charset="0"/>
              </a:defRPr>
            </a:lvl3pPr>
            <a:lvl4pPr>
              <a:defRPr sz="2000">
                <a:latin typeface="Raleway" pitchFamily="2" charset="0"/>
              </a:defRPr>
            </a:lvl4pPr>
            <a:lvl5pPr>
              <a:defRPr sz="2000">
                <a:latin typeface="Raleway" pitchFamily="2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391FD6F6-DAD1-442A-B794-55E64639B26E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914183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Raleway" pitchFamily="2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7E6C3348-DA3E-4ED6-9939-4D9460FD03E9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768493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7DA12B4B-49AB-4ADD-87E1-4FBDBB00ABD1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590243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0959683D-CF60-481A-969E-97ED4F2A297F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20791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00579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22285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10254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25607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75938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16326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69431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34501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DB1AD-4886-41A0-B0F4-D33FD6CEE4AE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67632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0395-F43D-4B90-AA12-59BC10C88872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67937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6CA1A-CFAF-4B56-A00D-E3FBB9557B09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152292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146E1-2B55-4D47-9162-D2B5D8A02C18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429737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A5E2-0A7F-4E29-A0A8-E4B4A59D0AFA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1466933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9341D-C8F9-4C2A-A35A-D357586C8E4D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473689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5961F-F6FA-4170-9676-95DD8AC68CE5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5629994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E68C-B068-4A24-9C89-E3898AC533BE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9007584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4CF46-9852-4F86-A2FF-27962E403CC1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5046373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B40DE-C27A-44AF-BA2E-9C91098E40F2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890018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9977-36C6-4BE5-AFF2-40A3C241C570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026607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17836088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C657C-7B66-44CF-AB66-1514B8A97347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0306865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1A4FA-8E7C-407F-ADA4-B979B78527AD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695718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CD63A-99D5-4E01-8216-8F5822CB35B3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5247409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1185D-CC51-4293-9597-1C02A645366C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1820254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57EED-DF71-4FF8-9020-F9B0FA8A43D0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164571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662B4-E9B2-44E5-80B3-19D95FF74D3F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756318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A4B32-5F24-4FD9-90D9-06F9DBD429EC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4987187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F5E7B-5ACE-4F3E-BB07-B0B178CBD929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25292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C4B25-5E51-4109-876F-EC8D8656020B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8303883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ED4F6-FDCA-49A8-849E-2756D52861D3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8564126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D2801-C387-44A1-88A6-76CE92FFEFB4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7981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1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0.png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1.pn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1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26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13.png"/><Relationship Id="rId5" Type="http://schemas.openxmlformats.org/officeDocument/2006/relationships/image" Target="../media/image1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4.png"/><Relationship Id="rId5" Type="http://schemas.openxmlformats.org/officeDocument/2006/relationships/image" Target="../media/image1.PNG"/><Relationship Id="rId4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42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Relationship Id="rId14" Type="http://schemas.openxmlformats.org/officeDocument/2006/relationships/image" Target="../media/image15.png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1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46.xml"/><Relationship Id="rId7" Type="http://schemas.openxmlformats.org/officeDocument/2006/relationships/slideLayout" Target="../slideLayouts/slideLayout50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slideLayout" Target="../slideLayouts/slideLayout49.xml"/><Relationship Id="rId11" Type="http://schemas.openxmlformats.org/officeDocument/2006/relationships/slideLayout" Target="../slideLayouts/slideLayout54.xml"/><Relationship Id="rId5" Type="http://schemas.openxmlformats.org/officeDocument/2006/relationships/slideLayout" Target="../slideLayouts/slideLayout48.xml"/><Relationship Id="rId10" Type="http://schemas.openxmlformats.org/officeDocument/2006/relationships/slideLayout" Target="../slideLayouts/slideLayout53.xml"/><Relationship Id="rId4" Type="http://schemas.openxmlformats.org/officeDocument/2006/relationships/slideLayout" Target="../slideLayouts/slideLayout47.xml"/><Relationship Id="rId9" Type="http://schemas.openxmlformats.org/officeDocument/2006/relationships/slideLayout" Target="../slideLayouts/slideLayout52.xml"/><Relationship Id="rId14" Type="http://schemas.openxmlformats.org/officeDocument/2006/relationships/image" Target="../media/image16.png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7.xml"/><Relationship Id="rId7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6.xml"/><Relationship Id="rId1" Type="http://schemas.openxmlformats.org/officeDocument/2006/relationships/slideLayout" Target="../slideLayouts/slideLayout55.xml"/><Relationship Id="rId6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9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58.xml"/><Relationship Id="rId9" Type="http://schemas.openxmlformats.org/officeDocument/2006/relationships/theme" Target="../theme/theme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0.xml"/><Relationship Id="rId13" Type="http://schemas.openxmlformats.org/officeDocument/2006/relationships/theme" Target="../theme/theme17.xml"/><Relationship Id="rId3" Type="http://schemas.openxmlformats.org/officeDocument/2006/relationships/slideLayout" Target="../slideLayouts/slideLayout65.xml"/><Relationship Id="rId7" Type="http://schemas.openxmlformats.org/officeDocument/2006/relationships/slideLayout" Target="../slideLayouts/slideLayout69.xml"/><Relationship Id="rId12" Type="http://schemas.openxmlformats.org/officeDocument/2006/relationships/slideLayout" Target="../slideLayouts/slideLayout74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11" Type="http://schemas.openxmlformats.org/officeDocument/2006/relationships/slideLayout" Target="../slideLayouts/slideLayout73.xml"/><Relationship Id="rId5" Type="http://schemas.openxmlformats.org/officeDocument/2006/relationships/slideLayout" Target="../slideLayouts/slideLayout67.xml"/><Relationship Id="rId10" Type="http://schemas.openxmlformats.org/officeDocument/2006/relationships/slideLayout" Target="../slideLayouts/slideLayout72.xml"/><Relationship Id="rId4" Type="http://schemas.openxmlformats.org/officeDocument/2006/relationships/slideLayout" Target="../slideLayouts/slideLayout66.xml"/><Relationship Id="rId9" Type="http://schemas.openxmlformats.org/officeDocument/2006/relationships/slideLayout" Target="../slideLayouts/slideLayout71.xml"/><Relationship Id="rId14" Type="http://schemas.openxmlformats.org/officeDocument/2006/relationships/image" Target="../media/image1.PNG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77.xml"/><Relationship Id="rId7" Type="http://schemas.openxmlformats.org/officeDocument/2006/relationships/slideLayout" Target="../slideLayouts/slideLayout81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76.xml"/><Relationship Id="rId1" Type="http://schemas.openxmlformats.org/officeDocument/2006/relationships/slideLayout" Target="../slideLayouts/slideLayout75.xml"/><Relationship Id="rId6" Type="http://schemas.openxmlformats.org/officeDocument/2006/relationships/slideLayout" Target="../slideLayouts/slideLayout80.xml"/><Relationship Id="rId11" Type="http://schemas.openxmlformats.org/officeDocument/2006/relationships/slideLayout" Target="../slideLayouts/slideLayout85.xml"/><Relationship Id="rId5" Type="http://schemas.openxmlformats.org/officeDocument/2006/relationships/slideLayout" Target="../slideLayouts/slideLayout79.xml"/><Relationship Id="rId10" Type="http://schemas.openxmlformats.org/officeDocument/2006/relationships/slideLayout" Target="../slideLayouts/slideLayout84.xml"/><Relationship Id="rId4" Type="http://schemas.openxmlformats.org/officeDocument/2006/relationships/slideLayout" Target="../slideLayouts/slideLayout78.xml"/><Relationship Id="rId9" Type="http://schemas.openxmlformats.org/officeDocument/2006/relationships/slideLayout" Target="../slideLayouts/slideLayout8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954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344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80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595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652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646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655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664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115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0749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362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786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318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012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268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72" r:id="rId6"/>
    <p:sldLayoutId id="2147483773" r:id="rId7"/>
    <p:sldLayoutId id="2147483774" r:id="rId8"/>
    <p:sldLayoutId id="2147483775" r:id="rId9"/>
    <p:sldLayoutId id="2147483776" r:id="rId10"/>
    <p:sldLayoutId id="2147483777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0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86627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1" r:id="rId3"/>
    <p:sldLayoutId id="2147483782" r:id="rId4"/>
    <p:sldLayoutId id="2147483783" r:id="rId5"/>
    <p:sldLayoutId id="2147483784" r:id="rId6"/>
    <p:sldLayoutId id="2147483785" r:id="rId7"/>
    <p:sldLayoutId id="2147483786" r:id="rId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DFD29CEC-9F5A-4DE1-9A37-312CEDC043C7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191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  <p:sldLayoutId id="2147483812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Raleway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Raleway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Raleway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Raleway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A4229E4A-CE4C-4607-A59B-38339F1F151B}" type="datetime1">
              <a:rPr lang="en-US" smtClean="0"/>
              <a:t>4/15/2024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840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18" r:id="rId5"/>
    <p:sldLayoutId id="2147483819" r:id="rId6"/>
    <p:sldLayoutId id="2147483820" r:id="rId7"/>
    <p:sldLayoutId id="2147483821" r:id="rId8"/>
    <p:sldLayoutId id="2147483822" r:id="rId9"/>
    <p:sldLayoutId id="2147483823" r:id="rId10"/>
    <p:sldLayoutId id="2147483824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Raleway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Raleway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Raleway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Raleway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81.xml"/><Relationship Id="rId4" Type="http://schemas.openxmlformats.org/officeDocument/2006/relationships/image" Target="../media/image30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slideLayout" Target="../slideLayouts/slideLayout81.xml"/><Relationship Id="rId1" Type="http://schemas.openxmlformats.org/officeDocument/2006/relationships/video" Target="https://www.youtube.com/embed/q3XnHCB7RNQ?feature=oembed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slideLayout" Target="../slideLayouts/slideLayout76.xml"/><Relationship Id="rId1" Type="http://schemas.openxmlformats.org/officeDocument/2006/relationships/video" Target="https://www.youtube.com/embed/Z-pT0XDYvDM?feature=oembed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slideLayout" Target="../slideLayouts/slideLayout81.xml"/><Relationship Id="rId1" Type="http://schemas.openxmlformats.org/officeDocument/2006/relationships/video" Target="https://www.youtube.com/embed/M6aShtkL6uw?feature=oembed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slideLayout" Target="../slideLayouts/slideLayout81.xml"/><Relationship Id="rId1" Type="http://schemas.openxmlformats.org/officeDocument/2006/relationships/video" Target="https://www.youtube.com/embed/ESBJ_oxNC_Y?feature=oembed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stevedenning/2016/08/13/what-is-agile/?sh=5d78eaf426e3" TargetMode="External"/><Relationship Id="rId2" Type="http://schemas.openxmlformats.org/officeDocument/2006/relationships/hyperlink" Target="https://agilemanifesto.org/" TargetMode="External"/><Relationship Id="rId1" Type="http://schemas.openxmlformats.org/officeDocument/2006/relationships/slideLayout" Target="../slideLayouts/slideLayout76.xml"/><Relationship Id="rId4" Type="http://schemas.openxmlformats.org/officeDocument/2006/relationships/hyperlink" Target="https://hbr.org/2016/05/embracing-agil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0BBE614B-B65F-E5B9-F319-FEA6A6D78D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AD1E4445-1A2D-1AAD-5CF2-91A1145F2F0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6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>
          <a:xfrm>
            <a:off x="-5475" y="0"/>
            <a:ext cx="6096000" cy="6858000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675BA6-C09D-4877-A20E-5BED01E35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324" y="1905000"/>
            <a:ext cx="5568075" cy="2446392"/>
          </a:xfrm>
        </p:spPr>
        <p:txBody>
          <a:bodyPr>
            <a:noAutofit/>
          </a:bodyPr>
          <a:lstStyle/>
          <a:p>
            <a:pPr algn="ctr"/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Strategic Management &amp; Sustainability</a:t>
            </a: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BMBM6015</a:t>
            </a:r>
          </a:p>
        </p:txBody>
      </p:sp>
    </p:spTree>
    <p:extLst>
      <p:ext uri="{BB962C8B-B14F-4D97-AF65-F5344CB8AC3E}">
        <p14:creationId xmlns:p14="http://schemas.microsoft.com/office/powerpoint/2010/main" val="2028462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4C40573-9B25-D617-45EC-2A53618FD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2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D4D8C55-2D13-ED61-5537-8B08C3BA81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61289"/>
            <a:ext cx="7848600" cy="441483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8AB8458-3B9F-DB7E-9A6D-CD1D7B28CA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0200" y="2170246"/>
            <a:ext cx="7696200" cy="432911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1F2C7D2-82E8-46C0-A394-00F67A1622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53090"/>
            <a:ext cx="12497101" cy="6639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6422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F7DD470-2621-B294-7004-090A1283A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5800" y="737379"/>
            <a:ext cx="4134016" cy="761536"/>
          </a:xfrm>
        </p:spPr>
        <p:txBody>
          <a:bodyPr anchor="b">
            <a:noAutofit/>
          </a:bodyPr>
          <a:lstStyle/>
          <a:p>
            <a:r>
              <a:rPr lang="en-GB" sz="6000" dirty="0"/>
              <a:t>Aims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BEC056-33D8-42A2-B226-7CFCACCC2B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96" r="378" b="1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FF7607-57DC-8156-0EB1-4A6533DF9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24800" y="1905000"/>
            <a:ext cx="3962399" cy="4053673"/>
          </a:xfrm>
        </p:spPr>
        <p:txBody>
          <a:bodyPr>
            <a:noAutofit/>
          </a:bodyPr>
          <a:lstStyle/>
          <a:p>
            <a:r>
              <a:rPr lang="en-GB" sz="3200" dirty="0"/>
              <a:t>Agile history</a:t>
            </a:r>
          </a:p>
          <a:p>
            <a:r>
              <a:rPr lang="en-GB" sz="3200" dirty="0"/>
              <a:t>Agile management</a:t>
            </a:r>
          </a:p>
          <a:p>
            <a:pPr lvl="1"/>
            <a:r>
              <a:rPr lang="en-GB" sz="2800" dirty="0"/>
              <a:t>4 Values</a:t>
            </a:r>
          </a:p>
          <a:p>
            <a:pPr lvl="1"/>
            <a:r>
              <a:rPr lang="en-GB" sz="2800" dirty="0"/>
              <a:t>12 Principles</a:t>
            </a:r>
          </a:p>
          <a:p>
            <a:pPr lvl="1"/>
            <a:r>
              <a:rPr lang="en-GB" sz="2800" dirty="0"/>
              <a:t>Excellent practice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3389CEB-48E6-C463-4252-B44AA83F3B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9376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sz="110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</a:t>
            </a:fld>
            <a:endParaRPr lang="en-US" sz="11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4073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Online Media 2" title="Agile Project Management Explained | Everything You Need To Know in 4 Mins">
            <a:hlinkClick r:id="" action="ppaction://media"/>
            <a:extLst>
              <a:ext uri="{FF2B5EF4-FFF2-40B4-BE49-F238E27FC236}">
                <a16:creationId xmlns:a16="http://schemas.microsoft.com/office/drawing/2014/main" id="{CA6FD1DA-0C36-A4D5-0EC2-C65E75399B0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36177" y="457200"/>
            <a:ext cx="10519646" cy="594360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AFE8AA8-7D06-9B81-9350-0595F3C64E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sz="110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4</a:t>
            </a:fld>
            <a:endParaRPr lang="en-US" sz="11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1740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F21EE-8F57-441D-B9D2-663F60A07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-8861"/>
            <a:ext cx="10515600" cy="1325563"/>
          </a:xfrm>
        </p:spPr>
        <p:txBody>
          <a:bodyPr/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Agile 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5DE78-DC29-4861-8D62-DC6759E60E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52569"/>
            <a:ext cx="6019800" cy="57150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13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November 2001: The desire to step away from heavy software design saw 17 people meet to chat, ski and think at a ski resort in Utah</a:t>
            </a:r>
          </a:p>
          <a:p>
            <a:r>
              <a:rPr lang="en-GB" dirty="0">
                <a:solidFill>
                  <a:schemeClr val="bg1"/>
                </a:solidFill>
              </a:rPr>
              <a:t>Many specialisms: Extreme Programming, SCRUM, DSDM, Adaptive Software Development, Crystal, Feature-Driven Development, Pragmatic Programming</a:t>
            </a:r>
          </a:p>
          <a:p>
            <a:r>
              <a:rPr lang="en-GB" dirty="0">
                <a:solidFill>
                  <a:schemeClr val="bg1"/>
                </a:solidFill>
              </a:rPr>
              <a:t>Result: a </a:t>
            </a:r>
            <a:r>
              <a:rPr lang="en-GB" b="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Manifesto for Agile Software Development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F64823-83EE-4209-BD0E-1BFC3D789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5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46B669-956B-4EB0-8719-0C2A8BA2A301}"/>
              </a:ext>
            </a:extLst>
          </p:cNvPr>
          <p:cNvSpPr txBox="1"/>
          <p:nvPr/>
        </p:nvSpPr>
        <p:spPr>
          <a:xfrm>
            <a:off x="7207526" y="1066800"/>
            <a:ext cx="5029200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Agile Methodology is about the mushy stuff of values and culture against a backdrop of intense bureaucracy and the complex machinery of innovation</a:t>
            </a:r>
          </a:p>
          <a:p>
            <a:endParaRPr lang="en-GB" sz="3200" dirty="0">
              <a:solidFill>
                <a:schemeClr val="bg1"/>
              </a:solidFill>
            </a:endParaRPr>
          </a:p>
          <a:p>
            <a:r>
              <a:rPr lang="en-GB" sz="3200" dirty="0">
                <a:solidFill>
                  <a:schemeClr val="bg1"/>
                </a:solidFill>
              </a:rPr>
              <a:t>Agile scared the corporate bureaucrats</a:t>
            </a:r>
          </a:p>
        </p:txBody>
      </p:sp>
    </p:spTree>
    <p:extLst>
      <p:ext uri="{BB962C8B-B14F-4D97-AF65-F5344CB8AC3E}">
        <p14:creationId xmlns:p14="http://schemas.microsoft.com/office/powerpoint/2010/main" val="1039804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F64823-83EE-4209-BD0E-1BFC3D789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6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FA20751-0649-43E7-B476-2183D7C5F7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00" y="0"/>
            <a:ext cx="6392103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E28A807-E302-42F0-BE45-1B4069842283}"/>
              </a:ext>
            </a:extLst>
          </p:cNvPr>
          <p:cNvSpPr/>
          <p:nvPr/>
        </p:nvSpPr>
        <p:spPr>
          <a:xfrm>
            <a:off x="3048000" y="2209800"/>
            <a:ext cx="5715000" cy="365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13282EC-074E-453F-BEBC-C70B837DC70B}"/>
              </a:ext>
            </a:extLst>
          </p:cNvPr>
          <p:cNvSpPr/>
          <p:nvPr/>
        </p:nvSpPr>
        <p:spPr>
          <a:xfrm>
            <a:off x="3048000" y="2574925"/>
            <a:ext cx="5715000" cy="365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8F9E0B7-2104-4DDE-9888-48E48D26462C}"/>
              </a:ext>
            </a:extLst>
          </p:cNvPr>
          <p:cNvSpPr/>
          <p:nvPr/>
        </p:nvSpPr>
        <p:spPr>
          <a:xfrm>
            <a:off x="3048000" y="2940050"/>
            <a:ext cx="5715000" cy="365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66CB7C0-8550-4F2E-B0C3-9CD04DC4E077}"/>
              </a:ext>
            </a:extLst>
          </p:cNvPr>
          <p:cNvSpPr/>
          <p:nvPr/>
        </p:nvSpPr>
        <p:spPr>
          <a:xfrm>
            <a:off x="3048000" y="3314453"/>
            <a:ext cx="5715000" cy="365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C376B3D-78AC-40EB-9C8D-665F6B1E0628}"/>
              </a:ext>
            </a:extLst>
          </p:cNvPr>
          <p:cNvSpPr/>
          <p:nvPr/>
        </p:nvSpPr>
        <p:spPr>
          <a:xfrm>
            <a:off x="3048000" y="3679578"/>
            <a:ext cx="5715000" cy="5114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0057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7C3D8AC-5FDA-419E-9D16-AD3355DD3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304801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Principles behind the Agile Manifesto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F53DC-FC4D-4F9B-B7B9-61D4521E51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295400"/>
            <a:ext cx="9220200" cy="5410200"/>
          </a:xfrm>
        </p:spPr>
        <p:txBody>
          <a:bodyPr anchor="ctr"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Our highest priority is to satisfy the customer through early and continuous delivery of valuable software.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Welcome changing requirements, even late in development. Agile processes harness change for the customer's competitive advantage.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Deliver working software frequently, from a couple of weeks to a couple of months, with a preference to the shorter timescale.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Business people and developers must work together daily throughout the project.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Build projects around motivated individuals. Give them the environment and support they need and trust them to get the job done.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The most efficient and effective method of conveying information to and within a development team is face-to-face conversation.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168AD7-F7A5-5C67-4677-D53BAD2024DB}"/>
              </a:ext>
            </a:extLst>
          </p:cNvPr>
          <p:cNvSpPr txBox="1"/>
          <p:nvPr/>
        </p:nvSpPr>
        <p:spPr>
          <a:xfrm>
            <a:off x="10021956" y="1426645"/>
            <a:ext cx="182880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Customer satisfaction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52A5B0-68CC-53B8-E17E-ED9675FD1990}"/>
              </a:ext>
            </a:extLst>
          </p:cNvPr>
          <p:cNvSpPr txBox="1"/>
          <p:nvPr/>
        </p:nvSpPr>
        <p:spPr>
          <a:xfrm>
            <a:off x="10045147" y="2181309"/>
            <a:ext cx="182880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Welcome </a:t>
            </a:r>
          </a:p>
          <a:p>
            <a:pPr algn="ctr"/>
            <a:r>
              <a:rPr lang="en-GB" dirty="0"/>
              <a:t>change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BF7EB6E-B52E-FA9F-7FEA-5D481FCD2A36}"/>
              </a:ext>
            </a:extLst>
          </p:cNvPr>
          <p:cNvSpPr txBox="1"/>
          <p:nvPr/>
        </p:nvSpPr>
        <p:spPr>
          <a:xfrm>
            <a:off x="10045147" y="2891906"/>
            <a:ext cx="182880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Shorter timescales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F84D49-34AF-3280-7556-9FD6EB4A2B09}"/>
              </a:ext>
            </a:extLst>
          </p:cNvPr>
          <p:cNvSpPr txBox="1"/>
          <p:nvPr/>
        </p:nvSpPr>
        <p:spPr>
          <a:xfrm>
            <a:off x="10045147" y="3602503"/>
            <a:ext cx="182880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Working </a:t>
            </a:r>
          </a:p>
          <a:p>
            <a:pPr algn="ctr"/>
            <a:r>
              <a:rPr lang="en-GB" dirty="0"/>
              <a:t>together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3C7A79-F757-FA58-050C-EBFC5A01A032}"/>
              </a:ext>
            </a:extLst>
          </p:cNvPr>
          <p:cNvSpPr txBox="1"/>
          <p:nvPr/>
        </p:nvSpPr>
        <p:spPr>
          <a:xfrm>
            <a:off x="10031895" y="4401234"/>
            <a:ext cx="182880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Utilise motivated people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5473A5-6219-5D6E-202C-8908CE3E70D6}"/>
              </a:ext>
            </a:extLst>
          </p:cNvPr>
          <p:cNvSpPr txBox="1"/>
          <p:nvPr/>
        </p:nvSpPr>
        <p:spPr>
          <a:xfrm>
            <a:off x="10031895" y="5181600"/>
            <a:ext cx="182880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Facework is fundamental</a:t>
            </a:r>
          </a:p>
        </p:txBody>
      </p:sp>
    </p:spTree>
    <p:extLst>
      <p:ext uri="{BB962C8B-B14F-4D97-AF65-F5344CB8AC3E}">
        <p14:creationId xmlns:p14="http://schemas.microsoft.com/office/powerpoint/2010/main" val="2653660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22AE2FB0-1E27-4AF3-BC5F-32976FD49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1400" y="2438400"/>
            <a:ext cx="4495800" cy="1325563"/>
          </a:xfrm>
        </p:spPr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chemeClr val="bg1"/>
                </a:solidFill>
              </a:rPr>
              <a:t>4 Values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F64823-83EE-4209-BD0E-1BFC3D789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8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F42B58-351A-2320-1FFA-729D7595C3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960" y="-5080"/>
            <a:ext cx="7031195" cy="7031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0889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7C3D8AC-5FDA-419E-9D16-AD3355DD3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957" y="678828"/>
            <a:ext cx="12039600" cy="1325563"/>
          </a:xfrm>
        </p:spPr>
        <p:txBody>
          <a:bodyPr>
            <a:noAutofit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12 Principles behind the Agile Manifesto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168AD7-F7A5-5C67-4677-D53BAD2024DB}"/>
              </a:ext>
            </a:extLst>
          </p:cNvPr>
          <p:cNvSpPr txBox="1"/>
          <p:nvPr/>
        </p:nvSpPr>
        <p:spPr>
          <a:xfrm>
            <a:off x="381000" y="2348948"/>
            <a:ext cx="3276600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1. Customer satisfaction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52A5B0-68CC-53B8-E17E-ED9675FD1990}"/>
              </a:ext>
            </a:extLst>
          </p:cNvPr>
          <p:cNvSpPr txBox="1"/>
          <p:nvPr/>
        </p:nvSpPr>
        <p:spPr>
          <a:xfrm>
            <a:off x="4457700" y="2348948"/>
            <a:ext cx="3276600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2. Welcome </a:t>
            </a:r>
          </a:p>
          <a:p>
            <a:pPr algn="ctr"/>
            <a:r>
              <a:rPr lang="en-GB" sz="3200" dirty="0"/>
              <a:t>change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BF7EB6E-B52E-FA9F-7FEA-5D481FCD2A36}"/>
              </a:ext>
            </a:extLst>
          </p:cNvPr>
          <p:cNvSpPr txBox="1"/>
          <p:nvPr/>
        </p:nvSpPr>
        <p:spPr>
          <a:xfrm>
            <a:off x="8382000" y="2362200"/>
            <a:ext cx="3276600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3. Shorter timescales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F84D49-34AF-3280-7556-9FD6EB4A2B09}"/>
              </a:ext>
            </a:extLst>
          </p:cNvPr>
          <p:cNvSpPr txBox="1"/>
          <p:nvPr/>
        </p:nvSpPr>
        <p:spPr>
          <a:xfrm>
            <a:off x="304800" y="3962400"/>
            <a:ext cx="3276600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4. Working </a:t>
            </a:r>
          </a:p>
          <a:p>
            <a:pPr algn="ctr"/>
            <a:r>
              <a:rPr lang="en-GB" sz="3200" dirty="0"/>
              <a:t>together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3C7A79-F757-FA58-050C-EBFC5A01A032}"/>
              </a:ext>
            </a:extLst>
          </p:cNvPr>
          <p:cNvSpPr txBox="1"/>
          <p:nvPr/>
        </p:nvSpPr>
        <p:spPr>
          <a:xfrm>
            <a:off x="4343400" y="3992217"/>
            <a:ext cx="3276600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5. Utilise motivated people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5473A5-6219-5D6E-202C-8908CE3E70D6}"/>
              </a:ext>
            </a:extLst>
          </p:cNvPr>
          <p:cNvSpPr txBox="1"/>
          <p:nvPr/>
        </p:nvSpPr>
        <p:spPr>
          <a:xfrm>
            <a:off x="8382000" y="3962400"/>
            <a:ext cx="3276600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6. Facework is fundamental</a:t>
            </a:r>
          </a:p>
        </p:txBody>
      </p:sp>
    </p:spTree>
    <p:extLst>
      <p:ext uri="{BB962C8B-B14F-4D97-AF65-F5344CB8AC3E}">
        <p14:creationId xmlns:p14="http://schemas.microsoft.com/office/powerpoint/2010/main" val="1447711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nimBg="1"/>
      <p:bldP spid="8" grpId="0" build="p" animBg="1"/>
      <p:bldP spid="9" grpId="0" build="p" animBg="1"/>
      <p:bldP spid="10" grpId="0" build="p" animBg="1"/>
      <p:bldP spid="11" grpId="0" build="p" animBg="1"/>
      <p:bldP spid="12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7C3D8AC-5FDA-419E-9D16-AD3355DD3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304801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Principles behind the Agile Manifesto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69F09F-67C4-4FE9-859E-0E73A4F58C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1524000"/>
            <a:ext cx="9144000" cy="5029199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 startAt="7"/>
            </a:pPr>
            <a:r>
              <a:rPr lang="en-GB" dirty="0">
                <a:solidFill>
                  <a:schemeClr val="bg1"/>
                </a:solidFill>
              </a:rPr>
              <a:t>Working software is the primary measure of progress.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dirty="0">
                <a:solidFill>
                  <a:schemeClr val="bg1"/>
                </a:solidFill>
              </a:rPr>
              <a:t>Agile processes promote sustainable development. The sponsors, developers, and users should be able to maintain a constant pace indefinitely.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dirty="0">
                <a:solidFill>
                  <a:schemeClr val="bg1"/>
                </a:solidFill>
              </a:rPr>
              <a:t>Continuous attention to technical excellence and good design enhances agility.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dirty="0">
                <a:solidFill>
                  <a:schemeClr val="bg1"/>
                </a:solidFill>
              </a:rPr>
              <a:t>Simplicity--the art of maximizing the amount of work not done--is essential.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dirty="0">
                <a:solidFill>
                  <a:schemeClr val="bg1"/>
                </a:solidFill>
              </a:rPr>
              <a:t>The best architectures, requirements, and designs emerge from self-organizing teams.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dirty="0">
                <a:solidFill>
                  <a:schemeClr val="bg1"/>
                </a:solidFill>
              </a:rPr>
              <a:t>At regular intervals, the team reflects on how to become more effective, then tunes and adjusts its behaviour accordingly.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DA926C-F496-A0AE-4BD3-E122B26CE84C}"/>
              </a:ext>
            </a:extLst>
          </p:cNvPr>
          <p:cNvSpPr txBox="1"/>
          <p:nvPr/>
        </p:nvSpPr>
        <p:spPr>
          <a:xfrm>
            <a:off x="10204174" y="1315567"/>
            <a:ext cx="182880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Be led by what works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3EDC09C-7E95-E501-B13B-32ED65B113A0}"/>
              </a:ext>
            </a:extLst>
          </p:cNvPr>
          <p:cNvSpPr txBox="1"/>
          <p:nvPr/>
        </p:nvSpPr>
        <p:spPr>
          <a:xfrm>
            <a:off x="10204174" y="2066849"/>
            <a:ext cx="182880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Sustainable development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643C8F6-A7F9-2CB4-12E7-BC3AF262D408}"/>
              </a:ext>
            </a:extLst>
          </p:cNvPr>
          <p:cNvSpPr txBox="1"/>
          <p:nvPr/>
        </p:nvSpPr>
        <p:spPr>
          <a:xfrm>
            <a:off x="10174356" y="2818131"/>
            <a:ext cx="182880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Design enhances agility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F1DDA1F-0C62-A82F-0751-FB566F0A0ADE}"/>
              </a:ext>
            </a:extLst>
          </p:cNvPr>
          <p:cNvSpPr txBox="1"/>
          <p:nvPr/>
        </p:nvSpPr>
        <p:spPr>
          <a:xfrm>
            <a:off x="10174356" y="3540651"/>
            <a:ext cx="182880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Keep it simple, no needless tasks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0F45CE-1AC0-462B-B42A-4F641EC26F9D}"/>
              </a:ext>
            </a:extLst>
          </p:cNvPr>
          <p:cNvSpPr txBox="1"/>
          <p:nvPr/>
        </p:nvSpPr>
        <p:spPr>
          <a:xfrm>
            <a:off x="10174356" y="4274177"/>
            <a:ext cx="182880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Self-organising teams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65FA4BE-DB3B-E3FF-DB84-9F64BDE53B02}"/>
              </a:ext>
            </a:extLst>
          </p:cNvPr>
          <p:cNvSpPr txBox="1"/>
          <p:nvPr/>
        </p:nvSpPr>
        <p:spPr>
          <a:xfrm>
            <a:off x="10174356" y="5007703"/>
            <a:ext cx="182880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Team Collaboration</a:t>
            </a:r>
          </a:p>
        </p:txBody>
      </p:sp>
    </p:spTree>
    <p:extLst>
      <p:ext uri="{BB962C8B-B14F-4D97-AF65-F5344CB8AC3E}">
        <p14:creationId xmlns:p14="http://schemas.microsoft.com/office/powerpoint/2010/main" val="46074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7C3D8AC-5FDA-419E-9D16-AD3355DD3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654091"/>
            <a:ext cx="12115800" cy="1325563"/>
          </a:xfrm>
        </p:spPr>
        <p:txBody>
          <a:bodyPr>
            <a:noAutofit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12. Principles behind the Agile Manifesto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DA926C-F496-A0AE-4BD3-E122B26CE84C}"/>
              </a:ext>
            </a:extLst>
          </p:cNvPr>
          <p:cNvSpPr txBox="1"/>
          <p:nvPr/>
        </p:nvSpPr>
        <p:spPr>
          <a:xfrm>
            <a:off x="457200" y="2209800"/>
            <a:ext cx="3210339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7. Be led by what works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3EDC09C-7E95-E501-B13B-32ED65B113A0}"/>
              </a:ext>
            </a:extLst>
          </p:cNvPr>
          <p:cNvSpPr txBox="1"/>
          <p:nvPr/>
        </p:nvSpPr>
        <p:spPr>
          <a:xfrm>
            <a:off x="4126395" y="2209800"/>
            <a:ext cx="3210339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8. Sustainable development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643C8F6-A7F9-2CB4-12E7-BC3AF262D408}"/>
              </a:ext>
            </a:extLst>
          </p:cNvPr>
          <p:cNvSpPr txBox="1"/>
          <p:nvPr/>
        </p:nvSpPr>
        <p:spPr>
          <a:xfrm>
            <a:off x="8229600" y="2225875"/>
            <a:ext cx="3210339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9. Design enhances agility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F1DDA1F-0C62-A82F-0751-FB566F0A0ADE}"/>
              </a:ext>
            </a:extLst>
          </p:cNvPr>
          <p:cNvSpPr txBox="1"/>
          <p:nvPr/>
        </p:nvSpPr>
        <p:spPr>
          <a:xfrm>
            <a:off x="457200" y="3847295"/>
            <a:ext cx="3210339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10. Keep it simple, no needless tasks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0F45CE-1AC0-462B-B42A-4F641EC26F9D}"/>
              </a:ext>
            </a:extLst>
          </p:cNvPr>
          <p:cNvSpPr txBox="1"/>
          <p:nvPr/>
        </p:nvSpPr>
        <p:spPr>
          <a:xfrm>
            <a:off x="4126395" y="4115780"/>
            <a:ext cx="3210339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11. Self-organising teams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65FA4BE-DB3B-E3FF-DB84-9F64BDE53B02}"/>
              </a:ext>
            </a:extLst>
          </p:cNvPr>
          <p:cNvSpPr txBox="1"/>
          <p:nvPr/>
        </p:nvSpPr>
        <p:spPr>
          <a:xfrm>
            <a:off x="8242852" y="4093516"/>
            <a:ext cx="3210339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12. Team Collaboration</a:t>
            </a:r>
          </a:p>
        </p:txBody>
      </p:sp>
    </p:spTree>
    <p:extLst>
      <p:ext uri="{BB962C8B-B14F-4D97-AF65-F5344CB8AC3E}">
        <p14:creationId xmlns:p14="http://schemas.microsoft.com/office/powerpoint/2010/main" val="672662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  <p:bldP spid="9" grpId="0" build="p" animBg="1"/>
      <p:bldP spid="10" grpId="0" build="p" animBg="1"/>
      <p:bldP spid="11" grpId="0" build="p" animBg="1"/>
      <p:bldP spid="12" grpId="0" build="p" animBg="1"/>
      <p:bldP spid="1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22AE2FB0-1E27-4AF3-BC5F-32976FD49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81661" y="2133600"/>
            <a:ext cx="3048000" cy="1692275"/>
          </a:xfrm>
        </p:spPr>
        <p:txBody>
          <a:bodyPr>
            <a:normAutofit/>
          </a:bodyPr>
          <a:lstStyle/>
          <a:p>
            <a:pPr algn="r"/>
            <a:r>
              <a:rPr lang="en-GB" sz="5400" dirty="0">
                <a:solidFill>
                  <a:schemeClr val="bg1"/>
                </a:solidFill>
              </a:rPr>
              <a:t>Agile is a Mindset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F64823-83EE-4209-BD0E-1BFC3D789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12</a:t>
            </a:fld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A9C4B26-991C-49AA-8417-0883979A50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76199"/>
            <a:ext cx="8839200" cy="679355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2769502-7613-819A-548B-EE2C78013441}"/>
              </a:ext>
            </a:extLst>
          </p:cNvPr>
          <p:cNvSpPr/>
          <p:nvPr/>
        </p:nvSpPr>
        <p:spPr>
          <a:xfrm>
            <a:off x="3048000" y="914400"/>
            <a:ext cx="1066800" cy="3962400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A53BA78-1696-E769-7E5F-C4FB2A91382E}"/>
              </a:ext>
            </a:extLst>
          </p:cNvPr>
          <p:cNvSpPr/>
          <p:nvPr/>
        </p:nvSpPr>
        <p:spPr>
          <a:xfrm>
            <a:off x="4567030" y="998537"/>
            <a:ext cx="1066800" cy="3962400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D5F3041-4CDE-6FF2-A721-D0154731F6E2}"/>
              </a:ext>
            </a:extLst>
          </p:cNvPr>
          <p:cNvSpPr/>
          <p:nvPr/>
        </p:nvSpPr>
        <p:spPr>
          <a:xfrm>
            <a:off x="5867400" y="998537"/>
            <a:ext cx="2438400" cy="3962400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257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CC971-4A3F-46E1-905A-FF04552E2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9716"/>
            <a:ext cx="10515600" cy="1325563"/>
          </a:xfrm>
        </p:spPr>
        <p:txBody>
          <a:bodyPr>
            <a:normAutofit/>
          </a:bodyPr>
          <a:lstStyle/>
          <a:p>
            <a:pPr algn="r"/>
            <a:r>
              <a:rPr lang="en-GB" sz="5400" dirty="0">
                <a:solidFill>
                  <a:schemeClr val="bg1"/>
                </a:solidFill>
              </a:rPr>
              <a:t>A response to turbulence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E2475F-56E2-421E-8227-8B9FDAFB76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24000"/>
            <a:ext cx="7467600" cy="4351338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What if we could draw on people’s talents in an engaging, dynamic way?</a:t>
            </a:r>
          </a:p>
          <a:p>
            <a:r>
              <a:rPr lang="en-GB" sz="3200" dirty="0">
                <a:solidFill>
                  <a:schemeClr val="bg1"/>
                </a:solidFill>
              </a:rPr>
              <a:t>What if those talents were totally focused on delivering extraordinary value to the customers and other stakeholders?</a:t>
            </a:r>
          </a:p>
          <a:p>
            <a:r>
              <a:rPr lang="en-GB" sz="3200" dirty="0">
                <a:solidFill>
                  <a:schemeClr val="bg1"/>
                </a:solidFill>
              </a:rPr>
              <a:t>What would these workplaces look like?</a:t>
            </a:r>
          </a:p>
          <a:p>
            <a:r>
              <a:rPr lang="en-GB" sz="3200" dirty="0">
                <a:solidFill>
                  <a:schemeClr val="bg1"/>
                </a:solidFill>
              </a:rPr>
              <a:t>How would they operate?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8ECDAB-2011-40F0-9DEF-D28B33F6AA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13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EBC6615-A8F1-44DC-BCB9-F3CE2A6244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3473" y="1371600"/>
            <a:ext cx="3541306" cy="257098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E7DD8F0-BC7B-4B16-8C33-1CE7099FDC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99366" y="4038600"/>
            <a:ext cx="3515413" cy="263656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6EE5480-D2AF-4108-8A99-7E3D9DAC1E4A}"/>
              </a:ext>
            </a:extLst>
          </p:cNvPr>
          <p:cNvSpPr txBox="1"/>
          <p:nvPr/>
        </p:nvSpPr>
        <p:spPr>
          <a:xfrm>
            <a:off x="838200" y="6301135"/>
            <a:ext cx="2667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Denning 2016</a:t>
            </a:r>
          </a:p>
        </p:txBody>
      </p:sp>
    </p:spTree>
    <p:extLst>
      <p:ext uri="{BB962C8B-B14F-4D97-AF65-F5344CB8AC3E}">
        <p14:creationId xmlns:p14="http://schemas.microsoft.com/office/powerpoint/2010/main" val="2543836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CC971-4A3F-46E1-905A-FF04552E2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17505"/>
            <a:ext cx="9372600" cy="1325563"/>
          </a:xfrm>
        </p:spPr>
        <p:txBody>
          <a:bodyPr>
            <a:normAutofit/>
          </a:bodyPr>
          <a:lstStyle/>
          <a:p>
            <a:pPr algn="r"/>
            <a:r>
              <a:rPr lang="en-GB" sz="5400" dirty="0">
                <a:solidFill>
                  <a:schemeClr val="bg1"/>
                </a:solidFill>
              </a:rPr>
              <a:t>1950s							1970s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8ECDAB-2011-40F0-9DEF-D28B33F6AA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14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EBC6615-A8F1-44DC-BCB9-F3CE2A6244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75333"/>
            <a:ext cx="6172200" cy="448101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E7DD8F0-BC7B-4B16-8C33-1CE7099FDC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0883" y="1810804"/>
            <a:ext cx="6341117" cy="4755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3415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E7D8C-9C41-495E-B604-A3A6F15E64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Online Media 4" title="Inside Google's Massive Headquarters">
            <a:hlinkClick r:id="" action="ppaction://media"/>
            <a:extLst>
              <a:ext uri="{FF2B5EF4-FFF2-40B4-BE49-F238E27FC236}">
                <a16:creationId xmlns:a16="http://schemas.microsoft.com/office/drawing/2014/main" id="{B64087AF-7D40-4BE1-A9D8-C9619DB91CB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57200" y="263087"/>
            <a:ext cx="11430000" cy="645838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D2F40D-0763-4431-B130-FEBD3FEF6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1970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CC971-4A3F-46E1-905A-FF04552E2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2200" y="305802"/>
            <a:ext cx="10515600" cy="935732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Steady growth and expansion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E2475F-56E2-421E-8227-8B9FDAFB76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713671"/>
            <a:ext cx="7543800" cy="4984176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Some felt this fad would pass and we would end up back with traditional hierarchies</a:t>
            </a:r>
          </a:p>
          <a:p>
            <a:r>
              <a:rPr lang="en-GB" sz="3200" dirty="0">
                <a:solidFill>
                  <a:schemeClr val="bg1"/>
                </a:solidFill>
              </a:rPr>
              <a:t>Over time goals, principles and values came to be seen as demonstrably more productive </a:t>
            </a:r>
          </a:p>
          <a:p>
            <a:r>
              <a:rPr lang="en-GB" sz="3200" dirty="0">
                <a:solidFill>
                  <a:schemeClr val="bg1"/>
                </a:solidFill>
              </a:rPr>
              <a:t>Agile seemed more responsive to customer needs than traditional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8ECDAB-2011-40F0-9DEF-D28B33F6AA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16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3A3D07-CCA6-46F8-8636-9A731AC237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0" y="1713671"/>
            <a:ext cx="3678322" cy="498417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2ED384E-3129-43F2-9257-FDD8E41C03F7}"/>
              </a:ext>
            </a:extLst>
          </p:cNvPr>
          <p:cNvSpPr txBox="1"/>
          <p:nvPr/>
        </p:nvSpPr>
        <p:spPr>
          <a:xfrm>
            <a:off x="838200" y="6320887"/>
            <a:ext cx="2667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Denning 2016</a:t>
            </a:r>
          </a:p>
        </p:txBody>
      </p:sp>
    </p:spTree>
    <p:extLst>
      <p:ext uri="{BB962C8B-B14F-4D97-AF65-F5344CB8AC3E}">
        <p14:creationId xmlns:p14="http://schemas.microsoft.com/office/powerpoint/2010/main" val="2859063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A quick introduction to Agile Management by Harvard Business Review">
            <a:hlinkClick r:id="" action="ppaction://media"/>
            <a:extLst>
              <a:ext uri="{FF2B5EF4-FFF2-40B4-BE49-F238E27FC236}">
                <a16:creationId xmlns:a16="http://schemas.microsoft.com/office/drawing/2014/main" id="{D844AA8C-6000-486A-ACE5-C5B2154E025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3935" y="125963"/>
            <a:ext cx="11700587" cy="6581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187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67F10-B7A1-4AC7-8C5D-A0E13FB1B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1153572"/>
            <a:ext cx="3582434" cy="4461163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Innovate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F53DC-FC4D-4F9B-B7B9-61D4521E5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7135092" cy="5585619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Agile provides freedom with structure</a:t>
            </a:r>
          </a:p>
          <a:p>
            <a:r>
              <a:rPr lang="en-GB" sz="3600" dirty="0">
                <a:solidFill>
                  <a:schemeClr val="bg1"/>
                </a:solidFill>
              </a:rPr>
              <a:t>Self-governing teams</a:t>
            </a:r>
          </a:p>
          <a:p>
            <a:r>
              <a:rPr lang="en-GB" sz="3600" dirty="0">
                <a:solidFill>
                  <a:schemeClr val="bg1"/>
                </a:solidFill>
              </a:rPr>
              <a:t>Grassroots and scaled upwards</a:t>
            </a:r>
          </a:p>
          <a:p>
            <a:r>
              <a:rPr lang="en-GB" sz="3600" dirty="0">
                <a:solidFill>
                  <a:schemeClr val="bg1"/>
                </a:solidFill>
              </a:rPr>
              <a:t>CEO’s may create agile teams to drive innovation</a:t>
            </a:r>
          </a:p>
          <a:p>
            <a:r>
              <a:rPr lang="en-GB" sz="3600" dirty="0">
                <a:solidFill>
                  <a:schemeClr val="bg1"/>
                </a:solidFill>
              </a:rPr>
              <a:t>Vision, roadmap, achievement</a:t>
            </a:r>
          </a:p>
        </p:txBody>
      </p:sp>
    </p:spTree>
    <p:extLst>
      <p:ext uri="{BB962C8B-B14F-4D97-AF65-F5344CB8AC3E}">
        <p14:creationId xmlns:p14="http://schemas.microsoft.com/office/powerpoint/2010/main" val="1561440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C0107-F2A4-4A8F-A925-6F1E47E45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Agile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AEBA4-EC7E-4AE1-B418-9E8C5E65A6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Initiative owner</a:t>
            </a:r>
          </a:p>
          <a:p>
            <a:r>
              <a:rPr lang="en-GB" sz="3600" dirty="0">
                <a:solidFill>
                  <a:schemeClr val="bg1"/>
                </a:solidFill>
              </a:rPr>
              <a:t>Process facilitator: trains, coaches, visibility</a:t>
            </a:r>
          </a:p>
          <a:p>
            <a:r>
              <a:rPr lang="en-GB" sz="3600" dirty="0">
                <a:solidFill>
                  <a:schemeClr val="bg1"/>
                </a:solidFill>
              </a:rPr>
              <a:t>3-9 team multi-disciplinary members</a:t>
            </a:r>
          </a:p>
          <a:p>
            <a:r>
              <a:rPr lang="en-GB" sz="3600" dirty="0">
                <a:solidFill>
                  <a:schemeClr val="bg1"/>
                </a:solidFill>
              </a:rPr>
              <a:t>Highly collaborative</a:t>
            </a:r>
          </a:p>
          <a:p>
            <a:r>
              <a:rPr lang="en-GB" sz="3600" dirty="0">
                <a:solidFill>
                  <a:schemeClr val="bg1"/>
                </a:solidFill>
              </a:rPr>
              <a:t>Team members list ideas, estimating each idea’s value to customers</a:t>
            </a:r>
          </a:p>
          <a:p>
            <a:r>
              <a:rPr lang="en-GB" sz="3600" dirty="0">
                <a:solidFill>
                  <a:schemeClr val="bg1"/>
                </a:solidFill>
              </a:rPr>
              <a:t>Which are highest in value?</a:t>
            </a:r>
          </a:p>
        </p:txBody>
      </p:sp>
    </p:spTree>
    <p:extLst>
      <p:ext uri="{BB962C8B-B14F-4D97-AF65-F5344CB8AC3E}">
        <p14:creationId xmlns:p14="http://schemas.microsoft.com/office/powerpoint/2010/main" val="1507605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CDFC3-75D1-4299-8AF9-B8E36BBC9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Dynamism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6FA053-B22A-4BBB-B4AF-3C0FD1D871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1000" y="0"/>
            <a:ext cx="7162799" cy="5872163"/>
          </a:xfrm>
        </p:spPr>
        <p:txBody>
          <a:bodyPr anchor="ctr">
            <a:no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Sprints enable each key idea to be explored and tested</a:t>
            </a:r>
          </a:p>
          <a:p>
            <a:r>
              <a:rPr lang="en-GB" sz="3200" dirty="0">
                <a:solidFill>
                  <a:schemeClr val="bg1"/>
                </a:solidFill>
              </a:rPr>
              <a:t>Task and activity tracking</a:t>
            </a:r>
          </a:p>
          <a:p>
            <a:r>
              <a:rPr lang="en-GB" sz="3200" dirty="0">
                <a:solidFill>
                  <a:schemeClr val="bg1"/>
                </a:solidFill>
              </a:rPr>
              <a:t>Structured and visualised</a:t>
            </a:r>
          </a:p>
          <a:p>
            <a:r>
              <a:rPr lang="en-GB" sz="3200" dirty="0">
                <a:solidFill>
                  <a:schemeClr val="bg1"/>
                </a:solidFill>
              </a:rPr>
              <a:t>Reprioritise and limit as they go</a:t>
            </a:r>
          </a:p>
          <a:p>
            <a:r>
              <a:rPr lang="en-GB" sz="3200" dirty="0">
                <a:solidFill>
                  <a:schemeClr val="bg1"/>
                </a:solidFill>
              </a:rPr>
              <a:t>Fixed 1–4-week deadlines increases velocity</a:t>
            </a:r>
          </a:p>
          <a:p>
            <a:r>
              <a:rPr lang="en-GB" sz="3200" dirty="0">
                <a:solidFill>
                  <a:schemeClr val="bg1"/>
                </a:solidFill>
              </a:rPr>
              <a:t>Daily 15-minute stand-up sessions</a:t>
            </a:r>
          </a:p>
          <a:p>
            <a:r>
              <a:rPr lang="en-GB" sz="3200" dirty="0">
                <a:solidFill>
                  <a:schemeClr val="bg1"/>
                </a:solidFill>
              </a:rPr>
              <a:t>Team spirit and progress</a:t>
            </a:r>
          </a:p>
          <a:p>
            <a:r>
              <a:rPr lang="en-GB" sz="3200" dirty="0">
                <a:solidFill>
                  <a:schemeClr val="bg1"/>
                </a:solidFill>
              </a:rPr>
              <a:t>We finish with a model to be tested</a:t>
            </a:r>
          </a:p>
        </p:txBody>
      </p:sp>
    </p:spTree>
    <p:extLst>
      <p:ext uri="{BB962C8B-B14F-4D97-AF65-F5344CB8AC3E}">
        <p14:creationId xmlns:p14="http://schemas.microsoft.com/office/powerpoint/2010/main" val="2840426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5D888B8-C5DF-CAFC-70B7-FF4C2335F3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21</a:t>
            </a:fld>
            <a:endParaRPr lang="en-US" dirty="0"/>
          </a:p>
        </p:txBody>
      </p:sp>
      <p:pic>
        <p:nvPicPr>
          <p:cNvPr id="3" name="Online Media 2" title="Amazon Culture: Staying Agile">
            <a:hlinkClick r:id="" action="ppaction://media"/>
            <a:extLst>
              <a:ext uri="{FF2B5EF4-FFF2-40B4-BE49-F238E27FC236}">
                <a16:creationId xmlns:a16="http://schemas.microsoft.com/office/drawing/2014/main" id="{18CEE138-44B4-FA7D-ADB5-F3A5AAE076E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45248" y="631825"/>
            <a:ext cx="9901504" cy="559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547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B668C-76AE-4821-905A-22E2F7221B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CDC65-139D-4E0F-B2CF-E37B5C3080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Beck et al (2001) The Agile Manifesto, available at</a:t>
            </a:r>
            <a:r>
              <a:rPr lang="en-GB" dirty="0"/>
              <a:t> </a:t>
            </a:r>
            <a:r>
              <a:rPr lang="en-GB" dirty="0">
                <a:hlinkClick r:id="rId2"/>
              </a:rPr>
              <a:t>https://agilemanifesto.org/</a:t>
            </a:r>
            <a:r>
              <a:rPr lang="en-GB" dirty="0"/>
              <a:t> </a:t>
            </a:r>
          </a:p>
          <a:p>
            <a:r>
              <a:rPr lang="en-GB" dirty="0">
                <a:solidFill>
                  <a:schemeClr val="bg1"/>
                </a:solidFill>
              </a:rPr>
              <a:t>Denning, S. (2016) What is agile? available at </a:t>
            </a:r>
            <a:r>
              <a:rPr lang="en-GB" dirty="0">
                <a:hlinkClick r:id="rId3"/>
              </a:rPr>
              <a:t>What Is Agile? (forbes.com)</a:t>
            </a:r>
            <a:endParaRPr lang="en-GB" dirty="0"/>
          </a:p>
          <a:p>
            <a:r>
              <a:rPr lang="en-GB" dirty="0">
                <a:solidFill>
                  <a:schemeClr val="bg1"/>
                </a:solidFill>
              </a:rPr>
              <a:t>Rigby, D.K., Sutherland, J. and Takeuchi, H. (2016) Embracing Agile, available at </a:t>
            </a:r>
            <a:r>
              <a:rPr lang="en-GB" dirty="0">
                <a:solidFill>
                  <a:schemeClr val="bg1"/>
                </a:solidFill>
                <a:hlinkClick r:id="rId4"/>
              </a:rPr>
              <a:t>https://hbr.org/2016/05/embracing-agile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76A1AA-7EF9-41CE-A4D0-30397C179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2483067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1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1_Text 4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0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200_Powerpoint Template Standard 4x3</Template>
  <TotalTime>89</TotalTime>
  <Words>737</Words>
  <Application>Microsoft Office PowerPoint</Application>
  <PresentationFormat>Widescreen</PresentationFormat>
  <Paragraphs>113</Paragraphs>
  <Slides>22</Slides>
  <Notes>2</Notes>
  <HiddenSlides>2</HiddenSlides>
  <MMClips>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18</vt:i4>
      </vt:variant>
      <vt:variant>
        <vt:lpstr>Slide Titles</vt:lpstr>
      </vt:variant>
      <vt:variant>
        <vt:i4>22</vt:i4>
      </vt:variant>
    </vt:vector>
  </HeadingPairs>
  <TitlesOfParts>
    <vt:vector size="43" baseType="lpstr">
      <vt:lpstr>Arial</vt:lpstr>
      <vt:lpstr>Raleway</vt:lpstr>
      <vt:lpstr>Times New Roman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1_Title Slide 1</vt:lpstr>
      <vt:lpstr>1_Text 4</vt:lpstr>
      <vt:lpstr> Strategic Management &amp; Sustainability  BMBM6015</vt:lpstr>
      <vt:lpstr>PowerPoint Presentation</vt:lpstr>
      <vt:lpstr>Aims</vt:lpstr>
      <vt:lpstr>PowerPoint Presentation</vt:lpstr>
      <vt:lpstr>Agile History</vt:lpstr>
      <vt:lpstr>PowerPoint Presentation</vt:lpstr>
      <vt:lpstr>Principles behind the Agile Manifesto</vt:lpstr>
      <vt:lpstr>4 Values</vt:lpstr>
      <vt:lpstr>12 Principles behind the Agile Manifesto</vt:lpstr>
      <vt:lpstr>Principles behind the Agile Manifesto</vt:lpstr>
      <vt:lpstr>12. Principles behind the Agile Manifesto</vt:lpstr>
      <vt:lpstr>Agile is a Mindset</vt:lpstr>
      <vt:lpstr>A response to turbulence</vt:lpstr>
      <vt:lpstr>1950s       1970s</vt:lpstr>
      <vt:lpstr>PowerPoint Presentation</vt:lpstr>
      <vt:lpstr>Steady growth and expansion</vt:lpstr>
      <vt:lpstr>PowerPoint Presentation</vt:lpstr>
      <vt:lpstr>Innovate</vt:lpstr>
      <vt:lpstr>Agile Structure</vt:lpstr>
      <vt:lpstr>Dynamism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Overview of Strategic Management</dc:title>
  <dc:creator>USER10</dc:creator>
  <cp:lastModifiedBy>Mike Durke</cp:lastModifiedBy>
  <cp:revision>47</cp:revision>
  <dcterms:created xsi:type="dcterms:W3CDTF">2007-06-22T17:38:19Z</dcterms:created>
  <dcterms:modified xsi:type="dcterms:W3CDTF">2024-04-15T17:21:50Z</dcterms:modified>
</cp:coreProperties>
</file>