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70" r:id="rId3"/>
    <p:sldId id="257" r:id="rId4"/>
    <p:sldId id="262" r:id="rId5"/>
    <p:sldId id="258" r:id="rId6"/>
    <p:sldId id="264" r:id="rId7"/>
    <p:sldId id="277" r:id="rId8"/>
    <p:sldId id="278" r:id="rId9"/>
    <p:sldId id="279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9CF8F0-9B74-4013-8030-414B2A966E9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CAC21A-AAA7-46BF-965B-223AA5342CF6}">
      <dgm:prSet/>
      <dgm:spPr/>
      <dgm:t>
        <a:bodyPr/>
        <a:lstStyle/>
        <a:p>
          <a:r>
            <a:rPr lang="en-US" dirty="0"/>
            <a:t>Future Career</a:t>
          </a:r>
        </a:p>
      </dgm:t>
    </dgm:pt>
    <dgm:pt modelId="{9D065631-69F0-432A-AE1C-BDB363E7A6B5}" type="parTrans" cxnId="{39B4684B-FA6F-4CA2-95A0-A8C9EF867F3A}">
      <dgm:prSet/>
      <dgm:spPr/>
      <dgm:t>
        <a:bodyPr/>
        <a:lstStyle/>
        <a:p>
          <a:endParaRPr lang="en-US"/>
        </a:p>
      </dgm:t>
    </dgm:pt>
    <dgm:pt modelId="{E7097C0F-452C-436B-A358-743F10B23D3C}" type="sibTrans" cxnId="{39B4684B-FA6F-4CA2-95A0-A8C9EF867F3A}">
      <dgm:prSet/>
      <dgm:spPr/>
      <dgm:t>
        <a:bodyPr/>
        <a:lstStyle/>
        <a:p>
          <a:endParaRPr lang="en-US"/>
        </a:p>
      </dgm:t>
    </dgm:pt>
    <dgm:pt modelId="{DBE97BF1-EA88-4090-AD3E-CA2B42E47E4D}">
      <dgm:prSet/>
      <dgm:spPr/>
      <dgm:t>
        <a:bodyPr/>
        <a:lstStyle/>
        <a:p>
          <a:r>
            <a:rPr lang="en-US" dirty="0"/>
            <a:t>Main Responsibilities</a:t>
          </a:r>
        </a:p>
      </dgm:t>
    </dgm:pt>
    <dgm:pt modelId="{B4509E79-7FC1-4C5B-8526-C0497D7651FF}" type="parTrans" cxnId="{A428FB4F-B867-4DA4-94BF-EBC008468657}">
      <dgm:prSet/>
      <dgm:spPr/>
      <dgm:t>
        <a:bodyPr/>
        <a:lstStyle/>
        <a:p>
          <a:endParaRPr lang="en-US"/>
        </a:p>
      </dgm:t>
    </dgm:pt>
    <dgm:pt modelId="{91A59F62-1097-49C1-B86D-3C5BFF8545A3}" type="sibTrans" cxnId="{A428FB4F-B867-4DA4-94BF-EBC008468657}">
      <dgm:prSet/>
      <dgm:spPr/>
      <dgm:t>
        <a:bodyPr/>
        <a:lstStyle/>
        <a:p>
          <a:endParaRPr lang="en-US"/>
        </a:p>
      </dgm:t>
    </dgm:pt>
    <dgm:pt modelId="{0D1EFC7A-85D2-4129-ACF4-D634C4E253A8}">
      <dgm:prSet/>
      <dgm:spPr/>
      <dgm:t>
        <a:bodyPr/>
        <a:lstStyle/>
        <a:p>
          <a:r>
            <a:rPr lang="en-US" dirty="0"/>
            <a:t>Employability Skills</a:t>
          </a:r>
        </a:p>
      </dgm:t>
    </dgm:pt>
    <dgm:pt modelId="{0FCA9733-CEC0-4DF7-AAA1-AE0FC4252AC3}" type="parTrans" cxnId="{1AA8CCC0-56A9-444B-A07A-A04784C7312E}">
      <dgm:prSet/>
      <dgm:spPr/>
      <dgm:t>
        <a:bodyPr/>
        <a:lstStyle/>
        <a:p>
          <a:endParaRPr lang="en-US"/>
        </a:p>
      </dgm:t>
    </dgm:pt>
    <dgm:pt modelId="{9A1310AE-00F3-459F-A6FF-7934471FF4E0}" type="sibTrans" cxnId="{1AA8CCC0-56A9-444B-A07A-A04784C7312E}">
      <dgm:prSet/>
      <dgm:spPr/>
      <dgm:t>
        <a:bodyPr/>
        <a:lstStyle/>
        <a:p>
          <a:endParaRPr lang="en-US"/>
        </a:p>
      </dgm:t>
    </dgm:pt>
    <dgm:pt modelId="{8D0AFE7F-47BB-4721-A135-36EEE79C8342}">
      <dgm:prSet/>
      <dgm:spPr/>
      <dgm:t>
        <a:bodyPr/>
        <a:lstStyle/>
        <a:p>
          <a:r>
            <a:rPr lang="en-US" dirty="0"/>
            <a:t>Evaluation / Reflection</a:t>
          </a:r>
        </a:p>
      </dgm:t>
    </dgm:pt>
    <dgm:pt modelId="{E4EB5CFD-F0A3-4A2C-A193-ED7158641EFD}" type="parTrans" cxnId="{FE9BC146-3E72-4339-B416-F7B1E4379ABE}">
      <dgm:prSet/>
      <dgm:spPr/>
      <dgm:t>
        <a:bodyPr/>
        <a:lstStyle/>
        <a:p>
          <a:endParaRPr lang="en-US"/>
        </a:p>
      </dgm:t>
    </dgm:pt>
    <dgm:pt modelId="{87E98CC7-038D-4CC9-81B6-44D8EC885355}" type="sibTrans" cxnId="{FE9BC146-3E72-4339-B416-F7B1E4379ABE}">
      <dgm:prSet/>
      <dgm:spPr/>
      <dgm:t>
        <a:bodyPr/>
        <a:lstStyle/>
        <a:p>
          <a:endParaRPr lang="en-US"/>
        </a:p>
      </dgm:t>
    </dgm:pt>
    <dgm:pt modelId="{529438D7-1AB1-4268-92D8-8B7A6068EB6D}">
      <dgm:prSet/>
      <dgm:spPr/>
      <dgm:t>
        <a:bodyPr/>
        <a:lstStyle/>
        <a:p>
          <a:r>
            <a:rPr lang="en-US" dirty="0"/>
            <a:t>References</a:t>
          </a:r>
        </a:p>
      </dgm:t>
    </dgm:pt>
    <dgm:pt modelId="{BDCC5C33-91CC-414B-95DB-BAB9A21E745E}" type="parTrans" cxnId="{42316141-6A5E-4CD5-8AF2-36E26FB9899E}">
      <dgm:prSet/>
      <dgm:spPr/>
      <dgm:t>
        <a:bodyPr/>
        <a:lstStyle/>
        <a:p>
          <a:endParaRPr lang="en-US"/>
        </a:p>
      </dgm:t>
    </dgm:pt>
    <dgm:pt modelId="{5982D247-4D6A-4ABF-A89D-CEC3C405F311}" type="sibTrans" cxnId="{42316141-6A5E-4CD5-8AF2-36E26FB9899E}">
      <dgm:prSet/>
      <dgm:spPr/>
      <dgm:t>
        <a:bodyPr/>
        <a:lstStyle/>
        <a:p>
          <a:endParaRPr lang="en-US"/>
        </a:p>
      </dgm:t>
    </dgm:pt>
    <dgm:pt modelId="{6F825A3D-2028-4829-9B26-D3A5E92AA6B4}" type="pres">
      <dgm:prSet presAssocID="{459CF8F0-9B74-4013-8030-414B2A966E97}" presName="root" presStyleCnt="0">
        <dgm:presLayoutVars>
          <dgm:dir/>
          <dgm:resizeHandles val="exact"/>
        </dgm:presLayoutVars>
      </dgm:prSet>
      <dgm:spPr/>
    </dgm:pt>
    <dgm:pt modelId="{A15884F0-4AD0-40BE-BC51-17100197716E}" type="pres">
      <dgm:prSet presAssocID="{2ECAC21A-AAA7-46BF-965B-223AA5342CF6}" presName="compNode" presStyleCnt="0"/>
      <dgm:spPr/>
    </dgm:pt>
    <dgm:pt modelId="{703020FA-118C-4BE1-BB6D-82EA6FAFBDE1}" type="pres">
      <dgm:prSet presAssocID="{2ECAC21A-AAA7-46BF-965B-223AA5342CF6}" presName="bgRect" presStyleLbl="bgShp" presStyleIdx="0" presStyleCnt="5"/>
      <dgm:spPr/>
    </dgm:pt>
    <dgm:pt modelId="{8872B487-0A57-4B5F-8615-1D6BFF7F08E4}" type="pres">
      <dgm:prSet presAssocID="{2ECAC21A-AAA7-46BF-965B-223AA5342CF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2FA3BE3-1ACC-4E9F-8E65-D7D085DADBFE}" type="pres">
      <dgm:prSet presAssocID="{2ECAC21A-AAA7-46BF-965B-223AA5342CF6}" presName="spaceRect" presStyleCnt="0"/>
      <dgm:spPr/>
    </dgm:pt>
    <dgm:pt modelId="{A1DE1509-2E3B-47F1-B57A-26268767C899}" type="pres">
      <dgm:prSet presAssocID="{2ECAC21A-AAA7-46BF-965B-223AA5342CF6}" presName="parTx" presStyleLbl="revTx" presStyleIdx="0" presStyleCnt="5">
        <dgm:presLayoutVars>
          <dgm:chMax val="0"/>
          <dgm:chPref val="0"/>
        </dgm:presLayoutVars>
      </dgm:prSet>
      <dgm:spPr/>
    </dgm:pt>
    <dgm:pt modelId="{FD8580FC-3CF5-4FC0-88CB-5CFE5CEC7D58}" type="pres">
      <dgm:prSet presAssocID="{E7097C0F-452C-436B-A358-743F10B23D3C}" presName="sibTrans" presStyleCnt="0"/>
      <dgm:spPr/>
    </dgm:pt>
    <dgm:pt modelId="{BED01915-9DE3-4360-B390-90CB5D0B4E7C}" type="pres">
      <dgm:prSet presAssocID="{DBE97BF1-EA88-4090-AD3E-CA2B42E47E4D}" presName="compNode" presStyleCnt="0"/>
      <dgm:spPr/>
    </dgm:pt>
    <dgm:pt modelId="{A1B59204-F017-4F1F-863C-62B9A8756712}" type="pres">
      <dgm:prSet presAssocID="{DBE97BF1-EA88-4090-AD3E-CA2B42E47E4D}" presName="bgRect" presStyleLbl="bgShp" presStyleIdx="1" presStyleCnt="5"/>
      <dgm:spPr/>
    </dgm:pt>
    <dgm:pt modelId="{3015CC0B-E96B-4798-B77C-69A1760EB080}" type="pres">
      <dgm:prSet presAssocID="{DBE97BF1-EA88-4090-AD3E-CA2B42E47E4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609F7BF-9000-42AC-8F49-30B241278FD3}" type="pres">
      <dgm:prSet presAssocID="{DBE97BF1-EA88-4090-AD3E-CA2B42E47E4D}" presName="spaceRect" presStyleCnt="0"/>
      <dgm:spPr/>
    </dgm:pt>
    <dgm:pt modelId="{6C61C8E9-0BBE-4CE1-B57A-5BF5E4E8B71C}" type="pres">
      <dgm:prSet presAssocID="{DBE97BF1-EA88-4090-AD3E-CA2B42E47E4D}" presName="parTx" presStyleLbl="revTx" presStyleIdx="1" presStyleCnt="5">
        <dgm:presLayoutVars>
          <dgm:chMax val="0"/>
          <dgm:chPref val="0"/>
        </dgm:presLayoutVars>
      </dgm:prSet>
      <dgm:spPr/>
    </dgm:pt>
    <dgm:pt modelId="{1C4D5105-4C03-467D-8BEE-D91A005FBBF7}" type="pres">
      <dgm:prSet presAssocID="{91A59F62-1097-49C1-B86D-3C5BFF8545A3}" presName="sibTrans" presStyleCnt="0"/>
      <dgm:spPr/>
    </dgm:pt>
    <dgm:pt modelId="{8BA71002-A249-4A63-AEBD-BF029BE9401F}" type="pres">
      <dgm:prSet presAssocID="{0D1EFC7A-85D2-4129-ACF4-D634C4E253A8}" presName="compNode" presStyleCnt="0"/>
      <dgm:spPr/>
    </dgm:pt>
    <dgm:pt modelId="{F79ACDDC-8AA8-412C-935B-20EEAACB36B5}" type="pres">
      <dgm:prSet presAssocID="{0D1EFC7A-85D2-4129-ACF4-D634C4E253A8}" presName="bgRect" presStyleLbl="bgShp" presStyleIdx="2" presStyleCnt="5"/>
      <dgm:spPr/>
    </dgm:pt>
    <dgm:pt modelId="{16E20D4D-8BDC-42B3-B404-631B551CAB13}" type="pres">
      <dgm:prSet presAssocID="{0D1EFC7A-85D2-4129-ACF4-D634C4E253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A837FE1-B458-4BF1-AD3E-B3F9E631EA1A}" type="pres">
      <dgm:prSet presAssocID="{0D1EFC7A-85D2-4129-ACF4-D634C4E253A8}" presName="spaceRect" presStyleCnt="0"/>
      <dgm:spPr/>
    </dgm:pt>
    <dgm:pt modelId="{E1223DB6-8588-47D1-A66B-28C102E2CE28}" type="pres">
      <dgm:prSet presAssocID="{0D1EFC7A-85D2-4129-ACF4-D634C4E253A8}" presName="parTx" presStyleLbl="revTx" presStyleIdx="2" presStyleCnt="5">
        <dgm:presLayoutVars>
          <dgm:chMax val="0"/>
          <dgm:chPref val="0"/>
        </dgm:presLayoutVars>
      </dgm:prSet>
      <dgm:spPr/>
    </dgm:pt>
    <dgm:pt modelId="{F8C0FFBC-2FF0-4D94-86A7-9A3CDB5481E4}" type="pres">
      <dgm:prSet presAssocID="{9A1310AE-00F3-459F-A6FF-7934471FF4E0}" presName="sibTrans" presStyleCnt="0"/>
      <dgm:spPr/>
    </dgm:pt>
    <dgm:pt modelId="{59A63AC4-A37E-4057-8069-7BFE9DC5C7FD}" type="pres">
      <dgm:prSet presAssocID="{8D0AFE7F-47BB-4721-A135-36EEE79C8342}" presName="compNode" presStyleCnt="0"/>
      <dgm:spPr/>
    </dgm:pt>
    <dgm:pt modelId="{3CFADCAB-F02A-4435-B163-8EB5EA9EEE5F}" type="pres">
      <dgm:prSet presAssocID="{8D0AFE7F-47BB-4721-A135-36EEE79C8342}" presName="bgRect" presStyleLbl="bgShp" presStyleIdx="3" presStyleCnt="5"/>
      <dgm:spPr/>
    </dgm:pt>
    <dgm:pt modelId="{F53F1EEB-4A6D-4FD1-AB10-32B1268DDD82}" type="pres">
      <dgm:prSet presAssocID="{8D0AFE7F-47BB-4721-A135-36EEE79C834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1542AD23-0685-440F-A324-CB7F6DE1EA65}" type="pres">
      <dgm:prSet presAssocID="{8D0AFE7F-47BB-4721-A135-36EEE79C8342}" presName="spaceRect" presStyleCnt="0"/>
      <dgm:spPr/>
    </dgm:pt>
    <dgm:pt modelId="{AD50A847-5ED6-4BEB-8E84-9512CEF153B9}" type="pres">
      <dgm:prSet presAssocID="{8D0AFE7F-47BB-4721-A135-36EEE79C8342}" presName="parTx" presStyleLbl="revTx" presStyleIdx="3" presStyleCnt="5">
        <dgm:presLayoutVars>
          <dgm:chMax val="0"/>
          <dgm:chPref val="0"/>
        </dgm:presLayoutVars>
      </dgm:prSet>
      <dgm:spPr/>
    </dgm:pt>
    <dgm:pt modelId="{ECA4E9FC-1652-4B23-9E23-D86A22FF114A}" type="pres">
      <dgm:prSet presAssocID="{87E98CC7-038D-4CC9-81B6-44D8EC885355}" presName="sibTrans" presStyleCnt="0"/>
      <dgm:spPr/>
    </dgm:pt>
    <dgm:pt modelId="{18C7CD8C-DF4A-4DA2-B55A-DB35870A92B2}" type="pres">
      <dgm:prSet presAssocID="{529438D7-1AB1-4268-92D8-8B7A6068EB6D}" presName="compNode" presStyleCnt="0"/>
      <dgm:spPr/>
    </dgm:pt>
    <dgm:pt modelId="{8B57FEB9-C2D5-494B-8323-EDD1BB73AB73}" type="pres">
      <dgm:prSet presAssocID="{529438D7-1AB1-4268-92D8-8B7A6068EB6D}" presName="bgRect" presStyleLbl="bgShp" presStyleIdx="4" presStyleCnt="5"/>
      <dgm:spPr/>
    </dgm:pt>
    <dgm:pt modelId="{18CC7D3D-66D6-4E97-9477-5610E3F16707}" type="pres">
      <dgm:prSet presAssocID="{529438D7-1AB1-4268-92D8-8B7A6068EB6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3E18F3C-BB54-446A-8229-89D061FBF8E0}" type="pres">
      <dgm:prSet presAssocID="{529438D7-1AB1-4268-92D8-8B7A6068EB6D}" presName="spaceRect" presStyleCnt="0"/>
      <dgm:spPr/>
    </dgm:pt>
    <dgm:pt modelId="{CD6F08B1-F463-4758-9EBA-74BFDEDA0F55}" type="pres">
      <dgm:prSet presAssocID="{529438D7-1AB1-4268-92D8-8B7A6068EB6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2BCA104-A581-483C-BC1E-39C00565BFE7}" type="presOf" srcId="{0D1EFC7A-85D2-4129-ACF4-D634C4E253A8}" destId="{E1223DB6-8588-47D1-A66B-28C102E2CE28}" srcOrd="0" destOrd="0" presId="urn:microsoft.com/office/officeart/2018/2/layout/IconVerticalSolidList"/>
    <dgm:cxn modelId="{0E009C15-ADD0-48A8-AAFF-25823C8BF3F4}" type="presOf" srcId="{459CF8F0-9B74-4013-8030-414B2A966E97}" destId="{6F825A3D-2028-4829-9B26-D3A5E92AA6B4}" srcOrd="0" destOrd="0" presId="urn:microsoft.com/office/officeart/2018/2/layout/IconVerticalSolidList"/>
    <dgm:cxn modelId="{42316141-6A5E-4CD5-8AF2-36E26FB9899E}" srcId="{459CF8F0-9B74-4013-8030-414B2A966E97}" destId="{529438D7-1AB1-4268-92D8-8B7A6068EB6D}" srcOrd="4" destOrd="0" parTransId="{BDCC5C33-91CC-414B-95DB-BAB9A21E745E}" sibTransId="{5982D247-4D6A-4ABF-A89D-CEC3C405F311}"/>
    <dgm:cxn modelId="{F5E88A62-6FFF-4828-A80F-0A5E8256FA1A}" type="presOf" srcId="{8D0AFE7F-47BB-4721-A135-36EEE79C8342}" destId="{AD50A847-5ED6-4BEB-8E84-9512CEF153B9}" srcOrd="0" destOrd="0" presId="urn:microsoft.com/office/officeart/2018/2/layout/IconVerticalSolidList"/>
    <dgm:cxn modelId="{FE9BC146-3E72-4339-B416-F7B1E4379ABE}" srcId="{459CF8F0-9B74-4013-8030-414B2A966E97}" destId="{8D0AFE7F-47BB-4721-A135-36EEE79C8342}" srcOrd="3" destOrd="0" parTransId="{E4EB5CFD-F0A3-4A2C-A193-ED7158641EFD}" sibTransId="{87E98CC7-038D-4CC9-81B6-44D8EC885355}"/>
    <dgm:cxn modelId="{39B4684B-FA6F-4CA2-95A0-A8C9EF867F3A}" srcId="{459CF8F0-9B74-4013-8030-414B2A966E97}" destId="{2ECAC21A-AAA7-46BF-965B-223AA5342CF6}" srcOrd="0" destOrd="0" parTransId="{9D065631-69F0-432A-AE1C-BDB363E7A6B5}" sibTransId="{E7097C0F-452C-436B-A358-743F10B23D3C}"/>
    <dgm:cxn modelId="{7AD32B4D-8AF4-4A14-A916-108B9BE260DF}" type="presOf" srcId="{529438D7-1AB1-4268-92D8-8B7A6068EB6D}" destId="{CD6F08B1-F463-4758-9EBA-74BFDEDA0F55}" srcOrd="0" destOrd="0" presId="urn:microsoft.com/office/officeart/2018/2/layout/IconVerticalSolidList"/>
    <dgm:cxn modelId="{A428FB4F-B867-4DA4-94BF-EBC008468657}" srcId="{459CF8F0-9B74-4013-8030-414B2A966E97}" destId="{DBE97BF1-EA88-4090-AD3E-CA2B42E47E4D}" srcOrd="1" destOrd="0" parTransId="{B4509E79-7FC1-4C5B-8526-C0497D7651FF}" sibTransId="{91A59F62-1097-49C1-B86D-3C5BFF8545A3}"/>
    <dgm:cxn modelId="{2ABB537D-CA1A-4F45-A57D-959D6CAE17B3}" type="presOf" srcId="{2ECAC21A-AAA7-46BF-965B-223AA5342CF6}" destId="{A1DE1509-2E3B-47F1-B57A-26268767C899}" srcOrd="0" destOrd="0" presId="urn:microsoft.com/office/officeart/2018/2/layout/IconVerticalSolidList"/>
    <dgm:cxn modelId="{7EB21B9B-995E-4640-B06D-91D82FB0BED3}" type="presOf" srcId="{DBE97BF1-EA88-4090-AD3E-CA2B42E47E4D}" destId="{6C61C8E9-0BBE-4CE1-B57A-5BF5E4E8B71C}" srcOrd="0" destOrd="0" presId="urn:microsoft.com/office/officeart/2018/2/layout/IconVerticalSolidList"/>
    <dgm:cxn modelId="{1AA8CCC0-56A9-444B-A07A-A04784C7312E}" srcId="{459CF8F0-9B74-4013-8030-414B2A966E97}" destId="{0D1EFC7A-85D2-4129-ACF4-D634C4E253A8}" srcOrd="2" destOrd="0" parTransId="{0FCA9733-CEC0-4DF7-AAA1-AE0FC4252AC3}" sibTransId="{9A1310AE-00F3-459F-A6FF-7934471FF4E0}"/>
    <dgm:cxn modelId="{4D83AAAD-6CF8-429B-AAC6-AE63A8A4AB51}" type="presParOf" srcId="{6F825A3D-2028-4829-9B26-D3A5E92AA6B4}" destId="{A15884F0-4AD0-40BE-BC51-17100197716E}" srcOrd="0" destOrd="0" presId="urn:microsoft.com/office/officeart/2018/2/layout/IconVerticalSolidList"/>
    <dgm:cxn modelId="{1E0D473B-4611-422B-96CE-E81B2147BE72}" type="presParOf" srcId="{A15884F0-4AD0-40BE-BC51-17100197716E}" destId="{703020FA-118C-4BE1-BB6D-82EA6FAFBDE1}" srcOrd="0" destOrd="0" presId="urn:microsoft.com/office/officeart/2018/2/layout/IconVerticalSolidList"/>
    <dgm:cxn modelId="{62345402-359B-46CD-B44D-DC1C0D058704}" type="presParOf" srcId="{A15884F0-4AD0-40BE-BC51-17100197716E}" destId="{8872B487-0A57-4B5F-8615-1D6BFF7F08E4}" srcOrd="1" destOrd="0" presId="urn:microsoft.com/office/officeart/2018/2/layout/IconVerticalSolidList"/>
    <dgm:cxn modelId="{E2C1DE3F-D9B8-4380-97BC-CB0D38C2153A}" type="presParOf" srcId="{A15884F0-4AD0-40BE-BC51-17100197716E}" destId="{B2FA3BE3-1ACC-4E9F-8E65-D7D085DADBFE}" srcOrd="2" destOrd="0" presId="urn:microsoft.com/office/officeart/2018/2/layout/IconVerticalSolidList"/>
    <dgm:cxn modelId="{4949F501-0F2B-40F7-882F-076022F49A14}" type="presParOf" srcId="{A15884F0-4AD0-40BE-BC51-17100197716E}" destId="{A1DE1509-2E3B-47F1-B57A-26268767C899}" srcOrd="3" destOrd="0" presId="urn:microsoft.com/office/officeart/2018/2/layout/IconVerticalSolidList"/>
    <dgm:cxn modelId="{C3873942-E6AE-4865-9F68-12F516DBF7C3}" type="presParOf" srcId="{6F825A3D-2028-4829-9B26-D3A5E92AA6B4}" destId="{FD8580FC-3CF5-4FC0-88CB-5CFE5CEC7D58}" srcOrd="1" destOrd="0" presId="urn:microsoft.com/office/officeart/2018/2/layout/IconVerticalSolidList"/>
    <dgm:cxn modelId="{6A061F29-AB72-4421-9F1C-A760AE9FA26D}" type="presParOf" srcId="{6F825A3D-2028-4829-9B26-D3A5E92AA6B4}" destId="{BED01915-9DE3-4360-B390-90CB5D0B4E7C}" srcOrd="2" destOrd="0" presId="urn:microsoft.com/office/officeart/2018/2/layout/IconVerticalSolidList"/>
    <dgm:cxn modelId="{1A373D6D-B38F-415F-910C-3226EA0875FE}" type="presParOf" srcId="{BED01915-9DE3-4360-B390-90CB5D0B4E7C}" destId="{A1B59204-F017-4F1F-863C-62B9A8756712}" srcOrd="0" destOrd="0" presId="urn:microsoft.com/office/officeart/2018/2/layout/IconVerticalSolidList"/>
    <dgm:cxn modelId="{54A78D54-91DF-47FD-A03E-62111D24571F}" type="presParOf" srcId="{BED01915-9DE3-4360-B390-90CB5D0B4E7C}" destId="{3015CC0B-E96B-4798-B77C-69A1760EB080}" srcOrd="1" destOrd="0" presId="urn:microsoft.com/office/officeart/2018/2/layout/IconVerticalSolidList"/>
    <dgm:cxn modelId="{061D3586-917D-4AE1-9D57-7C57ACBBC724}" type="presParOf" srcId="{BED01915-9DE3-4360-B390-90CB5D0B4E7C}" destId="{6609F7BF-9000-42AC-8F49-30B241278FD3}" srcOrd="2" destOrd="0" presId="urn:microsoft.com/office/officeart/2018/2/layout/IconVerticalSolidList"/>
    <dgm:cxn modelId="{E475CAAC-CC25-4542-8442-E6988C829F61}" type="presParOf" srcId="{BED01915-9DE3-4360-B390-90CB5D0B4E7C}" destId="{6C61C8E9-0BBE-4CE1-B57A-5BF5E4E8B71C}" srcOrd="3" destOrd="0" presId="urn:microsoft.com/office/officeart/2018/2/layout/IconVerticalSolidList"/>
    <dgm:cxn modelId="{58B42B1A-BED7-429A-8409-6E675DB919FF}" type="presParOf" srcId="{6F825A3D-2028-4829-9B26-D3A5E92AA6B4}" destId="{1C4D5105-4C03-467D-8BEE-D91A005FBBF7}" srcOrd="3" destOrd="0" presId="urn:microsoft.com/office/officeart/2018/2/layout/IconVerticalSolidList"/>
    <dgm:cxn modelId="{323FEB1E-01B7-4E98-AAC5-9342A6ADC035}" type="presParOf" srcId="{6F825A3D-2028-4829-9B26-D3A5E92AA6B4}" destId="{8BA71002-A249-4A63-AEBD-BF029BE9401F}" srcOrd="4" destOrd="0" presId="urn:microsoft.com/office/officeart/2018/2/layout/IconVerticalSolidList"/>
    <dgm:cxn modelId="{C6BFB547-36AA-4913-AF17-854F7BB44DE7}" type="presParOf" srcId="{8BA71002-A249-4A63-AEBD-BF029BE9401F}" destId="{F79ACDDC-8AA8-412C-935B-20EEAACB36B5}" srcOrd="0" destOrd="0" presId="urn:microsoft.com/office/officeart/2018/2/layout/IconVerticalSolidList"/>
    <dgm:cxn modelId="{53AA2ADE-2F56-46F5-978E-4BD4F5C45D37}" type="presParOf" srcId="{8BA71002-A249-4A63-AEBD-BF029BE9401F}" destId="{16E20D4D-8BDC-42B3-B404-631B551CAB13}" srcOrd="1" destOrd="0" presId="urn:microsoft.com/office/officeart/2018/2/layout/IconVerticalSolidList"/>
    <dgm:cxn modelId="{C32EA8B7-3522-44CB-BFB4-E6F3CC391FC7}" type="presParOf" srcId="{8BA71002-A249-4A63-AEBD-BF029BE9401F}" destId="{8A837FE1-B458-4BF1-AD3E-B3F9E631EA1A}" srcOrd="2" destOrd="0" presId="urn:microsoft.com/office/officeart/2018/2/layout/IconVerticalSolidList"/>
    <dgm:cxn modelId="{85C647C0-5765-4A99-9B59-4C85639C96D3}" type="presParOf" srcId="{8BA71002-A249-4A63-AEBD-BF029BE9401F}" destId="{E1223DB6-8588-47D1-A66B-28C102E2CE28}" srcOrd="3" destOrd="0" presId="urn:microsoft.com/office/officeart/2018/2/layout/IconVerticalSolidList"/>
    <dgm:cxn modelId="{43195BF2-3A9E-4C33-8CF9-D472698D3C3D}" type="presParOf" srcId="{6F825A3D-2028-4829-9B26-D3A5E92AA6B4}" destId="{F8C0FFBC-2FF0-4D94-86A7-9A3CDB5481E4}" srcOrd="5" destOrd="0" presId="urn:microsoft.com/office/officeart/2018/2/layout/IconVerticalSolidList"/>
    <dgm:cxn modelId="{8C4A71F0-90D2-459A-8C4B-DBE774DB3D6E}" type="presParOf" srcId="{6F825A3D-2028-4829-9B26-D3A5E92AA6B4}" destId="{59A63AC4-A37E-4057-8069-7BFE9DC5C7FD}" srcOrd="6" destOrd="0" presId="urn:microsoft.com/office/officeart/2018/2/layout/IconVerticalSolidList"/>
    <dgm:cxn modelId="{2181A2F0-DE55-476A-91FA-CEDC78510A76}" type="presParOf" srcId="{59A63AC4-A37E-4057-8069-7BFE9DC5C7FD}" destId="{3CFADCAB-F02A-4435-B163-8EB5EA9EEE5F}" srcOrd="0" destOrd="0" presId="urn:microsoft.com/office/officeart/2018/2/layout/IconVerticalSolidList"/>
    <dgm:cxn modelId="{4B3FB34A-9F10-4326-B125-28595C1A7503}" type="presParOf" srcId="{59A63AC4-A37E-4057-8069-7BFE9DC5C7FD}" destId="{F53F1EEB-4A6D-4FD1-AB10-32B1268DDD82}" srcOrd="1" destOrd="0" presId="urn:microsoft.com/office/officeart/2018/2/layout/IconVerticalSolidList"/>
    <dgm:cxn modelId="{5C6E8167-86B7-46CB-96B3-B572F3262A77}" type="presParOf" srcId="{59A63AC4-A37E-4057-8069-7BFE9DC5C7FD}" destId="{1542AD23-0685-440F-A324-CB7F6DE1EA65}" srcOrd="2" destOrd="0" presId="urn:microsoft.com/office/officeart/2018/2/layout/IconVerticalSolidList"/>
    <dgm:cxn modelId="{1F95405C-E825-4852-A390-18ACEA0CF2B9}" type="presParOf" srcId="{59A63AC4-A37E-4057-8069-7BFE9DC5C7FD}" destId="{AD50A847-5ED6-4BEB-8E84-9512CEF153B9}" srcOrd="3" destOrd="0" presId="urn:microsoft.com/office/officeart/2018/2/layout/IconVerticalSolidList"/>
    <dgm:cxn modelId="{DFD64196-2D5D-4B2E-AEAE-B0040808D35C}" type="presParOf" srcId="{6F825A3D-2028-4829-9B26-D3A5E92AA6B4}" destId="{ECA4E9FC-1652-4B23-9E23-D86A22FF114A}" srcOrd="7" destOrd="0" presId="urn:microsoft.com/office/officeart/2018/2/layout/IconVerticalSolidList"/>
    <dgm:cxn modelId="{367F5C56-4ADC-48D6-8089-B91FA77AB947}" type="presParOf" srcId="{6F825A3D-2028-4829-9B26-D3A5E92AA6B4}" destId="{18C7CD8C-DF4A-4DA2-B55A-DB35870A92B2}" srcOrd="8" destOrd="0" presId="urn:microsoft.com/office/officeart/2018/2/layout/IconVerticalSolidList"/>
    <dgm:cxn modelId="{27D2018F-DE7A-417E-88B1-15FBA2CE0EE6}" type="presParOf" srcId="{18C7CD8C-DF4A-4DA2-B55A-DB35870A92B2}" destId="{8B57FEB9-C2D5-494B-8323-EDD1BB73AB73}" srcOrd="0" destOrd="0" presId="urn:microsoft.com/office/officeart/2018/2/layout/IconVerticalSolidList"/>
    <dgm:cxn modelId="{C5B489A3-B00B-4B05-91E4-2DA7D22818F2}" type="presParOf" srcId="{18C7CD8C-DF4A-4DA2-B55A-DB35870A92B2}" destId="{18CC7D3D-66D6-4E97-9477-5610E3F16707}" srcOrd="1" destOrd="0" presId="urn:microsoft.com/office/officeart/2018/2/layout/IconVerticalSolidList"/>
    <dgm:cxn modelId="{BE55DFB9-17D6-420C-9BA9-B85BDD54E374}" type="presParOf" srcId="{18C7CD8C-DF4A-4DA2-B55A-DB35870A92B2}" destId="{B3E18F3C-BB54-446A-8229-89D061FBF8E0}" srcOrd="2" destOrd="0" presId="urn:microsoft.com/office/officeart/2018/2/layout/IconVerticalSolidList"/>
    <dgm:cxn modelId="{D051EE29-29B8-413F-914B-13518858ED2C}" type="presParOf" srcId="{18C7CD8C-DF4A-4DA2-B55A-DB35870A92B2}" destId="{CD6F08B1-F463-4758-9EBA-74BFDEDA0F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020FA-118C-4BE1-BB6D-82EA6FAFBDE1}">
      <dsp:nvSpPr>
        <dsp:cNvPr id="0" name=""/>
        <dsp:cNvSpPr/>
      </dsp:nvSpPr>
      <dsp:spPr>
        <a:xfrm>
          <a:off x="0" y="3729"/>
          <a:ext cx="5614987" cy="7943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2B487-0A57-4B5F-8615-1D6BFF7F08E4}">
      <dsp:nvSpPr>
        <dsp:cNvPr id="0" name=""/>
        <dsp:cNvSpPr/>
      </dsp:nvSpPr>
      <dsp:spPr>
        <a:xfrm>
          <a:off x="240293" y="182460"/>
          <a:ext cx="436897" cy="4368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E1509-2E3B-47F1-B57A-26268767C899}">
      <dsp:nvSpPr>
        <dsp:cNvPr id="0" name=""/>
        <dsp:cNvSpPr/>
      </dsp:nvSpPr>
      <dsp:spPr>
        <a:xfrm>
          <a:off x="917484" y="3729"/>
          <a:ext cx="4697502" cy="794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70" tIns="84070" rIns="84070" bIns="840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Future Career</a:t>
          </a:r>
        </a:p>
      </dsp:txBody>
      <dsp:txXfrm>
        <a:off x="917484" y="3729"/>
        <a:ext cx="4697502" cy="794359"/>
      </dsp:txXfrm>
    </dsp:sp>
    <dsp:sp modelId="{A1B59204-F017-4F1F-863C-62B9A8756712}">
      <dsp:nvSpPr>
        <dsp:cNvPr id="0" name=""/>
        <dsp:cNvSpPr/>
      </dsp:nvSpPr>
      <dsp:spPr>
        <a:xfrm>
          <a:off x="0" y="996678"/>
          <a:ext cx="5614987" cy="7943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5CC0B-E96B-4798-B77C-69A1760EB080}">
      <dsp:nvSpPr>
        <dsp:cNvPr id="0" name=""/>
        <dsp:cNvSpPr/>
      </dsp:nvSpPr>
      <dsp:spPr>
        <a:xfrm>
          <a:off x="240293" y="1175408"/>
          <a:ext cx="436897" cy="4368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1C8E9-0BBE-4CE1-B57A-5BF5E4E8B71C}">
      <dsp:nvSpPr>
        <dsp:cNvPr id="0" name=""/>
        <dsp:cNvSpPr/>
      </dsp:nvSpPr>
      <dsp:spPr>
        <a:xfrm>
          <a:off x="917484" y="996678"/>
          <a:ext cx="4697502" cy="794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70" tIns="84070" rIns="84070" bIns="840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Main Responsibilities</a:t>
          </a:r>
        </a:p>
      </dsp:txBody>
      <dsp:txXfrm>
        <a:off x="917484" y="996678"/>
        <a:ext cx="4697502" cy="794359"/>
      </dsp:txXfrm>
    </dsp:sp>
    <dsp:sp modelId="{F79ACDDC-8AA8-412C-935B-20EEAACB36B5}">
      <dsp:nvSpPr>
        <dsp:cNvPr id="0" name=""/>
        <dsp:cNvSpPr/>
      </dsp:nvSpPr>
      <dsp:spPr>
        <a:xfrm>
          <a:off x="0" y="1989626"/>
          <a:ext cx="5614987" cy="7943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20D4D-8BDC-42B3-B404-631B551CAB13}">
      <dsp:nvSpPr>
        <dsp:cNvPr id="0" name=""/>
        <dsp:cNvSpPr/>
      </dsp:nvSpPr>
      <dsp:spPr>
        <a:xfrm>
          <a:off x="240293" y="2168357"/>
          <a:ext cx="436897" cy="4368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23DB6-8588-47D1-A66B-28C102E2CE28}">
      <dsp:nvSpPr>
        <dsp:cNvPr id="0" name=""/>
        <dsp:cNvSpPr/>
      </dsp:nvSpPr>
      <dsp:spPr>
        <a:xfrm>
          <a:off x="917484" y="1989626"/>
          <a:ext cx="4697502" cy="794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70" tIns="84070" rIns="84070" bIns="840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Employability Skills</a:t>
          </a:r>
        </a:p>
      </dsp:txBody>
      <dsp:txXfrm>
        <a:off x="917484" y="1989626"/>
        <a:ext cx="4697502" cy="794359"/>
      </dsp:txXfrm>
    </dsp:sp>
    <dsp:sp modelId="{3CFADCAB-F02A-4435-B163-8EB5EA9EEE5F}">
      <dsp:nvSpPr>
        <dsp:cNvPr id="0" name=""/>
        <dsp:cNvSpPr/>
      </dsp:nvSpPr>
      <dsp:spPr>
        <a:xfrm>
          <a:off x="0" y="2982575"/>
          <a:ext cx="5614987" cy="7943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3F1EEB-4A6D-4FD1-AB10-32B1268DDD82}">
      <dsp:nvSpPr>
        <dsp:cNvPr id="0" name=""/>
        <dsp:cNvSpPr/>
      </dsp:nvSpPr>
      <dsp:spPr>
        <a:xfrm>
          <a:off x="240293" y="3161306"/>
          <a:ext cx="436897" cy="4368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0A847-5ED6-4BEB-8E84-9512CEF153B9}">
      <dsp:nvSpPr>
        <dsp:cNvPr id="0" name=""/>
        <dsp:cNvSpPr/>
      </dsp:nvSpPr>
      <dsp:spPr>
        <a:xfrm>
          <a:off x="917484" y="2982575"/>
          <a:ext cx="4697502" cy="794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70" tIns="84070" rIns="84070" bIns="840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Evaluation / Reflection</a:t>
          </a:r>
        </a:p>
      </dsp:txBody>
      <dsp:txXfrm>
        <a:off x="917484" y="2982575"/>
        <a:ext cx="4697502" cy="794359"/>
      </dsp:txXfrm>
    </dsp:sp>
    <dsp:sp modelId="{8B57FEB9-C2D5-494B-8323-EDD1BB73AB73}">
      <dsp:nvSpPr>
        <dsp:cNvPr id="0" name=""/>
        <dsp:cNvSpPr/>
      </dsp:nvSpPr>
      <dsp:spPr>
        <a:xfrm>
          <a:off x="0" y="3975524"/>
          <a:ext cx="5614987" cy="7943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C7D3D-66D6-4E97-9477-5610E3F16707}">
      <dsp:nvSpPr>
        <dsp:cNvPr id="0" name=""/>
        <dsp:cNvSpPr/>
      </dsp:nvSpPr>
      <dsp:spPr>
        <a:xfrm>
          <a:off x="240293" y="4154255"/>
          <a:ext cx="436897" cy="43689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F08B1-F463-4758-9EBA-74BFDEDA0F55}">
      <dsp:nvSpPr>
        <dsp:cNvPr id="0" name=""/>
        <dsp:cNvSpPr/>
      </dsp:nvSpPr>
      <dsp:spPr>
        <a:xfrm>
          <a:off x="917484" y="3975524"/>
          <a:ext cx="4697502" cy="794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70" tIns="84070" rIns="84070" bIns="840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References</a:t>
          </a:r>
        </a:p>
      </dsp:txBody>
      <dsp:txXfrm>
        <a:off x="917484" y="3975524"/>
        <a:ext cx="4697502" cy="794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42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086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43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271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53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635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761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0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9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027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1913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9831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479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3218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549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843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6A995ED-E650-45DF-9C8B-7764BADAD05F}" type="datetimeFigureOut">
              <a:rPr lang="en-GB" smtClean="0"/>
              <a:pPr/>
              <a:t>09/04/2022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606246-1B49-4C0A-BA20-E284602775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40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ws-medical.net/health/Mental-Health-Nursing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7A4D9A8-1A5C-44E1-96E3-12D58F256D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200" y="368300"/>
            <a:ext cx="11493500" cy="6210300"/>
          </a:xfrm>
        </p:spPr>
        <p:txBody>
          <a:bodyPr>
            <a:noAutofit/>
          </a:bodyPr>
          <a:lstStyle/>
          <a:p>
            <a:endParaRPr lang="en-GB" dirty="0"/>
          </a:p>
          <a:p>
            <a:r>
              <a:rPr lang="en-GB" dirty="0"/>
              <a:t>Student Name: Mary Olabisi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 Student Number: 2121535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 Module No: BMSW4001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 Module Title: Academic and Employability Skills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Lecturer: Lizeta Demetriou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dirty="0"/>
              <a:t> Date: 12</a:t>
            </a:r>
            <a:r>
              <a:rPr lang="en-GB" baseline="30000" dirty="0"/>
              <a:t>th</a:t>
            </a:r>
            <a:r>
              <a:rPr lang="en-GB" dirty="0"/>
              <a:t> April, 2022</a:t>
            </a:r>
            <a:endParaRPr lang="en-US" dirty="0"/>
          </a:p>
          <a:p>
            <a:r>
              <a:rPr lang="en-GB" dirty="0"/>
              <a:t> </a:t>
            </a:r>
            <a:endParaRPr lang="en-US" dirty="0"/>
          </a:p>
          <a:p>
            <a:r>
              <a:rPr lang="en-GB" sz="1600" b="1" dirty="0"/>
              <a:t> </a:t>
            </a:r>
            <a:endParaRPr lang="en-US" sz="1600" b="1" dirty="0"/>
          </a:p>
          <a:p>
            <a:pPr algn="l"/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928475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rgbClr val="F2F2F2"/>
                </a:solidFill>
                <a:latin typeface="+mn-lt"/>
              </a:rPr>
              <a:t>Outline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CD82D9-6553-64D7-B338-5C2CF07107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300915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79A43-0157-4B1C-86DA-EC8F42E6E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Future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81B78-1DDB-481B-802B-21F4D8D18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10020300" cy="3830320"/>
          </a:xfrm>
        </p:spPr>
        <p:txBody>
          <a:bodyPr>
            <a:normAutofit/>
          </a:bodyPr>
          <a:lstStyle/>
          <a:p>
            <a:pPr marL="0" lvl="0" indent="0">
              <a:lnSpc>
                <a:spcPct val="90000"/>
              </a:lnSpc>
              <a:buNone/>
            </a:pPr>
            <a:endParaRPr lang="en-GB" sz="1900" dirty="0"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1900" dirty="0"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lvl="0" indent="0">
              <a:lnSpc>
                <a:spcPct val="90000"/>
              </a:lnSpc>
              <a:buNone/>
            </a:pPr>
            <a:endParaRPr lang="en-GB" sz="1900" dirty="0"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lvl="0" indent="0" algn="ctr">
              <a:lnSpc>
                <a:spcPct val="90000"/>
              </a:lnSpc>
              <a:buNone/>
            </a:pPr>
            <a:r>
              <a:rPr lang="en-GB" sz="1900" dirty="0">
                <a:ea typeface="Times New Roman" panose="02020603050405020304" pitchFamily="18" charset="0"/>
                <a:cs typeface="Calibri Light" panose="020F0302020204030204" pitchFamily="34" charset="0"/>
              </a:rPr>
              <a:t>MENTAL HEALTH NURSING IS MY DREAM CAREER </a:t>
            </a:r>
          </a:p>
        </p:txBody>
      </p:sp>
    </p:spTree>
    <p:extLst>
      <p:ext uri="{BB962C8B-B14F-4D97-AF65-F5344CB8AC3E}">
        <p14:creationId xmlns:p14="http://schemas.microsoft.com/office/powerpoint/2010/main" val="87827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38355-4E4C-4D35-B373-E171CE9B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6295"/>
            <a:ext cx="10515600" cy="801523"/>
          </a:xfrm>
        </p:spPr>
        <p:txBody>
          <a:bodyPr/>
          <a:lstStyle/>
          <a:p>
            <a:pPr algn="ctr"/>
            <a:r>
              <a:rPr lang="en-GB" b="1" dirty="0"/>
              <a:t>Main Responsibilities of Mental Health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00B3E-DB79-4B90-A351-1F857C1690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748" y="1769165"/>
            <a:ext cx="11290852" cy="4802541"/>
          </a:xfrm>
        </p:spPr>
        <p:txBody>
          <a:bodyPr>
            <a:noAutofit/>
          </a:bodyPr>
          <a:lstStyle/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Assessing patients by holding a discussion with them about their mental health conditions</a:t>
            </a:r>
          </a:p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Provision of treatment and recommendation of appropriate medications for patients</a:t>
            </a:r>
          </a:p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Identifying the source of each patient’s mental disorders in order to provide personalized care</a:t>
            </a:r>
          </a:p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Conduct a face-to-face or one-on-one therapy session with patients</a:t>
            </a:r>
          </a:p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Prepare, manage, and effectively maintain patient’s records</a:t>
            </a:r>
          </a:p>
          <a:p>
            <a:pPr marL="514350" indent="-514350" algn="just">
              <a:lnSpc>
                <a:spcPct val="100000"/>
              </a:lnSpc>
              <a:buAutoNum type="arabicPeriod"/>
            </a:pPr>
            <a:r>
              <a:rPr lang="en-GB" sz="2400" dirty="0"/>
              <a:t>Participate in the risk assessment of patients and provide relevant feedback for quality care</a:t>
            </a:r>
          </a:p>
          <a:p>
            <a:pPr marL="0" lvl="0" indent="0" algn="ctr">
              <a:lnSpc>
                <a:spcPct val="90000"/>
              </a:lnSpc>
              <a:buNone/>
            </a:pPr>
            <a:r>
              <a:rPr lang="en-GB" sz="2400" dirty="0">
                <a:ea typeface="Times New Roman" panose="02020603050405020304" pitchFamily="18" charset="0"/>
                <a:cs typeface="Calibri Light" panose="020F0302020204030204" pitchFamily="34" charset="0"/>
              </a:rPr>
              <a:t>(Smith, 2019)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4432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4C38355-4E4C-4D35-B373-E171CE9B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338"/>
            <a:ext cx="10515600" cy="785757"/>
          </a:xfrm>
        </p:spPr>
        <p:txBody>
          <a:bodyPr/>
          <a:lstStyle/>
          <a:p>
            <a:pPr algn="ctr"/>
            <a:r>
              <a:rPr lang="en-GB" b="1" dirty="0"/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258D6-C667-48DB-AE06-0284D4779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632" y="818970"/>
            <a:ext cx="11225048" cy="6069736"/>
          </a:xfrm>
        </p:spPr>
        <p:txBody>
          <a:bodyPr>
            <a:noAutofit/>
          </a:bodyPr>
          <a:lstStyle/>
          <a:p>
            <a:pPr marL="0" lvl="0" indent="3175" algn="just">
              <a:lnSpc>
                <a:spcPct val="115000"/>
              </a:lnSpc>
              <a:buAutoNum type="arabicPeriod"/>
            </a:pPr>
            <a:r>
              <a:rPr lang="en-GB" sz="2400" dirty="0">
                <a:effectLst/>
                <a:ea typeface="Times New Roman" panose="02020603050405020304" pitchFamily="18" charset="0"/>
                <a:cs typeface="Calibri Light" panose="020F0302020204030204" pitchFamily="34" charset="0"/>
              </a:rPr>
              <a:t> Effective communication skills – A mental health nurse must be able to hold a healthy conversation and share accurate information with patients. Listening, questioning, and use of non-verbal communication are critical.</a:t>
            </a:r>
          </a:p>
          <a:p>
            <a:pPr marL="0" lvl="0" indent="3175" algn="just">
              <a:lnSpc>
                <a:spcPct val="115000"/>
              </a:lnSpc>
              <a:buAutoNum type="arabicPeriod"/>
            </a:pPr>
            <a:r>
              <a:rPr lang="en-GB" sz="2400" dirty="0"/>
              <a:t> Time management skills – A good disposition in time management enables mental health nurses to manage the depression and anxiety of patients through timely administration of medication.</a:t>
            </a:r>
          </a:p>
          <a:p>
            <a:pPr marL="0" lvl="0" indent="3175" algn="just">
              <a:lnSpc>
                <a:spcPct val="115000"/>
              </a:lnSpc>
              <a:buAutoNum type="arabicPeriod"/>
            </a:pPr>
            <a:r>
              <a:rPr lang="en-GB" sz="2400" dirty="0"/>
              <a:t> Strong ability to work in a tense and challenging environment – caring for mental health patients is very demanding and requires inner tenacity and long hours. </a:t>
            </a:r>
          </a:p>
          <a:p>
            <a:pPr marL="0" lvl="0" indent="3175" algn="just">
              <a:lnSpc>
                <a:spcPct val="115000"/>
              </a:lnSpc>
              <a:buAutoNum type="arabicPeriod"/>
            </a:pPr>
            <a:r>
              <a:rPr lang="en-GB" sz="2400" dirty="0"/>
              <a:t>  Excellent observational skills – it is very critical for mental health nurses to have the ability to detect changes in a patient’s behaviour and response to treatment in order to make appropriate recommendations. </a:t>
            </a:r>
          </a:p>
          <a:p>
            <a:pPr marL="0" lvl="0" indent="3175" algn="ctr">
              <a:lnSpc>
                <a:spcPct val="115000"/>
              </a:lnSpc>
              <a:buNone/>
            </a:pPr>
            <a:r>
              <a:rPr lang="en-GB" sz="2400" dirty="0"/>
              <a:t>(Coles and Porter, 2009)</a:t>
            </a:r>
          </a:p>
        </p:txBody>
      </p:sp>
    </p:spTree>
    <p:extLst>
      <p:ext uri="{BB962C8B-B14F-4D97-AF65-F5344CB8AC3E}">
        <p14:creationId xmlns:p14="http://schemas.microsoft.com/office/powerpoint/2010/main" val="2808596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891D93C5-A248-4A9F-90DF-36F5DD49F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880" y="175934"/>
            <a:ext cx="10515600" cy="769992"/>
          </a:xfrm>
        </p:spPr>
        <p:txBody>
          <a:bodyPr/>
          <a:lstStyle/>
          <a:p>
            <a:pPr algn="ctr"/>
            <a:r>
              <a:rPr lang="en-GB" b="1" dirty="0"/>
              <a:t>Evaluation / Reflection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583323" y="914400"/>
            <a:ext cx="10941269" cy="4373217"/>
          </a:xfrm>
        </p:spPr>
        <p:txBody>
          <a:bodyPr>
            <a:noAutofit/>
          </a:bodyPr>
          <a:lstStyle/>
          <a:p>
            <a:pPr marL="0" lvl="0" indent="3175" algn="just">
              <a:lnSpc>
                <a:spcPct val="115000"/>
              </a:lnSpc>
              <a:buNone/>
            </a:pPr>
            <a:endParaRPr lang="en-GB" sz="2340" dirty="0">
              <a:cs typeface="Calibri Light" panose="020F0302020204030204" pitchFamily="34" charset="0"/>
            </a:endParaRPr>
          </a:p>
          <a:p>
            <a:pPr marL="0" lvl="0" indent="3175" algn="just">
              <a:lnSpc>
                <a:spcPct val="115000"/>
              </a:lnSpc>
              <a:buFont typeface="+mj-lt"/>
              <a:buAutoNum type="arabicPeriod"/>
            </a:pPr>
            <a:r>
              <a:rPr lang="en-GB" sz="2340" dirty="0">
                <a:cs typeface="Calibri Light" panose="020F0302020204030204" pitchFamily="34" charset="0"/>
              </a:rPr>
              <a:t> I employed the SWOT analysis framework to examine my strengths, weaknesses, opportunities and threats as far as being a mental health nurse is concerned.  </a:t>
            </a:r>
          </a:p>
          <a:p>
            <a:pPr marL="0" lvl="0" indent="3175" algn="just">
              <a:lnSpc>
                <a:spcPct val="115000"/>
              </a:lnSpc>
              <a:buFont typeface="+mj-lt"/>
              <a:buAutoNum type="arabicPeriod"/>
            </a:pPr>
            <a:r>
              <a:rPr lang="en-GB" sz="2340" dirty="0">
                <a:cs typeface="Calibri Light" panose="020F0302020204030204" pitchFamily="34" charset="0"/>
              </a:rPr>
              <a:t> The SWOT is used to evaluate the internal strengths and weaknesses, and the external opportunities and threats in an individual’s environment (McGee, Thomas and Wilson, 2010).  </a:t>
            </a:r>
          </a:p>
          <a:p>
            <a:pPr marL="0" lvl="0" indent="3175" algn="just">
              <a:lnSpc>
                <a:spcPct val="115000"/>
              </a:lnSpc>
              <a:buNone/>
            </a:pPr>
            <a:endParaRPr lang="en-GB" sz="23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01A08-595B-4F84-875B-F4A696D18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1FEC8-3D1E-4B10-B23C-AE5BE0C87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132" y="1550504"/>
            <a:ext cx="9404722" cy="4697895"/>
          </a:xfrm>
        </p:spPr>
        <p:txBody>
          <a:bodyPr/>
          <a:lstStyle/>
          <a:p>
            <a:pPr marL="0" lvl="0" indent="3175" algn="just">
              <a:lnSpc>
                <a:spcPct val="100000"/>
              </a:lnSpc>
              <a:buNone/>
            </a:pPr>
            <a:endParaRPr lang="en-GB" sz="2000" b="1" dirty="0">
              <a:cs typeface="Calibri Light" panose="020F0302020204030204" pitchFamily="34" charset="0"/>
            </a:endParaRP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very time conscious and never late for any activity.  I believe this strength would help me manage my patients effectively in medication administration and therapy.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dirty="0">
                <a:cs typeface="Calibri Light" panose="020F0302020204030204" pitchFamily="34" charset="0"/>
              </a:rPr>
              <a:t> I easily adapt to new conditions – this strength will help me work with different patients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a very patient person.  Mental health care requires one to exercise a lot of restraint in order not to abuse patients.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Hardworking and goal-oriented – I never give up until I achieve my goals and I will never leave any patient behind </a:t>
            </a:r>
            <a:endParaRPr lang="en-GB" sz="2000" b="1" dirty="0">
              <a:cs typeface="Calibri Light" panose="020F0302020204030204" pitchFamily="34" charset="0"/>
            </a:endParaRPr>
          </a:p>
          <a:p>
            <a:pPr marL="0" lvl="0" indent="3175" algn="just">
              <a:lnSpc>
                <a:spcPct val="100000"/>
              </a:lnSpc>
              <a:buNone/>
            </a:pPr>
            <a:endParaRPr lang="en-GB" sz="2000" b="1" dirty="0">
              <a:cs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1368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34A20-9A22-4B42-921D-29D072A1D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87C1-CEA2-464A-9B14-B3F6BDCE6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626" y="1451114"/>
            <a:ext cx="9662227" cy="4797286"/>
          </a:xfrm>
        </p:spPr>
        <p:txBody>
          <a:bodyPr>
            <a:normAutofit/>
          </a:bodyPr>
          <a:lstStyle/>
          <a:p>
            <a:pPr marL="0" lvl="0" indent="3175" algn="just">
              <a:lnSpc>
                <a:spcPct val="100000"/>
              </a:lnSpc>
              <a:buNone/>
            </a:pPr>
            <a:endParaRPr lang="en-GB" sz="2000" b="1" dirty="0">
              <a:cs typeface="Calibri Light" panose="020F0302020204030204" pitchFamily="34" charset="0"/>
            </a:endParaRP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quite slow at reacting to unexpected issues – I am currently taking lessons online on how to be spontaneous and quick at taking initiatives 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dirty="0">
                <a:cs typeface="Calibri Light" panose="020F0302020204030204" pitchFamily="34" charset="0"/>
              </a:rPr>
              <a:t> I have fear of failure – I have recently taken some bold steps to overcome this fear such as deciding to study to be a mental health nurse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sometimes too direct in my communication – I am still learning to be circumspect in my communication to avoid offending other people</a:t>
            </a:r>
          </a:p>
          <a:p>
            <a:pPr marL="0" lv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quite reactive and strictly follow instructions – I know the nature of mental health nursing may require that I take proactive decisions to avert problems for my patients</a:t>
            </a:r>
          </a:p>
          <a:p>
            <a:pPr marL="0" lvl="0" indent="3175" algn="just">
              <a:lnSpc>
                <a:spcPct val="100000"/>
              </a:lnSpc>
              <a:buNone/>
            </a:pPr>
            <a:endParaRPr lang="en-GB" sz="2000" b="1" dirty="0">
              <a:cs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260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A1CE-7897-4182-A0F1-E8203782A0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D5550-318D-4189-A1F9-70F4DCBA2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4" y="1510748"/>
            <a:ext cx="9513140" cy="4737651"/>
          </a:xfrm>
        </p:spPr>
        <p:txBody>
          <a:bodyPr/>
          <a:lstStyle/>
          <a:p>
            <a:pPr mar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currently receiving the best education in mental healthcare in my opinion</a:t>
            </a:r>
          </a:p>
          <a:p>
            <a:pPr mar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There are readily available jobs in mental healthcare at hospitals and care homes in UK</a:t>
            </a:r>
          </a:p>
          <a:p>
            <a:pPr marL="0" indent="3175" algn="just">
              <a:lnSpc>
                <a:spcPct val="100000"/>
              </a:lnSpc>
              <a:buFont typeface="Wingdings" pitchFamily="2" charset="2"/>
              <a:buChar char="§"/>
            </a:pPr>
            <a:r>
              <a:rPr lang="en-GB" sz="2000" b="1" dirty="0">
                <a:cs typeface="Calibri Light" panose="020F0302020204030204" pitchFamily="34" charset="0"/>
              </a:rPr>
              <a:t> </a:t>
            </a:r>
            <a:r>
              <a:rPr lang="en-GB" sz="2000" dirty="0">
                <a:cs typeface="Calibri Light" panose="020F0302020204030204" pitchFamily="34" charset="0"/>
              </a:rPr>
              <a:t>I am currently being exposed to some of the techniques in health and social care at my job</a:t>
            </a:r>
            <a:endParaRPr lang="en-GB" sz="2000" b="1" dirty="0">
              <a:cs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939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D825-074B-4CD6-AED3-FC040F9C8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0693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4DAC6-270F-4294-A422-29CD03DF9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180"/>
            <a:ext cx="10515600" cy="4978784"/>
          </a:xfrm>
        </p:spPr>
        <p:txBody>
          <a:bodyPr>
            <a:normAutofit fontScale="92500"/>
          </a:bodyPr>
          <a:lstStyle/>
          <a:p>
            <a:pPr marL="0" indent="7938">
              <a:buNone/>
            </a:pPr>
            <a:r>
              <a:rPr lang="en-GB" sz="27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Coles, L. and Porter, E. (2009) </a:t>
            </a:r>
            <a:r>
              <a:rPr lang="en-GB" sz="27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Public Health Skills: a Practical Guide for Nurses and Public Health Practitioners</a:t>
            </a:r>
            <a:r>
              <a:rPr lang="en-GB" sz="2700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7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Oxford, UK: Wiley-Blackwell, p.304.</a:t>
            </a:r>
          </a:p>
          <a:p>
            <a:pPr marL="0" indent="7938">
              <a:buNone/>
            </a:pPr>
            <a:r>
              <a:rPr lang="en-GB" sz="27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Finley, R. F., Ivanitskaya, L., and Kennedy, M. H. (2007) Mentoring Junior Healthcare Administrators: A Description of Mentoring Practices in 127 U.S. Hospitals. </a:t>
            </a:r>
            <a:r>
              <a:rPr lang="en-GB" sz="27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Journal of healthcare management / American College of Healthcare Executives, </a:t>
            </a:r>
            <a:r>
              <a:rPr lang="en-GB" sz="27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52(4): 260-9.</a:t>
            </a:r>
            <a:endParaRPr lang="en-GB" sz="27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7938">
              <a:buNone/>
            </a:pPr>
            <a:r>
              <a:rPr lang="en-GB" sz="2700" dirty="0">
                <a:ea typeface="Times New Roman" panose="02020603050405020304" pitchFamily="18" charset="0"/>
                <a:cs typeface="Times New Roman" panose="02020603050405020304" pitchFamily="18" charset="0"/>
              </a:rPr>
              <a:t>McGee, J., Thomas, H. and Wilson, D. (2010) </a:t>
            </a:r>
            <a:r>
              <a:rPr lang="en-GB" sz="2700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Strategy: Analysis and Practice, </a:t>
            </a:r>
            <a:r>
              <a:rPr lang="en-GB" sz="2700" dirty="0">
                <a:ea typeface="Times New Roman" panose="02020603050405020304" pitchFamily="18" charset="0"/>
                <a:cs typeface="Times New Roman" panose="02020603050405020304" pitchFamily="18" charset="0"/>
              </a:rPr>
              <a:t>McGraw-Hill, Maidenhead, UK. </a:t>
            </a:r>
          </a:p>
          <a:p>
            <a:pPr marL="0" indent="7938">
              <a:buNone/>
            </a:pPr>
            <a:r>
              <a:rPr lang="en-GB" sz="27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Smith, Y. (2019) Mental Health Nursing, </a:t>
            </a:r>
            <a:r>
              <a:rPr lang="en-GB" sz="27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News Medical Life Sciences. </a:t>
            </a:r>
            <a:r>
              <a:rPr lang="en-US" sz="2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www.news-medical.net/health/Mental-Health-Nursing.aspx</a:t>
            </a:r>
            <a:r>
              <a:rPr lang="en-US" sz="2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7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7938">
              <a:buNone/>
            </a:pPr>
            <a:endParaRPr lang="en-GB" sz="27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70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D21638B-2BAD-47C3-AD9C-E82CA0464E7B}"/>
              </a:ext>
            </a:extLst>
          </p:cNvPr>
          <p:cNvSpPr txBox="1">
            <a:spLocks/>
          </p:cNvSpPr>
          <p:nvPr/>
        </p:nvSpPr>
        <p:spPr>
          <a:xfrm>
            <a:off x="990600" y="1166648"/>
            <a:ext cx="10515600" cy="53445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98677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1090</TotalTime>
  <Words>745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Ion</vt:lpstr>
      <vt:lpstr>PowerPoint Presentation</vt:lpstr>
      <vt:lpstr>Outline </vt:lpstr>
      <vt:lpstr>Future Career</vt:lpstr>
      <vt:lpstr>Main Responsibilities of Mental Health Nurse</vt:lpstr>
      <vt:lpstr>Employability Skills</vt:lpstr>
      <vt:lpstr>Evaluation / Reflection</vt:lpstr>
      <vt:lpstr>Strengths </vt:lpstr>
      <vt:lpstr>Weaknesses </vt:lpstr>
      <vt:lpstr>Opportunities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Evidence</dc:title>
  <dc:creator>Motolani</dc:creator>
  <cp:lastModifiedBy>haruna ojo</cp:lastModifiedBy>
  <cp:revision>99</cp:revision>
  <dcterms:created xsi:type="dcterms:W3CDTF">2021-07-16T08:59:38Z</dcterms:created>
  <dcterms:modified xsi:type="dcterms:W3CDTF">2022-04-09T19:04:49Z</dcterms:modified>
</cp:coreProperties>
</file>