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handoutMasterIdLst>
    <p:handoutMasterId r:id="rId42"/>
  </p:handoutMasterIdLst>
  <p:sldIdLst>
    <p:sldId id="256" r:id="rId2"/>
    <p:sldId id="257" r:id="rId3"/>
    <p:sldId id="258" r:id="rId4"/>
    <p:sldId id="293" r:id="rId5"/>
    <p:sldId id="259" r:id="rId6"/>
    <p:sldId id="260" r:id="rId7"/>
    <p:sldId id="261" r:id="rId8"/>
    <p:sldId id="262" r:id="rId9"/>
    <p:sldId id="289" r:id="rId10"/>
    <p:sldId id="290" r:id="rId11"/>
    <p:sldId id="291" r:id="rId12"/>
    <p:sldId id="292" r:id="rId13"/>
    <p:sldId id="266" r:id="rId14"/>
    <p:sldId id="265" r:id="rId15"/>
    <p:sldId id="294" r:id="rId16"/>
    <p:sldId id="295" r:id="rId17"/>
    <p:sldId id="296" r:id="rId18"/>
    <p:sldId id="297" r:id="rId19"/>
    <p:sldId id="298" r:id="rId20"/>
    <p:sldId id="271" r:id="rId21"/>
    <p:sldId id="300" r:id="rId22"/>
    <p:sldId id="301" r:id="rId23"/>
    <p:sldId id="302" r:id="rId24"/>
    <p:sldId id="299" r:id="rId25"/>
    <p:sldId id="303" r:id="rId26"/>
    <p:sldId id="273" r:id="rId27"/>
    <p:sldId id="304" r:id="rId28"/>
    <p:sldId id="305" r:id="rId29"/>
    <p:sldId id="306" r:id="rId30"/>
    <p:sldId id="307" r:id="rId31"/>
    <p:sldId id="280" r:id="rId32"/>
    <p:sldId id="279" r:id="rId33"/>
    <p:sldId id="281" r:id="rId34"/>
    <p:sldId id="282" r:id="rId35"/>
    <p:sldId id="308" r:id="rId36"/>
    <p:sldId id="309" r:id="rId37"/>
    <p:sldId id="310" r:id="rId38"/>
    <p:sldId id="285" r:id="rId39"/>
    <p:sldId id="311" r:id="rId4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988" autoAdjust="0"/>
  </p:normalViewPr>
  <p:slideViewPr>
    <p:cSldViewPr>
      <p:cViewPr varScale="1">
        <p:scale>
          <a:sx n="72" d="100"/>
          <a:sy n="72" d="100"/>
        </p:scale>
        <p:origin x="2118" y="6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6A7B4FB1-5F9A-41DE-A862-998D93578DA3}" type="datetimeFigureOut">
              <a:rPr lang="en-GB" smtClean="0"/>
              <a:t>14/09/2017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69FEE741-C3A9-476B-B3DC-8F31E111E352}" type="slidenum">
              <a:rPr lang="en-GB" smtClean="0"/>
              <a:t>‹#›</a:t>
            </a:fld>
            <a:endParaRPr lang="en-GB"/>
          </a:p>
        </p:txBody>
      </p:sp>
    </p:spTree>
    <p:extLst>
      <p:ext uri="{BB962C8B-B14F-4D97-AF65-F5344CB8AC3E}">
        <p14:creationId xmlns:p14="http://schemas.microsoft.com/office/powerpoint/2010/main" val="7423355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0B57D9E-8D92-4D97-BAB7-BEC38C827611}" type="datetimeFigureOut">
              <a:rPr lang="en-GB" smtClean="0"/>
              <a:t>14/09/2017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DB7AA540-6B5F-46E0-B786-BDAA22A3182C}" type="slidenum">
              <a:rPr lang="en-GB" smtClean="0"/>
              <a:t>‹#›</a:t>
            </a:fld>
            <a:endParaRPr lang="en-GB"/>
          </a:p>
        </p:txBody>
      </p:sp>
    </p:spTree>
    <p:extLst>
      <p:ext uri="{BB962C8B-B14F-4D97-AF65-F5344CB8AC3E}">
        <p14:creationId xmlns:p14="http://schemas.microsoft.com/office/powerpoint/2010/main" val="2951525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7AA540-6B5F-46E0-B786-BDAA22A3182C}" type="slidenum">
              <a:rPr lang="en-GB" smtClean="0"/>
              <a:t>5</a:t>
            </a:fld>
            <a:endParaRPr lang="en-GB"/>
          </a:p>
        </p:txBody>
      </p:sp>
    </p:spTree>
    <p:extLst>
      <p:ext uri="{BB962C8B-B14F-4D97-AF65-F5344CB8AC3E}">
        <p14:creationId xmlns:p14="http://schemas.microsoft.com/office/powerpoint/2010/main" val="2879818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7AA540-6B5F-46E0-B786-BDAA22A3182C}" type="slidenum">
              <a:rPr lang="en-GB" smtClean="0"/>
              <a:t>6</a:t>
            </a:fld>
            <a:endParaRPr lang="en-GB"/>
          </a:p>
        </p:txBody>
      </p:sp>
    </p:spTree>
    <p:extLst>
      <p:ext uri="{BB962C8B-B14F-4D97-AF65-F5344CB8AC3E}">
        <p14:creationId xmlns:p14="http://schemas.microsoft.com/office/powerpoint/2010/main" val="3118490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Maslows</a:t>
            </a:r>
            <a:r>
              <a:rPr lang="en-GB" dirty="0" smtClean="0"/>
              <a:t> hierarchy</a:t>
            </a:r>
            <a:r>
              <a:rPr lang="en-GB" baseline="0" dirty="0" smtClean="0"/>
              <a:t> of needs can be seen as an extension of the psychodynamic approach. Freud’s ideas would represent physiological needs of the individual.</a:t>
            </a:r>
          </a:p>
          <a:p>
            <a:endParaRPr lang="en-GB" baseline="0" dirty="0" smtClean="0"/>
          </a:p>
          <a:p>
            <a:r>
              <a:rPr lang="en-GB" baseline="0" dirty="0" smtClean="0"/>
              <a:t>Both of these theorists claim that humans have a basic desire to grow, and will seek to achieve self actualisation; to become everything that one has the potential or capability of becoming.</a:t>
            </a:r>
            <a:endParaRPr lang="en-GB" dirty="0"/>
          </a:p>
        </p:txBody>
      </p:sp>
      <p:sp>
        <p:nvSpPr>
          <p:cNvPr id="4" name="Slide Number Placeholder 3"/>
          <p:cNvSpPr>
            <a:spLocks noGrp="1"/>
          </p:cNvSpPr>
          <p:nvPr>
            <p:ph type="sldNum" sz="quarter" idx="10"/>
          </p:nvPr>
        </p:nvSpPr>
        <p:spPr/>
        <p:txBody>
          <a:bodyPr/>
          <a:lstStyle/>
          <a:p>
            <a:fld id="{DB7AA540-6B5F-46E0-B786-BDAA22A3182C}" type="slidenum">
              <a:rPr lang="en-GB" smtClean="0"/>
              <a:t>7</a:t>
            </a:fld>
            <a:endParaRPr lang="en-GB"/>
          </a:p>
        </p:txBody>
      </p:sp>
    </p:spTree>
    <p:extLst>
      <p:ext uri="{BB962C8B-B14F-4D97-AF65-F5344CB8AC3E}">
        <p14:creationId xmlns:p14="http://schemas.microsoft.com/office/powerpoint/2010/main" val="496388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Maslow</a:t>
            </a:r>
            <a:r>
              <a:rPr lang="en-GB" baseline="0" dirty="0" smtClean="0"/>
              <a:t> stated that people are motivate to achieve certain needs. When one need is fulfilled a person seeks to fulfil the next one, and so on. So, </a:t>
            </a:r>
            <a:r>
              <a:rPr lang="en-GB" dirty="0" smtClean="0"/>
              <a:t>in order for</a:t>
            </a:r>
            <a:r>
              <a:rPr lang="en-GB" baseline="0" dirty="0" smtClean="0"/>
              <a:t> humans to self-actualise, we must first satisfy each of the needs lower in the hierarchy. This begins with our basic needs; physiological needs of food, water, sex and warmth, followed by our basic need for safety and security. </a:t>
            </a:r>
          </a:p>
          <a:p>
            <a:endParaRPr lang="en-GB" baseline="0" dirty="0" smtClean="0"/>
          </a:p>
          <a:p>
            <a:r>
              <a:rPr lang="en-GB" baseline="0" dirty="0" smtClean="0"/>
              <a:t>One must satisfy lower lever basic needs before progressing on to meet higher level growth needs. Once these needs have been reasonably satisfied, one may be able to reach the highest level called self-actualisation. Every person is capable and has the desire to move up the hierarchy, but unfortunately progress can often be disrupted by the failure to meet the lower level needs.</a:t>
            </a:r>
          </a:p>
          <a:p>
            <a:endParaRPr lang="en-GB" baseline="0" dirty="0" smtClean="0"/>
          </a:p>
          <a:p>
            <a:r>
              <a:rPr lang="en-GB" baseline="0" dirty="0" smtClean="0"/>
              <a:t>(Class involvement if possible)</a:t>
            </a:r>
          </a:p>
          <a:p>
            <a:r>
              <a:rPr lang="en-GB" baseline="0" dirty="0" smtClean="0"/>
              <a:t>For example lets take a degree study. Very simply put, according to Maslow I must first satisfy my physiological needs. This could mean having breakfast before an early morning lecture, making sure I’m warm enough in the lecture theatre or that I’ve had enough sleep the night before. That’s satisfied. Next, safety needs. I’m confident that I’m safe in the university so to me that need is satisfied. Moving up, belongingness and love. I’ve made friends in university who I see regularly in class and outside of class so I’m confident that has been satisfied. Further on, esteem needs. As the degree course continues I start to feel proud of my accomplishments on assignments or exams, and a feeling of prestige in myself. As I move to the end of my degree I feel this need is satisfied so now, according to Maslow, I have the ability to reach self-actualisation. This could be a goal that you are striving towards, such as gaining a certain classification for your degree, dependent on your perception of your full potential. I obtained my degree with the classification I wanted, so this should mean I have reached a point of self-actualisation….?</a:t>
            </a:r>
            <a:endParaRPr lang="en-GB" dirty="0"/>
          </a:p>
        </p:txBody>
      </p:sp>
      <p:sp>
        <p:nvSpPr>
          <p:cNvPr id="4" name="Slide Number Placeholder 3"/>
          <p:cNvSpPr>
            <a:spLocks noGrp="1"/>
          </p:cNvSpPr>
          <p:nvPr>
            <p:ph type="sldNum" sz="quarter" idx="10"/>
          </p:nvPr>
        </p:nvSpPr>
        <p:spPr/>
        <p:txBody>
          <a:bodyPr/>
          <a:lstStyle/>
          <a:p>
            <a:fld id="{DB7AA540-6B5F-46E0-B786-BDAA22A3182C}" type="slidenum">
              <a:rPr lang="en-GB" smtClean="0"/>
              <a:t>8</a:t>
            </a:fld>
            <a:endParaRPr lang="en-GB"/>
          </a:p>
        </p:txBody>
      </p:sp>
    </p:spTree>
    <p:extLst>
      <p:ext uri="{BB962C8B-B14F-4D97-AF65-F5344CB8AC3E}">
        <p14:creationId xmlns:p14="http://schemas.microsoft.com/office/powerpoint/2010/main" val="510958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C615583-806D-4DAC-9659-488F8DDC332D}" type="slidenum">
              <a:rPr lang="en-GB" altLang="en-US" smtClean="0"/>
              <a:pPr eaLnBrk="1" hangingPunct="1"/>
              <a:t>9</a:t>
            </a:fld>
            <a:endParaRPr lang="en-GB" altLang="en-US" smtClean="0"/>
          </a:p>
        </p:txBody>
      </p:sp>
    </p:spTree>
    <p:extLst>
      <p:ext uri="{BB962C8B-B14F-4D97-AF65-F5344CB8AC3E}">
        <p14:creationId xmlns:p14="http://schemas.microsoft.com/office/powerpoint/2010/main" val="2295615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D839FC9-9DEE-4770-AEE0-59506CE9856D}" type="slidenum">
              <a:rPr lang="en-GB" altLang="en-US" smtClean="0"/>
              <a:pPr eaLnBrk="1" hangingPunct="1"/>
              <a:t>10</a:t>
            </a:fld>
            <a:endParaRPr lang="en-GB" altLang="en-US" smtClean="0"/>
          </a:p>
        </p:txBody>
      </p:sp>
    </p:spTree>
    <p:extLst>
      <p:ext uri="{BB962C8B-B14F-4D97-AF65-F5344CB8AC3E}">
        <p14:creationId xmlns:p14="http://schemas.microsoft.com/office/powerpoint/2010/main" val="524392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31D1D8F-A52D-40CD-AAB7-5E334F145558}" type="slidenum">
              <a:rPr lang="en-GB" altLang="en-US" smtClean="0"/>
              <a:pPr eaLnBrk="1" hangingPunct="1"/>
              <a:t>11</a:t>
            </a:fld>
            <a:endParaRPr lang="en-GB" altLang="en-US" smtClean="0"/>
          </a:p>
        </p:txBody>
      </p:sp>
    </p:spTree>
    <p:extLst>
      <p:ext uri="{BB962C8B-B14F-4D97-AF65-F5344CB8AC3E}">
        <p14:creationId xmlns:p14="http://schemas.microsoft.com/office/powerpoint/2010/main" val="3251600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DCBBF67-F230-4D52-B8D3-A60773A7A950}" type="slidenum">
              <a:rPr lang="en-GB" altLang="en-US" smtClean="0"/>
              <a:pPr eaLnBrk="1" hangingPunct="1"/>
              <a:t>12</a:t>
            </a:fld>
            <a:endParaRPr lang="en-GB" altLang="en-US" smtClean="0"/>
          </a:p>
        </p:txBody>
      </p:sp>
    </p:spTree>
    <p:extLst>
      <p:ext uri="{BB962C8B-B14F-4D97-AF65-F5344CB8AC3E}">
        <p14:creationId xmlns:p14="http://schemas.microsoft.com/office/powerpoint/2010/main" val="2316553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7AA540-6B5F-46E0-B786-BDAA22A3182C}" type="slidenum">
              <a:rPr lang="en-GB" smtClean="0"/>
              <a:t>14</a:t>
            </a:fld>
            <a:endParaRPr lang="en-GB"/>
          </a:p>
        </p:txBody>
      </p:sp>
    </p:spTree>
    <p:extLst>
      <p:ext uri="{BB962C8B-B14F-4D97-AF65-F5344CB8AC3E}">
        <p14:creationId xmlns:p14="http://schemas.microsoft.com/office/powerpoint/2010/main" val="34263703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143D70-393E-46C3-8E8B-4AABC4663785}" type="slidenum">
              <a:rPr lang="en-GB">
                <a:cs typeface="Arial" charset="0"/>
              </a:rPr>
              <a:pPr fontAlgn="base">
                <a:spcBef>
                  <a:spcPct val="0"/>
                </a:spcBef>
                <a:spcAft>
                  <a:spcPct val="0"/>
                </a:spcAft>
              </a:pPr>
              <a:t>27</a:t>
            </a:fld>
            <a:endParaRPr lang="en-GB">
              <a:cs typeface="Arial" charset="0"/>
            </a:endParaRPr>
          </a:p>
        </p:txBody>
      </p:sp>
      <p:sp>
        <p:nvSpPr>
          <p:cNvPr id="3481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481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Gender </a:t>
            </a:r>
          </a:p>
          <a:p>
            <a:pPr>
              <a:spcBef>
                <a:spcPct val="0"/>
              </a:spcBef>
            </a:pPr>
            <a:endParaRPr lang="en-GB" smtClean="0"/>
          </a:p>
          <a:p>
            <a:pPr>
              <a:spcBef>
                <a:spcPct val="0"/>
              </a:spcBef>
            </a:pPr>
            <a:r>
              <a:rPr lang="en-GB" smtClean="0"/>
              <a:t>  evolution has resulted in very different mechanisms for men and women </a:t>
            </a:r>
          </a:p>
          <a:p>
            <a:pPr>
              <a:spcBef>
                <a:spcPct val="0"/>
              </a:spcBef>
            </a:pPr>
            <a:endParaRPr lang="en-GB" smtClean="0"/>
          </a:p>
          <a:p>
            <a:pPr>
              <a:spcBef>
                <a:spcPct val="0"/>
              </a:spcBef>
            </a:pPr>
            <a:r>
              <a:rPr lang="en-GB" smtClean="0"/>
              <a:t>  Men more likely to stray than women!</a:t>
            </a:r>
          </a:p>
          <a:p>
            <a:pPr>
              <a:spcBef>
                <a:spcPct val="0"/>
              </a:spcBef>
            </a:pPr>
            <a:endParaRPr lang="en-US" smtClean="0"/>
          </a:p>
        </p:txBody>
      </p:sp>
    </p:spTree>
    <p:extLst>
      <p:ext uri="{BB962C8B-B14F-4D97-AF65-F5344CB8AC3E}">
        <p14:creationId xmlns:p14="http://schemas.microsoft.com/office/powerpoint/2010/main" val="1547532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B7AA540-6B5F-46E0-B786-BDAA22A3182C}" type="slidenum">
              <a:rPr lang="en-GB" smtClean="0"/>
              <a:t>32</a:t>
            </a:fld>
            <a:endParaRPr lang="en-GB"/>
          </a:p>
        </p:txBody>
      </p:sp>
    </p:spTree>
    <p:extLst>
      <p:ext uri="{BB962C8B-B14F-4D97-AF65-F5344CB8AC3E}">
        <p14:creationId xmlns:p14="http://schemas.microsoft.com/office/powerpoint/2010/main" val="587368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7AA540-6B5F-46E0-B786-BDAA22A3182C}" type="slidenum">
              <a:rPr lang="en-GB" smtClean="0"/>
              <a:t>33</a:t>
            </a:fld>
            <a:endParaRPr lang="en-GB"/>
          </a:p>
        </p:txBody>
      </p:sp>
    </p:spTree>
    <p:extLst>
      <p:ext uri="{BB962C8B-B14F-4D97-AF65-F5344CB8AC3E}">
        <p14:creationId xmlns:p14="http://schemas.microsoft.com/office/powerpoint/2010/main" val="26317471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7AA540-6B5F-46E0-B786-BDAA22A3182C}" type="slidenum">
              <a:rPr lang="en-GB" smtClean="0"/>
              <a:t>34</a:t>
            </a:fld>
            <a:endParaRPr lang="en-GB"/>
          </a:p>
        </p:txBody>
      </p:sp>
    </p:spTree>
    <p:extLst>
      <p:ext uri="{BB962C8B-B14F-4D97-AF65-F5344CB8AC3E}">
        <p14:creationId xmlns:p14="http://schemas.microsoft.com/office/powerpoint/2010/main" val="35308345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7AD72FD-4C12-4C75-8EED-075DCCCC8687}" type="slidenum">
              <a:rPr lang="en-GB">
                <a:cs typeface="Arial" charset="0"/>
              </a:rPr>
              <a:pPr fontAlgn="base">
                <a:spcBef>
                  <a:spcPct val="0"/>
                </a:spcBef>
                <a:spcAft>
                  <a:spcPct val="0"/>
                </a:spcAft>
              </a:pPr>
              <a:t>36</a:t>
            </a:fld>
            <a:endParaRPr lang="en-GB">
              <a:cs typeface="Arial" charset="0"/>
            </a:endParaRPr>
          </a:p>
        </p:txBody>
      </p:sp>
      <p:sp>
        <p:nvSpPr>
          <p:cNvPr id="4505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505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Tree>
    <p:extLst>
      <p:ext uri="{BB962C8B-B14F-4D97-AF65-F5344CB8AC3E}">
        <p14:creationId xmlns:p14="http://schemas.microsoft.com/office/powerpoint/2010/main" val="20311950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FCD4BE9-06CC-4D12-AAA1-289071FAD69D}" type="slidenum">
              <a:rPr lang="en-GB">
                <a:cs typeface="Arial" charset="0"/>
              </a:rPr>
              <a:pPr fontAlgn="base">
                <a:spcBef>
                  <a:spcPct val="0"/>
                </a:spcBef>
                <a:spcAft>
                  <a:spcPct val="0"/>
                </a:spcAft>
              </a:pPr>
              <a:t>37</a:t>
            </a:fld>
            <a:endParaRPr lang="en-GB">
              <a:cs typeface="Arial" charset="0"/>
            </a:endParaRPr>
          </a:p>
        </p:txBody>
      </p:sp>
      <p:sp>
        <p:nvSpPr>
          <p:cNvPr id="4710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710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Freud’s tension-reducing person, skinner’s environmentally controlled person and roger’s growth motivated person are quite different from each other.</a:t>
            </a:r>
          </a:p>
          <a:p>
            <a:pPr>
              <a:spcBef>
                <a:spcPct val="0"/>
              </a:spcBef>
            </a:pPr>
            <a:endParaRPr lang="en-GB" smtClean="0"/>
          </a:p>
          <a:p>
            <a:pPr>
              <a:spcBef>
                <a:spcPct val="0"/>
              </a:spcBef>
            </a:pPr>
            <a:r>
              <a:rPr lang="en-GB" smtClean="0"/>
              <a:t>The person as information-processer and the person as-shaped by out evolutionary past are quite different from each other and the other approaches </a:t>
            </a:r>
          </a:p>
          <a:p>
            <a:pPr>
              <a:spcBef>
                <a:spcPct val="0"/>
              </a:spcBef>
            </a:pPr>
            <a:endParaRPr lang="en-GB" smtClean="0"/>
          </a:p>
          <a:p>
            <a:pPr>
              <a:spcBef>
                <a:spcPct val="0"/>
              </a:spcBef>
            </a:pPr>
            <a:r>
              <a:rPr lang="en-GB" smtClean="0"/>
              <a:t>But also some similarities – Freud &amp; Skinner are deterministic, whilst the cognitive approach has some some influence on the evolutionary approach</a:t>
            </a:r>
          </a:p>
        </p:txBody>
      </p:sp>
    </p:spTree>
    <p:extLst>
      <p:ext uri="{BB962C8B-B14F-4D97-AF65-F5344CB8AC3E}">
        <p14:creationId xmlns:p14="http://schemas.microsoft.com/office/powerpoint/2010/main" val="4101811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7067BB4-0E03-4B1D-950A-6B5278F277CB}" type="datetimeFigureOut">
              <a:rPr lang="en-GB" smtClean="0"/>
              <a:t>14/09/2017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891AF2-5798-48AD-8610-9F0549C90334}"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067BB4-0E03-4B1D-950A-6B5278F277CB}" type="datetimeFigureOut">
              <a:rPr lang="en-GB" smtClean="0"/>
              <a:t>14/09/2017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891AF2-5798-48AD-8610-9F0549C9033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067BB4-0E03-4B1D-950A-6B5278F277CB}" type="datetimeFigureOut">
              <a:rPr lang="en-GB" smtClean="0"/>
              <a:t>14/09/2017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891AF2-5798-48AD-8610-9F0549C90334}"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7067BB4-0E03-4B1D-950A-6B5278F277CB}" type="datetimeFigureOut">
              <a:rPr lang="en-GB" smtClean="0"/>
              <a:t>14/09/2017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891AF2-5798-48AD-8610-9F0549C9033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7067BB4-0E03-4B1D-950A-6B5278F277CB}" type="datetimeFigureOut">
              <a:rPr lang="en-GB" smtClean="0"/>
              <a:t>14/09/2017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891AF2-5798-48AD-8610-9F0549C90334}"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7067BB4-0E03-4B1D-950A-6B5278F277CB}" type="datetimeFigureOut">
              <a:rPr lang="en-GB" smtClean="0"/>
              <a:t>14/09/2017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891AF2-5798-48AD-8610-9F0549C9033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067BB4-0E03-4B1D-950A-6B5278F277CB}" type="datetimeFigureOut">
              <a:rPr lang="en-GB" smtClean="0"/>
              <a:t>14/09/2017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891AF2-5798-48AD-8610-9F0549C9033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067BB4-0E03-4B1D-950A-6B5278F277CB}" type="datetimeFigureOut">
              <a:rPr lang="en-GB" smtClean="0"/>
              <a:t>14/09/2017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891AF2-5798-48AD-8610-9F0549C90334}"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067BB4-0E03-4B1D-950A-6B5278F277CB}" type="datetimeFigureOut">
              <a:rPr lang="en-GB" smtClean="0"/>
              <a:t>14/09/2017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891AF2-5798-48AD-8610-9F0549C9033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067BB4-0E03-4B1D-950A-6B5278F277CB}" type="datetimeFigureOut">
              <a:rPr lang="en-GB" smtClean="0"/>
              <a:t>14/09/2017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891AF2-5798-48AD-8610-9F0549C9033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7067BB4-0E03-4B1D-950A-6B5278F277CB}" type="datetimeFigureOut">
              <a:rPr lang="en-GB" smtClean="0"/>
              <a:t>14/09/2017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891AF2-5798-48AD-8610-9F0549C9033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67067BB4-0E03-4B1D-950A-6B5278F277CB}" type="datetimeFigureOut">
              <a:rPr lang="en-GB" smtClean="0"/>
              <a:t>14/09/2017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CD891AF2-5798-48AD-8610-9F0549C9033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google.co.uk/url?sa=i&amp;rct=j&amp;q=&amp;esrc=s&amp;source=images&amp;cd=&amp;cad=rja&amp;uact=8&amp;ved=0CAcQjRxqFQoTCL6qxti4tccCFcJWFAodnQkExA&amp;url=https://en.wikiquote.org/wiki/Humanism&amp;ei=NZ7UVf67FcKtUZ2TkKAM&amp;bvm=bv.99804247,d.ZGU&amp;psig=AFQjCNGo3ZUOrXWMWnYbb_c-ABetnqwpaA&amp;ust=1440083749522883"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76673"/>
            <a:ext cx="7772400" cy="360040"/>
          </a:xfrm>
        </p:spPr>
        <p:txBody>
          <a:bodyPr/>
          <a:lstStyle/>
          <a:p>
            <a:pPr algn="ctr"/>
            <a:r>
              <a:rPr lang="en-GB" sz="1600" b="1" dirty="0" smtClean="0"/>
              <a:t>Introduction to Psychology                                                        Dr judith marshall</a:t>
            </a:r>
            <a:endParaRPr lang="en-GB" sz="1600" b="1" dirty="0"/>
          </a:p>
        </p:txBody>
      </p:sp>
      <p:sp>
        <p:nvSpPr>
          <p:cNvPr id="3" name="Subtitle 2"/>
          <p:cNvSpPr>
            <a:spLocks noGrp="1"/>
          </p:cNvSpPr>
          <p:nvPr>
            <p:ph type="subTitle" idx="1"/>
          </p:nvPr>
        </p:nvSpPr>
        <p:spPr>
          <a:xfrm>
            <a:off x="1331640" y="2204864"/>
            <a:ext cx="6984776" cy="3160498"/>
          </a:xfrm>
        </p:spPr>
        <p:txBody>
          <a:bodyPr>
            <a:normAutofit/>
          </a:bodyPr>
          <a:lstStyle/>
          <a:p>
            <a:r>
              <a:rPr lang="en-GB" b="1" dirty="0" smtClean="0"/>
              <a:t>Lecture Two:</a:t>
            </a:r>
          </a:p>
          <a:p>
            <a:endParaRPr lang="en-GB" b="1" dirty="0"/>
          </a:p>
          <a:p>
            <a:endParaRPr lang="en-GB" b="1" dirty="0" smtClean="0"/>
          </a:p>
          <a:p>
            <a:endParaRPr lang="en-GB" b="1" dirty="0" smtClean="0"/>
          </a:p>
          <a:p>
            <a:r>
              <a:rPr lang="en-GB" sz="2800" b="1" dirty="0" smtClean="0"/>
              <a:t>Psychological Approaches continued</a:t>
            </a:r>
          </a:p>
        </p:txBody>
      </p:sp>
    </p:spTree>
    <p:extLst>
      <p:ext uri="{BB962C8B-B14F-4D97-AF65-F5344CB8AC3E}">
        <p14:creationId xmlns:p14="http://schemas.microsoft.com/office/powerpoint/2010/main" val="13420911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Recap: Lecture one</a:t>
            </a:r>
            <a:endParaRPr lang="en-GB" sz="3200" dirty="0"/>
          </a:p>
        </p:txBody>
      </p:sp>
      <p:sp>
        <p:nvSpPr>
          <p:cNvPr id="3" name="Content Placeholder 2"/>
          <p:cNvSpPr>
            <a:spLocks noGrp="1"/>
          </p:cNvSpPr>
          <p:nvPr>
            <p:ph idx="1"/>
          </p:nvPr>
        </p:nvSpPr>
        <p:spPr>
          <a:xfrm>
            <a:off x="467544" y="1772816"/>
            <a:ext cx="8229600" cy="4876800"/>
          </a:xfrm>
        </p:spPr>
        <p:txBody>
          <a:bodyPr/>
          <a:lstStyle/>
          <a:p>
            <a:pPr marL="0" indent="0">
              <a:buNone/>
            </a:pPr>
            <a:r>
              <a:rPr lang="en-GB" sz="2000" b="1" dirty="0" smtClean="0"/>
              <a:t>Psychological approaches</a:t>
            </a:r>
          </a:p>
          <a:p>
            <a:pPr marL="0" indent="0">
              <a:buNone/>
            </a:pPr>
            <a:endParaRPr lang="en-GB" sz="2000" b="1" u="sng" dirty="0" smtClean="0"/>
          </a:p>
          <a:p>
            <a:r>
              <a:rPr lang="en-GB" sz="2000" dirty="0" smtClean="0"/>
              <a:t>Behaviourist </a:t>
            </a:r>
          </a:p>
          <a:p>
            <a:endParaRPr lang="en-GB" sz="2000" dirty="0" smtClean="0"/>
          </a:p>
          <a:p>
            <a:pPr lvl="1"/>
            <a:r>
              <a:rPr lang="en-GB" sz="1800" dirty="0" smtClean="0"/>
              <a:t>Focuses on the role of the external environment in governing our actions</a:t>
            </a:r>
          </a:p>
          <a:p>
            <a:pPr lvl="2"/>
            <a:r>
              <a:rPr lang="en-GB" dirty="0" smtClean="0"/>
              <a:t>Watson, Skinner, Pavlov</a:t>
            </a:r>
          </a:p>
          <a:p>
            <a:pPr lvl="2"/>
            <a:endParaRPr lang="en-GB" dirty="0" smtClean="0"/>
          </a:p>
          <a:p>
            <a:r>
              <a:rPr lang="en-GB" sz="2000" dirty="0" smtClean="0"/>
              <a:t>Psychodynamic</a:t>
            </a:r>
          </a:p>
          <a:p>
            <a:endParaRPr lang="en-GB" sz="2000" dirty="0"/>
          </a:p>
          <a:p>
            <a:pPr lvl="1"/>
            <a:r>
              <a:rPr lang="en-GB" sz="1800" dirty="0" smtClean="0"/>
              <a:t>Focuses on the forces within the personality that motivate behaviour</a:t>
            </a:r>
          </a:p>
          <a:p>
            <a:pPr lvl="2"/>
            <a:r>
              <a:rPr lang="en-GB" dirty="0" smtClean="0"/>
              <a:t>Freud</a:t>
            </a:r>
          </a:p>
        </p:txBody>
      </p:sp>
    </p:spTree>
    <p:extLst>
      <p:ext uri="{BB962C8B-B14F-4D97-AF65-F5344CB8AC3E}">
        <p14:creationId xmlns:p14="http://schemas.microsoft.com/office/powerpoint/2010/main" val="31421580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Lecture two outline</a:t>
            </a:r>
            <a:endParaRPr lang="en-GB" sz="3200" dirty="0"/>
          </a:p>
        </p:txBody>
      </p:sp>
      <p:sp>
        <p:nvSpPr>
          <p:cNvPr id="3" name="Content Placeholder 2"/>
          <p:cNvSpPr>
            <a:spLocks noGrp="1"/>
          </p:cNvSpPr>
          <p:nvPr>
            <p:ph idx="1"/>
          </p:nvPr>
        </p:nvSpPr>
        <p:spPr/>
        <p:txBody>
          <a:bodyPr>
            <a:normAutofit/>
          </a:bodyPr>
          <a:lstStyle/>
          <a:p>
            <a:r>
              <a:rPr lang="en-GB" sz="2000" dirty="0" smtClean="0"/>
              <a:t>Psychological approaches continued</a:t>
            </a:r>
          </a:p>
          <a:p>
            <a:endParaRPr lang="en-GB" sz="2000" dirty="0" smtClean="0"/>
          </a:p>
          <a:p>
            <a:pPr lvl="1"/>
            <a:r>
              <a:rPr lang="en-GB" sz="1800" dirty="0" smtClean="0"/>
              <a:t>Humanistic</a:t>
            </a:r>
          </a:p>
          <a:p>
            <a:pPr lvl="1"/>
            <a:r>
              <a:rPr lang="en-GB" sz="1800" dirty="0" smtClean="0"/>
              <a:t>Cognitive </a:t>
            </a:r>
          </a:p>
          <a:p>
            <a:pPr lvl="1"/>
            <a:r>
              <a:rPr lang="en-GB" sz="1800" dirty="0" smtClean="0"/>
              <a:t>Social Constructionist</a:t>
            </a:r>
          </a:p>
          <a:p>
            <a:pPr lvl="1"/>
            <a:r>
              <a:rPr lang="en-GB" sz="1800" dirty="0" smtClean="0"/>
              <a:t>Evolutionary</a:t>
            </a:r>
          </a:p>
          <a:p>
            <a:pPr lvl="1"/>
            <a:r>
              <a:rPr lang="en-GB" sz="1800" dirty="0" smtClean="0"/>
              <a:t>Biological</a:t>
            </a:r>
          </a:p>
          <a:p>
            <a:pPr lvl="1"/>
            <a:endParaRPr lang="en-GB" dirty="0" smtClean="0"/>
          </a:p>
          <a:p>
            <a:pPr lvl="1"/>
            <a:endParaRPr lang="en-GB" dirty="0"/>
          </a:p>
          <a:p>
            <a:r>
              <a:rPr lang="en-GB" sz="2000" dirty="0" smtClean="0"/>
              <a:t>Where do these approaches fit in psychology?</a:t>
            </a:r>
          </a:p>
        </p:txBody>
      </p:sp>
    </p:spTree>
    <p:extLst>
      <p:ext uri="{BB962C8B-B14F-4D97-AF65-F5344CB8AC3E}">
        <p14:creationId xmlns:p14="http://schemas.microsoft.com/office/powerpoint/2010/main" val="41612874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a:t>The Humanistic Approach</a:t>
            </a:r>
          </a:p>
        </p:txBody>
      </p:sp>
      <p:pic>
        <p:nvPicPr>
          <p:cNvPr id="3077" name="Picture 5" descr="https://upload.wikimedia.org/wikipedia/commons/thumb/1/12/SecularHumanismLogo3DGoldCropped.png/220px-SecularHumanismLogo3DGoldCropped.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4" y="1844824"/>
            <a:ext cx="3888432" cy="4135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2777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t>The Humanistic Approach</a:t>
            </a:r>
            <a:endParaRPr lang="en-GB" sz="3200" dirty="0"/>
          </a:p>
        </p:txBody>
      </p:sp>
      <p:sp>
        <p:nvSpPr>
          <p:cNvPr id="3" name="Content Placeholder 2"/>
          <p:cNvSpPr>
            <a:spLocks noGrp="1"/>
          </p:cNvSpPr>
          <p:nvPr>
            <p:ph idx="1"/>
          </p:nvPr>
        </p:nvSpPr>
        <p:spPr>
          <a:xfrm>
            <a:off x="516941" y="1412776"/>
            <a:ext cx="8579296" cy="5301208"/>
          </a:xfrm>
        </p:spPr>
        <p:txBody>
          <a:bodyPr>
            <a:normAutofit fontScale="92500" lnSpcReduction="10000"/>
          </a:bodyPr>
          <a:lstStyle/>
          <a:p>
            <a:pPr>
              <a:defRPr/>
            </a:pPr>
            <a:endParaRPr lang="en-GB" dirty="0" smtClean="0"/>
          </a:p>
          <a:p>
            <a:pPr>
              <a:defRPr/>
            </a:pPr>
            <a:endParaRPr lang="en-GB" dirty="0"/>
          </a:p>
          <a:p>
            <a:pPr>
              <a:defRPr/>
            </a:pPr>
            <a:r>
              <a:rPr lang="en-GB" sz="2200" dirty="0"/>
              <a:t>Term ‘humanistic psychology – Cohen (1958) – British psychologist</a:t>
            </a:r>
          </a:p>
          <a:p>
            <a:pPr>
              <a:defRPr/>
            </a:pPr>
            <a:endParaRPr lang="en-GB" sz="2200" dirty="0" smtClean="0"/>
          </a:p>
          <a:p>
            <a:pPr>
              <a:defRPr/>
            </a:pPr>
            <a:r>
              <a:rPr lang="en-GB" sz="2200" dirty="0" smtClean="0"/>
              <a:t>Grew during </a:t>
            </a:r>
            <a:r>
              <a:rPr lang="en-GB" sz="2200" dirty="0" err="1" smtClean="0"/>
              <a:t>1960s</a:t>
            </a:r>
            <a:endParaRPr lang="en-GB" sz="2200" dirty="0" smtClean="0"/>
          </a:p>
          <a:p>
            <a:pPr>
              <a:defRPr/>
            </a:pPr>
            <a:r>
              <a:rPr lang="en-GB" sz="2200" dirty="0" smtClean="0"/>
              <a:t>Key </a:t>
            </a:r>
            <a:r>
              <a:rPr lang="en-GB" sz="2200" dirty="0"/>
              <a:t>names: </a:t>
            </a:r>
            <a:r>
              <a:rPr lang="en-GB" sz="2200" b="1" dirty="0"/>
              <a:t>Abraham Maslow </a:t>
            </a:r>
            <a:r>
              <a:rPr lang="en-GB" sz="2200" dirty="0"/>
              <a:t>and </a:t>
            </a:r>
            <a:r>
              <a:rPr lang="en-GB" sz="2200" b="1" dirty="0"/>
              <a:t>Carl Rogers</a:t>
            </a:r>
          </a:p>
          <a:p>
            <a:pPr>
              <a:defRPr/>
            </a:pPr>
            <a:endParaRPr lang="en-GB" sz="2200" dirty="0" smtClean="0"/>
          </a:p>
          <a:p>
            <a:pPr>
              <a:defRPr/>
            </a:pPr>
            <a:r>
              <a:rPr lang="en-GB" sz="2200" dirty="0" smtClean="0"/>
              <a:t>Challenged </a:t>
            </a:r>
            <a:r>
              <a:rPr lang="en-GB" sz="2200" dirty="0"/>
              <a:t>the deterministic nature of both the psychodynamic and behaviourist perspectives</a:t>
            </a:r>
          </a:p>
          <a:p>
            <a:pPr>
              <a:defRPr/>
            </a:pPr>
            <a:endParaRPr lang="en-GB" sz="2200" dirty="0"/>
          </a:p>
          <a:p>
            <a:pPr>
              <a:defRPr/>
            </a:pPr>
            <a:r>
              <a:rPr lang="en-GB" sz="2200" dirty="0"/>
              <a:t>Who people are and what they do is not determined</a:t>
            </a:r>
            <a:r>
              <a:rPr lang="en-GB" sz="2200" dirty="0" smtClean="0"/>
              <a:t>…</a:t>
            </a:r>
          </a:p>
          <a:p>
            <a:pPr>
              <a:defRPr/>
            </a:pPr>
            <a:endParaRPr lang="en-GB" sz="2200" dirty="0"/>
          </a:p>
          <a:p>
            <a:pPr lvl="1">
              <a:defRPr/>
            </a:pPr>
            <a:r>
              <a:rPr lang="en-GB" sz="1900" dirty="0"/>
              <a:t>by internal drives (Freud</a:t>
            </a:r>
            <a:r>
              <a:rPr lang="en-GB" sz="1900" dirty="0" smtClean="0"/>
              <a:t>)</a:t>
            </a:r>
          </a:p>
          <a:p>
            <a:pPr lvl="1">
              <a:defRPr/>
            </a:pPr>
            <a:r>
              <a:rPr lang="en-GB" sz="1900" dirty="0" smtClean="0"/>
              <a:t>by the environment (Watson, Skinner…) </a:t>
            </a:r>
          </a:p>
          <a:p>
            <a:pPr lvl="1">
              <a:defRPr/>
            </a:pPr>
            <a:r>
              <a:rPr lang="en-GB" sz="1900" dirty="0" smtClean="0"/>
              <a:t>Freud </a:t>
            </a:r>
            <a:r>
              <a:rPr lang="en-GB" sz="1900" dirty="0"/>
              <a:t>considered too </a:t>
            </a:r>
            <a:r>
              <a:rPr lang="en-GB" sz="1900" dirty="0" smtClean="0"/>
              <a:t>negative</a:t>
            </a:r>
          </a:p>
          <a:p>
            <a:pPr lvl="1">
              <a:defRPr/>
            </a:pPr>
            <a:r>
              <a:rPr lang="en-GB" sz="1900" dirty="0" smtClean="0"/>
              <a:t>Behaviourist </a:t>
            </a:r>
            <a:r>
              <a:rPr lang="en-GB" sz="1900" dirty="0"/>
              <a:t>approach considered too mechanistic</a:t>
            </a:r>
          </a:p>
          <a:p>
            <a:pPr lvl="1">
              <a:defRPr/>
            </a:pPr>
            <a:endParaRPr lang="en-GB" sz="1800" dirty="0" smtClean="0"/>
          </a:p>
          <a:p>
            <a:endParaRPr lang="en-GB" dirty="0"/>
          </a:p>
        </p:txBody>
      </p:sp>
      <p:pic>
        <p:nvPicPr>
          <p:cNvPr id="5" name="Picture 4" descr="http://upload.wikimedia.org/wikipedia/en/thumb/e/e0/Abraham_Maslow.jpg/220px-Abraham_Maslo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259" y="404664"/>
            <a:ext cx="1196612" cy="1512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2320" y="404664"/>
            <a:ext cx="1139759" cy="1512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9439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The Humanistic Approach</a:t>
            </a:r>
            <a:endParaRPr lang="en-GB" sz="3200" dirty="0"/>
          </a:p>
        </p:txBody>
      </p:sp>
      <p:sp>
        <p:nvSpPr>
          <p:cNvPr id="3" name="Content Placeholder 2"/>
          <p:cNvSpPr>
            <a:spLocks noGrp="1"/>
          </p:cNvSpPr>
          <p:nvPr>
            <p:ph idx="1"/>
          </p:nvPr>
        </p:nvSpPr>
        <p:spPr>
          <a:xfrm>
            <a:off x="467544" y="1601416"/>
            <a:ext cx="8229600" cy="5256584"/>
          </a:xfrm>
        </p:spPr>
        <p:txBody>
          <a:bodyPr>
            <a:normAutofit/>
          </a:bodyPr>
          <a:lstStyle/>
          <a:p>
            <a:r>
              <a:rPr lang="en-GB" sz="2000" dirty="0" smtClean="0"/>
              <a:t>Emphasises the need to understand ‘the whole person’</a:t>
            </a:r>
          </a:p>
          <a:p>
            <a:endParaRPr lang="en-GB" sz="2000" dirty="0" smtClean="0"/>
          </a:p>
          <a:p>
            <a:pPr lvl="1"/>
            <a:r>
              <a:rPr lang="en-GB" sz="1800" dirty="0" smtClean="0"/>
              <a:t>Brings together elements of psychodynamic and behavioural approaches</a:t>
            </a:r>
          </a:p>
          <a:p>
            <a:pPr lvl="1"/>
            <a:endParaRPr lang="en-GB" dirty="0" smtClean="0"/>
          </a:p>
          <a:p>
            <a:pPr lvl="1"/>
            <a:endParaRPr lang="en-GB" dirty="0" smtClean="0"/>
          </a:p>
          <a:p>
            <a:r>
              <a:rPr lang="en-GB" sz="2000" dirty="0" smtClean="0"/>
              <a:t>Belief in free will, choice, and agency: people’s ability to choose how they act</a:t>
            </a:r>
          </a:p>
          <a:p>
            <a:endParaRPr lang="en-GB" sz="2000" dirty="0"/>
          </a:p>
          <a:p>
            <a:r>
              <a:rPr lang="en-GB" sz="2000" dirty="0" smtClean="0"/>
              <a:t>Innate tendencies towards growth</a:t>
            </a:r>
          </a:p>
          <a:p>
            <a:endParaRPr lang="en-GB" sz="2000" dirty="0" smtClean="0"/>
          </a:p>
          <a:p>
            <a:r>
              <a:rPr lang="en-GB" sz="2000" dirty="0" smtClean="0"/>
              <a:t>Behaviour must be understood from a person’s subjective experience</a:t>
            </a:r>
          </a:p>
          <a:p>
            <a:endParaRPr lang="en-GB" sz="2000" dirty="0" smtClean="0"/>
          </a:p>
          <a:p>
            <a:pPr lvl="1"/>
            <a:r>
              <a:rPr lang="en-GB" sz="1800" dirty="0" smtClean="0"/>
              <a:t>It is the person’s perception of reality that is important not reality itself</a:t>
            </a:r>
            <a:endParaRPr lang="en-GB" sz="1800" dirty="0"/>
          </a:p>
        </p:txBody>
      </p:sp>
    </p:spTree>
    <p:extLst>
      <p:ext uri="{BB962C8B-B14F-4D97-AF65-F5344CB8AC3E}">
        <p14:creationId xmlns:p14="http://schemas.microsoft.com/office/powerpoint/2010/main" val="34005721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The Humanistic Approach</a:t>
            </a:r>
            <a:endParaRPr lang="en-GB" sz="3200" dirty="0"/>
          </a:p>
        </p:txBody>
      </p:sp>
      <p:sp>
        <p:nvSpPr>
          <p:cNvPr id="3" name="Content Placeholder 2"/>
          <p:cNvSpPr>
            <a:spLocks noGrp="1"/>
          </p:cNvSpPr>
          <p:nvPr>
            <p:ph idx="1"/>
          </p:nvPr>
        </p:nvSpPr>
        <p:spPr>
          <a:xfrm>
            <a:off x="467544" y="1844824"/>
            <a:ext cx="8229600" cy="4876800"/>
          </a:xfrm>
        </p:spPr>
        <p:txBody>
          <a:bodyPr>
            <a:normAutofit/>
          </a:bodyPr>
          <a:lstStyle/>
          <a:p>
            <a:r>
              <a:rPr lang="en-GB" sz="2000" dirty="0" smtClean="0"/>
              <a:t>Maslow – Self-actualisation and the Hierarchy of needs</a:t>
            </a:r>
          </a:p>
          <a:p>
            <a:endParaRPr lang="en-GB" sz="2000" dirty="0" smtClean="0"/>
          </a:p>
          <a:p>
            <a:endParaRPr lang="en-GB" sz="2000" dirty="0"/>
          </a:p>
          <a:p>
            <a:r>
              <a:rPr lang="en-GB" sz="2000" dirty="0" smtClean="0"/>
              <a:t>Rogers – Actualising tendency</a:t>
            </a:r>
          </a:p>
          <a:p>
            <a:endParaRPr lang="en-GB" sz="2000" dirty="0" smtClean="0"/>
          </a:p>
          <a:p>
            <a:endParaRPr lang="en-GB" sz="2000" dirty="0"/>
          </a:p>
          <a:p>
            <a:r>
              <a:rPr lang="en-GB" sz="2000" dirty="0" smtClean="0"/>
              <a:t>Humans have a basic desire to grow, develop and enhance themselves.</a:t>
            </a:r>
            <a:endParaRPr lang="en-GB" sz="2000" dirty="0"/>
          </a:p>
        </p:txBody>
      </p:sp>
    </p:spTree>
    <p:extLst>
      <p:ext uri="{BB962C8B-B14F-4D97-AF65-F5344CB8AC3E}">
        <p14:creationId xmlns:p14="http://schemas.microsoft.com/office/powerpoint/2010/main" val="1984100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Maslow’s Hierarchy of Needs</a:t>
            </a:r>
            <a:endParaRPr lang="en-GB" sz="3200"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3" y="1340768"/>
            <a:ext cx="7418127" cy="55172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21559" y="2105853"/>
            <a:ext cx="3384376" cy="400110"/>
          </a:xfrm>
          <a:prstGeom prst="rect">
            <a:avLst/>
          </a:prstGeom>
          <a:noFill/>
        </p:spPr>
        <p:txBody>
          <a:bodyPr wrap="square" rtlCol="0">
            <a:spAutoFit/>
          </a:bodyPr>
          <a:lstStyle/>
          <a:p>
            <a:pPr algn="ctr"/>
            <a:r>
              <a:rPr lang="en-GB" sz="2000" dirty="0" smtClean="0"/>
              <a:t>Where do you see yourself?</a:t>
            </a:r>
            <a:endParaRPr lang="en-GB" sz="2000" dirty="0"/>
          </a:p>
        </p:txBody>
      </p:sp>
    </p:spTree>
    <p:extLst>
      <p:ext uri="{BB962C8B-B14F-4D97-AF65-F5344CB8AC3E}">
        <p14:creationId xmlns:p14="http://schemas.microsoft.com/office/powerpoint/2010/main" val="663287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80">
                                          <p:stCondLst>
                                            <p:cond delay="0"/>
                                          </p:stCondLst>
                                        </p:cTn>
                                        <p:tgtEl>
                                          <p:spTgt spid="4">
                                            <p:txEl>
                                              <p:pRg st="0" end="0"/>
                                            </p:txEl>
                                          </p:spTgt>
                                        </p:tgtEl>
                                      </p:cBhvr>
                                    </p:animEffect>
                                    <p:anim calcmode="lin" valueType="num">
                                      <p:cBhvr>
                                        <p:cTn id="8"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0" end="0"/>
                                            </p:txEl>
                                          </p:spTgt>
                                        </p:tgtEl>
                                      </p:cBhvr>
                                      <p:to x="100000" y="60000"/>
                                    </p:animScale>
                                    <p:animScale>
                                      <p:cBhvr>
                                        <p:cTn id="14" dur="166" decel="50000">
                                          <p:stCondLst>
                                            <p:cond delay="676"/>
                                          </p:stCondLst>
                                        </p:cTn>
                                        <p:tgtEl>
                                          <p:spTgt spid="4">
                                            <p:txEl>
                                              <p:pRg st="0" end="0"/>
                                            </p:txEl>
                                          </p:spTgt>
                                        </p:tgtEl>
                                      </p:cBhvr>
                                      <p:to x="100000" y="100000"/>
                                    </p:animScale>
                                    <p:animScale>
                                      <p:cBhvr>
                                        <p:cTn id="15" dur="26">
                                          <p:stCondLst>
                                            <p:cond delay="1312"/>
                                          </p:stCondLst>
                                        </p:cTn>
                                        <p:tgtEl>
                                          <p:spTgt spid="4">
                                            <p:txEl>
                                              <p:pRg st="0" end="0"/>
                                            </p:txEl>
                                          </p:spTgt>
                                        </p:tgtEl>
                                      </p:cBhvr>
                                      <p:to x="100000" y="80000"/>
                                    </p:animScale>
                                    <p:animScale>
                                      <p:cBhvr>
                                        <p:cTn id="16" dur="166" decel="50000">
                                          <p:stCondLst>
                                            <p:cond delay="1338"/>
                                          </p:stCondLst>
                                        </p:cTn>
                                        <p:tgtEl>
                                          <p:spTgt spid="4">
                                            <p:txEl>
                                              <p:pRg st="0" end="0"/>
                                            </p:txEl>
                                          </p:spTgt>
                                        </p:tgtEl>
                                      </p:cBhvr>
                                      <p:to x="100000" y="100000"/>
                                    </p:animScale>
                                    <p:animScale>
                                      <p:cBhvr>
                                        <p:cTn id="17" dur="26">
                                          <p:stCondLst>
                                            <p:cond delay="1642"/>
                                          </p:stCondLst>
                                        </p:cTn>
                                        <p:tgtEl>
                                          <p:spTgt spid="4">
                                            <p:txEl>
                                              <p:pRg st="0" end="0"/>
                                            </p:txEl>
                                          </p:spTgt>
                                        </p:tgtEl>
                                      </p:cBhvr>
                                      <p:to x="100000" y="90000"/>
                                    </p:animScale>
                                    <p:animScale>
                                      <p:cBhvr>
                                        <p:cTn id="18" dur="166" decel="50000">
                                          <p:stCondLst>
                                            <p:cond delay="1668"/>
                                          </p:stCondLst>
                                        </p:cTn>
                                        <p:tgtEl>
                                          <p:spTgt spid="4">
                                            <p:txEl>
                                              <p:pRg st="0" end="0"/>
                                            </p:txEl>
                                          </p:spTgt>
                                        </p:tgtEl>
                                      </p:cBhvr>
                                      <p:to x="100000" y="100000"/>
                                    </p:animScale>
                                    <p:animScale>
                                      <p:cBhvr>
                                        <p:cTn id="19" dur="26">
                                          <p:stCondLst>
                                            <p:cond delay="1808"/>
                                          </p:stCondLst>
                                        </p:cTn>
                                        <p:tgtEl>
                                          <p:spTgt spid="4">
                                            <p:txEl>
                                              <p:pRg st="0" end="0"/>
                                            </p:txEl>
                                          </p:spTgt>
                                        </p:tgtEl>
                                      </p:cBhvr>
                                      <p:to x="100000" y="95000"/>
                                    </p:animScale>
                                    <p:animScale>
                                      <p:cBhvr>
                                        <p:cTn id="20" dur="166" decel="50000">
                                          <p:stCondLst>
                                            <p:cond delay="1834"/>
                                          </p:stCondLst>
                                        </p:cTn>
                                        <p:tgtEl>
                                          <p:spTgt spid="4">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696"/>
            <a:ext cx="8229600" cy="831304"/>
          </a:xfrm>
        </p:spPr>
        <p:txBody>
          <a:bodyPr>
            <a:normAutofit fontScale="90000"/>
          </a:bodyPr>
          <a:lstStyle/>
          <a:p>
            <a:r>
              <a:rPr lang="en-GB" sz="3600" dirty="0"/>
              <a:t>The Humanistic Approach in real-life</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pPr>
              <a:defRPr/>
            </a:pPr>
            <a:r>
              <a:rPr lang="en-GB" sz="2000" dirty="0" smtClean="0"/>
              <a:t>Carl Rogers proposed that we:</a:t>
            </a:r>
          </a:p>
          <a:p>
            <a:pPr>
              <a:defRPr/>
            </a:pPr>
            <a:endParaRPr lang="en-GB" sz="2000" dirty="0" smtClean="0"/>
          </a:p>
          <a:p>
            <a:pPr lvl="1">
              <a:defRPr/>
            </a:pPr>
            <a:r>
              <a:rPr lang="en-GB" sz="1800" dirty="0" smtClean="0"/>
              <a:t>Create and live in our own worlds</a:t>
            </a:r>
          </a:p>
          <a:p>
            <a:pPr lvl="1">
              <a:defRPr/>
            </a:pPr>
            <a:r>
              <a:rPr lang="en-GB" sz="1800" dirty="0" smtClean="0"/>
              <a:t>Have a unique perception of the world</a:t>
            </a:r>
          </a:p>
          <a:p>
            <a:pPr>
              <a:defRPr/>
            </a:pPr>
            <a:endParaRPr lang="en-GB" sz="2000" dirty="0" smtClean="0"/>
          </a:p>
          <a:p>
            <a:pPr>
              <a:defRPr/>
            </a:pPr>
            <a:r>
              <a:rPr lang="en-GB" sz="2000" dirty="0" smtClean="0"/>
              <a:t>Our own </a:t>
            </a:r>
            <a:r>
              <a:rPr lang="en-GB" sz="2000" b="1" dirty="0" smtClean="0"/>
              <a:t>perception</a:t>
            </a:r>
            <a:r>
              <a:rPr lang="en-GB" sz="2000" dirty="0" smtClean="0"/>
              <a:t> of external reality shapes our lives</a:t>
            </a:r>
          </a:p>
          <a:p>
            <a:pPr>
              <a:defRPr/>
            </a:pPr>
            <a:endParaRPr lang="en-GB" sz="2000" dirty="0" smtClean="0"/>
          </a:p>
          <a:p>
            <a:pPr>
              <a:defRPr/>
            </a:pPr>
            <a:r>
              <a:rPr lang="en-GB" sz="2000" dirty="0" smtClean="0"/>
              <a:t>Sense of self – “an organised, consistent gestalt, constantly in the process of forming and reforming” (Rogers, 1959)</a:t>
            </a:r>
          </a:p>
          <a:p>
            <a:pPr>
              <a:defRPr/>
            </a:pPr>
            <a:endParaRPr lang="en-GB" sz="2000" dirty="0" smtClean="0"/>
          </a:p>
          <a:p>
            <a:pPr>
              <a:defRPr/>
            </a:pPr>
            <a:r>
              <a:rPr lang="en-GB" sz="2000" dirty="0" smtClean="0"/>
              <a:t>Gestalt Psychology: ‘The whole is greater than, and often very different from, the sum of its parts’</a:t>
            </a:r>
            <a:endParaRPr lang="en-GB" sz="2000" dirty="0"/>
          </a:p>
          <a:p>
            <a:pPr>
              <a:defRPr/>
            </a:pPr>
            <a:endParaRPr lang="en-GB" sz="2000" dirty="0"/>
          </a:p>
          <a:p>
            <a:pPr marL="400050" lvl="1" indent="0">
              <a:buFont typeface="Wingdings" pitchFamily="2" charset="2"/>
              <a:buNone/>
              <a:defRPr/>
            </a:pPr>
            <a:r>
              <a:rPr lang="en-GB" dirty="0" smtClean="0"/>
              <a:t>‘</a:t>
            </a:r>
            <a:r>
              <a:rPr lang="en-GB" sz="1800" dirty="0" smtClean="0"/>
              <a:t>Gestalt’ = a structure/pattern of phenomena that are so integrated as to constitute a functional unit.  It is a product of this integration rather than any individual part/s</a:t>
            </a:r>
          </a:p>
          <a:p>
            <a:pPr>
              <a:defRPr/>
            </a:pPr>
            <a:endParaRPr lang="en-GB" sz="2000" dirty="0"/>
          </a:p>
          <a:p>
            <a:pPr>
              <a:defRPr/>
            </a:pPr>
            <a:endParaRPr lang="en-GB" sz="2000" dirty="0" smtClean="0"/>
          </a:p>
          <a:p>
            <a:pPr>
              <a:defRPr/>
            </a:pPr>
            <a:endParaRPr lang="en-GB" sz="2000" dirty="0"/>
          </a:p>
          <a:p>
            <a:pPr>
              <a:defRPr/>
            </a:pPr>
            <a:endParaRPr lang="en-GB" sz="2000" dirty="0" smtClean="0"/>
          </a:p>
          <a:p>
            <a:pPr>
              <a:defRPr/>
            </a:pPr>
            <a:endParaRPr lang="en-GB" sz="2000" dirty="0"/>
          </a:p>
          <a:p>
            <a:pPr lvl="1">
              <a:defRPr/>
            </a:pPr>
            <a:endParaRPr lang="en-GB" sz="1600" dirty="0"/>
          </a:p>
          <a:p>
            <a:pPr lvl="1">
              <a:defRPr/>
            </a:pPr>
            <a:endParaRPr lang="en-GB" sz="1600" dirty="0" smtClean="0"/>
          </a:p>
          <a:p>
            <a:pPr>
              <a:defRPr/>
            </a:pPr>
            <a:endParaRPr lang="en-GB" sz="2000" dirty="0"/>
          </a:p>
          <a:p>
            <a:pPr>
              <a:defRPr/>
            </a:pPr>
            <a:endParaRPr lang="en-GB" sz="2000" dirty="0"/>
          </a:p>
        </p:txBody>
      </p:sp>
      <p:pic>
        <p:nvPicPr>
          <p:cNvPr id="36867" name="Picture 6" descr="http://faculty.frostburg.edu/mbradley/psyography/vRoger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8304" y="1339430"/>
            <a:ext cx="1152401" cy="1529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91843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The Humanistic Approach in real-life</a:t>
            </a:r>
          </a:p>
        </p:txBody>
      </p:sp>
      <p:sp>
        <p:nvSpPr>
          <p:cNvPr id="3" name="Content Placeholder 2"/>
          <p:cNvSpPr>
            <a:spLocks noGrp="1"/>
          </p:cNvSpPr>
          <p:nvPr>
            <p:ph idx="1"/>
          </p:nvPr>
        </p:nvSpPr>
        <p:spPr/>
        <p:txBody>
          <a:bodyPr>
            <a:normAutofit/>
          </a:bodyPr>
          <a:lstStyle/>
          <a:p>
            <a:pPr>
              <a:defRPr/>
            </a:pPr>
            <a:r>
              <a:rPr lang="en-GB" sz="2000" dirty="0" smtClean="0"/>
              <a:t>Central to Roger’s theory – ‘the self’</a:t>
            </a:r>
          </a:p>
          <a:p>
            <a:pPr>
              <a:defRPr/>
            </a:pPr>
            <a:endParaRPr lang="en-GB" sz="2000" dirty="0"/>
          </a:p>
          <a:p>
            <a:pPr>
              <a:defRPr/>
            </a:pPr>
            <a:r>
              <a:rPr lang="en-GB" sz="2000" dirty="0" smtClean="0"/>
              <a:t>“An organized and consistent set of perceptions and beliefs about oneself”</a:t>
            </a:r>
          </a:p>
          <a:p>
            <a:pPr>
              <a:defRPr/>
            </a:pPr>
            <a:endParaRPr lang="en-GB" sz="2000" dirty="0" smtClean="0"/>
          </a:p>
          <a:p>
            <a:pPr>
              <a:defRPr/>
            </a:pPr>
            <a:r>
              <a:rPr lang="en-GB" sz="2000" dirty="0" smtClean="0"/>
              <a:t>Consistency not always achieved – self-image may differ from the image held by others</a:t>
            </a:r>
          </a:p>
          <a:p>
            <a:pPr>
              <a:defRPr/>
            </a:pPr>
            <a:endParaRPr lang="en-GB" sz="2000" dirty="0" smtClean="0"/>
          </a:p>
          <a:p>
            <a:pPr marL="400050" lvl="1" indent="0">
              <a:buFont typeface="Wingdings" pitchFamily="2" charset="2"/>
              <a:buNone/>
              <a:defRPr/>
            </a:pPr>
            <a:r>
              <a:rPr lang="en-GB" dirty="0" smtClean="0"/>
              <a:t>e.g. </a:t>
            </a:r>
          </a:p>
          <a:p>
            <a:pPr marL="400050" lvl="1" indent="0">
              <a:buFont typeface="Wingdings" pitchFamily="2" charset="2"/>
              <a:buNone/>
              <a:defRPr/>
            </a:pPr>
            <a:r>
              <a:rPr lang="en-GB" dirty="0" smtClean="0"/>
              <a:t>You are a good student, but consider yourself a failure </a:t>
            </a:r>
          </a:p>
          <a:p>
            <a:pPr marL="400050" lvl="1" indent="0">
              <a:buFont typeface="Wingdings" pitchFamily="2" charset="2"/>
              <a:buNone/>
              <a:defRPr/>
            </a:pPr>
            <a:endParaRPr lang="en-GB" dirty="0"/>
          </a:p>
          <a:p>
            <a:pPr marL="400050" lvl="1" indent="0">
              <a:buFont typeface="Wingdings" pitchFamily="2" charset="2"/>
              <a:buNone/>
              <a:defRPr/>
            </a:pPr>
            <a:r>
              <a:rPr lang="en-GB" dirty="0" smtClean="0"/>
              <a:t>This is </a:t>
            </a:r>
            <a:r>
              <a:rPr lang="en-GB" b="1" dirty="0" smtClean="0"/>
              <a:t>incongruence</a:t>
            </a:r>
          </a:p>
          <a:p>
            <a:pPr>
              <a:defRPr/>
            </a:pPr>
            <a:endParaRPr lang="en-GB" sz="2000" dirty="0" smtClean="0"/>
          </a:p>
          <a:p>
            <a:pPr>
              <a:defRPr/>
            </a:pPr>
            <a:endParaRPr lang="en-GB" dirty="0"/>
          </a:p>
        </p:txBody>
      </p:sp>
    </p:spTree>
    <p:extLst>
      <p:ext uri="{BB962C8B-B14F-4D97-AF65-F5344CB8AC3E}">
        <p14:creationId xmlns:p14="http://schemas.microsoft.com/office/powerpoint/2010/main" val="31243427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The Humanistic Approach in real-life</a:t>
            </a:r>
          </a:p>
        </p:txBody>
      </p:sp>
      <p:sp>
        <p:nvSpPr>
          <p:cNvPr id="3" name="Content Placeholder 2"/>
          <p:cNvSpPr>
            <a:spLocks noGrp="1"/>
          </p:cNvSpPr>
          <p:nvPr>
            <p:ph idx="1"/>
          </p:nvPr>
        </p:nvSpPr>
        <p:spPr>
          <a:xfrm>
            <a:off x="457200" y="1600200"/>
            <a:ext cx="8229600" cy="5257800"/>
          </a:xfrm>
        </p:spPr>
        <p:txBody>
          <a:bodyPr>
            <a:normAutofit fontScale="92500" lnSpcReduction="10000"/>
          </a:bodyPr>
          <a:lstStyle/>
          <a:p>
            <a:pPr>
              <a:defRPr/>
            </a:pPr>
            <a:r>
              <a:rPr lang="en-GB" sz="2000" dirty="0" smtClean="0"/>
              <a:t>Rogers – </a:t>
            </a:r>
            <a:r>
              <a:rPr lang="en-GB" sz="2000" b="1" dirty="0" smtClean="0"/>
              <a:t>person-centred therapy </a:t>
            </a:r>
            <a:r>
              <a:rPr lang="en-GB" sz="2000" dirty="0" smtClean="0"/>
              <a:t>(was ‘client-centred therapy’)</a:t>
            </a:r>
          </a:p>
          <a:p>
            <a:pPr>
              <a:defRPr/>
            </a:pPr>
            <a:endParaRPr lang="en-GB" sz="2000" dirty="0" smtClean="0"/>
          </a:p>
          <a:p>
            <a:pPr>
              <a:defRPr/>
            </a:pPr>
            <a:r>
              <a:rPr lang="en-GB" sz="2000" dirty="0" smtClean="0"/>
              <a:t>Life problems stem from:</a:t>
            </a:r>
          </a:p>
          <a:p>
            <a:pPr>
              <a:defRPr/>
            </a:pPr>
            <a:endParaRPr lang="en-GB" sz="2000" dirty="0"/>
          </a:p>
          <a:p>
            <a:pPr lvl="1">
              <a:defRPr/>
            </a:pPr>
            <a:r>
              <a:rPr lang="en-GB" sz="1900" dirty="0" smtClean="0"/>
              <a:t>Inability to accept own feelings and experiences</a:t>
            </a:r>
          </a:p>
          <a:p>
            <a:pPr lvl="1">
              <a:defRPr/>
            </a:pPr>
            <a:r>
              <a:rPr lang="en-GB" sz="1900" dirty="0" smtClean="0"/>
              <a:t>Belief that in order to obtain love and acceptance, have to feel and behave in distorted or dishonest ways  - denying part of the self</a:t>
            </a:r>
          </a:p>
          <a:p>
            <a:pPr>
              <a:defRPr/>
            </a:pPr>
            <a:endParaRPr lang="en-GB" sz="2000" dirty="0" smtClean="0"/>
          </a:p>
          <a:p>
            <a:pPr>
              <a:defRPr/>
            </a:pPr>
            <a:r>
              <a:rPr lang="en-GB" sz="2000" dirty="0" smtClean="0"/>
              <a:t>Understood as </a:t>
            </a:r>
            <a:r>
              <a:rPr lang="en-GB" sz="2000" b="1" dirty="0" smtClean="0"/>
              <a:t>conditional positive regard</a:t>
            </a:r>
          </a:p>
          <a:p>
            <a:pPr>
              <a:defRPr/>
            </a:pPr>
            <a:endParaRPr lang="en-GB" sz="2000" dirty="0" smtClean="0"/>
          </a:p>
          <a:p>
            <a:pPr>
              <a:defRPr/>
            </a:pPr>
            <a:r>
              <a:rPr lang="en-GB" sz="2000" dirty="0" smtClean="0"/>
              <a:t>Results in the development of </a:t>
            </a:r>
            <a:r>
              <a:rPr lang="en-GB" sz="2000" b="1" dirty="0" smtClean="0"/>
              <a:t>conditions of worth</a:t>
            </a:r>
          </a:p>
          <a:p>
            <a:pPr>
              <a:defRPr/>
            </a:pPr>
            <a:endParaRPr lang="en-GB" sz="2000" dirty="0" smtClean="0">
              <a:solidFill>
                <a:srgbClr val="FFFF66"/>
              </a:solidFill>
            </a:endParaRPr>
          </a:p>
          <a:p>
            <a:pPr>
              <a:defRPr/>
            </a:pPr>
            <a:r>
              <a:rPr lang="en-GB" sz="2000" dirty="0" smtClean="0"/>
              <a:t>Therapist needs to create conditions of </a:t>
            </a:r>
            <a:r>
              <a:rPr lang="en-GB" sz="2000" b="1" dirty="0" smtClean="0"/>
              <a:t>unconditional positive regard </a:t>
            </a:r>
          </a:p>
          <a:p>
            <a:pPr marL="0" indent="0">
              <a:buFont typeface="Wingdings" pitchFamily="2" charset="2"/>
              <a:buNone/>
              <a:defRPr/>
            </a:pPr>
            <a:r>
              <a:rPr lang="en-GB" sz="2000" dirty="0" smtClean="0">
                <a:solidFill>
                  <a:srgbClr val="FFFF66"/>
                </a:solidFill>
              </a:rPr>
              <a:t>    </a:t>
            </a:r>
            <a:r>
              <a:rPr lang="en-GB" sz="2000" dirty="0" smtClean="0"/>
              <a:t>(non-judgemental - to value the person for who they really are)</a:t>
            </a:r>
          </a:p>
          <a:p>
            <a:pPr marL="0" indent="0">
              <a:buFont typeface="Wingdings" pitchFamily="2" charset="2"/>
              <a:buNone/>
              <a:defRPr/>
            </a:pPr>
            <a:endParaRPr lang="en-GB" sz="2000" dirty="0"/>
          </a:p>
          <a:p>
            <a:pPr>
              <a:defRPr/>
            </a:pPr>
            <a:r>
              <a:rPr lang="en-GB" sz="2000" dirty="0" smtClean="0"/>
              <a:t>Allows freedom to move towards self-actualisation</a:t>
            </a:r>
          </a:p>
          <a:p>
            <a:pPr>
              <a:defRPr/>
            </a:pPr>
            <a:endParaRPr lang="en-GB" dirty="0"/>
          </a:p>
        </p:txBody>
      </p:sp>
    </p:spTree>
    <p:extLst>
      <p:ext uri="{BB962C8B-B14F-4D97-AF65-F5344CB8AC3E}">
        <p14:creationId xmlns:p14="http://schemas.microsoft.com/office/powerpoint/2010/main" val="34151511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200" dirty="0" smtClean="0">
                <a:latin typeface="+mn-lt"/>
              </a:rPr>
              <a:t>Evaluation of Humanism</a:t>
            </a:r>
            <a:endParaRPr lang="en-GB" sz="3200" dirty="0">
              <a:latin typeface="+mn-lt"/>
            </a:endParaRPr>
          </a:p>
        </p:txBody>
      </p:sp>
      <p:sp>
        <p:nvSpPr>
          <p:cNvPr id="3" name="Content Placeholder 2"/>
          <p:cNvSpPr>
            <a:spLocks noGrp="1"/>
          </p:cNvSpPr>
          <p:nvPr>
            <p:ph idx="1"/>
          </p:nvPr>
        </p:nvSpPr>
        <p:spPr>
          <a:xfrm>
            <a:off x="395288" y="1484313"/>
            <a:ext cx="8229600" cy="4969024"/>
          </a:xfrm>
        </p:spPr>
        <p:txBody>
          <a:bodyPr>
            <a:normAutofit lnSpcReduction="10000"/>
          </a:bodyPr>
          <a:lstStyle/>
          <a:p>
            <a:pPr marL="0" indent="0">
              <a:buNone/>
              <a:defRPr/>
            </a:pPr>
            <a:r>
              <a:rPr lang="en-GB" sz="3600" dirty="0" smtClean="0"/>
              <a:t>-</a:t>
            </a:r>
            <a:r>
              <a:rPr lang="en-GB" sz="3500" dirty="0" smtClean="0"/>
              <a:t>  </a:t>
            </a:r>
            <a:r>
              <a:rPr lang="en-GB" sz="2000" dirty="0" smtClean="0"/>
              <a:t>Not considered a comprehensive theory of personality, but it </a:t>
            </a:r>
          </a:p>
          <a:p>
            <a:pPr marL="0" indent="0">
              <a:buNone/>
              <a:defRPr/>
            </a:pPr>
            <a:r>
              <a:rPr lang="en-GB" sz="2000" dirty="0"/>
              <a:t> </a:t>
            </a:r>
            <a:r>
              <a:rPr lang="en-GB" sz="2000" dirty="0" smtClean="0"/>
              <a:t>    can contribute to </a:t>
            </a:r>
            <a:r>
              <a:rPr lang="en-GB" sz="2000" dirty="0"/>
              <a:t>the therapeutic tool box</a:t>
            </a:r>
          </a:p>
          <a:p>
            <a:pPr marL="0" indent="0">
              <a:buFont typeface="Wingdings" pitchFamily="2" charset="2"/>
              <a:buNone/>
              <a:defRPr/>
            </a:pPr>
            <a:endParaRPr lang="en-GB" sz="2000" dirty="0"/>
          </a:p>
          <a:p>
            <a:pPr marL="0" indent="0">
              <a:buFont typeface="Wingdings" pitchFamily="2" charset="2"/>
              <a:buNone/>
              <a:defRPr/>
            </a:pPr>
            <a:r>
              <a:rPr lang="en-GB" sz="3600" dirty="0" smtClean="0"/>
              <a:t>-</a:t>
            </a:r>
            <a:r>
              <a:rPr lang="en-GB" sz="2000" dirty="0" smtClean="0"/>
              <a:t> Difficult to test empirically many concepts of Humanism </a:t>
            </a:r>
          </a:p>
          <a:p>
            <a:pPr marL="400050" lvl="1" indent="0">
              <a:buFont typeface="Wingdings" pitchFamily="2" charset="2"/>
              <a:buNone/>
              <a:defRPr/>
            </a:pPr>
            <a:r>
              <a:rPr lang="en-GB" dirty="0" smtClean="0"/>
              <a:t>e.g. self-actualisation – naming it is descriptive, but does not provide an explanation for the origins of personality (nominal fallacy)</a:t>
            </a:r>
          </a:p>
          <a:p>
            <a:pPr marL="0" indent="0">
              <a:buFont typeface="Wingdings" pitchFamily="2" charset="2"/>
              <a:buNone/>
              <a:defRPr/>
            </a:pPr>
            <a:endParaRPr lang="en-GB" sz="2000" dirty="0"/>
          </a:p>
          <a:p>
            <a:pPr marL="0" indent="0">
              <a:buFont typeface="Wingdings" pitchFamily="2" charset="2"/>
              <a:buNone/>
              <a:defRPr/>
            </a:pPr>
            <a:r>
              <a:rPr lang="en-GB" dirty="0" smtClean="0"/>
              <a:t>+</a:t>
            </a:r>
            <a:r>
              <a:rPr lang="en-GB" sz="2000" dirty="0" smtClean="0"/>
              <a:t> Highlights the individual as active and constructive, rather than</a:t>
            </a:r>
          </a:p>
          <a:p>
            <a:pPr marL="0" indent="0">
              <a:buFont typeface="Wingdings" pitchFamily="2" charset="2"/>
              <a:buNone/>
              <a:defRPr/>
            </a:pPr>
            <a:r>
              <a:rPr lang="en-GB" sz="2000" dirty="0"/>
              <a:t> </a:t>
            </a:r>
            <a:r>
              <a:rPr lang="en-GB" sz="2000" dirty="0" smtClean="0"/>
              <a:t>   as a passive product – the self has choice, free will, agency, </a:t>
            </a:r>
          </a:p>
          <a:p>
            <a:pPr marL="0" indent="0">
              <a:buFont typeface="Wingdings" pitchFamily="2" charset="2"/>
              <a:buNone/>
              <a:defRPr/>
            </a:pPr>
            <a:r>
              <a:rPr lang="en-GB" sz="2000" dirty="0"/>
              <a:t> </a:t>
            </a:r>
            <a:r>
              <a:rPr lang="en-GB" sz="2000" dirty="0" smtClean="0"/>
              <a:t>   responsibility</a:t>
            </a:r>
          </a:p>
          <a:p>
            <a:pPr marL="0" indent="0">
              <a:buFont typeface="Wingdings" pitchFamily="2" charset="2"/>
              <a:buNone/>
              <a:defRPr/>
            </a:pPr>
            <a:endParaRPr lang="en-GB" sz="2000" dirty="0"/>
          </a:p>
          <a:p>
            <a:pPr marL="0" indent="0" algn="ctr">
              <a:buFont typeface="Wingdings" pitchFamily="2" charset="2"/>
              <a:buNone/>
              <a:defRPr/>
            </a:pPr>
            <a:r>
              <a:rPr lang="en-GB" sz="2000" dirty="0" smtClean="0"/>
              <a:t>      </a:t>
            </a:r>
            <a:r>
              <a:rPr lang="en-GB" sz="2000" b="1" dirty="0" smtClean="0"/>
              <a:t>Change is possible </a:t>
            </a:r>
          </a:p>
          <a:p>
            <a:pPr>
              <a:defRPr/>
            </a:pPr>
            <a:endParaRPr lang="en-GB" dirty="0"/>
          </a:p>
          <a:p>
            <a:pPr>
              <a:defRPr/>
            </a:pPr>
            <a:endParaRPr lang="en-GB" dirty="0"/>
          </a:p>
        </p:txBody>
      </p:sp>
    </p:spTree>
    <p:extLst>
      <p:ext uri="{BB962C8B-B14F-4D97-AF65-F5344CB8AC3E}">
        <p14:creationId xmlns:p14="http://schemas.microsoft.com/office/powerpoint/2010/main" val="21084836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268760"/>
            <a:ext cx="8123355" cy="1470025"/>
          </a:xfrm>
        </p:spPr>
        <p:txBody>
          <a:bodyPr>
            <a:noAutofit/>
          </a:bodyPr>
          <a:lstStyle/>
          <a:p>
            <a:pPr algn="ctr"/>
            <a:r>
              <a:rPr lang="en-GB" sz="3200" b="1" dirty="0" smtClean="0"/>
              <a:t>The Cognitive </a:t>
            </a:r>
            <a:r>
              <a:rPr lang="en-GB" sz="3200" b="1" dirty="0"/>
              <a:t>Approach</a:t>
            </a:r>
            <a:r>
              <a:rPr lang="en-GB" sz="3200" b="1" dirty="0" smtClean="0"/>
              <a:t/>
            </a:r>
            <a:br>
              <a:rPr lang="en-GB" sz="3200" b="1" dirty="0" smtClean="0"/>
            </a:br>
            <a:endParaRPr lang="en-GB" sz="3200" b="1" dirty="0"/>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1880" y="3717032"/>
            <a:ext cx="2138095"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782450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The Cognitive Approach</a:t>
            </a:r>
            <a:endParaRPr lang="en-GB" sz="3200" dirty="0"/>
          </a:p>
        </p:txBody>
      </p:sp>
      <p:sp>
        <p:nvSpPr>
          <p:cNvPr id="3" name="Content Placeholder 2"/>
          <p:cNvSpPr>
            <a:spLocks noGrp="1"/>
          </p:cNvSpPr>
          <p:nvPr>
            <p:ph idx="1"/>
          </p:nvPr>
        </p:nvSpPr>
        <p:spPr/>
        <p:txBody>
          <a:bodyPr>
            <a:normAutofit/>
          </a:bodyPr>
          <a:lstStyle/>
          <a:p>
            <a:r>
              <a:rPr lang="en-GB" sz="2000" dirty="0" smtClean="0"/>
              <a:t>The mind as an information processing system</a:t>
            </a:r>
          </a:p>
          <a:p>
            <a:pPr lvl="1"/>
            <a:r>
              <a:rPr lang="en-GB" sz="1800" dirty="0" smtClean="0"/>
              <a:t>The use of analogies and metaphors when trying to explain how the brain works</a:t>
            </a:r>
          </a:p>
          <a:p>
            <a:pPr lvl="1"/>
            <a:endParaRPr lang="en-GB" sz="1800" dirty="0"/>
          </a:p>
          <a:p>
            <a:r>
              <a:rPr lang="en-GB" sz="2000" dirty="0" smtClean="0"/>
              <a:t>Huge influence on many areas of psychology but no one major theory/theorist</a:t>
            </a:r>
          </a:p>
          <a:p>
            <a:pPr lvl="1"/>
            <a:r>
              <a:rPr lang="en-GB" sz="1800" dirty="0" smtClean="0"/>
              <a:t>Social learning theory (Bandura)</a:t>
            </a:r>
          </a:p>
          <a:p>
            <a:pPr lvl="1"/>
            <a:r>
              <a:rPr lang="en-GB" sz="1800" dirty="0" smtClean="0"/>
              <a:t>Social cognition</a:t>
            </a:r>
          </a:p>
          <a:p>
            <a:pPr lvl="1"/>
            <a:r>
              <a:rPr lang="en-GB" sz="1800" dirty="0" smtClean="0"/>
              <a:t>Cognitive development</a:t>
            </a:r>
          </a:p>
          <a:p>
            <a:pPr lvl="1"/>
            <a:endParaRPr lang="en-GB" sz="1800" dirty="0"/>
          </a:p>
          <a:p>
            <a:r>
              <a:rPr lang="en-GB" sz="2000" dirty="0" smtClean="0"/>
              <a:t>Channel Capacity: Most of our </a:t>
            </a:r>
            <a:br>
              <a:rPr lang="en-GB" sz="2000" dirty="0" smtClean="0"/>
            </a:br>
            <a:r>
              <a:rPr lang="en-GB" sz="2000" dirty="0" smtClean="0"/>
              <a:t>cognitive systems are ‘capacity-limited’.</a:t>
            </a:r>
            <a:endParaRPr lang="en-GB" sz="2000" dirty="0"/>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3789040"/>
            <a:ext cx="2627313" cy="2627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5133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type="title"/>
          </p:nvPr>
        </p:nvSpPr>
        <p:spPr/>
        <p:txBody>
          <a:bodyPr>
            <a:noAutofit/>
          </a:bodyPr>
          <a:lstStyle/>
          <a:p>
            <a:pPr eaLnBrk="1" hangingPunct="1"/>
            <a:r>
              <a:rPr lang="en-GB" sz="3200" dirty="0" smtClean="0">
                <a:latin typeface="Arial" pitchFamily="34" charset="0"/>
                <a:cs typeface="Arial" pitchFamily="34" charset="0"/>
              </a:rPr>
              <a:t>The Cognitive approach - Analogies</a:t>
            </a:r>
            <a:r>
              <a:rPr lang="en-GB" sz="3200" dirty="0" smtClean="0"/>
              <a:t/>
            </a:r>
            <a:br>
              <a:rPr lang="en-GB" sz="3200" dirty="0" smtClean="0"/>
            </a:br>
            <a:endParaRPr lang="en-US" sz="3200" dirty="0" smtClean="0"/>
          </a:p>
        </p:txBody>
      </p:sp>
      <p:sp>
        <p:nvSpPr>
          <p:cNvPr id="24580" name="Rectangle 4"/>
          <p:cNvSpPr>
            <a:spLocks noGrp="1" noChangeArrowheads="1"/>
          </p:cNvSpPr>
          <p:nvPr>
            <p:ph idx="1"/>
          </p:nvPr>
        </p:nvSpPr>
        <p:spPr>
          <a:xfrm>
            <a:off x="468313" y="1268413"/>
            <a:ext cx="8229600" cy="4525962"/>
          </a:xfrm>
        </p:spPr>
        <p:txBody>
          <a:bodyPr/>
          <a:lstStyle/>
          <a:p>
            <a:pPr eaLnBrk="1" hangingPunct="1"/>
            <a:endParaRPr lang="en-US" dirty="0" smtClean="0"/>
          </a:p>
          <a:p>
            <a:pPr eaLnBrk="1" hangingPunct="1"/>
            <a:endParaRPr lang="en-GB" dirty="0" smtClean="0"/>
          </a:p>
        </p:txBody>
      </p:sp>
      <p:sp>
        <p:nvSpPr>
          <p:cNvPr id="24581" name="Line 6"/>
          <p:cNvSpPr>
            <a:spLocks noChangeShapeType="1"/>
          </p:cNvSpPr>
          <p:nvPr/>
        </p:nvSpPr>
        <p:spPr bwMode="auto">
          <a:xfrm flipV="1">
            <a:off x="5940152" y="2041439"/>
            <a:ext cx="1566118" cy="739470"/>
          </a:xfrm>
          <a:prstGeom prst="line">
            <a:avLst/>
          </a:prstGeom>
          <a:noFill/>
          <a:ln w="9525">
            <a:solidFill>
              <a:schemeClr val="tx1"/>
            </a:solidFill>
            <a:round/>
            <a:headEnd/>
            <a:tailEnd type="triangle" w="med" len="med"/>
          </a:ln>
        </p:spPr>
        <p:txBody>
          <a:bodyPr/>
          <a:lstStyle/>
          <a:p>
            <a:endParaRPr lang="en-GB"/>
          </a:p>
        </p:txBody>
      </p:sp>
      <p:sp>
        <p:nvSpPr>
          <p:cNvPr id="24582" name="Line 7"/>
          <p:cNvSpPr>
            <a:spLocks noChangeShapeType="1"/>
          </p:cNvSpPr>
          <p:nvPr/>
        </p:nvSpPr>
        <p:spPr bwMode="auto">
          <a:xfrm flipH="1" flipV="1">
            <a:off x="1465783" y="1964749"/>
            <a:ext cx="1347557" cy="816160"/>
          </a:xfrm>
          <a:prstGeom prst="line">
            <a:avLst/>
          </a:prstGeom>
          <a:noFill/>
          <a:ln w="9525">
            <a:solidFill>
              <a:schemeClr val="tx1"/>
            </a:solidFill>
            <a:round/>
            <a:headEnd/>
            <a:tailEnd type="triangle" w="med" len="med"/>
          </a:ln>
        </p:spPr>
        <p:txBody>
          <a:bodyPr/>
          <a:lstStyle/>
          <a:p>
            <a:endParaRPr lang="en-GB"/>
          </a:p>
        </p:txBody>
      </p:sp>
      <p:sp>
        <p:nvSpPr>
          <p:cNvPr id="24583" name="Line 8"/>
          <p:cNvSpPr>
            <a:spLocks noChangeShapeType="1"/>
          </p:cNvSpPr>
          <p:nvPr/>
        </p:nvSpPr>
        <p:spPr bwMode="auto">
          <a:xfrm flipH="1">
            <a:off x="1403647" y="5013176"/>
            <a:ext cx="1409694" cy="986587"/>
          </a:xfrm>
          <a:prstGeom prst="line">
            <a:avLst/>
          </a:prstGeom>
          <a:noFill/>
          <a:ln w="9525">
            <a:solidFill>
              <a:schemeClr val="tx1"/>
            </a:solidFill>
            <a:round/>
            <a:headEnd/>
            <a:tailEnd type="triangle" w="med" len="med"/>
          </a:ln>
        </p:spPr>
        <p:txBody>
          <a:bodyPr/>
          <a:lstStyle/>
          <a:p>
            <a:endParaRPr lang="en-GB"/>
          </a:p>
        </p:txBody>
      </p:sp>
      <p:sp>
        <p:nvSpPr>
          <p:cNvPr id="24584" name="Line 9"/>
          <p:cNvSpPr>
            <a:spLocks noChangeShapeType="1"/>
          </p:cNvSpPr>
          <p:nvPr/>
        </p:nvSpPr>
        <p:spPr bwMode="auto">
          <a:xfrm>
            <a:off x="5940152" y="5013176"/>
            <a:ext cx="1009205" cy="972345"/>
          </a:xfrm>
          <a:prstGeom prst="line">
            <a:avLst/>
          </a:prstGeom>
          <a:noFill/>
          <a:ln w="9525">
            <a:solidFill>
              <a:schemeClr val="tx1"/>
            </a:solidFill>
            <a:round/>
            <a:headEnd/>
            <a:tailEnd type="triangle" w="med" len="med"/>
          </a:ln>
        </p:spPr>
        <p:txBody>
          <a:bodyPr/>
          <a:lstStyle/>
          <a:p>
            <a:endParaRPr lang="en-GB"/>
          </a:p>
        </p:txBody>
      </p:sp>
      <p:sp>
        <p:nvSpPr>
          <p:cNvPr id="24585" name="Text Box 10"/>
          <p:cNvSpPr txBox="1">
            <a:spLocks noChangeArrowheads="1"/>
          </p:cNvSpPr>
          <p:nvPr/>
        </p:nvSpPr>
        <p:spPr bwMode="auto">
          <a:xfrm>
            <a:off x="251693" y="1500044"/>
            <a:ext cx="2447925" cy="400110"/>
          </a:xfrm>
          <a:prstGeom prst="rect">
            <a:avLst/>
          </a:prstGeom>
          <a:noFill/>
          <a:ln w="9525">
            <a:noFill/>
            <a:miter lim="800000"/>
            <a:headEnd/>
            <a:tailEnd/>
          </a:ln>
        </p:spPr>
        <p:txBody>
          <a:bodyPr>
            <a:spAutoFit/>
          </a:bodyPr>
          <a:lstStyle/>
          <a:p>
            <a:pPr>
              <a:spcBef>
                <a:spcPct val="50000"/>
              </a:spcBef>
            </a:pPr>
            <a:r>
              <a:rPr lang="en-GB" sz="2000" dirty="0" smtClean="0">
                <a:latin typeface="Arial" pitchFamily="34" charset="0"/>
                <a:cs typeface="Arial" pitchFamily="34" charset="0"/>
              </a:rPr>
              <a:t>Encoding</a:t>
            </a:r>
            <a:r>
              <a:rPr lang="en-GB" dirty="0" smtClean="0">
                <a:latin typeface="Arial" pitchFamily="34" charset="0"/>
                <a:cs typeface="Arial" pitchFamily="34" charset="0"/>
              </a:rPr>
              <a:t> </a:t>
            </a:r>
            <a:endParaRPr lang="en-GB" dirty="0">
              <a:latin typeface="Arial" pitchFamily="34" charset="0"/>
              <a:cs typeface="Arial" pitchFamily="34" charset="0"/>
            </a:endParaRPr>
          </a:p>
        </p:txBody>
      </p:sp>
      <p:sp>
        <p:nvSpPr>
          <p:cNvPr id="24586" name="Text Box 11"/>
          <p:cNvSpPr txBox="1">
            <a:spLocks noChangeArrowheads="1"/>
          </p:cNvSpPr>
          <p:nvPr/>
        </p:nvSpPr>
        <p:spPr bwMode="auto">
          <a:xfrm>
            <a:off x="6941190" y="1268413"/>
            <a:ext cx="1944191" cy="707886"/>
          </a:xfrm>
          <a:prstGeom prst="rect">
            <a:avLst/>
          </a:prstGeom>
          <a:noFill/>
          <a:ln w="9525">
            <a:noFill/>
            <a:miter lim="800000"/>
            <a:headEnd/>
            <a:tailEnd/>
          </a:ln>
        </p:spPr>
        <p:txBody>
          <a:bodyPr wrap="square">
            <a:spAutoFit/>
          </a:bodyPr>
          <a:lstStyle/>
          <a:p>
            <a:pPr>
              <a:spcBef>
                <a:spcPct val="50000"/>
              </a:spcBef>
            </a:pPr>
            <a:r>
              <a:rPr lang="en-GB" sz="2000" dirty="0">
                <a:latin typeface="Arial" pitchFamily="34" charset="0"/>
                <a:cs typeface="Arial" pitchFamily="34" charset="0"/>
              </a:rPr>
              <a:t>Information-processin</a:t>
            </a:r>
            <a:r>
              <a:rPr lang="en-GB" dirty="0">
                <a:latin typeface="Arial" pitchFamily="34" charset="0"/>
                <a:cs typeface="Arial" pitchFamily="34" charset="0"/>
              </a:rPr>
              <a:t>g </a:t>
            </a:r>
          </a:p>
        </p:txBody>
      </p:sp>
      <p:sp>
        <p:nvSpPr>
          <p:cNvPr id="24587" name="Text Box 12"/>
          <p:cNvSpPr txBox="1">
            <a:spLocks noChangeArrowheads="1"/>
          </p:cNvSpPr>
          <p:nvPr/>
        </p:nvSpPr>
        <p:spPr bwMode="auto">
          <a:xfrm>
            <a:off x="6876256" y="5985521"/>
            <a:ext cx="1800225" cy="400110"/>
          </a:xfrm>
          <a:prstGeom prst="rect">
            <a:avLst/>
          </a:prstGeom>
          <a:noFill/>
          <a:ln w="9525">
            <a:noFill/>
            <a:miter lim="800000"/>
            <a:headEnd/>
            <a:tailEnd/>
          </a:ln>
        </p:spPr>
        <p:txBody>
          <a:bodyPr>
            <a:spAutoFit/>
          </a:bodyPr>
          <a:lstStyle/>
          <a:p>
            <a:pPr>
              <a:spcBef>
                <a:spcPct val="50000"/>
              </a:spcBef>
            </a:pPr>
            <a:r>
              <a:rPr lang="en-GB" sz="2000" dirty="0">
                <a:latin typeface="Arial" pitchFamily="34" charset="0"/>
                <a:cs typeface="Arial" pitchFamily="34" charset="0"/>
              </a:rPr>
              <a:t>Retrieval </a:t>
            </a:r>
          </a:p>
        </p:txBody>
      </p:sp>
      <p:sp>
        <p:nvSpPr>
          <p:cNvPr id="24589" name="Text Box 14"/>
          <p:cNvSpPr txBox="1">
            <a:spLocks noChangeArrowheads="1"/>
          </p:cNvSpPr>
          <p:nvPr/>
        </p:nvSpPr>
        <p:spPr bwMode="auto">
          <a:xfrm>
            <a:off x="365417" y="6083355"/>
            <a:ext cx="2447925" cy="400110"/>
          </a:xfrm>
          <a:prstGeom prst="rect">
            <a:avLst/>
          </a:prstGeom>
          <a:noFill/>
          <a:ln w="9525">
            <a:noFill/>
            <a:miter lim="800000"/>
            <a:headEnd/>
            <a:tailEnd/>
          </a:ln>
        </p:spPr>
        <p:txBody>
          <a:bodyPr>
            <a:spAutoFit/>
          </a:bodyPr>
          <a:lstStyle/>
          <a:p>
            <a:pPr>
              <a:spcBef>
                <a:spcPct val="50000"/>
              </a:spcBef>
            </a:pPr>
            <a:r>
              <a:rPr lang="en-GB" sz="2000" dirty="0">
                <a:latin typeface="Arial" pitchFamily="34" charset="0"/>
                <a:cs typeface="Arial" pitchFamily="34" charset="0"/>
              </a:rPr>
              <a:t>Channel Capacity</a:t>
            </a:r>
          </a:p>
        </p:txBody>
      </p:sp>
      <p:sp>
        <p:nvSpPr>
          <p:cNvPr id="2" name="TextBox 1"/>
          <p:cNvSpPr txBox="1"/>
          <p:nvPr/>
        </p:nvSpPr>
        <p:spPr>
          <a:xfrm>
            <a:off x="3970935" y="1235235"/>
            <a:ext cx="1082348" cy="400110"/>
          </a:xfrm>
          <a:prstGeom prst="rect">
            <a:avLst/>
          </a:prstGeom>
          <a:noFill/>
        </p:spPr>
        <p:txBody>
          <a:bodyPr wrap="none" rtlCol="0">
            <a:spAutoFit/>
          </a:bodyPr>
          <a:lstStyle/>
          <a:p>
            <a:r>
              <a:rPr lang="en-GB" sz="2000" dirty="0" smtClean="0">
                <a:latin typeface="Arial" pitchFamily="34" charset="0"/>
                <a:cs typeface="Arial" pitchFamily="34" charset="0"/>
              </a:rPr>
              <a:t>Storage</a:t>
            </a:r>
            <a:endParaRPr lang="en-GB" sz="2000" dirty="0">
              <a:latin typeface="Arial" pitchFamily="34" charset="0"/>
              <a:cs typeface="Arial" pitchFamily="34" charset="0"/>
            </a:endParaRPr>
          </a:p>
        </p:txBody>
      </p:sp>
      <p:sp>
        <p:nvSpPr>
          <p:cNvPr id="16" name="Line 7"/>
          <p:cNvSpPr>
            <a:spLocks noChangeShapeType="1"/>
          </p:cNvSpPr>
          <p:nvPr/>
        </p:nvSpPr>
        <p:spPr bwMode="auto">
          <a:xfrm flipV="1">
            <a:off x="4467224" y="1684710"/>
            <a:ext cx="1" cy="1024209"/>
          </a:xfrm>
          <a:prstGeom prst="line">
            <a:avLst/>
          </a:prstGeom>
          <a:noFill/>
          <a:ln w="9525">
            <a:solidFill>
              <a:schemeClr val="tx1"/>
            </a:solidFill>
            <a:round/>
            <a:headEnd/>
            <a:tailEnd type="triangle" w="med" len="med"/>
          </a:ln>
        </p:spPr>
        <p:txBody>
          <a:bodyPr/>
          <a:lstStyle/>
          <a:p>
            <a:endParaRPr lang="en-GB"/>
          </a:p>
        </p:txBody>
      </p:sp>
      <p:pic>
        <p:nvPicPr>
          <p:cNvPr id="1026" name="Picture 2" descr="http://www.computerservices1.com/pictures/computer.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3" y="2687885"/>
            <a:ext cx="2629421" cy="2629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2758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p:txBody>
          <a:bodyPr>
            <a:normAutofit/>
          </a:bodyPr>
          <a:lstStyle/>
          <a:p>
            <a:r>
              <a:rPr lang="en-GB" sz="3200" dirty="0" smtClean="0">
                <a:latin typeface="Arial" pitchFamily="34" charset="0"/>
                <a:cs typeface="Arial" pitchFamily="34" charset="0"/>
              </a:rPr>
              <a:t>What does cognitive psychology focus upon?</a:t>
            </a:r>
            <a:endParaRPr lang="en-GB" sz="3200" dirty="0">
              <a:latin typeface="Arial" pitchFamily="34" charset="0"/>
              <a:cs typeface="Arial" pitchFamily="34" charset="0"/>
            </a:endParaRPr>
          </a:p>
        </p:txBody>
      </p:sp>
      <p:sp>
        <p:nvSpPr>
          <p:cNvPr id="305155" name="Rectangle 3"/>
          <p:cNvSpPr>
            <a:spLocks noGrp="1" noChangeArrowheads="1"/>
          </p:cNvSpPr>
          <p:nvPr>
            <p:ph sz="half" idx="1"/>
          </p:nvPr>
        </p:nvSpPr>
        <p:spPr>
          <a:xfrm>
            <a:off x="457200" y="1673352"/>
            <a:ext cx="8075240" cy="5932112"/>
          </a:xfrm>
        </p:spPr>
        <p:txBody>
          <a:bodyPr>
            <a:normAutofit/>
          </a:bodyPr>
          <a:lstStyle/>
          <a:p>
            <a:pPr>
              <a:lnSpc>
                <a:spcPct val="90000"/>
              </a:lnSpc>
            </a:pPr>
            <a:r>
              <a:rPr lang="en-GB" sz="2000" b="1" dirty="0" smtClean="0">
                <a:latin typeface="Arial" charset="0"/>
              </a:rPr>
              <a:t>Attention</a:t>
            </a:r>
          </a:p>
          <a:p>
            <a:pPr>
              <a:lnSpc>
                <a:spcPct val="90000"/>
              </a:lnSpc>
            </a:pPr>
            <a:endParaRPr lang="en-GB" sz="1800" dirty="0" smtClean="0">
              <a:solidFill>
                <a:srgbClr val="FFFF00"/>
              </a:solidFill>
              <a:latin typeface="Arial" charset="0"/>
            </a:endParaRPr>
          </a:p>
          <a:p>
            <a:pPr marL="457200" lvl="1" indent="0">
              <a:lnSpc>
                <a:spcPct val="90000"/>
              </a:lnSpc>
              <a:buNone/>
            </a:pPr>
            <a:r>
              <a:rPr lang="en-GB" sz="1800" dirty="0" smtClean="0">
                <a:latin typeface="Arial" charset="0"/>
              </a:rPr>
              <a:t>Selectively focusing on particular stimulus element, typically those deemed most significant</a:t>
            </a:r>
            <a:endParaRPr lang="en-GB" sz="1800" dirty="0" smtClean="0">
              <a:solidFill>
                <a:srgbClr val="FFFF00"/>
              </a:solidFill>
              <a:latin typeface="Arial" charset="0"/>
            </a:endParaRPr>
          </a:p>
          <a:p>
            <a:pPr>
              <a:lnSpc>
                <a:spcPct val="90000"/>
              </a:lnSpc>
            </a:pPr>
            <a:endParaRPr lang="en-GB" sz="1800" dirty="0">
              <a:solidFill>
                <a:srgbClr val="FFFF00"/>
              </a:solidFill>
              <a:latin typeface="Arial" charset="0"/>
            </a:endParaRPr>
          </a:p>
          <a:p>
            <a:pPr lvl="1">
              <a:lnSpc>
                <a:spcPct val="90000"/>
              </a:lnSpc>
            </a:pPr>
            <a:r>
              <a:rPr lang="en-GB" sz="1800" dirty="0">
                <a:latin typeface="Arial" charset="0"/>
              </a:rPr>
              <a:t>Models of attention based on information processing approach</a:t>
            </a:r>
          </a:p>
          <a:p>
            <a:pPr lvl="1">
              <a:lnSpc>
                <a:spcPct val="90000"/>
              </a:lnSpc>
            </a:pPr>
            <a:r>
              <a:rPr lang="en-GB" sz="1800" dirty="0" smtClean="0">
                <a:latin typeface="Arial" charset="0"/>
              </a:rPr>
              <a:t>Models </a:t>
            </a:r>
            <a:r>
              <a:rPr lang="en-GB" sz="1800" dirty="0">
                <a:latin typeface="Arial" charset="0"/>
              </a:rPr>
              <a:t>have developed along with developments in computer technology </a:t>
            </a:r>
            <a:endParaRPr lang="en-GB" sz="1800" dirty="0" smtClean="0">
              <a:latin typeface="Arial" charset="0"/>
            </a:endParaRPr>
          </a:p>
          <a:p>
            <a:pPr lvl="1">
              <a:lnSpc>
                <a:spcPct val="90000"/>
              </a:lnSpc>
            </a:pPr>
            <a:endParaRPr lang="en-GB" sz="1800" dirty="0" smtClean="0">
              <a:latin typeface="Arial" charset="0"/>
            </a:endParaRPr>
          </a:p>
          <a:p>
            <a:pPr lvl="1">
              <a:lnSpc>
                <a:spcPct val="90000"/>
              </a:lnSpc>
            </a:pPr>
            <a:endParaRPr lang="en-GB" sz="1800" dirty="0" smtClean="0">
              <a:latin typeface="Arial" charset="0"/>
            </a:endParaRPr>
          </a:p>
          <a:p>
            <a:pPr>
              <a:lnSpc>
                <a:spcPct val="90000"/>
              </a:lnSpc>
            </a:pPr>
            <a:r>
              <a:rPr lang="en-GB" sz="2000" b="1" dirty="0" smtClean="0">
                <a:latin typeface="Arial" charset="0"/>
              </a:rPr>
              <a:t>Memory (and forgetting) </a:t>
            </a:r>
          </a:p>
          <a:p>
            <a:pPr>
              <a:lnSpc>
                <a:spcPct val="90000"/>
              </a:lnSpc>
            </a:pPr>
            <a:endParaRPr lang="en-GB" sz="1800" dirty="0" smtClean="0">
              <a:solidFill>
                <a:srgbClr val="FFFF00"/>
              </a:solidFill>
              <a:latin typeface="Arial" charset="0"/>
            </a:endParaRPr>
          </a:p>
          <a:p>
            <a:pPr marL="457200" lvl="1" indent="0">
              <a:lnSpc>
                <a:spcPct val="90000"/>
              </a:lnSpc>
              <a:buNone/>
            </a:pPr>
            <a:r>
              <a:rPr lang="en-GB" sz="1800" dirty="0" smtClean="0">
                <a:latin typeface="Arial" charset="0"/>
              </a:rPr>
              <a:t>Different types of memory identified</a:t>
            </a:r>
          </a:p>
          <a:p>
            <a:pPr>
              <a:lnSpc>
                <a:spcPct val="90000"/>
              </a:lnSpc>
            </a:pPr>
            <a:endParaRPr lang="en-GB" sz="1800" dirty="0">
              <a:latin typeface="Arial" charset="0"/>
            </a:endParaRPr>
          </a:p>
          <a:p>
            <a:pPr lvl="1">
              <a:lnSpc>
                <a:spcPct val="90000"/>
              </a:lnSpc>
            </a:pPr>
            <a:r>
              <a:rPr lang="en-GB" sz="1800" dirty="0">
                <a:latin typeface="Arial" charset="0"/>
              </a:rPr>
              <a:t>Memory seen as information processing system</a:t>
            </a:r>
          </a:p>
          <a:p>
            <a:pPr lvl="1">
              <a:lnSpc>
                <a:spcPct val="90000"/>
              </a:lnSpc>
            </a:pPr>
            <a:r>
              <a:rPr lang="en-GB" sz="1800" dirty="0">
                <a:latin typeface="Arial" charset="0"/>
              </a:rPr>
              <a:t>Focus on computer analogies of storage, </a:t>
            </a:r>
            <a:r>
              <a:rPr lang="en-GB" sz="1800" dirty="0" smtClean="0">
                <a:latin typeface="Arial" charset="0"/>
              </a:rPr>
              <a:t>encoding </a:t>
            </a:r>
            <a:r>
              <a:rPr lang="en-GB" sz="1800" dirty="0">
                <a:latin typeface="Arial" charset="0"/>
              </a:rPr>
              <a:t>and retrieval </a:t>
            </a:r>
            <a:endParaRPr lang="en-GB" sz="1800" dirty="0" smtClean="0">
              <a:latin typeface="Arial" charset="0"/>
            </a:endParaRPr>
          </a:p>
          <a:p>
            <a:pPr lvl="1">
              <a:lnSpc>
                <a:spcPct val="90000"/>
              </a:lnSpc>
            </a:pPr>
            <a:endParaRPr lang="en-GB" sz="1800" dirty="0">
              <a:latin typeface="Arial" charset="0"/>
            </a:endParaRPr>
          </a:p>
        </p:txBody>
      </p:sp>
    </p:spTree>
    <p:extLst>
      <p:ext uri="{BB962C8B-B14F-4D97-AF65-F5344CB8AC3E}">
        <p14:creationId xmlns:p14="http://schemas.microsoft.com/office/powerpoint/2010/main" val="2478874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05155">
                                            <p:txEl>
                                              <p:pRg st="0" end="0"/>
                                            </p:txEl>
                                          </p:spTgt>
                                        </p:tgtEl>
                                        <p:attrNameLst>
                                          <p:attrName>style.visibility</p:attrName>
                                        </p:attrNameLst>
                                      </p:cBhvr>
                                      <p:to>
                                        <p:strVal val="visible"/>
                                      </p:to>
                                    </p:set>
                                    <p:anim calcmode="lin" valueType="num">
                                      <p:cBhvr additive="base">
                                        <p:cTn id="7" dur="500" fill="hold"/>
                                        <p:tgtEl>
                                          <p:spTgt spid="3051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0515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05155">
                                            <p:txEl>
                                              <p:pRg st="2" end="2"/>
                                            </p:txEl>
                                          </p:spTgt>
                                        </p:tgtEl>
                                        <p:attrNameLst>
                                          <p:attrName>style.visibility</p:attrName>
                                        </p:attrNameLst>
                                      </p:cBhvr>
                                      <p:to>
                                        <p:strVal val="visible"/>
                                      </p:to>
                                    </p:set>
                                    <p:anim calcmode="lin" valueType="num">
                                      <p:cBhvr additive="base">
                                        <p:cTn id="11" dur="500" fill="hold"/>
                                        <p:tgtEl>
                                          <p:spTgt spid="305155">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05155">
                                            <p:txEl>
                                              <p:pRg st="2" end="2"/>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305155">
                                            <p:txEl>
                                              <p:pRg st="4" end="4"/>
                                            </p:txEl>
                                          </p:spTgt>
                                        </p:tgtEl>
                                        <p:attrNameLst>
                                          <p:attrName>style.visibility</p:attrName>
                                        </p:attrNameLst>
                                      </p:cBhvr>
                                      <p:to>
                                        <p:strVal val="visible"/>
                                      </p:to>
                                    </p:set>
                                    <p:anim calcmode="lin" valueType="num">
                                      <p:cBhvr additive="base">
                                        <p:cTn id="15" dur="500" fill="hold"/>
                                        <p:tgtEl>
                                          <p:spTgt spid="305155">
                                            <p:txEl>
                                              <p:pRg st="4" end="4"/>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05155">
                                            <p:txEl>
                                              <p:pRg st="4" end="4"/>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305155">
                                            <p:txEl>
                                              <p:pRg st="5" end="5"/>
                                            </p:txEl>
                                          </p:spTgt>
                                        </p:tgtEl>
                                        <p:attrNameLst>
                                          <p:attrName>style.visibility</p:attrName>
                                        </p:attrNameLst>
                                      </p:cBhvr>
                                      <p:to>
                                        <p:strVal val="visible"/>
                                      </p:to>
                                    </p:set>
                                    <p:anim calcmode="lin" valueType="num">
                                      <p:cBhvr additive="base">
                                        <p:cTn id="19" dur="500" fill="hold"/>
                                        <p:tgtEl>
                                          <p:spTgt spid="305155">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0515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05155">
                                            <p:txEl>
                                              <p:pRg st="8" end="8"/>
                                            </p:txEl>
                                          </p:spTgt>
                                        </p:tgtEl>
                                        <p:attrNameLst>
                                          <p:attrName>style.visibility</p:attrName>
                                        </p:attrNameLst>
                                      </p:cBhvr>
                                      <p:to>
                                        <p:strVal val="visible"/>
                                      </p:to>
                                    </p:set>
                                    <p:anim calcmode="lin" valueType="num">
                                      <p:cBhvr additive="base">
                                        <p:cTn id="25" dur="500" fill="hold"/>
                                        <p:tgtEl>
                                          <p:spTgt spid="305155">
                                            <p:txEl>
                                              <p:pRg st="8" end="8"/>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05155">
                                            <p:txEl>
                                              <p:pRg st="8" end="8"/>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305155">
                                            <p:txEl>
                                              <p:pRg st="10" end="10"/>
                                            </p:txEl>
                                          </p:spTgt>
                                        </p:tgtEl>
                                        <p:attrNameLst>
                                          <p:attrName>style.visibility</p:attrName>
                                        </p:attrNameLst>
                                      </p:cBhvr>
                                      <p:to>
                                        <p:strVal val="visible"/>
                                      </p:to>
                                    </p:set>
                                    <p:anim calcmode="lin" valueType="num">
                                      <p:cBhvr additive="base">
                                        <p:cTn id="29" dur="500" fill="hold"/>
                                        <p:tgtEl>
                                          <p:spTgt spid="305155">
                                            <p:txEl>
                                              <p:pRg st="10" end="10"/>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05155">
                                            <p:txEl>
                                              <p:pRg st="10" end="10"/>
                                            </p:txEl>
                                          </p:spTgt>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305155">
                                            <p:txEl>
                                              <p:pRg st="12" end="12"/>
                                            </p:txEl>
                                          </p:spTgt>
                                        </p:tgtEl>
                                        <p:attrNameLst>
                                          <p:attrName>style.visibility</p:attrName>
                                        </p:attrNameLst>
                                      </p:cBhvr>
                                      <p:to>
                                        <p:strVal val="visible"/>
                                      </p:to>
                                    </p:set>
                                    <p:anim calcmode="lin" valueType="num">
                                      <p:cBhvr additive="base">
                                        <p:cTn id="33" dur="500" fill="hold"/>
                                        <p:tgtEl>
                                          <p:spTgt spid="305155">
                                            <p:txEl>
                                              <p:pRg st="12" end="12"/>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05155">
                                            <p:txEl>
                                              <p:pRg st="12" end="12"/>
                                            </p:txEl>
                                          </p:spTgt>
                                        </p:tgtEl>
                                        <p:attrNameLst>
                                          <p:attrName>ppt_y</p:attrName>
                                        </p:attrNameLst>
                                      </p:cBhvr>
                                      <p:tavLst>
                                        <p:tav tm="0">
                                          <p:val>
                                            <p:strVal val="#ppt_y"/>
                                          </p:val>
                                        </p:tav>
                                        <p:tav tm="100000">
                                          <p:val>
                                            <p:strVal val="#ppt_y"/>
                                          </p:val>
                                        </p:tav>
                                      </p:tavLst>
                                    </p:anim>
                                  </p:childTnLst>
                                </p:cTn>
                              </p:par>
                              <p:par>
                                <p:cTn id="35" presetID="2" presetClass="entr" presetSubtype="8" fill="hold" grpId="0" nodeType="withEffect">
                                  <p:stCondLst>
                                    <p:cond delay="0"/>
                                  </p:stCondLst>
                                  <p:childTnLst>
                                    <p:set>
                                      <p:cBhvr>
                                        <p:cTn id="36" dur="1" fill="hold">
                                          <p:stCondLst>
                                            <p:cond delay="0"/>
                                          </p:stCondLst>
                                        </p:cTn>
                                        <p:tgtEl>
                                          <p:spTgt spid="305155">
                                            <p:txEl>
                                              <p:pRg st="13" end="13"/>
                                            </p:txEl>
                                          </p:spTgt>
                                        </p:tgtEl>
                                        <p:attrNameLst>
                                          <p:attrName>style.visibility</p:attrName>
                                        </p:attrNameLst>
                                      </p:cBhvr>
                                      <p:to>
                                        <p:strVal val="visible"/>
                                      </p:to>
                                    </p:set>
                                    <p:anim calcmode="lin" valueType="num">
                                      <p:cBhvr additive="base">
                                        <p:cTn id="37" dur="500" fill="hold"/>
                                        <p:tgtEl>
                                          <p:spTgt spid="305155">
                                            <p:txEl>
                                              <p:pRg st="13" end="13"/>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05155">
                                            <p:txEl>
                                              <p:pRg st="13" end="1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515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92696"/>
            <a:ext cx="8964488" cy="6912768"/>
          </a:xfrm>
        </p:spPr>
        <p:txBody>
          <a:bodyPr>
            <a:normAutofit/>
          </a:bodyPr>
          <a:lstStyle/>
          <a:p>
            <a:pPr>
              <a:lnSpc>
                <a:spcPct val="90000"/>
              </a:lnSpc>
            </a:pPr>
            <a:r>
              <a:rPr lang="en-GB" sz="2000" b="1" dirty="0">
                <a:latin typeface="Arial" charset="0"/>
              </a:rPr>
              <a:t>Perception </a:t>
            </a:r>
          </a:p>
          <a:p>
            <a:pPr>
              <a:lnSpc>
                <a:spcPct val="90000"/>
              </a:lnSpc>
            </a:pPr>
            <a:endParaRPr lang="en-GB" sz="1800" dirty="0" smtClean="0">
              <a:latin typeface="Arial" charset="0"/>
            </a:endParaRPr>
          </a:p>
          <a:p>
            <a:pPr>
              <a:lnSpc>
                <a:spcPct val="90000"/>
              </a:lnSpc>
            </a:pPr>
            <a:endParaRPr lang="en-GB" sz="1800" dirty="0">
              <a:latin typeface="Arial" charset="0"/>
            </a:endParaRPr>
          </a:p>
          <a:p>
            <a:pPr lvl="1">
              <a:lnSpc>
                <a:spcPct val="90000"/>
              </a:lnSpc>
            </a:pPr>
            <a:r>
              <a:rPr lang="en-GB" sz="1900" dirty="0">
                <a:latin typeface="Arial" charset="0"/>
              </a:rPr>
              <a:t>How we organise and interpret sensory </a:t>
            </a:r>
            <a:endParaRPr lang="en-GB" sz="1900" dirty="0" smtClean="0">
              <a:latin typeface="Arial" charset="0"/>
            </a:endParaRPr>
          </a:p>
          <a:p>
            <a:pPr marL="585216" lvl="1" indent="0">
              <a:lnSpc>
                <a:spcPct val="90000"/>
              </a:lnSpc>
              <a:buNone/>
            </a:pPr>
            <a:r>
              <a:rPr lang="en-GB" sz="1900" dirty="0">
                <a:latin typeface="Arial" charset="0"/>
              </a:rPr>
              <a:t> </a:t>
            </a:r>
            <a:r>
              <a:rPr lang="en-GB" sz="1900" dirty="0" smtClean="0">
                <a:latin typeface="Arial" charset="0"/>
              </a:rPr>
              <a:t>    information </a:t>
            </a:r>
          </a:p>
          <a:p>
            <a:pPr lvl="1">
              <a:lnSpc>
                <a:spcPct val="90000"/>
              </a:lnSpc>
            </a:pPr>
            <a:endParaRPr lang="en-GB" sz="1900" dirty="0">
              <a:latin typeface="Arial" charset="0"/>
            </a:endParaRPr>
          </a:p>
          <a:p>
            <a:pPr lvl="1">
              <a:lnSpc>
                <a:spcPct val="90000"/>
              </a:lnSpc>
            </a:pPr>
            <a:endParaRPr lang="en-GB" sz="1900" dirty="0" smtClean="0">
              <a:latin typeface="Arial" charset="0"/>
            </a:endParaRPr>
          </a:p>
          <a:p>
            <a:pPr lvl="1">
              <a:lnSpc>
                <a:spcPct val="90000"/>
              </a:lnSpc>
            </a:pPr>
            <a:endParaRPr lang="en-GB" sz="1900" dirty="0">
              <a:latin typeface="Arial" charset="0"/>
            </a:endParaRPr>
          </a:p>
          <a:p>
            <a:pPr lvl="1">
              <a:lnSpc>
                <a:spcPct val="90000"/>
              </a:lnSpc>
            </a:pPr>
            <a:r>
              <a:rPr lang="en-GB" sz="1900" dirty="0">
                <a:latin typeface="Arial" charset="0"/>
              </a:rPr>
              <a:t>Top-down v Bottom-up Information Processing </a:t>
            </a:r>
            <a:r>
              <a:rPr lang="en-GB" sz="1900" dirty="0" smtClean="0">
                <a:latin typeface="Arial" charset="0"/>
              </a:rPr>
              <a:t>approach</a:t>
            </a:r>
          </a:p>
          <a:p>
            <a:pPr lvl="1">
              <a:lnSpc>
                <a:spcPct val="90000"/>
              </a:lnSpc>
            </a:pPr>
            <a:endParaRPr lang="en-GB" sz="1900" dirty="0" smtClean="0">
              <a:latin typeface="Arial" charset="0"/>
            </a:endParaRPr>
          </a:p>
          <a:p>
            <a:pPr marL="585216" lvl="1" indent="0">
              <a:lnSpc>
                <a:spcPct val="90000"/>
              </a:lnSpc>
              <a:buNone/>
            </a:pPr>
            <a:r>
              <a:rPr lang="en-GB" sz="1900" dirty="0" smtClean="0">
                <a:latin typeface="Arial" charset="0"/>
              </a:rPr>
              <a:t>Top-down: breaking down of a system to learn about how the component parts </a:t>
            </a:r>
            <a:r>
              <a:rPr lang="en-GB" sz="1900" dirty="0">
                <a:latin typeface="Arial" charset="0"/>
              </a:rPr>
              <a:t>operate</a:t>
            </a:r>
          </a:p>
          <a:p>
            <a:pPr marL="585216" lvl="1" indent="0">
              <a:lnSpc>
                <a:spcPct val="90000"/>
              </a:lnSpc>
              <a:buNone/>
            </a:pPr>
            <a:endParaRPr lang="en-GB" sz="1900" dirty="0" smtClean="0">
              <a:latin typeface="Arial" charset="0"/>
            </a:endParaRPr>
          </a:p>
          <a:p>
            <a:pPr marL="585216" lvl="1" indent="0">
              <a:lnSpc>
                <a:spcPct val="90000"/>
              </a:lnSpc>
              <a:buNone/>
            </a:pPr>
            <a:r>
              <a:rPr lang="en-GB" sz="1900" dirty="0" smtClean="0">
                <a:latin typeface="Arial" charset="0"/>
              </a:rPr>
              <a:t>Bottom-up: piecing together systems to create an overarching system</a:t>
            </a:r>
          </a:p>
          <a:p>
            <a:pPr marL="585216" lvl="1" indent="0">
              <a:lnSpc>
                <a:spcPct val="90000"/>
              </a:lnSpc>
              <a:buNone/>
            </a:pPr>
            <a:endParaRPr lang="en-GB" sz="1900" dirty="0" smtClean="0">
              <a:latin typeface="Arial" charset="0"/>
            </a:endParaRPr>
          </a:p>
          <a:p>
            <a:pPr marL="585216" lvl="1" indent="0">
              <a:lnSpc>
                <a:spcPct val="90000"/>
              </a:lnSpc>
              <a:buNone/>
            </a:pPr>
            <a:endParaRPr lang="en-GB" sz="1900" dirty="0">
              <a:latin typeface="Arial" charset="0"/>
            </a:endParaRPr>
          </a:p>
          <a:p>
            <a:pPr lvl="1">
              <a:lnSpc>
                <a:spcPct val="90000"/>
              </a:lnSpc>
            </a:pPr>
            <a:r>
              <a:rPr lang="en-GB" sz="1900" dirty="0" smtClean="0">
                <a:latin typeface="Arial" charset="0"/>
              </a:rPr>
              <a:t>Marr’s </a:t>
            </a:r>
            <a:r>
              <a:rPr lang="en-GB" sz="1900" dirty="0">
                <a:latin typeface="Arial" charset="0"/>
              </a:rPr>
              <a:t>computational theory of </a:t>
            </a:r>
            <a:r>
              <a:rPr lang="en-GB" sz="1900" dirty="0" smtClean="0">
                <a:latin typeface="Arial" charset="0"/>
              </a:rPr>
              <a:t>object recognition – bottom up processing</a:t>
            </a:r>
          </a:p>
          <a:p>
            <a:pPr lvl="1">
              <a:lnSpc>
                <a:spcPct val="90000"/>
              </a:lnSpc>
            </a:pPr>
            <a:endParaRPr lang="en-GB" sz="1900" dirty="0">
              <a:latin typeface="Arial" charset="0"/>
            </a:endParaRPr>
          </a:p>
          <a:p>
            <a:pPr marL="585216" lvl="1" indent="0">
              <a:lnSpc>
                <a:spcPct val="90000"/>
              </a:lnSpc>
              <a:buNone/>
            </a:pPr>
            <a:r>
              <a:rPr lang="en-GB" sz="1900" dirty="0" smtClean="0">
                <a:latin typeface="Arial" charset="0"/>
              </a:rPr>
              <a:t>		- series of representations with increasing detail</a:t>
            </a:r>
          </a:p>
          <a:p>
            <a:pPr lvl="1">
              <a:lnSpc>
                <a:spcPct val="90000"/>
              </a:lnSpc>
            </a:pPr>
            <a:endParaRPr lang="en-GB" sz="1600" dirty="0" smtClean="0">
              <a:latin typeface="Arial" charset="0"/>
            </a:endParaRPr>
          </a:p>
          <a:p>
            <a:pPr marL="585216" lvl="1" indent="0">
              <a:lnSpc>
                <a:spcPct val="90000"/>
              </a:lnSpc>
              <a:buNone/>
            </a:pPr>
            <a:r>
              <a:rPr lang="en-GB" sz="1600" dirty="0" smtClean="0">
                <a:latin typeface="Arial" charset="0"/>
              </a:rPr>
              <a:t>	</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692696"/>
            <a:ext cx="3704039" cy="24979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10967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3"/>
          <p:cNvSpPr>
            <a:spLocks noGrp="1" noChangeArrowheads="1"/>
          </p:cNvSpPr>
          <p:nvPr>
            <p:ph type="title"/>
          </p:nvPr>
        </p:nvSpPr>
        <p:spPr>
          <a:xfrm>
            <a:off x="457200" y="404664"/>
            <a:ext cx="8229600" cy="576064"/>
          </a:xfrm>
        </p:spPr>
        <p:txBody>
          <a:bodyPr>
            <a:normAutofit fontScale="90000"/>
          </a:bodyPr>
          <a:lstStyle/>
          <a:p>
            <a:r>
              <a:rPr lang="en-GB" sz="2200" dirty="0">
                <a:solidFill>
                  <a:srgbClr val="FFFF00"/>
                </a:solidFill>
                <a:latin typeface="Arial" pitchFamily="34" charset="0"/>
                <a:cs typeface="Arial" pitchFamily="34" charset="0"/>
              </a:rPr>
              <a:t/>
            </a:r>
            <a:br>
              <a:rPr lang="en-GB" sz="2200" dirty="0">
                <a:solidFill>
                  <a:srgbClr val="FFFF00"/>
                </a:solidFill>
                <a:latin typeface="Arial" pitchFamily="34" charset="0"/>
                <a:cs typeface="Arial" pitchFamily="34" charset="0"/>
              </a:rPr>
            </a:br>
            <a:r>
              <a:rPr lang="en-GB" sz="3600" dirty="0">
                <a:latin typeface="Arial" pitchFamily="34" charset="0"/>
                <a:cs typeface="Arial" pitchFamily="34" charset="0"/>
              </a:rPr>
              <a:t>The Cognitive approach in real-life</a:t>
            </a:r>
            <a:r>
              <a:rPr lang="en-GB" dirty="0" smtClean="0"/>
              <a:t/>
            </a:r>
            <a:br>
              <a:rPr lang="en-GB" dirty="0" smtClean="0"/>
            </a:br>
            <a:endParaRPr lang="en-US" dirty="0" smtClean="0"/>
          </a:p>
        </p:txBody>
      </p:sp>
      <p:sp>
        <p:nvSpPr>
          <p:cNvPr id="25603" name="Rectangle 4"/>
          <p:cNvSpPr>
            <a:spLocks noGrp="1" noChangeArrowheads="1"/>
          </p:cNvSpPr>
          <p:nvPr>
            <p:ph idx="1"/>
          </p:nvPr>
        </p:nvSpPr>
        <p:spPr>
          <a:xfrm>
            <a:off x="468313" y="1268413"/>
            <a:ext cx="8229600" cy="4525962"/>
          </a:xfrm>
        </p:spPr>
        <p:txBody>
          <a:bodyPr/>
          <a:lstStyle/>
          <a:p>
            <a:pPr eaLnBrk="1" hangingPunct="1"/>
            <a:endParaRPr lang="en-US" smtClean="0"/>
          </a:p>
          <a:p>
            <a:pPr eaLnBrk="1" hangingPunct="1"/>
            <a:endParaRPr lang="en-GB" smtClean="0"/>
          </a:p>
        </p:txBody>
      </p:sp>
      <p:sp>
        <p:nvSpPr>
          <p:cNvPr id="25604" name="Text Box 14"/>
          <p:cNvSpPr txBox="1">
            <a:spLocks noChangeArrowheads="1"/>
          </p:cNvSpPr>
          <p:nvPr/>
        </p:nvSpPr>
        <p:spPr bwMode="auto">
          <a:xfrm>
            <a:off x="539750" y="1052736"/>
            <a:ext cx="8352730" cy="5693866"/>
          </a:xfrm>
          <a:prstGeom prst="rect">
            <a:avLst/>
          </a:prstGeom>
          <a:noFill/>
          <a:ln w="9525">
            <a:noFill/>
            <a:miter lim="800000"/>
            <a:headEnd/>
            <a:tailEnd/>
          </a:ln>
        </p:spPr>
        <p:txBody>
          <a:bodyPr wrap="square">
            <a:spAutoFit/>
          </a:bodyPr>
          <a:lstStyle/>
          <a:p>
            <a:pPr>
              <a:spcBef>
                <a:spcPct val="50000"/>
              </a:spcBef>
            </a:pPr>
            <a:r>
              <a:rPr lang="en-GB" b="1" dirty="0" smtClean="0">
                <a:latin typeface="Arial" pitchFamily="34" charset="0"/>
                <a:cs typeface="Arial" pitchFamily="34" charset="0"/>
              </a:rPr>
              <a:t>Counselling </a:t>
            </a:r>
            <a:r>
              <a:rPr lang="en-GB" b="1" dirty="0">
                <a:latin typeface="Arial" pitchFamily="34" charset="0"/>
                <a:cs typeface="Arial" pitchFamily="34" charset="0"/>
              </a:rPr>
              <a:t>&amp; P</a:t>
            </a:r>
            <a:r>
              <a:rPr lang="en-GB" b="1" dirty="0" smtClean="0">
                <a:latin typeface="Arial" pitchFamily="34" charset="0"/>
                <a:cs typeface="Arial" pitchFamily="34" charset="0"/>
              </a:rPr>
              <a:t>sychotherapy </a:t>
            </a:r>
          </a:p>
          <a:p>
            <a:pPr>
              <a:spcBef>
                <a:spcPct val="50000"/>
              </a:spcBef>
            </a:pPr>
            <a:endParaRPr lang="en-GB" sz="900" dirty="0" smtClean="0">
              <a:latin typeface="Arial" pitchFamily="34" charset="0"/>
              <a:cs typeface="Arial" pitchFamily="34" charset="0"/>
            </a:endParaRPr>
          </a:p>
          <a:p>
            <a:pPr marL="285750" indent="-285750">
              <a:spcBef>
                <a:spcPct val="50000"/>
              </a:spcBef>
              <a:buFont typeface="Wingdings" pitchFamily="2" charset="2"/>
              <a:buChar char="§"/>
            </a:pPr>
            <a:r>
              <a:rPr lang="en-GB" dirty="0" smtClean="0">
                <a:latin typeface="Arial" pitchFamily="34" charset="0"/>
                <a:cs typeface="Arial" pitchFamily="34" charset="0"/>
              </a:rPr>
              <a:t>Cognitive model = an information-processing model of psychopathology</a:t>
            </a:r>
          </a:p>
          <a:p>
            <a:pPr marL="285750" indent="-285750">
              <a:spcBef>
                <a:spcPct val="50000"/>
              </a:spcBef>
              <a:buFont typeface="Wingdings" pitchFamily="2" charset="2"/>
              <a:buChar char="§"/>
            </a:pPr>
            <a:r>
              <a:rPr lang="en-GB" dirty="0" smtClean="0">
                <a:latin typeface="Arial" pitchFamily="34" charset="0"/>
                <a:cs typeface="Arial" pitchFamily="34" charset="0"/>
              </a:rPr>
              <a:t>Cognitive errors result from  a relatively stable set of cognitive structures that contain dysfunctional beliefs</a:t>
            </a:r>
          </a:p>
          <a:p>
            <a:pPr marL="285750" indent="-285750">
              <a:spcBef>
                <a:spcPct val="50000"/>
              </a:spcBef>
              <a:buFont typeface="Wingdings" pitchFamily="2" charset="2"/>
              <a:buChar char="§"/>
            </a:pPr>
            <a:endParaRPr lang="en-GB" sz="900" dirty="0" smtClean="0">
              <a:latin typeface="Arial" pitchFamily="34" charset="0"/>
              <a:cs typeface="Arial" pitchFamily="34" charset="0"/>
            </a:endParaRPr>
          </a:p>
          <a:p>
            <a:pPr lvl="1">
              <a:spcBef>
                <a:spcPct val="50000"/>
              </a:spcBef>
            </a:pPr>
            <a:r>
              <a:rPr lang="en-GB" b="1" dirty="0" smtClean="0">
                <a:latin typeface="Arial" pitchFamily="34" charset="0"/>
                <a:cs typeface="Arial" pitchFamily="34" charset="0"/>
              </a:rPr>
              <a:t>Rational </a:t>
            </a:r>
            <a:r>
              <a:rPr lang="en-GB" b="1" dirty="0">
                <a:latin typeface="Arial" pitchFamily="34" charset="0"/>
                <a:cs typeface="Arial" pitchFamily="34" charset="0"/>
              </a:rPr>
              <a:t>Emotive Therapy </a:t>
            </a:r>
            <a:r>
              <a:rPr lang="en-GB" b="1" dirty="0" smtClean="0">
                <a:latin typeface="Arial" pitchFamily="34" charset="0"/>
                <a:cs typeface="Arial" pitchFamily="34" charset="0"/>
              </a:rPr>
              <a:t>(Ellis, 1955)</a:t>
            </a:r>
          </a:p>
          <a:p>
            <a:pPr lvl="1">
              <a:spcBef>
                <a:spcPct val="50000"/>
              </a:spcBef>
              <a:buFontTx/>
              <a:buChar char="•"/>
            </a:pPr>
            <a:r>
              <a:rPr lang="en-GB" dirty="0" smtClean="0">
                <a:latin typeface="Arial" pitchFamily="34" charset="0"/>
                <a:cs typeface="Arial" pitchFamily="34" charset="0"/>
              </a:rPr>
              <a:t> </a:t>
            </a:r>
            <a:r>
              <a:rPr lang="en-GB" sz="1600" dirty="0" smtClean="0">
                <a:latin typeface="Arial" pitchFamily="34" charset="0"/>
                <a:cs typeface="Arial" pitchFamily="34" charset="0"/>
              </a:rPr>
              <a:t>First form of behaviourally oriented cognitive therapy </a:t>
            </a:r>
            <a:endParaRPr lang="en-GB" sz="1600" dirty="0">
              <a:latin typeface="Arial" pitchFamily="34" charset="0"/>
              <a:cs typeface="Arial" pitchFamily="34" charset="0"/>
            </a:endParaRPr>
          </a:p>
          <a:p>
            <a:pPr lvl="1">
              <a:spcBef>
                <a:spcPct val="50000"/>
              </a:spcBef>
              <a:buFontTx/>
              <a:buChar char="•"/>
            </a:pPr>
            <a:r>
              <a:rPr lang="en-GB" sz="1600" dirty="0" smtClean="0">
                <a:latin typeface="Arial" pitchFamily="34" charset="0"/>
                <a:cs typeface="Arial" pitchFamily="34" charset="0"/>
              </a:rPr>
              <a:t> To change a client’s maladaptive thought processes on which maladaptive emotional responses and behaviours depend</a:t>
            </a:r>
          </a:p>
          <a:p>
            <a:pPr lvl="1">
              <a:spcBef>
                <a:spcPct val="50000"/>
              </a:spcBef>
              <a:buFontTx/>
              <a:buChar char="•"/>
            </a:pPr>
            <a:endParaRPr lang="en-GB" sz="900" dirty="0">
              <a:latin typeface="Arial" pitchFamily="34" charset="0"/>
              <a:cs typeface="Arial" pitchFamily="34" charset="0"/>
            </a:endParaRPr>
          </a:p>
          <a:p>
            <a:pPr lvl="1">
              <a:spcBef>
                <a:spcPct val="50000"/>
              </a:spcBef>
            </a:pPr>
            <a:r>
              <a:rPr lang="en-GB" b="1" dirty="0" smtClean="0">
                <a:latin typeface="Arial" pitchFamily="34" charset="0"/>
                <a:cs typeface="Arial" pitchFamily="34" charset="0"/>
              </a:rPr>
              <a:t>Cognitive Behaviour Therapy (CBT)</a:t>
            </a:r>
          </a:p>
          <a:p>
            <a:pPr lvl="1">
              <a:spcBef>
                <a:spcPct val="50000"/>
              </a:spcBef>
              <a:buFontTx/>
              <a:buChar char="•"/>
            </a:pPr>
            <a:r>
              <a:rPr lang="en-GB" sz="1600" dirty="0" smtClean="0">
                <a:latin typeface="Arial" pitchFamily="34" charset="0"/>
                <a:cs typeface="Arial" pitchFamily="34" charset="0"/>
              </a:rPr>
              <a:t> Addresses both maladaptive thoughts and related behaviours</a:t>
            </a:r>
          </a:p>
          <a:p>
            <a:pPr lvl="1">
              <a:spcBef>
                <a:spcPct val="50000"/>
              </a:spcBef>
              <a:buFontTx/>
              <a:buChar char="•"/>
            </a:pPr>
            <a:endParaRPr lang="en-GB" sz="900" dirty="0">
              <a:latin typeface="Arial" pitchFamily="34" charset="0"/>
              <a:cs typeface="Arial" pitchFamily="34" charset="0"/>
            </a:endParaRPr>
          </a:p>
          <a:p>
            <a:pPr>
              <a:spcBef>
                <a:spcPct val="50000"/>
              </a:spcBef>
            </a:pPr>
            <a:r>
              <a:rPr lang="en-GB" dirty="0">
                <a:latin typeface="Arial" pitchFamily="34" charset="0"/>
                <a:cs typeface="Arial" pitchFamily="34" charset="0"/>
              </a:rPr>
              <a:t> </a:t>
            </a:r>
            <a:r>
              <a:rPr lang="en-GB" dirty="0" smtClean="0">
                <a:latin typeface="Arial" pitchFamily="34" charset="0"/>
                <a:cs typeface="Arial" pitchFamily="34" charset="0"/>
              </a:rPr>
              <a:t>      </a:t>
            </a:r>
            <a:r>
              <a:rPr lang="en-GB" b="1" dirty="0" smtClean="0">
                <a:latin typeface="Arial" pitchFamily="34" charset="0"/>
                <a:cs typeface="Arial" pitchFamily="34" charset="0"/>
              </a:rPr>
              <a:t>Cognitive </a:t>
            </a:r>
            <a:r>
              <a:rPr lang="en-GB" b="1" dirty="0">
                <a:latin typeface="Arial" pitchFamily="34" charset="0"/>
                <a:cs typeface="Arial" pitchFamily="34" charset="0"/>
              </a:rPr>
              <a:t>Neuropsychology </a:t>
            </a:r>
          </a:p>
          <a:p>
            <a:pPr lvl="1">
              <a:spcBef>
                <a:spcPct val="50000"/>
              </a:spcBef>
              <a:buFontTx/>
              <a:buChar char="•"/>
            </a:pPr>
            <a:r>
              <a:rPr lang="en-GB" sz="1600" dirty="0">
                <a:latin typeface="Arial" pitchFamily="34" charset="0"/>
                <a:cs typeface="Arial" pitchFamily="34" charset="0"/>
              </a:rPr>
              <a:t> Explores functioning in individuals with acquired cognitive deficits </a:t>
            </a:r>
            <a:r>
              <a:rPr lang="en-GB" sz="1600" dirty="0" smtClean="0">
                <a:latin typeface="Arial" pitchFamily="34" charset="0"/>
                <a:cs typeface="Arial" pitchFamily="34" charset="0"/>
              </a:rPr>
              <a:t>(brain damage) to </a:t>
            </a:r>
            <a:r>
              <a:rPr lang="en-GB" sz="1600" dirty="0">
                <a:latin typeface="Arial" pitchFamily="34" charset="0"/>
                <a:cs typeface="Arial" pitchFamily="34" charset="0"/>
              </a:rPr>
              <a:t>better understand cognitive processes</a:t>
            </a:r>
          </a:p>
        </p:txBody>
      </p:sp>
    </p:spTree>
    <p:extLst>
      <p:ext uri="{BB962C8B-B14F-4D97-AF65-F5344CB8AC3E}">
        <p14:creationId xmlns:p14="http://schemas.microsoft.com/office/powerpoint/2010/main" val="372692652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fontScale="90000"/>
          </a:bodyPr>
          <a:lstStyle/>
          <a:p>
            <a:r>
              <a:rPr lang="en-GB" sz="3600" dirty="0" smtClean="0">
                <a:latin typeface="Arial" pitchFamily="34" charset="0"/>
                <a:cs typeface="Arial" pitchFamily="34" charset="0"/>
              </a:rPr>
              <a:t>Evaluation </a:t>
            </a:r>
            <a:r>
              <a:rPr lang="en-GB" sz="3600" dirty="0">
                <a:latin typeface="Arial" pitchFamily="34" charset="0"/>
                <a:cs typeface="Arial" pitchFamily="34" charset="0"/>
              </a:rPr>
              <a:t>of the </a:t>
            </a:r>
            <a:r>
              <a:rPr lang="en-GB" sz="3600" smtClean="0">
                <a:latin typeface="Arial" pitchFamily="34" charset="0"/>
                <a:cs typeface="Arial" pitchFamily="34" charset="0"/>
              </a:rPr>
              <a:t>Cognitive Approach</a:t>
            </a:r>
            <a:r>
              <a:rPr lang="en-GB" dirty="0" smtClean="0"/>
              <a:t/>
            </a:r>
            <a:br>
              <a:rPr lang="en-GB" dirty="0" smtClean="0"/>
            </a:br>
            <a:endParaRPr lang="en-US" dirty="0" smtClean="0"/>
          </a:p>
        </p:txBody>
      </p:sp>
      <p:sp>
        <p:nvSpPr>
          <p:cNvPr id="26627" name="Rectangle 3"/>
          <p:cNvSpPr>
            <a:spLocks noGrp="1" noChangeArrowheads="1"/>
          </p:cNvSpPr>
          <p:nvPr>
            <p:ph idx="1"/>
          </p:nvPr>
        </p:nvSpPr>
        <p:spPr>
          <a:xfrm>
            <a:off x="468313" y="1268413"/>
            <a:ext cx="8229600" cy="4525962"/>
          </a:xfrm>
        </p:spPr>
        <p:txBody>
          <a:bodyPr/>
          <a:lstStyle/>
          <a:p>
            <a:pPr eaLnBrk="1" hangingPunct="1"/>
            <a:endParaRPr lang="en-US" smtClean="0"/>
          </a:p>
          <a:p>
            <a:pPr eaLnBrk="1" hangingPunct="1"/>
            <a:endParaRPr lang="en-GB" smtClean="0"/>
          </a:p>
        </p:txBody>
      </p:sp>
      <p:sp>
        <p:nvSpPr>
          <p:cNvPr id="26628" name="Text Box 4"/>
          <p:cNvSpPr txBox="1">
            <a:spLocks noChangeArrowheads="1"/>
          </p:cNvSpPr>
          <p:nvPr/>
        </p:nvSpPr>
        <p:spPr bwMode="auto">
          <a:xfrm>
            <a:off x="539750" y="1268413"/>
            <a:ext cx="8352730" cy="5586145"/>
          </a:xfrm>
          <a:prstGeom prst="rect">
            <a:avLst/>
          </a:prstGeom>
          <a:noFill/>
          <a:ln w="9525">
            <a:noFill/>
            <a:miter lim="800000"/>
            <a:headEnd/>
            <a:tailEnd/>
          </a:ln>
        </p:spPr>
        <p:txBody>
          <a:bodyPr wrap="square">
            <a:spAutoFit/>
          </a:bodyPr>
          <a:lstStyle/>
          <a:p>
            <a:pPr>
              <a:spcBef>
                <a:spcPct val="50000"/>
              </a:spcBef>
            </a:pPr>
            <a:r>
              <a:rPr lang="en-GB" dirty="0" smtClean="0">
                <a:latin typeface="Arial" pitchFamily="34" charset="0"/>
                <a:cs typeface="Arial" pitchFamily="34" charset="0"/>
              </a:rPr>
              <a:t>+  </a:t>
            </a:r>
            <a:r>
              <a:rPr lang="en-GB" sz="2000" dirty="0" smtClean="0">
                <a:latin typeface="Arial" pitchFamily="34" charset="0"/>
                <a:cs typeface="Arial" pitchFamily="34" charset="0"/>
              </a:rPr>
              <a:t>The computer analogy has helped psychologists understand </a:t>
            </a:r>
            <a:r>
              <a:rPr lang="en-GB" sz="2000" dirty="0">
                <a:latin typeface="Arial" pitchFamily="34" charset="0"/>
                <a:cs typeface="Arial" pitchFamily="34" charset="0"/>
              </a:rPr>
              <a:t>how we </a:t>
            </a:r>
            <a:r>
              <a:rPr lang="en-GB" sz="2000" dirty="0" smtClean="0">
                <a:latin typeface="Arial" pitchFamily="34" charset="0"/>
                <a:cs typeface="Arial" pitchFamily="34" charset="0"/>
              </a:rPr>
              <a:t>     process information  and how it can be disrupted </a:t>
            </a:r>
          </a:p>
          <a:p>
            <a:pPr>
              <a:spcBef>
                <a:spcPct val="50000"/>
              </a:spcBef>
              <a:buFontTx/>
              <a:buChar char="•"/>
            </a:pPr>
            <a:endParaRPr lang="en-GB" sz="2000" dirty="0" smtClean="0">
              <a:latin typeface="Arial" pitchFamily="34" charset="0"/>
              <a:cs typeface="Arial" pitchFamily="34" charset="0"/>
            </a:endParaRPr>
          </a:p>
          <a:p>
            <a:pPr marL="285750" indent="-285750">
              <a:spcBef>
                <a:spcPct val="50000"/>
              </a:spcBef>
              <a:buFontTx/>
              <a:buChar char="-"/>
            </a:pPr>
            <a:r>
              <a:rPr lang="en-GB" sz="2000" dirty="0" smtClean="0">
                <a:latin typeface="Arial" pitchFamily="34" charset="0"/>
                <a:cs typeface="Arial" pitchFamily="34" charset="0"/>
              </a:rPr>
              <a:t>Specific models of information processing address </a:t>
            </a:r>
            <a:r>
              <a:rPr lang="en-GB" sz="2000" dirty="0">
                <a:latin typeface="Arial" pitchFamily="34" charset="0"/>
                <a:cs typeface="Arial" pitchFamily="34" charset="0"/>
              </a:rPr>
              <a:t>very specific aspects </a:t>
            </a:r>
            <a:r>
              <a:rPr lang="en-GB" sz="2000" dirty="0" smtClean="0">
                <a:latin typeface="Arial" pitchFamily="34" charset="0"/>
                <a:cs typeface="Arial" pitchFamily="34" charset="0"/>
              </a:rPr>
              <a:t>of mental </a:t>
            </a:r>
            <a:r>
              <a:rPr lang="en-GB" sz="2000" dirty="0">
                <a:latin typeface="Arial" pitchFamily="34" charset="0"/>
                <a:cs typeface="Arial" pitchFamily="34" charset="0"/>
              </a:rPr>
              <a:t>processes – no one all encompassing theory </a:t>
            </a:r>
          </a:p>
          <a:p>
            <a:pPr>
              <a:spcBef>
                <a:spcPct val="50000"/>
              </a:spcBef>
              <a:buFontTx/>
              <a:buChar char="•"/>
            </a:pPr>
            <a:endParaRPr lang="en-GB" sz="2000" dirty="0">
              <a:latin typeface="Arial" pitchFamily="34" charset="0"/>
              <a:cs typeface="Arial" pitchFamily="34" charset="0"/>
            </a:endParaRPr>
          </a:p>
          <a:p>
            <a:pPr marL="285750" indent="-285750">
              <a:spcBef>
                <a:spcPct val="50000"/>
              </a:spcBef>
              <a:buFontTx/>
              <a:buChar char="-"/>
            </a:pPr>
            <a:r>
              <a:rPr lang="en-GB" sz="2000" dirty="0" smtClean="0">
                <a:latin typeface="Arial" pitchFamily="34" charset="0"/>
                <a:cs typeface="Arial" pitchFamily="34" charset="0"/>
              </a:rPr>
              <a:t>Nomothetic </a:t>
            </a:r>
            <a:r>
              <a:rPr lang="en-GB" sz="2000" dirty="0">
                <a:latin typeface="Arial" pitchFamily="34" charset="0"/>
                <a:cs typeface="Arial" pitchFamily="34" charset="0"/>
              </a:rPr>
              <a:t>view – assumption that </a:t>
            </a:r>
            <a:r>
              <a:rPr lang="en-GB" sz="2000" dirty="0" smtClean="0">
                <a:latin typeface="Arial" pitchFamily="34" charset="0"/>
                <a:cs typeface="Arial" pitchFamily="34" charset="0"/>
              </a:rPr>
              <a:t>models </a:t>
            </a:r>
            <a:r>
              <a:rPr lang="en-GB" sz="2000" dirty="0">
                <a:latin typeface="Arial" pitchFamily="34" charset="0"/>
                <a:cs typeface="Arial" pitchFamily="34" charset="0"/>
              </a:rPr>
              <a:t>apply to each person equally </a:t>
            </a:r>
            <a:r>
              <a:rPr lang="en-GB" sz="2000" dirty="0" smtClean="0">
                <a:latin typeface="Arial" pitchFamily="34" charset="0"/>
                <a:cs typeface="Arial" pitchFamily="34" charset="0"/>
              </a:rPr>
              <a:t>- but individual differences impact upon the efficacy of the models</a:t>
            </a:r>
          </a:p>
          <a:p>
            <a:pPr>
              <a:spcBef>
                <a:spcPct val="50000"/>
              </a:spcBef>
            </a:pPr>
            <a:endParaRPr lang="en-GB" sz="2000" dirty="0">
              <a:latin typeface="Arial" pitchFamily="34" charset="0"/>
              <a:cs typeface="Arial" pitchFamily="34" charset="0"/>
            </a:endParaRPr>
          </a:p>
          <a:p>
            <a:pPr marL="285750" indent="-285750">
              <a:spcBef>
                <a:spcPct val="50000"/>
              </a:spcBef>
              <a:buFontTx/>
              <a:buChar char="-"/>
            </a:pPr>
            <a:r>
              <a:rPr lang="en-GB" sz="2000" dirty="0" smtClean="0">
                <a:latin typeface="Arial" pitchFamily="34" charset="0"/>
                <a:cs typeface="Arial" pitchFamily="34" charset="0"/>
              </a:rPr>
              <a:t>Rationality?  Do humans always reason with absolute rationality and predictability?  Information processing models - insight rather than explanation?</a:t>
            </a:r>
          </a:p>
          <a:p>
            <a:pPr>
              <a:spcBef>
                <a:spcPct val="50000"/>
              </a:spcBef>
            </a:pPr>
            <a:endParaRPr lang="en-GB" dirty="0">
              <a:latin typeface="Arial" pitchFamily="34" charset="0"/>
              <a:cs typeface="Arial" pitchFamily="34" charset="0"/>
            </a:endParaRPr>
          </a:p>
        </p:txBody>
      </p:sp>
    </p:spTree>
    <p:extLst>
      <p:ext uri="{BB962C8B-B14F-4D97-AF65-F5344CB8AC3E}">
        <p14:creationId xmlns:p14="http://schemas.microsoft.com/office/powerpoint/2010/main" val="41220950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357772"/>
            <a:ext cx="2999220" cy="2999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ctrTitle"/>
          </p:nvPr>
        </p:nvSpPr>
        <p:spPr>
          <a:xfrm>
            <a:off x="179512" y="3789040"/>
            <a:ext cx="8784976" cy="1152128"/>
          </a:xfrm>
        </p:spPr>
        <p:txBody>
          <a:bodyPr>
            <a:noAutofit/>
          </a:bodyPr>
          <a:lstStyle/>
          <a:p>
            <a:r>
              <a:rPr lang="en-GB" sz="3200" b="1" dirty="0" smtClean="0"/>
              <a:t>The Social Constructionist Approach</a:t>
            </a:r>
            <a:endParaRPr lang="en-GB" sz="3200" b="1" dirty="0"/>
          </a:p>
        </p:txBody>
      </p:sp>
    </p:spTree>
    <p:extLst>
      <p:ext uri="{BB962C8B-B14F-4D97-AF65-F5344CB8AC3E}">
        <p14:creationId xmlns:p14="http://schemas.microsoft.com/office/powerpoint/2010/main" val="10887026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p:nvPr>
        </p:nvSpPr>
        <p:spPr/>
        <p:txBody>
          <a:bodyPr>
            <a:normAutofit fontScale="90000"/>
          </a:bodyPr>
          <a:lstStyle/>
          <a:p>
            <a:pPr algn="ctr"/>
            <a:r>
              <a:rPr lang="en-GB" sz="3600" dirty="0" smtClean="0"/>
              <a:t>The Social Constructionist approach</a:t>
            </a:r>
            <a:r>
              <a:rPr lang="en-GB" sz="4000" b="1" dirty="0" smtClean="0"/>
              <a:t/>
            </a:r>
            <a:br>
              <a:rPr lang="en-GB" sz="4000" b="1" dirty="0" smtClean="0"/>
            </a:br>
            <a:endParaRPr lang="en-US" sz="4000" b="1" dirty="0" smtClean="0"/>
          </a:p>
        </p:txBody>
      </p:sp>
      <p:sp>
        <p:nvSpPr>
          <p:cNvPr id="28675" name="Rectangle 3"/>
          <p:cNvSpPr>
            <a:spLocks noGrp="1" noChangeArrowheads="1"/>
          </p:cNvSpPr>
          <p:nvPr>
            <p:ph idx="1"/>
          </p:nvPr>
        </p:nvSpPr>
        <p:spPr/>
        <p:txBody>
          <a:bodyPr rtlCol="0">
            <a:normAutofit/>
          </a:bodyPr>
          <a:lstStyle/>
          <a:p>
            <a:pPr fontAlgn="auto">
              <a:spcAft>
                <a:spcPts val="0"/>
              </a:spcAft>
              <a:buFont typeface="Arial" pitchFamily="34" charset="0"/>
              <a:buChar char="•"/>
              <a:defRPr/>
            </a:pPr>
            <a:r>
              <a:rPr lang="en-GB" sz="2000" dirty="0" smtClean="0">
                <a:latin typeface="Arial" pitchFamily="34" charset="0"/>
                <a:cs typeface="Arial" pitchFamily="34" charset="0"/>
              </a:rPr>
              <a:t>Challenged mainstream </a:t>
            </a:r>
            <a:r>
              <a:rPr lang="en-GB" sz="2000" dirty="0">
                <a:latin typeface="Arial" pitchFamily="34" charset="0"/>
                <a:cs typeface="Arial" pitchFamily="34" charset="0"/>
              </a:rPr>
              <a:t>psychology </a:t>
            </a:r>
            <a:endParaRPr lang="en-GB" sz="2000" dirty="0" smtClean="0">
              <a:latin typeface="Arial" pitchFamily="34" charset="0"/>
              <a:cs typeface="Arial" pitchFamily="34" charset="0"/>
            </a:endParaRPr>
          </a:p>
          <a:p>
            <a:pPr fontAlgn="auto">
              <a:spcAft>
                <a:spcPts val="0"/>
              </a:spcAft>
              <a:buFont typeface="Arial" pitchFamily="34" charset="0"/>
              <a:buChar char="•"/>
              <a:defRPr/>
            </a:pPr>
            <a:endParaRPr lang="en-GB" sz="2000" dirty="0">
              <a:latin typeface="Arial" pitchFamily="34" charset="0"/>
              <a:cs typeface="Arial" pitchFamily="34" charset="0"/>
            </a:endParaRPr>
          </a:p>
          <a:p>
            <a:pPr fontAlgn="auto">
              <a:spcAft>
                <a:spcPts val="0"/>
              </a:spcAft>
              <a:buFont typeface="Arial" pitchFamily="34" charset="0"/>
              <a:buChar char="•"/>
              <a:defRPr/>
            </a:pPr>
            <a:r>
              <a:rPr lang="en-GB" sz="2000" dirty="0" smtClean="0">
                <a:latin typeface="Arial" pitchFamily="34" charset="0"/>
                <a:cs typeface="Arial" pitchFamily="34" charset="0"/>
              </a:rPr>
              <a:t>Role </a:t>
            </a:r>
            <a:r>
              <a:rPr lang="en-GB" sz="2000" smtClean="0">
                <a:latin typeface="Arial" pitchFamily="34" charset="0"/>
                <a:cs typeface="Arial" pitchFamily="34" charset="0"/>
              </a:rPr>
              <a:t>of environment</a:t>
            </a:r>
            <a:endParaRPr lang="en-GB" sz="2000" dirty="0" smtClean="0">
              <a:latin typeface="Arial" pitchFamily="34" charset="0"/>
              <a:cs typeface="Arial" pitchFamily="34" charset="0"/>
            </a:endParaRPr>
          </a:p>
          <a:p>
            <a:pPr marL="0" indent="0" fontAlgn="auto">
              <a:spcAft>
                <a:spcPts val="0"/>
              </a:spcAft>
              <a:buFont typeface="Arial" pitchFamily="34" charset="0"/>
              <a:buNone/>
              <a:defRPr/>
            </a:pPr>
            <a:endParaRPr lang="en-GB" sz="2000" dirty="0">
              <a:latin typeface="Arial" pitchFamily="34" charset="0"/>
              <a:cs typeface="Arial" pitchFamily="34" charset="0"/>
            </a:endParaRPr>
          </a:p>
          <a:p>
            <a:pPr fontAlgn="auto">
              <a:spcAft>
                <a:spcPts val="0"/>
              </a:spcAft>
              <a:buFont typeface="Arial" pitchFamily="34" charset="0"/>
              <a:buChar char="•"/>
              <a:defRPr/>
            </a:pPr>
            <a:r>
              <a:rPr lang="en-GB" sz="2000" dirty="0" smtClean="0">
                <a:latin typeface="Arial" pitchFamily="34" charset="0"/>
                <a:cs typeface="Arial" pitchFamily="34" charset="0"/>
              </a:rPr>
              <a:t>“A theory of knowledge concerned with how social phenomena develop in particular social settings.  Research focuses on uncovering how individuals and groups participate in creating  what they perceive as social reality”</a:t>
            </a:r>
          </a:p>
          <a:p>
            <a:pPr marL="0" indent="0" algn="r" fontAlgn="auto">
              <a:spcAft>
                <a:spcPts val="0"/>
              </a:spcAft>
              <a:buFont typeface="Arial" pitchFamily="34" charset="0"/>
              <a:buNone/>
              <a:defRPr/>
            </a:pPr>
            <a:r>
              <a:rPr lang="en-GB" sz="2000" dirty="0" smtClean="0">
                <a:latin typeface="Arial" pitchFamily="34" charset="0"/>
                <a:cs typeface="Arial" pitchFamily="34" charset="0"/>
              </a:rPr>
              <a:t>( </a:t>
            </a:r>
            <a:r>
              <a:rPr lang="en-GB" sz="2000" dirty="0" err="1" smtClean="0">
                <a:latin typeface="Arial" pitchFamily="34" charset="0"/>
                <a:cs typeface="Arial" pitchFamily="34" charset="0"/>
              </a:rPr>
              <a:t>Maracek</a:t>
            </a:r>
            <a:r>
              <a:rPr lang="en-GB" sz="2000" dirty="0" smtClean="0">
                <a:latin typeface="Arial" pitchFamily="34" charset="0"/>
                <a:cs typeface="Arial" pitchFamily="34" charset="0"/>
              </a:rPr>
              <a:t> and Hare-</a:t>
            </a:r>
            <a:r>
              <a:rPr lang="en-GB" sz="2000" dirty="0" err="1" smtClean="0">
                <a:latin typeface="Arial" pitchFamily="34" charset="0"/>
                <a:cs typeface="Arial" pitchFamily="34" charset="0"/>
              </a:rPr>
              <a:t>Mustin</a:t>
            </a:r>
            <a:r>
              <a:rPr lang="en-GB" sz="2000" dirty="0" smtClean="0">
                <a:latin typeface="Arial" pitchFamily="34" charset="0"/>
                <a:cs typeface="Arial" pitchFamily="34" charset="0"/>
              </a:rPr>
              <a:t>, 2009)</a:t>
            </a:r>
          </a:p>
          <a:p>
            <a:pPr marL="0" indent="0" fontAlgn="auto">
              <a:spcAft>
                <a:spcPts val="0"/>
              </a:spcAft>
              <a:buFont typeface="Arial" pitchFamily="34" charset="0"/>
              <a:buNone/>
              <a:defRPr/>
            </a:pPr>
            <a:endParaRPr lang="en-GB" sz="1800" dirty="0">
              <a:latin typeface="Arial" pitchFamily="34" charset="0"/>
              <a:cs typeface="Arial" pitchFamily="34" charset="0"/>
            </a:endParaRPr>
          </a:p>
          <a:p>
            <a:pPr fontAlgn="auto">
              <a:spcAft>
                <a:spcPts val="0"/>
              </a:spcAft>
              <a:buFont typeface="Arial" pitchFamily="34" charset="0"/>
              <a:buChar char="•"/>
              <a:defRPr/>
            </a:pPr>
            <a:endParaRPr lang="en-GB" sz="2100" dirty="0" smtClean="0">
              <a:latin typeface="Arial" pitchFamily="34" charset="0"/>
              <a:cs typeface="Arial" pitchFamily="34" charset="0"/>
            </a:endParaRPr>
          </a:p>
          <a:p>
            <a:pPr fontAlgn="auto">
              <a:spcAft>
                <a:spcPts val="0"/>
              </a:spcAft>
              <a:buFont typeface="Arial" pitchFamily="34" charset="0"/>
              <a:buChar char="•"/>
              <a:defRPr/>
            </a:pPr>
            <a:endParaRPr lang="en-GB" sz="2100" dirty="0">
              <a:latin typeface="Arial" pitchFamily="34" charset="0"/>
              <a:cs typeface="Arial" pitchFamily="34" charset="0"/>
            </a:endParaRPr>
          </a:p>
          <a:p>
            <a:pPr fontAlgn="auto">
              <a:spcAft>
                <a:spcPts val="0"/>
              </a:spcAft>
              <a:buFont typeface="Arial" pitchFamily="34" charset="0"/>
              <a:buChar char="•"/>
              <a:defRPr/>
            </a:pPr>
            <a:endParaRPr lang="en-GB" sz="1800" dirty="0"/>
          </a:p>
          <a:p>
            <a:pPr fontAlgn="auto">
              <a:spcAft>
                <a:spcPts val="0"/>
              </a:spcAft>
              <a:buFont typeface="Arial" pitchFamily="34" charset="0"/>
              <a:buChar char="•"/>
              <a:defRPr/>
            </a:pPr>
            <a:endParaRPr lang="en-GB" sz="1800" dirty="0" smtClean="0"/>
          </a:p>
          <a:p>
            <a:pPr fontAlgn="auto">
              <a:spcAft>
                <a:spcPts val="0"/>
              </a:spcAft>
              <a:buFont typeface="Arial" pitchFamily="34" charset="0"/>
              <a:buChar char="•"/>
              <a:defRPr/>
            </a:pPr>
            <a:endParaRPr lang="en-GB" sz="1800" dirty="0" smtClean="0"/>
          </a:p>
          <a:p>
            <a:pPr fontAlgn="auto">
              <a:spcAft>
                <a:spcPts val="0"/>
              </a:spcAft>
              <a:buFontTx/>
              <a:buNone/>
              <a:defRPr/>
            </a:pPr>
            <a:endParaRPr lang="en-GB" sz="2800" dirty="0" smtClean="0"/>
          </a:p>
          <a:p>
            <a:pPr fontAlgn="auto">
              <a:spcAft>
                <a:spcPts val="0"/>
              </a:spcAft>
              <a:buFont typeface="Arial" pitchFamily="34" charset="0"/>
              <a:buChar char="•"/>
              <a:defRPr/>
            </a:pPr>
            <a:endParaRPr lang="en-GB" sz="2800" dirty="0" smtClean="0"/>
          </a:p>
          <a:p>
            <a:pPr lvl="1" fontAlgn="auto">
              <a:spcAft>
                <a:spcPts val="0"/>
              </a:spcAft>
              <a:buFont typeface="Arial" pitchFamily="34" charset="0"/>
              <a:buChar char="–"/>
              <a:defRPr/>
            </a:pPr>
            <a:endParaRPr lang="en-GB" sz="2400" dirty="0" smtClean="0"/>
          </a:p>
        </p:txBody>
      </p:sp>
      <p:pic>
        <p:nvPicPr>
          <p:cNvPr id="2" name="Picture 6" descr="http://i.ytimg.com/vi/4JtO9xAjlyM/0.jpg"/>
          <p:cNvPicPr>
            <a:picLocks noChangeAspect="1" noChangeArrowheads="1"/>
          </p:cNvPicPr>
          <p:nvPr/>
        </p:nvPicPr>
        <p:blipFill>
          <a:blip r:embed="rId2"/>
          <a:srcRect/>
          <a:stretch>
            <a:fillRect/>
          </a:stretch>
        </p:blipFill>
        <p:spPr bwMode="auto">
          <a:xfrm>
            <a:off x="684213" y="4293096"/>
            <a:ext cx="3304632" cy="2478087"/>
          </a:xfrm>
          <a:prstGeom prst="rect">
            <a:avLst/>
          </a:prstGeom>
          <a:noFill/>
          <a:ln w="9525">
            <a:noFill/>
            <a:miter lim="800000"/>
            <a:headEnd/>
            <a:tailEnd/>
          </a:ln>
        </p:spPr>
      </p:pic>
      <p:pic>
        <p:nvPicPr>
          <p:cNvPr id="28676" name="Picture 8" descr="http://www.fightbacknews.org/sites/default/files/mplsanti-war20091017.jpg"/>
          <p:cNvPicPr>
            <a:picLocks noChangeAspect="1" noChangeArrowheads="1"/>
          </p:cNvPicPr>
          <p:nvPr/>
        </p:nvPicPr>
        <p:blipFill>
          <a:blip r:embed="rId3"/>
          <a:srcRect/>
          <a:stretch>
            <a:fillRect/>
          </a:stretch>
        </p:blipFill>
        <p:spPr bwMode="auto">
          <a:xfrm>
            <a:off x="5129213" y="4293096"/>
            <a:ext cx="3303587" cy="2478087"/>
          </a:xfrm>
          <a:prstGeom prst="rect">
            <a:avLst/>
          </a:prstGeom>
          <a:noFill/>
          <a:ln w="9525">
            <a:noFill/>
            <a:miter lim="800000"/>
            <a:headEnd/>
            <a:tailEnd/>
          </a:ln>
        </p:spPr>
      </p:pic>
    </p:spTree>
    <p:extLst>
      <p:ext uri="{BB962C8B-B14F-4D97-AF65-F5344CB8AC3E}">
        <p14:creationId xmlns:p14="http://schemas.microsoft.com/office/powerpoint/2010/main" val="15641149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a:t>The Social Constructionist approach</a:t>
            </a:r>
          </a:p>
        </p:txBody>
      </p:sp>
      <p:sp>
        <p:nvSpPr>
          <p:cNvPr id="3" name="Content Placeholder 2"/>
          <p:cNvSpPr>
            <a:spLocks noGrp="1"/>
          </p:cNvSpPr>
          <p:nvPr>
            <p:ph idx="1"/>
          </p:nvPr>
        </p:nvSpPr>
        <p:spPr/>
        <p:txBody>
          <a:bodyPr rtlCol="0">
            <a:noAutofit/>
          </a:bodyPr>
          <a:lstStyle/>
          <a:p>
            <a:pPr fontAlgn="auto">
              <a:spcAft>
                <a:spcPts val="0"/>
              </a:spcAft>
              <a:buFontTx/>
              <a:buChar char="•"/>
              <a:defRPr/>
            </a:pPr>
            <a:r>
              <a:rPr lang="en-GB" sz="2000" dirty="0" smtClean="0">
                <a:latin typeface="Arial" pitchFamily="34" charset="0"/>
                <a:cs typeface="Arial" pitchFamily="34" charset="0"/>
              </a:rPr>
              <a:t>Understanding of the world - not objective reality but constructed through social processes and interactions</a:t>
            </a:r>
          </a:p>
          <a:p>
            <a:pPr fontAlgn="auto">
              <a:spcAft>
                <a:spcPts val="0"/>
              </a:spcAft>
              <a:buFontTx/>
              <a:buChar char="•"/>
              <a:defRPr/>
            </a:pPr>
            <a:endParaRPr lang="en-GB" sz="2000" dirty="0" smtClean="0">
              <a:latin typeface="Arial" pitchFamily="34" charset="0"/>
              <a:cs typeface="Arial" pitchFamily="34" charset="0"/>
            </a:endParaRPr>
          </a:p>
          <a:p>
            <a:pPr marL="285750" lvl="1">
              <a:defRPr/>
            </a:pPr>
            <a:r>
              <a:rPr lang="en-GB" dirty="0"/>
              <a:t>Language is important in constructing a particular cultural world</a:t>
            </a:r>
          </a:p>
          <a:p>
            <a:pPr marL="102870" lvl="1" indent="0">
              <a:buNone/>
              <a:defRPr/>
            </a:pPr>
            <a:r>
              <a:rPr lang="en-GB" dirty="0" smtClean="0"/>
              <a:t>    e.g. Gender </a:t>
            </a:r>
            <a:r>
              <a:rPr lang="en-GB" dirty="0"/>
              <a:t>is a social construction</a:t>
            </a:r>
          </a:p>
          <a:p>
            <a:pPr marL="285750" lvl="1" fontAlgn="auto">
              <a:spcAft>
                <a:spcPts val="0"/>
              </a:spcAft>
              <a:buFont typeface="Arial" pitchFamily="34" charset="0"/>
              <a:buChar char="•"/>
              <a:defRPr/>
            </a:pPr>
            <a:endParaRPr lang="en-GB" dirty="0" smtClean="0">
              <a:latin typeface="Arial" pitchFamily="34" charset="0"/>
              <a:cs typeface="Arial" pitchFamily="34" charset="0"/>
            </a:endParaRPr>
          </a:p>
          <a:p>
            <a:pPr marL="0" indent="0" fontAlgn="auto">
              <a:spcAft>
                <a:spcPts val="0"/>
              </a:spcAft>
              <a:buFont typeface="Arial" pitchFamily="34" charset="0"/>
              <a:buNone/>
              <a:defRPr/>
            </a:pPr>
            <a:r>
              <a:rPr lang="en-GB" sz="2000" dirty="0" smtClean="0">
                <a:latin typeface="Arial" pitchFamily="34" charset="0"/>
                <a:cs typeface="Arial" pitchFamily="34" charset="0"/>
              </a:rPr>
              <a:t>Tuffin (2005):</a:t>
            </a:r>
          </a:p>
          <a:p>
            <a:pPr fontAlgn="auto">
              <a:spcAft>
                <a:spcPts val="0"/>
              </a:spcAft>
              <a:buFont typeface="Arial" pitchFamily="34" charset="0"/>
              <a:buChar char="•"/>
              <a:defRPr/>
            </a:pPr>
            <a:r>
              <a:rPr lang="en-GB" sz="2000" dirty="0" smtClean="0">
                <a:latin typeface="Arial" pitchFamily="34" charset="0"/>
                <a:cs typeface="Arial" pitchFamily="34" charset="0"/>
              </a:rPr>
              <a:t>If something is socially constructed it does not mean it is not real </a:t>
            </a:r>
          </a:p>
          <a:p>
            <a:pPr marL="0" indent="0" fontAlgn="auto">
              <a:spcAft>
                <a:spcPts val="0"/>
              </a:spcAft>
              <a:buFont typeface="Arial" pitchFamily="34" charset="0"/>
              <a:buNone/>
              <a:defRPr/>
            </a:pPr>
            <a:r>
              <a:rPr lang="en-GB" sz="2000" dirty="0" smtClean="0">
                <a:latin typeface="Arial" pitchFamily="34" charset="0"/>
                <a:cs typeface="Arial" pitchFamily="34" charset="0"/>
              </a:rPr>
              <a:t>      </a:t>
            </a:r>
          </a:p>
          <a:p>
            <a:pPr fontAlgn="auto">
              <a:spcAft>
                <a:spcPts val="0"/>
              </a:spcAft>
              <a:buFont typeface="Arial" pitchFamily="34" charset="0"/>
              <a:buChar char="•"/>
              <a:defRPr/>
            </a:pPr>
            <a:r>
              <a:rPr lang="en-GB" sz="2000" dirty="0" smtClean="0">
                <a:latin typeface="Arial" pitchFamily="34" charset="0"/>
                <a:cs typeface="Arial" pitchFamily="34" charset="0"/>
              </a:rPr>
              <a:t>Meanings result from the ways in which they are talked about or responded to</a:t>
            </a:r>
          </a:p>
          <a:p>
            <a:pPr fontAlgn="auto">
              <a:spcAft>
                <a:spcPts val="0"/>
              </a:spcAft>
              <a:buFont typeface="Arial" pitchFamily="34" charset="0"/>
              <a:buChar char="•"/>
              <a:defRPr/>
            </a:pPr>
            <a:endParaRPr lang="en-GB" sz="2000" dirty="0" smtClean="0">
              <a:latin typeface="Arial" pitchFamily="34" charset="0"/>
              <a:cs typeface="Arial" pitchFamily="34" charset="0"/>
            </a:endParaRPr>
          </a:p>
          <a:p>
            <a:pPr marL="342900" lvl="1" indent="-342900" fontAlgn="auto">
              <a:spcAft>
                <a:spcPts val="0"/>
              </a:spcAft>
              <a:buFont typeface="Arial" pitchFamily="34" charset="0"/>
              <a:buChar char="•"/>
              <a:defRPr/>
            </a:pPr>
            <a:r>
              <a:rPr lang="en-GB" dirty="0" smtClean="0">
                <a:latin typeface="Arial" pitchFamily="34" charset="0"/>
                <a:cs typeface="Arial" pitchFamily="34" charset="0"/>
              </a:rPr>
              <a:t>Knowledge is constructed whenever topics are discovered, labelled or talked about</a:t>
            </a:r>
          </a:p>
          <a:p>
            <a:pPr marL="342900" lvl="1" indent="-342900" fontAlgn="auto">
              <a:spcAft>
                <a:spcPts val="0"/>
              </a:spcAft>
              <a:buFont typeface="Arial" pitchFamily="34" charset="0"/>
              <a:buChar char="•"/>
              <a:defRPr/>
            </a:pPr>
            <a:endParaRPr lang="en-GB" sz="1800" dirty="0" smtClean="0">
              <a:latin typeface="Arial" pitchFamily="34" charset="0"/>
              <a:cs typeface="Arial" pitchFamily="34" charset="0"/>
            </a:endParaRPr>
          </a:p>
          <a:p>
            <a:endParaRPr lang="en-GB" sz="1800" dirty="0"/>
          </a:p>
          <a:p>
            <a:pPr fontAlgn="auto">
              <a:spcAft>
                <a:spcPts val="0"/>
              </a:spcAft>
              <a:buFont typeface="Arial" pitchFamily="34" charset="0"/>
              <a:buChar char="•"/>
              <a:defRPr/>
            </a:pPr>
            <a:endParaRPr lang="en-GB" sz="1800" dirty="0">
              <a:latin typeface="Arial" pitchFamily="34" charset="0"/>
              <a:cs typeface="Arial" pitchFamily="34" charset="0"/>
            </a:endParaRPr>
          </a:p>
          <a:p>
            <a:pPr fontAlgn="auto">
              <a:spcAft>
                <a:spcPts val="0"/>
              </a:spcAft>
              <a:buFont typeface="Arial" pitchFamily="34" charset="0"/>
              <a:buChar char="•"/>
              <a:defRPr/>
            </a:pPr>
            <a:endParaRPr lang="en-GB" sz="1800" dirty="0" smtClean="0">
              <a:latin typeface="Arial" pitchFamily="34" charset="0"/>
              <a:cs typeface="Arial" pitchFamily="34" charset="0"/>
            </a:endParaRPr>
          </a:p>
          <a:p>
            <a:pPr fontAlgn="auto">
              <a:spcAft>
                <a:spcPts val="0"/>
              </a:spcAft>
              <a:buFont typeface="Arial" pitchFamily="34" charset="0"/>
              <a:buChar char="•"/>
              <a:defRPr/>
            </a:pPr>
            <a:endParaRPr lang="en-GB" sz="1800" dirty="0" smtClean="0">
              <a:latin typeface="Arial" pitchFamily="34" charset="0"/>
              <a:cs typeface="Arial" pitchFamily="34" charset="0"/>
            </a:endParaRPr>
          </a:p>
          <a:p>
            <a:pPr fontAlgn="auto">
              <a:spcAft>
                <a:spcPts val="0"/>
              </a:spcAft>
              <a:buFont typeface="Arial" pitchFamily="34" charset="0"/>
              <a:buChar char="•"/>
              <a:defRPr/>
            </a:pPr>
            <a:endParaRPr lang="en-GB" sz="1800" dirty="0" smtClean="0">
              <a:latin typeface="Arial" pitchFamily="34" charset="0"/>
              <a:cs typeface="Arial" pitchFamily="34" charset="0"/>
            </a:endParaRPr>
          </a:p>
          <a:p>
            <a:pPr fontAlgn="auto">
              <a:spcAft>
                <a:spcPts val="0"/>
              </a:spcAft>
              <a:buFont typeface="Arial" pitchFamily="34" charset="0"/>
              <a:buChar char="•"/>
              <a:defRPr/>
            </a:pPr>
            <a:endParaRPr lang="en-GB" sz="1800" dirty="0" smtClean="0">
              <a:latin typeface="Arial" pitchFamily="34" charset="0"/>
              <a:cs typeface="Arial" pitchFamily="34" charset="0"/>
            </a:endParaRPr>
          </a:p>
          <a:p>
            <a:pPr fontAlgn="auto">
              <a:spcAft>
                <a:spcPts val="0"/>
              </a:spcAft>
              <a:buFont typeface="Arial" pitchFamily="34" charset="0"/>
              <a:buChar char="•"/>
              <a:defRPr/>
            </a:pPr>
            <a:endParaRPr lang="en-GB" sz="1800" dirty="0"/>
          </a:p>
        </p:txBody>
      </p:sp>
    </p:spTree>
    <p:extLst>
      <p:ext uri="{BB962C8B-B14F-4D97-AF65-F5344CB8AC3E}">
        <p14:creationId xmlns:p14="http://schemas.microsoft.com/office/powerpoint/2010/main" val="379290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animEffect transition="in" filter="fade">
                                      <p:cBhvr>
                                        <p:cTn id="26" dur="500"/>
                                        <p:tgtEl>
                                          <p:spTgt spid="3">
                                            <p:txEl>
                                              <p:pRg st="8" end="8"/>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animEffect transition="in" filter="fade">
                                      <p:cBhvr>
                                        <p:cTn id="3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p:cNvSpPr>
            <a:spLocks noGrp="1"/>
          </p:cNvSpPr>
          <p:nvPr>
            <p:ph type="title"/>
          </p:nvPr>
        </p:nvSpPr>
        <p:spPr>
          <a:xfrm>
            <a:off x="457200" y="533400"/>
            <a:ext cx="8229600" cy="1311424"/>
          </a:xfrm>
        </p:spPr>
        <p:txBody>
          <a:bodyPr>
            <a:noAutofit/>
          </a:bodyPr>
          <a:lstStyle/>
          <a:p>
            <a:pPr algn="ctr"/>
            <a:r>
              <a:rPr lang="en-GB" sz="3200" dirty="0" smtClean="0"/>
              <a:t>Assumptions of social constructionism </a:t>
            </a:r>
            <a:br>
              <a:rPr lang="en-GB" sz="3200" dirty="0" smtClean="0"/>
            </a:br>
            <a:r>
              <a:rPr lang="en-GB" sz="3200" dirty="0" smtClean="0"/>
              <a:t/>
            </a:r>
            <a:br>
              <a:rPr lang="en-GB" sz="3200" dirty="0" smtClean="0"/>
            </a:br>
            <a:endParaRPr lang="en-GB" sz="3200" dirty="0" smtClean="0"/>
          </a:p>
        </p:txBody>
      </p:sp>
      <p:sp>
        <p:nvSpPr>
          <p:cNvPr id="3" name="Content Placeholder 2"/>
          <p:cNvSpPr>
            <a:spLocks noGrp="1"/>
          </p:cNvSpPr>
          <p:nvPr>
            <p:ph idx="1"/>
          </p:nvPr>
        </p:nvSpPr>
        <p:spPr>
          <a:xfrm>
            <a:off x="457200" y="1125538"/>
            <a:ext cx="8229600" cy="5732462"/>
          </a:xfrm>
        </p:spPr>
        <p:txBody>
          <a:bodyPr rtlCol="0">
            <a:noAutofit/>
          </a:bodyPr>
          <a:lstStyle/>
          <a:p>
            <a:pPr lvl="1" fontAlgn="auto">
              <a:spcAft>
                <a:spcPts val="0"/>
              </a:spcAft>
              <a:buFont typeface="Arial" pitchFamily="34" charset="0"/>
              <a:buChar char="•"/>
              <a:defRPr/>
            </a:pPr>
            <a:r>
              <a:rPr lang="en-GB" dirty="0" smtClean="0"/>
              <a:t>A critical stance towards taken-for-granted knowledge – no objective ‘reality’</a:t>
            </a:r>
          </a:p>
          <a:p>
            <a:pPr lvl="1" fontAlgn="auto">
              <a:spcAft>
                <a:spcPts val="0"/>
              </a:spcAft>
              <a:buFont typeface="Arial" pitchFamily="34" charset="0"/>
              <a:buChar char="•"/>
              <a:defRPr/>
            </a:pPr>
            <a:endParaRPr lang="en-GB" sz="1400" dirty="0" smtClean="0"/>
          </a:p>
          <a:p>
            <a:pPr lvl="1" fontAlgn="auto">
              <a:spcAft>
                <a:spcPts val="0"/>
              </a:spcAft>
              <a:buFont typeface="Arial" pitchFamily="34" charset="0"/>
              <a:buChar char="•"/>
              <a:defRPr/>
            </a:pPr>
            <a:r>
              <a:rPr lang="en-GB" dirty="0" smtClean="0"/>
              <a:t>Historical and cultural specificity – how we commonly understand our world</a:t>
            </a:r>
          </a:p>
          <a:p>
            <a:pPr lvl="1" fontAlgn="auto">
              <a:spcAft>
                <a:spcPts val="0"/>
              </a:spcAft>
              <a:buFont typeface="Arial" pitchFamily="34" charset="0"/>
              <a:buChar char="–"/>
              <a:defRPr/>
            </a:pPr>
            <a:endParaRPr lang="en-GB" dirty="0" smtClean="0"/>
          </a:p>
          <a:p>
            <a:pPr lvl="1" fontAlgn="auto">
              <a:spcAft>
                <a:spcPts val="0"/>
              </a:spcAft>
              <a:buFont typeface="Arial" pitchFamily="34" charset="0"/>
              <a:buChar char="–"/>
              <a:defRPr/>
            </a:pPr>
            <a:endParaRPr lang="en-GB" dirty="0"/>
          </a:p>
          <a:p>
            <a:pPr lvl="1" fontAlgn="auto">
              <a:spcAft>
                <a:spcPts val="0"/>
              </a:spcAft>
              <a:buFont typeface="Arial" pitchFamily="34" charset="0"/>
              <a:buChar char="–"/>
              <a:defRPr/>
            </a:pPr>
            <a:endParaRPr lang="en-GB" dirty="0" smtClean="0"/>
          </a:p>
          <a:p>
            <a:pPr lvl="1" fontAlgn="auto">
              <a:spcAft>
                <a:spcPts val="0"/>
              </a:spcAft>
              <a:buFont typeface="Arial" pitchFamily="34" charset="0"/>
              <a:buChar char="–"/>
              <a:defRPr/>
            </a:pPr>
            <a:endParaRPr lang="en-GB" dirty="0" smtClean="0"/>
          </a:p>
          <a:p>
            <a:pPr lvl="1" fontAlgn="auto">
              <a:spcAft>
                <a:spcPts val="0"/>
              </a:spcAft>
              <a:buFont typeface="Arial" pitchFamily="34" charset="0"/>
              <a:buChar char="•"/>
              <a:defRPr/>
            </a:pPr>
            <a:r>
              <a:rPr lang="en-GB" dirty="0" smtClean="0"/>
              <a:t>Knowledge - sustained by social processes </a:t>
            </a:r>
          </a:p>
          <a:p>
            <a:pPr lvl="1" fontAlgn="auto">
              <a:spcAft>
                <a:spcPts val="0"/>
              </a:spcAft>
              <a:buFont typeface="Arial" pitchFamily="34" charset="0"/>
              <a:buChar char="•"/>
              <a:defRPr/>
            </a:pPr>
            <a:endParaRPr lang="en-GB" sz="1400" dirty="0" smtClean="0"/>
          </a:p>
          <a:p>
            <a:pPr lvl="1" fontAlgn="auto">
              <a:spcAft>
                <a:spcPts val="0"/>
              </a:spcAft>
              <a:buFont typeface="Arial" pitchFamily="34" charset="0"/>
              <a:buChar char="•"/>
              <a:defRPr/>
            </a:pPr>
            <a:r>
              <a:rPr lang="en-GB" dirty="0" smtClean="0"/>
              <a:t>‘</a:t>
            </a:r>
            <a:r>
              <a:rPr lang="en-GB" dirty="0"/>
              <a:t>T</a:t>
            </a:r>
            <a:r>
              <a:rPr lang="en-GB" dirty="0" smtClean="0"/>
              <a:t>ruth’ - constructed via everyday interactions</a:t>
            </a:r>
          </a:p>
          <a:p>
            <a:pPr lvl="1" fontAlgn="auto">
              <a:spcAft>
                <a:spcPts val="0"/>
              </a:spcAft>
              <a:buFont typeface="Arial" pitchFamily="34" charset="0"/>
              <a:buChar char="•"/>
              <a:defRPr/>
            </a:pPr>
            <a:endParaRPr lang="en-GB" sz="1400" dirty="0" smtClean="0"/>
          </a:p>
          <a:p>
            <a:pPr lvl="1" fontAlgn="auto">
              <a:spcAft>
                <a:spcPts val="0"/>
              </a:spcAft>
              <a:buFont typeface="Arial" pitchFamily="34" charset="0"/>
              <a:buChar char="•"/>
              <a:defRPr/>
            </a:pPr>
            <a:r>
              <a:rPr lang="en-GB" dirty="0" smtClean="0"/>
              <a:t>Knowledge and social action – different constructions invite different action</a:t>
            </a:r>
          </a:p>
          <a:p>
            <a:pPr marL="457200" lvl="1" indent="0" fontAlgn="auto">
              <a:spcAft>
                <a:spcPts val="0"/>
              </a:spcAft>
              <a:buFont typeface="Arial" pitchFamily="34" charset="0"/>
              <a:buNone/>
              <a:defRPr/>
            </a:pPr>
            <a:r>
              <a:rPr lang="en-GB" dirty="0" smtClean="0"/>
              <a:t>     e.g.  ‘man’, ‘woman’, immigrant’, ‘war’, ‘education’, music….</a:t>
            </a:r>
          </a:p>
          <a:p>
            <a:pPr marL="0" indent="0" algn="r">
              <a:buNone/>
              <a:defRPr/>
            </a:pPr>
            <a:r>
              <a:rPr lang="en-GB" sz="2000" dirty="0"/>
              <a:t>(Burr, 2003</a:t>
            </a:r>
            <a:r>
              <a:rPr lang="en-GB" sz="2000" dirty="0" smtClean="0"/>
              <a:t>)</a:t>
            </a:r>
            <a:r>
              <a:rPr lang="en-GB" sz="2000" dirty="0"/>
              <a:t/>
            </a:r>
            <a:br>
              <a:rPr lang="en-GB" sz="2000" dirty="0"/>
            </a:br>
            <a:endParaRPr lang="en-GB" sz="2000" dirty="0"/>
          </a:p>
        </p:txBody>
      </p:sp>
      <p:pic>
        <p:nvPicPr>
          <p:cNvPr id="30723" name="Picture 9" descr="Photograph:A Cheyenne River Sioux troupe in traditional dress singing and dancing at the Native Nations Procession, Washington, D.C., 2004."/>
          <p:cNvPicPr>
            <a:picLocks noChangeAspect="1" noChangeArrowheads="1"/>
          </p:cNvPicPr>
          <p:nvPr/>
        </p:nvPicPr>
        <p:blipFill>
          <a:blip r:embed="rId2"/>
          <a:srcRect/>
          <a:stretch>
            <a:fillRect/>
          </a:stretch>
        </p:blipFill>
        <p:spPr bwMode="auto">
          <a:xfrm>
            <a:off x="2654100" y="2636912"/>
            <a:ext cx="1989462" cy="1335582"/>
          </a:xfrm>
          <a:prstGeom prst="rect">
            <a:avLst/>
          </a:prstGeom>
          <a:noFill/>
          <a:ln w="9525">
            <a:noFill/>
            <a:miter lim="800000"/>
            <a:headEnd/>
            <a:tailEnd/>
          </a:ln>
        </p:spPr>
      </p:pic>
      <p:pic>
        <p:nvPicPr>
          <p:cNvPr id="30724" name="Picture 2"/>
          <p:cNvPicPr>
            <a:picLocks noChangeAspect="1" noChangeArrowheads="1"/>
          </p:cNvPicPr>
          <p:nvPr/>
        </p:nvPicPr>
        <p:blipFill>
          <a:blip r:embed="rId3"/>
          <a:srcRect/>
          <a:stretch>
            <a:fillRect/>
          </a:stretch>
        </p:blipFill>
        <p:spPr bwMode="auto">
          <a:xfrm>
            <a:off x="4759325" y="2564904"/>
            <a:ext cx="1962483" cy="1407590"/>
          </a:xfrm>
          <a:prstGeom prst="rect">
            <a:avLst/>
          </a:prstGeom>
          <a:noFill/>
          <a:ln w="9525">
            <a:noFill/>
            <a:miter lim="800000"/>
            <a:headEnd/>
            <a:tailEnd/>
          </a:ln>
        </p:spPr>
      </p:pic>
      <p:pic>
        <p:nvPicPr>
          <p:cNvPr id="30725" name="Picture 4"/>
          <p:cNvPicPr>
            <a:picLocks noChangeAspect="1" noChangeArrowheads="1"/>
          </p:cNvPicPr>
          <p:nvPr/>
        </p:nvPicPr>
        <p:blipFill>
          <a:blip r:embed="rId4"/>
          <a:srcRect/>
          <a:stretch>
            <a:fillRect/>
          </a:stretch>
        </p:blipFill>
        <p:spPr bwMode="auto">
          <a:xfrm>
            <a:off x="6804248" y="2636912"/>
            <a:ext cx="2214925" cy="1335582"/>
          </a:xfrm>
          <a:prstGeom prst="rect">
            <a:avLst/>
          </a:prstGeom>
          <a:noFill/>
          <a:ln w="9525">
            <a:noFill/>
            <a:miter lim="800000"/>
            <a:headEnd/>
            <a:tailEnd/>
          </a:ln>
        </p:spPr>
      </p:pic>
    </p:spTree>
    <p:extLst>
      <p:ext uri="{BB962C8B-B14F-4D97-AF65-F5344CB8AC3E}">
        <p14:creationId xmlns:p14="http://schemas.microsoft.com/office/powerpoint/2010/main" val="3730075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500"/>
                                        <p:tgtEl>
                                          <p:spTgt spid="3">
                                            <p:txEl>
                                              <p:pRg st="7" end="7"/>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9" end="9"/>
                                            </p:txEl>
                                          </p:spTgt>
                                        </p:tgtEl>
                                        <p:attrNameLst>
                                          <p:attrName>style.visibility</p:attrName>
                                        </p:attrNameLst>
                                      </p:cBhvr>
                                      <p:to>
                                        <p:strVal val="visible"/>
                                      </p:to>
                                    </p:set>
                                    <p:animEffect transition="in" filter="fade">
                                      <p:cBhvr>
                                        <p:cTn id="10" dur="500"/>
                                        <p:tgtEl>
                                          <p:spTgt spid="3">
                                            <p:txEl>
                                              <p:pRg st="9" end="9"/>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11" end="11"/>
                                            </p:txEl>
                                          </p:spTgt>
                                        </p:tgtEl>
                                        <p:attrNameLst>
                                          <p:attrName>style.visibility</p:attrName>
                                        </p:attrNameLst>
                                      </p:cBhvr>
                                      <p:to>
                                        <p:strVal val="visible"/>
                                      </p:to>
                                    </p:set>
                                    <p:animEffect transition="in" filter="fade">
                                      <p:cBhvr>
                                        <p:cTn id="13" dur="500"/>
                                        <p:tgtEl>
                                          <p:spTgt spid="3">
                                            <p:txEl>
                                              <p:pRg st="11" end="1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12" end="12"/>
                                            </p:txEl>
                                          </p:spTgt>
                                        </p:tgtEl>
                                        <p:attrNameLst>
                                          <p:attrName>style.visibility</p:attrName>
                                        </p:attrNameLst>
                                      </p:cBhvr>
                                      <p:to>
                                        <p:strVal val="visible"/>
                                      </p:to>
                                    </p:set>
                                    <p:animEffect transition="in" filter="fade">
                                      <p:cBhvr>
                                        <p:cTn id="16" dur="500"/>
                                        <p:tgtEl>
                                          <p:spTgt spid="3">
                                            <p:txEl>
                                              <p:pRg st="12" end="12"/>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13" end="13"/>
                                            </p:txEl>
                                          </p:spTgt>
                                        </p:tgtEl>
                                        <p:attrNameLst>
                                          <p:attrName>style.visibility</p:attrName>
                                        </p:attrNameLst>
                                      </p:cBhvr>
                                      <p:to>
                                        <p:strVal val="visible"/>
                                      </p:to>
                                    </p:set>
                                    <p:animEffect transition="in" filter="fade">
                                      <p:cBhvr>
                                        <p:cTn id="19"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a:t>The Social Constructionist Approach</a:t>
            </a:r>
          </a:p>
        </p:txBody>
      </p:sp>
      <p:sp>
        <p:nvSpPr>
          <p:cNvPr id="31745" name="Content Placeholder 2"/>
          <p:cNvSpPr>
            <a:spLocks noGrp="1"/>
          </p:cNvSpPr>
          <p:nvPr>
            <p:ph idx="1"/>
          </p:nvPr>
        </p:nvSpPr>
        <p:spPr/>
        <p:txBody>
          <a:bodyPr/>
          <a:lstStyle/>
          <a:p>
            <a:r>
              <a:rPr lang="en-GB" sz="2000" dirty="0" smtClean="0"/>
              <a:t>Social constructionism - all knowledge is historically and culturally specific</a:t>
            </a:r>
          </a:p>
          <a:p>
            <a:endParaRPr lang="en-GB" sz="2000" dirty="0" smtClean="0"/>
          </a:p>
          <a:p>
            <a:pPr lvl="1"/>
            <a:r>
              <a:rPr lang="en-GB" dirty="0" smtClean="0"/>
              <a:t>Social, political and economic factors</a:t>
            </a:r>
          </a:p>
          <a:p>
            <a:pPr lvl="1"/>
            <a:endParaRPr lang="en-GB" dirty="0" smtClean="0"/>
          </a:p>
          <a:p>
            <a:pPr lvl="1"/>
            <a:r>
              <a:rPr lang="en-GB" dirty="0" smtClean="0"/>
              <a:t>Psychological theories - time and culture bound</a:t>
            </a:r>
          </a:p>
          <a:p>
            <a:pPr lvl="1"/>
            <a:endParaRPr lang="en-GB" dirty="0" smtClean="0"/>
          </a:p>
          <a:p>
            <a:pPr lvl="1"/>
            <a:r>
              <a:rPr lang="en-GB" dirty="0" smtClean="0"/>
              <a:t>A focus on lab-based behaviour (…………. validity?)</a:t>
            </a:r>
          </a:p>
          <a:p>
            <a:endParaRPr lang="en-GB" dirty="0" smtClean="0"/>
          </a:p>
          <a:p>
            <a:endParaRPr lang="en-GB" dirty="0" smtClean="0"/>
          </a:p>
        </p:txBody>
      </p:sp>
      <p:sp>
        <p:nvSpPr>
          <p:cNvPr id="31746" name="AutoShape 4" descr="data:image/jpeg;base64,/9j/4AAQSkZJRgABAQAAAQABAAD/2wCEAAkGBhQSEBUUEBIVDxAUFBQPFBQUEBQQFBAUFBQVFRQQFRQXHCYeFxkjGRQUHy8gIycpLCwsFR4xNTAqNSYrLCkBCQoKDgwOFA8PFykcHBwpKSkpKSkqKSkpKSkpKSkpKSkpKSkpKSkpLCkpKSkpLCkpKSkpKTYpKSkpKSksKSwpKf/AABEIAMIBAwMBIgACEQEDEQH/xAAbAAABBQEBAAAAAAAAAAAAAAACAAEDBAUGB//EAEoQAAIBAgIFCAYDDQcFAQAAAAECAAMRBCEFBhIxURMiQWFxgZGxBzJSocHRcpLhFBUjJEJTYmOCg6Ky8BYzQ3OTwtIXNFSj4kT/xAAYAQEBAQEBAAAAAAAAAAAAAAAAAQIDBP/EACARAQEAAgEFAQEBAAAAAAAAAAABAhESAxMhMUFhUSL/2gAMAwEAAhEDEQA/AN0iDaSERrTz1AWitDtGtIobSUCBJVEgcCEBEBDAkCAhARwIQEBtmEFjgQgIAgQrRwI9pQIEfZhWj2gDsx9mHaPaBHsxbMktGIgRbMbZkpEEiBGVg2kpEYiBEVglZLaCRAiKwGWTEQCJRCRKbrmZeYSo4zMCLZhBYVoQWVA7MUk2Y0Ca0a0O0a0VQERrQrRrSBrSVRI5KsyCAhqIyiGBAcCGBGAhCAgIQEQjiAgI1OqG9UhrG2RvnwhTO0Iea30z5CUaUe0V4iYBCPBDRXgFGOUEtBqPkew+UBUqoYXF+GYtCIh1hZiOzot0CMYAEQSJIYMADBIhwSIEbCA0lIgEQIiJTYZy8RKbDOUCBCAiAhgSxCtFHtHlEhEEiSkQGEVUZEaGRGMyBtJUkckTdMgxDEEQxAIQhBhwFHEYxg0KOZuhzzW+kZdapMjR2MUcoNoDZbnZgWvuuYRtbUGpUlSnjVb1WDDqYHyg1MSN1xffa+duNpoO1Q8qB+SV2vWPl22loEcZz+ltIBKlO5Kjk1O1bLMkWuNxyO/KaNDEmwN79o+Ik0roK2GTZyA9Xh02mHh22aRG3tbK2uWBJyG83zOZnSMw2BnmQPKeU4TTjNTuqWzI2TvO7aAsN+8iasR1X32d32xUpKgFimR2jkA21vFrGbFCrtKDkbi+RuO4zk8LgBsBwzDmips3sLWvs23WnS4KoCotkOqSqtxowMeRDEQTDgmBGRBMMwGgAZSl4yjAICEBGAhiaiGtFCimhMRAaSGARM0BaCYZgmRQSSnAMOmZkSiGJGIYgGIUER4CYzi9Na51KGJekERkXZtfaubqCbkHrnZsJ5nrbo+o2NcqjsLIQQhYHmKOjshqTbQxutdY0eUUqjMSEUKCuRtzic+JynJUxVquRUO01Rgbk5bV+aLC2V93C8u4mhzAvIMlWxHKFSC3ce7wlb7grG2wCevk2OfVbdO2F6evPtLhnvw0aem8TRYo5IKXRrkbe/cBmBbokeJ1zqoQNhdjfncvtD8raUC/v6ZVbR2JYlmDMzG5JpsSTxJO+RNq9WYrtI7AHMbBFxcEi/R2xy6ev1bjlb+OiasMWFd6diKaAZvax52R3E52mymOZQFUBerPymPRrOihVwzqoyA22yHDdCNZywY4Z9oAgHbbp7p5b1Mv46dv9aNXSFYVEqbROxc7J2rE5jnWtfIzNolaYIRQBmd1+3fJfuqp00X+u0gYtf8AuGtbdc+N4meX2Jw/WgdJgU7C19m3rdVr7s4Wg9OVDiqdLatSO1cWGdkJGZz3iZWztG4w5P7xjn4y7obCucZSfkSijaDHMj1CBe83Mt/E4a+u+VoV5CDH25phJeMWkZqQTUhBkwSYBqRbUBNKUuMZSBlEohiRqZIJqIe0UUUCeCYUEyVQGCYRgMZBGxjo0hqvAWrMi6HkqtKKVZOrQLIaGDIADwPgZIARvBHaLQDJmX6zFuJy7BkPn3y3jK1kNt55o78pVHV2SqrYnBK3rKG7Re0oaPwttocHbuF8hNgmVaPrHtPnAXIRcjJ7RWgQcjH5GTWjWgQmjI6uHFjLVoNQZGBSw2GFh/XTLKNskdsRbM938omTrDWth6tvzVT+Qy6HTDEg7iD3iLlZ4HaPedOCPe9s8D4GNtHgfAzwcVDxPiYYxDe2w/aMnAe6hjwPhJAZ4SuNqdFR/wDUb5zrPR5jKjYpg1R2XkWJDOzC+0gBsT1yXHQ9KZspSVpYdsj2GUUbOZFxTJFMhVpKDNRBXjSJmzigXzAaGZG0lUBkNV5IxlPFPIKWN0iq+swHfn4S3p3WulgjTTkDULptjZ2AAL2zJzvOA05opUYkXzucyTNj0iZ/crcaJ/2H4yybsVsH0or+ThD31VHkpgH0pN0YYd9c/BJwZbOThLz19rD+OW8nZt6Uqp3UKY/bc/ATZ1b1nfGJW5RVU0whGyWzDbW+5/RnmTUs/hOu9HL87FD9Up8Cw+MnV6cmG5Exyty038ZVuVH6XkCfhEDKLV7uOoEnvyHxlhXnjdlmVsP6zdp85IGkGGbnt2nzgXLRWjbURaAtmK0W1G2oCIgVNx7IRaRVGygQ2zPd/KJh6zvbDVv8sjxIHxm5WyZu7+UcJzetr/itXsQeNRJqex51FHinZCiEe0cCAhOu9G4/Gah4UT76lOcmFnX+jkfhax/VoPF7/CZy9D0F2yPYZQRs5YqPzT2SjTfOcxpoZMplamZOhlQD3vuMUljy7FwyNpIZE8zVQuZm46rlLWKxAUEsQoHSTYTiNYNeKKgrS/CtuyyUd/T3RJsT6YYMph68m+GwLfqyP4KRnnOO03UqnNrL7IyH2z02roOrjNF4HkQrMiC+0wTLZ2d561mta1scUz5y1ha5HRv3HjN1fRtjDv5Ff3p+Cy/hfRtiQLNWoheHPYjr9UTrh1JLbtnKWxzhou3Rb3TrNQUVK1ZAwZmodHRZ1+cmqejeo3rYtR1LSY+bCXdV9UlwtdnFflmKGns8mEGbAk+seE69TrYXGye3PHDLlLa5mlrbhhvrC/TzX3+Esprnhfzw+q//ABnlmNTZquvB2XwYiaOA1WxVZNulQZ04ixHZPNxjs9IXXPC/n18H+Ugw2t+GFR71lCncedn3Wnm2M0VWpMVq0npsubBkIt1mVNqOEHsH9scL+fXwb5QqOs9GobUm5W2Z2bgcN5HWJ49tTptTXUbe02zllziL+rllLwht3b61UFJWpVVGG8G9/KL+12F/8hPf8p5xrQ4bFNsEMLLYg3GQ4zLCfpqO8+YFpOEHrR1swv8A5CeJ+UjfWrDW/v08T8p5YMMTuKt2MILYdx+Se7PyjhB6cdasOxYmsgJPtX6AJBWww0hTqUcLVptUAWpmxAsHGRIGU80KNwPgZ1no60+mDrVGrJU2aiBAVS9iG2swSMvlHHQsP6LMaNy0m7KwHmBIm9GmPH+AG7K1L/lO9p+lHAdNR17aL/AGXqHpFwDEAYlQTkL06q5nozWXdHl7ej7Hj/8AK57Hpt5NIW1Jxo34St3U7+U9gp6QpHE8qMYOT5Pk+QOS7Ra/K3Ns8rbpqffih016Q7aqDzMbHgz6sYpd+Frj9xU+U3NVEOGWq+IDYdWNOmpqqae0RyjEDaGeVp7LSxlNvVqI30XU+RnnfprxQ5DDqGBJqO9rgmwUC/Zzo9hjrDQYELWRmO4BhnFQrZzyIvN7QutT0iBU56e8SXEep0nlpDMPRWlUqqDTYN1dI7RNii0iJ7xRrxSC8Zzuuem3wtAPTUMS4TPourG/unQMZyvpDo7WCa3Q6N77fGS+1eW6W0/Wrm9WoWHC9lHdMomWvve56PeJIujH6R7xOvKReNWtEanYrEoHoUi6FtjaLKguBc7zuHGey6qaPq0cFRo1kAenkQHUgjaJGYPAzidFa41MPRSlSoUwiCwu5JJ3lj1mW19IGLIyp0R27/fOWWW11XolEsFta/f7oFVHJvewXOwa18jvynnn9usadwpD9gGAddMd7SDspX+MkNV6Wpe1jY9HT05Z5Spj6po0nq5NyaFrXIyyO+3XPPTrhjumqB2UrSrW1jxVUFHqlkYEEbAzB6I0ac/VttOxcMzsWyog2JYki79GdpJS0m6rsqzAcNsgfVXZEerhjc5HwMEUDwPgZ02mlHGK1RizsWY7734cZX+5Jrcl1HwkYpy7TTO+4pbwFMoTbKWdiOqxsUsXQuxMg+5JqMsbYl2Mw4Tqhik3QT4y/sR1p5ybFAhx0mT6LWoa9MINqoXCqLLmxyAzHEyxWTOW9F3purodl1O0pG8EdOcbFhvRxjxvpK2/LlKR+OUuaO9H2IBvVobJGYIZGz45Mb9nvmiuteK/PE9qof8AbLC634r84p7aSfKTYoPqTiAbhW7iRM/S+rGIso5Ko7A7XqNUsD05A2zX3TfGuuJ40z+6+RgVNc65YMy0yQAPVdQbEnMBs95gcpT0DXsA1KogBIa1NlIORDAWFzYgWPVuveHUwdWxQc7mk3JIrDpUlWANiRbIdO+dXh9eaqAjkkNzf1nvewHST7ImFrJplsVUVmQU9lQtgxINiSDn052l2MBtF1yLmkWUb2ZLAdrm1vGZuLRQ3N3WF89oA9IB6R/We+egaA13xGGUJzKtMCwVhslf2hv75yesmL5eu9Xk0pbW9aYst+PaZYM3BY96TBqbFSOBnoGrWuwqMtOqNlyQoIGRJNh2TzdltNrVBdrGUR+sU+Fz8IsHsUUGPOYvMZlafwoq0HQ7iL94II94mmxlbEC4MlHiSV3LWUbTHcACSZuYTQrEXqkKehV3jtO6dLS0PTo3NNQCd53nsueiR1Vma3yrF+9A9o+6PT0GCbbZHcDNIrDojMdsml51nnVr9Z/D9smweqqk3dyV4AbJPffITWIk+FqAqCpDA9INwe8TFWZWlhtGUU9Skg6yoY+JzlxbbthbfREACGJhUVbReHf16CdqjYPitjMfH6kqc8NVem3suxdT1X9Ye+dCojiVdvOMTQq0mKVbqw67gjiD0iWaejqpzBvfP1jOt1gwAq0Wy5y3ZT03HR3zMwY5q/RXyE3JLC9TKMWjhKreqe4tY9eXblJxouv/AE4mzRwahy4FmNweBzve3GWwsvCHdrm/vZX6vrCENH1RvA8VnR7MB1k4Q7tYIw9Qb1H1UMjai3sjwWbbrJcBhgWuc7bu3jJrR3KxcNq7XrG52aCcWAZ26wo+JE3cJqlTT1qjuerYQeAU+c1UEmCybNqy6GoD8gt2sZHV0LRO4MnYfmDL5SA0qObx2rzrc0qu1+i6pfuYAeXfMhsJiPYP1UnbPKrJmZZ5OWnI/cmI9g/VT5QW0fXJzpn6q/CdhyUXJTXFO5+OLqYCqN9MgfREhbAsfyPcJ2GkKeQ75n8nHE7n45Oph1BIZQCOImnqjhgcYhUDm3Y2G7mkDzmpjdEiqvBhuPwPVH1M0a9OvULqRzQoPQ2ZzBm5GbluOztHj2jSsLbGV6smYyCoYoxsUuZmZWWa+NGczK4mVUyI6HOM0AtINCqLgjiCPETD1GoutNySOTZuaLm4IJDdnRNoPMPQVRhRdU9cVqijq3XMfKs9utBkizm6ela6ZOgqjj6reIy90sLrMB61KovcD8py03t0CtDE57+1dP2Kh/ZX5yGrrcx/uqJvxZvgvzl41drmttWstH8ACbmzEDaKrY5gfGcloXS1QUwNnlALgDMueCg385pYqtiq/rkhfZA2V7x098g1WpfgyTvDsvl/XfOmPiMVsavYpquHR3N2N7mwG5iNw7JqBZiapn8WXqLj+NpuAzV9oe0hqSUmQ1DIMnS+leRamCLq7FTxFgLW7SRKuqusj1KvJuAdq5DAWK5XsQMrdcl0yPw2G+m/8szNXca9FNpFDAk3uN9rbj0SWf5J7ejUxJVmBhda6Z/vFakesbY8R8pqUtNUG3VU72Cn3znqum1wwGkLaTpfnU/1F+cq1tP0F/xAx4Ld/KNItVJyehtIVqmkGWptIgV7JmFsDYNbpPXNGtrCWPMpkLfMtvt1AboGCba0lcbhhh73HznTCe2cnQ8lFyUmjTpplmaTTd3zO2ZqaVOY7PiZnSaB01mpgVteZ9ETSwgylRcijAxSCw0gqSZjIKhijPxomZWmrjBlMurIqhWE57T+m+TGwhvUP8HWevqlvWLTopAomdU7+kU+s9fVOQoYZqjdJF7sd/8ARmpj9oFNKVRuquP3jfOIYplcOGIf1tq+d+N5sU9Gr7I8JHQwSszggGxAGXbNcoLGjtc665Ps1lAJ5wsxsL22h9s16GudBlJekyEbwtm6QL3y4zFbRa9AsZBg8CrUhccSei5BIzmLjjfOl3XSNrXg/ZqH9gfFpBV17pL/AHWHJPFmVfcLzEbRK9fiZC+igOPjHDE3Whitd67q2zsUhkOYuefW15U0brI9BdkKr3O3dib3Nh0dkpVMJsgjjb3RqWB2um1ubNyRK1tF63NRTYFNWF2a5Yj1je3vmguv7fmR/qH5TnMPo3aBztYld3CTfeY+17vtjwN/+3/6j/2f/MY69g/4P/s/+Zg/ec+17vtgnRDcR4SaxGnjdahUek3JleTZmttg7Vxa27KNoXWYUBsVKYqJvyNmF9+/IzHq4ErYX35fGOmDLZi1v6EupYR3WF05gau8mkd/OQgDvFxLqYPCv6takR9NfnPPKWDIJvbMEST71t1eJ+UxwjW3oJ0Xhxvq0x+8X5ytW0jgaW+qHI6Eu/ll75xA0S/V4/ZBqaKcAk2sATv+yOE/pt1tTXWhYinTdTmAxRWtwOztCUNBaziniGq1yal6fJAoiqcipzW9hMOhoioygi1iLjP7IqWjHLFRbaGZz42tNSSM2133/UPD+zV+ov8Ayjf9QsP7NX6i/wDKcQdB1eA+tAbQ1UdA8ZfCO7XWKniM6d8rAhhYjuvDWpeefYDENh61zu3MOKn+rzvMKwIBBuCLg8QZKNCkZpYfdMukJqUt0CwDFAEUiLTGQuZI0hcyVVauMjOM1m1hFK9Omb1TvP5v7eqaOtmtAog06RBrEZneKQPSf0uqefUcO1V7C5JN2JztxYyyAcNhWqv08WY52v8AGdNg8AFAAFgJNo/RgRQFHaeJ4maS0JnK7VTelYZTMwa/hqw61PiJ0DUcpk6PpA4msD7NM+60k+qJqXVKGjKJCWZbWZt/SLm3nN9sHIfuIybFHkRwgthxwmgMGYQwJgYdXAXIO6xz6+qPorBBuUv0ORNhsAeMr6Bp51v80+Uu/Ap6GwQIqX6Krr5TR+9g4zRpUAL2AFzc5bzxknJxfIyjovr90A6M6/dNjkoxpSDldJYLZekL73I/hMDRmHvTXv8AMzoMdgFbZJ3pdhn07JGcztB0L0VsL7/MzW/AgOBO0Lcc+jKXEwktij1SQJJsVlwsix9C1J/oN5GaQSPUw4ZSCLgixHESijozDfgaf0FPuEgwWH/G6o4Kv+2bdHDWAAFgAAOoCZ+Ap/jtYfo0/ISoufcB6oLaPPVNUJGKS6HHae0QbbYGa7+tfskmq2k7HkmORzQ9fSs6PEUr/wBb5xWk8CaNXm5Kech4fo9xmoj0GiM5pU5z+rukhXQE+uuTDr49hm+kgljRRQiw8r1zzT2GNFM1XjOIYliSbkkkk5kniTOg1YpjkibC+0c7Z9EUU1l6V0FIQyI8U5KRmPo//u63+WnmIopZ9GxAHxiikDiE3yiikUD/ABmboH16/wDmnyMaKan0rYXphRRSIeMYopVV8R6p+ifKUtWh+Lp3+Ziik+I1DDCjhFFLAQUcIdso0UoOZGB/77EfRp/yiKKaiNsxjFFAgYTnNah+CHHbX4xopYI9SW/GDw2D5id8kUUtZGIoopkf/9k="/>
          <p:cNvSpPr>
            <a:spLocks noChangeAspect="1" noChangeArrowheads="1"/>
          </p:cNvSpPr>
          <p:nvPr/>
        </p:nvSpPr>
        <p:spPr bwMode="auto">
          <a:xfrm>
            <a:off x="0" y="-695325"/>
            <a:ext cx="1914525" cy="1438275"/>
          </a:xfrm>
          <a:prstGeom prst="rect">
            <a:avLst/>
          </a:prstGeom>
          <a:noFill/>
          <a:ln w="9525">
            <a:noFill/>
            <a:miter lim="800000"/>
            <a:headEnd/>
            <a:tailEnd/>
          </a:ln>
        </p:spPr>
        <p:txBody>
          <a:bodyPr/>
          <a:lstStyle/>
          <a:p>
            <a:endParaRPr lang="en-GB">
              <a:latin typeface="Calibri" pitchFamily="34" charset="0"/>
            </a:endParaRPr>
          </a:p>
        </p:txBody>
      </p:sp>
      <p:sp>
        <p:nvSpPr>
          <p:cNvPr id="31747" name="AutoShape 6" descr="data:image/jpeg;base64,/9j/4AAQSkZJRgABAQAAAQABAAD/2wCEAAkGBhQSEBUUEBIVDxAUFBQPFBQUEBQQFBAUFBQVFRQQFRQXHCYeFxkjGRQUHy8gIycpLCwsFR4xNTAqNSYrLCkBCQoKDgwOFA8PFykcHBwpKSkpKSkqKSkpKSkpKSkpKSkpKSkpKSkpLCkpKSkpLCkpKSkpKTYpKSkpKSksKSwpKf/AABEIAMIBAwMBIgACEQEDEQH/xAAbAAABBQEBAAAAAAAAAAAAAAACAAEDBAUGB//EAEoQAAIBAgIFCAYDDQcFAQAAAAECAAMRBCEFBhIxURMiQWFxgZGxBzJSocHRcpLhFBUjJEJTYmOCg6Ky8BYzQ3OTwtIXNFSj4kT/xAAYAQEBAQEBAAAAAAAAAAAAAAAAAQIDBP/EACARAQEAAgEFAQEBAAAAAAAAAAABAhESAxMhMUFhUSL/2gAMAwEAAhEDEQA/AN0iDaSERrTz1AWitDtGtIobSUCBJVEgcCEBEBDAkCAhARwIQEBtmEFjgQgIAgQrRwI9pQIEfZhWj2gDsx9mHaPaBHsxbMktGIgRbMbZkpEEiBGVg2kpEYiBEVglZLaCRAiKwGWTEQCJRCRKbrmZeYSo4zMCLZhBYVoQWVA7MUk2Y0Ca0a0O0a0VQERrQrRrSBrSVRI5KsyCAhqIyiGBAcCGBGAhCAgIQEQjiAgI1OqG9UhrG2RvnwhTO0Iea30z5CUaUe0V4iYBCPBDRXgFGOUEtBqPkew+UBUqoYXF+GYtCIh1hZiOzot0CMYAEQSJIYMADBIhwSIEbCA0lIgEQIiJTYZy8RKbDOUCBCAiAhgSxCtFHtHlEhEEiSkQGEVUZEaGRGMyBtJUkckTdMgxDEEQxAIQhBhwFHEYxg0KOZuhzzW+kZdapMjR2MUcoNoDZbnZgWvuuYRtbUGpUlSnjVb1WDDqYHyg1MSN1xffa+duNpoO1Q8qB+SV2vWPl22loEcZz+ltIBKlO5Kjk1O1bLMkWuNxyO/KaNDEmwN79o+Ik0roK2GTZyA9Xh02mHh22aRG3tbK2uWBJyG83zOZnSMw2BnmQPKeU4TTjNTuqWzI2TvO7aAsN+8iasR1X32d32xUpKgFimR2jkA21vFrGbFCrtKDkbi+RuO4zk8LgBsBwzDmips3sLWvs23WnS4KoCotkOqSqtxowMeRDEQTDgmBGRBMMwGgAZSl4yjAICEBGAhiaiGtFCimhMRAaSGARM0BaCYZgmRQSSnAMOmZkSiGJGIYgGIUER4CYzi9Na51KGJekERkXZtfaubqCbkHrnZsJ5nrbo+o2NcqjsLIQQhYHmKOjshqTbQxutdY0eUUqjMSEUKCuRtzic+JynJUxVquRUO01Rgbk5bV+aLC2V93C8u4mhzAvIMlWxHKFSC3ce7wlb7grG2wCevk2OfVbdO2F6evPtLhnvw0aem8TRYo5IKXRrkbe/cBmBbokeJ1zqoQNhdjfncvtD8raUC/v6ZVbR2JYlmDMzG5JpsSTxJO+RNq9WYrtI7AHMbBFxcEi/R2xy6ev1bjlb+OiasMWFd6diKaAZvax52R3E52mymOZQFUBerPymPRrOihVwzqoyA22yHDdCNZywY4Z9oAgHbbp7p5b1Mv46dv9aNXSFYVEqbROxc7J2rE5jnWtfIzNolaYIRQBmd1+3fJfuqp00X+u0gYtf8AuGtbdc+N4meX2Jw/WgdJgU7C19m3rdVr7s4Wg9OVDiqdLatSO1cWGdkJGZz3iZWztG4w5P7xjn4y7obCucZSfkSijaDHMj1CBe83Mt/E4a+u+VoV5CDH25phJeMWkZqQTUhBkwSYBqRbUBNKUuMZSBlEohiRqZIJqIe0UUUCeCYUEyVQGCYRgMZBGxjo0hqvAWrMi6HkqtKKVZOrQLIaGDIADwPgZIARvBHaLQDJmX6zFuJy7BkPn3y3jK1kNt55o78pVHV2SqrYnBK3rKG7Re0oaPwttocHbuF8hNgmVaPrHtPnAXIRcjJ7RWgQcjH5GTWjWgQmjI6uHFjLVoNQZGBSw2GFh/XTLKNskdsRbM938omTrDWth6tvzVT+Qy6HTDEg7iD3iLlZ4HaPedOCPe9s8D4GNtHgfAzwcVDxPiYYxDe2w/aMnAe6hjwPhJAZ4SuNqdFR/wDUb5zrPR5jKjYpg1R2XkWJDOzC+0gBsT1yXHQ9KZspSVpYdsj2GUUbOZFxTJFMhVpKDNRBXjSJmzigXzAaGZG0lUBkNV5IxlPFPIKWN0iq+swHfn4S3p3WulgjTTkDULptjZ2AAL2zJzvOA05opUYkXzucyTNj0iZ/crcaJ/2H4yybsVsH0or+ThD31VHkpgH0pN0YYd9c/BJwZbOThLz19rD+OW8nZt6Uqp3UKY/bc/ATZ1b1nfGJW5RVU0whGyWzDbW+5/RnmTUs/hOu9HL87FD9Up8Cw+MnV6cmG5Exyty038ZVuVH6XkCfhEDKLV7uOoEnvyHxlhXnjdlmVsP6zdp85IGkGGbnt2nzgXLRWjbURaAtmK0W1G2oCIgVNx7IRaRVGygQ2zPd/KJh6zvbDVv8sjxIHxm5WyZu7+UcJzetr/itXsQeNRJqex51FHinZCiEe0cCAhOu9G4/Gah4UT76lOcmFnX+jkfhax/VoPF7/CZy9D0F2yPYZQRs5YqPzT2SjTfOcxpoZMplamZOhlQD3vuMUljy7FwyNpIZE8zVQuZm46rlLWKxAUEsQoHSTYTiNYNeKKgrS/CtuyyUd/T3RJsT6YYMph68m+GwLfqyP4KRnnOO03UqnNrL7IyH2z02roOrjNF4HkQrMiC+0wTLZ2d561mta1scUz5y1ha5HRv3HjN1fRtjDv5Ff3p+Cy/hfRtiQLNWoheHPYjr9UTrh1JLbtnKWxzhou3Rb3TrNQUVK1ZAwZmodHRZ1+cmqejeo3rYtR1LSY+bCXdV9UlwtdnFflmKGns8mEGbAk+seE69TrYXGye3PHDLlLa5mlrbhhvrC/TzX3+Esprnhfzw+q//ABnlmNTZquvB2XwYiaOA1WxVZNulQZ04ixHZPNxjs9IXXPC/n18H+Ugw2t+GFR71lCncedn3Wnm2M0VWpMVq0npsubBkIt1mVNqOEHsH9scL+fXwb5QqOs9GobUm5W2Z2bgcN5HWJ49tTptTXUbe02zllziL+rllLwht3b61UFJWpVVGG8G9/KL+12F/8hPf8p5xrQ4bFNsEMLLYg3GQ4zLCfpqO8+YFpOEHrR1swv8A5CeJ+UjfWrDW/v08T8p5YMMTuKt2MILYdx+Se7PyjhB6cdasOxYmsgJPtX6AJBWww0hTqUcLVptUAWpmxAsHGRIGU80KNwPgZ1no60+mDrVGrJU2aiBAVS9iG2swSMvlHHQsP6LMaNy0m7KwHmBIm9GmPH+AG7K1L/lO9p+lHAdNR17aL/AGXqHpFwDEAYlQTkL06q5nozWXdHl7ej7Hj/8AK57Hpt5NIW1Jxo34St3U7+U9gp6QpHE8qMYOT5Pk+QOS7Ra/K3Ns8rbpqffih016Q7aqDzMbHgz6sYpd+Frj9xU+U3NVEOGWq+IDYdWNOmpqqae0RyjEDaGeVp7LSxlNvVqI30XU+RnnfprxQ5DDqGBJqO9rgmwUC/Zzo9hjrDQYELWRmO4BhnFQrZzyIvN7QutT0iBU56e8SXEep0nlpDMPRWlUqqDTYN1dI7RNii0iJ7xRrxSC8Zzuuem3wtAPTUMS4TPourG/unQMZyvpDo7WCa3Q6N77fGS+1eW6W0/Wrm9WoWHC9lHdMomWvve56PeJIujH6R7xOvKReNWtEanYrEoHoUi6FtjaLKguBc7zuHGey6qaPq0cFRo1kAenkQHUgjaJGYPAzidFa41MPRSlSoUwiCwu5JJ3lj1mW19IGLIyp0R27/fOWWW11XolEsFta/f7oFVHJvewXOwa18jvynnn9usadwpD9gGAddMd7SDspX+MkNV6Wpe1jY9HT05Z5Spj6po0nq5NyaFrXIyyO+3XPPTrhjumqB2UrSrW1jxVUFHqlkYEEbAzB6I0ac/VttOxcMzsWyog2JYki79GdpJS0m6rsqzAcNsgfVXZEerhjc5HwMEUDwPgZ02mlHGK1RizsWY7734cZX+5Jrcl1HwkYpy7TTO+4pbwFMoTbKWdiOqxsUsXQuxMg+5JqMsbYl2Mw4Tqhik3QT4y/sR1p5ybFAhx0mT6LWoa9MINqoXCqLLmxyAzHEyxWTOW9F3purodl1O0pG8EdOcbFhvRxjxvpK2/LlKR+OUuaO9H2IBvVobJGYIZGz45Mb9nvmiuteK/PE9qof8AbLC634r84p7aSfKTYoPqTiAbhW7iRM/S+rGIso5Ko7A7XqNUsD05A2zX3TfGuuJ40z+6+RgVNc65YMy0yQAPVdQbEnMBs95gcpT0DXsA1KogBIa1NlIORDAWFzYgWPVuveHUwdWxQc7mk3JIrDpUlWANiRbIdO+dXh9eaqAjkkNzf1nvewHST7ImFrJplsVUVmQU9lQtgxINiSDn052l2MBtF1yLmkWUb2ZLAdrm1vGZuLRQ3N3WF89oA9IB6R/We+egaA13xGGUJzKtMCwVhslf2hv75yesmL5eu9Xk0pbW9aYst+PaZYM3BY96TBqbFSOBnoGrWuwqMtOqNlyQoIGRJNh2TzdltNrVBdrGUR+sU+Fz8IsHsUUGPOYvMZlafwoq0HQ7iL94II94mmxlbEC4MlHiSV3LWUbTHcACSZuYTQrEXqkKehV3jtO6dLS0PTo3NNQCd53nsueiR1Vma3yrF+9A9o+6PT0GCbbZHcDNIrDojMdsml51nnVr9Z/D9smweqqk3dyV4AbJPffITWIk+FqAqCpDA9INwe8TFWZWlhtGUU9Skg6yoY+JzlxbbthbfREACGJhUVbReHf16CdqjYPitjMfH6kqc8NVem3suxdT1X9Ye+dCojiVdvOMTQq0mKVbqw67gjiD0iWaejqpzBvfP1jOt1gwAq0Wy5y3ZT03HR3zMwY5q/RXyE3JLC9TKMWjhKreqe4tY9eXblJxouv/AE4mzRwahy4FmNweBzve3GWwsvCHdrm/vZX6vrCENH1RvA8VnR7MB1k4Q7tYIw9Qb1H1UMjai3sjwWbbrJcBhgWuc7bu3jJrR3KxcNq7XrG52aCcWAZ26wo+JE3cJqlTT1qjuerYQeAU+c1UEmCybNqy6GoD8gt2sZHV0LRO4MnYfmDL5SA0qObx2rzrc0qu1+i6pfuYAeXfMhsJiPYP1UnbPKrJmZZ5OWnI/cmI9g/VT5QW0fXJzpn6q/CdhyUXJTXFO5+OLqYCqN9MgfREhbAsfyPcJ2GkKeQ75n8nHE7n45Oph1BIZQCOImnqjhgcYhUDm3Y2G7mkDzmpjdEiqvBhuPwPVH1M0a9OvULqRzQoPQ2ZzBm5GbluOztHj2jSsLbGV6smYyCoYoxsUuZmZWWa+NGczK4mVUyI6HOM0AtINCqLgjiCPETD1GoutNySOTZuaLm4IJDdnRNoPMPQVRhRdU9cVqijq3XMfKs9utBkizm6ela6ZOgqjj6reIy90sLrMB61KovcD8py03t0CtDE57+1dP2Kh/ZX5yGrrcx/uqJvxZvgvzl41drmttWstH8ACbmzEDaKrY5gfGcloXS1QUwNnlALgDMueCg385pYqtiq/rkhfZA2V7x098g1WpfgyTvDsvl/XfOmPiMVsavYpquHR3N2N7mwG5iNw7JqBZiapn8WXqLj+NpuAzV9oe0hqSUmQ1DIMnS+leRamCLq7FTxFgLW7SRKuqusj1KvJuAdq5DAWK5XsQMrdcl0yPw2G+m/8szNXca9FNpFDAk3uN9rbj0SWf5J7ejUxJVmBhda6Z/vFakesbY8R8pqUtNUG3VU72Cn3znqum1wwGkLaTpfnU/1F+cq1tP0F/xAx4Ld/KNItVJyehtIVqmkGWptIgV7JmFsDYNbpPXNGtrCWPMpkLfMtvt1AboGCba0lcbhhh73HznTCe2cnQ8lFyUmjTpplmaTTd3zO2ZqaVOY7PiZnSaB01mpgVteZ9ETSwgylRcijAxSCw0gqSZjIKhijPxomZWmrjBlMurIqhWE57T+m+TGwhvUP8HWevqlvWLTopAomdU7+kU+s9fVOQoYZqjdJF7sd/8ARmpj9oFNKVRuquP3jfOIYplcOGIf1tq+d+N5sU9Gr7I8JHQwSszggGxAGXbNcoLGjtc665Ps1lAJ5wsxsL22h9s16GudBlJekyEbwtm6QL3y4zFbRa9AsZBg8CrUhccSei5BIzmLjjfOl3XSNrXg/ZqH9gfFpBV17pL/AHWHJPFmVfcLzEbRK9fiZC+igOPjHDE3Whitd67q2zsUhkOYuefW15U0brI9BdkKr3O3dib3Nh0dkpVMJsgjjb3RqWB2um1ubNyRK1tF63NRTYFNWF2a5Yj1je3vmguv7fmR/qH5TnMPo3aBztYld3CTfeY+17vtjwN/+3/6j/2f/MY69g/4P/s/+Zg/ec+17vtgnRDcR4SaxGnjdahUek3JleTZmttg7Vxa27KNoXWYUBsVKYqJvyNmF9+/IzHq4ErYX35fGOmDLZi1v6EupYR3WF05gau8mkd/OQgDvFxLqYPCv6takR9NfnPPKWDIJvbMEST71t1eJ+UxwjW3oJ0Xhxvq0x+8X5ytW0jgaW+qHI6Eu/ll75xA0S/V4/ZBqaKcAk2sATv+yOE/pt1tTXWhYinTdTmAxRWtwOztCUNBaziniGq1yal6fJAoiqcipzW9hMOhoioygi1iLjP7IqWjHLFRbaGZz42tNSSM2133/UPD+zV+ov8Ayjf9QsP7NX6i/wDKcQdB1eA+tAbQ1UdA8ZfCO7XWKniM6d8rAhhYjuvDWpeefYDENh61zu3MOKn+rzvMKwIBBuCLg8QZKNCkZpYfdMukJqUt0CwDFAEUiLTGQuZI0hcyVVauMjOM1m1hFK9Omb1TvP5v7eqaOtmtAog06RBrEZneKQPSf0uqefUcO1V7C5JN2JztxYyyAcNhWqv08WY52v8AGdNg8AFAAFgJNo/RgRQFHaeJ4maS0JnK7VTelYZTMwa/hqw61PiJ0DUcpk6PpA4msD7NM+60k+qJqXVKGjKJCWZbWZt/SLm3nN9sHIfuIybFHkRwgthxwmgMGYQwJgYdXAXIO6xz6+qPorBBuUv0ORNhsAeMr6Bp51v80+Uu/Ap6GwQIqX6Krr5TR+9g4zRpUAL2AFzc5bzxknJxfIyjovr90A6M6/dNjkoxpSDldJYLZekL73I/hMDRmHvTXv8AMzoMdgFbZJ3pdhn07JGcztB0L0VsL7/MzW/AgOBO0Lcc+jKXEwktij1SQJJsVlwsix9C1J/oN5GaQSPUw4ZSCLgixHESijozDfgaf0FPuEgwWH/G6o4Kv+2bdHDWAAFgAAOoCZ+Ap/jtYfo0/ISoufcB6oLaPPVNUJGKS6HHae0QbbYGa7+tfskmq2k7HkmORzQ9fSs6PEUr/wBb5xWk8CaNXm5Kech4fo9xmoj0GiM5pU5z+rukhXQE+uuTDr49hm+kgljRRQiw8r1zzT2GNFM1XjOIYliSbkkkk5kniTOg1YpjkibC+0c7Z9EUU1l6V0FIQyI8U5KRmPo//u63+WnmIopZ9GxAHxiikDiE3yiikUD/ABmboH16/wDmnyMaKan0rYXphRRSIeMYopVV8R6p+ifKUtWh+Lp3+Ziik+I1DDCjhFFLAQUcIdso0UoOZGB/77EfRp/yiKKaiNsxjFFAgYTnNah+CHHbX4xopYI9SW/GDw2D5id8kUUtZGIoopkf/9k="/>
          <p:cNvSpPr>
            <a:spLocks noChangeAspect="1" noChangeArrowheads="1"/>
          </p:cNvSpPr>
          <p:nvPr/>
        </p:nvSpPr>
        <p:spPr bwMode="auto">
          <a:xfrm>
            <a:off x="152400" y="-542925"/>
            <a:ext cx="1914525" cy="1438275"/>
          </a:xfrm>
          <a:prstGeom prst="rect">
            <a:avLst/>
          </a:prstGeom>
          <a:noFill/>
          <a:ln w="9525">
            <a:noFill/>
            <a:miter lim="800000"/>
            <a:headEnd/>
            <a:tailEnd/>
          </a:ln>
        </p:spPr>
        <p:txBody>
          <a:bodyPr/>
          <a:lstStyle/>
          <a:p>
            <a:endParaRPr lang="en-GB">
              <a:latin typeface="Calibri" pitchFamily="34" charset="0"/>
            </a:endParaRPr>
          </a:p>
        </p:txBody>
      </p:sp>
      <p:pic>
        <p:nvPicPr>
          <p:cNvPr id="31748" name="Picture 4" descr="http://www.colostate.edu/Depts/Psychology/images/Dsim5.jpg"/>
          <p:cNvPicPr>
            <a:picLocks noChangeAspect="1" noChangeArrowheads="1"/>
          </p:cNvPicPr>
          <p:nvPr/>
        </p:nvPicPr>
        <p:blipFill>
          <a:blip r:embed="rId2"/>
          <a:srcRect/>
          <a:stretch>
            <a:fillRect/>
          </a:stretch>
        </p:blipFill>
        <p:spPr bwMode="auto">
          <a:xfrm>
            <a:off x="5219700" y="4642756"/>
            <a:ext cx="3116263" cy="2139950"/>
          </a:xfrm>
          <a:prstGeom prst="rect">
            <a:avLst/>
          </a:prstGeom>
          <a:noFill/>
          <a:ln w="9525">
            <a:noFill/>
            <a:miter lim="800000"/>
            <a:headEnd/>
            <a:tailEnd/>
          </a:ln>
        </p:spPr>
      </p:pic>
      <p:pic>
        <p:nvPicPr>
          <p:cNvPr id="31749" name="Picture 6" descr="http://i2.ytimg.com/vi/-QL6csD1kKY/mqdefault.jpg"/>
          <p:cNvPicPr>
            <a:picLocks noChangeAspect="1" noChangeArrowheads="1"/>
          </p:cNvPicPr>
          <p:nvPr/>
        </p:nvPicPr>
        <p:blipFill>
          <a:blip r:embed="rId3"/>
          <a:srcRect/>
          <a:stretch>
            <a:fillRect/>
          </a:stretch>
        </p:blipFill>
        <p:spPr bwMode="auto">
          <a:xfrm>
            <a:off x="755650" y="4653136"/>
            <a:ext cx="3806825" cy="2139950"/>
          </a:xfrm>
          <a:prstGeom prst="rect">
            <a:avLst/>
          </a:prstGeom>
          <a:noFill/>
          <a:ln w="9525">
            <a:noFill/>
            <a:miter lim="800000"/>
            <a:headEnd/>
            <a:tailEnd/>
          </a:ln>
        </p:spPr>
      </p:pic>
    </p:spTree>
    <p:extLst>
      <p:ext uri="{BB962C8B-B14F-4D97-AF65-F5344CB8AC3E}">
        <p14:creationId xmlns:p14="http://schemas.microsoft.com/office/powerpoint/2010/main" val="320340919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ChangeArrowheads="1"/>
          </p:cNvSpPr>
          <p:nvPr>
            <p:ph type="title"/>
          </p:nvPr>
        </p:nvSpPr>
        <p:spPr>
          <a:xfrm>
            <a:off x="323850" y="404813"/>
            <a:ext cx="8507413" cy="1046162"/>
          </a:xfrm>
        </p:spPr>
        <p:txBody>
          <a:bodyPr>
            <a:normAutofit/>
          </a:bodyPr>
          <a:lstStyle/>
          <a:p>
            <a:pPr algn="ctr"/>
            <a:r>
              <a:rPr lang="en-GB" sz="3200" dirty="0"/>
              <a:t>The Social Constructionist Approach</a:t>
            </a:r>
            <a:endParaRPr lang="en-US" sz="3200" dirty="0" smtClean="0">
              <a:solidFill>
                <a:srgbClr val="FFFF00"/>
              </a:solidFill>
            </a:endParaRPr>
          </a:p>
        </p:txBody>
      </p:sp>
      <p:sp>
        <p:nvSpPr>
          <p:cNvPr id="32770" name="Rectangle 3"/>
          <p:cNvSpPr>
            <a:spLocks noGrp="1" noChangeArrowheads="1"/>
          </p:cNvSpPr>
          <p:nvPr>
            <p:ph type="body" idx="1"/>
          </p:nvPr>
        </p:nvSpPr>
        <p:spPr/>
        <p:txBody>
          <a:bodyPr/>
          <a:lstStyle/>
          <a:p>
            <a:endParaRPr lang="en-GB" smtClean="0"/>
          </a:p>
          <a:p>
            <a:endParaRPr lang="en-GB" smtClean="0"/>
          </a:p>
        </p:txBody>
      </p:sp>
      <p:sp>
        <p:nvSpPr>
          <p:cNvPr id="32771" name="Text Box 4"/>
          <p:cNvSpPr txBox="1">
            <a:spLocks noChangeArrowheads="1"/>
          </p:cNvSpPr>
          <p:nvPr/>
        </p:nvSpPr>
        <p:spPr bwMode="auto">
          <a:xfrm>
            <a:off x="539750" y="1268413"/>
            <a:ext cx="8208963" cy="366712"/>
          </a:xfrm>
          <a:prstGeom prst="rect">
            <a:avLst/>
          </a:prstGeom>
          <a:noFill/>
          <a:ln w="9525">
            <a:noFill/>
            <a:miter lim="800000"/>
            <a:headEnd/>
            <a:tailEnd/>
          </a:ln>
        </p:spPr>
        <p:txBody>
          <a:bodyPr>
            <a:spAutoFit/>
          </a:bodyPr>
          <a:lstStyle/>
          <a:p>
            <a:pPr>
              <a:spcBef>
                <a:spcPct val="50000"/>
              </a:spcBef>
            </a:pPr>
            <a:endParaRPr lang="en-GB">
              <a:latin typeface="Calibri" pitchFamily="34" charset="0"/>
            </a:endParaRPr>
          </a:p>
        </p:txBody>
      </p:sp>
      <p:sp>
        <p:nvSpPr>
          <p:cNvPr id="29701" name="Rectangle 5"/>
          <p:cNvSpPr>
            <a:spLocks noChangeArrowheads="1"/>
          </p:cNvSpPr>
          <p:nvPr/>
        </p:nvSpPr>
        <p:spPr bwMode="auto">
          <a:xfrm>
            <a:off x="395288" y="1125538"/>
            <a:ext cx="8641208" cy="4525962"/>
          </a:xfrm>
          <a:prstGeom prst="rect">
            <a:avLst/>
          </a:prstGeom>
          <a:noFill/>
          <a:ln w="9525">
            <a:noFill/>
            <a:miter lim="800000"/>
            <a:headEnd/>
            <a:tailEnd/>
          </a:ln>
        </p:spPr>
        <p:txBody>
          <a:bodyPr/>
          <a:lstStyle/>
          <a:p>
            <a:pPr marL="742950" lvl="1" indent="-285750" fontAlgn="auto">
              <a:spcBef>
                <a:spcPct val="20000"/>
              </a:spcBef>
              <a:spcAft>
                <a:spcPts val="0"/>
              </a:spcAft>
              <a:buFontTx/>
              <a:buChar char="–"/>
              <a:defRPr/>
            </a:pPr>
            <a:endParaRPr lang="en-GB" dirty="0">
              <a:latin typeface="+mn-lt"/>
              <a:cs typeface="+mn-cs"/>
            </a:endParaRPr>
          </a:p>
          <a:p>
            <a:pPr marL="342900" indent="-342900">
              <a:spcBef>
                <a:spcPct val="20000"/>
              </a:spcBef>
              <a:buFontTx/>
              <a:buChar char="•"/>
              <a:defRPr/>
            </a:pPr>
            <a:r>
              <a:rPr lang="en-GB" sz="2000" dirty="0"/>
              <a:t>Social Representations Theory  (Moscovici, 1961; 1976; 1984)</a:t>
            </a:r>
            <a:br>
              <a:rPr lang="en-GB" sz="2000" dirty="0"/>
            </a:br>
            <a:endParaRPr lang="en-US" sz="2000" dirty="0">
              <a:solidFill>
                <a:srgbClr val="FFFF00"/>
              </a:solidFill>
            </a:endParaRPr>
          </a:p>
          <a:p>
            <a:pPr marL="342900" indent="-342900" fontAlgn="auto">
              <a:spcBef>
                <a:spcPct val="20000"/>
              </a:spcBef>
              <a:spcAft>
                <a:spcPts val="0"/>
              </a:spcAft>
              <a:buFontTx/>
              <a:buChar char="•"/>
              <a:defRPr/>
            </a:pPr>
            <a:r>
              <a:rPr lang="en-GB" dirty="0" smtClean="0">
                <a:latin typeface="+mn-lt"/>
                <a:cs typeface="+mn-cs"/>
              </a:rPr>
              <a:t>Within </a:t>
            </a:r>
            <a:r>
              <a:rPr lang="en-GB" dirty="0">
                <a:latin typeface="+mn-lt"/>
                <a:cs typeface="+mn-cs"/>
              </a:rPr>
              <a:t>the social constructionist tradition</a:t>
            </a:r>
            <a:endParaRPr lang="en-US" dirty="0">
              <a:latin typeface="+mn-lt"/>
              <a:cs typeface="+mn-cs"/>
            </a:endParaRPr>
          </a:p>
          <a:p>
            <a:pPr marL="342900" indent="-342900" fontAlgn="auto">
              <a:spcBef>
                <a:spcPct val="20000"/>
              </a:spcBef>
              <a:spcAft>
                <a:spcPts val="0"/>
              </a:spcAft>
              <a:buFontTx/>
              <a:buChar char="•"/>
              <a:defRPr/>
            </a:pPr>
            <a:endParaRPr lang="en-GB" dirty="0">
              <a:latin typeface="+mn-lt"/>
              <a:cs typeface="+mn-cs"/>
            </a:endParaRPr>
          </a:p>
          <a:p>
            <a:pPr marL="742950" lvl="1" indent="-285750" fontAlgn="auto">
              <a:spcBef>
                <a:spcPct val="20000"/>
              </a:spcBef>
              <a:spcAft>
                <a:spcPts val="0"/>
              </a:spcAft>
              <a:buFontTx/>
              <a:buChar char="–"/>
              <a:defRPr/>
            </a:pPr>
            <a:r>
              <a:rPr lang="en-GB" dirty="0">
                <a:latin typeface="+mn-lt"/>
                <a:cs typeface="+mn-cs"/>
              </a:rPr>
              <a:t>Explanations for human behaviour explained by interactions between people </a:t>
            </a:r>
          </a:p>
          <a:p>
            <a:pPr marL="742950" lvl="1" indent="-285750" fontAlgn="auto">
              <a:spcBef>
                <a:spcPct val="20000"/>
              </a:spcBef>
              <a:spcAft>
                <a:spcPts val="0"/>
              </a:spcAft>
              <a:buFontTx/>
              <a:buChar char="–"/>
              <a:defRPr/>
            </a:pPr>
            <a:endParaRPr lang="en-GB" dirty="0">
              <a:latin typeface="+mn-lt"/>
              <a:cs typeface="+mn-cs"/>
            </a:endParaRPr>
          </a:p>
          <a:p>
            <a:pPr marL="742950" lvl="1" indent="-285750" fontAlgn="auto">
              <a:spcBef>
                <a:spcPct val="20000"/>
              </a:spcBef>
              <a:spcAft>
                <a:spcPts val="0"/>
              </a:spcAft>
              <a:buFontTx/>
              <a:buChar char="–"/>
              <a:defRPr/>
            </a:pPr>
            <a:r>
              <a:rPr lang="en-GB" dirty="0">
                <a:latin typeface="+mn-lt"/>
                <a:cs typeface="+mn-cs"/>
              </a:rPr>
              <a:t>Understanding of  social world by way of images and social representations shared by members of that group </a:t>
            </a:r>
          </a:p>
          <a:p>
            <a:pPr marL="742950" lvl="1" indent="-285750" fontAlgn="auto">
              <a:spcBef>
                <a:spcPct val="20000"/>
              </a:spcBef>
              <a:spcAft>
                <a:spcPts val="0"/>
              </a:spcAft>
              <a:buFontTx/>
              <a:buChar char="–"/>
              <a:defRPr/>
            </a:pPr>
            <a:endParaRPr lang="en-GB" dirty="0">
              <a:latin typeface="+mn-lt"/>
              <a:cs typeface="+mn-cs"/>
            </a:endParaRPr>
          </a:p>
          <a:p>
            <a:pPr marL="742950" lvl="1" indent="-285750" fontAlgn="auto">
              <a:spcBef>
                <a:spcPct val="20000"/>
              </a:spcBef>
              <a:spcAft>
                <a:spcPts val="0"/>
              </a:spcAft>
              <a:buFontTx/>
              <a:buChar char="–"/>
              <a:defRPr/>
            </a:pPr>
            <a:r>
              <a:rPr lang="en-GB" dirty="0">
                <a:latin typeface="+mn-lt"/>
                <a:cs typeface="+mn-cs"/>
              </a:rPr>
              <a:t>Social </a:t>
            </a:r>
            <a:r>
              <a:rPr lang="en-GB" dirty="0" smtClean="0">
                <a:latin typeface="+mn-lt"/>
                <a:cs typeface="+mn-cs"/>
              </a:rPr>
              <a:t>representations  </a:t>
            </a:r>
          </a:p>
          <a:p>
            <a:pPr marL="1200150" lvl="2" indent="-285750">
              <a:spcBef>
                <a:spcPct val="20000"/>
              </a:spcBef>
              <a:buFont typeface="Wingdings" panose="05000000000000000000" pitchFamily="2" charset="2"/>
              <a:buChar char="§"/>
              <a:defRPr/>
            </a:pPr>
            <a:r>
              <a:rPr lang="en-GB" dirty="0" smtClean="0">
                <a:latin typeface="+mn-lt"/>
                <a:cs typeface="+mn-cs"/>
              </a:rPr>
              <a:t>shared </a:t>
            </a:r>
            <a:r>
              <a:rPr lang="en-GB" dirty="0">
                <a:latin typeface="+mn-lt"/>
                <a:cs typeface="+mn-cs"/>
              </a:rPr>
              <a:t>understandings within a social </a:t>
            </a:r>
            <a:r>
              <a:rPr lang="en-GB" dirty="0" smtClean="0">
                <a:latin typeface="+mn-lt"/>
                <a:cs typeface="+mn-cs"/>
              </a:rPr>
              <a:t>group</a:t>
            </a:r>
          </a:p>
          <a:p>
            <a:pPr marL="1200150" lvl="2" indent="-285750">
              <a:spcBef>
                <a:spcPct val="20000"/>
              </a:spcBef>
              <a:buFont typeface="Wingdings" panose="05000000000000000000" pitchFamily="2" charset="2"/>
              <a:buChar char="§"/>
              <a:defRPr/>
            </a:pPr>
            <a:r>
              <a:rPr lang="en-GB" dirty="0" smtClean="0">
                <a:latin typeface="+mn-lt"/>
                <a:cs typeface="+mn-cs"/>
              </a:rPr>
              <a:t>common-sense thinking e.g</a:t>
            </a:r>
            <a:r>
              <a:rPr lang="en-GB" dirty="0">
                <a:latin typeface="+mn-lt"/>
                <a:cs typeface="+mn-cs"/>
              </a:rPr>
              <a:t>. mental illness (‘madness’, </a:t>
            </a:r>
            <a:r>
              <a:rPr lang="en-GB" dirty="0" err="1">
                <a:latin typeface="+mn-lt"/>
                <a:cs typeface="+mn-cs"/>
              </a:rPr>
              <a:t>Jodelet</a:t>
            </a:r>
            <a:r>
              <a:rPr lang="en-GB" dirty="0">
                <a:latin typeface="+mn-lt"/>
                <a:cs typeface="+mn-cs"/>
              </a:rPr>
              <a:t>, 1991)</a:t>
            </a:r>
          </a:p>
          <a:p>
            <a:pPr lvl="1" fontAlgn="auto">
              <a:spcBef>
                <a:spcPct val="20000"/>
              </a:spcBef>
              <a:spcAft>
                <a:spcPts val="0"/>
              </a:spcAft>
              <a:defRPr/>
            </a:pPr>
            <a:endParaRPr lang="en-GB" dirty="0">
              <a:latin typeface="+mn-lt"/>
              <a:cs typeface="+mn-cs"/>
            </a:endParaRPr>
          </a:p>
          <a:p>
            <a:pPr marL="285750" indent="-285750" fontAlgn="auto">
              <a:spcBef>
                <a:spcPct val="20000"/>
              </a:spcBef>
              <a:spcAft>
                <a:spcPts val="0"/>
              </a:spcAft>
              <a:buFont typeface="Arial" pitchFamily="34" charset="0"/>
              <a:buChar char="•"/>
              <a:defRPr/>
            </a:pPr>
            <a:r>
              <a:rPr lang="en-GB" dirty="0">
                <a:latin typeface="+mn-lt"/>
                <a:cs typeface="+mn-cs"/>
              </a:rPr>
              <a:t>Mainstream psychology seeks to identify overall rules/laws/processes</a:t>
            </a:r>
          </a:p>
          <a:p>
            <a:pPr marL="285750" indent="-285750" fontAlgn="auto">
              <a:spcBef>
                <a:spcPct val="20000"/>
              </a:spcBef>
              <a:spcAft>
                <a:spcPts val="0"/>
              </a:spcAft>
              <a:buFont typeface="Arial" pitchFamily="34" charset="0"/>
              <a:buChar char="•"/>
              <a:defRPr/>
            </a:pPr>
            <a:r>
              <a:rPr lang="en-GB" dirty="0" smtClean="0">
                <a:latin typeface="+mn-lt"/>
                <a:cs typeface="+mn-cs"/>
              </a:rPr>
              <a:t>SRT </a:t>
            </a:r>
            <a:r>
              <a:rPr lang="en-GB" dirty="0">
                <a:latin typeface="+mn-lt"/>
                <a:cs typeface="+mn-cs"/>
              </a:rPr>
              <a:t>emphasises groups/culture/society</a:t>
            </a:r>
          </a:p>
          <a:p>
            <a:pPr marL="342900" indent="-342900" fontAlgn="auto">
              <a:spcBef>
                <a:spcPct val="20000"/>
              </a:spcBef>
              <a:spcAft>
                <a:spcPts val="0"/>
              </a:spcAft>
              <a:buFontTx/>
              <a:buChar char="•"/>
              <a:defRPr/>
            </a:pPr>
            <a:endParaRPr lang="en-GB" sz="2000" u="sng" dirty="0">
              <a:latin typeface="+mn-lt"/>
              <a:cs typeface="+mn-cs"/>
            </a:endParaRPr>
          </a:p>
          <a:p>
            <a:pPr marL="742950" lvl="1" indent="-285750" fontAlgn="auto">
              <a:spcBef>
                <a:spcPct val="20000"/>
              </a:spcBef>
              <a:spcAft>
                <a:spcPts val="0"/>
              </a:spcAft>
              <a:buFontTx/>
              <a:buChar char="–"/>
              <a:defRPr/>
            </a:pPr>
            <a:endParaRPr lang="en-GB" sz="2400" dirty="0">
              <a:latin typeface="+mn-lt"/>
              <a:cs typeface="+mn-cs"/>
            </a:endParaRPr>
          </a:p>
        </p:txBody>
      </p:sp>
    </p:spTree>
    <p:extLst>
      <p:ext uri="{BB962C8B-B14F-4D97-AF65-F5344CB8AC3E}">
        <p14:creationId xmlns:p14="http://schemas.microsoft.com/office/powerpoint/2010/main" val="107661603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481336"/>
          </a:xfrm>
        </p:spPr>
        <p:txBody>
          <a:bodyPr>
            <a:normAutofit/>
          </a:bodyPr>
          <a:lstStyle/>
          <a:p>
            <a:pPr algn="ctr"/>
            <a:r>
              <a:rPr lang="en-GB" sz="3200" b="1" dirty="0" smtClean="0"/>
              <a:t>The Evolutionary Approach</a:t>
            </a:r>
            <a:endParaRPr lang="en-GB" sz="3200" b="1"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3976260"/>
            <a:ext cx="5973663" cy="2389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376620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noAutofit/>
          </a:bodyPr>
          <a:lstStyle/>
          <a:p>
            <a:pPr algn="ctr"/>
            <a:r>
              <a:rPr lang="en-GB" sz="3200" dirty="0" smtClean="0">
                <a:cs typeface="Arial" charset="0"/>
              </a:rPr>
              <a:t>The Evolutionary approach</a:t>
            </a:r>
            <a:r>
              <a:rPr lang="en-US" sz="3200" dirty="0" smtClean="0"/>
              <a:t/>
            </a:r>
            <a:br>
              <a:rPr lang="en-US" sz="3200" dirty="0" smtClean="0"/>
            </a:br>
            <a:endParaRPr lang="en-US" sz="3200" dirty="0" smtClean="0"/>
          </a:p>
        </p:txBody>
      </p:sp>
      <p:sp>
        <p:nvSpPr>
          <p:cNvPr id="31747" name="Rectangle 3"/>
          <p:cNvSpPr>
            <a:spLocks noGrp="1" noChangeArrowheads="1"/>
          </p:cNvSpPr>
          <p:nvPr>
            <p:ph idx="1"/>
          </p:nvPr>
        </p:nvSpPr>
        <p:spPr/>
        <p:txBody>
          <a:bodyPr rtlCol="0">
            <a:normAutofit fontScale="92500" lnSpcReduction="10000"/>
          </a:bodyPr>
          <a:lstStyle/>
          <a:p>
            <a:pPr fontAlgn="auto">
              <a:spcAft>
                <a:spcPts val="0"/>
              </a:spcAft>
              <a:buFont typeface="Arial" pitchFamily="34" charset="0"/>
              <a:buChar char="•"/>
              <a:defRPr/>
            </a:pPr>
            <a:r>
              <a:rPr lang="en-GB" sz="1800" dirty="0" smtClean="0">
                <a:latin typeface="Arial" pitchFamily="34" charset="0"/>
                <a:cs typeface="Arial" pitchFamily="34" charset="0"/>
              </a:rPr>
              <a:t>Derived from sociobiology &amp; Darwinism </a:t>
            </a:r>
          </a:p>
          <a:p>
            <a:pPr lvl="1" fontAlgn="auto">
              <a:spcAft>
                <a:spcPts val="0"/>
              </a:spcAft>
              <a:buFont typeface="Arial" pitchFamily="34" charset="0"/>
              <a:buChar char="–"/>
              <a:defRPr/>
            </a:pPr>
            <a:r>
              <a:rPr lang="en-GB" sz="1800" dirty="0" smtClean="0">
                <a:latin typeface="Arial" pitchFamily="34" charset="0"/>
                <a:cs typeface="Arial" pitchFamily="34" charset="0"/>
              </a:rPr>
              <a:t>Natural </a:t>
            </a:r>
            <a:r>
              <a:rPr lang="en-GB" sz="1800" dirty="0">
                <a:latin typeface="Arial" pitchFamily="34" charset="0"/>
                <a:cs typeface="Arial" pitchFamily="34" charset="0"/>
              </a:rPr>
              <a:t>selection </a:t>
            </a:r>
          </a:p>
          <a:p>
            <a:pPr lvl="1" fontAlgn="auto">
              <a:spcAft>
                <a:spcPts val="0"/>
              </a:spcAft>
              <a:buFont typeface="Arial" pitchFamily="34" charset="0"/>
              <a:buChar char="–"/>
              <a:defRPr/>
            </a:pPr>
            <a:r>
              <a:rPr lang="en-GB" sz="1800" dirty="0">
                <a:latin typeface="Arial" pitchFamily="34" charset="0"/>
                <a:cs typeface="Arial" pitchFamily="34" charset="0"/>
              </a:rPr>
              <a:t>Humans are </a:t>
            </a:r>
            <a:r>
              <a:rPr lang="en-GB" sz="1800" dirty="0" smtClean="0">
                <a:latin typeface="Arial" pitchFamily="34" charset="0"/>
                <a:cs typeface="Arial" pitchFamily="34" charset="0"/>
              </a:rPr>
              <a:t>animals</a:t>
            </a:r>
          </a:p>
          <a:p>
            <a:pPr lvl="1" fontAlgn="auto">
              <a:spcAft>
                <a:spcPts val="0"/>
              </a:spcAft>
              <a:buFont typeface="Arial" pitchFamily="34" charset="0"/>
              <a:buChar char="–"/>
              <a:defRPr/>
            </a:pPr>
            <a:endParaRPr lang="en-GB" sz="1800" dirty="0">
              <a:latin typeface="Arial" pitchFamily="34" charset="0"/>
              <a:cs typeface="Arial" pitchFamily="34" charset="0"/>
            </a:endParaRPr>
          </a:p>
          <a:p>
            <a:pPr marL="342900" lvl="1" indent="-342900" fontAlgn="auto">
              <a:spcAft>
                <a:spcPts val="0"/>
              </a:spcAft>
              <a:buFont typeface="Arial" pitchFamily="34" charset="0"/>
              <a:buChar char="•"/>
              <a:defRPr/>
            </a:pPr>
            <a:r>
              <a:rPr lang="en-GB" sz="1800" dirty="0" smtClean="0">
                <a:latin typeface="Arial" pitchFamily="34" charset="0"/>
                <a:cs typeface="Arial" pitchFamily="34" charset="0"/>
              </a:rPr>
              <a:t>Influence </a:t>
            </a:r>
            <a:r>
              <a:rPr lang="en-GB" sz="1800" dirty="0">
                <a:latin typeface="Arial" pitchFamily="34" charset="0"/>
                <a:cs typeface="Arial" pitchFamily="34" charset="0"/>
              </a:rPr>
              <a:t>of mind as mediator between genes and </a:t>
            </a:r>
            <a:r>
              <a:rPr lang="en-GB" sz="1800" dirty="0" smtClean="0">
                <a:latin typeface="Arial" pitchFamily="34" charset="0"/>
                <a:cs typeface="Arial" pitchFamily="34" charset="0"/>
              </a:rPr>
              <a:t>behaviour</a:t>
            </a:r>
          </a:p>
          <a:p>
            <a:pPr marL="342900" lvl="1" indent="-342900" fontAlgn="auto">
              <a:spcAft>
                <a:spcPts val="0"/>
              </a:spcAft>
              <a:buFont typeface="Arial" pitchFamily="34" charset="0"/>
              <a:buChar char="•"/>
              <a:defRPr/>
            </a:pPr>
            <a:endParaRPr lang="en-GB" sz="1800" dirty="0" smtClean="0">
              <a:solidFill>
                <a:srgbClr val="FFFF00"/>
              </a:solidFill>
              <a:latin typeface="Arial" pitchFamily="34" charset="0"/>
              <a:cs typeface="Arial" pitchFamily="34" charset="0"/>
            </a:endParaRPr>
          </a:p>
          <a:p>
            <a:pPr marL="342900" lvl="1" indent="-342900" fontAlgn="auto">
              <a:spcAft>
                <a:spcPts val="0"/>
              </a:spcAft>
              <a:buFont typeface="Arial" pitchFamily="34" charset="0"/>
              <a:buChar char="•"/>
              <a:defRPr/>
            </a:pPr>
            <a:r>
              <a:rPr lang="en-GB" sz="1800" dirty="0">
                <a:latin typeface="Arial" pitchFamily="34" charset="0"/>
                <a:cs typeface="Arial" pitchFamily="34" charset="0"/>
              </a:rPr>
              <a:t>Human social behaviour </a:t>
            </a:r>
            <a:r>
              <a:rPr lang="en-GB" sz="1800" dirty="0" smtClean="0">
                <a:latin typeface="Arial" pitchFamily="34" charset="0"/>
                <a:cs typeface="Arial" pitchFamily="34" charset="0"/>
              </a:rPr>
              <a:t>understood </a:t>
            </a:r>
            <a:r>
              <a:rPr lang="en-GB" sz="1800" dirty="0">
                <a:latin typeface="Arial" pitchFamily="34" charset="0"/>
                <a:cs typeface="Arial" pitchFamily="34" charset="0"/>
              </a:rPr>
              <a:t>in </a:t>
            </a:r>
            <a:endParaRPr lang="en-GB" sz="1800" dirty="0" smtClean="0">
              <a:latin typeface="Arial" pitchFamily="34" charset="0"/>
              <a:cs typeface="Arial" pitchFamily="34" charset="0"/>
            </a:endParaRPr>
          </a:p>
          <a:p>
            <a:pPr marL="0" lvl="1" indent="0" fontAlgn="auto">
              <a:spcAft>
                <a:spcPts val="0"/>
              </a:spcAft>
              <a:buFont typeface="Arial" pitchFamily="34" charset="0"/>
              <a:buNone/>
              <a:defRPr/>
            </a:pPr>
            <a:r>
              <a:rPr lang="en-GB" sz="1800" dirty="0" smtClean="0">
                <a:latin typeface="Arial" pitchFamily="34" charset="0"/>
                <a:cs typeface="Arial" pitchFamily="34" charset="0"/>
              </a:rPr>
              <a:t>      terms </a:t>
            </a:r>
            <a:r>
              <a:rPr lang="en-GB" sz="1800" dirty="0">
                <a:latin typeface="Arial" pitchFamily="34" charset="0"/>
                <a:cs typeface="Arial" pitchFamily="34" charset="0"/>
              </a:rPr>
              <a:t>of its basis in past survival and reproduction </a:t>
            </a:r>
          </a:p>
          <a:p>
            <a:pPr marL="342900" lvl="1" indent="-342900" fontAlgn="auto">
              <a:spcAft>
                <a:spcPts val="0"/>
              </a:spcAft>
              <a:buFont typeface="Arial" pitchFamily="34" charset="0"/>
              <a:buChar char="•"/>
              <a:defRPr/>
            </a:pPr>
            <a:endParaRPr lang="en-GB" sz="1800" dirty="0" smtClean="0">
              <a:solidFill>
                <a:srgbClr val="FFFF00"/>
              </a:solidFill>
              <a:latin typeface="Arial" pitchFamily="34" charset="0"/>
              <a:cs typeface="Arial" pitchFamily="34" charset="0"/>
            </a:endParaRPr>
          </a:p>
          <a:p>
            <a:pPr marL="342900" lvl="1" indent="-342900" fontAlgn="auto">
              <a:spcAft>
                <a:spcPts val="0"/>
              </a:spcAft>
              <a:buFont typeface="Arial" pitchFamily="34" charset="0"/>
              <a:buChar char="•"/>
              <a:defRPr/>
            </a:pPr>
            <a:endParaRPr lang="en-GB" sz="1800" dirty="0" smtClean="0">
              <a:solidFill>
                <a:srgbClr val="FFFF00"/>
              </a:solidFill>
              <a:latin typeface="Arial" pitchFamily="34" charset="0"/>
              <a:cs typeface="Arial" pitchFamily="34" charset="0"/>
            </a:endParaRPr>
          </a:p>
          <a:p>
            <a:pPr marL="342900" lvl="1" indent="-342900" fontAlgn="auto">
              <a:spcAft>
                <a:spcPts val="0"/>
              </a:spcAft>
              <a:buFont typeface="Arial" pitchFamily="34" charset="0"/>
              <a:buChar char="•"/>
              <a:defRPr/>
            </a:pPr>
            <a:endParaRPr lang="en-GB" sz="1800" dirty="0">
              <a:solidFill>
                <a:srgbClr val="FFFF00"/>
              </a:solidFill>
              <a:latin typeface="Arial" pitchFamily="34" charset="0"/>
              <a:cs typeface="Arial" pitchFamily="34" charset="0"/>
            </a:endParaRPr>
          </a:p>
          <a:p>
            <a:pPr marL="342900" lvl="1" indent="-342900" fontAlgn="auto">
              <a:spcAft>
                <a:spcPts val="0"/>
              </a:spcAft>
              <a:buFont typeface="Arial" pitchFamily="34" charset="0"/>
              <a:buChar char="•"/>
              <a:defRPr/>
            </a:pPr>
            <a:r>
              <a:rPr lang="en-GB" sz="1800" dirty="0" smtClean="0">
                <a:latin typeface="Arial" pitchFamily="34" charset="0"/>
                <a:cs typeface="Arial" pitchFamily="34" charset="0"/>
              </a:rPr>
              <a:t>The mind – specialised modules (mechanisms) resulting from natural selection</a:t>
            </a:r>
          </a:p>
          <a:p>
            <a:pPr marL="342900" lvl="1" indent="-342900" fontAlgn="auto">
              <a:spcAft>
                <a:spcPts val="0"/>
              </a:spcAft>
              <a:buFont typeface="Arial" pitchFamily="34" charset="0"/>
              <a:buChar char="•"/>
              <a:defRPr/>
            </a:pPr>
            <a:endParaRPr lang="en-GB" sz="1800" dirty="0">
              <a:latin typeface="Arial" pitchFamily="34" charset="0"/>
              <a:cs typeface="Arial" pitchFamily="34" charset="0"/>
            </a:endParaRPr>
          </a:p>
          <a:p>
            <a:pPr marL="342900" lvl="1" indent="-342900" fontAlgn="auto">
              <a:spcAft>
                <a:spcPts val="0"/>
              </a:spcAft>
              <a:buFont typeface="Arial" pitchFamily="34" charset="0"/>
              <a:buChar char="•"/>
              <a:defRPr/>
            </a:pPr>
            <a:r>
              <a:rPr lang="en-GB" sz="1800" dirty="0" smtClean="0">
                <a:latin typeface="Arial" pitchFamily="34" charset="0"/>
                <a:cs typeface="Arial" pitchFamily="34" charset="0"/>
              </a:rPr>
              <a:t>Problems usually faced through emotions e.g. </a:t>
            </a:r>
            <a:r>
              <a:rPr lang="en-GB" sz="1800" dirty="0">
                <a:latin typeface="Arial" pitchFamily="34" charset="0"/>
                <a:cs typeface="Arial" pitchFamily="34" charset="0"/>
              </a:rPr>
              <a:t>anger, fear, </a:t>
            </a:r>
            <a:r>
              <a:rPr lang="en-GB" sz="1800" dirty="0" smtClean="0">
                <a:latin typeface="Arial" pitchFamily="34" charset="0"/>
                <a:cs typeface="Arial" pitchFamily="34" charset="0"/>
              </a:rPr>
              <a:t>lust.</a:t>
            </a:r>
          </a:p>
          <a:p>
            <a:pPr marL="342900" lvl="1" indent="-342900" fontAlgn="auto">
              <a:spcAft>
                <a:spcPts val="0"/>
              </a:spcAft>
              <a:buFont typeface="Arial" pitchFamily="34" charset="0"/>
              <a:buChar char="•"/>
              <a:defRPr/>
            </a:pPr>
            <a:endParaRPr lang="en-GB" sz="1800" dirty="0">
              <a:latin typeface="Arial" pitchFamily="34" charset="0"/>
              <a:cs typeface="Arial" pitchFamily="34" charset="0"/>
            </a:endParaRPr>
          </a:p>
          <a:p>
            <a:pPr marL="0" lvl="1" indent="0" fontAlgn="auto">
              <a:spcAft>
                <a:spcPts val="0"/>
              </a:spcAft>
              <a:buFont typeface="Arial" pitchFamily="34" charset="0"/>
              <a:buNone/>
              <a:defRPr/>
            </a:pPr>
            <a:r>
              <a:rPr lang="en-GB" sz="1800" dirty="0">
                <a:latin typeface="Arial" pitchFamily="34" charset="0"/>
                <a:cs typeface="Arial" pitchFamily="34" charset="0"/>
              </a:rPr>
              <a:t>	</a:t>
            </a:r>
            <a:r>
              <a:rPr lang="en-GB" sz="1800" dirty="0" smtClean="0">
                <a:latin typeface="Arial" pitchFamily="34" charset="0"/>
                <a:cs typeface="Arial" pitchFamily="34" charset="0"/>
              </a:rPr>
              <a:t>- mechanisms plus emotions = human nature</a:t>
            </a:r>
          </a:p>
          <a:p>
            <a:pPr lvl="1" fontAlgn="auto">
              <a:spcAft>
                <a:spcPts val="0"/>
              </a:spcAft>
              <a:buFont typeface="Arial" pitchFamily="34" charset="0"/>
              <a:buChar char="–"/>
              <a:defRPr/>
            </a:pPr>
            <a:endParaRPr lang="en-GB" sz="1800" dirty="0" smtClean="0">
              <a:latin typeface="Arial" pitchFamily="34" charset="0"/>
              <a:cs typeface="Arial" pitchFamily="34" charset="0"/>
            </a:endParaRPr>
          </a:p>
          <a:p>
            <a:pPr fontAlgn="auto">
              <a:spcAft>
                <a:spcPts val="0"/>
              </a:spcAft>
              <a:buFont typeface="Arial" pitchFamily="34" charset="0"/>
              <a:buChar char="•"/>
              <a:defRPr/>
            </a:pPr>
            <a:endParaRPr lang="en-GB" sz="1800" dirty="0">
              <a:latin typeface="Arial" pitchFamily="34" charset="0"/>
              <a:cs typeface="Arial" pitchFamily="34" charset="0"/>
            </a:endParaRPr>
          </a:p>
          <a:p>
            <a:pPr fontAlgn="auto">
              <a:spcAft>
                <a:spcPts val="0"/>
              </a:spcAft>
              <a:buFont typeface="Arial" pitchFamily="34" charset="0"/>
              <a:buChar char="•"/>
              <a:defRPr/>
            </a:pPr>
            <a:endParaRPr lang="en-GB" dirty="0" smtClean="0"/>
          </a:p>
        </p:txBody>
      </p:sp>
      <p:pic>
        <p:nvPicPr>
          <p:cNvPr id="33795" name="Picture 2" descr="http://clubs.calvin.edu/chimes/issue_images/98/15/Green-Family.jpg"/>
          <p:cNvPicPr>
            <a:picLocks noChangeAspect="1" noChangeArrowheads="1"/>
          </p:cNvPicPr>
          <p:nvPr/>
        </p:nvPicPr>
        <p:blipFill>
          <a:blip r:embed="rId3"/>
          <a:srcRect/>
          <a:stretch>
            <a:fillRect/>
          </a:stretch>
        </p:blipFill>
        <p:spPr bwMode="auto">
          <a:xfrm>
            <a:off x="6372200" y="3068960"/>
            <a:ext cx="2134998" cy="1511747"/>
          </a:xfrm>
          <a:prstGeom prst="rect">
            <a:avLst/>
          </a:prstGeom>
          <a:noFill/>
          <a:ln w="9525">
            <a:noFill/>
            <a:miter lim="800000"/>
            <a:headEnd/>
            <a:tailEnd/>
          </a:ln>
        </p:spPr>
      </p:pic>
    </p:spTree>
    <p:extLst>
      <p:ext uri="{BB962C8B-B14F-4D97-AF65-F5344CB8AC3E}">
        <p14:creationId xmlns:p14="http://schemas.microsoft.com/office/powerpoint/2010/main" val="278447112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rtlCol="0">
            <a:normAutofit fontScale="90000"/>
          </a:bodyPr>
          <a:lstStyle/>
          <a:p>
            <a:pPr fontAlgn="auto">
              <a:spcAft>
                <a:spcPts val="0"/>
              </a:spcAft>
              <a:defRPr/>
            </a:pPr>
            <a:r>
              <a:rPr lang="en-US" sz="4000" dirty="0" smtClean="0"/>
              <a:t/>
            </a:r>
            <a:br>
              <a:rPr lang="en-US" sz="4000" dirty="0" smtClean="0"/>
            </a:br>
            <a:endParaRPr lang="en-US" sz="4000" dirty="0" smtClean="0"/>
          </a:p>
        </p:txBody>
      </p:sp>
      <p:sp>
        <p:nvSpPr>
          <p:cNvPr id="32771" name="Text Box 10"/>
          <p:cNvSpPr txBox="1">
            <a:spLocks noChangeArrowheads="1"/>
          </p:cNvSpPr>
          <p:nvPr/>
        </p:nvSpPr>
        <p:spPr bwMode="auto">
          <a:xfrm>
            <a:off x="241697" y="476672"/>
            <a:ext cx="8435578" cy="3908762"/>
          </a:xfrm>
          <a:prstGeom prst="rect">
            <a:avLst/>
          </a:prstGeom>
          <a:noFill/>
          <a:ln w="9525">
            <a:noFill/>
            <a:miter lim="800000"/>
            <a:headEnd/>
            <a:tailEnd/>
          </a:ln>
        </p:spPr>
        <p:txBody>
          <a:bodyPr wrap="square">
            <a:spAutoFit/>
          </a:bodyPr>
          <a:lstStyle/>
          <a:p>
            <a:pPr algn="ctr">
              <a:spcBef>
                <a:spcPct val="50000"/>
              </a:spcBef>
            </a:pPr>
            <a:r>
              <a:rPr lang="en-GB" sz="3200" dirty="0">
                <a:solidFill>
                  <a:schemeClr val="tx2"/>
                </a:solidFill>
                <a:latin typeface="+mj-lt"/>
                <a:cs typeface="Arial" charset="0"/>
              </a:rPr>
              <a:t>The Evolutionary approach</a:t>
            </a:r>
            <a:endParaRPr lang="en-GB" sz="3200" dirty="0" smtClean="0">
              <a:solidFill>
                <a:schemeClr val="tx2"/>
              </a:solidFill>
              <a:latin typeface="+mj-lt"/>
            </a:endParaRPr>
          </a:p>
          <a:p>
            <a:pPr>
              <a:spcBef>
                <a:spcPct val="50000"/>
              </a:spcBef>
            </a:pPr>
            <a:endParaRPr lang="en-GB" dirty="0"/>
          </a:p>
          <a:p>
            <a:pPr>
              <a:spcBef>
                <a:spcPct val="50000"/>
              </a:spcBef>
            </a:pPr>
            <a:r>
              <a:rPr lang="en-GB" sz="2000" dirty="0" smtClean="0"/>
              <a:t>Violence </a:t>
            </a:r>
            <a:r>
              <a:rPr lang="en-GB" sz="2000" dirty="0"/>
              <a:t>– the result of past contributions to </a:t>
            </a:r>
            <a:endParaRPr lang="en-GB" sz="2000" dirty="0" smtClean="0"/>
          </a:p>
          <a:p>
            <a:pPr>
              <a:spcBef>
                <a:spcPct val="50000"/>
              </a:spcBef>
            </a:pPr>
            <a:r>
              <a:rPr lang="en-GB" sz="2000" dirty="0"/>
              <a:t> </a:t>
            </a:r>
            <a:r>
              <a:rPr lang="en-GB" sz="2000" dirty="0" smtClean="0"/>
              <a:t>                 </a:t>
            </a:r>
            <a:r>
              <a:rPr lang="en-GB" sz="2000" dirty="0"/>
              <a:t>obtaining resources, status and females</a:t>
            </a:r>
            <a:endParaRPr lang="en-GB" sz="2000" dirty="0" smtClean="0"/>
          </a:p>
          <a:p>
            <a:pPr>
              <a:spcBef>
                <a:spcPct val="50000"/>
              </a:spcBef>
            </a:pPr>
            <a:r>
              <a:rPr lang="en-GB" sz="2000" dirty="0"/>
              <a:t> </a:t>
            </a:r>
            <a:r>
              <a:rPr lang="en-GB" sz="2000" dirty="0" smtClean="0"/>
              <a:t>                 Best </a:t>
            </a:r>
            <a:r>
              <a:rPr lang="en-GB" sz="2000" dirty="0"/>
              <a:t>potential father?</a:t>
            </a:r>
          </a:p>
          <a:p>
            <a:pPr>
              <a:spcBef>
                <a:spcPct val="50000"/>
              </a:spcBef>
            </a:pPr>
            <a:endParaRPr lang="en-GB" sz="1000" dirty="0" smtClean="0"/>
          </a:p>
          <a:p>
            <a:pPr>
              <a:spcBef>
                <a:spcPct val="50000"/>
              </a:spcBef>
            </a:pPr>
            <a:r>
              <a:rPr lang="en-GB" sz="2000" dirty="0" smtClean="0"/>
              <a:t>Violence </a:t>
            </a:r>
            <a:r>
              <a:rPr lang="en-GB" sz="2000" dirty="0"/>
              <a:t>amongst females?</a:t>
            </a:r>
          </a:p>
          <a:p>
            <a:pPr>
              <a:spcBef>
                <a:spcPct val="50000"/>
              </a:spcBef>
            </a:pPr>
            <a:endParaRPr lang="en-GB" dirty="0"/>
          </a:p>
          <a:p>
            <a:pPr>
              <a:spcBef>
                <a:spcPct val="50000"/>
              </a:spcBef>
            </a:pPr>
            <a:r>
              <a:rPr lang="en-GB" dirty="0"/>
              <a:t>                              </a:t>
            </a:r>
            <a:endParaRPr lang="en-GB" sz="2400" dirty="0">
              <a:latin typeface="Calibri" pitchFamily="34" charset="0"/>
            </a:endParaRPr>
          </a:p>
        </p:txBody>
      </p:sp>
      <p:sp>
        <p:nvSpPr>
          <p:cNvPr id="32774" name="Text Box 23"/>
          <p:cNvSpPr txBox="1">
            <a:spLocks noChangeArrowheads="1"/>
          </p:cNvSpPr>
          <p:nvPr/>
        </p:nvSpPr>
        <p:spPr bwMode="auto">
          <a:xfrm>
            <a:off x="3635896" y="3933056"/>
            <a:ext cx="5400675" cy="3108543"/>
          </a:xfrm>
          <a:prstGeom prst="rect">
            <a:avLst/>
          </a:prstGeom>
          <a:noFill/>
          <a:ln w="9525">
            <a:noFill/>
            <a:miter lim="800000"/>
            <a:headEnd/>
            <a:tailEnd/>
          </a:ln>
        </p:spPr>
        <p:txBody>
          <a:bodyPr>
            <a:spAutoFit/>
          </a:bodyPr>
          <a:lstStyle/>
          <a:p>
            <a:r>
              <a:rPr lang="en-GB" sz="2000" dirty="0" smtClean="0"/>
              <a:t>Fear </a:t>
            </a:r>
            <a:r>
              <a:rPr lang="en-GB" sz="2000" dirty="0"/>
              <a:t>– an adaptive response to threatening stimuli “fight or flight response”</a:t>
            </a:r>
          </a:p>
          <a:p>
            <a:endParaRPr lang="en-GB" sz="2000" dirty="0"/>
          </a:p>
          <a:p>
            <a:r>
              <a:rPr lang="en-GB" sz="2000" dirty="0"/>
              <a:t>Anxiety and the stress response:  </a:t>
            </a:r>
          </a:p>
          <a:p>
            <a:endParaRPr lang="en-GB" sz="2000" dirty="0"/>
          </a:p>
          <a:p>
            <a:r>
              <a:rPr lang="en-GB" sz="2000" dirty="0"/>
              <a:t>Harmful effects of modern-day stress is due to “fight or flight” now being an inappropriate physiological response?</a:t>
            </a:r>
          </a:p>
          <a:p>
            <a:pPr>
              <a:spcBef>
                <a:spcPct val="50000"/>
              </a:spcBef>
            </a:pPr>
            <a:endParaRPr lang="en-GB" sz="2400" dirty="0">
              <a:latin typeface="Calibri" pitchFamily="34" charset="0"/>
            </a:endParaRPr>
          </a:p>
        </p:txBody>
      </p:sp>
      <p:pic>
        <p:nvPicPr>
          <p:cNvPr id="35844" name="Picture 6" descr="http://www.oncentral.org/uploads/news/img/2012/05/22/stressed_lead.jpg"/>
          <p:cNvPicPr>
            <a:picLocks noChangeAspect="1" noChangeArrowheads="1"/>
          </p:cNvPicPr>
          <p:nvPr/>
        </p:nvPicPr>
        <p:blipFill>
          <a:blip r:embed="rId2"/>
          <a:srcRect/>
          <a:stretch>
            <a:fillRect/>
          </a:stretch>
        </p:blipFill>
        <p:spPr bwMode="auto">
          <a:xfrm>
            <a:off x="539551" y="4276248"/>
            <a:ext cx="2448273" cy="1835456"/>
          </a:xfrm>
          <a:prstGeom prst="rect">
            <a:avLst/>
          </a:prstGeom>
          <a:noFill/>
          <a:ln w="9525">
            <a:noFill/>
            <a:miter lim="800000"/>
            <a:headEnd/>
            <a:tailEnd/>
          </a:ln>
        </p:spPr>
      </p:pic>
      <p:pic>
        <p:nvPicPr>
          <p:cNvPr id="35845" name="Picture 2" descr="http://farm3.staticflickr.com/2640/4046886707_00b522f23e_z.jpg?zz=1"/>
          <p:cNvPicPr>
            <a:picLocks noChangeAspect="1" noChangeArrowheads="1"/>
          </p:cNvPicPr>
          <p:nvPr/>
        </p:nvPicPr>
        <p:blipFill>
          <a:blip r:embed="rId3"/>
          <a:srcRect/>
          <a:stretch>
            <a:fillRect/>
          </a:stretch>
        </p:blipFill>
        <p:spPr bwMode="auto">
          <a:xfrm>
            <a:off x="6502880" y="1495221"/>
            <a:ext cx="2370620" cy="1573740"/>
          </a:xfrm>
          <a:prstGeom prst="rect">
            <a:avLst/>
          </a:prstGeom>
          <a:noFill/>
          <a:ln w="9525">
            <a:noFill/>
            <a:miter lim="800000"/>
            <a:headEnd/>
            <a:tailEnd/>
          </a:ln>
        </p:spPr>
      </p:pic>
    </p:spTree>
    <p:extLst>
      <p:ext uri="{BB962C8B-B14F-4D97-AF65-F5344CB8AC3E}">
        <p14:creationId xmlns:p14="http://schemas.microsoft.com/office/powerpoint/2010/main" val="204424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771">
                                            <p:txEl>
                                              <p:pRg st="6" end="6"/>
                                            </p:txEl>
                                          </p:spTgt>
                                        </p:tgtEl>
                                        <p:attrNameLst>
                                          <p:attrName>style.visibility</p:attrName>
                                        </p:attrNameLst>
                                      </p:cBhvr>
                                      <p:to>
                                        <p:strVal val="visible"/>
                                      </p:to>
                                    </p:set>
                                    <p:animEffect transition="in" filter="fade">
                                      <p:cBhvr>
                                        <p:cTn id="7" dur="500"/>
                                        <p:tgtEl>
                                          <p:spTgt spid="32771">
                                            <p:txEl>
                                              <p:pRg st="6" end="6"/>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2771">
                                            <p:txEl>
                                              <p:pRg st="8" end="8"/>
                                            </p:txEl>
                                          </p:spTgt>
                                        </p:tgtEl>
                                        <p:attrNameLst>
                                          <p:attrName>style.visibility</p:attrName>
                                        </p:attrNameLst>
                                      </p:cBhvr>
                                      <p:to>
                                        <p:strVal val="visible"/>
                                      </p:to>
                                    </p:set>
                                    <p:animEffect transition="in" filter="fade">
                                      <p:cBhvr>
                                        <p:cTn id="12" dur="500"/>
                                        <p:tgtEl>
                                          <p:spTgt spid="32771">
                                            <p:txEl>
                                              <p:pRg st="8" end="8"/>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774">
                                            <p:txEl>
                                              <p:pRg st="0" end="0"/>
                                            </p:txEl>
                                          </p:spTgt>
                                        </p:tgtEl>
                                        <p:attrNameLst>
                                          <p:attrName>style.visibility</p:attrName>
                                        </p:attrNameLst>
                                      </p:cBhvr>
                                      <p:to>
                                        <p:strVal val="visible"/>
                                      </p:to>
                                    </p:set>
                                    <p:animEffect transition="in" filter="fade">
                                      <p:cBhvr>
                                        <p:cTn id="17" dur="500"/>
                                        <p:tgtEl>
                                          <p:spTgt spid="3277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2774">
                                            <p:txEl>
                                              <p:pRg st="2" end="2"/>
                                            </p:txEl>
                                          </p:spTgt>
                                        </p:tgtEl>
                                        <p:attrNameLst>
                                          <p:attrName>style.visibility</p:attrName>
                                        </p:attrNameLst>
                                      </p:cBhvr>
                                      <p:to>
                                        <p:strVal val="visible"/>
                                      </p:to>
                                    </p:set>
                                    <p:animEffect transition="in" filter="fade">
                                      <p:cBhvr>
                                        <p:cTn id="22" dur="500"/>
                                        <p:tgtEl>
                                          <p:spTgt spid="3277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2774">
                                            <p:txEl>
                                              <p:pRg st="4" end="4"/>
                                            </p:txEl>
                                          </p:spTgt>
                                        </p:tgtEl>
                                        <p:attrNameLst>
                                          <p:attrName>style.visibility</p:attrName>
                                        </p:attrNameLst>
                                      </p:cBhvr>
                                      <p:to>
                                        <p:strVal val="visible"/>
                                      </p:to>
                                    </p:set>
                                    <p:animEffect transition="in" filter="fade">
                                      <p:cBhvr>
                                        <p:cTn id="27" dur="500"/>
                                        <p:tgtEl>
                                          <p:spTgt spid="3277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p:cNvSpPr>
            <a:spLocks noGrp="1" noChangeArrowheads="1"/>
          </p:cNvSpPr>
          <p:nvPr>
            <p:ph type="body" idx="1"/>
          </p:nvPr>
        </p:nvSpPr>
        <p:spPr>
          <a:xfrm>
            <a:off x="395288" y="1555750"/>
            <a:ext cx="8569325" cy="4752975"/>
          </a:xfrm>
        </p:spPr>
        <p:txBody>
          <a:bodyPr>
            <a:normAutofit/>
          </a:bodyPr>
          <a:lstStyle/>
          <a:p>
            <a:pPr marL="0" indent="0">
              <a:buFont typeface="Arial" charset="0"/>
              <a:buNone/>
            </a:pPr>
            <a:r>
              <a:rPr lang="en-GB" sz="2000" dirty="0" smtClean="0">
                <a:latin typeface="Arial" charset="0"/>
                <a:cs typeface="Arial" charset="0"/>
              </a:rPr>
              <a:t>Why is the flight or fight response often an inappropriate modern day response?</a:t>
            </a:r>
          </a:p>
          <a:p>
            <a:pPr marL="0" indent="0">
              <a:buFont typeface="Arial" charset="0"/>
              <a:buNone/>
            </a:pPr>
            <a:endParaRPr lang="en-GB" sz="2000" dirty="0" smtClean="0">
              <a:latin typeface="Arial" charset="0"/>
              <a:cs typeface="Arial" charset="0"/>
            </a:endParaRPr>
          </a:p>
          <a:p>
            <a:pPr marL="0" indent="0">
              <a:buFontTx/>
              <a:buChar char="•"/>
            </a:pPr>
            <a:r>
              <a:rPr lang="en-GB" sz="2000" dirty="0" smtClean="0">
                <a:latin typeface="Arial" charset="0"/>
                <a:cs typeface="Arial" charset="0"/>
              </a:rPr>
              <a:t>  Work stress: </a:t>
            </a:r>
          </a:p>
          <a:p>
            <a:pPr marL="0" indent="0">
              <a:buFontTx/>
              <a:buChar char="•"/>
            </a:pPr>
            <a:endParaRPr lang="en-GB" sz="2000" dirty="0" smtClean="0">
              <a:latin typeface="Arial" charset="0"/>
              <a:cs typeface="Arial" charset="0"/>
            </a:endParaRPr>
          </a:p>
          <a:p>
            <a:pPr lvl="1"/>
            <a:r>
              <a:rPr lang="en-GB" sz="1800" dirty="0" smtClean="0">
                <a:latin typeface="Arial" charset="0"/>
                <a:cs typeface="Arial" charset="0"/>
              </a:rPr>
              <a:t>Implications of “running away” from source of fear or </a:t>
            </a:r>
            <a:r>
              <a:rPr lang="en-GB" sz="1800" dirty="0">
                <a:latin typeface="Arial" charset="0"/>
                <a:cs typeface="Arial" charset="0"/>
              </a:rPr>
              <a:t>stress</a:t>
            </a:r>
            <a:r>
              <a:rPr lang="en-GB" sz="1800" dirty="0" smtClean="0">
                <a:latin typeface="Arial" charset="0"/>
                <a:cs typeface="Arial" charset="0"/>
              </a:rPr>
              <a:t>?</a:t>
            </a:r>
          </a:p>
          <a:p>
            <a:pPr lvl="1"/>
            <a:endParaRPr lang="en-GB" sz="1800" dirty="0" smtClean="0">
              <a:latin typeface="Arial" charset="0"/>
              <a:cs typeface="Arial" charset="0"/>
            </a:endParaRPr>
          </a:p>
          <a:p>
            <a:pPr lvl="1"/>
            <a:endParaRPr lang="en-GB" sz="1800" dirty="0">
              <a:latin typeface="Arial" charset="0"/>
              <a:cs typeface="Arial" charset="0"/>
            </a:endParaRPr>
          </a:p>
          <a:p>
            <a:pPr lvl="1"/>
            <a:endParaRPr lang="en-GB" sz="1800" dirty="0" smtClean="0">
              <a:latin typeface="Arial" charset="0"/>
              <a:cs typeface="Arial" charset="0"/>
            </a:endParaRPr>
          </a:p>
          <a:p>
            <a:pPr lvl="1"/>
            <a:endParaRPr lang="en-GB" sz="1800" dirty="0">
              <a:latin typeface="Arial" charset="0"/>
              <a:cs typeface="Arial" charset="0"/>
            </a:endParaRPr>
          </a:p>
          <a:p>
            <a:pPr lvl="1"/>
            <a:endParaRPr lang="en-GB" sz="1800" dirty="0">
              <a:latin typeface="Arial" charset="0"/>
              <a:cs typeface="Arial" charset="0"/>
            </a:endParaRPr>
          </a:p>
          <a:p>
            <a:pPr marL="617220" lvl="2" indent="-342900"/>
            <a:r>
              <a:rPr lang="en-GB" dirty="0">
                <a:latin typeface="Arial" charset="0"/>
                <a:cs typeface="Arial" charset="0"/>
              </a:rPr>
              <a:t>Implications of “fighting” source of fear or stress?</a:t>
            </a:r>
          </a:p>
          <a:p>
            <a:pPr marL="0" indent="0">
              <a:buNone/>
            </a:pPr>
            <a:endParaRPr lang="en-GB" dirty="0" smtClean="0">
              <a:latin typeface="Arial" charset="0"/>
              <a:cs typeface="Arial" charset="0"/>
            </a:endParaRPr>
          </a:p>
          <a:p>
            <a:pPr marL="457200" lvl="1" indent="0">
              <a:buFont typeface="Arial" charset="0"/>
              <a:buNone/>
            </a:pPr>
            <a:endParaRPr lang="en-GB" dirty="0" smtClean="0">
              <a:latin typeface="Arial" charset="0"/>
              <a:cs typeface="Arial" charset="0"/>
            </a:endParaRPr>
          </a:p>
          <a:p>
            <a:pPr marL="457200" lvl="1" indent="0">
              <a:buFont typeface="Arial" charset="0"/>
              <a:buNone/>
            </a:pPr>
            <a:endParaRPr lang="en-GB" dirty="0" smtClean="0">
              <a:latin typeface="Arial" charset="0"/>
              <a:cs typeface="Arial" charset="0"/>
            </a:endParaRPr>
          </a:p>
          <a:p>
            <a:pPr marL="457200" lvl="1" indent="0">
              <a:buFont typeface="Arial" charset="0"/>
              <a:buNone/>
            </a:pPr>
            <a:endParaRPr lang="en-GB" dirty="0" smtClean="0">
              <a:latin typeface="Arial" charset="0"/>
              <a:cs typeface="Arial" charset="0"/>
            </a:endParaRPr>
          </a:p>
          <a:p>
            <a:pPr marL="0" indent="0">
              <a:buFont typeface="Arial" charset="0"/>
              <a:buNone/>
            </a:pPr>
            <a:endParaRPr lang="en-GB" sz="1800" dirty="0" smtClean="0">
              <a:latin typeface="Arial" charset="0"/>
              <a:cs typeface="Arial" charset="0"/>
            </a:endParaRPr>
          </a:p>
        </p:txBody>
      </p:sp>
      <p:sp>
        <p:nvSpPr>
          <p:cNvPr id="36866" name="Rectangle 4"/>
          <p:cNvSpPr>
            <a:spLocks noGrp="1" noChangeArrowheads="1"/>
          </p:cNvSpPr>
          <p:nvPr>
            <p:ph type="title"/>
          </p:nvPr>
        </p:nvSpPr>
        <p:spPr>
          <a:xfrm>
            <a:off x="468313" y="414338"/>
            <a:ext cx="8229600" cy="1143000"/>
          </a:xfrm>
        </p:spPr>
        <p:txBody>
          <a:bodyPr>
            <a:normAutofit fontScale="90000"/>
          </a:bodyPr>
          <a:lstStyle/>
          <a:p>
            <a:pPr algn="ctr"/>
            <a:r>
              <a:rPr lang="en-GB" sz="3600" dirty="0" smtClean="0">
                <a:cs typeface="Arial" charset="0"/>
              </a:rPr>
              <a:t>The Evolutionary approach</a:t>
            </a:r>
            <a:r>
              <a:rPr lang="en-US" dirty="0" smtClean="0">
                <a:solidFill>
                  <a:schemeClr val="tx1"/>
                </a:solidFill>
              </a:rPr>
              <a:t/>
            </a:r>
            <a:br>
              <a:rPr lang="en-US" dirty="0" smtClean="0">
                <a:solidFill>
                  <a:schemeClr val="tx1"/>
                </a:solidFill>
              </a:rPr>
            </a:br>
            <a:endParaRPr lang="en-US" dirty="0" smtClean="0">
              <a:solidFill>
                <a:schemeClr val="tx1"/>
              </a:solidFill>
            </a:endParaRPr>
          </a:p>
        </p:txBody>
      </p:sp>
      <p:pic>
        <p:nvPicPr>
          <p:cNvPr id="36868" name="Picture 8" descr="http://cdn.independent.ie/multimedia/dynamic/00421/2411_ShoutBoss_G_421413t.jpg"/>
          <p:cNvPicPr>
            <a:picLocks noChangeAspect="1" noChangeArrowheads="1"/>
          </p:cNvPicPr>
          <p:nvPr/>
        </p:nvPicPr>
        <p:blipFill>
          <a:blip r:embed="rId2"/>
          <a:srcRect/>
          <a:stretch>
            <a:fillRect/>
          </a:stretch>
        </p:blipFill>
        <p:spPr bwMode="auto">
          <a:xfrm>
            <a:off x="7142600" y="4941169"/>
            <a:ext cx="1565128" cy="1224136"/>
          </a:xfrm>
          <a:prstGeom prst="rect">
            <a:avLst/>
          </a:prstGeom>
          <a:noFill/>
          <a:ln w="9525">
            <a:noFill/>
            <a:miter lim="800000"/>
            <a:headEnd/>
            <a:tailEnd/>
          </a:ln>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1049" y="2852936"/>
            <a:ext cx="1106679" cy="15544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9469422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3"/>
          <p:cNvSpPr>
            <a:spLocks noGrp="1" noChangeArrowheads="1"/>
          </p:cNvSpPr>
          <p:nvPr>
            <p:ph type="title"/>
          </p:nvPr>
        </p:nvSpPr>
        <p:spPr>
          <a:xfrm>
            <a:off x="468313" y="476250"/>
            <a:ext cx="8229600" cy="1143000"/>
          </a:xfrm>
        </p:spPr>
        <p:txBody>
          <a:bodyPr>
            <a:normAutofit/>
          </a:bodyPr>
          <a:lstStyle/>
          <a:p>
            <a:pPr algn="ctr"/>
            <a:r>
              <a:rPr lang="en-GB" sz="3200" dirty="0">
                <a:cs typeface="Arial" charset="0"/>
              </a:rPr>
              <a:t>The Evolutionary </a:t>
            </a:r>
            <a:r>
              <a:rPr lang="en-GB" sz="3200" dirty="0" smtClean="0">
                <a:cs typeface="Arial" charset="0"/>
              </a:rPr>
              <a:t>approach - Evaluation</a:t>
            </a:r>
            <a:endParaRPr lang="en-US" sz="3200" dirty="0" smtClean="0">
              <a:solidFill>
                <a:schemeClr val="tx1"/>
              </a:solidFill>
            </a:endParaRPr>
          </a:p>
        </p:txBody>
      </p:sp>
      <p:sp>
        <p:nvSpPr>
          <p:cNvPr id="4" name="Content Placeholder 3"/>
          <p:cNvSpPr>
            <a:spLocks noGrp="1"/>
          </p:cNvSpPr>
          <p:nvPr>
            <p:ph idx="1"/>
          </p:nvPr>
        </p:nvSpPr>
        <p:spPr>
          <a:xfrm>
            <a:off x="395288" y="1772816"/>
            <a:ext cx="8229600" cy="4876800"/>
          </a:xfrm>
        </p:spPr>
        <p:txBody>
          <a:bodyPr rtlCol="0">
            <a:normAutofit/>
          </a:bodyPr>
          <a:lstStyle/>
          <a:p>
            <a:pPr fontAlgn="auto">
              <a:spcAft>
                <a:spcPts val="0"/>
              </a:spcAft>
              <a:buFont typeface="Arial" pitchFamily="34" charset="0"/>
              <a:buChar char="•"/>
              <a:defRPr/>
            </a:pPr>
            <a:r>
              <a:rPr lang="en-GB" sz="1800" dirty="0" smtClean="0"/>
              <a:t>‘</a:t>
            </a:r>
            <a:r>
              <a:rPr lang="en-GB" sz="2000" dirty="0"/>
              <a:t>P</a:t>
            </a:r>
            <a:r>
              <a:rPr lang="en-GB" sz="2000" dirty="0" smtClean="0"/>
              <a:t>redispositions’, not ‘causes’ – less deterministic?</a:t>
            </a:r>
          </a:p>
          <a:p>
            <a:pPr fontAlgn="auto">
              <a:spcAft>
                <a:spcPts val="0"/>
              </a:spcAft>
              <a:buFont typeface="Arial" pitchFamily="34" charset="0"/>
              <a:buChar char="•"/>
              <a:defRPr/>
            </a:pPr>
            <a:endParaRPr lang="en-GB" sz="2000" dirty="0" smtClean="0"/>
          </a:p>
          <a:p>
            <a:pPr fontAlgn="auto">
              <a:spcAft>
                <a:spcPts val="0"/>
              </a:spcAft>
              <a:buFont typeface="Arial" pitchFamily="34" charset="0"/>
              <a:buChar char="•"/>
              <a:defRPr/>
            </a:pPr>
            <a:r>
              <a:rPr lang="en-GB" sz="2000" dirty="0" smtClean="0"/>
              <a:t>Recognition that not every behaviour is an adaptation to environment</a:t>
            </a:r>
          </a:p>
          <a:p>
            <a:pPr fontAlgn="auto">
              <a:spcAft>
                <a:spcPts val="0"/>
              </a:spcAft>
              <a:buFont typeface="Arial" pitchFamily="34" charset="0"/>
              <a:buChar char="•"/>
              <a:defRPr/>
            </a:pPr>
            <a:endParaRPr lang="en-GB" sz="2000" dirty="0"/>
          </a:p>
          <a:p>
            <a:pPr fontAlgn="auto">
              <a:spcAft>
                <a:spcPts val="0"/>
              </a:spcAft>
              <a:buFont typeface="Arial" pitchFamily="34" charset="0"/>
              <a:buChar char="•"/>
              <a:defRPr/>
            </a:pPr>
            <a:r>
              <a:rPr lang="en-GB" sz="2000" dirty="0" smtClean="0"/>
              <a:t>Recognition that EP provides a contribution not an answer</a:t>
            </a:r>
          </a:p>
          <a:p>
            <a:pPr fontAlgn="auto">
              <a:spcAft>
                <a:spcPts val="0"/>
              </a:spcAft>
              <a:buFont typeface="Arial" pitchFamily="34" charset="0"/>
              <a:buChar char="•"/>
              <a:defRPr/>
            </a:pPr>
            <a:endParaRPr lang="en-GB" sz="2000" dirty="0" smtClean="0"/>
          </a:p>
          <a:p>
            <a:pPr fontAlgn="auto">
              <a:spcAft>
                <a:spcPts val="0"/>
              </a:spcAft>
              <a:buFont typeface="Arial" pitchFamily="34" charset="0"/>
              <a:buChar char="•"/>
              <a:defRPr/>
            </a:pPr>
            <a:endParaRPr lang="en-GB" sz="2000" dirty="0"/>
          </a:p>
          <a:p>
            <a:pPr marL="0" indent="0" fontAlgn="auto">
              <a:spcAft>
                <a:spcPts val="0"/>
              </a:spcAft>
              <a:buFont typeface="Arial" pitchFamily="34" charset="0"/>
              <a:buNone/>
              <a:defRPr/>
            </a:pPr>
            <a:r>
              <a:rPr lang="en-GB" sz="2000" dirty="0" smtClean="0"/>
              <a:t>      BUT</a:t>
            </a:r>
          </a:p>
          <a:p>
            <a:pPr fontAlgn="auto">
              <a:spcAft>
                <a:spcPts val="0"/>
              </a:spcAft>
              <a:buFont typeface="Arial" pitchFamily="34" charset="0"/>
              <a:buChar char="•"/>
              <a:defRPr/>
            </a:pPr>
            <a:endParaRPr lang="en-GB" sz="2000" dirty="0"/>
          </a:p>
          <a:p>
            <a:pPr fontAlgn="auto">
              <a:spcAft>
                <a:spcPts val="0"/>
              </a:spcAft>
              <a:buFont typeface="Arial" pitchFamily="34" charset="0"/>
              <a:buChar char="•"/>
              <a:defRPr/>
            </a:pPr>
            <a:r>
              <a:rPr lang="en-GB" sz="2000" dirty="0" smtClean="0"/>
              <a:t>It is difficult to determine how current thinking processes have evolved from the past, as present thought influences how we interpret the past</a:t>
            </a:r>
            <a:endParaRPr lang="en-GB" sz="2000" dirty="0"/>
          </a:p>
        </p:txBody>
      </p:sp>
      <p:sp>
        <p:nvSpPr>
          <p:cNvPr id="37891" name="Rectangle 5"/>
          <p:cNvSpPr>
            <a:spLocks noChangeArrowheads="1"/>
          </p:cNvSpPr>
          <p:nvPr/>
        </p:nvSpPr>
        <p:spPr bwMode="auto">
          <a:xfrm>
            <a:off x="395288" y="4005263"/>
            <a:ext cx="8229600" cy="1397000"/>
          </a:xfrm>
          <a:prstGeom prst="rect">
            <a:avLst/>
          </a:prstGeom>
          <a:noFill/>
          <a:ln w="9525">
            <a:noFill/>
            <a:miter lim="800000"/>
            <a:headEnd/>
            <a:tailEnd/>
          </a:ln>
        </p:spPr>
        <p:txBody>
          <a:bodyPr/>
          <a:lstStyle/>
          <a:p>
            <a:pPr marL="342900" indent="-342900">
              <a:spcBef>
                <a:spcPct val="20000"/>
              </a:spcBef>
              <a:buFontTx/>
              <a:buChar char="•"/>
            </a:pPr>
            <a:endParaRPr lang="en-GB" sz="2800">
              <a:latin typeface="Calibri" pitchFamily="34" charset="0"/>
            </a:endParaRPr>
          </a:p>
        </p:txBody>
      </p:sp>
    </p:spTree>
    <p:extLst>
      <p:ext uri="{BB962C8B-B14F-4D97-AF65-F5344CB8AC3E}">
        <p14:creationId xmlns:p14="http://schemas.microsoft.com/office/powerpoint/2010/main" val="301850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7" end="7"/>
                                            </p:txEl>
                                          </p:spTgt>
                                        </p:tgtEl>
                                        <p:attrNameLst>
                                          <p:attrName>style.visibility</p:attrName>
                                        </p:attrNameLst>
                                      </p:cBhvr>
                                      <p:to>
                                        <p:strVal val="visible"/>
                                      </p:to>
                                    </p:set>
                                    <p:animEffect transition="in" filter="fade">
                                      <p:cBhvr>
                                        <p:cTn id="7" dur="500"/>
                                        <p:tgtEl>
                                          <p:spTgt spid="4">
                                            <p:txEl>
                                              <p:pRg st="7" end="7"/>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9" end="9"/>
                                            </p:txEl>
                                          </p:spTgt>
                                        </p:tgtEl>
                                        <p:attrNameLst>
                                          <p:attrName>style.visibility</p:attrName>
                                        </p:attrNameLst>
                                      </p:cBhvr>
                                      <p:to>
                                        <p:strVal val="visible"/>
                                      </p:to>
                                    </p:set>
                                    <p:animEffect transition="in" filter="fade">
                                      <p:cBhvr>
                                        <p:cTn id="10"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1"/>
            <a:ext cx="7772400" cy="936104"/>
          </a:xfrm>
        </p:spPr>
        <p:txBody>
          <a:bodyPr>
            <a:normAutofit/>
          </a:bodyPr>
          <a:lstStyle/>
          <a:p>
            <a:pPr algn="ctr"/>
            <a:r>
              <a:rPr lang="en-GB" sz="3200" b="1" dirty="0" smtClean="0"/>
              <a:t>The Biological Approach</a:t>
            </a:r>
            <a:endParaRPr lang="en-GB" sz="3200" b="1" dirty="0"/>
          </a:p>
        </p:txBody>
      </p:sp>
      <p:pic>
        <p:nvPicPr>
          <p:cNvPr id="5122" name="Picture 2" descr="https://encrypted-tbn3.gstatic.com/images?q=tbn:ANd9GcQGCE4viZwksOr7ECrTd2JicMVn8Di5-0WtAnHmCmLYifcJ8F2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3510563"/>
            <a:ext cx="5184576" cy="3318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07228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t>The Biological Approach</a:t>
            </a:r>
            <a:endParaRPr lang="en-GB" sz="3200" dirty="0"/>
          </a:p>
        </p:txBody>
      </p:sp>
      <p:sp>
        <p:nvSpPr>
          <p:cNvPr id="4" name="Content Placeholder 3"/>
          <p:cNvSpPr>
            <a:spLocks noGrp="1"/>
          </p:cNvSpPr>
          <p:nvPr>
            <p:ph idx="1"/>
          </p:nvPr>
        </p:nvSpPr>
        <p:spPr>
          <a:xfrm>
            <a:off x="457200" y="1600200"/>
            <a:ext cx="8326760" cy="5357192"/>
          </a:xfrm>
        </p:spPr>
        <p:txBody>
          <a:bodyPr>
            <a:normAutofit/>
          </a:bodyPr>
          <a:lstStyle/>
          <a:p>
            <a:r>
              <a:rPr lang="en-GB" sz="2000" dirty="0" smtClean="0"/>
              <a:t>Assumption that behaviour is caused by activity in the nervous system of the body, particularly in the brain.</a:t>
            </a:r>
          </a:p>
          <a:p>
            <a:endParaRPr lang="en-GB" sz="2000" dirty="0" smtClean="0"/>
          </a:p>
          <a:p>
            <a:r>
              <a:rPr lang="en-GB" sz="2000" dirty="0" smtClean="0"/>
              <a:t>Many </a:t>
            </a:r>
            <a:r>
              <a:rPr lang="en-GB" sz="2000" dirty="0" err="1" smtClean="0"/>
              <a:t>biopsychologists</a:t>
            </a:r>
            <a:r>
              <a:rPr lang="en-GB" sz="2000" dirty="0" smtClean="0"/>
              <a:t> also agree that the development of the brain is (somewhat) determined by the genes a person inherits.</a:t>
            </a:r>
          </a:p>
          <a:p>
            <a:endParaRPr lang="en-GB" sz="2000" dirty="0"/>
          </a:p>
          <a:p>
            <a:pPr marL="0" indent="0">
              <a:buNone/>
              <a:defRPr/>
            </a:pPr>
            <a:r>
              <a:rPr lang="en-GB" sz="2000" dirty="0"/>
              <a:t>Key areas of study include:</a:t>
            </a:r>
          </a:p>
          <a:p>
            <a:pPr marL="0" indent="0">
              <a:buNone/>
              <a:defRPr/>
            </a:pPr>
            <a:endParaRPr lang="en-GB" sz="2000" dirty="0"/>
          </a:p>
          <a:p>
            <a:pPr>
              <a:defRPr/>
            </a:pPr>
            <a:r>
              <a:rPr lang="en-GB" sz="2000" dirty="0"/>
              <a:t>Aggression</a:t>
            </a:r>
          </a:p>
          <a:p>
            <a:pPr>
              <a:defRPr/>
            </a:pPr>
            <a:r>
              <a:rPr lang="en-GB" sz="2000" dirty="0"/>
              <a:t>Memory </a:t>
            </a:r>
          </a:p>
          <a:p>
            <a:pPr>
              <a:defRPr/>
            </a:pPr>
            <a:r>
              <a:rPr lang="en-GB" sz="2000" dirty="0"/>
              <a:t>Learning</a:t>
            </a:r>
          </a:p>
          <a:p>
            <a:pPr>
              <a:defRPr/>
            </a:pPr>
            <a:r>
              <a:rPr lang="en-GB" sz="2000" dirty="0"/>
              <a:t>Emotion</a:t>
            </a:r>
          </a:p>
          <a:p>
            <a:pPr>
              <a:defRPr/>
            </a:pPr>
            <a:r>
              <a:rPr lang="en-GB" sz="2000" dirty="0"/>
              <a:t>Language</a:t>
            </a:r>
          </a:p>
          <a:p>
            <a:endParaRPr lang="en-GB" sz="2000" dirty="0"/>
          </a:p>
        </p:txBody>
      </p:sp>
      <p:pic>
        <p:nvPicPr>
          <p:cNvPr id="2052" name="Picture 4" descr="https://encrypted-tbn3.gstatic.com/images?q=tbn:ANd9GcRF6ozm2svFXPalT6ECG-tON3LzvTprwsSG0wNmVgv6J1oxhxqJ"/>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3933056"/>
            <a:ext cx="2915816" cy="2401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04896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t>The Biological Approach</a:t>
            </a:r>
            <a:endParaRPr lang="en-GB" sz="3200" dirty="0"/>
          </a:p>
        </p:txBody>
      </p:sp>
      <p:sp>
        <p:nvSpPr>
          <p:cNvPr id="3" name="Content Placeholder 2"/>
          <p:cNvSpPr>
            <a:spLocks noGrp="1"/>
          </p:cNvSpPr>
          <p:nvPr>
            <p:ph idx="1"/>
          </p:nvPr>
        </p:nvSpPr>
        <p:spPr>
          <a:xfrm>
            <a:off x="467544" y="1700808"/>
            <a:ext cx="8229600" cy="4876800"/>
          </a:xfrm>
        </p:spPr>
        <p:txBody>
          <a:bodyPr>
            <a:normAutofit fontScale="92500" lnSpcReduction="10000"/>
          </a:bodyPr>
          <a:lstStyle/>
          <a:p>
            <a:r>
              <a:rPr lang="en-GB" sz="2000" dirty="0" smtClean="0"/>
              <a:t>The biological perspective has grown considerably in recent years</a:t>
            </a:r>
          </a:p>
          <a:p>
            <a:endParaRPr lang="en-GB" sz="2000" dirty="0" smtClean="0"/>
          </a:p>
          <a:p>
            <a:pPr lvl="1"/>
            <a:r>
              <a:rPr lang="en-GB" sz="1800" dirty="0" smtClean="0"/>
              <a:t>Technology to study the brain &amp; nervous system</a:t>
            </a:r>
          </a:p>
          <a:p>
            <a:pPr lvl="1"/>
            <a:endParaRPr lang="en-GB" sz="1800" dirty="0"/>
          </a:p>
          <a:p>
            <a:r>
              <a:rPr lang="en-GB" sz="1800" b="1" dirty="0"/>
              <a:t>Positron emission tomography (PET) </a:t>
            </a:r>
          </a:p>
          <a:p>
            <a:pPr marL="400050" lvl="1" indent="0">
              <a:buFont typeface="Arial" charset="0"/>
              <a:buNone/>
            </a:pPr>
            <a:r>
              <a:rPr lang="en-GB" sz="1800" dirty="0"/>
              <a:t>- an imaging technique that produces a three-dimensional image or picture of functional processes in the body</a:t>
            </a:r>
          </a:p>
          <a:p>
            <a:endParaRPr lang="en-GB" sz="1800" dirty="0"/>
          </a:p>
          <a:p>
            <a:endParaRPr lang="en-GB" sz="1800" dirty="0"/>
          </a:p>
          <a:p>
            <a:r>
              <a:rPr lang="en-GB" sz="1800" b="1" dirty="0" smtClean="0"/>
              <a:t>Magnetic </a:t>
            </a:r>
            <a:r>
              <a:rPr lang="en-GB" sz="1800" b="1" dirty="0"/>
              <a:t>resonance imaging (MRI) </a:t>
            </a:r>
          </a:p>
          <a:p>
            <a:pPr marL="400050" lvl="1" indent="0">
              <a:buFont typeface="Arial" charset="0"/>
              <a:buNone/>
            </a:pPr>
            <a:r>
              <a:rPr lang="en-GB" sz="1800" b="1" dirty="0"/>
              <a:t>- </a:t>
            </a:r>
            <a:r>
              <a:rPr lang="en-GB" sz="1800" dirty="0"/>
              <a:t>radiologists used MRI techniques to visualise internal structures of the body in detail (magnetic fields, radio waves)</a:t>
            </a:r>
          </a:p>
          <a:p>
            <a:endParaRPr lang="en-GB" sz="1800" dirty="0"/>
          </a:p>
          <a:p>
            <a:endParaRPr lang="en-GB" sz="1800" dirty="0"/>
          </a:p>
          <a:p>
            <a:r>
              <a:rPr lang="en-GB" sz="1800" b="1" dirty="0"/>
              <a:t>Functional magnetic resonance imaging (fMRI) </a:t>
            </a:r>
          </a:p>
          <a:p>
            <a:pPr marL="400050" lvl="1" indent="0">
              <a:buFont typeface="Arial" charset="0"/>
              <a:buNone/>
            </a:pPr>
            <a:r>
              <a:rPr lang="en-GB" sz="1800" dirty="0"/>
              <a:t>– can allow researcher to visualise directly how information is being processed by areas of the brain (monitors blood flow)</a:t>
            </a:r>
          </a:p>
          <a:p>
            <a:pPr lvl="1"/>
            <a:endParaRPr lang="en-GB" sz="1800" dirty="0" smtClean="0"/>
          </a:p>
          <a:p>
            <a:pPr lvl="1"/>
            <a:endParaRPr lang="en-GB" sz="1800" dirty="0" smtClean="0"/>
          </a:p>
          <a:p>
            <a:pPr lvl="1"/>
            <a:endParaRPr lang="en-GB" sz="1800" dirty="0"/>
          </a:p>
        </p:txBody>
      </p:sp>
    </p:spTree>
    <p:extLst>
      <p:ext uri="{BB962C8B-B14F-4D97-AF65-F5344CB8AC3E}">
        <p14:creationId xmlns:p14="http://schemas.microsoft.com/office/powerpoint/2010/main" val="26571724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31640" y="2276872"/>
            <a:ext cx="6336704" cy="4728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20688"/>
            <a:ext cx="8280920" cy="1261884"/>
          </a:xfrm>
          <a:prstGeom prst="rect">
            <a:avLst/>
          </a:prstGeom>
          <a:noFill/>
        </p:spPr>
        <p:txBody>
          <a:bodyPr wrap="square" rtlCol="0">
            <a:spAutoFit/>
          </a:bodyPr>
          <a:lstStyle/>
          <a:p>
            <a:r>
              <a:rPr lang="en-GB" sz="2000" dirty="0"/>
              <a:t>Genetics &amp; twin studies</a:t>
            </a:r>
          </a:p>
          <a:p>
            <a:endParaRPr lang="en-GB" sz="2000" dirty="0"/>
          </a:p>
          <a:p>
            <a:pPr lvl="1"/>
            <a:r>
              <a:rPr lang="en-GB" dirty="0"/>
              <a:t>Allow for varying environments and genetic make up</a:t>
            </a:r>
          </a:p>
          <a:p>
            <a:pPr lvl="1"/>
            <a:r>
              <a:rPr lang="en-GB" dirty="0" err="1" smtClean="0"/>
              <a:t>monzygotic</a:t>
            </a:r>
            <a:r>
              <a:rPr lang="en-GB" dirty="0" smtClean="0"/>
              <a:t>(identical) (MZ) </a:t>
            </a:r>
            <a:r>
              <a:rPr lang="en-GB" dirty="0"/>
              <a:t>and </a:t>
            </a:r>
            <a:r>
              <a:rPr lang="en-GB" dirty="0" smtClean="0"/>
              <a:t>dizygotic (non-identical) (DZ) </a:t>
            </a:r>
            <a:r>
              <a:rPr lang="en-GB" dirty="0"/>
              <a:t>twins</a:t>
            </a:r>
          </a:p>
        </p:txBody>
      </p:sp>
    </p:spTree>
    <p:extLst>
      <p:ext uri="{BB962C8B-B14F-4D97-AF65-F5344CB8AC3E}">
        <p14:creationId xmlns:p14="http://schemas.microsoft.com/office/powerpoint/2010/main" val="35605965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a:xfrm>
            <a:off x="457200" y="341313"/>
            <a:ext cx="8229600" cy="1143000"/>
          </a:xfrm>
        </p:spPr>
        <p:txBody>
          <a:bodyPr>
            <a:normAutofit/>
          </a:bodyPr>
          <a:lstStyle/>
          <a:p>
            <a:pPr algn="ctr"/>
            <a:r>
              <a:rPr lang="en-GB" sz="3200" dirty="0" smtClean="0">
                <a:cs typeface="Arial" charset="0"/>
              </a:rPr>
              <a:t>Biological approach - Evaluation</a:t>
            </a:r>
          </a:p>
        </p:txBody>
      </p:sp>
      <p:sp>
        <p:nvSpPr>
          <p:cNvPr id="3" name="Content Placeholder 2"/>
          <p:cNvSpPr>
            <a:spLocks noGrp="1"/>
          </p:cNvSpPr>
          <p:nvPr>
            <p:ph idx="1"/>
          </p:nvPr>
        </p:nvSpPr>
        <p:spPr/>
        <p:txBody>
          <a:bodyPr>
            <a:normAutofit lnSpcReduction="10000"/>
          </a:bodyPr>
          <a:lstStyle/>
          <a:p>
            <a:pPr marL="0" indent="0">
              <a:lnSpc>
                <a:spcPct val="90000"/>
              </a:lnSpc>
              <a:buFont typeface="Arial" charset="0"/>
              <a:buNone/>
            </a:pPr>
            <a:r>
              <a:rPr lang="en-GB" dirty="0" smtClean="0">
                <a:latin typeface="Arial" charset="0"/>
                <a:cs typeface="Arial" charset="0"/>
              </a:rPr>
              <a:t>+  </a:t>
            </a:r>
            <a:r>
              <a:rPr lang="en-GB" sz="1800" dirty="0" smtClean="0">
                <a:latin typeface="Arial" charset="0"/>
                <a:cs typeface="Arial" charset="0"/>
              </a:rPr>
              <a:t> </a:t>
            </a:r>
            <a:r>
              <a:rPr lang="en-GB" sz="2000" dirty="0" smtClean="0">
                <a:latin typeface="Arial" charset="0"/>
                <a:cs typeface="Arial" charset="0"/>
              </a:rPr>
              <a:t>High scientific rigour</a:t>
            </a:r>
          </a:p>
          <a:p>
            <a:pPr marL="0" indent="0">
              <a:lnSpc>
                <a:spcPct val="90000"/>
              </a:lnSpc>
            </a:pPr>
            <a:endParaRPr lang="en-GB" sz="2000" dirty="0" smtClean="0">
              <a:latin typeface="Arial" charset="0"/>
              <a:cs typeface="Arial" charset="0"/>
            </a:endParaRPr>
          </a:p>
          <a:p>
            <a:pPr marL="0" indent="0">
              <a:lnSpc>
                <a:spcPct val="90000"/>
              </a:lnSpc>
              <a:buFont typeface="Arial" charset="0"/>
              <a:buNone/>
            </a:pPr>
            <a:r>
              <a:rPr lang="en-GB" dirty="0" smtClean="0">
                <a:latin typeface="Arial" charset="0"/>
                <a:cs typeface="Arial" charset="0"/>
              </a:rPr>
              <a:t>+   </a:t>
            </a:r>
            <a:r>
              <a:rPr lang="en-GB" sz="2000" dirty="0" smtClean="0">
                <a:latin typeface="Arial" charset="0"/>
                <a:cs typeface="Arial" charset="0"/>
              </a:rPr>
              <a:t>Applications  include well supported treatments</a:t>
            </a:r>
          </a:p>
          <a:p>
            <a:pPr marL="0" indent="0">
              <a:lnSpc>
                <a:spcPct val="90000"/>
              </a:lnSpc>
            </a:pPr>
            <a:endParaRPr lang="en-GB" sz="2000" dirty="0" smtClean="0">
              <a:latin typeface="Arial" charset="0"/>
              <a:cs typeface="Arial" charset="0"/>
            </a:endParaRPr>
          </a:p>
          <a:p>
            <a:pPr marL="0" indent="0">
              <a:lnSpc>
                <a:spcPct val="90000"/>
              </a:lnSpc>
              <a:buFont typeface="Arial" charset="0"/>
              <a:buNone/>
            </a:pPr>
            <a:r>
              <a:rPr lang="en-GB" sz="2000" dirty="0" smtClean="0">
                <a:latin typeface="Arial" charset="0"/>
                <a:cs typeface="Arial" charset="0"/>
              </a:rPr>
              <a:t>BUT</a:t>
            </a:r>
          </a:p>
          <a:p>
            <a:pPr marL="0" indent="0">
              <a:lnSpc>
                <a:spcPct val="90000"/>
              </a:lnSpc>
            </a:pPr>
            <a:endParaRPr lang="en-GB" sz="2000" dirty="0" smtClean="0">
              <a:latin typeface="Arial" charset="0"/>
              <a:cs typeface="Arial" charset="0"/>
            </a:endParaRPr>
          </a:p>
          <a:p>
            <a:pPr marL="0" indent="0">
              <a:lnSpc>
                <a:spcPct val="90000"/>
              </a:lnSpc>
              <a:buNone/>
            </a:pPr>
            <a:r>
              <a:rPr lang="en-GB" sz="2800" dirty="0" smtClean="0">
                <a:latin typeface="Arial" charset="0"/>
                <a:cs typeface="Arial" charset="0"/>
              </a:rPr>
              <a:t>-   </a:t>
            </a:r>
            <a:r>
              <a:rPr lang="en-GB" sz="2000" dirty="0" smtClean="0">
                <a:latin typeface="Arial" charset="0"/>
                <a:cs typeface="Arial" charset="0"/>
              </a:rPr>
              <a:t> Reductionist approach – reduces humanity to chemical and </a:t>
            </a:r>
          </a:p>
          <a:p>
            <a:pPr marL="0" indent="0">
              <a:lnSpc>
                <a:spcPct val="90000"/>
              </a:lnSpc>
              <a:buNone/>
            </a:pPr>
            <a:r>
              <a:rPr lang="en-GB" sz="2000" dirty="0" smtClean="0">
                <a:latin typeface="Arial" charset="0"/>
                <a:cs typeface="Arial" charset="0"/>
              </a:rPr>
              <a:t>       neurological processes</a:t>
            </a:r>
          </a:p>
          <a:p>
            <a:pPr marL="0" indent="0">
              <a:lnSpc>
                <a:spcPct val="90000"/>
              </a:lnSpc>
            </a:pPr>
            <a:endParaRPr lang="en-GB" sz="2000" dirty="0" smtClean="0">
              <a:latin typeface="Arial" charset="0"/>
              <a:cs typeface="Arial" charset="0"/>
            </a:endParaRPr>
          </a:p>
          <a:p>
            <a:pPr marL="0" indent="0">
              <a:lnSpc>
                <a:spcPct val="90000"/>
              </a:lnSpc>
              <a:buNone/>
            </a:pPr>
            <a:r>
              <a:rPr lang="en-GB" sz="2800" dirty="0" smtClean="0">
                <a:latin typeface="Arial" charset="0"/>
                <a:cs typeface="Arial" charset="0"/>
              </a:rPr>
              <a:t>-    </a:t>
            </a:r>
            <a:r>
              <a:rPr lang="en-GB" sz="2000" dirty="0" smtClean="0">
                <a:latin typeface="Arial" charset="0"/>
                <a:cs typeface="Arial" charset="0"/>
              </a:rPr>
              <a:t>Deterministic – behaviour is primarily determined by biology – </a:t>
            </a:r>
          </a:p>
          <a:p>
            <a:pPr marL="0" indent="0">
              <a:lnSpc>
                <a:spcPct val="90000"/>
              </a:lnSpc>
              <a:buNone/>
            </a:pPr>
            <a:r>
              <a:rPr lang="en-GB" sz="2000" dirty="0" smtClean="0">
                <a:latin typeface="Arial" charset="0"/>
                <a:cs typeface="Arial" charset="0"/>
              </a:rPr>
              <a:t>       cause and effect</a:t>
            </a:r>
          </a:p>
          <a:p>
            <a:pPr marL="0" indent="0">
              <a:lnSpc>
                <a:spcPct val="90000"/>
              </a:lnSpc>
            </a:pPr>
            <a:endParaRPr lang="en-GB" sz="2000" dirty="0" smtClean="0">
              <a:latin typeface="Arial" charset="0"/>
              <a:cs typeface="Arial" charset="0"/>
            </a:endParaRPr>
          </a:p>
          <a:p>
            <a:pPr marL="0" indent="0">
              <a:lnSpc>
                <a:spcPct val="90000"/>
              </a:lnSpc>
              <a:buFont typeface="Arial" charset="0"/>
              <a:buNone/>
            </a:pPr>
            <a:r>
              <a:rPr lang="en-GB" sz="2800" dirty="0" smtClean="0">
                <a:latin typeface="Arial" charset="0"/>
                <a:cs typeface="Arial" charset="0"/>
              </a:rPr>
              <a:t>-    </a:t>
            </a:r>
            <a:r>
              <a:rPr lang="en-GB" sz="2000" dirty="0" smtClean="0">
                <a:latin typeface="Arial" charset="0"/>
                <a:cs typeface="Arial" charset="0"/>
              </a:rPr>
              <a:t>Minimises the influence of environmental stimuli</a:t>
            </a:r>
          </a:p>
          <a:p>
            <a:pPr marL="0" indent="0">
              <a:lnSpc>
                <a:spcPct val="90000"/>
              </a:lnSpc>
            </a:pPr>
            <a:endParaRPr lang="en-GB" sz="1800" dirty="0" smtClean="0">
              <a:latin typeface="Arial" charset="0"/>
              <a:cs typeface="Arial" charset="0"/>
            </a:endParaRPr>
          </a:p>
          <a:p>
            <a:pPr marL="0" indent="0">
              <a:lnSpc>
                <a:spcPct val="90000"/>
              </a:lnSpc>
            </a:pPr>
            <a:endParaRPr lang="en-GB" sz="1800" dirty="0" smtClean="0">
              <a:latin typeface="Arial" charset="0"/>
              <a:cs typeface="Arial" charset="0"/>
            </a:endParaRPr>
          </a:p>
        </p:txBody>
      </p:sp>
    </p:spTree>
    <p:extLst>
      <p:ext uri="{BB962C8B-B14F-4D97-AF65-F5344CB8AC3E}">
        <p14:creationId xmlns:p14="http://schemas.microsoft.com/office/powerpoint/2010/main" val="393475446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a:xfrm>
            <a:off x="292100" y="620688"/>
            <a:ext cx="8229600" cy="557212"/>
          </a:xfrm>
        </p:spPr>
        <p:txBody>
          <a:bodyPr>
            <a:noAutofit/>
          </a:bodyPr>
          <a:lstStyle/>
          <a:p>
            <a:r>
              <a:rPr lang="en-US" sz="3200" dirty="0" smtClean="0">
                <a:latin typeface="Arial" charset="0"/>
                <a:cs typeface="Arial" charset="0"/>
              </a:rPr>
              <a:t>Consider - How do these different approaches explain specific behaviours?</a:t>
            </a:r>
          </a:p>
        </p:txBody>
      </p:sp>
      <p:sp>
        <p:nvSpPr>
          <p:cNvPr id="44034" name="TextBox 2"/>
          <p:cNvSpPr txBox="1">
            <a:spLocks noChangeArrowheads="1"/>
          </p:cNvSpPr>
          <p:nvPr/>
        </p:nvSpPr>
        <p:spPr bwMode="auto">
          <a:xfrm>
            <a:off x="827088" y="1772816"/>
            <a:ext cx="2262187" cy="1446212"/>
          </a:xfrm>
          <a:prstGeom prst="rect">
            <a:avLst/>
          </a:prstGeom>
          <a:noFill/>
          <a:ln w="9525">
            <a:noFill/>
            <a:miter lim="800000"/>
            <a:headEnd/>
            <a:tailEnd/>
          </a:ln>
        </p:spPr>
        <p:txBody>
          <a:bodyPr wrap="none">
            <a:spAutoFit/>
          </a:bodyPr>
          <a:lstStyle/>
          <a:p>
            <a:pPr lvl="1">
              <a:lnSpc>
                <a:spcPct val="80000"/>
              </a:lnSpc>
            </a:pPr>
            <a:r>
              <a:rPr lang="en-GB" dirty="0"/>
              <a:t>Behaviourist</a:t>
            </a:r>
          </a:p>
          <a:p>
            <a:pPr lvl="1">
              <a:lnSpc>
                <a:spcPct val="80000"/>
              </a:lnSpc>
            </a:pPr>
            <a:endParaRPr lang="en-GB" dirty="0"/>
          </a:p>
          <a:p>
            <a:pPr lvl="1">
              <a:lnSpc>
                <a:spcPct val="80000"/>
              </a:lnSpc>
            </a:pPr>
            <a:r>
              <a:rPr lang="en-GB" dirty="0"/>
              <a:t>Psychodynamic</a:t>
            </a:r>
          </a:p>
          <a:p>
            <a:pPr lvl="1">
              <a:lnSpc>
                <a:spcPct val="80000"/>
              </a:lnSpc>
            </a:pPr>
            <a:endParaRPr lang="en-GB" dirty="0"/>
          </a:p>
          <a:p>
            <a:pPr lvl="1">
              <a:lnSpc>
                <a:spcPct val="80000"/>
              </a:lnSpc>
            </a:pPr>
            <a:r>
              <a:rPr lang="en-GB" dirty="0"/>
              <a:t>Humanistic</a:t>
            </a:r>
          </a:p>
          <a:p>
            <a:pPr lvl="1">
              <a:lnSpc>
                <a:spcPct val="80000"/>
              </a:lnSpc>
            </a:pPr>
            <a:endParaRPr lang="en-GB" sz="2000" dirty="0">
              <a:latin typeface="Calibri" pitchFamily="34" charset="0"/>
            </a:endParaRPr>
          </a:p>
        </p:txBody>
      </p:sp>
      <p:pic>
        <p:nvPicPr>
          <p:cNvPr id="44035" name="Picture 2" descr="http://www.servitokss.com/wp-content/uploads/2009/07/man_question_mark.jpg"/>
          <p:cNvPicPr>
            <a:picLocks noChangeAspect="1" noChangeArrowheads="1"/>
          </p:cNvPicPr>
          <p:nvPr/>
        </p:nvPicPr>
        <p:blipFill>
          <a:blip r:embed="rId3"/>
          <a:srcRect/>
          <a:stretch>
            <a:fillRect/>
          </a:stretch>
        </p:blipFill>
        <p:spPr bwMode="auto">
          <a:xfrm>
            <a:off x="5724128" y="1772816"/>
            <a:ext cx="2028825" cy="2546350"/>
          </a:xfrm>
          <a:prstGeom prst="rect">
            <a:avLst/>
          </a:prstGeom>
          <a:noFill/>
          <a:ln w="9525">
            <a:noFill/>
            <a:miter lim="800000"/>
            <a:headEnd/>
            <a:tailEnd/>
          </a:ln>
        </p:spPr>
      </p:pic>
      <p:sp>
        <p:nvSpPr>
          <p:cNvPr id="44036" name="TextBox 3"/>
          <p:cNvSpPr txBox="1">
            <a:spLocks noChangeArrowheads="1"/>
          </p:cNvSpPr>
          <p:nvPr/>
        </p:nvSpPr>
        <p:spPr bwMode="auto">
          <a:xfrm>
            <a:off x="827088" y="3068960"/>
            <a:ext cx="2878137" cy="1200150"/>
          </a:xfrm>
          <a:prstGeom prst="rect">
            <a:avLst/>
          </a:prstGeom>
          <a:noFill/>
          <a:ln w="9525">
            <a:noFill/>
            <a:miter lim="800000"/>
            <a:headEnd/>
            <a:tailEnd/>
          </a:ln>
        </p:spPr>
        <p:txBody>
          <a:bodyPr wrap="none">
            <a:spAutoFit/>
          </a:bodyPr>
          <a:lstStyle/>
          <a:p>
            <a:pPr lvl="1">
              <a:lnSpc>
                <a:spcPct val="80000"/>
              </a:lnSpc>
            </a:pPr>
            <a:r>
              <a:rPr lang="en-GB" dirty="0"/>
              <a:t>Social constructionist </a:t>
            </a:r>
          </a:p>
          <a:p>
            <a:pPr lvl="1">
              <a:lnSpc>
                <a:spcPct val="80000"/>
              </a:lnSpc>
            </a:pPr>
            <a:endParaRPr lang="en-GB" dirty="0"/>
          </a:p>
          <a:p>
            <a:pPr lvl="1">
              <a:lnSpc>
                <a:spcPct val="80000"/>
              </a:lnSpc>
            </a:pPr>
            <a:r>
              <a:rPr lang="en-GB" dirty="0"/>
              <a:t>Evolutionary</a:t>
            </a:r>
          </a:p>
          <a:p>
            <a:pPr lvl="1">
              <a:lnSpc>
                <a:spcPct val="80000"/>
              </a:lnSpc>
            </a:pPr>
            <a:endParaRPr lang="en-GB" dirty="0"/>
          </a:p>
          <a:p>
            <a:pPr lvl="1">
              <a:lnSpc>
                <a:spcPct val="80000"/>
              </a:lnSpc>
            </a:pPr>
            <a:r>
              <a:rPr lang="en-GB" dirty="0"/>
              <a:t>Biological</a:t>
            </a:r>
          </a:p>
        </p:txBody>
      </p:sp>
      <p:sp>
        <p:nvSpPr>
          <p:cNvPr id="2" name="TextBox 1"/>
          <p:cNvSpPr txBox="1"/>
          <p:nvPr/>
        </p:nvSpPr>
        <p:spPr>
          <a:xfrm>
            <a:off x="395536" y="4581525"/>
            <a:ext cx="8126164" cy="2014538"/>
          </a:xfrm>
          <a:prstGeom prst="rect">
            <a:avLst/>
          </a:prstGeom>
          <a:noFill/>
        </p:spPr>
        <p:txBody>
          <a:bodyPr wrap="square">
            <a:spAutoFit/>
          </a:bodyPr>
          <a:lstStyle/>
          <a:p>
            <a:r>
              <a:rPr lang="en-GB" dirty="0"/>
              <a:t>Take notes when you read</a:t>
            </a:r>
          </a:p>
          <a:p>
            <a:endParaRPr lang="en-GB" dirty="0"/>
          </a:p>
          <a:p>
            <a:pPr>
              <a:buFont typeface="Arial" charset="0"/>
              <a:buNone/>
            </a:pPr>
            <a:r>
              <a:rPr lang="en-GB" dirty="0"/>
              <a:t>What does each have in common with another/others? (e.g. perhaps more than one is deterministic or reductionist…..) </a:t>
            </a:r>
          </a:p>
          <a:p>
            <a:pPr>
              <a:buFont typeface="Arial" charset="0"/>
              <a:buChar char="•"/>
            </a:pPr>
            <a:endParaRPr lang="en-GB" dirty="0"/>
          </a:p>
          <a:p>
            <a:pPr>
              <a:buFont typeface="Arial" charset="0"/>
              <a:buNone/>
            </a:pPr>
            <a:r>
              <a:rPr lang="en-GB" dirty="0"/>
              <a:t>What are the key differences? (e.g. major focus, explanations of the basis of humanity, method, influence of the social world….)</a:t>
            </a:r>
          </a:p>
        </p:txBody>
      </p:sp>
    </p:spTree>
    <p:extLst>
      <p:ext uri="{BB962C8B-B14F-4D97-AF65-F5344CB8AC3E}">
        <p14:creationId xmlns:p14="http://schemas.microsoft.com/office/powerpoint/2010/main" val="330194689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p:cNvSpPr>
            <a:spLocks noGrp="1" noChangeArrowheads="1"/>
          </p:cNvSpPr>
          <p:nvPr>
            <p:ph type="body" idx="1"/>
          </p:nvPr>
        </p:nvSpPr>
        <p:spPr>
          <a:xfrm>
            <a:off x="467544" y="836712"/>
            <a:ext cx="8229600" cy="6192688"/>
          </a:xfrm>
        </p:spPr>
        <p:txBody>
          <a:bodyPr rtlCol="0">
            <a:normAutofit/>
          </a:bodyPr>
          <a:lstStyle/>
          <a:p>
            <a:pPr fontAlgn="auto">
              <a:lnSpc>
                <a:spcPct val="90000"/>
              </a:lnSpc>
              <a:spcAft>
                <a:spcPts val="0"/>
              </a:spcAft>
              <a:buFont typeface="Arial" pitchFamily="34" charset="0"/>
              <a:buChar char="•"/>
              <a:defRPr/>
            </a:pPr>
            <a:r>
              <a:rPr lang="en-GB" sz="2000" dirty="0" smtClean="0">
                <a:latin typeface="Arial" pitchFamily="34" charset="0"/>
                <a:cs typeface="Arial" pitchFamily="34" charset="0"/>
              </a:rPr>
              <a:t>All offer explanations of human behaviour </a:t>
            </a:r>
          </a:p>
          <a:p>
            <a:pPr fontAlgn="auto">
              <a:lnSpc>
                <a:spcPct val="90000"/>
              </a:lnSpc>
              <a:spcAft>
                <a:spcPts val="0"/>
              </a:spcAft>
              <a:buFont typeface="Arial" pitchFamily="34" charset="0"/>
              <a:buChar char="•"/>
              <a:defRPr/>
            </a:pPr>
            <a:endParaRPr lang="en-GB" sz="2000" dirty="0" smtClean="0">
              <a:latin typeface="Arial" pitchFamily="34" charset="0"/>
              <a:cs typeface="Arial" pitchFamily="34" charset="0"/>
            </a:endParaRPr>
          </a:p>
          <a:p>
            <a:pPr fontAlgn="auto">
              <a:lnSpc>
                <a:spcPct val="90000"/>
              </a:lnSpc>
              <a:spcAft>
                <a:spcPts val="0"/>
              </a:spcAft>
              <a:buFont typeface="Arial" pitchFamily="34" charset="0"/>
              <a:buChar char="•"/>
              <a:defRPr/>
            </a:pPr>
            <a:endParaRPr lang="en-GB" sz="2000" dirty="0" smtClean="0">
              <a:latin typeface="Arial" pitchFamily="34" charset="0"/>
              <a:cs typeface="Arial" pitchFamily="34" charset="0"/>
            </a:endParaRPr>
          </a:p>
          <a:p>
            <a:pPr fontAlgn="auto">
              <a:lnSpc>
                <a:spcPct val="90000"/>
              </a:lnSpc>
              <a:spcAft>
                <a:spcPts val="0"/>
              </a:spcAft>
              <a:buFont typeface="Arial" pitchFamily="34" charset="0"/>
              <a:buChar char="•"/>
              <a:defRPr/>
            </a:pPr>
            <a:r>
              <a:rPr lang="en-GB" sz="2000" dirty="0" smtClean="0">
                <a:latin typeface="Arial" pitchFamily="34" charset="0"/>
                <a:cs typeface="Arial" pitchFamily="34" charset="0"/>
              </a:rPr>
              <a:t>Some are more defined/led by particular theorists than others</a:t>
            </a:r>
          </a:p>
          <a:p>
            <a:pPr fontAlgn="auto">
              <a:lnSpc>
                <a:spcPct val="90000"/>
              </a:lnSpc>
              <a:spcAft>
                <a:spcPts val="0"/>
              </a:spcAft>
              <a:buFont typeface="Arial" pitchFamily="34" charset="0"/>
              <a:buChar char="•"/>
              <a:defRPr/>
            </a:pPr>
            <a:endParaRPr lang="en-GB" sz="2000" dirty="0" smtClean="0">
              <a:latin typeface="Arial" pitchFamily="34" charset="0"/>
              <a:cs typeface="Arial" pitchFamily="34" charset="0"/>
            </a:endParaRPr>
          </a:p>
          <a:p>
            <a:pPr fontAlgn="auto">
              <a:lnSpc>
                <a:spcPct val="90000"/>
              </a:lnSpc>
              <a:spcAft>
                <a:spcPts val="0"/>
              </a:spcAft>
              <a:buFont typeface="Arial" pitchFamily="34" charset="0"/>
              <a:buChar char="•"/>
              <a:defRPr/>
            </a:pPr>
            <a:endParaRPr lang="en-GB" sz="2000" dirty="0" smtClean="0">
              <a:latin typeface="Arial" pitchFamily="34" charset="0"/>
              <a:cs typeface="Arial" pitchFamily="34" charset="0"/>
            </a:endParaRPr>
          </a:p>
          <a:p>
            <a:pPr fontAlgn="auto">
              <a:lnSpc>
                <a:spcPct val="90000"/>
              </a:lnSpc>
              <a:spcAft>
                <a:spcPts val="0"/>
              </a:spcAft>
              <a:buFont typeface="Arial" pitchFamily="34" charset="0"/>
              <a:buChar char="•"/>
              <a:defRPr/>
            </a:pPr>
            <a:r>
              <a:rPr lang="en-GB" sz="2000" dirty="0" smtClean="0">
                <a:latin typeface="Arial" pitchFamily="34" charset="0"/>
                <a:cs typeface="Arial" pitchFamily="34" charset="0"/>
              </a:rPr>
              <a:t>Some are better at explaining particular elements of behaviour than others</a:t>
            </a:r>
          </a:p>
          <a:p>
            <a:pPr fontAlgn="auto">
              <a:lnSpc>
                <a:spcPct val="90000"/>
              </a:lnSpc>
              <a:spcAft>
                <a:spcPts val="0"/>
              </a:spcAft>
              <a:buFont typeface="Arial" pitchFamily="34" charset="0"/>
              <a:buChar char="•"/>
              <a:defRPr/>
            </a:pPr>
            <a:endParaRPr lang="en-GB" sz="2000" dirty="0" smtClean="0">
              <a:latin typeface="Arial" pitchFamily="34" charset="0"/>
              <a:cs typeface="Arial" pitchFamily="34" charset="0"/>
            </a:endParaRPr>
          </a:p>
          <a:p>
            <a:pPr fontAlgn="auto">
              <a:lnSpc>
                <a:spcPct val="90000"/>
              </a:lnSpc>
              <a:spcAft>
                <a:spcPts val="0"/>
              </a:spcAft>
              <a:buFont typeface="Arial" pitchFamily="34" charset="0"/>
              <a:buChar char="•"/>
              <a:defRPr/>
            </a:pPr>
            <a:endParaRPr lang="en-GB" sz="2000" dirty="0" smtClean="0">
              <a:latin typeface="Arial" pitchFamily="34" charset="0"/>
              <a:cs typeface="Arial" pitchFamily="34" charset="0"/>
            </a:endParaRPr>
          </a:p>
          <a:p>
            <a:pPr fontAlgn="auto">
              <a:lnSpc>
                <a:spcPct val="90000"/>
              </a:lnSpc>
              <a:spcAft>
                <a:spcPts val="0"/>
              </a:spcAft>
              <a:buFont typeface="Arial" pitchFamily="34" charset="0"/>
              <a:buChar char="•"/>
              <a:defRPr/>
            </a:pPr>
            <a:r>
              <a:rPr lang="en-GB" sz="2000" dirty="0" smtClean="0">
                <a:latin typeface="Arial" pitchFamily="34" charset="0"/>
                <a:cs typeface="Arial" pitchFamily="34" charset="0"/>
              </a:rPr>
              <a:t>May share common elements with each other or be incongruent </a:t>
            </a:r>
          </a:p>
          <a:p>
            <a:pPr fontAlgn="auto">
              <a:lnSpc>
                <a:spcPct val="90000"/>
              </a:lnSpc>
              <a:spcAft>
                <a:spcPts val="0"/>
              </a:spcAft>
              <a:buFont typeface="Arial" pitchFamily="34" charset="0"/>
              <a:buChar char="•"/>
              <a:defRPr/>
            </a:pPr>
            <a:endParaRPr lang="en-GB" sz="2000" dirty="0">
              <a:latin typeface="Arial" pitchFamily="34" charset="0"/>
              <a:cs typeface="Arial" pitchFamily="34" charset="0"/>
            </a:endParaRPr>
          </a:p>
          <a:p>
            <a:pPr fontAlgn="auto">
              <a:lnSpc>
                <a:spcPct val="90000"/>
              </a:lnSpc>
              <a:spcAft>
                <a:spcPts val="0"/>
              </a:spcAft>
              <a:buFont typeface="Arial" pitchFamily="34" charset="0"/>
              <a:buChar char="•"/>
              <a:defRPr/>
            </a:pPr>
            <a:endParaRPr lang="en-GB" sz="2000" dirty="0" smtClean="0">
              <a:latin typeface="Arial" pitchFamily="34" charset="0"/>
              <a:cs typeface="Arial" pitchFamily="34" charset="0"/>
            </a:endParaRPr>
          </a:p>
          <a:p>
            <a:pPr>
              <a:lnSpc>
                <a:spcPct val="90000"/>
              </a:lnSpc>
              <a:defRPr/>
            </a:pPr>
            <a:r>
              <a:rPr lang="en-GB" sz="2000" dirty="0" smtClean="0">
                <a:latin typeface="Arial" pitchFamily="34" charset="0"/>
                <a:cs typeface="Arial" pitchFamily="34" charset="0"/>
              </a:rPr>
              <a:t>Always consider the approach taken by theorists and researchers</a:t>
            </a:r>
          </a:p>
          <a:p>
            <a:pPr fontAlgn="auto">
              <a:lnSpc>
                <a:spcPct val="90000"/>
              </a:lnSpc>
              <a:spcAft>
                <a:spcPts val="0"/>
              </a:spcAft>
              <a:buFont typeface="Arial" pitchFamily="34" charset="0"/>
              <a:buChar char="•"/>
              <a:defRPr/>
            </a:pPr>
            <a:endParaRPr lang="en-GB" sz="2000" dirty="0">
              <a:latin typeface="Arial" pitchFamily="34" charset="0"/>
              <a:cs typeface="Arial" pitchFamily="34" charset="0"/>
            </a:endParaRPr>
          </a:p>
          <a:p>
            <a:pPr fontAlgn="auto">
              <a:lnSpc>
                <a:spcPct val="90000"/>
              </a:lnSpc>
              <a:spcAft>
                <a:spcPts val="0"/>
              </a:spcAft>
              <a:buFont typeface="Arial" pitchFamily="34" charset="0"/>
              <a:buChar char="•"/>
              <a:defRPr/>
            </a:pPr>
            <a:endParaRPr lang="en-GB" sz="2000" dirty="0" smtClean="0">
              <a:latin typeface="Arial" pitchFamily="34" charset="0"/>
              <a:cs typeface="Arial" pitchFamily="34" charset="0"/>
            </a:endParaRPr>
          </a:p>
          <a:p>
            <a:pPr marL="0" indent="0" fontAlgn="auto">
              <a:lnSpc>
                <a:spcPct val="90000"/>
              </a:lnSpc>
              <a:spcAft>
                <a:spcPts val="0"/>
              </a:spcAft>
              <a:buFont typeface="Arial" pitchFamily="34" charset="0"/>
              <a:buNone/>
              <a:defRPr/>
            </a:pPr>
            <a:r>
              <a:rPr lang="en-GB" sz="1800" dirty="0" smtClean="0">
                <a:latin typeface="Arial" pitchFamily="34" charset="0"/>
                <a:cs typeface="Arial" pitchFamily="34" charset="0"/>
              </a:rPr>
              <a:t>		</a:t>
            </a:r>
          </a:p>
        </p:txBody>
      </p:sp>
    </p:spTree>
    <p:extLst>
      <p:ext uri="{BB962C8B-B14F-4D97-AF65-F5344CB8AC3E}">
        <p14:creationId xmlns:p14="http://schemas.microsoft.com/office/powerpoint/2010/main" val="268521683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Where can you find these theoretical approaches?</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endParaRPr lang="en-GB" sz="2200" dirty="0" smtClean="0"/>
          </a:p>
          <a:p>
            <a:endParaRPr lang="en-GB" sz="2200" dirty="0"/>
          </a:p>
          <a:p>
            <a:r>
              <a:rPr lang="en-GB" sz="2200" dirty="0" smtClean="0"/>
              <a:t>Behaviourism:</a:t>
            </a:r>
          </a:p>
          <a:p>
            <a:pPr lvl="1"/>
            <a:r>
              <a:rPr lang="en-GB" sz="1900" dirty="0" smtClean="0"/>
              <a:t>Learning, memory, forgetting, language development, gender development, abnormal psychology</a:t>
            </a:r>
          </a:p>
          <a:p>
            <a:pPr lvl="1"/>
            <a:endParaRPr lang="en-GB" dirty="0" smtClean="0"/>
          </a:p>
          <a:p>
            <a:r>
              <a:rPr lang="en-GB" sz="2200" dirty="0" smtClean="0"/>
              <a:t>Psychodynamic:</a:t>
            </a:r>
          </a:p>
          <a:p>
            <a:pPr lvl="1"/>
            <a:r>
              <a:rPr lang="en-GB" sz="1900" dirty="0" smtClean="0"/>
              <a:t>Motivation, sleep &amp; dreams, attachment, gender development, aggression, personality, abnormal psychology</a:t>
            </a:r>
          </a:p>
          <a:p>
            <a:pPr lvl="1"/>
            <a:endParaRPr lang="en-GB" dirty="0" smtClean="0"/>
          </a:p>
          <a:p>
            <a:r>
              <a:rPr lang="en-GB" sz="2200" dirty="0" smtClean="0"/>
              <a:t>Humanism:</a:t>
            </a:r>
          </a:p>
          <a:p>
            <a:pPr lvl="1"/>
            <a:r>
              <a:rPr lang="en-GB" sz="1900" dirty="0" smtClean="0"/>
              <a:t>Motivation, personality, attachment, stress &amp; coping</a:t>
            </a:r>
            <a:endParaRPr lang="en-GB" sz="1900" dirty="0"/>
          </a:p>
        </p:txBody>
      </p:sp>
      <p:sp>
        <p:nvSpPr>
          <p:cNvPr id="4" name="Content Placeholder 3"/>
          <p:cNvSpPr>
            <a:spLocks noGrp="1"/>
          </p:cNvSpPr>
          <p:nvPr>
            <p:ph sz="half" idx="2"/>
          </p:nvPr>
        </p:nvSpPr>
        <p:spPr>
          <a:xfrm>
            <a:off x="4644008" y="1844824"/>
            <a:ext cx="4038600" cy="4718304"/>
          </a:xfrm>
        </p:spPr>
        <p:txBody>
          <a:bodyPr>
            <a:normAutofit fontScale="92500" lnSpcReduction="20000"/>
          </a:bodyPr>
          <a:lstStyle/>
          <a:p>
            <a:endParaRPr lang="en-GB" dirty="0" smtClean="0"/>
          </a:p>
          <a:p>
            <a:r>
              <a:rPr lang="en-GB" sz="2200" dirty="0"/>
              <a:t>Cognitive:</a:t>
            </a:r>
          </a:p>
          <a:p>
            <a:pPr lvl="1"/>
            <a:r>
              <a:rPr lang="en-GB" sz="1900" dirty="0"/>
              <a:t>Memory, attention, perception, attitudes, intelligence, abnormal psychology</a:t>
            </a:r>
          </a:p>
          <a:p>
            <a:pPr lvl="1"/>
            <a:endParaRPr lang="en-GB" sz="2200" dirty="0" smtClean="0"/>
          </a:p>
          <a:p>
            <a:pPr lvl="1"/>
            <a:endParaRPr lang="en-GB" sz="2200" dirty="0"/>
          </a:p>
          <a:p>
            <a:r>
              <a:rPr lang="en-GB" sz="2200" dirty="0"/>
              <a:t>Social constructionism:</a:t>
            </a:r>
          </a:p>
          <a:p>
            <a:pPr lvl="1"/>
            <a:r>
              <a:rPr lang="en-GB" sz="1900" dirty="0"/>
              <a:t>Language &amp; moral development, attitudes, feminist psychology</a:t>
            </a:r>
          </a:p>
          <a:p>
            <a:pPr lvl="1"/>
            <a:endParaRPr lang="en-GB" sz="2200" dirty="0" smtClean="0"/>
          </a:p>
          <a:p>
            <a:pPr lvl="1"/>
            <a:endParaRPr lang="en-GB" sz="2200" dirty="0"/>
          </a:p>
          <a:p>
            <a:r>
              <a:rPr lang="en-GB" sz="2200" dirty="0"/>
              <a:t>Evolutionary Psychology:</a:t>
            </a:r>
          </a:p>
          <a:p>
            <a:pPr lvl="1"/>
            <a:r>
              <a:rPr lang="en-GB" sz="1900" dirty="0"/>
              <a:t>Gender development, aggression, emotion, stress &amp; coping</a:t>
            </a:r>
          </a:p>
          <a:p>
            <a:endParaRPr lang="en-GB" dirty="0"/>
          </a:p>
        </p:txBody>
      </p:sp>
    </p:spTree>
    <p:extLst>
      <p:ext uri="{BB962C8B-B14F-4D97-AF65-F5344CB8AC3E}">
        <p14:creationId xmlns:p14="http://schemas.microsoft.com/office/powerpoint/2010/main" val="420964460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a:xfrm>
            <a:off x="323528" y="404664"/>
            <a:ext cx="8534400" cy="679450"/>
          </a:xfrm>
        </p:spPr>
        <p:txBody>
          <a:bodyPr>
            <a:normAutofit/>
          </a:bodyPr>
          <a:lstStyle/>
          <a:p>
            <a:r>
              <a:rPr lang="en-GB" sz="3200" b="1" dirty="0" smtClean="0">
                <a:latin typeface="Arial" charset="0"/>
                <a:cs typeface="Arial" charset="0"/>
              </a:rPr>
              <a:t>Reading</a:t>
            </a:r>
          </a:p>
        </p:txBody>
      </p:sp>
      <p:sp>
        <p:nvSpPr>
          <p:cNvPr id="3" name="Content Placeholder 2"/>
          <p:cNvSpPr>
            <a:spLocks noGrp="1"/>
          </p:cNvSpPr>
          <p:nvPr>
            <p:ph sz="quarter" idx="1"/>
          </p:nvPr>
        </p:nvSpPr>
        <p:spPr>
          <a:xfrm>
            <a:off x="250825" y="1700213"/>
            <a:ext cx="8785225" cy="4824412"/>
          </a:xfrm>
        </p:spPr>
        <p:txBody>
          <a:bodyPr>
            <a:normAutofit/>
          </a:bodyPr>
          <a:lstStyle/>
          <a:p>
            <a:pPr marL="0" indent="0">
              <a:buFont typeface="Wingdings" pitchFamily="2" charset="2"/>
              <a:buNone/>
            </a:pPr>
            <a:r>
              <a:rPr lang="en-GB" sz="1800" dirty="0" smtClean="0">
                <a:latin typeface="Arial" charset="0"/>
                <a:cs typeface="Arial" charset="0"/>
              </a:rPr>
              <a:t>Gross, R. D. (2010 ). </a:t>
            </a:r>
            <a:r>
              <a:rPr lang="en-GB" sz="1800" i="1" dirty="0" smtClean="0">
                <a:latin typeface="Arial" charset="0"/>
                <a:cs typeface="Arial" charset="0"/>
              </a:rPr>
              <a:t>Psychology: The science of mind and behaviour.</a:t>
            </a:r>
            <a:r>
              <a:rPr lang="en-GB" sz="1800" dirty="0" smtClean="0">
                <a:latin typeface="Arial" charset="0"/>
                <a:cs typeface="Arial" charset="0"/>
              </a:rPr>
              <a:t> (6</a:t>
            </a:r>
            <a:r>
              <a:rPr lang="en-GB" sz="1800" baseline="30000" dirty="0" smtClean="0">
                <a:latin typeface="Arial" charset="0"/>
                <a:cs typeface="Arial" charset="0"/>
              </a:rPr>
              <a:t>th</a:t>
            </a:r>
            <a:r>
              <a:rPr lang="en-GB" sz="1800" dirty="0" smtClean="0">
                <a:latin typeface="Arial" charset="0"/>
                <a:cs typeface="Arial" charset="0"/>
              </a:rPr>
              <a:t> </a:t>
            </a:r>
            <a:r>
              <a:rPr lang="en-GB" sz="1800" dirty="0" err="1" smtClean="0">
                <a:latin typeface="Arial" charset="0"/>
                <a:cs typeface="Arial" charset="0"/>
              </a:rPr>
              <a:t>ed</a:t>
            </a:r>
            <a:r>
              <a:rPr lang="en-GB" sz="1800" dirty="0" smtClean="0">
                <a:latin typeface="Arial" charset="0"/>
                <a:cs typeface="Arial" charset="0"/>
              </a:rPr>
              <a:t>) London: Hodder and Stoughton.  </a:t>
            </a:r>
          </a:p>
          <a:p>
            <a:pPr marL="0" indent="0">
              <a:buFont typeface="Wingdings" pitchFamily="2" charset="2"/>
              <a:buNone/>
            </a:pPr>
            <a:endParaRPr lang="en-GB" sz="1800" dirty="0" smtClean="0">
              <a:latin typeface="Arial" charset="0"/>
              <a:cs typeface="Arial" charset="0"/>
            </a:endParaRPr>
          </a:p>
          <a:p>
            <a:pPr marL="0" indent="0">
              <a:buFont typeface="Wingdings" pitchFamily="2" charset="2"/>
              <a:buNone/>
            </a:pPr>
            <a:endParaRPr lang="en-GB" sz="1800" dirty="0" smtClean="0">
              <a:latin typeface="Arial" charset="0"/>
              <a:cs typeface="Arial" charset="0"/>
            </a:endParaRPr>
          </a:p>
          <a:p>
            <a:pPr marL="0" indent="0">
              <a:buFont typeface="Wingdings" pitchFamily="2" charset="2"/>
              <a:buNone/>
            </a:pPr>
            <a:r>
              <a:rPr lang="en-GB" sz="1800" dirty="0" smtClean="0">
                <a:latin typeface="Arial" charset="0"/>
                <a:cs typeface="Arial" charset="0"/>
              </a:rPr>
              <a:t>Passer, M., Smith, R., Holt, N., </a:t>
            </a:r>
            <a:r>
              <a:rPr lang="en-GB" sz="1800" dirty="0" err="1" smtClean="0">
                <a:latin typeface="Arial" charset="0"/>
                <a:cs typeface="Arial" charset="0"/>
              </a:rPr>
              <a:t>Bremner</a:t>
            </a:r>
            <a:r>
              <a:rPr lang="en-GB" sz="1800" dirty="0" smtClean="0">
                <a:latin typeface="Arial" charset="0"/>
                <a:cs typeface="Arial" charset="0"/>
              </a:rPr>
              <a:t>, A., Sutherland, E., &amp; </a:t>
            </a:r>
            <a:r>
              <a:rPr lang="en-GB" sz="1800" dirty="0" err="1" smtClean="0">
                <a:latin typeface="Arial" charset="0"/>
                <a:cs typeface="Arial" charset="0"/>
              </a:rPr>
              <a:t>Vliek</a:t>
            </a:r>
            <a:r>
              <a:rPr lang="en-GB" sz="1800" dirty="0" smtClean="0">
                <a:latin typeface="Arial" charset="0"/>
                <a:cs typeface="Arial" charset="0"/>
              </a:rPr>
              <a:t>, M. (2009). </a:t>
            </a:r>
            <a:r>
              <a:rPr lang="en-GB" sz="1800" i="1" dirty="0" smtClean="0">
                <a:latin typeface="Arial" charset="0"/>
                <a:cs typeface="Arial" charset="0"/>
              </a:rPr>
              <a:t> Psychology: The science of mind and behaviour </a:t>
            </a:r>
            <a:r>
              <a:rPr lang="en-GB" sz="1800" dirty="0" smtClean="0">
                <a:latin typeface="Arial" charset="0"/>
                <a:cs typeface="Arial" charset="0"/>
              </a:rPr>
              <a:t>(European Edition).</a:t>
            </a:r>
            <a:r>
              <a:rPr lang="en-GB" sz="1800" i="1" dirty="0" smtClean="0">
                <a:latin typeface="Arial" charset="0"/>
                <a:cs typeface="Arial" charset="0"/>
              </a:rPr>
              <a:t> </a:t>
            </a:r>
            <a:r>
              <a:rPr lang="en-GB" sz="1800" dirty="0" smtClean="0">
                <a:latin typeface="Arial" charset="0"/>
                <a:cs typeface="Arial" charset="0"/>
              </a:rPr>
              <a:t>London: McGraw-Hill.</a:t>
            </a:r>
          </a:p>
          <a:p>
            <a:pPr marL="0" indent="0">
              <a:buFont typeface="Wingdings" pitchFamily="2" charset="2"/>
              <a:buNone/>
            </a:pPr>
            <a:endParaRPr lang="en-GB" sz="1800" dirty="0" smtClean="0">
              <a:latin typeface="Arial" charset="0"/>
              <a:cs typeface="Arial" charset="0"/>
            </a:endParaRPr>
          </a:p>
          <a:p>
            <a:pPr marL="0" indent="0">
              <a:buFont typeface="Wingdings" pitchFamily="2" charset="2"/>
              <a:buNone/>
            </a:pPr>
            <a:endParaRPr lang="en-GB" sz="1800" dirty="0" smtClean="0">
              <a:latin typeface="Arial" charset="0"/>
              <a:cs typeface="Arial" charset="0"/>
            </a:endParaRPr>
          </a:p>
          <a:p>
            <a:pPr marL="0" indent="0"/>
            <a:r>
              <a:rPr lang="en-GB" sz="1800" dirty="0" smtClean="0">
                <a:latin typeface="Arial" charset="0"/>
                <a:cs typeface="Arial" charset="0"/>
              </a:rPr>
              <a:t>  Make clear notes on these approaches.</a:t>
            </a:r>
          </a:p>
          <a:p>
            <a:pPr marL="0" indent="0"/>
            <a:endParaRPr lang="en-GB" sz="1800" dirty="0" smtClean="0">
              <a:latin typeface="Arial" charset="0"/>
              <a:cs typeface="Arial" charset="0"/>
            </a:endParaRPr>
          </a:p>
          <a:p>
            <a:pPr marL="0" indent="0"/>
            <a:r>
              <a:rPr lang="en-GB" sz="1800" dirty="0" smtClean="0">
                <a:latin typeface="Arial" charset="0"/>
                <a:cs typeface="Arial" charset="0"/>
              </a:rPr>
              <a:t>  Be prepared to discuss theories in the seminar</a:t>
            </a:r>
          </a:p>
          <a:p>
            <a:pPr marL="0" indent="0"/>
            <a:endParaRPr lang="en-GB" sz="1800" dirty="0" smtClean="0">
              <a:latin typeface="Arial" charset="0"/>
              <a:cs typeface="Arial" charset="0"/>
            </a:endParaRPr>
          </a:p>
          <a:p>
            <a:pPr marL="0" indent="0" algn="ctr">
              <a:buFont typeface="Wingdings 2" pitchFamily="18" charset="2"/>
              <a:buNone/>
            </a:pPr>
            <a:r>
              <a:rPr lang="en-GB" sz="2000" b="1" dirty="0" smtClean="0">
                <a:solidFill>
                  <a:srgbClr val="FF0000"/>
                </a:solidFill>
                <a:latin typeface="Arial" charset="0"/>
                <a:cs typeface="Arial" charset="0"/>
              </a:rPr>
              <a:t>Avoidance of seminars:  a BAD idea that you are highly likely to regret</a:t>
            </a:r>
          </a:p>
          <a:p>
            <a:pPr marL="0" indent="0">
              <a:buFont typeface="Wingdings 2" pitchFamily="18" charset="2"/>
              <a:buChar char=""/>
            </a:pPr>
            <a:endParaRPr lang="en-GB" dirty="0" smtClean="0"/>
          </a:p>
        </p:txBody>
      </p:sp>
    </p:spTree>
    <p:extLst>
      <p:ext uri="{BB962C8B-B14F-4D97-AF65-F5344CB8AC3E}">
        <p14:creationId xmlns:p14="http://schemas.microsoft.com/office/powerpoint/2010/main" val="170162157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813</TotalTime>
  <Words>2533</Words>
  <Application>Microsoft Office PowerPoint</Application>
  <PresentationFormat>On-screen Show (4:3)</PresentationFormat>
  <Paragraphs>481</Paragraphs>
  <Slides>39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Wingdings</vt:lpstr>
      <vt:lpstr>Wingdings 2</vt:lpstr>
      <vt:lpstr>Clarity</vt:lpstr>
      <vt:lpstr>Introduction to Psychology                                                        Dr judith marshall</vt:lpstr>
      <vt:lpstr>Recap: Lecture one</vt:lpstr>
      <vt:lpstr>Lecture two outline</vt:lpstr>
      <vt:lpstr>The Humanistic Approach</vt:lpstr>
      <vt:lpstr>The Humanistic Approach</vt:lpstr>
      <vt:lpstr>The Humanistic Approach</vt:lpstr>
      <vt:lpstr>The Humanistic Approach</vt:lpstr>
      <vt:lpstr>Maslow’s Hierarchy of Needs</vt:lpstr>
      <vt:lpstr>The Humanistic Approach in real-life </vt:lpstr>
      <vt:lpstr>The Humanistic Approach in real-life</vt:lpstr>
      <vt:lpstr>The Humanistic Approach in real-life</vt:lpstr>
      <vt:lpstr>Evaluation of Humanism</vt:lpstr>
      <vt:lpstr>The Cognitive Approach </vt:lpstr>
      <vt:lpstr>The Cognitive Approach</vt:lpstr>
      <vt:lpstr>The Cognitive approach - Analogies </vt:lpstr>
      <vt:lpstr>What does cognitive psychology focus upon?</vt:lpstr>
      <vt:lpstr>PowerPoint Presentation</vt:lpstr>
      <vt:lpstr> The Cognitive approach in real-life </vt:lpstr>
      <vt:lpstr>Evaluation of the Cognitive Approach </vt:lpstr>
      <vt:lpstr>The Social Constructionist Approach</vt:lpstr>
      <vt:lpstr>The Social Constructionist approach </vt:lpstr>
      <vt:lpstr>The Social Constructionist approach</vt:lpstr>
      <vt:lpstr>Assumptions of social constructionism   </vt:lpstr>
      <vt:lpstr>The Social Constructionist Approach</vt:lpstr>
      <vt:lpstr>The Social Constructionist Approach</vt:lpstr>
      <vt:lpstr>The Evolutionary Approach</vt:lpstr>
      <vt:lpstr>The Evolutionary approach </vt:lpstr>
      <vt:lpstr> </vt:lpstr>
      <vt:lpstr>The Evolutionary approach </vt:lpstr>
      <vt:lpstr>The Evolutionary approach - Evaluation</vt:lpstr>
      <vt:lpstr>The Biological Approach</vt:lpstr>
      <vt:lpstr>The Biological Approach</vt:lpstr>
      <vt:lpstr>The Biological Approach</vt:lpstr>
      <vt:lpstr>PowerPoint Presentation</vt:lpstr>
      <vt:lpstr>Biological approach - Evaluation</vt:lpstr>
      <vt:lpstr>Consider - How do these different approaches explain specific behaviours?</vt:lpstr>
      <vt:lpstr>PowerPoint Presentation</vt:lpstr>
      <vt:lpstr>Where can you find these theoretical approaches?</vt:lpstr>
      <vt:lpstr>Reading</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edu-sc</dc:creator>
  <cp:lastModifiedBy>Judith Marshall</cp:lastModifiedBy>
  <cp:revision>60</cp:revision>
  <cp:lastPrinted>2015-09-28T14:38:46Z</cp:lastPrinted>
  <dcterms:created xsi:type="dcterms:W3CDTF">2014-08-18T11:41:08Z</dcterms:created>
  <dcterms:modified xsi:type="dcterms:W3CDTF">2017-09-14T10:17:32Z</dcterms:modified>
</cp:coreProperties>
</file>