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handoutMasterIdLst>
    <p:handoutMasterId r:id="rId28"/>
  </p:handoutMasterIdLst>
  <p:sldIdLst>
    <p:sldId id="256" r:id="rId2"/>
    <p:sldId id="279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9" r:id="rId12"/>
    <p:sldId id="290" r:id="rId13"/>
    <p:sldId id="291" r:id="rId14"/>
    <p:sldId id="292" r:id="rId15"/>
    <p:sldId id="293" r:id="rId16"/>
    <p:sldId id="294" r:id="rId17"/>
    <p:sldId id="295" r:id="rId18"/>
    <p:sldId id="296" r:id="rId19"/>
    <p:sldId id="297" r:id="rId20"/>
    <p:sldId id="298" r:id="rId21"/>
    <p:sldId id="299" r:id="rId22"/>
    <p:sldId id="300" r:id="rId23"/>
    <p:sldId id="301" r:id="rId24"/>
    <p:sldId id="302" r:id="rId25"/>
    <p:sldId id="304" r:id="rId26"/>
    <p:sldId id="305" r:id="rId27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4B2408-FD86-4CB6-9B8B-866BB9B5EAF9}" type="datetimeFigureOut">
              <a:rPr lang="en-GB" smtClean="0"/>
              <a:t>13/10/2014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A91F29-5E30-4674-AE2F-C8B4544EC55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pPr/>
              <a:t>10/13/2014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pPr/>
              <a:t>10/13/2014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pPr/>
              <a:t>10/13/2014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pPr/>
              <a:t>10/13/2014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pPr/>
              <a:t>10/13/2014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pPr/>
              <a:t>10/13/2014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pPr/>
              <a:t>10/13/2014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pPr/>
              <a:t>10/13/2014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pPr/>
              <a:t>10/13/2014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pPr/>
              <a:t>10/13/2014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pPr/>
              <a:t>10/13/2014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C6FC8-C42B-454D-BD58-5593225F07A8}" type="datetimeFigureOut">
              <a:rPr lang="en-US" smtClean="0"/>
              <a:pPr/>
              <a:t>10/13/2014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5E26D-9379-204A-82EE-B790569D1B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E9C6FC8-C42B-454D-BD58-5593225F07A8}" type="datetimeFigureOut">
              <a:rPr lang="en-US" smtClean="0"/>
              <a:pPr/>
              <a:t>10/13/2014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03C5E26D-9379-204A-82EE-B790569D1B01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Iddewiaeth</a:t>
            </a:r>
            <a:r>
              <a:rPr lang="en-US" dirty="0" smtClean="0"/>
              <a:t> a </a:t>
            </a:r>
            <a:r>
              <a:rPr lang="en-US" dirty="0" err="1" smtClean="0"/>
              <a:t>Christnogaeth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Arolwg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Hanes </a:t>
            </a:r>
            <a:r>
              <a:rPr lang="en-US" dirty="0" err="1" smtClean="0"/>
              <a:t>Cristnogaeth</a:t>
            </a:r>
            <a:endParaRPr lang="en-US" dirty="0" smtClean="0"/>
          </a:p>
          <a:p>
            <a:r>
              <a:rPr lang="en-US" dirty="0" smtClean="0"/>
              <a:t>Y </a:t>
            </a:r>
            <a:r>
              <a:rPr lang="en-US" dirty="0" err="1" smtClean="0"/>
              <a:t>Diwygiad</a:t>
            </a:r>
            <a:r>
              <a:rPr lang="en-US" dirty="0" smtClean="0"/>
              <a:t> </a:t>
            </a:r>
            <a:r>
              <a:rPr lang="en-US" dirty="0" err="1" smtClean="0"/>
              <a:t>Mawr</a:t>
            </a:r>
            <a:r>
              <a:rPr lang="en-US" dirty="0" smtClean="0"/>
              <a:t> </a:t>
            </a:r>
            <a:r>
              <a:rPr lang="en-US" dirty="0" err="1" smtClean="0"/>
              <a:t>hyd</a:t>
            </a:r>
            <a:r>
              <a:rPr lang="en-US" dirty="0" smtClean="0"/>
              <a:t> y </a:t>
            </a:r>
            <a:r>
              <a:rPr lang="en-US" dirty="0" err="1" smtClean="0"/>
              <a:t>Bedwaredd</a:t>
            </a:r>
            <a:r>
              <a:rPr lang="en-US" dirty="0" smtClean="0"/>
              <a:t> </a:t>
            </a:r>
            <a:r>
              <a:rPr lang="en-US" dirty="0" err="1" smtClean="0"/>
              <a:t>Ganrif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Bymtheg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027951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4253" y="228915"/>
            <a:ext cx="4552413" cy="6016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54814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Johan Gutenberg (1398-1468)</a:t>
            </a:r>
          </a:p>
          <a:p>
            <a:r>
              <a:rPr lang="en-US" i="1" dirty="0" smtClean="0"/>
              <a:t>Diamond Sutra</a:t>
            </a:r>
            <a:r>
              <a:rPr lang="en-US" dirty="0" smtClean="0"/>
              <a:t> (868)</a:t>
            </a:r>
          </a:p>
          <a:p>
            <a:r>
              <a:rPr lang="en-US" i="1" dirty="0" err="1" smtClean="0"/>
              <a:t>Beibl</a:t>
            </a:r>
            <a:r>
              <a:rPr lang="en-US" i="1" dirty="0" smtClean="0"/>
              <a:t> </a:t>
            </a:r>
            <a:r>
              <a:rPr lang="en-US" dirty="0" smtClean="0"/>
              <a:t>(1450s)</a:t>
            </a:r>
          </a:p>
          <a:p>
            <a:r>
              <a:rPr lang="en-US" dirty="0" err="1" smtClean="0"/>
              <a:t>Ysbrydolrwydd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Oesoedd</a:t>
            </a:r>
            <a:r>
              <a:rPr lang="en-US" dirty="0" smtClean="0"/>
              <a:t> </a:t>
            </a:r>
            <a:r>
              <a:rPr lang="en-US" dirty="0" err="1" smtClean="0"/>
              <a:t>Canol</a:t>
            </a:r>
            <a:endParaRPr lang="en-US" dirty="0" smtClean="0"/>
          </a:p>
          <a:p>
            <a:r>
              <a:rPr lang="en-US" dirty="0" err="1" smtClean="0"/>
              <a:t>Galwadau</a:t>
            </a:r>
            <a:r>
              <a:rPr lang="en-US" dirty="0" smtClean="0"/>
              <a:t> am </a:t>
            </a:r>
            <a:r>
              <a:rPr lang="en-US" dirty="0" err="1" smtClean="0"/>
              <a:t>ddiwygio’r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r>
              <a:rPr lang="en-US" dirty="0" smtClean="0"/>
              <a:t>: </a:t>
            </a:r>
            <a:r>
              <a:rPr lang="en-US" dirty="0" err="1" smtClean="0"/>
              <a:t>camarferion</a:t>
            </a:r>
            <a:r>
              <a:rPr lang="en-US" dirty="0" smtClean="0"/>
              <a:t> y </a:t>
            </a:r>
            <a:r>
              <a:rPr lang="en-US" dirty="0" err="1" smtClean="0"/>
              <a:t>Babaeth</a:t>
            </a:r>
            <a:endParaRPr lang="en-US" dirty="0" smtClean="0"/>
          </a:p>
          <a:p>
            <a:r>
              <a:rPr lang="en-US" dirty="0" err="1" smtClean="0"/>
              <a:t>Lolardiaid</a:t>
            </a:r>
            <a:r>
              <a:rPr lang="en-US" dirty="0" smtClean="0"/>
              <a:t>, </a:t>
            </a:r>
            <a:r>
              <a:rPr lang="en-US" dirty="0" err="1" smtClean="0"/>
              <a:t>Hwsiaid</a:t>
            </a:r>
            <a:r>
              <a:rPr lang="en-US" dirty="0" smtClean="0"/>
              <a:t>, </a:t>
            </a:r>
            <a:r>
              <a:rPr lang="en-US" dirty="0" err="1" smtClean="0"/>
              <a:t>Waldensiaid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903215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Martin Luther (1483-1546)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 smtClean="0"/>
              <a:t>Gwerthu</a:t>
            </a:r>
            <a:r>
              <a:rPr lang="en-US" dirty="0" smtClean="0"/>
              <a:t> </a:t>
            </a:r>
            <a:r>
              <a:rPr lang="en-US" dirty="0" err="1" smtClean="0"/>
              <a:t>maddeuebau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417" y="1838263"/>
            <a:ext cx="4105338" cy="4105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0624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31 Hydref1517</a:t>
            </a:r>
          </a:p>
          <a:p>
            <a:r>
              <a:rPr lang="en-US" dirty="0" smtClean="0"/>
              <a:t>95 </a:t>
            </a:r>
            <a:r>
              <a:rPr lang="en-US" dirty="0" err="1" smtClean="0"/>
              <a:t>Dadleuon</a:t>
            </a:r>
            <a:endParaRPr lang="en-US" dirty="0" smtClean="0"/>
          </a:p>
          <a:p>
            <a:r>
              <a:rPr lang="en-US" dirty="0" err="1" smtClean="0"/>
              <a:t>Gwadu</a:t>
            </a:r>
            <a:r>
              <a:rPr lang="en-US" dirty="0" smtClean="0"/>
              <a:t> </a:t>
            </a:r>
            <a:r>
              <a:rPr lang="en-US" dirty="0" err="1" smtClean="0"/>
              <a:t>awdurdod</a:t>
            </a:r>
            <a:r>
              <a:rPr lang="en-US" dirty="0" smtClean="0"/>
              <a:t> </a:t>
            </a:r>
            <a:r>
              <a:rPr lang="en-US" dirty="0" err="1" smtClean="0"/>
              <a:t>unigryw</a:t>
            </a:r>
            <a:r>
              <a:rPr lang="en-US" dirty="0" smtClean="0"/>
              <a:t> y </a:t>
            </a:r>
            <a:r>
              <a:rPr lang="en-US" dirty="0" err="1" smtClean="0"/>
              <a:t>Pab</a:t>
            </a:r>
            <a:endParaRPr lang="en-US" dirty="0" smtClean="0"/>
          </a:p>
          <a:p>
            <a:r>
              <a:rPr lang="en-US" dirty="0" smtClean="0"/>
              <a:t>Gras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flaenoriaethu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iachawdwriaeth</a:t>
            </a:r>
            <a:endParaRPr lang="en-US" dirty="0" smtClean="0"/>
          </a:p>
          <a:p>
            <a:r>
              <a:rPr lang="en-US" dirty="0" err="1" smtClean="0"/>
              <a:t>Taflu</a:t>
            </a:r>
            <a:r>
              <a:rPr lang="en-US" dirty="0" smtClean="0"/>
              <a:t> </a:t>
            </a:r>
            <a:r>
              <a:rPr lang="en-US" dirty="0" err="1" smtClean="0"/>
              <a:t>amheuaeth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y ‘</a:t>
            </a:r>
            <a:r>
              <a:rPr lang="en-US" dirty="0" err="1" smtClean="0"/>
              <a:t>cymhelliad</a:t>
            </a:r>
            <a:r>
              <a:rPr lang="en-US" dirty="0" smtClean="0"/>
              <a:t> </a:t>
            </a:r>
            <a:r>
              <a:rPr lang="en-US" dirty="0" err="1" smtClean="0"/>
              <a:t>elw</a:t>
            </a:r>
            <a:r>
              <a:rPr lang="en-US" dirty="0" smtClean="0"/>
              <a:t>’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564" y="1798009"/>
            <a:ext cx="3814026" cy="3727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10273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Leo X, </a:t>
            </a:r>
            <a:r>
              <a:rPr lang="en-US" i="1" dirty="0" err="1" smtClean="0"/>
              <a:t>Exsurge</a:t>
            </a:r>
            <a:r>
              <a:rPr lang="en-US" i="1" dirty="0" smtClean="0"/>
              <a:t> </a:t>
            </a:r>
            <a:r>
              <a:rPr lang="en-US" i="1" dirty="0" err="1" smtClean="0"/>
              <a:t>Domine</a:t>
            </a:r>
            <a:r>
              <a:rPr lang="en-US" dirty="0" smtClean="0"/>
              <a:t> (1520), </a:t>
            </a:r>
            <a:r>
              <a:rPr lang="en-US" dirty="0" err="1" smtClean="0"/>
              <a:t>esgymuno</a:t>
            </a:r>
            <a:r>
              <a:rPr lang="en-US" dirty="0" smtClean="0"/>
              <a:t> Luther</a:t>
            </a:r>
          </a:p>
          <a:p>
            <a:r>
              <a:rPr lang="en-US" dirty="0" err="1" smtClean="0"/>
              <a:t>Cymanfa</a:t>
            </a:r>
            <a:r>
              <a:rPr lang="en-US" dirty="0" smtClean="0"/>
              <a:t> Worms (1521), </a:t>
            </a:r>
            <a:r>
              <a:rPr lang="en-US" dirty="0" err="1" smtClean="0"/>
              <a:t>condemnio</a:t>
            </a:r>
            <a:r>
              <a:rPr lang="en-US" dirty="0" smtClean="0"/>
              <a:t> Luther </a:t>
            </a:r>
            <a:r>
              <a:rPr lang="en-US" dirty="0" err="1" smtClean="0"/>
              <a:t>fel</a:t>
            </a:r>
            <a:r>
              <a:rPr lang="en-US" dirty="0" smtClean="0"/>
              <a:t> heretic a </a:t>
            </a:r>
            <a:r>
              <a:rPr lang="en-US" dirty="0" err="1" smtClean="0"/>
              <a:t>herwr</a:t>
            </a:r>
            <a:endParaRPr lang="en-US" dirty="0" smtClean="0"/>
          </a:p>
          <a:p>
            <a:r>
              <a:rPr lang="en-US" dirty="0" err="1" smtClean="0"/>
              <a:t>Dylai</a:t>
            </a:r>
            <a:r>
              <a:rPr lang="en-US" dirty="0" smtClean="0"/>
              <a:t> </a:t>
            </a:r>
            <a:r>
              <a:rPr lang="en-US" dirty="0" err="1" smtClean="0"/>
              <a:t>offeiriaid</a:t>
            </a:r>
            <a:r>
              <a:rPr lang="en-US" dirty="0" smtClean="0"/>
              <a:t> </a:t>
            </a:r>
            <a:r>
              <a:rPr lang="en-US" dirty="0" err="1" smtClean="0"/>
              <a:t>briodi</a:t>
            </a:r>
            <a:r>
              <a:rPr lang="en-US" dirty="0" smtClean="0"/>
              <a:t>; </a:t>
            </a:r>
            <a:r>
              <a:rPr lang="en-US" dirty="0" err="1" smtClean="0"/>
              <a:t>priododd</a:t>
            </a:r>
            <a:r>
              <a:rPr lang="en-US" dirty="0" smtClean="0"/>
              <a:t> Luther Katharina von Bora (1499-1552) </a:t>
            </a:r>
            <a:r>
              <a:rPr lang="en-US" dirty="0" err="1" smtClean="0"/>
              <a:t>ym</a:t>
            </a:r>
            <a:r>
              <a:rPr lang="en-US" dirty="0" smtClean="0"/>
              <a:t> </a:t>
            </a:r>
            <a:r>
              <a:rPr lang="en-US" dirty="0" err="1" smtClean="0"/>
              <a:t>mis</a:t>
            </a:r>
            <a:r>
              <a:rPr lang="en-US" dirty="0" smtClean="0"/>
              <a:t> </a:t>
            </a:r>
            <a:r>
              <a:rPr lang="en-US" dirty="0" err="1" smtClean="0"/>
              <a:t>Mehefin</a:t>
            </a:r>
            <a:r>
              <a:rPr lang="en-US" dirty="0" smtClean="0"/>
              <a:t> 1525</a:t>
            </a:r>
          </a:p>
          <a:p>
            <a:r>
              <a:rPr lang="en-US" i="1" dirty="0" smtClean="0"/>
              <a:t>Sola Scriptura; Sola </a:t>
            </a:r>
            <a:r>
              <a:rPr lang="en-US" i="1" dirty="0" err="1" smtClean="0"/>
              <a:t>Fidei</a:t>
            </a:r>
            <a:r>
              <a:rPr lang="en-US" i="1" dirty="0" smtClean="0"/>
              <a:t>, Sola Gratia</a:t>
            </a:r>
            <a:r>
              <a:rPr lang="en-US" dirty="0" smtClean="0"/>
              <a:t>; </a:t>
            </a:r>
            <a:r>
              <a:rPr lang="en-US" dirty="0" err="1" smtClean="0"/>
              <a:t>offeiriadaeth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holl</a:t>
            </a:r>
            <a:r>
              <a:rPr lang="en-US" dirty="0" smtClean="0"/>
              <a:t> </a:t>
            </a:r>
            <a:r>
              <a:rPr lang="en-US" dirty="0" err="1" smtClean="0"/>
              <a:t>gredinwyr</a:t>
            </a:r>
            <a:r>
              <a:rPr lang="en-US" dirty="0" smtClean="0"/>
              <a:t>; </a:t>
            </a:r>
            <a:r>
              <a:rPr lang="en-US" dirty="0" err="1" smtClean="0"/>
              <a:t>hollbrenesoldeb</a:t>
            </a:r>
            <a:r>
              <a:rPr lang="en-US" dirty="0" smtClean="0"/>
              <a:t> Crist</a:t>
            </a:r>
          </a:p>
          <a:p>
            <a:r>
              <a:rPr lang="en-US" i="1" dirty="0" err="1" smtClean="0"/>
              <a:t>Cuius</a:t>
            </a:r>
            <a:r>
              <a:rPr lang="en-US" i="1" dirty="0" smtClean="0"/>
              <a:t> </a:t>
            </a:r>
            <a:r>
              <a:rPr lang="en-US" i="1" dirty="0" err="1" smtClean="0"/>
              <a:t>regio</a:t>
            </a:r>
            <a:r>
              <a:rPr lang="en-US" i="1" dirty="0" smtClean="0"/>
              <a:t>, </a:t>
            </a:r>
            <a:r>
              <a:rPr lang="en-US" i="1" dirty="0" err="1" smtClean="0"/>
              <a:t>eius</a:t>
            </a:r>
            <a:r>
              <a:rPr lang="en-US" i="1" dirty="0" smtClean="0"/>
              <a:t> </a:t>
            </a:r>
            <a:r>
              <a:rPr lang="en-US" i="1" dirty="0" err="1" smtClean="0"/>
              <a:t>religio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xmlns="" val="1008312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Diwygwyr</a:t>
            </a:r>
            <a:r>
              <a:rPr lang="en-US" dirty="0" smtClean="0"/>
              <a:t> </a:t>
            </a:r>
            <a:r>
              <a:rPr lang="en-US" dirty="0" err="1" smtClean="0"/>
              <a:t>eraill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Huldrych</a:t>
            </a:r>
            <a:r>
              <a:rPr lang="en-US" dirty="0" smtClean="0"/>
              <a:t> Zwingli (1484-1531)</a:t>
            </a:r>
          </a:p>
          <a:p>
            <a:r>
              <a:rPr lang="en-US" dirty="0" smtClean="0"/>
              <a:t>Martin </a:t>
            </a:r>
            <a:r>
              <a:rPr lang="en-US" dirty="0" err="1" smtClean="0"/>
              <a:t>Bucer</a:t>
            </a:r>
            <a:r>
              <a:rPr lang="en-US" dirty="0" smtClean="0"/>
              <a:t> (1491-1551) – 1549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Lloegr</a:t>
            </a:r>
            <a:endParaRPr lang="en-US" dirty="0" smtClean="0"/>
          </a:p>
          <a:p>
            <a:r>
              <a:rPr lang="en-US" dirty="0" smtClean="0"/>
              <a:t>Philip Melanchthon (1497-1560) – </a:t>
            </a:r>
            <a:r>
              <a:rPr lang="en-US" i="1" dirty="0" err="1" smtClean="0"/>
              <a:t>Cyffes</a:t>
            </a:r>
            <a:r>
              <a:rPr lang="en-US" i="1" dirty="0" smtClean="0"/>
              <a:t> Augsburg</a:t>
            </a:r>
          </a:p>
          <a:p>
            <a:endParaRPr lang="en-US" dirty="0" smtClean="0"/>
          </a:p>
          <a:p>
            <a:r>
              <a:rPr lang="en-US" dirty="0" smtClean="0"/>
              <a:t>William </a:t>
            </a:r>
            <a:r>
              <a:rPr lang="en-US" dirty="0" err="1" smtClean="0"/>
              <a:t>Farel</a:t>
            </a:r>
            <a:r>
              <a:rPr lang="en-US" dirty="0" smtClean="0"/>
              <a:t> (1489-1565)</a:t>
            </a:r>
          </a:p>
          <a:p>
            <a:r>
              <a:rPr lang="en-US" dirty="0" smtClean="0"/>
              <a:t>Theodore </a:t>
            </a:r>
            <a:r>
              <a:rPr lang="en-US" dirty="0" err="1" smtClean="0"/>
              <a:t>Beza</a:t>
            </a:r>
            <a:r>
              <a:rPr lang="en-US" dirty="0" smtClean="0"/>
              <a:t> (1519-1605)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579724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John Calvin (1509-1564)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i="1" dirty="0" err="1" smtClean="0"/>
              <a:t>Institutio</a:t>
            </a:r>
            <a:r>
              <a:rPr lang="en-US" i="1" dirty="0" smtClean="0"/>
              <a:t> </a:t>
            </a:r>
            <a:r>
              <a:rPr lang="en-US" dirty="0" smtClean="0"/>
              <a:t>(</a:t>
            </a:r>
            <a:r>
              <a:rPr lang="en-US" dirty="0" err="1" smtClean="0"/>
              <a:t>Institiwtiau</a:t>
            </a:r>
            <a:r>
              <a:rPr lang="en-US" dirty="0" smtClean="0"/>
              <a:t> (</a:t>
            </a:r>
            <a:r>
              <a:rPr lang="en-US" dirty="0" err="1" smtClean="0"/>
              <a:t>egwyddorion</a:t>
            </a:r>
            <a:r>
              <a:rPr lang="en-US" dirty="0" smtClean="0"/>
              <a:t>) Y </a:t>
            </a:r>
            <a:r>
              <a:rPr lang="en-US" dirty="0" err="1" smtClean="0"/>
              <a:t>Grefydd</a:t>
            </a:r>
            <a:r>
              <a:rPr lang="en-US" dirty="0" smtClean="0"/>
              <a:t> </a:t>
            </a:r>
            <a:r>
              <a:rPr lang="en-US" dirty="0" err="1" smtClean="0"/>
              <a:t>Gristnogol</a:t>
            </a:r>
            <a:r>
              <a:rPr lang="en-US" dirty="0" smtClean="0"/>
              <a:t>, 1536)</a:t>
            </a:r>
          </a:p>
          <a:p>
            <a:r>
              <a:rPr lang="en-US" dirty="0" err="1" smtClean="0"/>
              <a:t>Sofraniaeth</a:t>
            </a:r>
            <a:r>
              <a:rPr lang="en-US" dirty="0" smtClean="0"/>
              <a:t> </a:t>
            </a:r>
            <a:r>
              <a:rPr lang="en-US" dirty="0" err="1" smtClean="0"/>
              <a:t>Duw</a:t>
            </a:r>
            <a:endParaRPr lang="en-US" dirty="0" smtClean="0"/>
          </a:p>
          <a:p>
            <a:r>
              <a:rPr lang="en-US" dirty="0" err="1" smtClean="0"/>
              <a:t>Athrawiaeth</a:t>
            </a:r>
            <a:r>
              <a:rPr lang="en-US" dirty="0" smtClean="0"/>
              <a:t> </a:t>
            </a:r>
            <a:r>
              <a:rPr lang="en-US" dirty="0" err="1" smtClean="0"/>
              <a:t>uchel</a:t>
            </a:r>
            <a:r>
              <a:rPr lang="en-US" dirty="0" smtClean="0"/>
              <a:t> am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r>
              <a:rPr lang="en-US" dirty="0" smtClean="0"/>
              <a:t>, ac am y </a:t>
            </a:r>
            <a:r>
              <a:rPr lang="en-US" dirty="0" err="1" smtClean="0"/>
              <a:t>weinidogaeth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endParaRPr lang="en-US" dirty="0" smtClean="0"/>
          </a:p>
          <a:p>
            <a:r>
              <a:rPr lang="en-US" dirty="0" err="1" smtClean="0"/>
              <a:t>Rhagordeiniad</a:t>
            </a:r>
            <a:r>
              <a:rPr lang="en-US" dirty="0" smtClean="0"/>
              <a:t> </a:t>
            </a:r>
            <a:r>
              <a:rPr lang="en-US" dirty="0" err="1" smtClean="0"/>
              <a:t>dwbl</a:t>
            </a:r>
            <a:endParaRPr lang="en-US" dirty="0" smtClean="0"/>
          </a:p>
          <a:p>
            <a:r>
              <a:rPr lang="en-US" dirty="0" err="1" smtClean="0"/>
              <a:t>Genefa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077" y="1600201"/>
            <a:ext cx="4123734" cy="434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9875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Calfiniaeth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Synod </a:t>
            </a:r>
            <a:r>
              <a:rPr lang="en-US" dirty="0" err="1" smtClean="0"/>
              <a:t>Dordt</a:t>
            </a:r>
            <a:r>
              <a:rPr lang="en-US" dirty="0" smtClean="0"/>
              <a:t> (1618-19)</a:t>
            </a:r>
          </a:p>
          <a:p>
            <a:r>
              <a:rPr lang="en-US" dirty="0" smtClean="0"/>
              <a:t>‘TULIP’</a:t>
            </a:r>
          </a:p>
          <a:p>
            <a:r>
              <a:rPr lang="en-US" dirty="0" smtClean="0"/>
              <a:t>Total Depravity – </a:t>
            </a:r>
            <a:r>
              <a:rPr lang="en-US" dirty="0" err="1" smtClean="0"/>
              <a:t>llwyr</a:t>
            </a:r>
            <a:r>
              <a:rPr lang="en-US" dirty="0" smtClean="0"/>
              <a:t> </a:t>
            </a:r>
            <a:r>
              <a:rPr lang="en-US" dirty="0" err="1" smtClean="0"/>
              <a:t>lygriad</a:t>
            </a:r>
            <a:endParaRPr lang="en-US" dirty="0" smtClean="0"/>
          </a:p>
          <a:p>
            <a:r>
              <a:rPr lang="en-US" dirty="0" smtClean="0"/>
              <a:t>Unconditional Election – </a:t>
            </a:r>
            <a:r>
              <a:rPr lang="en-US" dirty="0" err="1" smtClean="0"/>
              <a:t>etholedigaeth</a:t>
            </a:r>
            <a:r>
              <a:rPr lang="en-US" dirty="0" smtClean="0"/>
              <a:t> </a:t>
            </a:r>
            <a:r>
              <a:rPr lang="en-US" dirty="0" err="1" smtClean="0"/>
              <a:t>ddiamod</a:t>
            </a:r>
            <a:endParaRPr lang="en-US" dirty="0" smtClean="0"/>
          </a:p>
          <a:p>
            <a:r>
              <a:rPr lang="en-US" dirty="0" smtClean="0"/>
              <a:t>Limited Atonement – </a:t>
            </a:r>
            <a:r>
              <a:rPr lang="en-US" dirty="0" err="1" smtClean="0"/>
              <a:t>Iawn</a:t>
            </a:r>
            <a:r>
              <a:rPr lang="en-US" dirty="0" smtClean="0"/>
              <a:t> </a:t>
            </a:r>
            <a:r>
              <a:rPr lang="en-US" dirty="0" err="1" smtClean="0"/>
              <a:t>cyfyngedig</a:t>
            </a:r>
            <a:endParaRPr lang="en-US" dirty="0" smtClean="0"/>
          </a:p>
          <a:p>
            <a:r>
              <a:rPr lang="en-US" dirty="0" smtClean="0"/>
              <a:t>Irresistible Grace – Gras </a:t>
            </a:r>
            <a:r>
              <a:rPr lang="en-US" dirty="0" err="1" smtClean="0"/>
              <a:t>anorchfygol</a:t>
            </a:r>
            <a:endParaRPr lang="en-US" dirty="0" smtClean="0"/>
          </a:p>
          <a:p>
            <a:r>
              <a:rPr lang="en-US" dirty="0" smtClean="0"/>
              <a:t>Perseverance of the Saints – </a:t>
            </a:r>
            <a:r>
              <a:rPr lang="en-US" dirty="0" err="1" smtClean="0"/>
              <a:t>dyfalbarhad</a:t>
            </a:r>
            <a:r>
              <a:rPr lang="en-US" dirty="0" smtClean="0"/>
              <a:t> y Saint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67" y="1722004"/>
            <a:ext cx="4465089" cy="3730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63354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Ailfedyddwyr</a:t>
            </a:r>
            <a:r>
              <a:rPr lang="en-US" dirty="0" smtClean="0"/>
              <a:t> – y </a:t>
            </a:r>
            <a:r>
              <a:rPr lang="en-US" dirty="0" err="1" smtClean="0"/>
              <a:t>Diwygiad</a:t>
            </a:r>
            <a:r>
              <a:rPr lang="en-US" dirty="0" smtClean="0"/>
              <a:t> </a:t>
            </a:r>
            <a:r>
              <a:rPr lang="en-US" dirty="0" err="1" smtClean="0"/>
              <a:t>Radicalaidd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 smtClean="0"/>
              <a:t>Apocalyps</a:t>
            </a:r>
            <a:endParaRPr lang="en-US" dirty="0" smtClean="0"/>
          </a:p>
          <a:p>
            <a:r>
              <a:rPr lang="en-US" dirty="0" smtClean="0"/>
              <a:t>Melchior Hoffman (c.1495-c.1543)</a:t>
            </a:r>
          </a:p>
          <a:p>
            <a:r>
              <a:rPr lang="en-US" dirty="0" smtClean="0"/>
              <a:t>Jan van </a:t>
            </a:r>
            <a:r>
              <a:rPr lang="en-US" dirty="0" err="1" smtClean="0"/>
              <a:t>Matthijs</a:t>
            </a:r>
            <a:r>
              <a:rPr lang="en-US" dirty="0" smtClean="0"/>
              <a:t> (1500-1534)</a:t>
            </a:r>
          </a:p>
          <a:p>
            <a:r>
              <a:rPr lang="en-US" dirty="0" smtClean="0"/>
              <a:t>Jan van Leiden (c.1509-1536)</a:t>
            </a:r>
          </a:p>
          <a:p>
            <a:r>
              <a:rPr lang="en-US" dirty="0" err="1" smtClean="0"/>
              <a:t>Münster</a:t>
            </a:r>
            <a:r>
              <a:rPr lang="en-US" dirty="0" smtClean="0"/>
              <a:t> (1534)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275" y="2142947"/>
            <a:ext cx="3557660" cy="3119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34635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Menno Simons (1496-1561)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 smtClean="0"/>
              <a:t>Gwrthod</a:t>
            </a:r>
            <a:r>
              <a:rPr lang="en-US" dirty="0" smtClean="0"/>
              <a:t> </a:t>
            </a:r>
            <a:r>
              <a:rPr lang="en-US" dirty="0" err="1" smtClean="0"/>
              <a:t>Catholigiaeth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Offeiriadaeth</a:t>
            </a:r>
            <a:endParaRPr lang="en-US" dirty="0" smtClean="0"/>
          </a:p>
          <a:p>
            <a:r>
              <a:rPr lang="en-US" dirty="0" err="1" smtClean="0"/>
              <a:t>Derbyn</a:t>
            </a:r>
            <a:r>
              <a:rPr lang="en-US" dirty="0" smtClean="0"/>
              <a:t> </a:t>
            </a:r>
            <a:r>
              <a:rPr lang="en-US" dirty="0" err="1" smtClean="0"/>
              <a:t>bedydd</a:t>
            </a:r>
            <a:r>
              <a:rPr lang="en-US" dirty="0" smtClean="0"/>
              <a:t> </a:t>
            </a:r>
            <a:r>
              <a:rPr lang="en-US" dirty="0" err="1" smtClean="0"/>
              <a:t>trwy</a:t>
            </a:r>
            <a:r>
              <a:rPr lang="en-US" dirty="0" smtClean="0"/>
              <a:t> </a:t>
            </a:r>
            <a:r>
              <a:rPr lang="en-US" dirty="0" err="1" smtClean="0"/>
              <a:t>drochiad</a:t>
            </a:r>
            <a:endParaRPr lang="en-US" dirty="0" smtClean="0"/>
          </a:p>
          <a:p>
            <a:r>
              <a:rPr lang="en-US" dirty="0" err="1" smtClean="0"/>
              <a:t>Heddychwr</a:t>
            </a:r>
            <a:r>
              <a:rPr lang="en-US" dirty="0" smtClean="0"/>
              <a:t> – dim </a:t>
            </a:r>
            <a:r>
              <a:rPr lang="en-US" dirty="0" err="1" smtClean="0"/>
              <a:t>ymgymryd</a:t>
            </a:r>
            <a:r>
              <a:rPr lang="en-US" dirty="0" smtClean="0"/>
              <a:t> </a:t>
            </a:r>
            <a:r>
              <a:rPr lang="en-US" dirty="0" err="1" smtClean="0"/>
              <a:t>â’r</a:t>
            </a:r>
            <a:r>
              <a:rPr lang="en-US" dirty="0" smtClean="0"/>
              <a:t> </a:t>
            </a:r>
            <a:r>
              <a:rPr lang="en-US" dirty="0" err="1" smtClean="0"/>
              <a:t>Wladwriaeth</a:t>
            </a:r>
            <a:endParaRPr lang="en-US" dirty="0" smtClean="0"/>
          </a:p>
          <a:p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derbyn</a:t>
            </a:r>
            <a:r>
              <a:rPr lang="en-US" dirty="0" smtClean="0"/>
              <a:t> </a:t>
            </a:r>
            <a:r>
              <a:rPr lang="en-US" dirty="0" err="1" smtClean="0"/>
              <a:t>egwyddorion</a:t>
            </a:r>
            <a:r>
              <a:rPr lang="en-US" dirty="0" smtClean="0"/>
              <a:t> y </a:t>
            </a:r>
            <a:r>
              <a:rPr lang="en-US" dirty="0" err="1" smtClean="0"/>
              <a:t>Diwygiad</a:t>
            </a:r>
            <a:r>
              <a:rPr lang="en-US" dirty="0" smtClean="0"/>
              <a:t> – </a:t>
            </a:r>
            <a:r>
              <a:rPr lang="en-US" i="1" dirty="0" smtClean="0"/>
              <a:t>Sola Scriptura</a:t>
            </a:r>
            <a:r>
              <a:rPr lang="en-US" dirty="0" smtClean="0"/>
              <a:t>, </a:t>
            </a:r>
            <a:r>
              <a:rPr lang="en-US" i="1" dirty="0" smtClean="0"/>
              <a:t>Sola </a:t>
            </a:r>
            <a:r>
              <a:rPr lang="en-US" i="1" dirty="0" err="1" smtClean="0"/>
              <a:t>Fidei</a:t>
            </a:r>
            <a:r>
              <a:rPr lang="en-US" i="1" dirty="0" smtClean="0"/>
              <a:t>, Sola Gratia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65" y="1444532"/>
            <a:ext cx="4040085" cy="4947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80798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Diwygiad</a:t>
            </a:r>
            <a:r>
              <a:rPr lang="en-US" dirty="0" smtClean="0"/>
              <a:t> </a:t>
            </a:r>
            <a:r>
              <a:rPr lang="en-US" dirty="0" err="1"/>
              <a:t>y</a:t>
            </a:r>
            <a:r>
              <a:rPr lang="en-US" dirty="0" err="1" smtClean="0"/>
              <a:t>n</a:t>
            </a:r>
            <a:r>
              <a:rPr lang="en-US" dirty="0" smtClean="0"/>
              <a:t> </a:t>
            </a:r>
            <a:r>
              <a:rPr lang="en-US" dirty="0" err="1" smtClean="0"/>
              <a:t>Lloegr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 smtClean="0"/>
              <a:t>Harri</a:t>
            </a:r>
            <a:r>
              <a:rPr lang="en-US" dirty="0" smtClean="0"/>
              <a:t> VIII (1491 [1509]-1547)</a:t>
            </a:r>
          </a:p>
          <a:p>
            <a:r>
              <a:rPr lang="en-US" dirty="0" smtClean="0"/>
              <a:t>Catherine o Aragon</a:t>
            </a:r>
          </a:p>
          <a:p>
            <a:r>
              <a:rPr lang="en-US" dirty="0" smtClean="0"/>
              <a:t>Anne Boleyn</a:t>
            </a:r>
          </a:p>
          <a:p>
            <a:r>
              <a:rPr lang="en-US" dirty="0" smtClean="0"/>
              <a:t>Jane Seymour</a:t>
            </a:r>
          </a:p>
          <a:p>
            <a:r>
              <a:rPr lang="en-US" dirty="0" smtClean="0"/>
              <a:t>Anne o Cleves</a:t>
            </a:r>
          </a:p>
          <a:p>
            <a:r>
              <a:rPr lang="en-US" dirty="0" smtClean="0"/>
              <a:t>Catherine Howard</a:t>
            </a:r>
          </a:p>
          <a:p>
            <a:r>
              <a:rPr lang="en-US" dirty="0" smtClean="0"/>
              <a:t>Catherine Parr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789" y="1600201"/>
            <a:ext cx="3910966" cy="4684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7725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Penseiri’r</a:t>
            </a:r>
            <a:r>
              <a:rPr lang="en-US" dirty="0" smtClean="0"/>
              <a:t> </a:t>
            </a:r>
            <a:r>
              <a:rPr lang="en-US" dirty="0" err="1" smtClean="0"/>
              <a:t>Diwygiad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Lloegr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Thomas Cromwell</a:t>
            </a:r>
          </a:p>
          <a:p>
            <a:r>
              <a:rPr lang="en-US" dirty="0" smtClean="0"/>
              <a:t>(c.1485-1540)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Thomas Cranmer (1489-1556)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100" y="2347415"/>
            <a:ext cx="3170800" cy="379396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8550" y="2347415"/>
            <a:ext cx="3019092" cy="3923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8789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Thomas Cranmer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Deugain</a:t>
            </a:r>
            <a:r>
              <a:rPr lang="en-US" dirty="0" smtClean="0"/>
              <a:t> </a:t>
            </a:r>
            <a:r>
              <a:rPr lang="en-US" dirty="0" err="1" smtClean="0"/>
              <a:t>Namyn</a:t>
            </a:r>
            <a:r>
              <a:rPr lang="en-US" dirty="0" smtClean="0"/>
              <a:t> Un </a:t>
            </a:r>
            <a:r>
              <a:rPr lang="en-US" dirty="0" err="1" smtClean="0"/>
              <a:t>Erthygl</a:t>
            </a:r>
            <a:r>
              <a:rPr lang="en-US" dirty="0" smtClean="0"/>
              <a:t> (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Dwy</a:t>
            </a:r>
            <a:r>
              <a:rPr lang="en-US" dirty="0" smtClean="0"/>
              <a:t> </a:t>
            </a:r>
            <a:r>
              <a:rPr lang="en-US" dirty="0" err="1" smtClean="0"/>
              <a:t>Erthygl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Ddeugain</a:t>
            </a:r>
            <a:r>
              <a:rPr lang="en-US" dirty="0" smtClean="0"/>
              <a:t> </a:t>
            </a:r>
            <a:r>
              <a:rPr lang="en-US" dirty="0" err="1" smtClean="0"/>
              <a:t>cyn</a:t>
            </a:r>
            <a:r>
              <a:rPr lang="en-US" dirty="0" smtClean="0"/>
              <a:t> </a:t>
            </a:r>
            <a:r>
              <a:rPr lang="en-US" dirty="0" err="1" smtClean="0"/>
              <a:t>hynny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Llyfr</a:t>
            </a:r>
            <a:r>
              <a:rPr lang="en-US" dirty="0" smtClean="0"/>
              <a:t> </a:t>
            </a:r>
            <a:r>
              <a:rPr lang="en-US" dirty="0" err="1"/>
              <a:t>G</a:t>
            </a:r>
            <a:r>
              <a:rPr lang="en-US" dirty="0" err="1" smtClean="0"/>
              <a:t>weddi</a:t>
            </a:r>
            <a:r>
              <a:rPr lang="en-US" dirty="0" smtClean="0"/>
              <a:t> </a:t>
            </a:r>
            <a:r>
              <a:rPr lang="en-US" dirty="0" err="1" smtClean="0"/>
              <a:t>Cyffredin</a:t>
            </a:r>
            <a:r>
              <a:rPr lang="en-US" dirty="0" smtClean="0"/>
              <a:t> (1549, 1552, 1662) </a:t>
            </a:r>
          </a:p>
          <a:p>
            <a:r>
              <a:rPr lang="en-US" dirty="0" err="1" smtClean="0"/>
              <a:t>Merthyrdod</a:t>
            </a:r>
            <a:endParaRPr lang="en-US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920" y="1949095"/>
            <a:ext cx="4298582" cy="4500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6537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Ail </a:t>
            </a:r>
            <a:r>
              <a:rPr lang="en-US" dirty="0" err="1" smtClean="0"/>
              <a:t>Ganrif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Bymtheg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024" y="1635099"/>
            <a:ext cx="3117136" cy="430850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1071" y="1635098"/>
            <a:ext cx="3840480" cy="4308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26155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Hawl</a:t>
            </a:r>
            <a:r>
              <a:rPr lang="en-US" dirty="0" smtClean="0"/>
              <a:t> </a:t>
            </a:r>
            <a:r>
              <a:rPr lang="en-US" dirty="0" err="1" smtClean="0"/>
              <a:t>Ddwyfol</a:t>
            </a:r>
            <a:r>
              <a:rPr lang="en-US" dirty="0" smtClean="0"/>
              <a:t> </a:t>
            </a:r>
            <a:r>
              <a:rPr lang="en-US" dirty="0" err="1" smtClean="0"/>
              <a:t>Brenhinoedd</a:t>
            </a:r>
            <a:endParaRPr lang="en-US" dirty="0" smtClean="0"/>
          </a:p>
          <a:p>
            <a:r>
              <a:rPr lang="en-US" dirty="0" err="1" smtClean="0"/>
              <a:t>Penodi</a:t>
            </a:r>
            <a:r>
              <a:rPr lang="en-US" dirty="0" smtClean="0"/>
              <a:t> William Laud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Archesgob</a:t>
            </a:r>
            <a:r>
              <a:rPr lang="en-US" dirty="0" smtClean="0"/>
              <a:t> </a:t>
            </a:r>
            <a:r>
              <a:rPr lang="en-US" dirty="0" err="1" smtClean="0"/>
              <a:t>Caergaint</a:t>
            </a:r>
            <a:r>
              <a:rPr lang="en-US" dirty="0" smtClean="0"/>
              <a:t> (1573 [1633]-1645)</a:t>
            </a:r>
          </a:p>
          <a:p>
            <a:r>
              <a:rPr lang="en-US" dirty="0" err="1" smtClean="0"/>
              <a:t>Atal</a:t>
            </a:r>
            <a:r>
              <a:rPr lang="en-US" dirty="0" smtClean="0"/>
              <a:t> y </a:t>
            </a:r>
            <a:r>
              <a:rPr lang="en-US" dirty="0" err="1" smtClean="0"/>
              <a:t>Senedd</a:t>
            </a:r>
            <a:r>
              <a:rPr lang="en-US" dirty="0" smtClean="0"/>
              <a:t>,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ail-</a:t>
            </a:r>
            <a:r>
              <a:rPr lang="en-US" dirty="0" err="1" smtClean="0"/>
              <a:t>alw</a:t>
            </a:r>
            <a:r>
              <a:rPr lang="en-US" dirty="0" smtClean="0"/>
              <a:t> (1640) </a:t>
            </a:r>
            <a:r>
              <a:rPr lang="en-US" dirty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ariannu</a:t>
            </a:r>
            <a:r>
              <a:rPr lang="en-US" dirty="0" smtClean="0"/>
              <a:t> </a:t>
            </a:r>
            <a:r>
              <a:rPr lang="en-US" dirty="0" err="1" smtClean="0"/>
              <a:t>rhyfeloedd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Alban</a:t>
            </a:r>
          </a:p>
          <a:p>
            <a:r>
              <a:rPr lang="en-US" dirty="0" smtClean="0"/>
              <a:t>Y </a:t>
            </a:r>
            <a:r>
              <a:rPr lang="en-US" dirty="0" err="1" smtClean="0"/>
              <a:t>Senedd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gynyddol</a:t>
            </a:r>
            <a:r>
              <a:rPr lang="en-US" dirty="0" smtClean="0"/>
              <a:t> </a:t>
            </a:r>
            <a:r>
              <a:rPr lang="en-US" dirty="0" err="1" smtClean="0"/>
              <a:t>Biwritanaidd</a:t>
            </a:r>
            <a:endParaRPr lang="en-US" dirty="0" smtClean="0"/>
          </a:p>
          <a:p>
            <a:r>
              <a:rPr lang="en-US" dirty="0" smtClean="0"/>
              <a:t>Y </a:t>
            </a:r>
            <a:r>
              <a:rPr lang="en-US" dirty="0" err="1" smtClean="0"/>
              <a:t>Rhyfeloedd</a:t>
            </a:r>
            <a:r>
              <a:rPr lang="en-US" dirty="0" smtClean="0"/>
              <a:t> </a:t>
            </a:r>
            <a:r>
              <a:rPr lang="en-US" dirty="0" err="1" smtClean="0"/>
              <a:t>Cartref</a:t>
            </a:r>
            <a:r>
              <a:rPr lang="en-US" dirty="0" smtClean="0"/>
              <a:t> (1642-1646; 1648-1649)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416722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Cyhuddodd</a:t>
            </a:r>
            <a:r>
              <a:rPr lang="en-US" dirty="0" smtClean="0"/>
              <a:t> Charles o </a:t>
            </a:r>
            <a:r>
              <a:rPr lang="en-US" dirty="0" err="1" smtClean="0"/>
              <a:t>deyrnfradwriaeth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3563" y="1668492"/>
            <a:ext cx="6548217" cy="4275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77772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Oliver Cromwell (1599-1658)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Piwritan</a:t>
            </a:r>
            <a:r>
              <a:rPr lang="en-US" dirty="0" smtClean="0"/>
              <a:t> (</a:t>
            </a:r>
            <a:r>
              <a:rPr lang="en-US" dirty="0" err="1" smtClean="0"/>
              <a:t>Cynulleidfawr</a:t>
            </a:r>
            <a:r>
              <a:rPr lang="en-US" dirty="0" smtClean="0"/>
              <a:t>, </a:t>
            </a:r>
            <a:r>
              <a:rPr lang="en-US" dirty="0" err="1" smtClean="0"/>
              <a:t>mae’n</a:t>
            </a:r>
            <a:r>
              <a:rPr lang="en-US" dirty="0" smtClean="0"/>
              <a:t> </a:t>
            </a:r>
            <a:r>
              <a:rPr lang="en-US" dirty="0" err="1" smtClean="0"/>
              <a:t>debyg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Swyddog</a:t>
            </a:r>
            <a:r>
              <a:rPr lang="en-US" dirty="0" smtClean="0"/>
              <a:t> Da </a:t>
            </a:r>
            <a:r>
              <a:rPr lang="en-US" dirty="0" err="1" smtClean="0"/>
              <a:t>yn</a:t>
            </a:r>
            <a:r>
              <a:rPr lang="en-US" dirty="0" smtClean="0"/>
              <a:t> y </a:t>
            </a:r>
            <a:r>
              <a:rPr lang="en-US" dirty="0" err="1" smtClean="0"/>
              <a:t>Fyddin</a:t>
            </a:r>
            <a:endParaRPr lang="en-US" dirty="0" smtClean="0"/>
          </a:p>
          <a:p>
            <a:r>
              <a:rPr lang="en-US" dirty="0" smtClean="0"/>
              <a:t>Y </a:t>
            </a:r>
            <a:r>
              <a:rPr lang="en-US" dirty="0" err="1" smtClean="0"/>
              <a:t>Fyddin</a:t>
            </a:r>
            <a:r>
              <a:rPr lang="en-US" dirty="0" smtClean="0"/>
              <a:t> </a:t>
            </a:r>
            <a:r>
              <a:rPr lang="en-US" dirty="0" err="1" smtClean="0"/>
              <a:t>Fodel</a:t>
            </a:r>
            <a:r>
              <a:rPr lang="en-US" dirty="0" smtClean="0"/>
              <a:t> </a:t>
            </a:r>
            <a:r>
              <a:rPr lang="en-US" dirty="0" err="1" smtClean="0"/>
              <a:t>Newydd</a:t>
            </a:r>
            <a:endParaRPr lang="en-US" dirty="0" smtClean="0"/>
          </a:p>
          <a:p>
            <a:r>
              <a:rPr lang="en-US" dirty="0" smtClean="0"/>
              <a:t>‘</a:t>
            </a:r>
            <a:r>
              <a:rPr lang="en-US" dirty="0" err="1" smtClean="0"/>
              <a:t>Arglwydd</a:t>
            </a:r>
            <a:r>
              <a:rPr lang="en-US" dirty="0" smtClean="0"/>
              <a:t> </a:t>
            </a:r>
            <a:r>
              <a:rPr lang="en-US" dirty="0" err="1" smtClean="0"/>
              <a:t>Amddiffynydd</a:t>
            </a:r>
            <a:r>
              <a:rPr lang="en-US" dirty="0" smtClean="0"/>
              <a:t>’</a:t>
            </a:r>
          </a:p>
          <a:p>
            <a:r>
              <a:rPr lang="en-US" dirty="0" smtClean="0"/>
              <a:t>Dal at y </a:t>
            </a:r>
            <a:r>
              <a:rPr lang="en-US" dirty="0" err="1" smtClean="0"/>
              <a:t>syniad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Senedd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sefydlu</a:t>
            </a:r>
            <a:r>
              <a:rPr lang="en-US" dirty="0" smtClean="0"/>
              <a:t> </a:t>
            </a:r>
            <a:r>
              <a:rPr lang="en-US" dirty="0" err="1" smtClean="0"/>
              <a:t>cenedl</a:t>
            </a:r>
            <a:r>
              <a:rPr lang="en-US" dirty="0" smtClean="0"/>
              <a:t> </a:t>
            </a:r>
            <a:r>
              <a:rPr lang="en-US" dirty="0" err="1" smtClean="0"/>
              <a:t>dduwiol</a:t>
            </a:r>
            <a:endParaRPr lang="en-US" dirty="0" smtClean="0"/>
          </a:p>
          <a:p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nhermau’r</a:t>
            </a:r>
            <a:r>
              <a:rPr lang="en-US" dirty="0" smtClean="0"/>
              <a:t> </a:t>
            </a:r>
            <a:r>
              <a:rPr lang="en-US" dirty="0" err="1" smtClean="0"/>
              <a:t>cyfnod</a:t>
            </a:r>
            <a:r>
              <a:rPr lang="en-US" dirty="0" smtClean="0"/>
              <a:t>,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eithaf</a:t>
            </a:r>
            <a:r>
              <a:rPr lang="en-US" dirty="0" smtClean="0"/>
              <a:t> </a:t>
            </a:r>
            <a:r>
              <a:rPr lang="en-US" dirty="0" err="1" smtClean="0"/>
              <a:t>goddefgar</a:t>
            </a:r>
            <a:r>
              <a:rPr lang="en-US" dirty="0" smtClean="0"/>
              <a:t> (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nad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Iwerddon</a:t>
            </a:r>
            <a:r>
              <a:rPr lang="en-US" dirty="0" smtClean="0"/>
              <a:t>)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275" y="1878258"/>
            <a:ext cx="3896495" cy="4065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59750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Adferiad</a:t>
            </a:r>
            <a:r>
              <a:rPr lang="en-US" dirty="0" smtClean="0"/>
              <a:t> (y </a:t>
            </a:r>
            <a:r>
              <a:rPr lang="en-US" dirty="0" err="1" smtClean="0"/>
              <a:t>Frenhiniaeth</a:t>
            </a:r>
            <a:r>
              <a:rPr lang="en-US" dirty="0" smtClean="0"/>
              <a:t>)1660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Dychweliad</a:t>
            </a:r>
            <a:r>
              <a:rPr lang="en-US" dirty="0" smtClean="0"/>
              <a:t> Charles II</a:t>
            </a:r>
          </a:p>
          <a:p>
            <a:r>
              <a:rPr lang="en-US" dirty="0" smtClean="0"/>
              <a:t>Ail-</a:t>
            </a:r>
            <a:r>
              <a:rPr lang="en-US" dirty="0" err="1" smtClean="0"/>
              <a:t>sefydlu’r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r>
              <a:rPr lang="en-US" dirty="0" smtClean="0"/>
              <a:t> </a:t>
            </a:r>
            <a:r>
              <a:rPr lang="en-US" dirty="0" err="1" smtClean="0"/>
              <a:t>Anglicanaidd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</a:t>
            </a:r>
            <a:r>
              <a:rPr lang="en-US" dirty="0" err="1" smtClean="0"/>
              <a:t>syniadau</a:t>
            </a:r>
            <a:r>
              <a:rPr lang="en-US" dirty="0" smtClean="0"/>
              <a:t> </a:t>
            </a:r>
            <a:r>
              <a:rPr lang="en-US" dirty="0" err="1" smtClean="0"/>
              <a:t>esgobyddol</a:t>
            </a:r>
            <a:endParaRPr lang="en-US" dirty="0" smtClean="0"/>
          </a:p>
          <a:p>
            <a:r>
              <a:rPr lang="en-US" dirty="0" err="1" smtClean="0"/>
              <a:t>Côd</a:t>
            </a:r>
            <a:r>
              <a:rPr lang="en-US" dirty="0" smtClean="0"/>
              <a:t> Clarendon</a:t>
            </a:r>
          </a:p>
          <a:p>
            <a:r>
              <a:rPr lang="en-US" dirty="0" err="1" smtClean="0"/>
              <a:t>Deddf</a:t>
            </a:r>
            <a:r>
              <a:rPr lang="en-US" dirty="0" smtClean="0"/>
              <a:t> y </a:t>
            </a:r>
            <a:r>
              <a:rPr lang="en-US" dirty="0" err="1" smtClean="0"/>
              <a:t>Corfforiaethau</a:t>
            </a:r>
            <a:r>
              <a:rPr lang="en-US" dirty="0" smtClean="0"/>
              <a:t> 1661</a:t>
            </a:r>
          </a:p>
          <a:p>
            <a:r>
              <a:rPr lang="en-US" dirty="0" err="1" smtClean="0"/>
              <a:t>Deddf</a:t>
            </a:r>
            <a:r>
              <a:rPr lang="en-US" dirty="0" smtClean="0"/>
              <a:t> Unffurfiaeth1662</a:t>
            </a:r>
          </a:p>
          <a:p>
            <a:r>
              <a:rPr lang="en-US" dirty="0" err="1" smtClean="0"/>
              <a:t>Deddf</a:t>
            </a:r>
            <a:r>
              <a:rPr lang="en-US" dirty="0" smtClean="0"/>
              <a:t> y Tai </a:t>
            </a:r>
            <a:r>
              <a:rPr lang="en-US" dirty="0" err="1" smtClean="0"/>
              <a:t>Cwrdd</a:t>
            </a:r>
            <a:r>
              <a:rPr lang="en-US" dirty="0" smtClean="0"/>
              <a:t> </a:t>
            </a:r>
            <a:r>
              <a:rPr lang="en-US" dirty="0" err="1" smtClean="0"/>
              <a:t>Dirgel</a:t>
            </a:r>
            <a:r>
              <a:rPr lang="en-US" dirty="0" smtClean="0"/>
              <a:t> 1664</a:t>
            </a:r>
          </a:p>
          <a:p>
            <a:r>
              <a:rPr lang="en-US" dirty="0" err="1" smtClean="0"/>
              <a:t>Deddf</a:t>
            </a:r>
            <a:r>
              <a:rPr lang="en-US" dirty="0" smtClean="0"/>
              <a:t> y </a:t>
            </a:r>
            <a:r>
              <a:rPr lang="en-US" dirty="0" err="1" smtClean="0"/>
              <a:t>Pum</a:t>
            </a:r>
            <a:r>
              <a:rPr lang="en-US" dirty="0" smtClean="0"/>
              <a:t> </a:t>
            </a:r>
            <a:r>
              <a:rPr lang="en-US" dirty="0" err="1" smtClean="0"/>
              <a:t>Milltir</a:t>
            </a:r>
            <a:r>
              <a:rPr lang="en-US" dirty="0" smtClean="0"/>
              <a:t> 1665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868" y="1600201"/>
            <a:ext cx="3130355" cy="482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20829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Diwygiadaeth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George Whitefield (1714-70)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Anglican</a:t>
            </a:r>
          </a:p>
          <a:p>
            <a:r>
              <a:rPr lang="en-US" dirty="0" err="1" smtClean="0"/>
              <a:t>Methodistiaeth</a:t>
            </a:r>
            <a:r>
              <a:rPr lang="en-US" dirty="0" smtClean="0"/>
              <a:t> </a:t>
            </a:r>
            <a:r>
              <a:rPr lang="en-US" dirty="0" err="1" smtClean="0"/>
              <a:t>Galfinaidd</a:t>
            </a:r>
            <a:endParaRPr lang="en-US" dirty="0" smtClean="0"/>
          </a:p>
          <a:p>
            <a:r>
              <a:rPr lang="en-US" dirty="0" err="1" smtClean="0"/>
              <a:t>Rhagordeiniad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Etholedigion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Iachawdwriaeth</a:t>
            </a:r>
            <a:endParaRPr lang="en-US" dirty="0" smtClean="0"/>
          </a:p>
          <a:p>
            <a:r>
              <a:rPr lang="en-US" dirty="0" err="1" smtClean="0"/>
              <a:t>Heb</a:t>
            </a:r>
            <a:r>
              <a:rPr lang="en-US" dirty="0" smtClean="0"/>
              <a:t> </a:t>
            </a:r>
            <a:r>
              <a:rPr lang="en-US" dirty="0" err="1" smtClean="0"/>
              <a:t>ddawn</a:t>
            </a:r>
            <a:r>
              <a:rPr lang="en-US" dirty="0" smtClean="0"/>
              <a:t> </a:t>
            </a:r>
            <a:r>
              <a:rPr lang="en-US" dirty="0" err="1" smtClean="0"/>
              <a:t>trefnu</a:t>
            </a:r>
            <a:r>
              <a:rPr lang="en-US" dirty="0" smtClean="0"/>
              <a:t>; </a:t>
            </a:r>
            <a:r>
              <a:rPr lang="en-US" dirty="0" err="1" smtClean="0"/>
              <a:t>rhy</a:t>
            </a:r>
            <a:r>
              <a:rPr lang="en-US" dirty="0" smtClean="0"/>
              <a:t> </a:t>
            </a:r>
            <a:r>
              <a:rPr lang="en-US" dirty="0" err="1" smtClean="0"/>
              <a:t>brysur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cenhadu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 </a:t>
            </a:r>
            <a:r>
              <a:rPr lang="en-US" dirty="0" err="1" smtClean="0"/>
              <a:t>gwladfeydd</a:t>
            </a:r>
            <a:r>
              <a:rPr lang="en-US" dirty="0" smtClean="0"/>
              <a:t> </a:t>
            </a:r>
            <a:r>
              <a:rPr lang="en-US" dirty="0" err="1" smtClean="0"/>
              <a:t>Americanaidd</a:t>
            </a:r>
            <a:endParaRPr lang="en-US" dirty="0" smtClean="0"/>
          </a:p>
          <a:p>
            <a:r>
              <a:rPr lang="en-US" dirty="0" smtClean="0"/>
              <a:t>PROFIAD (</a:t>
            </a:r>
            <a:r>
              <a:rPr lang="en-US" dirty="0" err="1" smtClean="0"/>
              <a:t>ochr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ochr</a:t>
            </a:r>
            <a:r>
              <a:rPr lang="en-US" dirty="0" smtClean="0"/>
              <a:t> </a:t>
            </a:r>
            <a:r>
              <a:rPr lang="en-US" dirty="0" err="1" smtClean="0"/>
              <a:t>â’r</a:t>
            </a:r>
            <a:r>
              <a:rPr lang="en-US" dirty="0" smtClean="0"/>
              <a:t> </a:t>
            </a:r>
            <a:r>
              <a:rPr lang="en-US" dirty="0" err="1" smtClean="0"/>
              <a:t>ysgrythur</a:t>
            </a:r>
            <a:r>
              <a:rPr lang="en-US" dirty="0" smtClean="0"/>
              <a:t>, </a:t>
            </a:r>
            <a:r>
              <a:rPr lang="en-US" dirty="0" err="1" smtClean="0"/>
              <a:t>traddodiad</a:t>
            </a:r>
            <a:r>
              <a:rPr lang="en-US" dirty="0" smtClean="0"/>
              <a:t> a </a:t>
            </a:r>
            <a:r>
              <a:rPr lang="en-US" dirty="0" err="1" smtClean="0"/>
              <a:t>rheswm</a:t>
            </a:r>
            <a:r>
              <a:rPr lang="en-US" dirty="0" smtClean="0"/>
              <a:t>).</a:t>
            </a:r>
            <a:endParaRPr lang="en-US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274" y="2347415"/>
            <a:ext cx="3810000" cy="392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8125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Methodistiaeth</a:t>
            </a:r>
            <a:r>
              <a:rPr lang="en-US" dirty="0" smtClean="0"/>
              <a:t> </a:t>
            </a:r>
            <a:r>
              <a:rPr lang="en-US" dirty="0" err="1" smtClean="0"/>
              <a:t>Wesleaidd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John Wesley (1703-1791)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Charles Wesley (1707-1788)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8585" y="2347415"/>
            <a:ext cx="3119517" cy="415935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1070" y="2347415"/>
            <a:ext cx="3645974" cy="3990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54404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Trefnu’r</a:t>
            </a:r>
            <a:r>
              <a:rPr lang="en-US" dirty="0" smtClean="0"/>
              <a:t> </a:t>
            </a:r>
            <a:r>
              <a:rPr lang="en-US" dirty="0" err="1" smtClean="0"/>
              <a:t>Cymdeithasau</a:t>
            </a:r>
            <a:r>
              <a:rPr lang="en-US" dirty="0" smtClean="0"/>
              <a:t> </a:t>
            </a:r>
            <a:r>
              <a:rPr lang="en-US" dirty="0" err="1" smtClean="0"/>
              <a:t>Methodistaidd</a:t>
            </a:r>
            <a:endParaRPr lang="en-US" dirty="0" smtClean="0"/>
          </a:p>
          <a:p>
            <a:r>
              <a:rPr lang="en-US" dirty="0" err="1" smtClean="0"/>
              <a:t>Gwrthod</a:t>
            </a:r>
            <a:r>
              <a:rPr lang="en-US" dirty="0" smtClean="0"/>
              <a:t> </a:t>
            </a:r>
            <a:r>
              <a:rPr lang="en-US" dirty="0" err="1" smtClean="0"/>
              <a:t>rhagordeiniad</a:t>
            </a:r>
            <a:endParaRPr lang="en-US" dirty="0" smtClean="0"/>
          </a:p>
          <a:p>
            <a:r>
              <a:rPr lang="en-US" dirty="0" smtClean="0"/>
              <a:t>‘</a:t>
            </a:r>
            <a:r>
              <a:rPr lang="en-US" dirty="0" err="1" smtClean="0"/>
              <a:t>Arminaidd</a:t>
            </a:r>
            <a:r>
              <a:rPr lang="en-US" dirty="0" smtClean="0"/>
              <a:t>’, </a:t>
            </a:r>
            <a:r>
              <a:rPr lang="en-US" dirty="0" err="1" smtClean="0"/>
              <a:t>sef</a:t>
            </a:r>
            <a:r>
              <a:rPr lang="en-US" dirty="0" smtClean="0"/>
              <a:t> bod </a:t>
            </a:r>
            <a:r>
              <a:rPr lang="en-US" dirty="0" err="1" smtClean="0"/>
              <a:t>Cristnogion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hachub</a:t>
            </a:r>
            <a:r>
              <a:rPr lang="en-US" dirty="0" smtClean="0"/>
              <a:t> ac </a:t>
            </a:r>
            <a:r>
              <a:rPr lang="en-US" dirty="0" err="1" smtClean="0"/>
              <a:t>yna’n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hethol</a:t>
            </a:r>
            <a:r>
              <a:rPr lang="en-US" dirty="0" smtClean="0"/>
              <a:t>,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hytrach</a:t>
            </a:r>
            <a:r>
              <a:rPr lang="en-US" dirty="0" smtClean="0"/>
              <a:t> </a:t>
            </a:r>
            <a:r>
              <a:rPr lang="en-US" dirty="0" err="1" smtClean="0"/>
              <a:t>na’n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hethol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iachawdwriaeth</a:t>
            </a:r>
            <a:endParaRPr lang="en-US" dirty="0" smtClean="0"/>
          </a:p>
          <a:p>
            <a:r>
              <a:rPr lang="en-US" dirty="0" smtClean="0"/>
              <a:t>Wesley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bropagandydd</a:t>
            </a:r>
            <a:r>
              <a:rPr lang="en-US" dirty="0" smtClean="0"/>
              <a:t> da</a:t>
            </a:r>
          </a:p>
          <a:p>
            <a:r>
              <a:rPr lang="en-US" dirty="0" smtClean="0"/>
              <a:t>‘</a:t>
            </a:r>
            <a:r>
              <a:rPr lang="en-US" dirty="0" err="1" smtClean="0"/>
              <a:t>Cysylltiad</a:t>
            </a:r>
            <a:r>
              <a:rPr lang="en-US" dirty="0" smtClean="0"/>
              <a:t>’</a:t>
            </a:r>
          </a:p>
          <a:p>
            <a:r>
              <a:rPr lang="en-US" dirty="0" err="1" smtClean="0"/>
              <a:t>Ordeinio</a:t>
            </a:r>
            <a:r>
              <a:rPr lang="en-US" dirty="0" smtClean="0"/>
              <a:t> </a:t>
            </a:r>
            <a:r>
              <a:rPr lang="en-US" dirty="0" err="1" smtClean="0"/>
              <a:t>gweinidogion</a:t>
            </a:r>
            <a:r>
              <a:rPr lang="en-US" dirty="0" smtClean="0"/>
              <a:t> (1784)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551844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Thomas Coke (1747-1814)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BA, MA, DCL </a:t>
            </a:r>
            <a:r>
              <a:rPr lang="en-US" dirty="0" err="1" smtClean="0"/>
              <a:t>Rhydychen</a:t>
            </a:r>
            <a:endParaRPr lang="en-US" dirty="0" smtClean="0"/>
          </a:p>
          <a:p>
            <a:r>
              <a:rPr lang="en-US" dirty="0" smtClean="0"/>
              <a:t>1772, </a:t>
            </a:r>
            <a:r>
              <a:rPr lang="en-US" dirty="0" err="1" smtClean="0"/>
              <a:t>Maer</a:t>
            </a:r>
            <a:r>
              <a:rPr lang="en-US" dirty="0" smtClean="0"/>
              <a:t> </a:t>
            </a:r>
            <a:r>
              <a:rPr lang="en-US" dirty="0" err="1" smtClean="0"/>
              <a:t>Aberhonddu</a:t>
            </a:r>
            <a:r>
              <a:rPr lang="en-US" dirty="0" smtClean="0"/>
              <a:t> </a:t>
            </a:r>
            <a:r>
              <a:rPr lang="en-US" dirty="0" err="1" smtClean="0"/>
              <a:t>Curad</a:t>
            </a:r>
            <a:r>
              <a:rPr lang="en-US" dirty="0" smtClean="0"/>
              <a:t> </a:t>
            </a:r>
            <a:r>
              <a:rPr lang="en-US" dirty="0" err="1" smtClean="0"/>
              <a:t>Petherton</a:t>
            </a:r>
            <a:r>
              <a:rPr lang="en-US" dirty="0" smtClean="0"/>
              <a:t> De (</a:t>
            </a:r>
            <a:r>
              <a:rPr lang="en-US" dirty="0" err="1" smtClean="0"/>
              <a:t>Gwlad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Haf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Gofynnodd</a:t>
            </a:r>
            <a:r>
              <a:rPr lang="en-US" dirty="0" smtClean="0"/>
              <a:t> Wesley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Esgob</a:t>
            </a:r>
            <a:r>
              <a:rPr lang="en-US" dirty="0" smtClean="0"/>
              <a:t> </a:t>
            </a:r>
            <a:r>
              <a:rPr lang="en-US" dirty="0" err="1" smtClean="0"/>
              <a:t>Llundain</a:t>
            </a:r>
            <a:r>
              <a:rPr lang="en-US" dirty="0" smtClean="0"/>
              <a:t> </a:t>
            </a:r>
            <a:r>
              <a:rPr lang="en-US" dirty="0" err="1" smtClean="0"/>
              <a:t>gysegru</a:t>
            </a:r>
            <a:r>
              <a:rPr lang="en-US" dirty="0" smtClean="0"/>
              <a:t> </a:t>
            </a:r>
            <a:r>
              <a:rPr lang="en-US" dirty="0" err="1" smtClean="0"/>
              <a:t>offeiriaid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UDA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y </a:t>
            </a:r>
            <a:r>
              <a:rPr lang="en-US" dirty="0" err="1" smtClean="0"/>
              <a:t>Rhyfel</a:t>
            </a:r>
            <a:r>
              <a:rPr lang="en-US" dirty="0" smtClean="0"/>
              <a:t> </a:t>
            </a:r>
            <a:r>
              <a:rPr lang="en-US" dirty="0" err="1" smtClean="0"/>
              <a:t>Annibyniaeth</a:t>
            </a:r>
            <a:endParaRPr lang="en-US" dirty="0" smtClean="0"/>
          </a:p>
          <a:p>
            <a:r>
              <a:rPr lang="en-US" dirty="0" err="1" smtClean="0"/>
              <a:t>Medi</a:t>
            </a:r>
            <a:r>
              <a:rPr lang="en-US" dirty="0" smtClean="0"/>
              <a:t> 1784,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cysegru</a:t>
            </a:r>
            <a:r>
              <a:rPr lang="en-US" dirty="0" smtClean="0"/>
              <a:t> Coke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Arolygydd</a:t>
            </a:r>
            <a:endParaRPr lang="en-US" dirty="0" smtClean="0"/>
          </a:p>
          <a:p>
            <a:r>
              <a:rPr lang="en-US" dirty="0" smtClean="0"/>
              <a:t>27 </a:t>
            </a:r>
            <a:r>
              <a:rPr lang="en-US" dirty="0" err="1" smtClean="0"/>
              <a:t>Rhagfyr</a:t>
            </a:r>
            <a:r>
              <a:rPr lang="en-US" dirty="0" smtClean="0"/>
              <a:t> 1784 Coke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ordeinio</a:t>
            </a:r>
            <a:r>
              <a:rPr lang="en-US" dirty="0" smtClean="0"/>
              <a:t> </a:t>
            </a:r>
            <a:r>
              <a:rPr lang="en-US" dirty="0" err="1" smtClean="0"/>
              <a:t>diaconiaid</a:t>
            </a:r>
            <a:r>
              <a:rPr lang="en-US" dirty="0" smtClean="0"/>
              <a:t> ac </a:t>
            </a:r>
            <a:r>
              <a:rPr lang="en-US" dirty="0" err="1" smtClean="0"/>
              <a:t>offeiriaid</a:t>
            </a:r>
            <a:endParaRPr lang="en-US" dirty="0" smtClean="0"/>
          </a:p>
          <a:p>
            <a:r>
              <a:rPr lang="en-US" dirty="0" smtClean="0"/>
              <a:t>1787 </a:t>
            </a:r>
            <a:r>
              <a:rPr lang="en-US" dirty="0" err="1" smtClean="0"/>
              <a:t>Cymanfa</a:t>
            </a:r>
            <a:r>
              <a:rPr lang="en-US" dirty="0" smtClean="0"/>
              <a:t> </a:t>
            </a:r>
            <a:r>
              <a:rPr lang="en-US" dirty="0" err="1" smtClean="0"/>
              <a:t>Fethodistiaid</a:t>
            </a:r>
            <a:r>
              <a:rPr lang="en-US" dirty="0" smtClean="0"/>
              <a:t> America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cymeradwyo’r</a:t>
            </a:r>
            <a:r>
              <a:rPr lang="en-US" dirty="0" smtClean="0"/>
              <a:t> </a:t>
            </a:r>
            <a:r>
              <a:rPr lang="en-US" dirty="0" err="1" smtClean="0"/>
              <a:t>teitl</a:t>
            </a:r>
            <a:r>
              <a:rPr lang="en-US" dirty="0" smtClean="0"/>
              <a:t> ‘</a:t>
            </a:r>
            <a:r>
              <a:rPr lang="en-US" dirty="0" err="1" smtClean="0"/>
              <a:t>esgob</a:t>
            </a:r>
            <a:r>
              <a:rPr lang="en-US" dirty="0" smtClean="0"/>
              <a:t>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09110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Cymru</a:t>
            </a:r>
            <a:r>
              <a:rPr lang="en-US" dirty="0" smtClean="0"/>
              <a:t>: </a:t>
            </a:r>
            <a:r>
              <a:rPr lang="en-US" dirty="0" err="1" smtClean="0"/>
              <a:t>Methodistiaeth</a:t>
            </a:r>
            <a:r>
              <a:rPr lang="en-US" dirty="0" smtClean="0"/>
              <a:t> </a:t>
            </a:r>
            <a:r>
              <a:rPr lang="en-US" dirty="0" err="1" smtClean="0"/>
              <a:t>Galfinaidd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Daniel Rowland (1713-1790)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err="1" smtClean="0"/>
              <a:t>Howel</a:t>
            </a:r>
            <a:r>
              <a:rPr lang="en-US" dirty="0" smtClean="0"/>
              <a:t> Harris (1714-1773)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7234" y="2347415"/>
            <a:ext cx="2991397" cy="3988529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1149" y="2204111"/>
            <a:ext cx="2790563" cy="4450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96167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Arial" charset="0"/>
                <a:ea typeface="ＭＳ Ｐゴシック" charset="0"/>
              </a:rPr>
              <a:t>Friedrich Schleiermacher (1768-1834)</a:t>
            </a:r>
            <a:endParaRPr lang="en-GB" dirty="0">
              <a:latin typeface="Arial" charset="0"/>
              <a:ea typeface="ＭＳ Ｐゴシック" charset="0"/>
            </a:endParaRPr>
          </a:p>
        </p:txBody>
      </p:sp>
      <p:pic>
        <p:nvPicPr>
          <p:cNvPr id="32770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8693" b="8693"/>
          <a:stretch>
            <a:fillRect/>
          </a:stretch>
        </p:blipFill>
        <p:spPr>
          <a:xfrm>
            <a:off x="900113" y="2147888"/>
            <a:ext cx="3565525" cy="3927475"/>
          </a:xfrm>
        </p:spPr>
      </p:pic>
      <p:sp>
        <p:nvSpPr>
          <p:cNvPr id="13317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8200" y="2147888"/>
            <a:ext cx="3565525" cy="3927475"/>
          </a:xfrm>
        </p:spPr>
        <p:txBody>
          <a:bodyPr/>
          <a:lstStyle/>
          <a:p>
            <a:r>
              <a:rPr lang="en-US" i="1" dirty="0" err="1">
                <a:latin typeface="Arial" charset="0"/>
                <a:cs typeface="Arial" charset="0"/>
              </a:rPr>
              <a:t>Über</a:t>
            </a:r>
            <a:r>
              <a:rPr lang="en-US" i="1" dirty="0">
                <a:latin typeface="Arial" charset="0"/>
                <a:cs typeface="Arial" charset="0"/>
              </a:rPr>
              <a:t> die Religion: </a:t>
            </a:r>
            <a:r>
              <a:rPr lang="en-US" i="1" dirty="0" err="1">
                <a:latin typeface="Arial" charset="0"/>
                <a:cs typeface="Arial" charset="0"/>
              </a:rPr>
              <a:t>Reden</a:t>
            </a:r>
            <a:r>
              <a:rPr lang="en-US" i="1" dirty="0">
                <a:latin typeface="Arial" charset="0"/>
                <a:cs typeface="Arial" charset="0"/>
              </a:rPr>
              <a:t> an die </a:t>
            </a:r>
            <a:r>
              <a:rPr lang="en-US" i="1" dirty="0" err="1">
                <a:latin typeface="Arial" charset="0"/>
                <a:cs typeface="Arial" charset="0"/>
              </a:rPr>
              <a:t>Gebildeten</a:t>
            </a:r>
            <a:r>
              <a:rPr lang="en-US" i="1" dirty="0">
                <a:latin typeface="Arial" charset="0"/>
                <a:cs typeface="Arial" charset="0"/>
              </a:rPr>
              <a:t> </a:t>
            </a:r>
            <a:r>
              <a:rPr lang="en-US" i="1" dirty="0" err="1">
                <a:latin typeface="Arial" charset="0"/>
                <a:cs typeface="Arial" charset="0"/>
              </a:rPr>
              <a:t>unter</a:t>
            </a:r>
            <a:r>
              <a:rPr lang="en-US" i="1" dirty="0">
                <a:latin typeface="Arial" charset="0"/>
                <a:cs typeface="Arial" charset="0"/>
              </a:rPr>
              <a:t> </a:t>
            </a:r>
            <a:r>
              <a:rPr lang="en-US" i="1" dirty="0" err="1">
                <a:latin typeface="Arial" charset="0"/>
                <a:cs typeface="Arial" charset="0"/>
              </a:rPr>
              <a:t>ihren</a:t>
            </a:r>
            <a:r>
              <a:rPr lang="en-US" i="1" dirty="0">
                <a:latin typeface="Arial" charset="0"/>
                <a:cs typeface="Arial" charset="0"/>
              </a:rPr>
              <a:t> </a:t>
            </a:r>
            <a:r>
              <a:rPr lang="en-US" i="1" dirty="0" err="1">
                <a:latin typeface="Arial" charset="0"/>
                <a:cs typeface="Arial" charset="0"/>
              </a:rPr>
              <a:t>Verächtern</a:t>
            </a:r>
            <a:r>
              <a:rPr lang="en-GB" dirty="0">
                <a:latin typeface="Arial" charset="0"/>
                <a:cs typeface="Arial" charset="0"/>
              </a:rPr>
              <a:t> (</a:t>
            </a:r>
            <a:r>
              <a:rPr lang="en-US" i="1" dirty="0" err="1">
                <a:solidFill>
                  <a:srgbClr val="000000"/>
                </a:solidFill>
                <a:latin typeface="Arial" charset="0"/>
                <a:cs typeface="Arial" charset="0"/>
              </a:rPr>
              <a:t>Ar</a:t>
            </a:r>
            <a:r>
              <a:rPr lang="en-US" i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en-US" i="1" dirty="0" err="1">
                <a:solidFill>
                  <a:srgbClr val="000000"/>
                </a:solidFill>
                <a:latin typeface="Arial" charset="0"/>
                <a:cs typeface="Arial" charset="0"/>
              </a:rPr>
              <a:t>Grefydd</a:t>
            </a:r>
            <a:r>
              <a:rPr lang="en-US" i="1" dirty="0">
                <a:solidFill>
                  <a:srgbClr val="000000"/>
                </a:solidFill>
                <a:latin typeface="Arial" charset="0"/>
                <a:cs typeface="Arial" charset="0"/>
              </a:rPr>
              <a:t>: </a:t>
            </a:r>
            <a:r>
              <a:rPr lang="en-US" i="1" dirty="0" err="1">
                <a:solidFill>
                  <a:srgbClr val="000000"/>
                </a:solidFill>
                <a:latin typeface="Arial" charset="0"/>
                <a:cs typeface="Arial" charset="0"/>
              </a:rPr>
              <a:t>Areithiau</a:t>
            </a:r>
            <a:r>
              <a:rPr lang="en-US" i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en-US" i="1" dirty="0" err="1">
                <a:solidFill>
                  <a:srgbClr val="000000"/>
                </a:solidFill>
                <a:latin typeface="Arial" charset="0"/>
                <a:cs typeface="Arial" charset="0"/>
              </a:rPr>
              <a:t>i’w</a:t>
            </a:r>
            <a:r>
              <a:rPr lang="en-US" i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en-US" i="1" dirty="0" err="1">
                <a:solidFill>
                  <a:srgbClr val="000000"/>
                </a:solidFill>
                <a:latin typeface="Arial" charset="0"/>
                <a:cs typeface="Arial" charset="0"/>
              </a:rPr>
              <a:t>Dirmygwyr</a:t>
            </a:r>
            <a:r>
              <a:rPr lang="en-US" i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en-US" i="1" dirty="0" err="1">
                <a:solidFill>
                  <a:srgbClr val="000000"/>
                </a:solidFill>
                <a:latin typeface="Arial" charset="0"/>
                <a:cs typeface="Arial" charset="0"/>
              </a:rPr>
              <a:t>Diwylliedig</a:t>
            </a:r>
            <a:r>
              <a:rPr lang="en-US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)</a:t>
            </a:r>
          </a:p>
          <a:p>
            <a:r>
              <a:rPr lang="ja-JP" altLang="en-GB" dirty="0" smtClean="0">
                <a:latin typeface="Arial" charset="0"/>
                <a:ea typeface="MS Mincho" charset="0"/>
                <a:cs typeface="MS Mincho" charset="0"/>
              </a:rPr>
              <a:t>‘</a:t>
            </a:r>
            <a:r>
              <a:rPr lang="en-GB" altLang="ja-JP" dirty="0" err="1" smtClean="0">
                <a:latin typeface="Arial" charset="0"/>
                <a:ea typeface="ＭＳ Ｐゴシック" charset="0"/>
              </a:rPr>
              <a:t>Teimlad</a:t>
            </a:r>
            <a:r>
              <a:rPr lang="ja-JP" altLang="en-GB" dirty="0" smtClean="0">
                <a:latin typeface="Arial" charset="0"/>
                <a:ea typeface="MS Mincho" charset="0"/>
                <a:cs typeface="MS Mincho" charset="0"/>
              </a:rPr>
              <a:t>’</a:t>
            </a:r>
            <a:r>
              <a:rPr lang="en-GB" altLang="ja-JP" dirty="0" smtClean="0">
                <a:latin typeface="Arial" charset="0"/>
                <a:ea typeface="ＭＳ Ｐゴシック" charset="0"/>
              </a:rPr>
              <a:t> </a:t>
            </a:r>
            <a:r>
              <a:rPr lang="en-GB" altLang="ja-JP" dirty="0" err="1" smtClean="0">
                <a:latin typeface="Arial" charset="0"/>
                <a:ea typeface="ＭＳ Ｐゴシック" charset="0"/>
              </a:rPr>
              <a:t>yn</a:t>
            </a:r>
            <a:r>
              <a:rPr lang="en-GB" altLang="ja-JP" dirty="0" smtClean="0">
                <a:latin typeface="Arial" charset="0"/>
                <a:ea typeface="ＭＳ Ｐゴシック" charset="0"/>
              </a:rPr>
              <a:t> </a:t>
            </a:r>
            <a:r>
              <a:rPr lang="en-GB" altLang="ja-JP" dirty="0" err="1" smtClean="0">
                <a:latin typeface="Arial" charset="0"/>
                <a:ea typeface="ＭＳ Ｐゴシック" charset="0"/>
              </a:rPr>
              <a:t>fwy</a:t>
            </a:r>
            <a:r>
              <a:rPr lang="en-GB" altLang="ja-JP" dirty="0" smtClean="0">
                <a:latin typeface="Arial" charset="0"/>
                <a:ea typeface="ＭＳ Ｐゴシック" charset="0"/>
              </a:rPr>
              <a:t> </a:t>
            </a:r>
            <a:r>
              <a:rPr lang="en-GB" altLang="ja-JP" dirty="0" err="1" smtClean="0">
                <a:latin typeface="Arial" charset="0"/>
                <a:ea typeface="ＭＳ Ｐゴシック" charset="0"/>
              </a:rPr>
              <a:t>na</a:t>
            </a:r>
            <a:r>
              <a:rPr lang="en-GB" altLang="ja-JP" dirty="0" smtClean="0">
                <a:latin typeface="Arial" charset="0"/>
                <a:ea typeface="ＭＳ Ｐゴシック" charset="0"/>
              </a:rPr>
              <a:t> </a:t>
            </a:r>
            <a:r>
              <a:rPr lang="en-GB" altLang="ja-JP" dirty="0" err="1" smtClean="0">
                <a:latin typeface="Arial" charset="0"/>
                <a:ea typeface="ＭＳ Ｐゴシック" charset="0"/>
              </a:rPr>
              <a:t>moesoldeb</a:t>
            </a:r>
            <a:r>
              <a:rPr lang="en-GB" altLang="ja-JP" dirty="0" smtClean="0">
                <a:latin typeface="Arial" charset="0"/>
                <a:ea typeface="ＭＳ Ｐゴシック" charset="0"/>
              </a:rPr>
              <a:t> </a:t>
            </a:r>
            <a:r>
              <a:rPr lang="en-GB" altLang="ja-JP" dirty="0" err="1" smtClean="0">
                <a:latin typeface="Arial" charset="0"/>
                <a:ea typeface="ＭＳ Ｐゴシック" charset="0"/>
              </a:rPr>
              <a:t>na</a:t>
            </a:r>
            <a:r>
              <a:rPr lang="en-GB" altLang="ja-JP" dirty="0" smtClean="0">
                <a:latin typeface="Arial" charset="0"/>
                <a:ea typeface="ＭＳ Ｐゴシック" charset="0"/>
              </a:rPr>
              <a:t> </a:t>
            </a:r>
            <a:r>
              <a:rPr lang="en-GB" altLang="ja-JP" dirty="0" err="1" smtClean="0">
                <a:latin typeface="Arial" charset="0"/>
                <a:ea typeface="ＭＳ Ｐゴシック" charset="0"/>
              </a:rPr>
              <a:t>rheswm</a:t>
            </a:r>
            <a:endParaRPr lang="en-GB" altLang="ja-JP" dirty="0">
              <a:latin typeface="Arial" charset="0"/>
              <a:ea typeface="ＭＳ Ｐゴシック" charset="0"/>
            </a:endParaRPr>
          </a:p>
          <a:p>
            <a:pPr eaLnBrk="1" hangingPunct="1"/>
            <a:r>
              <a:rPr lang="ja-JP" altLang="en-GB" dirty="0" smtClean="0">
                <a:latin typeface="Arial" charset="0"/>
                <a:ea typeface="MS Mincho" charset="0"/>
                <a:cs typeface="MS Mincho" charset="0"/>
              </a:rPr>
              <a:t>‘</a:t>
            </a:r>
            <a:r>
              <a:rPr lang="en-GB" altLang="ja-JP" dirty="0" err="1" smtClean="0">
                <a:latin typeface="Arial" charset="0"/>
                <a:ea typeface="MS Mincho" charset="0"/>
                <a:cs typeface="MS Mincho" charset="0"/>
              </a:rPr>
              <a:t>Ymdeilad</a:t>
            </a:r>
            <a:r>
              <a:rPr lang="en-GB" altLang="ja-JP" dirty="0" smtClean="0">
                <a:latin typeface="Arial" charset="0"/>
                <a:ea typeface="MS Mincho" charset="0"/>
                <a:cs typeface="MS Mincho" charset="0"/>
              </a:rPr>
              <a:t> o </a:t>
            </a:r>
            <a:r>
              <a:rPr lang="en-GB" altLang="ja-JP" dirty="0" err="1" smtClean="0">
                <a:latin typeface="Arial" charset="0"/>
                <a:ea typeface="MS Mincho" charset="0"/>
                <a:cs typeface="MS Mincho" charset="0"/>
              </a:rPr>
              <a:t>Ddibyniaeth</a:t>
            </a:r>
            <a:r>
              <a:rPr lang="en-GB" altLang="ja-JP" dirty="0" smtClean="0">
                <a:latin typeface="Arial" charset="0"/>
                <a:ea typeface="MS Mincho" charset="0"/>
                <a:cs typeface="MS Mincho" charset="0"/>
              </a:rPr>
              <a:t> </a:t>
            </a:r>
            <a:r>
              <a:rPr lang="en-GB" altLang="ja-JP" dirty="0" err="1" smtClean="0">
                <a:latin typeface="Arial" charset="0"/>
                <a:ea typeface="MS Mincho" charset="0"/>
                <a:cs typeface="MS Mincho" charset="0"/>
              </a:rPr>
              <a:t>Absoliwt</a:t>
            </a:r>
            <a:r>
              <a:rPr lang="ja-JP" altLang="en-GB" dirty="0" smtClean="0">
                <a:latin typeface="Arial" charset="0"/>
                <a:ea typeface="MS Mincho" charset="0"/>
                <a:cs typeface="MS Mincho" charset="0"/>
              </a:rPr>
              <a:t>’</a:t>
            </a:r>
            <a:endParaRPr lang="en-GB" altLang="ja-JP" dirty="0">
              <a:latin typeface="Arial" charset="0"/>
              <a:ea typeface="ＭＳ Ｐゴシック" charset="0"/>
            </a:endParaRPr>
          </a:p>
          <a:p>
            <a:pPr eaLnBrk="1" hangingPunct="1"/>
            <a:r>
              <a:rPr lang="en-GB" dirty="0" err="1" smtClean="0">
                <a:latin typeface="Arial" charset="0"/>
                <a:ea typeface="ＭＳ Ｐゴシック" charset="0"/>
              </a:rPr>
              <a:t>Profiad</a:t>
            </a:r>
            <a:r>
              <a:rPr lang="en-GB" dirty="0" smtClean="0">
                <a:latin typeface="Arial" charset="0"/>
                <a:ea typeface="ＭＳ Ｐゴシック" charset="0"/>
              </a:rPr>
              <a:t> </a:t>
            </a:r>
            <a:r>
              <a:rPr lang="en-GB" dirty="0" err="1" smtClean="0">
                <a:latin typeface="Arial" charset="0"/>
                <a:ea typeface="ＭＳ Ｐゴシック" charset="0"/>
              </a:rPr>
              <a:t>Crefyddol</a:t>
            </a:r>
            <a:endParaRPr lang="en-US" dirty="0"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7117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7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William Booth (1829-1912)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smtClean="0"/>
              <a:t>sefydlu</a:t>
            </a:r>
            <a:r>
              <a:rPr lang="en-US" dirty="0" smtClean="0"/>
              <a:t> </a:t>
            </a:r>
            <a:r>
              <a:rPr lang="en-US" dirty="0" err="1" smtClean="0"/>
              <a:t>Byddin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Iachawdwriaeth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643" y="1600201"/>
            <a:ext cx="3175000" cy="406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12654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622</TotalTime>
  <Words>727</Words>
  <Application>Microsoft Office PowerPoint</Application>
  <PresentationFormat>On-screen Show (4:3)</PresentationFormat>
  <Paragraphs>124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Breeze</vt:lpstr>
      <vt:lpstr>Iddewiaeth a Christnogaeth</vt:lpstr>
      <vt:lpstr>Slide 2</vt:lpstr>
      <vt:lpstr>Slide 3</vt:lpstr>
      <vt:lpstr>Martin Luther (1483-1546)</vt:lpstr>
      <vt:lpstr>Slide 5</vt:lpstr>
      <vt:lpstr>Slide 6</vt:lpstr>
      <vt:lpstr>Diwygwyr eraill</vt:lpstr>
      <vt:lpstr>John Calvin (1509-1564)</vt:lpstr>
      <vt:lpstr>Calfiniaeth</vt:lpstr>
      <vt:lpstr>Ailfedyddwyr – y Diwygiad Radicalaidd</vt:lpstr>
      <vt:lpstr>Menno Simons (1496-1561)</vt:lpstr>
      <vt:lpstr>Y Diwygiad yn Lloegr</vt:lpstr>
      <vt:lpstr>Penseiri’r Diwygiad yn Lloegr</vt:lpstr>
      <vt:lpstr>Thomas Cranmer</vt:lpstr>
      <vt:lpstr>Ail Ganrif ar Bymtheg</vt:lpstr>
      <vt:lpstr>Slide 16</vt:lpstr>
      <vt:lpstr>Cyhuddodd Charles o deyrnfradwriaeth</vt:lpstr>
      <vt:lpstr>Oliver Cromwell (1599-1658)</vt:lpstr>
      <vt:lpstr>Adferiad (y Frenhiniaeth)1660</vt:lpstr>
      <vt:lpstr>Diwygiadaeth</vt:lpstr>
      <vt:lpstr>Methodistiaeth Wesleaidd</vt:lpstr>
      <vt:lpstr>Slide 22</vt:lpstr>
      <vt:lpstr>Thomas Coke (1747-1814)</vt:lpstr>
      <vt:lpstr>Cymru: Methodistiaeth Galfinaidd</vt:lpstr>
      <vt:lpstr>Friedrich Schleiermacher (1768-1834)</vt:lpstr>
      <vt:lpstr>William Booth (1829-1912)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r.pope</cp:lastModifiedBy>
  <cp:revision>54</cp:revision>
  <dcterms:created xsi:type="dcterms:W3CDTF">2013-11-12T19:30:12Z</dcterms:created>
  <dcterms:modified xsi:type="dcterms:W3CDTF">2014-10-13T14:47:30Z</dcterms:modified>
</cp:coreProperties>
</file>