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91" r:id="rId18"/>
    <p:sldId id="272" r:id="rId19"/>
    <p:sldId id="279" r:id="rId20"/>
    <p:sldId id="273" r:id="rId21"/>
    <p:sldId id="274" r:id="rId22"/>
    <p:sldId id="275" r:id="rId23"/>
    <p:sldId id="276" r:id="rId24"/>
    <p:sldId id="278" r:id="rId25"/>
    <p:sldId id="277" r:id="rId26"/>
    <p:sldId id="280" r:id="rId27"/>
    <p:sldId id="281" r:id="rId28"/>
    <p:sldId id="282" r:id="rId29"/>
    <p:sldId id="283" r:id="rId30"/>
    <p:sldId id="286" r:id="rId31"/>
    <p:sldId id="285" r:id="rId32"/>
    <p:sldId id="292" r:id="rId33"/>
    <p:sldId id="293" r:id="rId34"/>
    <p:sldId id="294" r:id="rId35"/>
    <p:sldId id="295" r:id="rId36"/>
    <p:sldId id="296" r:id="rId37"/>
    <p:sldId id="297" r:id="rId38"/>
    <p:sldId id="298" r:id="rId39"/>
    <p:sldId id="287" r:id="rId40"/>
    <p:sldId id="288" r:id="rId41"/>
    <p:sldId id="289" r:id="rId42"/>
    <p:sldId id="290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7" d="100"/>
          <a:sy n="17" d="100"/>
        </p:scale>
        <p:origin x="754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92864E-2414-4017-9E1E-85884B9931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C4B3CF7-C9CE-499D-B772-4A06B1F64C7C}">
      <dgm:prSet/>
      <dgm:spPr/>
      <dgm:t>
        <a:bodyPr/>
        <a:lstStyle/>
        <a:p>
          <a:r>
            <a:rPr lang="en-GB" b="0" i="0"/>
            <a:t>All historical methods </a:t>
          </a:r>
          <a:endParaRPr lang="en-US"/>
        </a:p>
      </dgm:t>
    </dgm:pt>
    <dgm:pt modelId="{D59B248C-965F-4CAC-BF96-20A4E0CE5024}" type="parTrans" cxnId="{2D4C8060-6F6E-48E5-B67A-0AF3C00677CA}">
      <dgm:prSet/>
      <dgm:spPr/>
      <dgm:t>
        <a:bodyPr/>
        <a:lstStyle/>
        <a:p>
          <a:endParaRPr lang="en-US"/>
        </a:p>
      </dgm:t>
    </dgm:pt>
    <dgm:pt modelId="{F592B676-A4BF-4FE7-B967-AA12A109A3E0}" type="sibTrans" cxnId="{2D4C8060-6F6E-48E5-B67A-0AF3C00677CA}">
      <dgm:prSet/>
      <dgm:spPr/>
      <dgm:t>
        <a:bodyPr/>
        <a:lstStyle/>
        <a:p>
          <a:endParaRPr lang="en-US"/>
        </a:p>
      </dgm:t>
    </dgm:pt>
    <dgm:pt modelId="{CA83BD5B-E688-49D0-B0C5-2D50131A0317}">
      <dgm:prSet/>
      <dgm:spPr/>
      <dgm:t>
        <a:bodyPr/>
        <a:lstStyle/>
        <a:p>
          <a:r>
            <a:rPr lang="en-GB" b="0" i="0"/>
            <a:t>We use Lime wood for puppets </a:t>
          </a:r>
          <a:endParaRPr lang="en-US"/>
        </a:p>
      </dgm:t>
    </dgm:pt>
    <dgm:pt modelId="{DE38FE80-DA5C-45FA-8889-C30065ACAC38}" type="parTrans" cxnId="{04F62960-6950-423E-8EF9-FCDA6517BE04}">
      <dgm:prSet/>
      <dgm:spPr/>
      <dgm:t>
        <a:bodyPr/>
        <a:lstStyle/>
        <a:p>
          <a:endParaRPr lang="en-US"/>
        </a:p>
      </dgm:t>
    </dgm:pt>
    <dgm:pt modelId="{D8E24D1E-A44E-46DA-8F0B-F6B87435783C}" type="sibTrans" cxnId="{04F62960-6950-423E-8EF9-FCDA6517BE04}">
      <dgm:prSet/>
      <dgm:spPr/>
      <dgm:t>
        <a:bodyPr/>
        <a:lstStyle/>
        <a:p>
          <a:endParaRPr lang="en-US"/>
        </a:p>
      </dgm:t>
    </dgm:pt>
    <dgm:pt modelId="{D7013CBA-9420-4438-BED8-1A08E36FA230}">
      <dgm:prSet/>
      <dgm:spPr/>
      <dgm:t>
        <a:bodyPr/>
        <a:lstStyle/>
        <a:p>
          <a:r>
            <a:rPr lang="en-GB" b="0" i="0"/>
            <a:t>But the focus of today is on different materials</a:t>
          </a:r>
          <a:endParaRPr lang="en-US"/>
        </a:p>
      </dgm:t>
    </dgm:pt>
    <dgm:pt modelId="{0CCEBBC6-653D-4C35-9D27-3B2ACC2D3013}" type="parTrans" cxnId="{B98FC7C8-45AA-477E-8E92-F09EAC3E5BCA}">
      <dgm:prSet/>
      <dgm:spPr/>
      <dgm:t>
        <a:bodyPr/>
        <a:lstStyle/>
        <a:p>
          <a:endParaRPr lang="en-US"/>
        </a:p>
      </dgm:t>
    </dgm:pt>
    <dgm:pt modelId="{D6E22B2A-B65F-4454-BCEB-DEEB372B08C7}" type="sibTrans" cxnId="{B98FC7C8-45AA-477E-8E92-F09EAC3E5BCA}">
      <dgm:prSet/>
      <dgm:spPr/>
      <dgm:t>
        <a:bodyPr/>
        <a:lstStyle/>
        <a:p>
          <a:endParaRPr lang="en-US"/>
        </a:p>
      </dgm:t>
    </dgm:pt>
    <dgm:pt modelId="{29E90B3A-9C97-4D46-8F3E-F47129F8FEF0}" type="pres">
      <dgm:prSet presAssocID="{3A92864E-2414-4017-9E1E-85884B993118}" presName="root" presStyleCnt="0">
        <dgm:presLayoutVars>
          <dgm:dir/>
          <dgm:resizeHandles val="exact"/>
        </dgm:presLayoutVars>
      </dgm:prSet>
      <dgm:spPr/>
    </dgm:pt>
    <dgm:pt modelId="{70B360B0-DF4D-4B24-A2E2-569490621ACE}" type="pres">
      <dgm:prSet presAssocID="{2C4B3CF7-C9CE-499D-B772-4A06B1F64C7C}" presName="compNode" presStyleCnt="0"/>
      <dgm:spPr/>
    </dgm:pt>
    <dgm:pt modelId="{E64CEAA6-E9AF-413A-97B4-4575196A36A0}" type="pres">
      <dgm:prSet presAssocID="{2C4B3CF7-C9CE-499D-B772-4A06B1F64C7C}" presName="bgRect" presStyleLbl="bgShp" presStyleIdx="0" presStyleCnt="3"/>
      <dgm:spPr/>
    </dgm:pt>
    <dgm:pt modelId="{099A5663-C354-4F82-BE74-44023F1808EA}" type="pres">
      <dgm:prSet presAssocID="{2C4B3CF7-C9CE-499D-B772-4A06B1F64C7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BCEDD6C-F038-4CC7-B1E0-F56D3C052608}" type="pres">
      <dgm:prSet presAssocID="{2C4B3CF7-C9CE-499D-B772-4A06B1F64C7C}" presName="spaceRect" presStyleCnt="0"/>
      <dgm:spPr/>
    </dgm:pt>
    <dgm:pt modelId="{7168F1C8-6057-44DD-B26F-5B69F83E3AE1}" type="pres">
      <dgm:prSet presAssocID="{2C4B3CF7-C9CE-499D-B772-4A06B1F64C7C}" presName="parTx" presStyleLbl="revTx" presStyleIdx="0" presStyleCnt="3">
        <dgm:presLayoutVars>
          <dgm:chMax val="0"/>
          <dgm:chPref val="0"/>
        </dgm:presLayoutVars>
      </dgm:prSet>
      <dgm:spPr/>
    </dgm:pt>
    <dgm:pt modelId="{D48C16E7-3863-4052-8329-94530AFAA577}" type="pres">
      <dgm:prSet presAssocID="{F592B676-A4BF-4FE7-B967-AA12A109A3E0}" presName="sibTrans" presStyleCnt="0"/>
      <dgm:spPr/>
    </dgm:pt>
    <dgm:pt modelId="{2B729971-C975-4AFA-809D-4DA6A3A43BEE}" type="pres">
      <dgm:prSet presAssocID="{CA83BD5B-E688-49D0-B0C5-2D50131A0317}" presName="compNode" presStyleCnt="0"/>
      <dgm:spPr/>
    </dgm:pt>
    <dgm:pt modelId="{73DC367C-035F-4A25-859B-3AEF4403EE20}" type="pres">
      <dgm:prSet presAssocID="{CA83BD5B-E688-49D0-B0C5-2D50131A0317}" presName="bgRect" presStyleLbl="bgShp" presStyleIdx="1" presStyleCnt="3"/>
      <dgm:spPr/>
    </dgm:pt>
    <dgm:pt modelId="{D5D4400E-F665-4B76-B501-F9269BB3A801}" type="pres">
      <dgm:prSet presAssocID="{CA83BD5B-E688-49D0-B0C5-2D50131A03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ppet"/>
        </a:ext>
      </dgm:extLst>
    </dgm:pt>
    <dgm:pt modelId="{8B698D7C-4FBB-4B38-958F-14C722ED424E}" type="pres">
      <dgm:prSet presAssocID="{CA83BD5B-E688-49D0-B0C5-2D50131A0317}" presName="spaceRect" presStyleCnt="0"/>
      <dgm:spPr/>
    </dgm:pt>
    <dgm:pt modelId="{A2637D80-B969-4A32-8792-277888BA3A04}" type="pres">
      <dgm:prSet presAssocID="{CA83BD5B-E688-49D0-B0C5-2D50131A0317}" presName="parTx" presStyleLbl="revTx" presStyleIdx="1" presStyleCnt="3">
        <dgm:presLayoutVars>
          <dgm:chMax val="0"/>
          <dgm:chPref val="0"/>
        </dgm:presLayoutVars>
      </dgm:prSet>
      <dgm:spPr/>
    </dgm:pt>
    <dgm:pt modelId="{64A9321F-A5E5-44D6-BFDA-840841925941}" type="pres">
      <dgm:prSet presAssocID="{D8E24D1E-A44E-46DA-8F0B-F6B87435783C}" presName="sibTrans" presStyleCnt="0"/>
      <dgm:spPr/>
    </dgm:pt>
    <dgm:pt modelId="{5FCFA6FE-209C-4CC2-A057-6B399E1F377D}" type="pres">
      <dgm:prSet presAssocID="{D7013CBA-9420-4438-BED8-1A08E36FA230}" presName="compNode" presStyleCnt="0"/>
      <dgm:spPr/>
    </dgm:pt>
    <dgm:pt modelId="{C2D52E85-24CC-43DB-A3B8-01A8B86A12A6}" type="pres">
      <dgm:prSet presAssocID="{D7013CBA-9420-4438-BED8-1A08E36FA230}" presName="bgRect" presStyleLbl="bgShp" presStyleIdx="2" presStyleCnt="3"/>
      <dgm:spPr/>
    </dgm:pt>
    <dgm:pt modelId="{C6C99B92-6523-4E4B-911E-26C23B284446}" type="pres">
      <dgm:prSet presAssocID="{D7013CBA-9420-4438-BED8-1A08E36FA2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D01548D-3A21-428A-8392-33C0EF8337E2}" type="pres">
      <dgm:prSet presAssocID="{D7013CBA-9420-4438-BED8-1A08E36FA230}" presName="spaceRect" presStyleCnt="0"/>
      <dgm:spPr/>
    </dgm:pt>
    <dgm:pt modelId="{0E14F1E8-A2BF-4554-AFBA-64CBCFEED653}" type="pres">
      <dgm:prSet presAssocID="{D7013CBA-9420-4438-BED8-1A08E36FA23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5C1D23D-6295-4272-BA3B-BCEE03C9AF21}" type="presOf" srcId="{2C4B3CF7-C9CE-499D-B772-4A06B1F64C7C}" destId="{7168F1C8-6057-44DD-B26F-5B69F83E3AE1}" srcOrd="0" destOrd="0" presId="urn:microsoft.com/office/officeart/2018/2/layout/IconVerticalSolidList"/>
    <dgm:cxn modelId="{04F62960-6950-423E-8EF9-FCDA6517BE04}" srcId="{3A92864E-2414-4017-9E1E-85884B993118}" destId="{CA83BD5B-E688-49D0-B0C5-2D50131A0317}" srcOrd="1" destOrd="0" parTransId="{DE38FE80-DA5C-45FA-8889-C30065ACAC38}" sibTransId="{D8E24D1E-A44E-46DA-8F0B-F6B87435783C}"/>
    <dgm:cxn modelId="{2D4C8060-6F6E-48E5-B67A-0AF3C00677CA}" srcId="{3A92864E-2414-4017-9E1E-85884B993118}" destId="{2C4B3CF7-C9CE-499D-B772-4A06B1F64C7C}" srcOrd="0" destOrd="0" parTransId="{D59B248C-965F-4CAC-BF96-20A4E0CE5024}" sibTransId="{F592B676-A4BF-4FE7-B967-AA12A109A3E0}"/>
    <dgm:cxn modelId="{F5CD2162-B64B-470F-BAFB-B7725B9D9DE1}" type="presOf" srcId="{3A92864E-2414-4017-9E1E-85884B993118}" destId="{29E90B3A-9C97-4D46-8F3E-F47129F8FEF0}" srcOrd="0" destOrd="0" presId="urn:microsoft.com/office/officeart/2018/2/layout/IconVerticalSolidList"/>
    <dgm:cxn modelId="{04751878-EDFE-451A-B6ED-0F748C0D7ACF}" type="presOf" srcId="{CA83BD5B-E688-49D0-B0C5-2D50131A0317}" destId="{A2637D80-B969-4A32-8792-277888BA3A04}" srcOrd="0" destOrd="0" presId="urn:microsoft.com/office/officeart/2018/2/layout/IconVerticalSolidList"/>
    <dgm:cxn modelId="{CE2E9A83-A8F5-4928-952F-BFAE79064FE1}" type="presOf" srcId="{D7013CBA-9420-4438-BED8-1A08E36FA230}" destId="{0E14F1E8-A2BF-4554-AFBA-64CBCFEED653}" srcOrd="0" destOrd="0" presId="urn:microsoft.com/office/officeart/2018/2/layout/IconVerticalSolidList"/>
    <dgm:cxn modelId="{B98FC7C8-45AA-477E-8E92-F09EAC3E5BCA}" srcId="{3A92864E-2414-4017-9E1E-85884B993118}" destId="{D7013CBA-9420-4438-BED8-1A08E36FA230}" srcOrd="2" destOrd="0" parTransId="{0CCEBBC6-653D-4C35-9D27-3B2ACC2D3013}" sibTransId="{D6E22B2A-B65F-4454-BCEB-DEEB372B08C7}"/>
    <dgm:cxn modelId="{2E98DB38-DA4E-4AD0-9FB5-37F4B9E94932}" type="presParOf" srcId="{29E90B3A-9C97-4D46-8F3E-F47129F8FEF0}" destId="{70B360B0-DF4D-4B24-A2E2-569490621ACE}" srcOrd="0" destOrd="0" presId="urn:microsoft.com/office/officeart/2018/2/layout/IconVerticalSolidList"/>
    <dgm:cxn modelId="{E3D2E50B-BCEA-4CAE-970C-AE44EA2CA41A}" type="presParOf" srcId="{70B360B0-DF4D-4B24-A2E2-569490621ACE}" destId="{E64CEAA6-E9AF-413A-97B4-4575196A36A0}" srcOrd="0" destOrd="0" presId="urn:microsoft.com/office/officeart/2018/2/layout/IconVerticalSolidList"/>
    <dgm:cxn modelId="{F7394E4C-19E9-4A80-B216-7EBBACCF2659}" type="presParOf" srcId="{70B360B0-DF4D-4B24-A2E2-569490621ACE}" destId="{099A5663-C354-4F82-BE74-44023F1808EA}" srcOrd="1" destOrd="0" presId="urn:microsoft.com/office/officeart/2018/2/layout/IconVerticalSolidList"/>
    <dgm:cxn modelId="{CD261B86-AD46-4B34-8C8D-B0D0336488F6}" type="presParOf" srcId="{70B360B0-DF4D-4B24-A2E2-569490621ACE}" destId="{7BCEDD6C-F038-4CC7-B1E0-F56D3C052608}" srcOrd="2" destOrd="0" presId="urn:microsoft.com/office/officeart/2018/2/layout/IconVerticalSolidList"/>
    <dgm:cxn modelId="{05728DA6-4DB0-4E69-94CC-9E577DBD9B3A}" type="presParOf" srcId="{70B360B0-DF4D-4B24-A2E2-569490621ACE}" destId="{7168F1C8-6057-44DD-B26F-5B69F83E3AE1}" srcOrd="3" destOrd="0" presId="urn:microsoft.com/office/officeart/2018/2/layout/IconVerticalSolidList"/>
    <dgm:cxn modelId="{9650627D-CDFB-4611-AF09-2D27D77DFB8C}" type="presParOf" srcId="{29E90B3A-9C97-4D46-8F3E-F47129F8FEF0}" destId="{D48C16E7-3863-4052-8329-94530AFAA577}" srcOrd="1" destOrd="0" presId="urn:microsoft.com/office/officeart/2018/2/layout/IconVerticalSolidList"/>
    <dgm:cxn modelId="{385EC248-2B57-45D9-833F-D419E2EC1002}" type="presParOf" srcId="{29E90B3A-9C97-4D46-8F3E-F47129F8FEF0}" destId="{2B729971-C975-4AFA-809D-4DA6A3A43BEE}" srcOrd="2" destOrd="0" presId="urn:microsoft.com/office/officeart/2018/2/layout/IconVerticalSolidList"/>
    <dgm:cxn modelId="{947F59E3-0B53-45C7-A96C-ADC3A0295773}" type="presParOf" srcId="{2B729971-C975-4AFA-809D-4DA6A3A43BEE}" destId="{73DC367C-035F-4A25-859B-3AEF4403EE20}" srcOrd="0" destOrd="0" presId="urn:microsoft.com/office/officeart/2018/2/layout/IconVerticalSolidList"/>
    <dgm:cxn modelId="{BEC93914-F424-4656-AF06-DB21213EF39F}" type="presParOf" srcId="{2B729971-C975-4AFA-809D-4DA6A3A43BEE}" destId="{D5D4400E-F665-4B76-B501-F9269BB3A801}" srcOrd="1" destOrd="0" presId="urn:microsoft.com/office/officeart/2018/2/layout/IconVerticalSolidList"/>
    <dgm:cxn modelId="{B02A4C4C-7AD9-4A8C-9A8D-79E486ED13E9}" type="presParOf" srcId="{2B729971-C975-4AFA-809D-4DA6A3A43BEE}" destId="{8B698D7C-4FBB-4B38-958F-14C722ED424E}" srcOrd="2" destOrd="0" presId="urn:microsoft.com/office/officeart/2018/2/layout/IconVerticalSolidList"/>
    <dgm:cxn modelId="{65DA8813-6D6D-406B-AF18-86AA64DAC144}" type="presParOf" srcId="{2B729971-C975-4AFA-809D-4DA6A3A43BEE}" destId="{A2637D80-B969-4A32-8792-277888BA3A04}" srcOrd="3" destOrd="0" presId="urn:microsoft.com/office/officeart/2018/2/layout/IconVerticalSolidList"/>
    <dgm:cxn modelId="{7AD02E7E-F17F-43E0-B9D0-8CB66ACD5E32}" type="presParOf" srcId="{29E90B3A-9C97-4D46-8F3E-F47129F8FEF0}" destId="{64A9321F-A5E5-44D6-BFDA-840841925941}" srcOrd="3" destOrd="0" presId="urn:microsoft.com/office/officeart/2018/2/layout/IconVerticalSolidList"/>
    <dgm:cxn modelId="{56E78488-2DD9-4244-9570-49A8DBE90B83}" type="presParOf" srcId="{29E90B3A-9C97-4D46-8F3E-F47129F8FEF0}" destId="{5FCFA6FE-209C-4CC2-A057-6B399E1F377D}" srcOrd="4" destOrd="0" presId="urn:microsoft.com/office/officeart/2018/2/layout/IconVerticalSolidList"/>
    <dgm:cxn modelId="{428578AB-614D-4D21-AAD7-32FCCBCB215D}" type="presParOf" srcId="{5FCFA6FE-209C-4CC2-A057-6B399E1F377D}" destId="{C2D52E85-24CC-43DB-A3B8-01A8B86A12A6}" srcOrd="0" destOrd="0" presId="urn:microsoft.com/office/officeart/2018/2/layout/IconVerticalSolidList"/>
    <dgm:cxn modelId="{51F93D30-E5FB-4AD4-952F-A5CA3B5E4BC7}" type="presParOf" srcId="{5FCFA6FE-209C-4CC2-A057-6B399E1F377D}" destId="{C6C99B92-6523-4E4B-911E-26C23B284446}" srcOrd="1" destOrd="0" presId="urn:microsoft.com/office/officeart/2018/2/layout/IconVerticalSolidList"/>
    <dgm:cxn modelId="{B8537CD7-8BF8-4B39-909A-D6C2A3CD0865}" type="presParOf" srcId="{5FCFA6FE-209C-4CC2-A057-6B399E1F377D}" destId="{1D01548D-3A21-428A-8392-33C0EF8337E2}" srcOrd="2" destOrd="0" presId="urn:microsoft.com/office/officeart/2018/2/layout/IconVerticalSolidList"/>
    <dgm:cxn modelId="{EDE48897-5666-4181-9D46-6A1355B43CCF}" type="presParOf" srcId="{5FCFA6FE-209C-4CC2-A057-6B399E1F377D}" destId="{0E14F1E8-A2BF-4554-AFBA-64CBCFEED6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4CEAA6-E9AF-413A-97B4-4575196A36A0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9A5663-C354-4F82-BE74-44023F1808EA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8F1C8-6057-44DD-B26F-5B69F83E3AE1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All historical methods </a:t>
          </a:r>
          <a:endParaRPr lang="en-US" sz="2500" kern="1200"/>
        </a:p>
      </dsp:txBody>
      <dsp:txXfrm>
        <a:off x="1730984" y="640"/>
        <a:ext cx="4660290" cy="1498687"/>
      </dsp:txXfrm>
    </dsp:sp>
    <dsp:sp modelId="{73DC367C-035F-4A25-859B-3AEF4403EE20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D4400E-F665-4B76-B501-F9269BB3A801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637D80-B969-4A32-8792-277888BA3A04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We use Lime wood for puppets </a:t>
          </a:r>
          <a:endParaRPr lang="en-US" sz="2500" kern="1200"/>
        </a:p>
      </dsp:txBody>
      <dsp:txXfrm>
        <a:off x="1730984" y="1873999"/>
        <a:ext cx="4660290" cy="1498687"/>
      </dsp:txXfrm>
    </dsp:sp>
    <dsp:sp modelId="{C2D52E85-24CC-43DB-A3B8-01A8B86A12A6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C99B92-6523-4E4B-911E-26C23B284446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4F1E8-A2BF-4554-AFBA-64CBCFEED653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But the focus of today is on different materials</a:t>
          </a:r>
          <a:endParaRPr lang="en-US" sz="2500" kern="1200"/>
        </a:p>
      </dsp:txBody>
      <dsp:txXfrm>
        <a:off x="1730984" y="3747359"/>
        <a:ext cx="4660290" cy="1498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f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83289-D6C3-4804-BF09-7857F21040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3D modelling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EA2B8-5366-4D27-83A8-647F4DDE53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It started simply</a:t>
            </a:r>
          </a:p>
        </p:txBody>
      </p:sp>
    </p:spTree>
    <p:extLst>
      <p:ext uri="{BB962C8B-B14F-4D97-AF65-F5344CB8AC3E}">
        <p14:creationId xmlns:p14="http://schemas.microsoft.com/office/powerpoint/2010/main" val="1571910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155B4-B14C-4C8D-99BA-097EF2351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What is 3D modelling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511259-35E3-4DFC-8A9D-A587307A1D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8122" y="645106"/>
            <a:ext cx="3002135" cy="558536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426FE-E45D-43CE-A8EA-04791A00D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To use a substrate to create a 3d form to mould or pattern from</a:t>
            </a:r>
          </a:p>
          <a:p>
            <a:r>
              <a:rPr lang="en-GB" dirty="0">
                <a:solidFill>
                  <a:srgbClr val="FFFFFF"/>
                </a:solidFill>
              </a:rPr>
              <a:t>Can also be coated </a:t>
            </a:r>
          </a:p>
          <a:p>
            <a:r>
              <a:rPr lang="en-GB" dirty="0">
                <a:solidFill>
                  <a:srgbClr val="FFFFFF"/>
                </a:solidFill>
              </a:rPr>
              <a:t>Additive sculpting Vs Reductive sculpting 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82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CA1B7F7-BA65-4ED5-A5F5-F33DCEF939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6733" r="1" b="1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881F9D-EA19-44FE-B522-2D243CDA8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6"/>
            <a:ext cx="542855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Additive sculpting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98483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Content Placeholder 4" descr="A picture containing indoor, white&#10;&#10;Description automatically generated">
            <a:extLst>
              <a:ext uri="{FF2B5EF4-FFF2-40B4-BE49-F238E27FC236}">
                <a16:creationId xmlns:a16="http://schemas.microsoft.com/office/drawing/2014/main" id="{7BF21A99-DE92-4E77-A3FA-DFB123CD91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-1" b="7960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C5436F-023E-488C-8D1A-5F5C012B2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6"/>
            <a:ext cx="542855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Subtractive sculpture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20885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97EA1C-9393-443F-9FF1-B31AAEAA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Sculpting with Clay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70790-C59A-4CD6-B3D4-DC7F6F298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Fast way to create organic forms</a:t>
            </a:r>
          </a:p>
          <a:p>
            <a:r>
              <a:rPr lang="en-GB">
                <a:solidFill>
                  <a:schemeClr val="tx1"/>
                </a:solidFill>
              </a:rPr>
              <a:t>Good way to create a pattern to mould from or take a foam pattern from</a:t>
            </a:r>
          </a:p>
          <a:p>
            <a:r>
              <a:rPr lang="en-GB">
                <a:solidFill>
                  <a:schemeClr val="tx1"/>
                </a:solidFill>
              </a:rPr>
              <a:t>If it gets large, use an armature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454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DF485B-CD16-47BC-864F-1512AB4F5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Water based clay</a:t>
            </a:r>
          </a:p>
        </p:txBody>
      </p:sp>
      <p:pic>
        <p:nvPicPr>
          <p:cNvPr id="7" name="Picture 6" descr="A picture containing cup, coffee&#10;&#10;Description automatically generated">
            <a:extLst>
              <a:ext uri="{FF2B5EF4-FFF2-40B4-BE49-F238E27FC236}">
                <a16:creationId xmlns:a16="http://schemas.microsoft.com/office/drawing/2014/main" id="{5F001E44-95B3-4F3E-A9EE-657F1CD59B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EC36F-30AD-4D7E-810C-34E7A8A64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Natural product from a specific type of ‘mud’</a:t>
            </a:r>
          </a:p>
          <a:p>
            <a:r>
              <a:rPr lang="en-GB">
                <a:solidFill>
                  <a:srgbClr val="FFFFFF"/>
                </a:solidFill>
              </a:rPr>
              <a:t>Grey natural clay</a:t>
            </a:r>
          </a:p>
          <a:p>
            <a:r>
              <a:rPr lang="en-GB">
                <a:solidFill>
                  <a:srgbClr val="FFFFFF"/>
                </a:solidFill>
              </a:rPr>
              <a:t>Terracotta clay</a:t>
            </a:r>
          </a:p>
          <a:p>
            <a:r>
              <a:rPr lang="en-GB">
                <a:solidFill>
                  <a:srgbClr val="FFFFFF"/>
                </a:solidFill>
              </a:rPr>
              <a:t>Air Drying</a:t>
            </a:r>
          </a:p>
          <a:p>
            <a:r>
              <a:rPr lang="en-GB">
                <a:solidFill>
                  <a:srgbClr val="FFFFFF"/>
                </a:solidFill>
              </a:rPr>
              <a:t>Shrinks as it dries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39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602503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C485557-E744-401B-A251-3650FAEEA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86D68AF-6B45-4B98-8634-61D8C9C0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0143DE54-7BFF-4B29-8566-DF80EE4CC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FBA89-B4A2-40AE-BA98-5535B9876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FFFFFE"/>
                </a:solidFill>
              </a:rPr>
              <a:t>Oil based clay</a:t>
            </a:r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7C661810-D461-4214-A635-30A7D1714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050CF1-51A0-402F-B2B3-AB45BD8B2E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872048"/>
            <a:ext cx="3113903" cy="31139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0FF001-29BD-4AE0-AB01-867416D26E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2236" y="2109548"/>
            <a:ext cx="3113904" cy="263890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D6475A3-FF98-4FA0-B527-600EBA9BD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AB234-EB8B-4F00-B23A-7EEEFBBFB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Never dries</a:t>
            </a:r>
          </a:p>
          <a:p>
            <a:r>
              <a:rPr lang="en-GB" dirty="0">
                <a:solidFill>
                  <a:srgbClr val="FFFFFE"/>
                </a:solidFill>
              </a:rPr>
              <a:t>Either uses a wax or oil base</a:t>
            </a:r>
          </a:p>
          <a:p>
            <a:r>
              <a:rPr lang="en-GB" dirty="0">
                <a:solidFill>
                  <a:srgbClr val="FFFFFE"/>
                </a:solidFill>
              </a:rPr>
              <a:t>Requires heating before use </a:t>
            </a:r>
          </a:p>
          <a:p>
            <a:r>
              <a:rPr lang="en-GB" dirty="0">
                <a:solidFill>
                  <a:srgbClr val="FFFFFE"/>
                </a:solidFill>
              </a:rPr>
              <a:t>Holds fine detail well</a:t>
            </a:r>
          </a:p>
          <a:p>
            <a:r>
              <a:rPr lang="en-GB" dirty="0">
                <a:solidFill>
                  <a:srgbClr val="FFFFFE"/>
                </a:solidFill>
              </a:rPr>
              <a:t>Can be melted and poured</a:t>
            </a:r>
          </a:p>
          <a:p>
            <a:r>
              <a:rPr lang="en-GB" dirty="0">
                <a:solidFill>
                  <a:srgbClr val="FFFFFE"/>
                </a:solidFill>
              </a:rPr>
              <a:t>Always use sulphur free with platinum silicone!</a:t>
            </a:r>
          </a:p>
        </p:txBody>
      </p:sp>
    </p:spTree>
    <p:extLst>
      <p:ext uri="{BB962C8B-B14F-4D97-AF65-F5344CB8AC3E}">
        <p14:creationId xmlns:p14="http://schemas.microsoft.com/office/powerpoint/2010/main" val="3636301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749685-32B3-4092-8442-A502D006A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WED Clay</a:t>
            </a:r>
          </a:p>
        </p:txBody>
      </p:sp>
      <p:pic>
        <p:nvPicPr>
          <p:cNvPr id="5" name="Picture 4" descr="A picture containing building material, building, stone, megalith&#10;&#10;Description automatically generated">
            <a:extLst>
              <a:ext uri="{FF2B5EF4-FFF2-40B4-BE49-F238E27FC236}">
                <a16:creationId xmlns:a16="http://schemas.microsoft.com/office/drawing/2014/main" id="{65686B1F-F5CA-4CBD-8C3C-4BAC719930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09" r="8388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56DB-3E2D-4272-AC73-F7B17AAF8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A combination clay</a:t>
            </a:r>
          </a:p>
          <a:p>
            <a:r>
              <a:rPr lang="en-GB">
                <a:solidFill>
                  <a:schemeClr val="tx1"/>
                </a:solidFill>
              </a:rPr>
              <a:t>Will dry notably slower than water clay</a:t>
            </a:r>
          </a:p>
          <a:p>
            <a:r>
              <a:rPr lang="en-GB">
                <a:solidFill>
                  <a:schemeClr val="tx1"/>
                </a:solidFill>
              </a:rPr>
              <a:t>Longer working time</a:t>
            </a:r>
          </a:p>
          <a:p>
            <a:r>
              <a:rPr lang="en-GB">
                <a:solidFill>
                  <a:schemeClr val="tx1"/>
                </a:solidFill>
              </a:rPr>
              <a:t>Holds detail brilliantly</a:t>
            </a:r>
          </a:p>
          <a:p>
            <a:r>
              <a:rPr lang="en-GB">
                <a:solidFill>
                  <a:schemeClr val="tx1"/>
                </a:solidFill>
              </a:rPr>
              <a:t>Has a leather stage where it can be worked with detaik</a:t>
            </a:r>
          </a:p>
          <a:p>
            <a:r>
              <a:rPr lang="en-GB">
                <a:solidFill>
                  <a:schemeClr val="tx1"/>
                </a:solidFill>
              </a:rPr>
              <a:t>Bulks up for large sculptures easily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736335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4A5A1-555B-4AD4-9AFF-933154269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Plasticine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DC77EE-8B28-4A90-B9AC-740157EC7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032175"/>
            <a:ext cx="6391533" cy="479364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0D052-AD0E-4648-90EF-28B8F7B16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Oil based</a:t>
            </a:r>
          </a:p>
          <a:p>
            <a:r>
              <a:rPr lang="en-GB" dirty="0">
                <a:solidFill>
                  <a:srgbClr val="FFFFFF"/>
                </a:solidFill>
              </a:rPr>
              <a:t>Slow working </a:t>
            </a:r>
          </a:p>
          <a:p>
            <a:r>
              <a:rPr lang="en-GB" dirty="0">
                <a:solidFill>
                  <a:srgbClr val="FFFFFF"/>
                </a:solidFill>
              </a:rPr>
              <a:t>Not great for detail – a touch soft</a:t>
            </a:r>
          </a:p>
          <a:p>
            <a:r>
              <a:rPr lang="en-GB" dirty="0">
                <a:solidFill>
                  <a:srgbClr val="FFFFFF"/>
                </a:solidFill>
              </a:rPr>
              <a:t>Good for adding details in intermediate stages 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1678718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6F01E-EB6D-4064-907B-A4575810B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Epoxy clay</a:t>
            </a:r>
          </a:p>
        </p:txBody>
      </p:sp>
      <p:pic>
        <p:nvPicPr>
          <p:cNvPr id="5" name="Picture 4" descr="A picture containing text, can, Dixie cup&#10;&#10;Description automatically generated">
            <a:extLst>
              <a:ext uri="{FF2B5EF4-FFF2-40B4-BE49-F238E27FC236}">
                <a16:creationId xmlns:a16="http://schemas.microsoft.com/office/drawing/2014/main" id="{E65F06BB-00B4-4751-84EF-CBE0366DD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287836"/>
            <a:ext cx="6391533" cy="428232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89D08-2FA3-4127-9560-AECAE8A2B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2 part clay</a:t>
            </a:r>
          </a:p>
          <a:p>
            <a:r>
              <a:rPr lang="en-GB" dirty="0">
                <a:solidFill>
                  <a:srgbClr val="FFFFFF"/>
                </a:solidFill>
              </a:rPr>
              <a:t>Cures very hard</a:t>
            </a:r>
          </a:p>
          <a:p>
            <a:r>
              <a:rPr lang="en-GB" dirty="0">
                <a:solidFill>
                  <a:srgbClr val="FFFFFF"/>
                </a:solidFill>
              </a:rPr>
              <a:t>Cures in a few hours</a:t>
            </a:r>
          </a:p>
          <a:p>
            <a:r>
              <a:rPr lang="en-GB" dirty="0">
                <a:solidFill>
                  <a:srgbClr val="FFFFFF"/>
                </a:solidFill>
              </a:rPr>
              <a:t>Can be sanded and painted</a:t>
            </a:r>
          </a:p>
          <a:p>
            <a:r>
              <a:rPr lang="en-GB" dirty="0" err="1">
                <a:solidFill>
                  <a:srgbClr val="FFFFFF"/>
                </a:solidFill>
              </a:rPr>
              <a:t>Milliput</a:t>
            </a:r>
            <a:r>
              <a:rPr lang="en-GB" dirty="0">
                <a:solidFill>
                  <a:srgbClr val="FFFFFF"/>
                </a:solidFill>
              </a:rPr>
              <a:t> is also an epoxy clay and will cure underwater 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843343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EC030789-C525-4D1D-90A0-F48C14A76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1BD0F81-508F-4C6D-9938-C58CC2138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49081238-0806-4285-968F-ACFC0C0FB9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4" name="Rectangle 32">
            <a:extLst>
              <a:ext uri="{FF2B5EF4-FFF2-40B4-BE49-F238E27FC236}">
                <a16:creationId xmlns:a16="http://schemas.microsoft.com/office/drawing/2014/main" id="{80CAB4C1-E9FF-4C37-92FA-28BED3B88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34">
            <a:extLst>
              <a:ext uri="{FF2B5EF4-FFF2-40B4-BE49-F238E27FC236}">
                <a16:creationId xmlns:a16="http://schemas.microsoft.com/office/drawing/2014/main" id="{0BD7060D-8DA2-4400-86F1-6A988F0E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" name="Rectangle 36">
            <a:extLst>
              <a:ext uri="{FF2B5EF4-FFF2-40B4-BE49-F238E27FC236}">
                <a16:creationId xmlns:a16="http://schemas.microsoft.com/office/drawing/2014/main" id="{96E6678A-6101-4D77-8A14-5F70FBDB6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8FD677-C29D-4536-A3AF-52AB6D5B24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906" r="3" b="18158"/>
          <a:stretch/>
        </p:blipFill>
        <p:spPr>
          <a:xfrm>
            <a:off x="7921908" y="632866"/>
            <a:ext cx="2984136" cy="3439617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5F0B59-ED1D-4F6D-901B-E13FA01609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4626" r="2" b="2"/>
          <a:stretch/>
        </p:blipFill>
        <p:spPr>
          <a:xfrm>
            <a:off x="622087" y="571499"/>
            <a:ext cx="3021670" cy="3439617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EBF45C3-A0DB-45BC-A9D3-F0D4070D458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484" r="20656" b="1"/>
          <a:stretch/>
        </p:blipFill>
        <p:spPr>
          <a:xfrm>
            <a:off x="3990008" y="571499"/>
            <a:ext cx="3066335" cy="3439617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47" name="Rectangle 38">
            <a:extLst>
              <a:ext uri="{FF2B5EF4-FFF2-40B4-BE49-F238E27FC236}">
                <a16:creationId xmlns:a16="http://schemas.microsoft.com/office/drawing/2014/main" id="{AFA4E1D0-9351-4451-B0A0-51BEA42D8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D052C5D-4E47-47F1-96A6-5251FAAED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133850"/>
            <a:ext cx="11277600" cy="2250018"/>
          </a:xfrm>
          <a:custGeom>
            <a:avLst/>
            <a:gdLst>
              <a:gd name="connsiteX0" fmla="*/ 5264150 w 11277600"/>
              <a:gd name="connsiteY0" fmla="*/ 0 h 2250018"/>
              <a:gd name="connsiteX1" fmla="*/ 5499100 w 11277600"/>
              <a:gd name="connsiteY1" fmla="*/ 1588 h 2250018"/>
              <a:gd name="connsiteX2" fmla="*/ 5730875 w 11277600"/>
              <a:gd name="connsiteY2" fmla="*/ 1588 h 2250018"/>
              <a:gd name="connsiteX3" fmla="*/ 5961063 w 11277600"/>
              <a:gd name="connsiteY3" fmla="*/ 4763 h 2250018"/>
              <a:gd name="connsiteX4" fmla="*/ 6186488 w 11277600"/>
              <a:gd name="connsiteY4" fmla="*/ 9525 h 2250018"/>
              <a:gd name="connsiteX5" fmla="*/ 6410325 w 11277600"/>
              <a:gd name="connsiteY5" fmla="*/ 14288 h 2250018"/>
              <a:gd name="connsiteX6" fmla="*/ 6629400 w 11277600"/>
              <a:gd name="connsiteY6" fmla="*/ 19050 h 2250018"/>
              <a:gd name="connsiteX7" fmla="*/ 6846888 w 11277600"/>
              <a:gd name="connsiteY7" fmla="*/ 26988 h 2250018"/>
              <a:gd name="connsiteX8" fmla="*/ 7061200 w 11277600"/>
              <a:gd name="connsiteY8" fmla="*/ 34925 h 2250018"/>
              <a:gd name="connsiteX9" fmla="*/ 7270750 w 11277600"/>
              <a:gd name="connsiteY9" fmla="*/ 42863 h 2250018"/>
              <a:gd name="connsiteX10" fmla="*/ 7680325 w 11277600"/>
              <a:gd name="connsiteY10" fmla="*/ 63500 h 2250018"/>
              <a:gd name="connsiteX11" fmla="*/ 8072438 w 11277600"/>
              <a:gd name="connsiteY11" fmla="*/ 85725 h 2250018"/>
              <a:gd name="connsiteX12" fmla="*/ 8448675 w 11277600"/>
              <a:gd name="connsiteY12" fmla="*/ 109538 h 2250018"/>
              <a:gd name="connsiteX13" fmla="*/ 8805862 w 11277600"/>
              <a:gd name="connsiteY13" fmla="*/ 134938 h 2250018"/>
              <a:gd name="connsiteX14" fmla="*/ 9145588 w 11277600"/>
              <a:gd name="connsiteY14" fmla="*/ 161925 h 2250018"/>
              <a:gd name="connsiteX15" fmla="*/ 9461500 w 11277600"/>
              <a:gd name="connsiteY15" fmla="*/ 190500 h 2250018"/>
              <a:gd name="connsiteX16" fmla="*/ 9758362 w 11277600"/>
              <a:gd name="connsiteY16" fmla="*/ 219075 h 2250018"/>
              <a:gd name="connsiteX17" fmla="*/ 10031412 w 11277600"/>
              <a:gd name="connsiteY17" fmla="*/ 247650 h 2250018"/>
              <a:gd name="connsiteX18" fmla="*/ 10282238 w 11277600"/>
              <a:gd name="connsiteY18" fmla="*/ 274638 h 2250018"/>
              <a:gd name="connsiteX19" fmla="*/ 10504488 w 11277600"/>
              <a:gd name="connsiteY19" fmla="*/ 300038 h 2250018"/>
              <a:gd name="connsiteX20" fmla="*/ 10704512 w 11277600"/>
              <a:gd name="connsiteY20" fmla="*/ 323850 h 2250018"/>
              <a:gd name="connsiteX21" fmla="*/ 10874375 w 11277600"/>
              <a:gd name="connsiteY21" fmla="*/ 344488 h 2250018"/>
              <a:gd name="connsiteX22" fmla="*/ 11015662 w 11277600"/>
              <a:gd name="connsiteY22" fmla="*/ 363538 h 2250018"/>
              <a:gd name="connsiteX23" fmla="*/ 11210925 w 11277600"/>
              <a:gd name="connsiteY23" fmla="*/ 390525 h 2250018"/>
              <a:gd name="connsiteX24" fmla="*/ 11277600 w 11277600"/>
              <a:gd name="connsiteY24" fmla="*/ 400050 h 2250018"/>
              <a:gd name="connsiteX25" fmla="*/ 11277600 w 11277600"/>
              <a:gd name="connsiteY25" fmla="*/ 2250018 h 2250018"/>
              <a:gd name="connsiteX26" fmla="*/ 0 w 11277600"/>
              <a:gd name="connsiteY26" fmla="*/ 2250018 h 2250018"/>
              <a:gd name="connsiteX27" fmla="*/ 0 w 11277600"/>
              <a:gd name="connsiteY27" fmla="*/ 398463 h 2250018"/>
              <a:gd name="connsiteX28" fmla="*/ 255588 w 11277600"/>
              <a:gd name="connsiteY28" fmla="*/ 358775 h 2250018"/>
              <a:gd name="connsiteX29" fmla="*/ 511175 w 11277600"/>
              <a:gd name="connsiteY29" fmla="*/ 320675 h 2250018"/>
              <a:gd name="connsiteX30" fmla="*/ 766762 w 11277600"/>
              <a:gd name="connsiteY30" fmla="*/ 284163 h 2250018"/>
              <a:gd name="connsiteX31" fmla="*/ 1023938 w 11277600"/>
              <a:gd name="connsiteY31" fmla="*/ 252413 h 2250018"/>
              <a:gd name="connsiteX32" fmla="*/ 1279525 w 11277600"/>
              <a:gd name="connsiteY32" fmla="*/ 220663 h 2250018"/>
              <a:gd name="connsiteX33" fmla="*/ 1536700 w 11277600"/>
              <a:gd name="connsiteY33" fmla="*/ 190500 h 2250018"/>
              <a:gd name="connsiteX34" fmla="*/ 1790700 w 11277600"/>
              <a:gd name="connsiteY34" fmla="*/ 165100 h 2250018"/>
              <a:gd name="connsiteX35" fmla="*/ 2047875 w 11277600"/>
              <a:gd name="connsiteY35" fmla="*/ 141288 h 2250018"/>
              <a:gd name="connsiteX36" fmla="*/ 2303462 w 11277600"/>
              <a:gd name="connsiteY36" fmla="*/ 119063 h 2250018"/>
              <a:gd name="connsiteX37" fmla="*/ 2555875 w 11277600"/>
              <a:gd name="connsiteY37" fmla="*/ 100013 h 2250018"/>
              <a:gd name="connsiteX38" fmla="*/ 2809875 w 11277600"/>
              <a:gd name="connsiteY38" fmla="*/ 80963 h 2250018"/>
              <a:gd name="connsiteX39" fmla="*/ 3062288 w 11277600"/>
              <a:gd name="connsiteY39" fmla="*/ 65088 h 2250018"/>
              <a:gd name="connsiteX40" fmla="*/ 3313113 w 11277600"/>
              <a:gd name="connsiteY40" fmla="*/ 52388 h 2250018"/>
              <a:gd name="connsiteX41" fmla="*/ 3563938 w 11277600"/>
              <a:gd name="connsiteY41" fmla="*/ 39688 h 2250018"/>
              <a:gd name="connsiteX42" fmla="*/ 3811588 w 11277600"/>
              <a:gd name="connsiteY42" fmla="*/ 28575 h 2250018"/>
              <a:gd name="connsiteX43" fmla="*/ 4057650 w 11277600"/>
              <a:gd name="connsiteY43" fmla="*/ 20638 h 2250018"/>
              <a:gd name="connsiteX44" fmla="*/ 4303713 w 11277600"/>
              <a:gd name="connsiteY44" fmla="*/ 14288 h 2250018"/>
              <a:gd name="connsiteX45" fmla="*/ 4546600 w 11277600"/>
              <a:gd name="connsiteY45" fmla="*/ 7938 h 2250018"/>
              <a:gd name="connsiteX46" fmla="*/ 4787900 w 11277600"/>
              <a:gd name="connsiteY46" fmla="*/ 4763 h 2250018"/>
              <a:gd name="connsiteX47" fmla="*/ 5027613 w 11277600"/>
              <a:gd name="connsiteY47" fmla="*/ 1588 h 2250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1277600" h="2250018">
                <a:moveTo>
                  <a:pt x="5264150" y="0"/>
                </a:moveTo>
                <a:lnTo>
                  <a:pt x="5499100" y="1588"/>
                </a:lnTo>
                <a:lnTo>
                  <a:pt x="5730875" y="1588"/>
                </a:lnTo>
                <a:lnTo>
                  <a:pt x="5961063" y="4763"/>
                </a:lnTo>
                <a:lnTo>
                  <a:pt x="6186488" y="9525"/>
                </a:lnTo>
                <a:lnTo>
                  <a:pt x="6410325" y="14288"/>
                </a:lnTo>
                <a:lnTo>
                  <a:pt x="6629400" y="19050"/>
                </a:lnTo>
                <a:lnTo>
                  <a:pt x="6846888" y="26988"/>
                </a:lnTo>
                <a:lnTo>
                  <a:pt x="7061200" y="34925"/>
                </a:lnTo>
                <a:lnTo>
                  <a:pt x="7270750" y="42863"/>
                </a:lnTo>
                <a:lnTo>
                  <a:pt x="7680325" y="63500"/>
                </a:lnTo>
                <a:lnTo>
                  <a:pt x="8072438" y="85725"/>
                </a:lnTo>
                <a:lnTo>
                  <a:pt x="8448675" y="109538"/>
                </a:lnTo>
                <a:lnTo>
                  <a:pt x="8805862" y="134938"/>
                </a:lnTo>
                <a:lnTo>
                  <a:pt x="9145588" y="161925"/>
                </a:lnTo>
                <a:lnTo>
                  <a:pt x="9461500" y="190500"/>
                </a:lnTo>
                <a:lnTo>
                  <a:pt x="9758362" y="219075"/>
                </a:lnTo>
                <a:lnTo>
                  <a:pt x="10031412" y="247650"/>
                </a:lnTo>
                <a:lnTo>
                  <a:pt x="10282238" y="274638"/>
                </a:lnTo>
                <a:lnTo>
                  <a:pt x="10504488" y="300038"/>
                </a:lnTo>
                <a:lnTo>
                  <a:pt x="10704512" y="323850"/>
                </a:lnTo>
                <a:lnTo>
                  <a:pt x="10874375" y="344488"/>
                </a:lnTo>
                <a:lnTo>
                  <a:pt x="11015662" y="363538"/>
                </a:lnTo>
                <a:lnTo>
                  <a:pt x="11210925" y="390525"/>
                </a:lnTo>
                <a:lnTo>
                  <a:pt x="11277600" y="400050"/>
                </a:lnTo>
                <a:lnTo>
                  <a:pt x="11277600" y="2250018"/>
                </a:lnTo>
                <a:lnTo>
                  <a:pt x="0" y="2250018"/>
                </a:lnTo>
                <a:lnTo>
                  <a:pt x="0" y="398463"/>
                </a:lnTo>
                <a:lnTo>
                  <a:pt x="255588" y="358775"/>
                </a:lnTo>
                <a:lnTo>
                  <a:pt x="511175" y="320675"/>
                </a:lnTo>
                <a:lnTo>
                  <a:pt x="766762" y="284163"/>
                </a:lnTo>
                <a:lnTo>
                  <a:pt x="1023938" y="252413"/>
                </a:lnTo>
                <a:lnTo>
                  <a:pt x="1279525" y="220663"/>
                </a:lnTo>
                <a:lnTo>
                  <a:pt x="1536700" y="190500"/>
                </a:lnTo>
                <a:lnTo>
                  <a:pt x="1790700" y="165100"/>
                </a:lnTo>
                <a:lnTo>
                  <a:pt x="2047875" y="141288"/>
                </a:lnTo>
                <a:lnTo>
                  <a:pt x="2303462" y="119063"/>
                </a:lnTo>
                <a:lnTo>
                  <a:pt x="2555875" y="100013"/>
                </a:lnTo>
                <a:lnTo>
                  <a:pt x="2809875" y="80963"/>
                </a:lnTo>
                <a:lnTo>
                  <a:pt x="3062288" y="65088"/>
                </a:lnTo>
                <a:lnTo>
                  <a:pt x="3313113" y="52388"/>
                </a:lnTo>
                <a:lnTo>
                  <a:pt x="3563938" y="39688"/>
                </a:lnTo>
                <a:lnTo>
                  <a:pt x="3811588" y="28575"/>
                </a:lnTo>
                <a:lnTo>
                  <a:pt x="4057650" y="20638"/>
                </a:lnTo>
                <a:lnTo>
                  <a:pt x="4303713" y="14288"/>
                </a:lnTo>
                <a:lnTo>
                  <a:pt x="4546600" y="7938"/>
                </a:lnTo>
                <a:lnTo>
                  <a:pt x="4787900" y="4763"/>
                </a:lnTo>
                <a:lnTo>
                  <a:pt x="5027613" y="158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 5">
            <a:extLst>
              <a:ext uri="{FF2B5EF4-FFF2-40B4-BE49-F238E27FC236}">
                <a16:creationId xmlns:a16="http://schemas.microsoft.com/office/drawing/2014/main" id="{79B9FD3C-5633-44F4-902E-55A97B2D2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3253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C286E-84E5-42C1-AF6E-ECDA33CA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5" y="4517136"/>
            <a:ext cx="10893095" cy="11749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The sculpting process</a:t>
            </a:r>
          </a:p>
        </p:txBody>
      </p:sp>
    </p:spTree>
    <p:extLst>
      <p:ext uri="{BB962C8B-B14F-4D97-AF65-F5344CB8AC3E}">
        <p14:creationId xmlns:p14="http://schemas.microsoft.com/office/powerpoint/2010/main" val="1784293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6E63ADD0-4837-4506-8B81-1076581AF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588CB6-A25C-401A-883C-F3923B09C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2333" y="2099733"/>
            <a:ext cx="5730960" cy="2677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Primary Forms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ECA4B5-4C84-4095-B8D3-EFC5B4178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C3AF6B8-8106-4191-9928-D780BD4A80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06249" y="2196284"/>
            <a:ext cx="2956448" cy="295644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37972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4FCBB-0B4E-4B46-B573-615666AB7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2333" y="2099733"/>
            <a:ext cx="5730960" cy="2677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Secondary forms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B8E430-A72A-455D-9952-A1875C97C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wall, indoor, person, white&#10;&#10;Description automatically generated">
            <a:extLst>
              <a:ext uri="{FF2B5EF4-FFF2-40B4-BE49-F238E27FC236}">
                <a16:creationId xmlns:a16="http://schemas.microsoft.com/office/drawing/2014/main" id="{3DD6B6B1-11FA-43A3-A4BF-D3D9DE7D65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610" r="1" b="1"/>
          <a:stretch/>
        </p:blipFill>
        <p:spPr>
          <a:xfrm>
            <a:off x="1206249" y="2140927"/>
            <a:ext cx="295644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302723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11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7" name="Rectangle 15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FD2D8-678F-45B1-A0E8-0098E6768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5" y="4517136"/>
            <a:ext cx="9453911" cy="117494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Do your secondary forms again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98861BD-10E3-4989-B341-A36596B4C8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82685" y="730726"/>
            <a:ext cx="3506977" cy="3506977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7" name="Picture 6" descr="A picture containing indoor&#10;&#10;Description automatically generated">
            <a:extLst>
              <a:ext uri="{FF2B5EF4-FFF2-40B4-BE49-F238E27FC236}">
                <a16:creationId xmlns:a16="http://schemas.microsoft.com/office/drawing/2014/main" id="{5EEB8974-22F9-44DB-870F-8893259A99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068" y="730726"/>
            <a:ext cx="3506977" cy="3506977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22336468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B109C5B-3B98-48EB-A942-8D11CEA37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A9C389E4-003E-40C9-AC9E-ED821C16F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C042684-2705-40BD-9104-A6B24CE1C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24A9A-F887-4F88-A3F3-43D790DE4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4825" y="1143000"/>
            <a:ext cx="6268246" cy="31340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Blend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C2A2097-B38E-4036-9BCD-70FEBF0D13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9764" y="1661911"/>
            <a:ext cx="3531062" cy="353106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891090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3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A16A76-FCA6-46E9-8793-4B49C2BDC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Surface detail</a:t>
            </a:r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67D09E2-9D6E-4DD1-8659-1330CDB0C4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68568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98380A0-D485-4B1C-9D92-8E2451D308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033" r="-3" b="16050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80A8A5-2CA4-45A0-A7C6-DA5AC26D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6"/>
            <a:ext cx="542855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Hyper detailing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31894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274D24-F4ED-4FDA-8874-81377C1AE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1241266"/>
            <a:ext cx="4089633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2"/>
                </a:solidFill>
              </a:rPr>
              <a:t>Subtractive sculpting mediums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6C9CD8-4BCC-4216-8344-1489FF1B95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87" r="8386" b="-1"/>
          <a:stretch/>
        </p:blipFill>
        <p:spPr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34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806786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0E118A-B389-4978-BFA5-EF88EEF01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Wood, stone marble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C02D07-ADC3-4AF1-BF41-AEBAFB7E75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944071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64076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6DEFCE-9983-4CE3-99C2-85C9A50C3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Styrofoam </a:t>
            </a:r>
          </a:p>
        </p:txBody>
      </p:sp>
      <p:pic>
        <p:nvPicPr>
          <p:cNvPr id="5" name="Picture 4" descr="A picture containing text, binding, businesscard&#10;&#10;Description automatically generated">
            <a:extLst>
              <a:ext uri="{FF2B5EF4-FFF2-40B4-BE49-F238E27FC236}">
                <a16:creationId xmlns:a16="http://schemas.microsoft.com/office/drawing/2014/main" id="{86A55DB4-9D1D-4F2F-B66F-4BA140FCB1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4836" y="1023437"/>
            <a:ext cx="4828707" cy="482870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A0C22-95CA-44A1-8900-CA424A2B4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Not what Americans call Styrofoam</a:t>
            </a:r>
          </a:p>
          <a:p>
            <a:r>
              <a:rPr lang="en-GB">
                <a:solidFill>
                  <a:srgbClr val="FFFFFF"/>
                </a:solidFill>
              </a:rPr>
              <a:t>Extruded foam</a:t>
            </a:r>
          </a:p>
          <a:p>
            <a:r>
              <a:rPr lang="en-GB">
                <a:solidFill>
                  <a:srgbClr val="FFFFFF"/>
                </a:solidFill>
              </a:rPr>
              <a:t>Inherently Fire retardant</a:t>
            </a:r>
          </a:p>
          <a:p>
            <a:r>
              <a:rPr lang="en-GB">
                <a:solidFill>
                  <a:srgbClr val="FFFFFF"/>
                </a:solidFill>
              </a:rPr>
              <a:t>Various grades or densities</a:t>
            </a:r>
          </a:p>
          <a:p>
            <a:r>
              <a:rPr lang="en-GB">
                <a:solidFill>
                  <a:srgbClr val="FFFFFF"/>
                </a:solidFill>
              </a:rPr>
              <a:t>Holds detail well</a:t>
            </a:r>
          </a:p>
          <a:p>
            <a:r>
              <a:rPr lang="en-GB">
                <a:solidFill>
                  <a:srgbClr val="FFFFFF"/>
                </a:solidFill>
              </a:rPr>
              <a:t>Light weight</a:t>
            </a:r>
          </a:p>
          <a:p>
            <a:r>
              <a:rPr lang="en-GB">
                <a:solidFill>
                  <a:srgbClr val="FFFFFF"/>
                </a:solidFill>
              </a:rPr>
              <a:t>Mildly more durable than EPS</a:t>
            </a:r>
          </a:p>
          <a:p>
            <a:r>
              <a:rPr lang="en-GB">
                <a:solidFill>
                  <a:srgbClr val="FFFFFF"/>
                </a:solidFill>
              </a:rPr>
              <a:t>Susceptible to chemicals </a:t>
            </a:r>
          </a:p>
        </p:txBody>
      </p:sp>
    </p:spTree>
    <p:extLst>
      <p:ext uri="{BB962C8B-B14F-4D97-AF65-F5344CB8AC3E}">
        <p14:creationId xmlns:p14="http://schemas.microsoft.com/office/powerpoint/2010/main" val="36845132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6524B-12D1-46EB-B6BD-4C22B598F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Polystyrene</a:t>
            </a:r>
          </a:p>
        </p:txBody>
      </p:sp>
      <p:pic>
        <p:nvPicPr>
          <p:cNvPr id="5" name="Picture 4" descr="A picture containing text, building material, stone&#10;&#10;Description automatically generated">
            <a:extLst>
              <a:ext uri="{FF2B5EF4-FFF2-40B4-BE49-F238E27FC236}">
                <a16:creationId xmlns:a16="http://schemas.microsoft.com/office/drawing/2014/main" id="{93CC5802-6B1E-45EC-AECA-577A812EC3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4836" y="1023437"/>
            <a:ext cx="4828707" cy="482870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6D02B-4AC2-4288-B104-7C3B007EC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Americans call Styrofoam</a:t>
            </a:r>
          </a:p>
          <a:p>
            <a:r>
              <a:rPr lang="en-GB">
                <a:solidFill>
                  <a:srgbClr val="FFFFFF"/>
                </a:solidFill>
              </a:rPr>
              <a:t>Or EPS (Expanded Poly Styrene)</a:t>
            </a:r>
          </a:p>
          <a:p>
            <a:r>
              <a:rPr lang="en-GB">
                <a:solidFill>
                  <a:srgbClr val="FFFFFF"/>
                </a:solidFill>
              </a:rPr>
              <a:t>A solvent expands beads into a mould and make a block</a:t>
            </a:r>
          </a:p>
          <a:p>
            <a:r>
              <a:rPr lang="en-GB">
                <a:solidFill>
                  <a:srgbClr val="FFFFFF"/>
                </a:solidFill>
              </a:rPr>
              <a:t>Volume of beads decides how dense the foam is</a:t>
            </a:r>
          </a:p>
          <a:p>
            <a:r>
              <a:rPr lang="en-GB">
                <a:solidFill>
                  <a:srgbClr val="FFFFFF"/>
                </a:solidFill>
              </a:rPr>
              <a:t>Available in Light, Medium, Heavy </a:t>
            </a:r>
          </a:p>
          <a:p>
            <a:r>
              <a:rPr lang="en-GB">
                <a:solidFill>
                  <a:srgbClr val="FFFFFF"/>
                </a:solidFill>
              </a:rPr>
              <a:t>Can be made Fire Retardant </a:t>
            </a:r>
          </a:p>
          <a:p>
            <a:r>
              <a:rPr lang="en-GB">
                <a:solidFill>
                  <a:srgbClr val="FFFFFF"/>
                </a:solidFill>
              </a:rPr>
              <a:t>Susceptible to chemicals and solvents </a:t>
            </a:r>
          </a:p>
          <a:p>
            <a:r>
              <a:rPr lang="en-GB">
                <a:solidFill>
                  <a:srgbClr val="FFFFFF"/>
                </a:solidFill>
              </a:rPr>
              <a:t>Brittle</a:t>
            </a:r>
          </a:p>
        </p:txBody>
      </p:sp>
    </p:spTree>
    <p:extLst>
      <p:ext uri="{BB962C8B-B14F-4D97-AF65-F5344CB8AC3E}">
        <p14:creationId xmlns:p14="http://schemas.microsoft.com/office/powerpoint/2010/main" val="4068245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B9CC3E5-EA42-4393-A2C0-5192B91BD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indoor, white&#10;&#10;Description automatically generated">
            <a:extLst>
              <a:ext uri="{FF2B5EF4-FFF2-40B4-BE49-F238E27FC236}">
                <a16:creationId xmlns:a16="http://schemas.microsoft.com/office/drawing/2014/main" id="{71423BCB-0A7C-4C30-8317-DB0049EDB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087" y="474132"/>
            <a:ext cx="4586156" cy="3439617"/>
          </a:xfrm>
          <a:prstGeom prst="roundRect">
            <a:avLst>
              <a:gd name="adj" fmla="val 0"/>
            </a:avLst>
          </a:prstGeom>
          <a:effectLst/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B8DBC8E-FBA7-466C-8D97-75B15FBE9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flower, tree, plant, outdoor&#10;&#10;Description automatically generated">
            <a:extLst>
              <a:ext uri="{FF2B5EF4-FFF2-40B4-BE49-F238E27FC236}">
                <a16:creationId xmlns:a16="http://schemas.microsoft.com/office/drawing/2014/main" id="{6800BB32-205B-416B-BFD5-FEC36310B8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890615" y="473338"/>
            <a:ext cx="1934784" cy="3439617"/>
          </a:xfrm>
          <a:prstGeom prst="roundRect">
            <a:avLst>
              <a:gd name="adj" fmla="val 0"/>
            </a:avLst>
          </a:prstGeom>
          <a:effectLst/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6FFF64E-1FE4-4AE0-9D62-567AA183C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133850"/>
            <a:ext cx="11277600" cy="2250018"/>
          </a:xfrm>
          <a:custGeom>
            <a:avLst/>
            <a:gdLst>
              <a:gd name="connsiteX0" fmla="*/ 5264150 w 11277600"/>
              <a:gd name="connsiteY0" fmla="*/ 0 h 2250018"/>
              <a:gd name="connsiteX1" fmla="*/ 5499100 w 11277600"/>
              <a:gd name="connsiteY1" fmla="*/ 1588 h 2250018"/>
              <a:gd name="connsiteX2" fmla="*/ 5730875 w 11277600"/>
              <a:gd name="connsiteY2" fmla="*/ 1588 h 2250018"/>
              <a:gd name="connsiteX3" fmla="*/ 5961063 w 11277600"/>
              <a:gd name="connsiteY3" fmla="*/ 4763 h 2250018"/>
              <a:gd name="connsiteX4" fmla="*/ 6186488 w 11277600"/>
              <a:gd name="connsiteY4" fmla="*/ 9525 h 2250018"/>
              <a:gd name="connsiteX5" fmla="*/ 6410325 w 11277600"/>
              <a:gd name="connsiteY5" fmla="*/ 14288 h 2250018"/>
              <a:gd name="connsiteX6" fmla="*/ 6629400 w 11277600"/>
              <a:gd name="connsiteY6" fmla="*/ 19050 h 2250018"/>
              <a:gd name="connsiteX7" fmla="*/ 6846888 w 11277600"/>
              <a:gd name="connsiteY7" fmla="*/ 26988 h 2250018"/>
              <a:gd name="connsiteX8" fmla="*/ 7061200 w 11277600"/>
              <a:gd name="connsiteY8" fmla="*/ 34925 h 2250018"/>
              <a:gd name="connsiteX9" fmla="*/ 7270750 w 11277600"/>
              <a:gd name="connsiteY9" fmla="*/ 42863 h 2250018"/>
              <a:gd name="connsiteX10" fmla="*/ 7680325 w 11277600"/>
              <a:gd name="connsiteY10" fmla="*/ 63500 h 2250018"/>
              <a:gd name="connsiteX11" fmla="*/ 8072438 w 11277600"/>
              <a:gd name="connsiteY11" fmla="*/ 85725 h 2250018"/>
              <a:gd name="connsiteX12" fmla="*/ 8448675 w 11277600"/>
              <a:gd name="connsiteY12" fmla="*/ 109538 h 2250018"/>
              <a:gd name="connsiteX13" fmla="*/ 8805862 w 11277600"/>
              <a:gd name="connsiteY13" fmla="*/ 134938 h 2250018"/>
              <a:gd name="connsiteX14" fmla="*/ 9145588 w 11277600"/>
              <a:gd name="connsiteY14" fmla="*/ 161925 h 2250018"/>
              <a:gd name="connsiteX15" fmla="*/ 9461500 w 11277600"/>
              <a:gd name="connsiteY15" fmla="*/ 190500 h 2250018"/>
              <a:gd name="connsiteX16" fmla="*/ 9758362 w 11277600"/>
              <a:gd name="connsiteY16" fmla="*/ 219075 h 2250018"/>
              <a:gd name="connsiteX17" fmla="*/ 10031412 w 11277600"/>
              <a:gd name="connsiteY17" fmla="*/ 247650 h 2250018"/>
              <a:gd name="connsiteX18" fmla="*/ 10282238 w 11277600"/>
              <a:gd name="connsiteY18" fmla="*/ 274638 h 2250018"/>
              <a:gd name="connsiteX19" fmla="*/ 10504488 w 11277600"/>
              <a:gd name="connsiteY19" fmla="*/ 300038 h 2250018"/>
              <a:gd name="connsiteX20" fmla="*/ 10704512 w 11277600"/>
              <a:gd name="connsiteY20" fmla="*/ 323850 h 2250018"/>
              <a:gd name="connsiteX21" fmla="*/ 10874375 w 11277600"/>
              <a:gd name="connsiteY21" fmla="*/ 344488 h 2250018"/>
              <a:gd name="connsiteX22" fmla="*/ 11015662 w 11277600"/>
              <a:gd name="connsiteY22" fmla="*/ 363538 h 2250018"/>
              <a:gd name="connsiteX23" fmla="*/ 11210925 w 11277600"/>
              <a:gd name="connsiteY23" fmla="*/ 390525 h 2250018"/>
              <a:gd name="connsiteX24" fmla="*/ 11277600 w 11277600"/>
              <a:gd name="connsiteY24" fmla="*/ 400050 h 2250018"/>
              <a:gd name="connsiteX25" fmla="*/ 11277600 w 11277600"/>
              <a:gd name="connsiteY25" fmla="*/ 2250018 h 2250018"/>
              <a:gd name="connsiteX26" fmla="*/ 0 w 11277600"/>
              <a:gd name="connsiteY26" fmla="*/ 2250018 h 2250018"/>
              <a:gd name="connsiteX27" fmla="*/ 0 w 11277600"/>
              <a:gd name="connsiteY27" fmla="*/ 398463 h 2250018"/>
              <a:gd name="connsiteX28" fmla="*/ 255588 w 11277600"/>
              <a:gd name="connsiteY28" fmla="*/ 358775 h 2250018"/>
              <a:gd name="connsiteX29" fmla="*/ 511175 w 11277600"/>
              <a:gd name="connsiteY29" fmla="*/ 320675 h 2250018"/>
              <a:gd name="connsiteX30" fmla="*/ 766762 w 11277600"/>
              <a:gd name="connsiteY30" fmla="*/ 284163 h 2250018"/>
              <a:gd name="connsiteX31" fmla="*/ 1023938 w 11277600"/>
              <a:gd name="connsiteY31" fmla="*/ 252413 h 2250018"/>
              <a:gd name="connsiteX32" fmla="*/ 1279525 w 11277600"/>
              <a:gd name="connsiteY32" fmla="*/ 220663 h 2250018"/>
              <a:gd name="connsiteX33" fmla="*/ 1536700 w 11277600"/>
              <a:gd name="connsiteY33" fmla="*/ 190500 h 2250018"/>
              <a:gd name="connsiteX34" fmla="*/ 1790700 w 11277600"/>
              <a:gd name="connsiteY34" fmla="*/ 165100 h 2250018"/>
              <a:gd name="connsiteX35" fmla="*/ 2047875 w 11277600"/>
              <a:gd name="connsiteY35" fmla="*/ 141288 h 2250018"/>
              <a:gd name="connsiteX36" fmla="*/ 2303462 w 11277600"/>
              <a:gd name="connsiteY36" fmla="*/ 119063 h 2250018"/>
              <a:gd name="connsiteX37" fmla="*/ 2555875 w 11277600"/>
              <a:gd name="connsiteY37" fmla="*/ 100013 h 2250018"/>
              <a:gd name="connsiteX38" fmla="*/ 2809875 w 11277600"/>
              <a:gd name="connsiteY38" fmla="*/ 80963 h 2250018"/>
              <a:gd name="connsiteX39" fmla="*/ 3062288 w 11277600"/>
              <a:gd name="connsiteY39" fmla="*/ 65088 h 2250018"/>
              <a:gd name="connsiteX40" fmla="*/ 3313113 w 11277600"/>
              <a:gd name="connsiteY40" fmla="*/ 52388 h 2250018"/>
              <a:gd name="connsiteX41" fmla="*/ 3563938 w 11277600"/>
              <a:gd name="connsiteY41" fmla="*/ 39688 h 2250018"/>
              <a:gd name="connsiteX42" fmla="*/ 3811588 w 11277600"/>
              <a:gd name="connsiteY42" fmla="*/ 28575 h 2250018"/>
              <a:gd name="connsiteX43" fmla="*/ 4057650 w 11277600"/>
              <a:gd name="connsiteY43" fmla="*/ 20638 h 2250018"/>
              <a:gd name="connsiteX44" fmla="*/ 4303713 w 11277600"/>
              <a:gd name="connsiteY44" fmla="*/ 14288 h 2250018"/>
              <a:gd name="connsiteX45" fmla="*/ 4546600 w 11277600"/>
              <a:gd name="connsiteY45" fmla="*/ 7938 h 2250018"/>
              <a:gd name="connsiteX46" fmla="*/ 4787900 w 11277600"/>
              <a:gd name="connsiteY46" fmla="*/ 4763 h 2250018"/>
              <a:gd name="connsiteX47" fmla="*/ 5027613 w 11277600"/>
              <a:gd name="connsiteY47" fmla="*/ 1588 h 2250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1277600" h="2250018">
                <a:moveTo>
                  <a:pt x="5264150" y="0"/>
                </a:moveTo>
                <a:lnTo>
                  <a:pt x="5499100" y="1588"/>
                </a:lnTo>
                <a:lnTo>
                  <a:pt x="5730875" y="1588"/>
                </a:lnTo>
                <a:lnTo>
                  <a:pt x="5961063" y="4763"/>
                </a:lnTo>
                <a:lnTo>
                  <a:pt x="6186488" y="9525"/>
                </a:lnTo>
                <a:lnTo>
                  <a:pt x="6410325" y="14288"/>
                </a:lnTo>
                <a:lnTo>
                  <a:pt x="6629400" y="19050"/>
                </a:lnTo>
                <a:lnTo>
                  <a:pt x="6846888" y="26988"/>
                </a:lnTo>
                <a:lnTo>
                  <a:pt x="7061200" y="34925"/>
                </a:lnTo>
                <a:lnTo>
                  <a:pt x="7270750" y="42863"/>
                </a:lnTo>
                <a:lnTo>
                  <a:pt x="7680325" y="63500"/>
                </a:lnTo>
                <a:lnTo>
                  <a:pt x="8072438" y="85725"/>
                </a:lnTo>
                <a:lnTo>
                  <a:pt x="8448675" y="109538"/>
                </a:lnTo>
                <a:lnTo>
                  <a:pt x="8805862" y="134938"/>
                </a:lnTo>
                <a:lnTo>
                  <a:pt x="9145588" y="161925"/>
                </a:lnTo>
                <a:lnTo>
                  <a:pt x="9461500" y="190500"/>
                </a:lnTo>
                <a:lnTo>
                  <a:pt x="9758362" y="219075"/>
                </a:lnTo>
                <a:lnTo>
                  <a:pt x="10031412" y="247650"/>
                </a:lnTo>
                <a:lnTo>
                  <a:pt x="10282238" y="274638"/>
                </a:lnTo>
                <a:lnTo>
                  <a:pt x="10504488" y="300038"/>
                </a:lnTo>
                <a:lnTo>
                  <a:pt x="10704512" y="323850"/>
                </a:lnTo>
                <a:lnTo>
                  <a:pt x="10874375" y="344488"/>
                </a:lnTo>
                <a:lnTo>
                  <a:pt x="11015662" y="363538"/>
                </a:lnTo>
                <a:lnTo>
                  <a:pt x="11210925" y="390525"/>
                </a:lnTo>
                <a:lnTo>
                  <a:pt x="11277600" y="400050"/>
                </a:lnTo>
                <a:lnTo>
                  <a:pt x="11277600" y="2250018"/>
                </a:lnTo>
                <a:lnTo>
                  <a:pt x="0" y="2250018"/>
                </a:lnTo>
                <a:lnTo>
                  <a:pt x="0" y="398463"/>
                </a:lnTo>
                <a:lnTo>
                  <a:pt x="255588" y="358775"/>
                </a:lnTo>
                <a:lnTo>
                  <a:pt x="511175" y="320675"/>
                </a:lnTo>
                <a:lnTo>
                  <a:pt x="766762" y="284163"/>
                </a:lnTo>
                <a:lnTo>
                  <a:pt x="1023938" y="252413"/>
                </a:lnTo>
                <a:lnTo>
                  <a:pt x="1279525" y="220663"/>
                </a:lnTo>
                <a:lnTo>
                  <a:pt x="1536700" y="190500"/>
                </a:lnTo>
                <a:lnTo>
                  <a:pt x="1790700" y="165100"/>
                </a:lnTo>
                <a:lnTo>
                  <a:pt x="2047875" y="141288"/>
                </a:lnTo>
                <a:lnTo>
                  <a:pt x="2303462" y="119063"/>
                </a:lnTo>
                <a:lnTo>
                  <a:pt x="2555875" y="100013"/>
                </a:lnTo>
                <a:lnTo>
                  <a:pt x="2809875" y="80963"/>
                </a:lnTo>
                <a:lnTo>
                  <a:pt x="3062288" y="65088"/>
                </a:lnTo>
                <a:lnTo>
                  <a:pt x="3313113" y="52388"/>
                </a:lnTo>
                <a:lnTo>
                  <a:pt x="3563938" y="39688"/>
                </a:lnTo>
                <a:lnTo>
                  <a:pt x="3811588" y="28575"/>
                </a:lnTo>
                <a:lnTo>
                  <a:pt x="4057650" y="20638"/>
                </a:lnTo>
                <a:lnTo>
                  <a:pt x="4303713" y="14288"/>
                </a:lnTo>
                <a:lnTo>
                  <a:pt x="4546600" y="7938"/>
                </a:lnTo>
                <a:lnTo>
                  <a:pt x="4787900" y="4763"/>
                </a:lnTo>
                <a:lnTo>
                  <a:pt x="5027613" y="158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9C80E52D-DE5C-4267-9C99-8741F2E42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17124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35ABA-CBFE-4EEA-9C65-11A285DD9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5" y="4517136"/>
            <a:ext cx="10893095" cy="11749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So which is better?</a:t>
            </a:r>
          </a:p>
        </p:txBody>
      </p:sp>
    </p:spTree>
    <p:extLst>
      <p:ext uri="{BB962C8B-B14F-4D97-AF65-F5344CB8AC3E}">
        <p14:creationId xmlns:p14="http://schemas.microsoft.com/office/powerpoint/2010/main" val="23503688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26F2B-F815-4578-A73B-7F39B2897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145" y="1241266"/>
            <a:ext cx="453592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Remember to use poly safe glues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E2D86BB-893F-471B-AD66-50E01777C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3" y="396837"/>
            <a:ext cx="6451503" cy="6058999"/>
            <a:chOff x="423333" y="396837"/>
            <a:chExt cx="6451503" cy="6058999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61E3F80D-79C6-468A-83E4-3FEA58556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3" y="402165"/>
              <a:ext cx="522933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009504C1-96CE-44B4-8DF0-613CF9D1D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3161515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1F299836-4C10-4395-B386-C0FA537C4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5004670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7" name="Graphic 6" descr="Paint">
            <a:extLst>
              <a:ext uri="{FF2B5EF4-FFF2-40B4-BE49-F238E27FC236}">
                <a16:creationId xmlns:a16="http://schemas.microsoft.com/office/drawing/2014/main" id="{274995DE-B3DD-4983-80FF-7B00453B2E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9226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468E3F04-E02E-45AA-9A52-E2524D8DF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C8734F5-D089-48B6-AC85-851F8E5FE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12612EB3-C133-4F13-985D-5A2325957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9CAE2-C8F8-4865-B47F-373309AA2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D3587-9C9E-4268-AFC4-8BA62A315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4553" y="1143000"/>
            <a:ext cx="4446354" cy="31340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Tools for Foam carving</a:t>
            </a:r>
          </a:p>
        </p:txBody>
      </p:sp>
      <p:pic>
        <p:nvPicPr>
          <p:cNvPr id="5" name="Content Placeholder 4" descr="A picture containing sky&#10;&#10;Description automatically generated">
            <a:extLst>
              <a:ext uri="{FF2B5EF4-FFF2-40B4-BE49-F238E27FC236}">
                <a16:creationId xmlns:a16="http://schemas.microsoft.com/office/drawing/2014/main" id="{B4FB2480-7B48-4993-A38C-9C873A4DDC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-4" b="7419"/>
          <a:stretch/>
        </p:blipFill>
        <p:spPr>
          <a:xfrm>
            <a:off x="1109762" y="1113062"/>
            <a:ext cx="2412728" cy="223364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 descr="A picture containing tool&#10;&#10;Description automatically generated">
            <a:extLst>
              <a:ext uri="{FF2B5EF4-FFF2-40B4-BE49-F238E27FC236}">
                <a16:creationId xmlns:a16="http://schemas.microsoft.com/office/drawing/2014/main" id="{0BEA4346-A304-4AB7-A649-25C82082A3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6549" b="1"/>
          <a:stretch/>
        </p:blipFill>
        <p:spPr>
          <a:xfrm>
            <a:off x="3685046" y="1113063"/>
            <a:ext cx="2412728" cy="223364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D3DA2E93-A899-4CAA-9489-A086637458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30470"/>
          <a:stretch/>
        </p:blipFill>
        <p:spPr>
          <a:xfrm>
            <a:off x="1109765" y="3511295"/>
            <a:ext cx="2406003" cy="223052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799444-374C-4E35-B069-EE4BE1878CF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8278" r="-2" b="-2"/>
          <a:stretch/>
        </p:blipFill>
        <p:spPr>
          <a:xfrm>
            <a:off x="3685049" y="3511295"/>
            <a:ext cx="2406003" cy="223052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82788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7D4229-988F-403F-B39F-2CEB1D483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reductive sculpting process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Manufacturing">
            <a:extLst>
              <a:ext uri="{FF2B5EF4-FFF2-40B4-BE49-F238E27FC236}">
                <a16:creationId xmlns:a16="http://schemas.microsoft.com/office/drawing/2014/main" id="{1ADF71A5-EE83-4301-90F3-FEAE09F56F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52040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4A365-CB53-400C-BE33-943A5B3F3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Gridding a design</a:t>
            </a:r>
          </a:p>
        </p:txBody>
      </p:sp>
      <p:pic>
        <p:nvPicPr>
          <p:cNvPr id="5" name="Content Placeholder 4" descr="A picture containing wall, bathroom, indoor, stall&#10;&#10;Description automatically generated">
            <a:extLst>
              <a:ext uri="{FF2B5EF4-FFF2-40B4-BE49-F238E27FC236}">
                <a16:creationId xmlns:a16="http://schemas.microsoft.com/office/drawing/2014/main" id="{67DC431C-4F31-46C3-82A2-783FCE6E81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5400000">
            <a:off x="2030837" y="341603"/>
            <a:ext cx="4628758" cy="617167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6576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1B392-0EAC-4B56-B821-ABD797166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Primary Forms</a:t>
            </a:r>
          </a:p>
        </p:txBody>
      </p:sp>
      <p:pic>
        <p:nvPicPr>
          <p:cNvPr id="7" name="Content Placeholder 6" descr="A picture containing indoor, old&#10;&#10;Description automatically generated">
            <a:extLst>
              <a:ext uri="{FF2B5EF4-FFF2-40B4-BE49-F238E27FC236}">
                <a16:creationId xmlns:a16="http://schemas.microsoft.com/office/drawing/2014/main" id="{3F8AE4E5-681A-44A8-8990-44091D1920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09432" y="1113063"/>
            <a:ext cx="347156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75202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28E47B-CB99-4D35-9843-B4BA4BCD3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Secondary forms</a:t>
            </a:r>
          </a:p>
        </p:txBody>
      </p:sp>
      <p:pic>
        <p:nvPicPr>
          <p:cNvPr id="8" name="Picture 7" descr="A picture containing text, wall, indoor&#10;&#10;Description automatically generated">
            <a:extLst>
              <a:ext uri="{FF2B5EF4-FFF2-40B4-BE49-F238E27FC236}">
                <a16:creationId xmlns:a16="http://schemas.microsoft.com/office/drawing/2014/main" id="{A7942010-E543-4CAC-A300-86E66D7175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9432" y="1113063"/>
            <a:ext cx="347156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8016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8CC67-BD2B-4292-B052-7981B7EF8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Refining shapes and forms</a:t>
            </a:r>
          </a:p>
        </p:txBody>
      </p:sp>
      <p:pic>
        <p:nvPicPr>
          <p:cNvPr id="5" name="Content Placeholder 4" descr="A picture containing text, person, posing, white&#10;&#10;Description automatically generated">
            <a:extLst>
              <a:ext uri="{FF2B5EF4-FFF2-40B4-BE49-F238E27FC236}">
                <a16:creationId xmlns:a16="http://schemas.microsoft.com/office/drawing/2014/main" id="{C7CCBFF1-9799-4507-B691-89DC1D3644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09432" y="1113063"/>
            <a:ext cx="347156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6611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64BEE3-D6EF-4DF4-8D4B-C5476DE4D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Finished with fiberglass coating </a:t>
            </a:r>
          </a:p>
        </p:txBody>
      </p:sp>
      <p:pic>
        <p:nvPicPr>
          <p:cNvPr id="5" name="Content Placeholder 4" descr="A picture containing indoor, old, several&#10;&#10;Description automatically generated">
            <a:extLst>
              <a:ext uri="{FF2B5EF4-FFF2-40B4-BE49-F238E27FC236}">
                <a16:creationId xmlns:a16="http://schemas.microsoft.com/office/drawing/2014/main" id="{AE97DB4B-1B4F-4F9F-B0F7-772DEE5683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30837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198418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11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1" name="Rectangle 15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7932D-42C0-490C-ACAE-C12229C06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277653"/>
            <a:ext cx="3020133" cy="311736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Sculpture step by step</a:t>
            </a:r>
          </a:p>
        </p:txBody>
      </p:sp>
      <p:sp>
        <p:nvSpPr>
          <p:cNvPr id="32" name="Rectangle 17">
            <a:extLst>
              <a:ext uri="{FF2B5EF4-FFF2-40B4-BE49-F238E27FC236}">
                <a16:creationId xmlns:a16="http://schemas.microsoft.com/office/drawing/2014/main" id="{2CE4F249-AC71-406E-8410-03E1C8809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62" y="1113062"/>
            <a:ext cx="6470908" cy="4628759"/>
          </a:xfrm>
          <a:prstGeom prst="rect">
            <a:avLst/>
          </a:prstGeom>
          <a:solidFill>
            <a:srgbClr val="FFFFFE"/>
          </a:solidFill>
          <a:ln w="15875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A33203-B317-48F7-AABD-90AF23FC2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3488" y="1438313"/>
            <a:ext cx="2983692" cy="3978256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578688B5-D63C-49E9-ADA2-89FEB5611F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420905" y="1430082"/>
            <a:ext cx="2996039" cy="3994718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38333637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CD7706-FFA6-4A3E-8353-F9F3B469AF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213" r="3" b="13788"/>
          <a:stretch/>
        </p:blipFill>
        <p:spPr>
          <a:xfrm>
            <a:off x="7218895" y="1345323"/>
            <a:ext cx="3704493" cy="3506977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D98AD9-9179-4BAC-915C-F99D6FE747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5894" r="3" b="23106"/>
          <a:stretch/>
        </p:blipFill>
        <p:spPr>
          <a:xfrm>
            <a:off x="1068388" y="1143000"/>
            <a:ext cx="3704441" cy="3506977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42758148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89FE3FA-A44C-4C6B-9291-3D7327AF8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6D75838-7FA2-4AAF-9C77-E34C3B4AD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06B0C47-1CFB-42F6-B66C-063C5B601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F85B938-6BC7-4B98-9953-B70B3646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A picture containing plant, painting&#10;&#10;Description automatically generated">
            <a:extLst>
              <a:ext uri="{FF2B5EF4-FFF2-40B4-BE49-F238E27FC236}">
                <a16:creationId xmlns:a16="http://schemas.microsoft.com/office/drawing/2014/main" id="{02D8D9DD-7F04-4B0B-BE6E-831A4229F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234" y="1284394"/>
            <a:ext cx="3212299" cy="4283066"/>
          </a:xfrm>
          <a:prstGeom prst="rect">
            <a:avLst/>
          </a:prstGeom>
        </p:spPr>
      </p:pic>
      <p:pic>
        <p:nvPicPr>
          <p:cNvPr id="5" name="Content Placeholder 4" descr="A picture containing food, food processor&#10;&#10;Description automatically generated">
            <a:extLst>
              <a:ext uri="{FF2B5EF4-FFF2-40B4-BE49-F238E27FC236}">
                <a16:creationId xmlns:a16="http://schemas.microsoft.com/office/drawing/2014/main" id="{004ACF16-DF3A-4550-8BDA-A48923AB25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95468" y="1284394"/>
            <a:ext cx="3212299" cy="428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3228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89FE3FA-A44C-4C6B-9291-3D7327AF8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D75838-7FA2-4AAF-9C77-E34C3B4AD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06B0C47-1CFB-42F6-B66C-063C5B601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F85B938-6BC7-4B98-9953-B70B3646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A picture containing indoor, plant&#10;&#10;Description automatically generated">
            <a:extLst>
              <a:ext uri="{FF2B5EF4-FFF2-40B4-BE49-F238E27FC236}">
                <a16:creationId xmlns:a16="http://schemas.microsoft.com/office/drawing/2014/main" id="{E216A53E-CA36-471A-A58C-4B86D07799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234" y="1284394"/>
            <a:ext cx="3212299" cy="4283066"/>
          </a:xfrm>
          <a:prstGeom prst="rect">
            <a:avLst/>
          </a:prstGeom>
        </p:spPr>
      </p:pic>
      <p:pic>
        <p:nvPicPr>
          <p:cNvPr id="5" name="Content Placeholder 4" descr="A picture containing indoor&#10;&#10;Description automatically generated">
            <a:extLst>
              <a:ext uri="{FF2B5EF4-FFF2-40B4-BE49-F238E27FC236}">
                <a16:creationId xmlns:a16="http://schemas.microsoft.com/office/drawing/2014/main" id="{4A8DD56B-EA91-4D49-8828-A3264F0D3B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95468" y="1284394"/>
            <a:ext cx="3212299" cy="428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7964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154D39DD-2F14-47CA-B4D7-3FCBA5D23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A413FA1-397F-46E2-A861-9BA093EFA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white, dirty&#10;&#10;Description automatically generated">
            <a:extLst>
              <a:ext uri="{FF2B5EF4-FFF2-40B4-BE49-F238E27FC236}">
                <a16:creationId xmlns:a16="http://schemas.microsoft.com/office/drawing/2014/main" id="{D9E5EE15-FFD6-4709-8BE2-B65E99E245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04" b="4218"/>
          <a:stretch/>
        </p:blipFill>
        <p:spPr>
          <a:xfrm>
            <a:off x="643467" y="643467"/>
            <a:ext cx="5372100" cy="5571066"/>
          </a:xfrm>
          <a:prstGeom prst="rect">
            <a:avLst/>
          </a:prstGeom>
        </p:spPr>
      </p:pic>
      <p:pic>
        <p:nvPicPr>
          <p:cNvPr id="5" name="Content Placeholder 4" descr="A picture containing indoor, sandglass&#10;&#10;Description automatically generated">
            <a:extLst>
              <a:ext uri="{FF2B5EF4-FFF2-40B4-BE49-F238E27FC236}">
                <a16:creationId xmlns:a16="http://schemas.microsoft.com/office/drawing/2014/main" id="{FF685AFD-0439-4A5B-94C1-1E490420F5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6307" b="15915"/>
          <a:stretch/>
        </p:blipFill>
        <p:spPr>
          <a:xfrm>
            <a:off x="6176434" y="643467"/>
            <a:ext cx="5372098" cy="5571066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884B308B-0C51-4BF8-8534-E8A749AC9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620824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54D39DD-2F14-47CA-B4D7-3FCBA5D23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A413FA1-397F-46E2-A861-9BA093EFA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96A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1D0E82-2546-4550-805C-AADFFF885F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6910" b="5312"/>
          <a:stretch/>
        </p:blipFill>
        <p:spPr>
          <a:xfrm>
            <a:off x="643467" y="643467"/>
            <a:ext cx="5372100" cy="55710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629C67-83A8-4470-A841-49A794535F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875" b="1347"/>
          <a:stretch/>
        </p:blipFill>
        <p:spPr>
          <a:xfrm>
            <a:off x="6176434" y="643467"/>
            <a:ext cx="5372098" cy="557106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84B308B-0C51-4BF8-8534-E8A749AC9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97619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54D39DD-2F14-47CA-B4D7-3FCBA5D23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A413FA1-397F-46E2-A861-9BA093EFA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65A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302D8-ED0E-4007-AC81-86E2B1DEE2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461" b="14762"/>
          <a:stretch/>
        </p:blipFill>
        <p:spPr>
          <a:xfrm>
            <a:off x="643467" y="643467"/>
            <a:ext cx="5372100" cy="557106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E7588F-62BC-481B-A377-B0E97A6130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3236" b="8986"/>
          <a:stretch/>
        </p:blipFill>
        <p:spPr>
          <a:xfrm>
            <a:off x="6176434" y="643467"/>
            <a:ext cx="5372098" cy="557106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84B308B-0C51-4BF8-8534-E8A749AC9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166670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Content Placeholder 4" descr="A picture containing dirty, pan&#10;&#10;Description automatically generated">
            <a:extLst>
              <a:ext uri="{FF2B5EF4-FFF2-40B4-BE49-F238E27FC236}">
                <a16:creationId xmlns:a16="http://schemas.microsoft.com/office/drawing/2014/main" id="{55428F36-4DDA-4B49-88C5-67B5D00D98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7961" r="-1" b="-1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EAF718-998C-4B73-81D8-A52245BF6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6"/>
            <a:ext cx="5428551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8-10 hrs sculpting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575969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F56353-79C5-4168-BAEC-8B7C03AA1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Virtual modelling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8C1A0872-524B-4B6C-AA56-D202B50C8A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9764" y="1364387"/>
            <a:ext cx="4986236" cy="41261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6495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FA021-D0AD-487A-AF83-430CE245D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Milling from foam</a:t>
            </a:r>
          </a:p>
        </p:txBody>
      </p:sp>
      <p:pic>
        <p:nvPicPr>
          <p:cNvPr id="5" name="Content Placeholder 4" descr="A picture containing indoor, appliance&#10;&#10;Description automatically generated">
            <a:extLst>
              <a:ext uri="{FF2B5EF4-FFF2-40B4-BE49-F238E27FC236}">
                <a16:creationId xmlns:a16="http://schemas.microsoft.com/office/drawing/2014/main" id="{E4DB31A0-60CB-4FB3-A981-D1F40BF54F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9763" y="1578611"/>
            <a:ext cx="6470907" cy="369766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752991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DB2C3-616A-4E20-A1E0-FEF0CF38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3D printing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5" name="Content Placeholder 4" descr="A picture containing text, kitchen appliance&#10;&#10;Description automatically generated">
            <a:extLst>
              <a:ext uri="{FF2B5EF4-FFF2-40B4-BE49-F238E27FC236}">
                <a16:creationId xmlns:a16="http://schemas.microsoft.com/office/drawing/2014/main" id="{32FB4AB2-4348-4B67-BE29-9C102534E9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9763" y="1286643"/>
            <a:ext cx="6443180" cy="4284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1633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4F9432-1028-4556-977B-6A45EF0CB8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079" r="-1" b="-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9C3F65-BE16-4874-B39D-8072A7576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99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>
                <a:solidFill>
                  <a:srgbClr val="EBEBEB"/>
                </a:solidFill>
              </a:rPr>
              <a:t>Break?</a:t>
            </a:r>
          </a:p>
        </p:txBody>
      </p:sp>
      <p:sp>
        <p:nvSpPr>
          <p:cNvPr id="1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2414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1672</TotalTime>
  <Words>378</Words>
  <Application>Microsoft Office PowerPoint</Application>
  <PresentationFormat>Widescreen</PresentationFormat>
  <Paragraphs>88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Arial</vt:lpstr>
      <vt:lpstr>Century Gothic</vt:lpstr>
      <vt:lpstr>Wingdings 3</vt:lpstr>
      <vt:lpstr>Ion Boardroom</vt:lpstr>
      <vt:lpstr>3D modelling</vt:lpstr>
      <vt:lpstr>What is 3D modelling </vt:lpstr>
      <vt:lpstr>Additive sculpting </vt:lpstr>
      <vt:lpstr>Subtractive sculpture </vt:lpstr>
      <vt:lpstr>Sculpting with Clay</vt:lpstr>
      <vt:lpstr>Water based clay</vt:lpstr>
      <vt:lpstr>Oil based clay</vt:lpstr>
      <vt:lpstr>WED Clay</vt:lpstr>
      <vt:lpstr>Plasticine </vt:lpstr>
      <vt:lpstr>Epoxy clay</vt:lpstr>
      <vt:lpstr>The sculpting process</vt:lpstr>
      <vt:lpstr>Primary Forms</vt:lpstr>
      <vt:lpstr>Secondary forms</vt:lpstr>
      <vt:lpstr>Do your secondary forms again</vt:lpstr>
      <vt:lpstr>Blend</vt:lpstr>
      <vt:lpstr>Surface detail</vt:lpstr>
      <vt:lpstr>Hyper detailing </vt:lpstr>
      <vt:lpstr>Subtractive sculpting mediums</vt:lpstr>
      <vt:lpstr>Wood, stone marble</vt:lpstr>
      <vt:lpstr>Styrofoam </vt:lpstr>
      <vt:lpstr>Polystyrene</vt:lpstr>
      <vt:lpstr>So which is better?</vt:lpstr>
      <vt:lpstr>Remember to use poly safe glues</vt:lpstr>
      <vt:lpstr>Tools for Foam carving</vt:lpstr>
      <vt:lpstr>The reductive sculpting process</vt:lpstr>
      <vt:lpstr>Gridding a design</vt:lpstr>
      <vt:lpstr>Primary Forms</vt:lpstr>
      <vt:lpstr>Secondary forms</vt:lpstr>
      <vt:lpstr>Refining shapes and forms</vt:lpstr>
      <vt:lpstr>Finished with fiberglass coating </vt:lpstr>
      <vt:lpstr>Sculpture step by step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8-10 hrs sculpting </vt:lpstr>
      <vt:lpstr>Virtual modelling</vt:lpstr>
      <vt:lpstr>Milling from foam</vt:lpstr>
      <vt:lpstr>3D printing </vt:lpstr>
      <vt:lpstr>Break?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3D modelling</dc:title>
  <dc:creator>jake linzey</dc:creator>
  <cp:lastModifiedBy>jake linzey</cp:lastModifiedBy>
  <cp:revision>3</cp:revision>
  <dcterms:created xsi:type="dcterms:W3CDTF">2020-11-29T19:44:22Z</dcterms:created>
  <dcterms:modified xsi:type="dcterms:W3CDTF">2020-12-03T13:41:37Z</dcterms:modified>
</cp:coreProperties>
</file>