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8"/>
  </p:notesMasterIdLst>
  <p:sldIdLst>
    <p:sldId id="256" r:id="rId3"/>
    <p:sldId id="257" r:id="rId4"/>
    <p:sldId id="275" r:id="rId5"/>
    <p:sldId id="262" r:id="rId6"/>
    <p:sldId id="258" r:id="rId7"/>
    <p:sldId id="272" r:id="rId8"/>
    <p:sldId id="277" r:id="rId9"/>
    <p:sldId id="281" r:id="rId10"/>
    <p:sldId id="278" r:id="rId11"/>
    <p:sldId id="264" r:id="rId12"/>
    <p:sldId id="265" r:id="rId13"/>
    <p:sldId id="276" r:id="rId14"/>
    <p:sldId id="274" r:id="rId15"/>
    <p:sldId id="268" r:id="rId16"/>
    <p:sldId id="27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58D1E6-7888-408C-9A5B-E815C8ED4AA9}">
          <p14:sldIdLst>
            <p14:sldId id="256"/>
            <p14:sldId id="257"/>
            <p14:sldId id="275"/>
            <p14:sldId id="262"/>
            <p14:sldId id="258"/>
            <p14:sldId id="272"/>
            <p14:sldId id="277"/>
            <p14:sldId id="281"/>
            <p14:sldId id="278"/>
            <p14:sldId id="264"/>
            <p14:sldId id="265"/>
            <p14:sldId id="276"/>
            <p14:sldId id="274"/>
            <p14:sldId id="268"/>
            <p14:sldId id="27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933E9-B49E-4ABF-901E-C8F363272328}" v="92" dt="2019-06-05T19:45:33.6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 Morgan" userId="892eed6111a8dde2" providerId="LiveId" clId="{066933E9-B49E-4ABF-901E-C8F363272328}"/>
    <pc:docChg chg="modSld">
      <pc:chgData name="Sam Morgan" userId="892eed6111a8dde2" providerId="LiveId" clId="{066933E9-B49E-4ABF-901E-C8F363272328}" dt="2019-06-05T19:45:33.656" v="91" actId="20577"/>
      <pc:docMkLst>
        <pc:docMk/>
      </pc:docMkLst>
      <pc:sldChg chg="modSp">
        <pc:chgData name="Sam Morgan" userId="892eed6111a8dde2" providerId="LiveId" clId="{066933E9-B49E-4ABF-901E-C8F363272328}" dt="2019-06-05T19:45:33.656" v="91" actId="20577"/>
        <pc:sldMkLst>
          <pc:docMk/>
          <pc:sldMk cId="1520997480" sldId="275"/>
        </pc:sldMkLst>
        <pc:graphicFrameChg chg="mod">
          <ac:chgData name="Sam Morgan" userId="892eed6111a8dde2" providerId="LiveId" clId="{066933E9-B49E-4ABF-901E-C8F363272328}" dt="2019-06-05T19:45:33.656" v="91" actId="20577"/>
          <ac:graphicFrameMkLst>
            <pc:docMk/>
            <pc:sldMk cId="1520997480" sldId="275"/>
            <ac:graphicFrameMk id="5" creationId="{3C52FECD-499C-4F63-B09C-3271BB9DDEB7}"/>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C0C1A7-3489-4D32-8432-A21AFD8C95B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1A88B57-C652-456E-A41A-E15ECCF7403A}">
      <dgm:prSet/>
      <dgm:spPr/>
      <dgm:t>
        <a:bodyPr/>
        <a:lstStyle/>
        <a:p>
          <a:r>
            <a:rPr lang="en-GB" dirty="0"/>
            <a:t>That whilst not perfect, video games create a new understanding of religious texts through metanarratives</a:t>
          </a:r>
          <a:endParaRPr lang="en-US" dirty="0"/>
        </a:p>
      </dgm:t>
    </dgm:pt>
    <dgm:pt modelId="{5F63F18B-FAF4-47FD-B069-A99BF921EBEC}" type="parTrans" cxnId="{F4B674AB-52BD-4499-8E4F-B75489141D04}">
      <dgm:prSet/>
      <dgm:spPr/>
      <dgm:t>
        <a:bodyPr/>
        <a:lstStyle/>
        <a:p>
          <a:endParaRPr lang="en-US"/>
        </a:p>
      </dgm:t>
    </dgm:pt>
    <dgm:pt modelId="{8BF9BB52-570A-41CA-B3AC-01B21B19C9A8}" type="sibTrans" cxnId="{F4B674AB-52BD-4499-8E4F-B75489141D04}">
      <dgm:prSet/>
      <dgm:spPr/>
      <dgm:t>
        <a:bodyPr/>
        <a:lstStyle/>
        <a:p>
          <a:endParaRPr lang="en-US"/>
        </a:p>
      </dgm:t>
    </dgm:pt>
    <dgm:pt modelId="{BD4E1FDE-8B78-4882-819E-1FC9360D49EA}">
      <dgm:prSet/>
      <dgm:spPr/>
      <dgm:t>
        <a:bodyPr/>
        <a:lstStyle/>
        <a:p>
          <a:r>
            <a:rPr lang="en-GB" dirty="0"/>
            <a:t>That video games provide a new format in comparison to text or through Oral traditions</a:t>
          </a:r>
          <a:endParaRPr lang="en-US" dirty="0"/>
        </a:p>
      </dgm:t>
    </dgm:pt>
    <dgm:pt modelId="{42515650-1BEF-42AE-9A27-6DF192B5A270}" type="parTrans" cxnId="{FB5C72F2-B4BE-4DE0-819F-28260EC8F23E}">
      <dgm:prSet/>
      <dgm:spPr/>
      <dgm:t>
        <a:bodyPr/>
        <a:lstStyle/>
        <a:p>
          <a:endParaRPr lang="en-US"/>
        </a:p>
      </dgm:t>
    </dgm:pt>
    <dgm:pt modelId="{A95FB08E-A57C-4416-BBD8-04E6523338D0}" type="sibTrans" cxnId="{FB5C72F2-B4BE-4DE0-819F-28260EC8F23E}">
      <dgm:prSet/>
      <dgm:spPr/>
      <dgm:t>
        <a:bodyPr/>
        <a:lstStyle/>
        <a:p>
          <a:endParaRPr lang="en-US"/>
        </a:p>
      </dgm:t>
    </dgm:pt>
    <dgm:pt modelId="{A40F1F22-5B83-4592-BC0C-B010605D953D}" type="pres">
      <dgm:prSet presAssocID="{45C0C1A7-3489-4D32-8432-A21AFD8C95B2}" presName="linear" presStyleCnt="0">
        <dgm:presLayoutVars>
          <dgm:animLvl val="lvl"/>
          <dgm:resizeHandles val="exact"/>
        </dgm:presLayoutVars>
      </dgm:prSet>
      <dgm:spPr/>
    </dgm:pt>
    <dgm:pt modelId="{6E233859-2287-44DA-8672-F47C40EB4FA2}" type="pres">
      <dgm:prSet presAssocID="{F1A88B57-C652-456E-A41A-E15ECCF7403A}" presName="parentText" presStyleLbl="node1" presStyleIdx="0" presStyleCnt="2">
        <dgm:presLayoutVars>
          <dgm:chMax val="0"/>
          <dgm:bulletEnabled val="1"/>
        </dgm:presLayoutVars>
      </dgm:prSet>
      <dgm:spPr/>
    </dgm:pt>
    <dgm:pt modelId="{9F20469A-59AD-4A55-92D5-078CE5CCF184}" type="pres">
      <dgm:prSet presAssocID="{8BF9BB52-570A-41CA-B3AC-01B21B19C9A8}" presName="spacer" presStyleCnt="0"/>
      <dgm:spPr/>
    </dgm:pt>
    <dgm:pt modelId="{0E6BF985-2D02-41C0-8278-3BD0D01655AA}" type="pres">
      <dgm:prSet presAssocID="{BD4E1FDE-8B78-4882-819E-1FC9360D49EA}" presName="parentText" presStyleLbl="node1" presStyleIdx="1" presStyleCnt="2">
        <dgm:presLayoutVars>
          <dgm:chMax val="0"/>
          <dgm:bulletEnabled val="1"/>
        </dgm:presLayoutVars>
      </dgm:prSet>
      <dgm:spPr/>
    </dgm:pt>
  </dgm:ptLst>
  <dgm:cxnLst>
    <dgm:cxn modelId="{5F7AF70B-C96C-4652-93CD-3E428C394B3A}" type="presOf" srcId="{F1A88B57-C652-456E-A41A-E15ECCF7403A}" destId="{6E233859-2287-44DA-8672-F47C40EB4FA2}" srcOrd="0" destOrd="0" presId="urn:microsoft.com/office/officeart/2005/8/layout/vList2"/>
    <dgm:cxn modelId="{97847A1A-B980-476D-AD8D-84A345F6DFEC}" type="presOf" srcId="{45C0C1A7-3489-4D32-8432-A21AFD8C95B2}" destId="{A40F1F22-5B83-4592-BC0C-B010605D953D}" srcOrd="0" destOrd="0" presId="urn:microsoft.com/office/officeart/2005/8/layout/vList2"/>
    <dgm:cxn modelId="{C9723681-2589-4FAC-9FBA-79E56BDBC4BB}" type="presOf" srcId="{BD4E1FDE-8B78-4882-819E-1FC9360D49EA}" destId="{0E6BF985-2D02-41C0-8278-3BD0D01655AA}" srcOrd="0" destOrd="0" presId="urn:microsoft.com/office/officeart/2005/8/layout/vList2"/>
    <dgm:cxn modelId="{F4B674AB-52BD-4499-8E4F-B75489141D04}" srcId="{45C0C1A7-3489-4D32-8432-A21AFD8C95B2}" destId="{F1A88B57-C652-456E-A41A-E15ECCF7403A}" srcOrd="0" destOrd="0" parTransId="{5F63F18B-FAF4-47FD-B069-A99BF921EBEC}" sibTransId="{8BF9BB52-570A-41CA-B3AC-01B21B19C9A8}"/>
    <dgm:cxn modelId="{FB5C72F2-B4BE-4DE0-819F-28260EC8F23E}" srcId="{45C0C1A7-3489-4D32-8432-A21AFD8C95B2}" destId="{BD4E1FDE-8B78-4882-819E-1FC9360D49EA}" srcOrd="1" destOrd="0" parTransId="{42515650-1BEF-42AE-9A27-6DF192B5A270}" sibTransId="{A95FB08E-A57C-4416-BBD8-04E6523338D0}"/>
    <dgm:cxn modelId="{3A2591BE-9521-4437-8A73-C4E8CD3BC35B}" type="presParOf" srcId="{A40F1F22-5B83-4592-BC0C-B010605D953D}" destId="{6E233859-2287-44DA-8672-F47C40EB4FA2}" srcOrd="0" destOrd="0" presId="urn:microsoft.com/office/officeart/2005/8/layout/vList2"/>
    <dgm:cxn modelId="{17E41555-0A0E-4596-926A-634B6C143A6D}" type="presParOf" srcId="{A40F1F22-5B83-4592-BC0C-B010605D953D}" destId="{9F20469A-59AD-4A55-92D5-078CE5CCF184}" srcOrd="1" destOrd="0" presId="urn:microsoft.com/office/officeart/2005/8/layout/vList2"/>
    <dgm:cxn modelId="{CC728ACE-3834-41C4-BD54-DC07B52A7128}" type="presParOf" srcId="{A40F1F22-5B83-4592-BC0C-B010605D953D}" destId="{0E6BF985-2D02-41C0-8278-3BD0D01655A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233859-2287-44DA-8672-F47C40EB4FA2}">
      <dsp:nvSpPr>
        <dsp:cNvPr id="0" name=""/>
        <dsp:cNvSpPr/>
      </dsp:nvSpPr>
      <dsp:spPr>
        <a:xfrm>
          <a:off x="0" y="4350"/>
          <a:ext cx="6492875" cy="249795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That whilst not perfect, video games create a new understanding of religious texts through metanarratives</a:t>
          </a:r>
          <a:endParaRPr lang="en-US" sz="3500" kern="1200" dirty="0"/>
        </a:p>
      </dsp:txBody>
      <dsp:txXfrm>
        <a:off x="121940" y="126290"/>
        <a:ext cx="6248995" cy="2254070"/>
      </dsp:txXfrm>
    </dsp:sp>
    <dsp:sp modelId="{0E6BF985-2D02-41C0-8278-3BD0D01655AA}">
      <dsp:nvSpPr>
        <dsp:cNvPr id="0" name=""/>
        <dsp:cNvSpPr/>
      </dsp:nvSpPr>
      <dsp:spPr>
        <a:xfrm>
          <a:off x="0" y="2603100"/>
          <a:ext cx="6492875" cy="249795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That video games provide a new format in comparison to text or through Oral traditions</a:t>
          </a:r>
          <a:endParaRPr lang="en-US" sz="3500" kern="1200" dirty="0"/>
        </a:p>
      </dsp:txBody>
      <dsp:txXfrm>
        <a:off x="121940" y="2725040"/>
        <a:ext cx="6248995" cy="22540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C2C79F-4477-4B5B-9058-2D89211B53F1}" type="datetimeFigureOut">
              <a:rPr lang="en-GB" smtClean="0"/>
              <a:t>05/06/2019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651D77-A18B-4713-9B03-73C816FE55AF}" type="slidenum">
              <a:rPr lang="en-GB" smtClean="0"/>
              <a:t>‹#›</a:t>
            </a:fld>
            <a:endParaRPr lang="en-GB"/>
          </a:p>
        </p:txBody>
      </p:sp>
    </p:spTree>
    <p:extLst>
      <p:ext uri="{BB962C8B-B14F-4D97-AF65-F5344CB8AC3E}">
        <p14:creationId xmlns:p14="http://schemas.microsoft.com/office/powerpoint/2010/main" val="2059470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E7651D77-A18B-4713-9B03-73C816FE55AF}" type="slidenum">
              <a:rPr lang="en-GB" smtClean="0"/>
              <a:t>2</a:t>
            </a:fld>
            <a:endParaRPr lang="en-GB"/>
          </a:p>
        </p:txBody>
      </p:sp>
    </p:spTree>
    <p:extLst>
      <p:ext uri="{BB962C8B-B14F-4D97-AF65-F5344CB8AC3E}">
        <p14:creationId xmlns:p14="http://schemas.microsoft.com/office/powerpoint/2010/main" val="2147377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B6D8E-3C1E-4857-BDC3-EFDA92E897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6B13D3-AB97-4131-8401-826796729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22F6DE-CB24-445B-B607-098FC482C8E4}"/>
              </a:ext>
            </a:extLst>
          </p:cNvPr>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a:extLst>
              <a:ext uri="{FF2B5EF4-FFF2-40B4-BE49-F238E27FC236}">
                <a16:creationId xmlns:a16="http://schemas.microsoft.com/office/drawing/2014/main" id="{218768E4-E98D-48EB-85AD-559E41B77B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E194B2-45A9-4079-A306-CE27254C2132}"/>
              </a:ext>
            </a:extLst>
          </p:cNvPr>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103345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BD4EF-E457-4002-A76F-73DF403A58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8A166E-6051-4898-A4E5-D2F3989082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EF6A83-C69D-48F0-BB5B-B9718EB9E584}"/>
              </a:ext>
            </a:extLst>
          </p:cNvPr>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a:extLst>
              <a:ext uri="{FF2B5EF4-FFF2-40B4-BE49-F238E27FC236}">
                <a16:creationId xmlns:a16="http://schemas.microsoft.com/office/drawing/2014/main" id="{C90B88C0-DB8C-46EC-BE27-75C2019FE5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EE2C4F-1DD6-45FF-90BE-87BE514AF568}"/>
              </a:ext>
            </a:extLst>
          </p:cNvPr>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2107456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23426-FCB0-4732-B208-29D5C2A03A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B35FB3-8A52-4BEA-8121-19B52749E4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B26E4C-AF82-4C7B-A636-63E99D3C74B7}"/>
              </a:ext>
            </a:extLst>
          </p:cNvPr>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a:extLst>
              <a:ext uri="{FF2B5EF4-FFF2-40B4-BE49-F238E27FC236}">
                <a16:creationId xmlns:a16="http://schemas.microsoft.com/office/drawing/2014/main" id="{29D1B1D8-0AA9-4A24-A2B7-A146AD40FC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CFA24C-6345-42CC-8587-E579261E6A6E}"/>
              </a:ext>
            </a:extLst>
          </p:cNvPr>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4090302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E359C-E989-46D1-88D7-681E013828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09FA4D-A3DF-4092-953F-5F92DC92011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F3CAE4-3D74-49AA-9BFA-31A34978AD5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658697-81B1-48E2-A040-DBCAFD31E2BE}"/>
              </a:ext>
            </a:extLst>
          </p:cNvPr>
          <p:cNvSpPr>
            <a:spLocks noGrp="1"/>
          </p:cNvSpPr>
          <p:nvPr>
            <p:ph type="dt" sz="half" idx="10"/>
          </p:nvPr>
        </p:nvSpPr>
        <p:spPr/>
        <p:txBody>
          <a:bodyPr/>
          <a:lstStyle/>
          <a:p>
            <a:fld id="{5531BC05-C062-4751-9A99-81B4019AF6FB}" type="datetimeFigureOut">
              <a:rPr lang="en-GB" smtClean="0"/>
              <a:t>05/06/2019</a:t>
            </a:fld>
            <a:endParaRPr lang="en-GB"/>
          </a:p>
        </p:txBody>
      </p:sp>
      <p:sp>
        <p:nvSpPr>
          <p:cNvPr id="6" name="Footer Placeholder 5">
            <a:extLst>
              <a:ext uri="{FF2B5EF4-FFF2-40B4-BE49-F238E27FC236}">
                <a16:creationId xmlns:a16="http://schemas.microsoft.com/office/drawing/2014/main" id="{BA72AC48-B305-4BBD-84C7-BF799E21C5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4D8397-6A30-4E7C-83D5-4D27C1B8A222}"/>
              </a:ext>
            </a:extLst>
          </p:cNvPr>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2429698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CB44D-E715-42C9-9496-7D2D917EFA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6A5406-C73D-45F7-82E2-C1416A468A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935F09-FA39-4191-B96A-4534120A03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B68D01A-0A39-49C0-8685-F8CFA3EAF3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0A166E-4B8D-4C04-8956-3912B483D4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81E18B-FA02-4728-9559-E781F94EAB46}"/>
              </a:ext>
            </a:extLst>
          </p:cNvPr>
          <p:cNvSpPr>
            <a:spLocks noGrp="1"/>
          </p:cNvSpPr>
          <p:nvPr>
            <p:ph type="dt" sz="half" idx="10"/>
          </p:nvPr>
        </p:nvSpPr>
        <p:spPr/>
        <p:txBody>
          <a:bodyPr/>
          <a:lstStyle/>
          <a:p>
            <a:fld id="{5531BC05-C062-4751-9A99-81B4019AF6FB}" type="datetimeFigureOut">
              <a:rPr lang="en-GB" smtClean="0"/>
              <a:t>05/06/2019</a:t>
            </a:fld>
            <a:endParaRPr lang="en-GB"/>
          </a:p>
        </p:txBody>
      </p:sp>
      <p:sp>
        <p:nvSpPr>
          <p:cNvPr id="8" name="Footer Placeholder 7">
            <a:extLst>
              <a:ext uri="{FF2B5EF4-FFF2-40B4-BE49-F238E27FC236}">
                <a16:creationId xmlns:a16="http://schemas.microsoft.com/office/drawing/2014/main" id="{E7D46168-6514-43C8-B240-E194FF9630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74C058-7039-46B0-9E23-FAACA00C15EA}"/>
              </a:ext>
            </a:extLst>
          </p:cNvPr>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4009399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C682F-6FC0-4B0D-AE36-72BD9DD1E62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E0FB1E-517E-404E-B6FD-5A73D18F9B20}"/>
              </a:ext>
            </a:extLst>
          </p:cNvPr>
          <p:cNvSpPr>
            <a:spLocks noGrp="1"/>
          </p:cNvSpPr>
          <p:nvPr>
            <p:ph type="dt" sz="half" idx="10"/>
          </p:nvPr>
        </p:nvSpPr>
        <p:spPr/>
        <p:txBody>
          <a:bodyPr/>
          <a:lstStyle/>
          <a:p>
            <a:fld id="{5531BC05-C062-4751-9A99-81B4019AF6FB}" type="datetimeFigureOut">
              <a:rPr lang="en-GB" smtClean="0"/>
              <a:t>05/06/2019</a:t>
            </a:fld>
            <a:endParaRPr lang="en-GB"/>
          </a:p>
        </p:txBody>
      </p:sp>
      <p:sp>
        <p:nvSpPr>
          <p:cNvPr id="4" name="Footer Placeholder 3">
            <a:extLst>
              <a:ext uri="{FF2B5EF4-FFF2-40B4-BE49-F238E27FC236}">
                <a16:creationId xmlns:a16="http://schemas.microsoft.com/office/drawing/2014/main" id="{B88BC089-C744-4427-A6CA-BF0DEA796DB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2C617B-CA57-4640-ABAF-9006D67F648C}"/>
              </a:ext>
            </a:extLst>
          </p:cNvPr>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103543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4E80B5-3C3B-4BC1-B51A-1C9E0505674E}"/>
              </a:ext>
            </a:extLst>
          </p:cNvPr>
          <p:cNvSpPr>
            <a:spLocks noGrp="1"/>
          </p:cNvSpPr>
          <p:nvPr>
            <p:ph type="dt" sz="half" idx="10"/>
          </p:nvPr>
        </p:nvSpPr>
        <p:spPr/>
        <p:txBody>
          <a:bodyPr/>
          <a:lstStyle/>
          <a:p>
            <a:fld id="{5531BC05-C062-4751-9A99-81B4019AF6FB}" type="datetimeFigureOut">
              <a:rPr lang="en-GB" smtClean="0"/>
              <a:t>05/06/2019</a:t>
            </a:fld>
            <a:endParaRPr lang="en-GB"/>
          </a:p>
        </p:txBody>
      </p:sp>
      <p:sp>
        <p:nvSpPr>
          <p:cNvPr id="3" name="Footer Placeholder 2">
            <a:extLst>
              <a:ext uri="{FF2B5EF4-FFF2-40B4-BE49-F238E27FC236}">
                <a16:creationId xmlns:a16="http://schemas.microsoft.com/office/drawing/2014/main" id="{C7CA3D10-5A0B-49A0-ACEC-CBEE71AC3D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4CDAA6-5CFB-441E-B063-02D8407A9ED4}"/>
              </a:ext>
            </a:extLst>
          </p:cNvPr>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1831661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5885E-B095-409D-A345-2E2059ACC2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40B60D-EA8F-46E5-A48C-F401C6AF7C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9AD9B2-245A-49C1-9400-DA7037FDDD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D1622D-8A43-45A3-AD20-DE38CCCB826C}"/>
              </a:ext>
            </a:extLst>
          </p:cNvPr>
          <p:cNvSpPr>
            <a:spLocks noGrp="1"/>
          </p:cNvSpPr>
          <p:nvPr>
            <p:ph type="dt" sz="half" idx="10"/>
          </p:nvPr>
        </p:nvSpPr>
        <p:spPr/>
        <p:txBody>
          <a:bodyPr/>
          <a:lstStyle/>
          <a:p>
            <a:fld id="{5531BC05-C062-4751-9A99-81B4019AF6FB}" type="datetimeFigureOut">
              <a:rPr lang="en-GB" smtClean="0"/>
              <a:t>05/06/2019</a:t>
            </a:fld>
            <a:endParaRPr lang="en-GB"/>
          </a:p>
        </p:txBody>
      </p:sp>
      <p:sp>
        <p:nvSpPr>
          <p:cNvPr id="6" name="Footer Placeholder 5">
            <a:extLst>
              <a:ext uri="{FF2B5EF4-FFF2-40B4-BE49-F238E27FC236}">
                <a16:creationId xmlns:a16="http://schemas.microsoft.com/office/drawing/2014/main" id="{41EDFAC8-C57C-418D-99DF-0D7EE67DA8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423192-61E1-4D39-9FFD-EDAA1C8292C6}"/>
              </a:ext>
            </a:extLst>
          </p:cNvPr>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2111269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C71A5-6CE1-418A-B0C6-44BE4D77FA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160A12-0742-4FA1-B17A-89F2664FB8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D6C1D0-FE17-4965-9E0D-23437FCBF2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B1F39A-1C86-4D5E-ABAB-BF1E8B054CA4}"/>
              </a:ext>
            </a:extLst>
          </p:cNvPr>
          <p:cNvSpPr>
            <a:spLocks noGrp="1"/>
          </p:cNvSpPr>
          <p:nvPr>
            <p:ph type="dt" sz="half" idx="10"/>
          </p:nvPr>
        </p:nvSpPr>
        <p:spPr/>
        <p:txBody>
          <a:bodyPr/>
          <a:lstStyle/>
          <a:p>
            <a:fld id="{5531BC05-C062-4751-9A99-81B4019AF6FB}" type="datetimeFigureOut">
              <a:rPr lang="en-GB" smtClean="0"/>
              <a:t>05/06/2019</a:t>
            </a:fld>
            <a:endParaRPr lang="en-GB"/>
          </a:p>
        </p:txBody>
      </p:sp>
      <p:sp>
        <p:nvSpPr>
          <p:cNvPr id="6" name="Footer Placeholder 5">
            <a:extLst>
              <a:ext uri="{FF2B5EF4-FFF2-40B4-BE49-F238E27FC236}">
                <a16:creationId xmlns:a16="http://schemas.microsoft.com/office/drawing/2014/main" id="{17B49BEB-4762-4B1C-BA2F-14720E6C83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6234B8-65D3-4BAF-9E95-5A0505F37E23}"/>
              </a:ext>
            </a:extLst>
          </p:cNvPr>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1972552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C2D8F-655F-4EFD-8FEA-5CC9148D86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991B34-0CA6-4608-8224-AEC533A76F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A6D283-1278-45A4-853D-D3679CC2E8A2}"/>
              </a:ext>
            </a:extLst>
          </p:cNvPr>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a:extLst>
              <a:ext uri="{FF2B5EF4-FFF2-40B4-BE49-F238E27FC236}">
                <a16:creationId xmlns:a16="http://schemas.microsoft.com/office/drawing/2014/main" id="{F201EA71-2B1A-4F8F-988A-CAA633C814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4035B-6962-4A85-866A-FE585BA4B750}"/>
              </a:ext>
            </a:extLst>
          </p:cNvPr>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1002255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97BB7A-3EAE-4D4E-9713-3839CFB11B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740380-5A98-44CF-909F-EF0ADCE640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47C015-3577-4E0B-AF35-01F3C51939D8}"/>
              </a:ext>
            </a:extLst>
          </p:cNvPr>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a:extLst>
              <a:ext uri="{FF2B5EF4-FFF2-40B4-BE49-F238E27FC236}">
                <a16:creationId xmlns:a16="http://schemas.microsoft.com/office/drawing/2014/main" id="{D12D811A-F323-4043-8E83-C23680DF93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955D11-F1DD-4484-B307-937C5195D387}"/>
              </a:ext>
            </a:extLst>
          </p:cNvPr>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40329165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3941690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8839931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21819529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31BC05-C062-4751-9A99-81B4019AF6FB}"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42624531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31BC05-C062-4751-9A99-81B4019AF6FB}" type="datetimeFigureOut">
              <a:rPr lang="en-GB" smtClean="0"/>
              <a:t>05/06/2019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16532232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31BC05-C062-4751-9A99-81B4019AF6FB}" type="datetimeFigureOut">
              <a:rPr lang="en-GB" smtClean="0"/>
              <a:t>05/06/2019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33589306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31BC05-C062-4751-9A99-81B4019AF6FB}" type="datetimeFigureOut">
              <a:rPr lang="en-GB" smtClean="0"/>
              <a:t>05/06/2019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23758114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31BC05-C062-4751-9A99-81B4019AF6FB}"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38675190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31BC05-C062-4751-9A99-81B4019AF6FB}"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24995288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31BC05-C062-4751-9A99-81B4019AF6FB}"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23347348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20250831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11455027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30268361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11254720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36325221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22710522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31BC05-C062-4751-9A99-81B4019AF6F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720F0-625D-42F7-AD05-8A3B449576AE}" type="slidenum">
              <a:rPr lang="en-GB" smtClean="0"/>
              <a:t>‹#›</a:t>
            </a:fld>
            <a:endParaRPr lang="en-GB"/>
          </a:p>
        </p:txBody>
      </p:sp>
    </p:spTree>
    <p:extLst>
      <p:ext uri="{BB962C8B-B14F-4D97-AF65-F5344CB8AC3E}">
        <p14:creationId xmlns:p14="http://schemas.microsoft.com/office/powerpoint/2010/main" val="1869532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97507E-074A-4411-8D2B-B3A4A7B6E9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8CD4E0-0526-4934-9040-C5B65759BA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3A472B-7595-4F61-B97F-460BFF7E8E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31BC05-C062-4751-9A99-81B4019AF6FB}" type="datetimeFigureOut">
              <a:rPr lang="en-GB" smtClean="0"/>
              <a:t>05/06/2019</a:t>
            </a:fld>
            <a:endParaRPr lang="en-GB"/>
          </a:p>
        </p:txBody>
      </p:sp>
      <p:sp>
        <p:nvSpPr>
          <p:cNvPr id="5" name="Footer Placeholder 4">
            <a:extLst>
              <a:ext uri="{FF2B5EF4-FFF2-40B4-BE49-F238E27FC236}">
                <a16:creationId xmlns:a16="http://schemas.microsoft.com/office/drawing/2014/main" id="{D4105FDB-E47B-4EB4-9AC7-88F525B893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38818D-2E35-4D18-B8A2-9EFE182006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B720F0-625D-42F7-AD05-8A3B449576AE}" type="slidenum">
              <a:rPr lang="en-GB" smtClean="0"/>
              <a:t>‹#›</a:t>
            </a:fld>
            <a:endParaRPr lang="en-GB"/>
          </a:p>
        </p:txBody>
      </p:sp>
    </p:spTree>
    <p:extLst>
      <p:ext uri="{BB962C8B-B14F-4D97-AF65-F5344CB8AC3E}">
        <p14:creationId xmlns:p14="http://schemas.microsoft.com/office/powerpoint/2010/main" val="42372668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531BC05-C062-4751-9A99-81B4019AF6FB}" type="datetimeFigureOut">
              <a:rPr lang="en-GB" smtClean="0"/>
              <a:t>05/06/2019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BB720F0-625D-42F7-AD05-8A3B449576AE}" type="slidenum">
              <a:rPr lang="en-GB" smtClean="0"/>
              <a:t>‹#›</a:t>
            </a:fld>
            <a:endParaRPr lang="en-GB"/>
          </a:p>
        </p:txBody>
      </p:sp>
    </p:spTree>
    <p:extLst>
      <p:ext uri="{BB962C8B-B14F-4D97-AF65-F5344CB8AC3E}">
        <p14:creationId xmlns:p14="http://schemas.microsoft.com/office/powerpoint/2010/main" val="30646588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3.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8" Type="http://schemas.openxmlformats.org/officeDocument/2006/relationships/hyperlink" Target="https://www.historyextra.com/period/roman/the-mysteries-of-mary-magdalene/" TargetMode="External"/><Relationship Id="rId3" Type="http://schemas.openxmlformats.org/officeDocument/2006/relationships/hyperlink" Target="https://www.jstor.org/stable/pdf/1773075.pdf?ab_segments=0%2Fl2b_100k_with_tbsub%2Ftest&amp;refreqid=search%3A39f17356c3cf58be1d686822393931c2" TargetMode="External"/><Relationship Id="rId7" Type="http://schemas.openxmlformats.org/officeDocument/2006/relationships/hyperlink" Target="https://www.behindthevoiceactors.com/characters/Final-Fantasy/Noctis-Lucis-Caelum/" TargetMode="Externa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hyperlink" Target="https://www.behindthevoiceactors.com/video-games/Xenosaga-Episode-III-Also-Sprach-Zarathustra/chaos/" TargetMode="External"/><Relationship Id="rId5" Type="http://schemas.openxmlformats.org/officeDocument/2006/relationships/hyperlink" Target="https://www.behindthevoiceactors.com/video-games/Xenosaga-Episode-III-Also-Sprach-Zarathustra/KOS-MOS/" TargetMode="External"/><Relationship Id="rId10" Type="http://schemas.openxmlformats.org/officeDocument/2006/relationships/hyperlink" Target="https://www.swordofthespirit.net/bulwark/february2012p4.htm" TargetMode="External"/><Relationship Id="rId4" Type="http://schemas.openxmlformats.org/officeDocument/2006/relationships/hyperlink" Target="https://www.beliefnet.com/entertainment/the-numerology-of-the-name-of-jesus-christ.aspx" TargetMode="External"/><Relationship Id="rId9" Type="http://schemas.openxmlformats.org/officeDocument/2006/relationships/hyperlink" Target="https://imperium.news/final-fantasy-xv-review-triumph-ten-years-making/"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the-geek-spot.blogspot.com/2014/03/where-are-religious-games.html" TargetMode="External"/><Relationship Id="rId3" Type="http://schemas.openxmlformats.org/officeDocument/2006/relationships/hyperlink" Target="http://www.geeksundergrace.com/gaming/finding-god-final-fantasy-xv/" TargetMode="External"/><Relationship Id="rId7" Type="http://schemas.openxmlformats.org/officeDocument/2006/relationships/hyperlink" Target="https://thegarbagemanreviews.com/2015/05/28/xenosaga-i/" TargetMode="Externa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hyperlink" Target="https://www.jstor.org/stable/pdf/25676905.pdf?ab_segments=0%2Fl2b_100k_with_tbsub%2Ftest" TargetMode="External"/><Relationship Id="rId5" Type="http://schemas.openxmlformats.org/officeDocument/2006/relationships/hyperlink" Target="https://www.mormonnewsroom.org/article/jesus-christ" TargetMode="External"/><Relationship Id="rId10" Type="http://schemas.openxmlformats.org/officeDocument/2006/relationships/hyperlink" Target="https://www.christcenteredgamer.com/index.php/reviews/consoles/playstation-2/4414-xenosaga" TargetMode="External"/><Relationship Id="rId4" Type="http://schemas.openxmlformats.org/officeDocument/2006/relationships/hyperlink" Target="https://www.swordofthespirit.net/bulwark/february2012p4.htm" TargetMode="External"/><Relationship Id="rId9" Type="http://schemas.openxmlformats.org/officeDocument/2006/relationships/hyperlink" Target="https://www.jstor.org/stable/pdf/43264355.pdf?ab_segments=0%2Fdefault-2%2Fcontrol&amp;refreqid=search%3A3999257dd2e49b8dc9dbbee673b471f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72617-9E27-48ED-BE7D-72C2CEE9DB69}"/>
              </a:ext>
            </a:extLst>
          </p:cNvPr>
          <p:cNvSpPr>
            <a:spLocks noGrp="1"/>
          </p:cNvSpPr>
          <p:nvPr>
            <p:ph type="ctrTitle"/>
          </p:nvPr>
        </p:nvSpPr>
        <p:spPr>
          <a:xfrm>
            <a:off x="1524000" y="1083888"/>
            <a:ext cx="9144000" cy="3221205"/>
          </a:xfrm>
        </p:spPr>
        <p:txBody>
          <a:bodyPr>
            <a:normAutofit/>
          </a:bodyPr>
          <a:lstStyle/>
          <a:p>
            <a:pPr algn="ctr"/>
            <a:r>
              <a:rPr lang="en-GB" dirty="0"/>
              <a:t>Religion to Media an Understanding of Popular Culture</a:t>
            </a:r>
          </a:p>
        </p:txBody>
      </p:sp>
      <p:sp>
        <p:nvSpPr>
          <p:cNvPr id="3" name="Subtitle 2">
            <a:extLst>
              <a:ext uri="{FF2B5EF4-FFF2-40B4-BE49-F238E27FC236}">
                <a16:creationId xmlns:a16="http://schemas.microsoft.com/office/drawing/2014/main" id="{4F8D1BA9-1D7E-48CD-BDC3-8C018A9CB6A3}"/>
              </a:ext>
            </a:extLst>
          </p:cNvPr>
          <p:cNvSpPr>
            <a:spLocks noGrp="1"/>
          </p:cNvSpPr>
          <p:nvPr>
            <p:ph type="subTitle" idx="1"/>
          </p:nvPr>
        </p:nvSpPr>
        <p:spPr>
          <a:xfrm>
            <a:off x="1524000" y="4492374"/>
            <a:ext cx="9144000" cy="2229267"/>
          </a:xfrm>
        </p:spPr>
        <p:txBody>
          <a:bodyPr>
            <a:normAutofit/>
          </a:bodyPr>
          <a:lstStyle/>
          <a:p>
            <a:r>
              <a:rPr lang="en-GB" dirty="0"/>
              <a:t>By</a:t>
            </a:r>
          </a:p>
          <a:p>
            <a:r>
              <a:rPr lang="en-GB" dirty="0"/>
              <a:t>Sam</a:t>
            </a:r>
          </a:p>
          <a:p>
            <a:r>
              <a:rPr lang="en-GB" dirty="0"/>
              <a:t>Morgan</a:t>
            </a:r>
          </a:p>
          <a:p>
            <a:r>
              <a:rPr lang="en-GB" dirty="0"/>
              <a:t>1701755</a:t>
            </a:r>
          </a:p>
        </p:txBody>
      </p:sp>
    </p:spTree>
    <p:extLst>
      <p:ext uri="{BB962C8B-B14F-4D97-AF65-F5344CB8AC3E}">
        <p14:creationId xmlns:p14="http://schemas.microsoft.com/office/powerpoint/2010/main" val="3411913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47F37FF-F250-47B6-B2DE-33BC006E3E51}"/>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Objectives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7BB6B15F-91DC-4015-846B-29C502EA7F9F}"/>
              </a:ext>
            </a:extLst>
          </p:cNvPr>
          <p:cNvSpPr>
            <a:spLocks noGrp="1"/>
          </p:cNvSpPr>
          <p:nvPr>
            <p:ph idx="1"/>
          </p:nvPr>
        </p:nvSpPr>
        <p:spPr>
          <a:xfrm>
            <a:off x="5117106" y="685801"/>
            <a:ext cx="6385918" cy="5105400"/>
          </a:xfrm>
        </p:spPr>
        <p:txBody>
          <a:bodyPr>
            <a:normAutofit/>
          </a:bodyPr>
          <a:lstStyle/>
          <a:p>
            <a:pPr>
              <a:lnSpc>
                <a:spcPct val="90000"/>
              </a:lnSpc>
              <a:buFont typeface="Wingdings" panose="05000000000000000000" pitchFamily="2" charset="2"/>
              <a:buChar char="v"/>
            </a:pPr>
            <a:r>
              <a:rPr lang="en-GB" sz="2000" dirty="0"/>
              <a:t>To explore Religious themes and adaptations in </a:t>
            </a:r>
            <a:r>
              <a:rPr lang="en-GB" sz="2000" dirty="0" err="1"/>
              <a:t>Xenosaga</a:t>
            </a:r>
            <a:r>
              <a:rPr lang="en-GB" sz="2000" dirty="0"/>
              <a:t> and Final Fantasy XV</a:t>
            </a:r>
          </a:p>
          <a:p>
            <a:pPr marL="0" indent="0">
              <a:lnSpc>
                <a:spcPct val="90000"/>
              </a:lnSpc>
              <a:buNone/>
            </a:pPr>
            <a:endParaRPr lang="en-GB" sz="2000" dirty="0"/>
          </a:p>
          <a:p>
            <a:pPr>
              <a:lnSpc>
                <a:spcPct val="90000"/>
              </a:lnSpc>
              <a:buFont typeface="Wingdings" panose="05000000000000000000" pitchFamily="2" charset="2"/>
              <a:buChar char="v"/>
            </a:pPr>
            <a:r>
              <a:rPr lang="en-GB" sz="2000" dirty="0"/>
              <a:t>To understand the messages behind the religious themes in these video games and the importance they hold within popular culture</a:t>
            </a:r>
          </a:p>
          <a:p>
            <a:pPr>
              <a:lnSpc>
                <a:spcPct val="90000"/>
              </a:lnSpc>
              <a:buFont typeface="Wingdings" panose="05000000000000000000" pitchFamily="2" charset="2"/>
              <a:buChar char="v"/>
            </a:pPr>
            <a:endParaRPr lang="en-GB" sz="2000" dirty="0"/>
          </a:p>
          <a:p>
            <a:pPr>
              <a:lnSpc>
                <a:spcPct val="90000"/>
              </a:lnSpc>
              <a:buFont typeface="Wingdings" panose="05000000000000000000" pitchFamily="2" charset="2"/>
              <a:buChar char="v"/>
            </a:pPr>
            <a:r>
              <a:rPr lang="en-GB" sz="2000" dirty="0"/>
              <a:t>To explore the need of metanarratives of religion in video games</a:t>
            </a:r>
          </a:p>
        </p:txBody>
      </p:sp>
    </p:spTree>
    <p:extLst>
      <p:ext uri="{BB962C8B-B14F-4D97-AF65-F5344CB8AC3E}">
        <p14:creationId xmlns:p14="http://schemas.microsoft.com/office/powerpoint/2010/main" val="126850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FD9B41D-4B85-43E6-9739-9ECC8248690C}"/>
              </a:ext>
            </a:extLst>
          </p:cNvPr>
          <p:cNvSpPr>
            <a:spLocks noGrp="1"/>
          </p:cNvSpPr>
          <p:nvPr>
            <p:ph type="title"/>
          </p:nvPr>
        </p:nvSpPr>
        <p:spPr>
          <a:xfrm>
            <a:off x="535021" y="685800"/>
            <a:ext cx="2639962" cy="5105400"/>
          </a:xfrm>
        </p:spPr>
        <p:txBody>
          <a:bodyPr>
            <a:normAutofit/>
          </a:bodyPr>
          <a:lstStyle/>
          <a:p>
            <a:r>
              <a:rPr lang="en-GB">
                <a:solidFill>
                  <a:srgbClr val="FFFFFF"/>
                </a:solidFill>
              </a:rPr>
              <a:t>I will argue</a:t>
            </a:r>
          </a:p>
        </p:txBody>
      </p:sp>
      <p:grpSp>
        <p:nvGrpSpPr>
          <p:cNvPr id="14" name="Group 1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3C52FECD-499C-4F63-B09C-3271BB9DDEB7}"/>
              </a:ext>
            </a:extLst>
          </p:cNvPr>
          <p:cNvGraphicFramePr>
            <a:graphicFrameLocks noGrp="1"/>
          </p:cNvGraphicFramePr>
          <p:nvPr>
            <p:ph idx="1"/>
            <p:extLst>
              <p:ext uri="{D42A27DB-BD31-4B8C-83A1-F6EECF244321}">
                <p14:modId xmlns:p14="http://schemas.microsoft.com/office/powerpoint/2010/main" val="150325141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0997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E4E061-C9E9-499D-855E-A504C2AE9B32}"/>
              </a:ext>
            </a:extLst>
          </p:cNvPr>
          <p:cNvSpPr>
            <a:spLocks noGrp="1"/>
          </p:cNvSpPr>
          <p:nvPr>
            <p:ph idx="1"/>
          </p:nvPr>
        </p:nvSpPr>
        <p:spPr>
          <a:xfrm>
            <a:off x="1497562" y="1593748"/>
            <a:ext cx="10018713" cy="4273827"/>
          </a:xfrm>
        </p:spPr>
        <p:txBody>
          <a:bodyPr/>
          <a:lstStyle/>
          <a:p>
            <a:r>
              <a:rPr lang="en-GB" sz="2800" dirty="0"/>
              <a:t>“To play a game is to engage with an ordered cosmos; it requires giving oneself over to predetermined rules and processes.” (Wagner, 2015:1)</a:t>
            </a:r>
          </a:p>
          <a:p>
            <a:endParaRPr lang="en-GB" dirty="0"/>
          </a:p>
          <a:p>
            <a:r>
              <a:rPr lang="en-GB" sz="2800" dirty="0"/>
              <a:t>“Part of that challenge demands working out the relationship between Christianity and consumerism” (Arthur, 1993:5)</a:t>
            </a:r>
          </a:p>
        </p:txBody>
      </p:sp>
      <p:sp>
        <p:nvSpPr>
          <p:cNvPr id="7" name="TextBox 6">
            <a:extLst>
              <a:ext uri="{FF2B5EF4-FFF2-40B4-BE49-F238E27FC236}">
                <a16:creationId xmlns:a16="http://schemas.microsoft.com/office/drawing/2014/main" id="{BBAA2A61-518F-4338-8113-E442A1508544}"/>
              </a:ext>
            </a:extLst>
          </p:cNvPr>
          <p:cNvSpPr txBox="1"/>
          <p:nvPr/>
        </p:nvSpPr>
        <p:spPr>
          <a:xfrm>
            <a:off x="1649896" y="781878"/>
            <a:ext cx="8892208" cy="646331"/>
          </a:xfrm>
          <a:prstGeom prst="rect">
            <a:avLst/>
          </a:prstGeom>
          <a:noFill/>
        </p:spPr>
        <p:txBody>
          <a:bodyPr wrap="square" rtlCol="0">
            <a:spAutoFit/>
          </a:bodyPr>
          <a:lstStyle/>
          <a:p>
            <a:pPr algn="ctr"/>
            <a:r>
              <a:rPr lang="en-GB" sz="3600" dirty="0"/>
              <a:t>Religion to video games</a:t>
            </a:r>
          </a:p>
        </p:txBody>
      </p:sp>
    </p:spTree>
    <p:extLst>
      <p:ext uri="{BB962C8B-B14F-4D97-AF65-F5344CB8AC3E}">
        <p14:creationId xmlns:p14="http://schemas.microsoft.com/office/powerpoint/2010/main" val="865583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5F10C-1F19-4873-A1D5-35FAE81CB462}"/>
              </a:ext>
            </a:extLst>
          </p:cNvPr>
          <p:cNvSpPr>
            <a:spLocks noGrp="1"/>
          </p:cNvSpPr>
          <p:nvPr>
            <p:ph type="title"/>
          </p:nvPr>
        </p:nvSpPr>
        <p:spPr>
          <a:xfrm>
            <a:off x="1484311" y="685800"/>
            <a:ext cx="10018713" cy="1185333"/>
          </a:xfrm>
        </p:spPr>
        <p:txBody>
          <a:bodyPr>
            <a:normAutofit/>
          </a:bodyPr>
          <a:lstStyle/>
          <a:p>
            <a:pPr>
              <a:lnSpc>
                <a:spcPct val="90000"/>
              </a:lnSpc>
            </a:pPr>
            <a:r>
              <a:rPr lang="en-GB" sz="3600" dirty="0"/>
              <a:t>The 2 Core Games and their Religious interpretations</a:t>
            </a:r>
          </a:p>
        </p:txBody>
      </p:sp>
      <p:sp>
        <p:nvSpPr>
          <p:cNvPr id="3" name="Content Placeholder 2">
            <a:extLst>
              <a:ext uri="{FF2B5EF4-FFF2-40B4-BE49-F238E27FC236}">
                <a16:creationId xmlns:a16="http://schemas.microsoft.com/office/drawing/2014/main" id="{0BB48ED0-3ED6-417C-8CF1-15C79FBD730A}"/>
              </a:ext>
            </a:extLst>
          </p:cNvPr>
          <p:cNvSpPr>
            <a:spLocks noGrp="1"/>
          </p:cNvSpPr>
          <p:nvPr>
            <p:ph idx="1"/>
          </p:nvPr>
        </p:nvSpPr>
        <p:spPr>
          <a:xfrm>
            <a:off x="1484311" y="2243667"/>
            <a:ext cx="6797299" cy="1185333"/>
          </a:xfrm>
        </p:spPr>
        <p:txBody>
          <a:bodyPr>
            <a:normAutofit/>
          </a:bodyPr>
          <a:lstStyle/>
          <a:p>
            <a:pPr marL="0" indent="0">
              <a:buNone/>
            </a:pPr>
            <a:r>
              <a:rPr lang="en-GB" dirty="0"/>
              <a:t>Xenosaga Trilogy – Draws from elements of the bible specifically the New Testament</a:t>
            </a:r>
          </a:p>
        </p:txBody>
      </p:sp>
      <p:pic>
        <p:nvPicPr>
          <p:cNvPr id="1028" name="Picture 4" descr="Image result for xenosaga 1">
            <a:extLst>
              <a:ext uri="{FF2B5EF4-FFF2-40B4-BE49-F238E27FC236}">
                <a16:creationId xmlns:a16="http://schemas.microsoft.com/office/drawing/2014/main" id="{E0A7E76C-2DFE-4CF6-BD8C-3365A15B0D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85907" y="1900623"/>
            <a:ext cx="2717116" cy="1528377"/>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1026" name="Picture 2" descr="Image result for final fantasy xv title">
            <a:extLst>
              <a:ext uri="{FF2B5EF4-FFF2-40B4-BE49-F238E27FC236}">
                <a16:creationId xmlns:a16="http://schemas.microsoft.com/office/drawing/2014/main" id="{11DB7697-0A00-4B69-A317-D1CC30EA7E5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785907" y="4143679"/>
            <a:ext cx="2717116" cy="1528377"/>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DD34873-5CFE-4FA4-BFD2-FEE1AC4A009A}"/>
              </a:ext>
            </a:extLst>
          </p:cNvPr>
          <p:cNvSpPr/>
          <p:nvPr/>
        </p:nvSpPr>
        <p:spPr>
          <a:xfrm>
            <a:off x="1484311" y="4492370"/>
            <a:ext cx="6334323" cy="830997"/>
          </a:xfrm>
          <a:prstGeom prst="rect">
            <a:avLst/>
          </a:prstGeom>
        </p:spPr>
        <p:txBody>
          <a:bodyPr wrap="square">
            <a:spAutoFit/>
          </a:bodyPr>
          <a:lstStyle/>
          <a:p>
            <a:r>
              <a:rPr lang="en-GB" sz="2400" dirty="0"/>
              <a:t>Final Fantasy XV – Reflective of Jesus’ Crucifixion in the New Testament</a:t>
            </a:r>
          </a:p>
        </p:txBody>
      </p:sp>
      <p:sp>
        <p:nvSpPr>
          <p:cNvPr id="6" name="TextBox 5">
            <a:extLst>
              <a:ext uri="{FF2B5EF4-FFF2-40B4-BE49-F238E27FC236}">
                <a16:creationId xmlns:a16="http://schemas.microsoft.com/office/drawing/2014/main" id="{EF7F010E-D333-4357-9C35-E54269F3F354}"/>
              </a:ext>
            </a:extLst>
          </p:cNvPr>
          <p:cNvSpPr txBox="1"/>
          <p:nvPr/>
        </p:nvSpPr>
        <p:spPr>
          <a:xfrm>
            <a:off x="8785907" y="6172200"/>
            <a:ext cx="3144253" cy="400110"/>
          </a:xfrm>
          <a:prstGeom prst="rect">
            <a:avLst/>
          </a:prstGeom>
          <a:noFill/>
        </p:spPr>
        <p:txBody>
          <a:bodyPr wrap="square" rtlCol="0">
            <a:spAutoFit/>
          </a:bodyPr>
          <a:lstStyle/>
          <a:p>
            <a:r>
              <a:rPr lang="en-GB" sz="1000" dirty="0"/>
              <a:t>(The Garbage Man Reviews, 2015) – </a:t>
            </a:r>
            <a:r>
              <a:rPr lang="en-GB" sz="1000" dirty="0" err="1"/>
              <a:t>Xenosaga</a:t>
            </a:r>
            <a:r>
              <a:rPr lang="en-GB" sz="1000" dirty="0"/>
              <a:t> Logo </a:t>
            </a:r>
          </a:p>
          <a:p>
            <a:r>
              <a:rPr lang="en-GB" sz="1000" dirty="0"/>
              <a:t>(Imperium, 2017) – Final Fantasy XV Logo</a:t>
            </a:r>
          </a:p>
        </p:txBody>
      </p:sp>
    </p:spTree>
    <p:extLst>
      <p:ext uri="{BB962C8B-B14F-4D97-AF65-F5344CB8AC3E}">
        <p14:creationId xmlns:p14="http://schemas.microsoft.com/office/powerpoint/2010/main" val="1000021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8" descr="Mary Magdalene. (Photo by Fine Art Images/Heritage Images/Getty Images)">
            <a:extLst>
              <a:ext uri="{FF2B5EF4-FFF2-40B4-BE49-F238E27FC236}">
                <a16:creationId xmlns:a16="http://schemas.microsoft.com/office/drawing/2014/main" id="{D629E280-2352-44CE-B1F5-5A9CEE5898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3851" y="0"/>
            <a:ext cx="4248149" cy="2829815"/>
          </a:xfrm>
          <a:prstGeom prst="rect">
            <a:avLst/>
          </a:prstGeom>
          <a:noFill/>
          <a:extLst>
            <a:ext uri="{909E8E84-426E-40DD-AFC4-6F175D3DCCD1}">
              <a14:hiddenFill xmlns:a14="http://schemas.microsoft.com/office/drawing/2010/main">
                <a:solidFill>
                  <a:srgbClr val="FFFFFF"/>
                </a:solidFill>
              </a14:hiddenFill>
            </a:ext>
          </a:extLst>
        </p:spPr>
      </p:pic>
      <p:cxnSp>
        <p:nvCxnSpPr>
          <p:cNvPr id="10" name="Straight Connector 9">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EF3D42-205D-4AA9-AEEC-52CFEE894ACC}"/>
              </a:ext>
            </a:extLst>
          </p:cNvPr>
          <p:cNvSpPr>
            <a:spLocks noGrp="1"/>
          </p:cNvSpPr>
          <p:nvPr>
            <p:ph type="title"/>
          </p:nvPr>
        </p:nvSpPr>
        <p:spPr>
          <a:xfrm>
            <a:off x="445827" y="5524379"/>
            <a:ext cx="11139854" cy="930447"/>
          </a:xfrm>
        </p:spPr>
        <p:txBody>
          <a:bodyPr vert="horz" lIns="91440" tIns="45720" rIns="91440" bIns="45720" rtlCol="0" anchor="b">
            <a:normAutofit/>
          </a:bodyPr>
          <a:lstStyle/>
          <a:p>
            <a:pPr algn="ctr"/>
            <a:r>
              <a:rPr lang="en-US" sz="3600" dirty="0" err="1">
                <a:solidFill>
                  <a:srgbClr val="FFFFFF"/>
                </a:solidFill>
              </a:rPr>
              <a:t>Xenosaga</a:t>
            </a:r>
            <a:r>
              <a:rPr lang="en-US" sz="3600" dirty="0">
                <a:solidFill>
                  <a:srgbClr val="FFFFFF"/>
                </a:solidFill>
              </a:rPr>
              <a:t> Counterparts to the Bible</a:t>
            </a:r>
          </a:p>
        </p:txBody>
      </p:sp>
      <p:pic>
        <p:nvPicPr>
          <p:cNvPr id="4" name="Picture 6" descr="Image result for chaos behind the voice actor xenosaga 3">
            <a:extLst>
              <a:ext uri="{FF2B5EF4-FFF2-40B4-BE49-F238E27FC236}">
                <a16:creationId xmlns:a16="http://schemas.microsoft.com/office/drawing/2014/main" id="{2A02066B-1F0C-4CAB-9D91-B1F3F5538FF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5189" y="248787"/>
            <a:ext cx="1973890" cy="225587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Image result for kosmos behind the voice actor xenosaga 3">
            <a:extLst>
              <a:ext uri="{FF2B5EF4-FFF2-40B4-BE49-F238E27FC236}">
                <a16:creationId xmlns:a16="http://schemas.microsoft.com/office/drawing/2014/main" id="{FCD9E968-9F2E-4A75-AB09-39FFD7FB1B7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80635" y="1796365"/>
            <a:ext cx="2213379" cy="2529576"/>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Connector 13">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9" name="Picture 16" descr="Image result for jesus christ picture">
            <a:extLst>
              <a:ext uri="{FF2B5EF4-FFF2-40B4-BE49-F238E27FC236}">
                <a16:creationId xmlns:a16="http://schemas.microsoft.com/office/drawing/2014/main" id="{C9A6E5AD-2F08-4301-860A-3B02E5D5F1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90168" y="4385"/>
            <a:ext cx="2125586" cy="305676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8" descr="Image result for painting of joshua disciple">
            <a:extLst>
              <a:ext uri="{FF2B5EF4-FFF2-40B4-BE49-F238E27FC236}">
                <a16:creationId xmlns:a16="http://schemas.microsoft.com/office/drawing/2014/main" id="{007F279E-CDDF-4613-AF73-1A34209FF56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63550" y="2763714"/>
            <a:ext cx="2450365" cy="174449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697B802-10F0-4105-87E0-4C9F49FEDD09}"/>
              </a:ext>
            </a:extLst>
          </p:cNvPr>
          <p:cNvSpPr txBox="1"/>
          <p:nvPr/>
        </p:nvSpPr>
        <p:spPr>
          <a:xfrm>
            <a:off x="375139" y="4723512"/>
            <a:ext cx="5640615" cy="1015663"/>
          </a:xfrm>
          <a:prstGeom prst="rect">
            <a:avLst/>
          </a:prstGeom>
          <a:noFill/>
        </p:spPr>
        <p:txBody>
          <a:bodyPr wrap="square" rtlCol="0">
            <a:spAutoFit/>
          </a:bodyPr>
          <a:lstStyle/>
          <a:p>
            <a:pPr algn="ctr"/>
            <a:r>
              <a:rPr lang="en-GB" sz="2000" dirty="0">
                <a:solidFill>
                  <a:schemeClr val="bg1"/>
                </a:solidFill>
              </a:rPr>
              <a:t>chaos (</a:t>
            </a:r>
            <a:r>
              <a:rPr lang="en-GB" sz="2000" dirty="0" err="1">
                <a:solidFill>
                  <a:schemeClr val="bg1"/>
                </a:solidFill>
              </a:rPr>
              <a:t>Yeshua</a:t>
            </a:r>
            <a:r>
              <a:rPr lang="en-GB" sz="2000" dirty="0">
                <a:solidFill>
                  <a:schemeClr val="bg1"/>
                </a:solidFill>
              </a:rPr>
              <a:t>) – The reincarnation of either Joshua one of Moses’ twelve spies sent to explore the land of Canaan (</a:t>
            </a:r>
            <a:r>
              <a:rPr lang="en-GB" sz="2000" dirty="0" err="1">
                <a:solidFill>
                  <a:schemeClr val="bg1"/>
                </a:solidFill>
              </a:rPr>
              <a:t>Num</a:t>
            </a:r>
            <a:r>
              <a:rPr lang="en-GB" sz="2000" dirty="0">
                <a:solidFill>
                  <a:schemeClr val="bg1"/>
                </a:solidFill>
              </a:rPr>
              <a:t>, 13:1-16) or Jesus Christ.</a:t>
            </a:r>
          </a:p>
        </p:txBody>
      </p:sp>
      <p:sp>
        <p:nvSpPr>
          <p:cNvPr id="7" name="TextBox 6">
            <a:extLst>
              <a:ext uri="{FF2B5EF4-FFF2-40B4-BE49-F238E27FC236}">
                <a16:creationId xmlns:a16="http://schemas.microsoft.com/office/drawing/2014/main" id="{5C3A2006-2041-46D5-83B2-1CBD58F54B75}"/>
              </a:ext>
            </a:extLst>
          </p:cNvPr>
          <p:cNvSpPr txBox="1"/>
          <p:nvPr/>
        </p:nvSpPr>
        <p:spPr>
          <a:xfrm>
            <a:off x="6176248" y="4723511"/>
            <a:ext cx="3449015" cy="707886"/>
          </a:xfrm>
          <a:prstGeom prst="rect">
            <a:avLst/>
          </a:prstGeom>
          <a:noFill/>
        </p:spPr>
        <p:txBody>
          <a:bodyPr wrap="square" rtlCol="0">
            <a:spAutoFit/>
          </a:bodyPr>
          <a:lstStyle/>
          <a:p>
            <a:pPr algn="ctr"/>
            <a:r>
              <a:rPr lang="en-GB" sz="2000" dirty="0">
                <a:solidFill>
                  <a:schemeClr val="bg1"/>
                </a:solidFill>
              </a:rPr>
              <a:t>KOS-MOS – The reincarnation of Mary Magdalene</a:t>
            </a:r>
          </a:p>
        </p:txBody>
      </p:sp>
      <p:sp>
        <p:nvSpPr>
          <p:cNvPr id="3" name="TextBox 2">
            <a:extLst>
              <a:ext uri="{FF2B5EF4-FFF2-40B4-BE49-F238E27FC236}">
                <a16:creationId xmlns:a16="http://schemas.microsoft.com/office/drawing/2014/main" id="{7A7F2F3B-BB3F-4275-91E3-6BFFA809DDD7}"/>
              </a:ext>
            </a:extLst>
          </p:cNvPr>
          <p:cNvSpPr txBox="1"/>
          <p:nvPr/>
        </p:nvSpPr>
        <p:spPr>
          <a:xfrm>
            <a:off x="9974546" y="5077454"/>
            <a:ext cx="1910074" cy="1323439"/>
          </a:xfrm>
          <a:prstGeom prst="rect">
            <a:avLst/>
          </a:prstGeom>
          <a:noFill/>
        </p:spPr>
        <p:txBody>
          <a:bodyPr wrap="square" rtlCol="0">
            <a:spAutoFit/>
          </a:bodyPr>
          <a:lstStyle/>
          <a:p>
            <a:r>
              <a:rPr lang="en-GB" sz="1000" dirty="0">
                <a:solidFill>
                  <a:schemeClr val="bg1"/>
                </a:solidFill>
              </a:rPr>
              <a:t>(Behind the Voice Actors, 2006) – Pictures of chaos and KOS-MOS</a:t>
            </a:r>
          </a:p>
          <a:p>
            <a:r>
              <a:rPr lang="en-GB" sz="1000" dirty="0">
                <a:solidFill>
                  <a:schemeClr val="bg1"/>
                </a:solidFill>
              </a:rPr>
              <a:t>(Mormon News Room, 2018) – Picture of Jesus Christ</a:t>
            </a:r>
          </a:p>
          <a:p>
            <a:r>
              <a:rPr lang="en-GB" sz="1000" dirty="0">
                <a:solidFill>
                  <a:schemeClr val="bg1"/>
                </a:solidFill>
              </a:rPr>
              <a:t>(History Extra, 2016) – Picture of Mary Magdalene</a:t>
            </a:r>
          </a:p>
          <a:p>
            <a:r>
              <a:rPr lang="en-GB" sz="1000" dirty="0">
                <a:solidFill>
                  <a:schemeClr val="bg1"/>
                </a:solidFill>
              </a:rPr>
              <a:t>(Keating, 2012) – Picture of Joshua succeeding Moses</a:t>
            </a:r>
          </a:p>
        </p:txBody>
      </p:sp>
    </p:spTree>
    <p:extLst>
      <p:ext uri="{BB962C8B-B14F-4D97-AF65-F5344CB8AC3E}">
        <p14:creationId xmlns:p14="http://schemas.microsoft.com/office/powerpoint/2010/main" val="3645088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6B2FA-6623-4988-B422-5A4F2BE7A4D0}"/>
              </a:ext>
            </a:extLst>
          </p:cNvPr>
          <p:cNvSpPr>
            <a:spLocks noGrp="1"/>
          </p:cNvSpPr>
          <p:nvPr>
            <p:ph type="title"/>
          </p:nvPr>
        </p:nvSpPr>
        <p:spPr>
          <a:xfrm>
            <a:off x="1475446" y="0"/>
            <a:ext cx="10018713" cy="1752599"/>
          </a:xfrm>
        </p:spPr>
        <p:txBody>
          <a:bodyPr/>
          <a:lstStyle/>
          <a:p>
            <a:pPr algn="ctr"/>
            <a:r>
              <a:rPr lang="en-GB" dirty="0"/>
              <a:t>What do people have to say about </a:t>
            </a:r>
            <a:r>
              <a:rPr lang="en-GB" dirty="0" err="1"/>
              <a:t>Xenosaga</a:t>
            </a:r>
            <a:r>
              <a:rPr lang="en-GB" dirty="0"/>
              <a:t>?</a:t>
            </a:r>
          </a:p>
        </p:txBody>
      </p:sp>
      <p:sp>
        <p:nvSpPr>
          <p:cNvPr id="4" name="TextBox 3">
            <a:extLst>
              <a:ext uri="{FF2B5EF4-FFF2-40B4-BE49-F238E27FC236}">
                <a16:creationId xmlns:a16="http://schemas.microsoft.com/office/drawing/2014/main" id="{FC1FEA26-5077-4DD6-946E-D88638DD73D6}"/>
              </a:ext>
            </a:extLst>
          </p:cNvPr>
          <p:cNvSpPr txBox="1"/>
          <p:nvPr/>
        </p:nvSpPr>
        <p:spPr>
          <a:xfrm>
            <a:off x="1846507" y="3720407"/>
            <a:ext cx="8237916" cy="1384995"/>
          </a:xfrm>
          <a:prstGeom prst="rect">
            <a:avLst/>
          </a:prstGeom>
          <a:noFill/>
        </p:spPr>
        <p:txBody>
          <a:bodyPr wrap="square" rtlCol="0">
            <a:spAutoFit/>
          </a:bodyPr>
          <a:lstStyle/>
          <a:p>
            <a:r>
              <a:rPr lang="en-GB" sz="2800" dirty="0"/>
              <a:t>“meant to be shocking reinterpretation both to the player and to the characters in the game world.” (</a:t>
            </a:r>
            <a:r>
              <a:rPr lang="en-GB" sz="2800" dirty="0" err="1"/>
              <a:t>Kapell</a:t>
            </a:r>
            <a:r>
              <a:rPr lang="en-GB" sz="2800" dirty="0"/>
              <a:t>, 2013:353)</a:t>
            </a:r>
          </a:p>
        </p:txBody>
      </p:sp>
      <p:sp>
        <p:nvSpPr>
          <p:cNvPr id="5" name="TextBox 4">
            <a:extLst>
              <a:ext uri="{FF2B5EF4-FFF2-40B4-BE49-F238E27FC236}">
                <a16:creationId xmlns:a16="http://schemas.microsoft.com/office/drawing/2014/main" id="{8AB98CD2-4C7F-4130-A912-6FE22F26C4C3}"/>
              </a:ext>
            </a:extLst>
          </p:cNvPr>
          <p:cNvSpPr txBox="1"/>
          <p:nvPr/>
        </p:nvSpPr>
        <p:spPr>
          <a:xfrm>
            <a:off x="1846507" y="1641109"/>
            <a:ext cx="6926432" cy="1384995"/>
          </a:xfrm>
          <a:prstGeom prst="rect">
            <a:avLst/>
          </a:prstGeom>
          <a:noFill/>
        </p:spPr>
        <p:txBody>
          <a:bodyPr wrap="square" rtlCol="0">
            <a:spAutoFit/>
          </a:bodyPr>
          <a:lstStyle/>
          <a:p>
            <a:r>
              <a:rPr lang="en-GB" sz="2800" dirty="0"/>
              <a:t>“In my humble opinion this game is not appropriate for any believer of Jesus Christ, it will only offend you.” (</a:t>
            </a:r>
            <a:r>
              <a:rPr lang="en-GB" sz="2800" dirty="0" err="1"/>
              <a:t>Wyldcard</a:t>
            </a:r>
            <a:r>
              <a:rPr lang="en-GB" sz="2800" dirty="0"/>
              <a:t>, 2005)</a:t>
            </a:r>
          </a:p>
        </p:txBody>
      </p:sp>
    </p:spTree>
    <p:extLst>
      <p:ext uri="{BB962C8B-B14F-4D97-AF65-F5344CB8AC3E}">
        <p14:creationId xmlns:p14="http://schemas.microsoft.com/office/powerpoint/2010/main" val="3190984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75" name="Rectangle 74">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DDF291-48D2-450B-BEF7-7B60504B9168}"/>
              </a:ext>
            </a:extLst>
          </p:cNvPr>
          <p:cNvSpPr>
            <a:spLocks noGrp="1"/>
          </p:cNvSpPr>
          <p:nvPr>
            <p:ph type="title"/>
          </p:nvPr>
        </p:nvSpPr>
        <p:spPr>
          <a:xfrm>
            <a:off x="0" y="5619822"/>
            <a:ext cx="11139854" cy="930447"/>
          </a:xfrm>
        </p:spPr>
        <p:txBody>
          <a:bodyPr vert="horz" lIns="91440" tIns="45720" rIns="91440" bIns="45720" rtlCol="0" anchor="b">
            <a:normAutofit/>
          </a:bodyPr>
          <a:lstStyle/>
          <a:p>
            <a:pPr algn="ctr"/>
            <a:r>
              <a:rPr lang="en-US" sz="4600" dirty="0">
                <a:solidFill>
                  <a:srgbClr val="FFFFFF"/>
                </a:solidFill>
              </a:rPr>
              <a:t>Final Fantasy XV Counterparts to Christianity</a:t>
            </a:r>
          </a:p>
        </p:txBody>
      </p:sp>
      <p:pic>
        <p:nvPicPr>
          <p:cNvPr id="3074" name="Picture 2" descr="Image result for noctis lucis caelum behind the voice actors">
            <a:extLst>
              <a:ext uri="{FF2B5EF4-FFF2-40B4-BE49-F238E27FC236}">
                <a16:creationId xmlns:a16="http://schemas.microsoft.com/office/drawing/2014/main" id="{6CC9C9B8-C9A1-44A0-B537-1BA4019059A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99032" y="307731"/>
            <a:ext cx="3497932" cy="399763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jesus christ">
            <a:extLst>
              <a:ext uri="{FF2B5EF4-FFF2-40B4-BE49-F238E27FC236}">
                <a16:creationId xmlns:a16="http://schemas.microsoft.com/office/drawing/2014/main" id="{90642796-5B5C-4170-8A28-DEC9D2FCBBC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78910" y="307731"/>
            <a:ext cx="5330182" cy="3997637"/>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50F48D7-F6EA-4C4D-A76F-06A023105AF9}"/>
              </a:ext>
            </a:extLst>
          </p:cNvPr>
          <p:cNvSpPr txBox="1"/>
          <p:nvPr/>
        </p:nvSpPr>
        <p:spPr>
          <a:xfrm>
            <a:off x="386479" y="4678304"/>
            <a:ext cx="10366895" cy="646331"/>
          </a:xfrm>
          <a:prstGeom prst="rect">
            <a:avLst/>
          </a:prstGeom>
          <a:noFill/>
        </p:spPr>
        <p:txBody>
          <a:bodyPr wrap="square" rtlCol="0">
            <a:spAutoFit/>
          </a:bodyPr>
          <a:lstStyle/>
          <a:p>
            <a:r>
              <a:rPr lang="en-GB" dirty="0">
                <a:solidFill>
                  <a:schemeClr val="bg1"/>
                </a:solidFill>
              </a:rPr>
              <a:t>Noctis in the story must sacrifice himself to save all the living beings left alive during the darkest of days, in contrast to Jesus who died to free all living beings from their sins. (Mat, 27:32-56)</a:t>
            </a:r>
          </a:p>
        </p:txBody>
      </p:sp>
      <p:sp>
        <p:nvSpPr>
          <p:cNvPr id="7" name="TextBox 6">
            <a:extLst>
              <a:ext uri="{FF2B5EF4-FFF2-40B4-BE49-F238E27FC236}">
                <a16:creationId xmlns:a16="http://schemas.microsoft.com/office/drawing/2014/main" id="{F95789F0-94BD-4F32-9D53-872F1FF8DC2B}"/>
              </a:ext>
            </a:extLst>
          </p:cNvPr>
          <p:cNvSpPr txBox="1"/>
          <p:nvPr/>
        </p:nvSpPr>
        <p:spPr>
          <a:xfrm>
            <a:off x="10360268" y="4999581"/>
            <a:ext cx="1445253" cy="861774"/>
          </a:xfrm>
          <a:prstGeom prst="rect">
            <a:avLst/>
          </a:prstGeom>
          <a:noFill/>
        </p:spPr>
        <p:txBody>
          <a:bodyPr wrap="square" rtlCol="0">
            <a:spAutoFit/>
          </a:bodyPr>
          <a:lstStyle/>
          <a:p>
            <a:r>
              <a:rPr lang="en-GB" sz="1000" dirty="0">
                <a:solidFill>
                  <a:schemeClr val="bg1"/>
                </a:solidFill>
              </a:rPr>
              <a:t>(Behind the voice actors, 2016) – Picture of Noctis Lucis Caelum</a:t>
            </a:r>
          </a:p>
          <a:p>
            <a:r>
              <a:rPr lang="en-GB" sz="1000" dirty="0">
                <a:solidFill>
                  <a:schemeClr val="bg1"/>
                </a:solidFill>
              </a:rPr>
              <a:t>(Bailey, 2018) – Picture of Jesus Christ</a:t>
            </a:r>
          </a:p>
        </p:txBody>
      </p:sp>
    </p:spTree>
    <p:extLst>
      <p:ext uri="{BB962C8B-B14F-4D97-AF65-F5344CB8AC3E}">
        <p14:creationId xmlns:p14="http://schemas.microsoft.com/office/powerpoint/2010/main" val="1438411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C7AD3-6D9D-49EB-948E-CEA4CE2FAD35}"/>
              </a:ext>
            </a:extLst>
          </p:cNvPr>
          <p:cNvSpPr>
            <a:spLocks noGrp="1"/>
          </p:cNvSpPr>
          <p:nvPr>
            <p:ph type="title"/>
          </p:nvPr>
        </p:nvSpPr>
        <p:spPr>
          <a:xfrm>
            <a:off x="1086643" y="0"/>
            <a:ext cx="10018713" cy="1752599"/>
          </a:xfrm>
        </p:spPr>
        <p:txBody>
          <a:bodyPr/>
          <a:lstStyle/>
          <a:p>
            <a:r>
              <a:rPr lang="en-GB" dirty="0"/>
              <a:t>What do people have to say about Final Fantasy XV?</a:t>
            </a:r>
          </a:p>
        </p:txBody>
      </p:sp>
      <p:sp>
        <p:nvSpPr>
          <p:cNvPr id="3" name="Content Placeholder 2">
            <a:extLst>
              <a:ext uri="{FF2B5EF4-FFF2-40B4-BE49-F238E27FC236}">
                <a16:creationId xmlns:a16="http://schemas.microsoft.com/office/drawing/2014/main" id="{AE7D7614-0971-441D-A9F6-D802AA4FD8A6}"/>
              </a:ext>
            </a:extLst>
          </p:cNvPr>
          <p:cNvSpPr>
            <a:spLocks noGrp="1"/>
          </p:cNvSpPr>
          <p:nvPr>
            <p:ph idx="1"/>
          </p:nvPr>
        </p:nvSpPr>
        <p:spPr>
          <a:xfrm>
            <a:off x="1451392" y="1880936"/>
            <a:ext cx="10018713" cy="1327485"/>
          </a:xfrm>
        </p:spPr>
        <p:txBody>
          <a:bodyPr>
            <a:normAutofit/>
          </a:bodyPr>
          <a:lstStyle/>
          <a:p>
            <a:pPr marL="0" indent="0">
              <a:buNone/>
            </a:pPr>
            <a:r>
              <a:rPr lang="en-GB" sz="2800" dirty="0"/>
              <a:t>“Their show of faith, passion, and love radiates the values of God himself.” (Kelly, 2017)</a:t>
            </a:r>
          </a:p>
        </p:txBody>
      </p:sp>
      <p:sp>
        <p:nvSpPr>
          <p:cNvPr id="4" name="TextBox 3">
            <a:extLst>
              <a:ext uri="{FF2B5EF4-FFF2-40B4-BE49-F238E27FC236}">
                <a16:creationId xmlns:a16="http://schemas.microsoft.com/office/drawing/2014/main" id="{2BED456F-7294-40F4-BB5C-AF6F7FC6421C}"/>
              </a:ext>
            </a:extLst>
          </p:cNvPr>
          <p:cNvSpPr txBox="1"/>
          <p:nvPr/>
        </p:nvSpPr>
        <p:spPr>
          <a:xfrm>
            <a:off x="2498348" y="3810001"/>
            <a:ext cx="8971757" cy="1384995"/>
          </a:xfrm>
          <a:prstGeom prst="rect">
            <a:avLst/>
          </a:prstGeom>
          <a:noFill/>
        </p:spPr>
        <p:txBody>
          <a:bodyPr wrap="square" rtlCol="0">
            <a:spAutoFit/>
          </a:bodyPr>
          <a:lstStyle/>
          <a:p>
            <a:r>
              <a:rPr lang="en-GB" sz="2800" dirty="0"/>
              <a:t>“The protagonist Noctis faces a similar trial and accepts his fate and the pain of himself, his family, and his friends.” (Moser, 2018)</a:t>
            </a:r>
          </a:p>
        </p:txBody>
      </p:sp>
    </p:spTree>
    <p:extLst>
      <p:ext uri="{BB962C8B-B14F-4D97-AF65-F5344CB8AC3E}">
        <p14:creationId xmlns:p14="http://schemas.microsoft.com/office/powerpoint/2010/main" val="2837208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FFFC4-3135-43B0-94E3-ADA1D56FD440}"/>
              </a:ext>
            </a:extLst>
          </p:cNvPr>
          <p:cNvSpPr>
            <a:spLocks noGrp="1"/>
          </p:cNvSpPr>
          <p:nvPr>
            <p:ph type="title"/>
          </p:nvPr>
        </p:nvSpPr>
        <p:spPr>
          <a:xfrm>
            <a:off x="2002981" y="145774"/>
            <a:ext cx="8186037" cy="934286"/>
          </a:xfrm>
        </p:spPr>
        <p:txBody>
          <a:bodyPr>
            <a:noAutofit/>
          </a:bodyPr>
          <a:lstStyle/>
          <a:p>
            <a:pPr algn="ctr"/>
            <a:r>
              <a:rPr lang="en-GB" sz="3600" dirty="0"/>
              <a:t>What affect does religious incorporation in video games have on religion?</a:t>
            </a:r>
          </a:p>
        </p:txBody>
      </p:sp>
      <p:sp>
        <p:nvSpPr>
          <p:cNvPr id="3" name="Content Placeholder 2">
            <a:extLst>
              <a:ext uri="{FF2B5EF4-FFF2-40B4-BE49-F238E27FC236}">
                <a16:creationId xmlns:a16="http://schemas.microsoft.com/office/drawing/2014/main" id="{A09C1BB4-4682-486A-8271-BAC5BEED86EA}"/>
              </a:ext>
            </a:extLst>
          </p:cNvPr>
          <p:cNvSpPr>
            <a:spLocks noGrp="1"/>
          </p:cNvSpPr>
          <p:nvPr>
            <p:ph idx="1"/>
          </p:nvPr>
        </p:nvSpPr>
        <p:spPr>
          <a:xfrm>
            <a:off x="1343439" y="1866264"/>
            <a:ext cx="7968916" cy="1254459"/>
          </a:xfrm>
        </p:spPr>
        <p:txBody>
          <a:bodyPr>
            <a:noAutofit/>
          </a:bodyPr>
          <a:lstStyle/>
          <a:p>
            <a:pPr marL="0" indent="0">
              <a:buNone/>
            </a:pPr>
            <a:r>
              <a:rPr lang="en-GB" sz="2800" dirty="0"/>
              <a:t>“Video games offer unique opportunities to shape history virtually as well as study it in reality” (Wainwright, 2014:603)</a:t>
            </a:r>
          </a:p>
        </p:txBody>
      </p:sp>
      <p:sp>
        <p:nvSpPr>
          <p:cNvPr id="4" name="Rectangle 3">
            <a:extLst>
              <a:ext uri="{FF2B5EF4-FFF2-40B4-BE49-F238E27FC236}">
                <a16:creationId xmlns:a16="http://schemas.microsoft.com/office/drawing/2014/main" id="{3DE0B2DC-699F-4163-AF5F-ECFE1DA90696}"/>
              </a:ext>
            </a:extLst>
          </p:cNvPr>
          <p:cNvSpPr/>
          <p:nvPr/>
        </p:nvSpPr>
        <p:spPr>
          <a:xfrm>
            <a:off x="5685299" y="3737278"/>
            <a:ext cx="6096000" cy="2246769"/>
          </a:xfrm>
          <a:prstGeom prst="rect">
            <a:avLst/>
          </a:prstGeom>
        </p:spPr>
        <p:txBody>
          <a:bodyPr>
            <a:spAutoFit/>
          </a:bodyPr>
          <a:lstStyle/>
          <a:p>
            <a:r>
              <a:rPr lang="en-GB" sz="2800" dirty="0"/>
              <a:t>“In the cultural sphere, the mediatized transformations take place through the remixing of symbolic elements from religious traditions into popular culture productions.” (</a:t>
            </a:r>
            <a:r>
              <a:rPr lang="en-GB" sz="2800" dirty="0" err="1"/>
              <a:t>Engelstad</a:t>
            </a:r>
            <a:r>
              <a:rPr lang="en-GB" sz="2800" dirty="0"/>
              <a:t>, 2017:259)</a:t>
            </a:r>
          </a:p>
        </p:txBody>
      </p:sp>
      <p:pic>
        <p:nvPicPr>
          <p:cNvPr id="1026" name="Picture 2" descr="Image result for religion in video games">
            <a:extLst>
              <a:ext uri="{FF2B5EF4-FFF2-40B4-BE49-F238E27FC236}">
                <a16:creationId xmlns:a16="http://schemas.microsoft.com/office/drawing/2014/main" id="{219B14B2-C3C0-44E1-B9EF-68746DE655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3439" y="3429000"/>
            <a:ext cx="3612482" cy="238022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19C5215-5B9E-4A8D-B8F6-C08434F8D926}"/>
              </a:ext>
            </a:extLst>
          </p:cNvPr>
          <p:cNvSpPr txBox="1"/>
          <p:nvPr/>
        </p:nvSpPr>
        <p:spPr>
          <a:xfrm>
            <a:off x="1594140" y="5809093"/>
            <a:ext cx="3111079" cy="246221"/>
          </a:xfrm>
          <a:prstGeom prst="rect">
            <a:avLst/>
          </a:prstGeom>
          <a:noFill/>
        </p:spPr>
        <p:txBody>
          <a:bodyPr wrap="square" rtlCol="0">
            <a:spAutoFit/>
          </a:bodyPr>
          <a:lstStyle/>
          <a:p>
            <a:r>
              <a:rPr lang="en-GB" sz="1000" dirty="0"/>
              <a:t>(The Geek Spot, 2014)</a:t>
            </a:r>
          </a:p>
        </p:txBody>
      </p:sp>
    </p:spTree>
    <p:extLst>
      <p:ext uri="{BB962C8B-B14F-4D97-AF65-F5344CB8AC3E}">
        <p14:creationId xmlns:p14="http://schemas.microsoft.com/office/powerpoint/2010/main" val="2651602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F2B30-ECC4-4E9E-B177-BC1B113431D0}"/>
              </a:ext>
            </a:extLst>
          </p:cNvPr>
          <p:cNvSpPr>
            <a:spLocks noGrp="1"/>
          </p:cNvSpPr>
          <p:nvPr>
            <p:ph type="title"/>
          </p:nvPr>
        </p:nvSpPr>
        <p:spPr>
          <a:xfrm>
            <a:off x="1205547" y="1"/>
            <a:ext cx="10018713" cy="1391284"/>
          </a:xfrm>
        </p:spPr>
        <p:txBody>
          <a:bodyPr>
            <a:normAutofit/>
          </a:bodyPr>
          <a:lstStyle/>
          <a:p>
            <a:r>
              <a:rPr lang="en-GB" sz="3600" dirty="0"/>
              <a:t>Narratology and Ludology</a:t>
            </a:r>
          </a:p>
        </p:txBody>
      </p:sp>
      <p:sp>
        <p:nvSpPr>
          <p:cNvPr id="3" name="Content Placeholder 2">
            <a:extLst>
              <a:ext uri="{FF2B5EF4-FFF2-40B4-BE49-F238E27FC236}">
                <a16:creationId xmlns:a16="http://schemas.microsoft.com/office/drawing/2014/main" id="{85B7CAAF-C7B4-42E9-AF90-4B3385758B07}"/>
              </a:ext>
            </a:extLst>
          </p:cNvPr>
          <p:cNvSpPr>
            <a:spLocks noGrp="1"/>
          </p:cNvSpPr>
          <p:nvPr>
            <p:ph idx="1"/>
          </p:nvPr>
        </p:nvSpPr>
        <p:spPr>
          <a:xfrm>
            <a:off x="838200" y="1391286"/>
            <a:ext cx="11353800" cy="5466714"/>
          </a:xfrm>
        </p:spPr>
        <p:txBody>
          <a:bodyPr>
            <a:normAutofit/>
          </a:bodyPr>
          <a:lstStyle/>
          <a:p>
            <a:r>
              <a:rPr lang="en-GB" sz="2800" dirty="0"/>
              <a:t>“Narratology defines video games as a storytelling medium, much like films or books, and thus can be analysed in a similar fashion.” (Fordham, 2012:19)</a:t>
            </a:r>
          </a:p>
          <a:p>
            <a:pPr marL="0" indent="0">
              <a:buNone/>
            </a:pPr>
            <a:endParaRPr lang="en-GB" sz="2800" dirty="0"/>
          </a:p>
          <a:p>
            <a:r>
              <a:rPr lang="en-GB" sz="2800" dirty="0"/>
              <a:t>“narratology can help supply insights that the field wherein such different objects are traditionally studied has not itself developed.” (Bal, 1990:730)</a:t>
            </a:r>
          </a:p>
          <a:p>
            <a:pPr marL="0" indent="0">
              <a:buNone/>
            </a:pPr>
            <a:endParaRPr lang="en-GB" sz="2800" dirty="0"/>
          </a:p>
          <a:p>
            <a:r>
              <a:rPr lang="en-GB" sz="2800" dirty="0"/>
              <a:t>“ludology, literally the “study of games,” argues that video games constitute a form of “play” in which the player’s interaction with the game can change the way a particular game is understood.” (Fordham, 2012:19)</a:t>
            </a:r>
          </a:p>
          <a:p>
            <a:endParaRPr lang="en-GB" sz="2800" dirty="0"/>
          </a:p>
        </p:txBody>
      </p:sp>
    </p:spTree>
    <p:extLst>
      <p:ext uri="{BB962C8B-B14F-4D97-AF65-F5344CB8AC3E}">
        <p14:creationId xmlns:p14="http://schemas.microsoft.com/office/powerpoint/2010/main" val="3825600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3"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2F1D6B3-1FFE-487B-AE20-8BFF1BBAD4BF}"/>
              </a:ext>
            </a:extLst>
          </p:cNvPr>
          <p:cNvSpPr>
            <a:spLocks noGrp="1"/>
          </p:cNvSpPr>
          <p:nvPr>
            <p:ph type="title"/>
          </p:nvPr>
        </p:nvSpPr>
        <p:spPr>
          <a:xfrm>
            <a:off x="412025" y="1072609"/>
            <a:ext cx="3041557" cy="4522647"/>
          </a:xfrm>
          <a:effectLst/>
        </p:spPr>
        <p:txBody>
          <a:bodyPr anchor="ctr">
            <a:normAutofit/>
          </a:bodyPr>
          <a:lstStyle/>
          <a:p>
            <a:pPr algn="l"/>
            <a:r>
              <a:rPr lang="en-GB" sz="3600" dirty="0"/>
              <a:t>Why do we retell religious stories?</a:t>
            </a:r>
          </a:p>
        </p:txBody>
      </p:sp>
      <p:sp>
        <p:nvSpPr>
          <p:cNvPr id="3" name="Content Placeholder 2">
            <a:extLst>
              <a:ext uri="{FF2B5EF4-FFF2-40B4-BE49-F238E27FC236}">
                <a16:creationId xmlns:a16="http://schemas.microsoft.com/office/drawing/2014/main" id="{0F64BE0C-1D0C-44AF-AE23-87515A125A58}"/>
              </a:ext>
            </a:extLst>
          </p:cNvPr>
          <p:cNvSpPr>
            <a:spLocks noGrp="1"/>
          </p:cNvSpPr>
          <p:nvPr>
            <p:ph idx="1"/>
          </p:nvPr>
        </p:nvSpPr>
        <p:spPr>
          <a:xfrm>
            <a:off x="5149032" y="1072609"/>
            <a:ext cx="6652441" cy="4522647"/>
          </a:xfrm>
        </p:spPr>
        <p:txBody>
          <a:bodyPr anchor="ctr">
            <a:normAutofit/>
          </a:bodyPr>
          <a:lstStyle/>
          <a:p>
            <a:r>
              <a:rPr lang="en-GB" sz="2800" dirty="0">
                <a:solidFill>
                  <a:schemeClr val="bg1"/>
                </a:solidFill>
              </a:rPr>
              <a:t>“their capacity to be retold over centuries suggests their unique value as stories in themselves, but also implies that they continue because they are bearers of transcendent meanings.” (Stephens. J, 1998:16)</a:t>
            </a:r>
          </a:p>
        </p:txBody>
      </p:sp>
    </p:spTree>
    <p:extLst>
      <p:ext uri="{BB962C8B-B14F-4D97-AF65-F5344CB8AC3E}">
        <p14:creationId xmlns:p14="http://schemas.microsoft.com/office/powerpoint/2010/main" val="23210442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6"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7"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8"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9"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50"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1"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53" name="Rectangle 52">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55" name="Freeform: Shape 54">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57" name="Freeform: Shape 56">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59" name="Freeform: Shape 58">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61" name="Freeform: Shape 60">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2" name="Title 1">
            <a:extLst>
              <a:ext uri="{FF2B5EF4-FFF2-40B4-BE49-F238E27FC236}">
                <a16:creationId xmlns:a16="http://schemas.microsoft.com/office/drawing/2014/main" id="{CCC8F69F-6091-4EBD-8DE0-52799C6C490E}"/>
              </a:ext>
            </a:extLst>
          </p:cNvPr>
          <p:cNvSpPr>
            <a:spLocks noGrp="1"/>
          </p:cNvSpPr>
          <p:nvPr>
            <p:ph type="title"/>
          </p:nvPr>
        </p:nvSpPr>
        <p:spPr>
          <a:xfrm>
            <a:off x="1524000" y="643468"/>
            <a:ext cx="9144000" cy="3618898"/>
          </a:xfrm>
        </p:spPr>
        <p:txBody>
          <a:bodyPr vert="horz" lIns="91440" tIns="45720" rIns="91440" bIns="45720" rtlCol="0" anchor="b">
            <a:normAutofit/>
          </a:bodyPr>
          <a:lstStyle/>
          <a:p>
            <a:r>
              <a:rPr lang="en-US" sz="7200"/>
              <a:t>Any Questions?</a:t>
            </a:r>
          </a:p>
        </p:txBody>
      </p:sp>
    </p:spTree>
    <p:extLst>
      <p:ext uri="{BB962C8B-B14F-4D97-AF65-F5344CB8AC3E}">
        <p14:creationId xmlns:p14="http://schemas.microsoft.com/office/powerpoint/2010/main" val="129584348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951A1778-F0F1-472A-9798-77F3B1EAABD1}"/>
              </a:ext>
            </a:extLst>
          </p:cNvPr>
          <p:cNvSpPr>
            <a:spLocks noGrp="1"/>
          </p:cNvSpPr>
          <p:nvPr>
            <p:ph type="title"/>
          </p:nvPr>
        </p:nvSpPr>
        <p:spPr>
          <a:xfrm>
            <a:off x="683609" y="764372"/>
            <a:ext cx="3173688" cy="5216013"/>
          </a:xfrm>
        </p:spPr>
        <p:txBody>
          <a:bodyPr>
            <a:normAutofit/>
          </a:bodyPr>
          <a:lstStyle/>
          <a:p>
            <a:pPr algn="l"/>
            <a:r>
              <a:rPr lang="en-GB" dirty="0"/>
              <a:t>References</a:t>
            </a:r>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853740-9086-4A83-8BD4-028012BBC864}"/>
              </a:ext>
            </a:extLst>
          </p:cNvPr>
          <p:cNvSpPr>
            <a:spLocks noGrp="1"/>
          </p:cNvSpPr>
          <p:nvPr>
            <p:ph idx="1"/>
          </p:nvPr>
        </p:nvSpPr>
        <p:spPr>
          <a:xfrm>
            <a:off x="4370138" y="764372"/>
            <a:ext cx="7086600" cy="5763037"/>
          </a:xfrm>
        </p:spPr>
        <p:txBody>
          <a:bodyPr anchor="ctr">
            <a:normAutofit/>
          </a:bodyPr>
          <a:lstStyle/>
          <a:p>
            <a:pPr marL="0" indent="0">
              <a:lnSpc>
                <a:spcPct val="90000"/>
              </a:lnSpc>
              <a:buNone/>
            </a:pPr>
            <a:r>
              <a:rPr lang="en-GB" sz="1000" dirty="0"/>
              <a:t>Arthur. C, (1993</a:t>
            </a:r>
            <a:r>
              <a:rPr lang="en-GB" sz="1000" i="1" dirty="0"/>
              <a:t>), Religion and the Media: An Introductory Reader</a:t>
            </a:r>
            <a:r>
              <a:rPr lang="en-GB" sz="1000" dirty="0"/>
              <a:t>, University of Wales Press: Cardiff.</a:t>
            </a:r>
          </a:p>
          <a:p>
            <a:pPr marL="0" indent="0">
              <a:lnSpc>
                <a:spcPct val="90000"/>
              </a:lnSpc>
              <a:buNone/>
            </a:pPr>
            <a:r>
              <a:rPr lang="en-GB" sz="1000" dirty="0"/>
              <a:t>Bal. M, (1990), ‘The Point of Narratology’, </a:t>
            </a:r>
            <a:r>
              <a:rPr lang="en-GB" sz="1000" i="1" dirty="0"/>
              <a:t>Poetics Today</a:t>
            </a:r>
            <a:r>
              <a:rPr lang="en-GB" sz="1000" dirty="0"/>
              <a:t>, Vol: 11(4). Available at: </a:t>
            </a:r>
            <a:r>
              <a:rPr lang="en-GB" sz="1000" dirty="0">
                <a:hlinkClick r:id="rId3"/>
              </a:rPr>
              <a:t>https://www.jstor.org/stable/pdf/1773075.pdf?ab_segments=0%2Fl2b_100k_with_tbsub%2Ftest&amp;refreqid=search%3A39f17356c3cf58be1d686822393931c2</a:t>
            </a:r>
            <a:r>
              <a:rPr lang="en-GB" sz="1000" dirty="0"/>
              <a:t> (Accessed: 01/06/2019)</a:t>
            </a:r>
          </a:p>
          <a:p>
            <a:pPr marL="0" indent="0">
              <a:lnSpc>
                <a:spcPct val="90000"/>
              </a:lnSpc>
              <a:buNone/>
            </a:pPr>
            <a:r>
              <a:rPr lang="en-GB" sz="1000" dirty="0"/>
              <a:t>Bailey. M, (2018), </a:t>
            </a:r>
            <a:r>
              <a:rPr lang="en-GB" sz="1000" i="1" dirty="0" err="1"/>
              <a:t>beliefnet</a:t>
            </a:r>
            <a:r>
              <a:rPr lang="en-GB" sz="1000" dirty="0"/>
              <a:t>, [Blog Picture], Available at: </a:t>
            </a:r>
            <a:r>
              <a:rPr lang="en-GB" sz="1000" dirty="0">
                <a:hlinkClick r:id="rId4"/>
              </a:rPr>
              <a:t>https://www.beliefnet.com/entertainment/the-numerology-of-the-name-of-jesus-christ.aspx</a:t>
            </a:r>
            <a:r>
              <a:rPr lang="en-GB" sz="1000" dirty="0"/>
              <a:t> (Accessed: 03/06/2019)</a:t>
            </a:r>
          </a:p>
          <a:p>
            <a:pPr marL="0" indent="0">
              <a:lnSpc>
                <a:spcPct val="90000"/>
              </a:lnSpc>
              <a:buNone/>
            </a:pPr>
            <a:r>
              <a:rPr lang="en-GB" sz="1000" dirty="0"/>
              <a:t>Behind the voice actors, (2006), </a:t>
            </a:r>
            <a:r>
              <a:rPr lang="en-GB" sz="1000" i="1" dirty="0"/>
              <a:t>KOS-MOS</a:t>
            </a:r>
            <a:r>
              <a:rPr lang="en-GB" sz="1000" dirty="0"/>
              <a:t> [Picture]. Available at: </a:t>
            </a:r>
            <a:r>
              <a:rPr lang="en-GB" sz="1000" dirty="0">
                <a:hlinkClick r:id="rId5"/>
              </a:rPr>
              <a:t>https://www.behindthevoiceactors.com/video-games/Xenosaga-Episode-III-Also-Sprach-Zarathustra/KOS-MOS/</a:t>
            </a:r>
            <a:r>
              <a:rPr lang="en-GB" sz="1000" dirty="0"/>
              <a:t> (Accessed: 01/06/2019)</a:t>
            </a:r>
          </a:p>
          <a:p>
            <a:pPr marL="0" indent="0">
              <a:lnSpc>
                <a:spcPct val="90000"/>
              </a:lnSpc>
              <a:buNone/>
            </a:pPr>
            <a:r>
              <a:rPr lang="en-GB" sz="1000" dirty="0"/>
              <a:t>Behind the voice actors, (2006), </a:t>
            </a:r>
            <a:r>
              <a:rPr lang="en-GB" sz="1000" i="1" dirty="0"/>
              <a:t>chaos</a:t>
            </a:r>
            <a:r>
              <a:rPr lang="en-GB" sz="1000" dirty="0"/>
              <a:t> [Picture]. Available at: </a:t>
            </a:r>
            <a:r>
              <a:rPr lang="en-GB" sz="1000" dirty="0">
                <a:hlinkClick r:id="rId6"/>
              </a:rPr>
              <a:t>https://www.behindthevoiceactors.com/video-games/Xenosaga-Episode-III-Also-Sprach-Zarathustra/chaos/</a:t>
            </a:r>
            <a:r>
              <a:rPr lang="en-GB" sz="1000" dirty="0"/>
              <a:t> (Accessed: 01/06/2019)</a:t>
            </a:r>
          </a:p>
          <a:p>
            <a:pPr marL="0" indent="0">
              <a:lnSpc>
                <a:spcPct val="90000"/>
              </a:lnSpc>
              <a:buNone/>
            </a:pPr>
            <a:r>
              <a:rPr lang="en-GB" sz="1000" dirty="0"/>
              <a:t>Behind the voice actors, (2016</a:t>
            </a:r>
            <a:r>
              <a:rPr lang="en-GB" sz="1000" i="1" dirty="0"/>
              <a:t>), Noctis Lucis Caelum </a:t>
            </a:r>
            <a:r>
              <a:rPr lang="en-GB" sz="1000" dirty="0"/>
              <a:t>[Picture]. Available at: </a:t>
            </a:r>
            <a:r>
              <a:rPr lang="en-GB" sz="1000" dirty="0">
                <a:hlinkClick r:id="rId7"/>
              </a:rPr>
              <a:t>https://www.behindthevoiceactors.com/characters/Final-Fantasy/Noctis-Lucis-Caelum/</a:t>
            </a:r>
            <a:r>
              <a:rPr lang="en-GB" sz="1000" dirty="0"/>
              <a:t>  (Accessed: 01/06/2019).</a:t>
            </a:r>
          </a:p>
          <a:p>
            <a:pPr marL="0" indent="0">
              <a:lnSpc>
                <a:spcPct val="90000"/>
              </a:lnSpc>
              <a:buNone/>
            </a:pPr>
            <a:r>
              <a:rPr lang="en-GB" sz="1000" dirty="0" err="1"/>
              <a:t>Engelstad</a:t>
            </a:r>
            <a:r>
              <a:rPr lang="en-GB" sz="1000" dirty="0"/>
              <a:t>. F, Larsen. H and </a:t>
            </a:r>
            <a:r>
              <a:rPr lang="en-GB" sz="1000" dirty="0" err="1"/>
              <a:t>Rogstad</a:t>
            </a:r>
            <a:r>
              <a:rPr lang="en-GB" sz="1000" dirty="0"/>
              <a:t>. J, (2017), </a:t>
            </a:r>
            <a:r>
              <a:rPr lang="en-GB" sz="1000" i="1" dirty="0"/>
              <a:t>Institutional Change in the Public Sphere</a:t>
            </a:r>
            <a:r>
              <a:rPr lang="en-GB" sz="1000" dirty="0"/>
              <a:t>, De Gruyter Open: Berlin.</a:t>
            </a:r>
          </a:p>
          <a:p>
            <a:pPr marL="0" indent="0">
              <a:lnSpc>
                <a:spcPct val="90000"/>
              </a:lnSpc>
              <a:buNone/>
            </a:pPr>
            <a:r>
              <a:rPr lang="en-GB" sz="1000" dirty="0"/>
              <a:t>Fordham. J, (2012), </a:t>
            </a:r>
            <a:r>
              <a:rPr lang="en-GB" sz="1000" i="1" dirty="0"/>
              <a:t>Leaving in the Past: The Role History Plays in Video Games, </a:t>
            </a:r>
            <a:r>
              <a:rPr lang="en-GB" sz="1000" dirty="0"/>
              <a:t>Electronic Theses and Dissertations, Georgia Southern University.</a:t>
            </a:r>
          </a:p>
          <a:p>
            <a:pPr marL="0" indent="0">
              <a:lnSpc>
                <a:spcPct val="90000"/>
              </a:lnSpc>
              <a:buNone/>
            </a:pPr>
            <a:r>
              <a:rPr lang="en-GB" sz="1000" dirty="0"/>
              <a:t>History Extra, (2016), </a:t>
            </a:r>
            <a:r>
              <a:rPr lang="en-GB" sz="1000" i="1" dirty="0"/>
              <a:t>The mysteries of Mary Magdalene</a:t>
            </a:r>
            <a:r>
              <a:rPr lang="en-GB" sz="1000" dirty="0"/>
              <a:t> [Picture]. Available at: </a:t>
            </a:r>
            <a:r>
              <a:rPr lang="en-GB" sz="1000" dirty="0">
                <a:hlinkClick r:id="rId8"/>
              </a:rPr>
              <a:t>https://www.historyextra.com/period/roman/the-mysteries-of-mary-magdalene/</a:t>
            </a:r>
            <a:r>
              <a:rPr lang="en-GB" sz="1000" dirty="0"/>
              <a:t> (Accessed: 01/06/2019).</a:t>
            </a:r>
          </a:p>
          <a:p>
            <a:pPr marL="0" indent="0">
              <a:lnSpc>
                <a:spcPct val="90000"/>
              </a:lnSpc>
              <a:buNone/>
            </a:pPr>
            <a:r>
              <a:rPr lang="en-GB" sz="1000" i="1" dirty="0"/>
              <a:t>Holy Bible New Revised Standard Version</a:t>
            </a:r>
            <a:r>
              <a:rPr lang="en-GB" sz="1000" dirty="0"/>
              <a:t>, (2007), Harper Collins: London</a:t>
            </a:r>
          </a:p>
          <a:p>
            <a:pPr marL="0" indent="0">
              <a:lnSpc>
                <a:spcPct val="90000"/>
              </a:lnSpc>
              <a:buNone/>
            </a:pPr>
            <a:r>
              <a:rPr lang="en-GB" sz="1000" dirty="0"/>
              <a:t>Imperium, (2017), </a:t>
            </a:r>
            <a:r>
              <a:rPr lang="en-GB" sz="1000" i="1" dirty="0"/>
              <a:t>Final Fantasy XV – A Triumph Ten Years in the Making</a:t>
            </a:r>
            <a:r>
              <a:rPr lang="en-GB" sz="1000" dirty="0"/>
              <a:t>, [Picture]. Available at: </a:t>
            </a:r>
            <a:r>
              <a:rPr lang="en-GB" sz="1000" dirty="0">
                <a:hlinkClick r:id="rId9"/>
              </a:rPr>
              <a:t>https://imperium.news/final-fantasy-xv-review-triumph-ten-years-making/</a:t>
            </a:r>
            <a:r>
              <a:rPr lang="en-GB" sz="1000" dirty="0"/>
              <a:t> (Accessed: 02/06/2019)</a:t>
            </a:r>
          </a:p>
          <a:p>
            <a:pPr marL="0" indent="0">
              <a:lnSpc>
                <a:spcPct val="90000"/>
              </a:lnSpc>
              <a:buNone/>
            </a:pPr>
            <a:r>
              <a:rPr lang="en-GB" sz="1000" dirty="0" err="1"/>
              <a:t>Kapell</a:t>
            </a:r>
            <a:r>
              <a:rPr lang="en-GB" sz="1000" dirty="0"/>
              <a:t>. M. W and Elliott. A. B. R, (2013), </a:t>
            </a:r>
            <a:r>
              <a:rPr lang="en-GB" sz="1000" i="1" dirty="0"/>
              <a:t>Playing with the Past: Digital Games and the Simulation of History</a:t>
            </a:r>
            <a:r>
              <a:rPr lang="en-GB" sz="1000" dirty="0"/>
              <a:t>. Bloomsbury Academic: London.</a:t>
            </a:r>
          </a:p>
          <a:p>
            <a:pPr marL="0" indent="0">
              <a:lnSpc>
                <a:spcPct val="90000"/>
              </a:lnSpc>
              <a:buNone/>
            </a:pPr>
            <a:r>
              <a:rPr lang="en-GB" sz="1000" dirty="0"/>
              <a:t>Keating. J, (2012), </a:t>
            </a:r>
            <a:r>
              <a:rPr lang="en-GB" sz="1000" i="1" dirty="0"/>
              <a:t>Joshua Takes the Lead: “Be strong and of Good Courage” </a:t>
            </a:r>
            <a:r>
              <a:rPr lang="en-GB" sz="1000" dirty="0"/>
              <a:t>[Picture]. Available at: </a:t>
            </a:r>
            <a:r>
              <a:rPr lang="en-GB" sz="1000" dirty="0">
                <a:hlinkClick r:id="rId10"/>
              </a:rPr>
              <a:t>https://www.swordofthespirit.net/bulwark/february2012p4.htm</a:t>
            </a:r>
            <a:r>
              <a:rPr lang="en-GB" sz="1000" dirty="0"/>
              <a:t> (Accessed: 01/06/2019)</a:t>
            </a:r>
          </a:p>
        </p:txBody>
      </p:sp>
    </p:spTree>
    <p:extLst>
      <p:ext uri="{BB962C8B-B14F-4D97-AF65-F5344CB8AC3E}">
        <p14:creationId xmlns:p14="http://schemas.microsoft.com/office/powerpoint/2010/main" val="1309237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6621D7F9-591F-41FA-A78C-0114837911AF}"/>
              </a:ext>
            </a:extLst>
          </p:cNvPr>
          <p:cNvSpPr>
            <a:spLocks noGrp="1"/>
          </p:cNvSpPr>
          <p:nvPr>
            <p:ph type="title"/>
          </p:nvPr>
        </p:nvSpPr>
        <p:spPr>
          <a:xfrm>
            <a:off x="683609" y="764372"/>
            <a:ext cx="3173688" cy="5216013"/>
          </a:xfrm>
        </p:spPr>
        <p:txBody>
          <a:bodyPr>
            <a:normAutofit/>
          </a:bodyPr>
          <a:lstStyle/>
          <a:p>
            <a:pPr algn="l"/>
            <a:r>
              <a:rPr lang="en-GB" dirty="0"/>
              <a:t>References</a:t>
            </a:r>
            <a:endParaRPr lang="en-GB"/>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96DFDE-75D3-4223-B876-E533AE394952}"/>
              </a:ext>
            </a:extLst>
          </p:cNvPr>
          <p:cNvSpPr>
            <a:spLocks noGrp="1"/>
          </p:cNvSpPr>
          <p:nvPr>
            <p:ph idx="1"/>
          </p:nvPr>
        </p:nvSpPr>
        <p:spPr>
          <a:xfrm>
            <a:off x="4370138" y="764372"/>
            <a:ext cx="7086600" cy="5216013"/>
          </a:xfrm>
        </p:spPr>
        <p:txBody>
          <a:bodyPr anchor="ctr">
            <a:normAutofit fontScale="70000" lnSpcReduction="20000"/>
          </a:bodyPr>
          <a:lstStyle/>
          <a:p>
            <a:pPr marL="0" indent="0">
              <a:lnSpc>
                <a:spcPct val="90000"/>
              </a:lnSpc>
              <a:buNone/>
            </a:pPr>
            <a:r>
              <a:rPr lang="en-GB" sz="1800" dirty="0"/>
              <a:t>Kelly, (2017), Finding God in Final Fantasy XV, [Blog Review], Available at: </a:t>
            </a:r>
            <a:r>
              <a:rPr lang="en-GB" sz="1800" dirty="0">
                <a:hlinkClick r:id="rId3"/>
              </a:rPr>
              <a:t>http://www.geeksundergrace.com/gaming/finding-god-final-fantasy-xv/</a:t>
            </a:r>
            <a:r>
              <a:rPr lang="en-GB" sz="1800" dirty="0"/>
              <a:t> (Accessed: 03/06/2019)</a:t>
            </a:r>
          </a:p>
          <a:p>
            <a:pPr marL="0" indent="0">
              <a:lnSpc>
                <a:spcPct val="90000"/>
              </a:lnSpc>
              <a:buNone/>
            </a:pPr>
            <a:r>
              <a:rPr lang="en-GB" sz="1800" dirty="0"/>
              <a:t>Keating. J, (2012), </a:t>
            </a:r>
            <a:r>
              <a:rPr lang="en-GB" sz="1800" i="1" dirty="0"/>
              <a:t>Joshua Takes the Lead: “Be strong and of Good Courage” </a:t>
            </a:r>
            <a:r>
              <a:rPr lang="en-GB" sz="1800" dirty="0"/>
              <a:t>[Picture]. Available at: </a:t>
            </a:r>
            <a:r>
              <a:rPr lang="en-GB" sz="1800" dirty="0">
                <a:hlinkClick r:id="rId4"/>
              </a:rPr>
              <a:t>https://www.swordofthespirit.net/bulwark/february2012p4.htm</a:t>
            </a:r>
            <a:r>
              <a:rPr lang="en-GB" sz="1800" dirty="0"/>
              <a:t> (Accessed: 01/06/2019)</a:t>
            </a:r>
          </a:p>
          <a:p>
            <a:pPr marL="0" indent="0">
              <a:lnSpc>
                <a:spcPct val="90000"/>
              </a:lnSpc>
              <a:buNone/>
            </a:pPr>
            <a:r>
              <a:rPr lang="en-GB" sz="1800" dirty="0"/>
              <a:t>Mormon News Room, (2018), </a:t>
            </a:r>
            <a:r>
              <a:rPr lang="en-GB" sz="1800" i="1" dirty="0"/>
              <a:t>Jesus Christ </a:t>
            </a:r>
            <a:r>
              <a:rPr lang="en-GB" sz="1800" dirty="0"/>
              <a:t>[Picture]. Available at: </a:t>
            </a:r>
            <a:r>
              <a:rPr lang="en-GB" sz="1800" dirty="0">
                <a:hlinkClick r:id="rId5"/>
              </a:rPr>
              <a:t>https://www.mormonnewsroom.org/article/jesus-christ</a:t>
            </a:r>
            <a:r>
              <a:rPr lang="en-GB" sz="1800" dirty="0"/>
              <a:t> (Accessed: 01/06/2019)</a:t>
            </a:r>
          </a:p>
          <a:p>
            <a:pPr marL="0" indent="0">
              <a:lnSpc>
                <a:spcPct val="90000"/>
              </a:lnSpc>
              <a:buNone/>
            </a:pPr>
            <a:r>
              <a:rPr lang="en-GB" sz="1800" dirty="0"/>
              <a:t>Prickett. S, (2009), ‘Narrative, Theology and Literature’, </a:t>
            </a:r>
            <a:r>
              <a:rPr lang="en-GB" sz="1800" i="1" dirty="0"/>
              <a:t>Religion &amp; Literature</a:t>
            </a:r>
            <a:r>
              <a:rPr lang="en-GB" sz="1800" dirty="0"/>
              <a:t>, Vol: 41(2), Available at: </a:t>
            </a:r>
            <a:r>
              <a:rPr lang="en-GB" sz="1800" u="sng" dirty="0">
                <a:hlinkClick r:id="rId6"/>
              </a:rPr>
              <a:t>https://www.jstor.org/stable/pdf/25676905.pdf?ab_segments=0%2Fl2b_100k_with_tbsub%2Ftest</a:t>
            </a:r>
            <a:r>
              <a:rPr lang="en-GB" sz="1800" dirty="0"/>
              <a:t> (Accessed: 01/06/2019)</a:t>
            </a:r>
          </a:p>
          <a:p>
            <a:pPr marL="0" indent="0">
              <a:lnSpc>
                <a:spcPct val="90000"/>
              </a:lnSpc>
              <a:buNone/>
            </a:pPr>
            <a:r>
              <a:rPr lang="en-GB" sz="1800" dirty="0"/>
              <a:t>Stephens. J and McCallum. R, (1998), </a:t>
            </a:r>
            <a:r>
              <a:rPr lang="en-GB" sz="1800" i="1" dirty="0"/>
              <a:t>Retelling Stories, Framing Culture: Traditional Story and Metanarratives in Children’s Literature</a:t>
            </a:r>
            <a:r>
              <a:rPr lang="en-GB" sz="1800" dirty="0"/>
              <a:t>. Garland Publishing: London.</a:t>
            </a:r>
          </a:p>
          <a:p>
            <a:pPr marL="0" indent="0">
              <a:lnSpc>
                <a:spcPct val="90000"/>
              </a:lnSpc>
              <a:buNone/>
            </a:pPr>
            <a:r>
              <a:rPr lang="en-GB" sz="1800" dirty="0"/>
              <a:t>The Garbage Man Reviews, (2015), </a:t>
            </a:r>
            <a:r>
              <a:rPr lang="en-GB" sz="1800" i="1" dirty="0" err="1"/>
              <a:t>Xenosaga</a:t>
            </a:r>
            <a:r>
              <a:rPr lang="en-GB" sz="1800" i="1" dirty="0"/>
              <a:t> Episode I: Der Wille </a:t>
            </a:r>
            <a:r>
              <a:rPr lang="en-GB" sz="1800" i="1" dirty="0" err="1"/>
              <a:t>Zur</a:t>
            </a:r>
            <a:r>
              <a:rPr lang="en-GB" sz="1800" i="1" dirty="0"/>
              <a:t> </a:t>
            </a:r>
            <a:r>
              <a:rPr lang="en-GB" sz="1800" i="1" dirty="0" err="1"/>
              <a:t>Macht</a:t>
            </a:r>
            <a:r>
              <a:rPr lang="en-GB" sz="1800" dirty="0"/>
              <a:t>, [Picture]. Available at: </a:t>
            </a:r>
            <a:r>
              <a:rPr lang="en-GB" sz="1800" dirty="0">
                <a:hlinkClick r:id="rId7"/>
              </a:rPr>
              <a:t>https://thegarbagemanreviews.com/2015/05/28/xenosaga-i/</a:t>
            </a:r>
            <a:r>
              <a:rPr lang="en-GB" sz="1800" dirty="0"/>
              <a:t> (Accessed: 02/06/2019)</a:t>
            </a:r>
          </a:p>
          <a:p>
            <a:pPr marL="0" indent="0">
              <a:lnSpc>
                <a:spcPct val="90000"/>
              </a:lnSpc>
              <a:buNone/>
            </a:pPr>
            <a:r>
              <a:rPr lang="en-GB" sz="1800" dirty="0"/>
              <a:t>The Geek Spot, (2014), Where are the ‘religious’ Games [Picture], Available at: </a:t>
            </a:r>
            <a:r>
              <a:rPr lang="en-GB" sz="1800" dirty="0">
                <a:hlinkClick r:id="rId8"/>
              </a:rPr>
              <a:t>https://the-geek-spot.blogspot.com/2014/03/where-are-religious-games.html</a:t>
            </a:r>
            <a:r>
              <a:rPr lang="en-GB" sz="1800" dirty="0"/>
              <a:t> (Accessed: 03/06/2019)</a:t>
            </a:r>
          </a:p>
          <a:p>
            <a:pPr marL="0" indent="0">
              <a:buNone/>
            </a:pPr>
            <a:r>
              <a:rPr lang="en-GB" sz="1800" dirty="0"/>
              <a:t>Wagner. R, (2015), ‘Video Games and Religion’, </a:t>
            </a:r>
            <a:r>
              <a:rPr lang="en-GB" sz="1800" i="1" dirty="0"/>
              <a:t>Oxford University Press</a:t>
            </a:r>
            <a:r>
              <a:rPr lang="en-GB" sz="1800" dirty="0"/>
              <a:t>, DOI: 10.1093/</a:t>
            </a:r>
            <a:r>
              <a:rPr lang="en-GB" sz="1800" dirty="0" err="1"/>
              <a:t>oxfordhb</a:t>
            </a:r>
            <a:r>
              <a:rPr lang="en-GB" sz="1800" dirty="0"/>
              <a:t>/9780199935420.013.8 (Accessed: 31/05/2019)</a:t>
            </a:r>
          </a:p>
          <a:p>
            <a:pPr marL="0" indent="0">
              <a:buNone/>
            </a:pPr>
            <a:r>
              <a:rPr lang="en-GB" sz="1800" dirty="0"/>
              <a:t>Wainwright. A. M, (2014), ‘Teaching Historical Theory through Video Games’, </a:t>
            </a:r>
            <a:r>
              <a:rPr lang="en-GB" sz="1800" i="1" dirty="0"/>
              <a:t>The History Teacher</a:t>
            </a:r>
            <a:r>
              <a:rPr lang="en-GB" sz="1800" dirty="0"/>
              <a:t>, Vol: 47(4), pp. 579-612. Available at: </a:t>
            </a:r>
            <a:r>
              <a:rPr lang="en-GB" sz="1800" u="sng" dirty="0">
                <a:hlinkClick r:id="rId9"/>
              </a:rPr>
              <a:t>https://www.jstor.org/stable/pdf/43264355.pdf?ab_segments=0%2Fdefault-2%2Fcontrol&amp;refreqid=search%3A3999257dd2e49b8dc9dbbee673b471f1</a:t>
            </a:r>
            <a:r>
              <a:rPr lang="en-GB" sz="1800" dirty="0"/>
              <a:t> (Accessed: 01/06/2019)</a:t>
            </a:r>
          </a:p>
          <a:p>
            <a:pPr marL="0" indent="0">
              <a:lnSpc>
                <a:spcPct val="90000"/>
              </a:lnSpc>
              <a:buNone/>
            </a:pPr>
            <a:r>
              <a:rPr lang="en-GB" sz="1800" dirty="0" err="1"/>
              <a:t>Wyldcard</a:t>
            </a:r>
            <a:r>
              <a:rPr lang="en-GB" sz="1800" dirty="0"/>
              <a:t>, (2005), </a:t>
            </a:r>
            <a:r>
              <a:rPr lang="en-GB" sz="1800" i="1" dirty="0" err="1"/>
              <a:t>Xenosaga</a:t>
            </a:r>
            <a:r>
              <a:rPr lang="en-GB" sz="1800" i="1" dirty="0"/>
              <a:t> (PS2), </a:t>
            </a:r>
            <a:r>
              <a:rPr lang="en-GB" sz="1800" dirty="0"/>
              <a:t>[Blog Review], Available at: </a:t>
            </a:r>
            <a:r>
              <a:rPr lang="en-GB" sz="1800" u="sng" dirty="0">
                <a:hlinkClick r:id="rId10"/>
              </a:rPr>
              <a:t>https://www.christcenteredgamer.com/index.php/reviews/consoles/playstation-2/4414-xenosaga</a:t>
            </a:r>
            <a:r>
              <a:rPr lang="en-GB" sz="1800" dirty="0"/>
              <a:t> (Accessed: 04/06/2019)</a:t>
            </a:r>
          </a:p>
          <a:p>
            <a:pPr marL="0" indent="0">
              <a:lnSpc>
                <a:spcPct val="90000"/>
              </a:lnSpc>
              <a:buNone/>
            </a:pPr>
            <a:endParaRPr lang="en-GB" sz="1900" dirty="0"/>
          </a:p>
        </p:txBody>
      </p:sp>
    </p:spTree>
    <p:extLst>
      <p:ext uri="{BB962C8B-B14F-4D97-AF65-F5344CB8AC3E}">
        <p14:creationId xmlns:p14="http://schemas.microsoft.com/office/powerpoint/2010/main" val="2808136497"/>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274</TotalTime>
  <Words>1565</Words>
  <Application>Microsoft Office PowerPoint</Application>
  <PresentationFormat>Widescreen</PresentationFormat>
  <Paragraphs>79</Paragraphs>
  <Slides>15</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15</vt:i4>
      </vt:variant>
    </vt:vector>
  </HeadingPairs>
  <TitlesOfParts>
    <vt:vector size="23" baseType="lpstr">
      <vt:lpstr>Arial</vt:lpstr>
      <vt:lpstr>Calibri</vt:lpstr>
      <vt:lpstr>Calibri Light</vt:lpstr>
      <vt:lpstr>Century Gothic</vt:lpstr>
      <vt:lpstr>Corbel</vt:lpstr>
      <vt:lpstr>Wingdings</vt:lpstr>
      <vt:lpstr>Office Theme</vt:lpstr>
      <vt:lpstr>Parallax</vt:lpstr>
      <vt:lpstr>Religion to Media an Understanding of Popular Culture</vt:lpstr>
      <vt:lpstr>Objectives</vt:lpstr>
      <vt:lpstr>I will argue</vt:lpstr>
      <vt:lpstr>PowerPoint Presentation</vt:lpstr>
      <vt:lpstr>The 2 Core Games and their Religious interpretations</vt:lpstr>
      <vt:lpstr>Xenosaga Counterparts to the Bible</vt:lpstr>
      <vt:lpstr>What do people have to say about Xenosaga?</vt:lpstr>
      <vt:lpstr>Final Fantasy XV Counterparts to Christianity</vt:lpstr>
      <vt:lpstr>What do people have to say about Final Fantasy XV?</vt:lpstr>
      <vt:lpstr>What affect does religious incorporation in video games have on religion?</vt:lpstr>
      <vt:lpstr>Narratology and Ludology</vt:lpstr>
      <vt:lpstr>Why do we retell religious stories?</vt:lpstr>
      <vt:lpstr>Any Questions?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has Religion been adapted and applied to video games?</dc:title>
  <dc:creator>Sam Morgan</dc:creator>
  <cp:lastModifiedBy>Sam Morgan</cp:lastModifiedBy>
  <cp:revision>15</cp:revision>
  <dcterms:created xsi:type="dcterms:W3CDTF">2019-06-05T13:58:18Z</dcterms:created>
  <dcterms:modified xsi:type="dcterms:W3CDTF">2019-06-05T19:45:38Z</dcterms:modified>
</cp:coreProperties>
</file>