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32918400" cy="43891200"/>
  <p:notesSz cx="43891200" cy="329184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33" d="100"/>
          <a:sy n="33" d="100"/>
        </p:scale>
        <p:origin x="4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2400" b="0" i="0" u="none" strike="noStrike">
                <a:solidFill>
                  <a:srgbClr val="2C5F2D"/>
                </a:solidFill>
                <a:latin typeface="Arial"/>
              </a:defRPr>
            </a:pPr>
            <a:r>
              <a:rPr lang="en-IN" sz="2400" b="0" i="0" u="none" strike="noStrike">
                <a:solidFill>
                  <a:srgbClr val="2C5F2D"/>
                </a:solidFill>
                <a:latin typeface="Arial"/>
              </a:rPr>
              <a:t>Global E-Waste Is Accelerating</a:t>
            </a:r>
          </a:p>
        </c:rich>
      </c:tx>
      <c:overlay val="0"/>
    </c:title>
    <c:autoTitleDeleted val="0"/>
    <c:plotArea>
      <c:layout>
        <c:manualLayout>
          <c:layoutTarget val="inner"/>
          <c:xMode val="edge"/>
          <c:yMode val="edge"/>
          <c:x val="5.0372345770967816E-2"/>
          <c:y val="0.10164157984039873"/>
          <c:w val="0.94212014672152466"/>
          <c:h val="0.8376015734775577"/>
        </c:manualLayout>
      </c:layout>
      <c:barChart>
        <c:barDir val="col"/>
        <c:grouping val="clustered"/>
        <c:varyColors val="0"/>
        <c:ser>
          <c:idx val="0"/>
          <c:order val="0"/>
          <c:tx>
            <c:strRef>
              <c:f>Sheet1!$B$1</c:f>
              <c:strCache>
                <c:ptCount val="1"/>
                <c:pt idx="0">
                  <c:v>E-waste (million tonnes)</c:v>
                </c:pt>
              </c:strCache>
            </c:strRef>
          </c:tx>
          <c:spPr>
            <a:solidFill>
              <a:srgbClr val="2C5F2D"/>
            </a:solidFill>
            <a:effectLst/>
          </c:spPr>
          <c:invertIfNegative val="0"/>
          <c:dPt>
            <c:idx val="0"/>
            <c:invertIfNegative val="0"/>
            <c:bubble3D val="0"/>
            <c:spPr>
              <a:solidFill>
                <a:srgbClr val="2C5F2D"/>
              </a:solidFill>
              <a:effectLst/>
            </c:spPr>
            <c:extLst>
              <c:ext xmlns:c16="http://schemas.microsoft.com/office/drawing/2014/chart" uri="{C3380CC4-5D6E-409C-BE32-E72D297353CC}">
                <c16:uniqueId val="{00000001-16E9-491E-BA16-8A56DC232566}"/>
              </c:ext>
            </c:extLst>
          </c:dPt>
          <c:dPt>
            <c:idx val="1"/>
            <c:invertIfNegative val="0"/>
            <c:bubble3D val="0"/>
            <c:spPr>
              <a:solidFill>
                <a:srgbClr val="FF5A1F"/>
              </a:solidFill>
              <a:effectLst/>
            </c:spPr>
            <c:extLst>
              <c:ext xmlns:c16="http://schemas.microsoft.com/office/drawing/2014/chart" uri="{C3380CC4-5D6E-409C-BE32-E72D297353CC}">
                <c16:uniqueId val="{00000003-16E9-491E-BA16-8A56DC232566}"/>
              </c:ext>
            </c:extLst>
          </c:dPt>
          <c:dLbls>
            <c:numFmt formatCode="#,##0" sourceLinked="0"/>
            <c:spPr>
              <a:noFill/>
              <a:ln>
                <a:noFill/>
              </a:ln>
              <a:effectLst/>
            </c:spPr>
            <c:txPr>
              <a:bodyPr/>
              <a:lstStyle/>
              <a:p>
                <a:pPr>
                  <a:defRPr sz="2400" b="1" i="0" u="none" strike="noStrike">
                    <a:solidFill>
                      <a:srgbClr val="1E2A1E"/>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2022 (actual)</c:v>
                </c:pt>
                <c:pt idx="1">
                  <c:v>2030 (projected)</c:v>
                </c:pt>
              </c:strCache>
            </c:strRef>
          </c:cat>
          <c:val>
            <c:numRef>
              <c:f>Sheet1!$B$2:$B$3</c:f>
              <c:numCache>
                <c:formatCode>General</c:formatCode>
                <c:ptCount val="2"/>
                <c:pt idx="0">
                  <c:v>62</c:v>
                </c:pt>
                <c:pt idx="1">
                  <c:v>82</c:v>
                </c:pt>
              </c:numCache>
            </c:numRef>
          </c:val>
          <c:extLst>
            <c:ext xmlns:c16="http://schemas.microsoft.com/office/drawing/2014/chart" uri="{C3380CC4-5D6E-409C-BE32-E72D297353CC}">
              <c16:uniqueId val="{00000004-16E9-491E-BA16-8A56DC232566}"/>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800" b="1" i="0" u="none" strike="noStrike">
                <a:solidFill>
                  <a:srgbClr val="1E2A1E"/>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12700" cap="flat">
              <a:solidFill>
                <a:srgbClr val="E2E8DA"/>
              </a:solidFill>
              <a:prstDash val="solid"/>
              <a:round/>
            </a:ln>
          </c:spPr>
        </c:majorGridlines>
        <c:title>
          <c:tx>
            <c:rich>
              <a:bodyPr/>
              <a:lstStyle/>
              <a:p>
                <a:pPr>
                  <a:defRPr sz="1200" b="1" i="0" u="none" strike="noStrike">
                    <a:solidFill>
                      <a:srgbClr val="000000"/>
                    </a:solidFill>
                    <a:latin typeface="Arial"/>
                  </a:defRPr>
                </a:pPr>
                <a:r>
                  <a:rPr lang="en-IN" sz="1200" b="1" i="0" u="none" strike="noStrike" dirty="0">
                    <a:solidFill>
                      <a:srgbClr val="000000"/>
                    </a:solidFill>
                    <a:latin typeface="Arial"/>
                  </a:rPr>
                  <a:t>Million tonnes</a:t>
                </a:r>
              </a:p>
            </c:rich>
          </c:tx>
          <c:overlay val="0"/>
        </c:title>
        <c:numFmt formatCode="General" sourceLinked="0"/>
        <c:majorTickMark val="out"/>
        <c:minorTickMark val="none"/>
        <c:tickLblPos val="nextTo"/>
        <c:spPr>
          <a:ln w="12700" cap="flat">
            <a:solidFill>
              <a:srgbClr val="888888"/>
            </a:solidFill>
            <a:prstDash val="solid"/>
            <a:round/>
          </a:ln>
        </c:spPr>
        <c:txPr>
          <a:bodyPr/>
          <a:lstStyle/>
          <a:p>
            <a:pPr>
              <a:defRPr sz="2000" b="0" i="0" u="none" strike="noStrike">
                <a:solidFill>
                  <a:srgbClr val="6B7A66"/>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40074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chart" Target="../charts/chart1.xml"/><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image" Target="../media/image1.jpg"/><Relationship Id="rId9" Type="http://schemas.openxmlformats.org/officeDocument/2006/relationships/image" Target="../media/image6.jpe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Shape 0"/>
          <p:cNvSpPr/>
          <p:nvPr/>
        </p:nvSpPr>
        <p:spPr>
          <a:xfrm>
            <a:off x="-40822" y="-147483"/>
            <a:ext cx="32918400" cy="6126480"/>
          </a:xfrm>
          <a:prstGeom prst="rect">
            <a:avLst/>
          </a:prstGeom>
          <a:ln/>
        </p:spPr>
        <p:style>
          <a:lnRef idx="0">
            <a:schemeClr val="accent1"/>
          </a:lnRef>
          <a:fillRef idx="3">
            <a:schemeClr val="accent1"/>
          </a:fillRef>
          <a:effectRef idx="3">
            <a:schemeClr val="accent1"/>
          </a:effectRef>
          <a:fontRef idx="minor">
            <a:schemeClr val="lt1"/>
          </a:fontRef>
        </p:style>
        <p:txBody>
          <a:bodyPr/>
          <a:lstStyle/>
          <a:p>
            <a:endParaRPr lang="en-US" dirty="0"/>
          </a:p>
          <a:p>
            <a:endParaRPr lang="en-IN" dirty="0"/>
          </a:p>
        </p:txBody>
      </p:sp>
      <p:sp>
        <p:nvSpPr>
          <p:cNvPr id="3" name="Text 1"/>
          <p:cNvSpPr/>
          <p:nvPr/>
        </p:nvSpPr>
        <p:spPr>
          <a:xfrm>
            <a:off x="78166" y="2586986"/>
            <a:ext cx="30175200" cy="457200"/>
          </a:xfrm>
          <a:prstGeom prst="rect">
            <a:avLst/>
          </a:prstGeom>
          <a:noFill/>
          <a:ln/>
        </p:spPr>
        <p:txBody>
          <a:bodyPr wrap="square" lIns="0" tIns="0" rIns="0" bIns="0" rtlCol="0" anchor="ctr"/>
          <a:lstStyle/>
          <a:p>
            <a:pPr marL="0" indent="0" algn="l">
              <a:buNone/>
            </a:pPr>
            <a:r>
              <a:rPr lang="en-US" sz="4400" b="1" kern="0" spc="300" dirty="0">
                <a:solidFill>
                  <a:srgbClr val="002060"/>
                </a:solidFill>
                <a:latin typeface="Calibri" pitchFamily="34" charset="0"/>
                <a:ea typeface="Calibri" pitchFamily="34" charset="-122"/>
                <a:cs typeface="Calibri" pitchFamily="34" charset="-120"/>
              </a:rPr>
              <a:t>BRAND EXTENSION PROPOSAL </a:t>
            </a:r>
          </a:p>
          <a:p>
            <a:pPr marL="0" indent="0" algn="l">
              <a:buNone/>
            </a:pPr>
            <a:r>
              <a:rPr lang="en-US" sz="4400" b="1" kern="0" spc="300" dirty="0">
                <a:solidFill>
                  <a:srgbClr val="002060"/>
                </a:solidFill>
                <a:latin typeface="Calibri" pitchFamily="34" charset="0"/>
                <a:ea typeface="Calibri" pitchFamily="34" charset="-122"/>
                <a:cs typeface="Calibri" pitchFamily="34" charset="-120"/>
              </a:rPr>
              <a:t>SUSTAINABLE INNOVATION</a:t>
            </a:r>
            <a:endParaRPr lang="en-US" sz="4400" dirty="0">
              <a:solidFill>
                <a:srgbClr val="002060"/>
              </a:solidFill>
            </a:endParaRPr>
          </a:p>
        </p:txBody>
      </p:sp>
      <p:sp>
        <p:nvSpPr>
          <p:cNvPr id="4" name="Text 2"/>
          <p:cNvSpPr/>
          <p:nvPr/>
        </p:nvSpPr>
        <p:spPr>
          <a:xfrm>
            <a:off x="1371600" y="1051560"/>
            <a:ext cx="30175200" cy="2377440"/>
          </a:xfrm>
          <a:prstGeom prst="rect">
            <a:avLst/>
          </a:prstGeom>
          <a:noFill/>
          <a:ln/>
        </p:spPr>
        <p:txBody>
          <a:bodyPr wrap="square" lIns="0" tIns="0" rIns="0" bIns="0" rtlCol="0" anchor="ctr"/>
          <a:lstStyle/>
          <a:p>
            <a:pPr marL="0" indent="0" algn="ctr">
              <a:buNone/>
            </a:pPr>
            <a:r>
              <a:rPr lang="en-US" sz="11500" b="1" dirty="0">
                <a:ln w="6600">
                  <a:solidFill>
                    <a:schemeClr val="accent2"/>
                  </a:solidFill>
                  <a:prstDash val="solid"/>
                </a:ln>
                <a:solidFill>
                  <a:srgbClr val="FFFFFF"/>
                </a:solidFill>
                <a:effectLst>
                  <a:outerShdw dist="38100" dir="2700000" algn="tl" rotWithShape="0">
                    <a:schemeClr val="accent2"/>
                  </a:outerShdw>
                </a:effectLst>
                <a:latin typeface="Arial" panose="020B0604020202020204" pitchFamily="34" charset="0"/>
                <a:ea typeface="Cambria" pitchFamily="34" charset="-122"/>
                <a:cs typeface="Arial" panose="020B0604020202020204" pitchFamily="34" charset="0"/>
              </a:rPr>
              <a:t>JBL ReSound</a:t>
            </a:r>
            <a:endParaRPr lang="en-US" sz="11500" b="1" dirty="0">
              <a:ln w="6600">
                <a:solidFill>
                  <a:schemeClr val="accent2"/>
                </a:solidFill>
                <a:prstDash val="solid"/>
              </a:ln>
              <a:solidFill>
                <a:srgbClr val="FFFFFF"/>
              </a:solidFill>
              <a:effectLst>
                <a:outerShdw dist="38100" dir="2700000" algn="tl" rotWithShape="0">
                  <a:schemeClr val="accent2"/>
                </a:outerShdw>
              </a:effectLst>
              <a:latin typeface="Arial" panose="020B0604020202020204" pitchFamily="34" charset="0"/>
              <a:cs typeface="Arial" panose="020B0604020202020204" pitchFamily="34" charset="0"/>
            </a:endParaRPr>
          </a:p>
        </p:txBody>
      </p:sp>
      <p:sp>
        <p:nvSpPr>
          <p:cNvPr id="5" name="Text 3"/>
          <p:cNvSpPr/>
          <p:nvPr/>
        </p:nvSpPr>
        <p:spPr>
          <a:xfrm>
            <a:off x="1371600" y="3520440"/>
            <a:ext cx="30175200" cy="822960"/>
          </a:xfrm>
          <a:prstGeom prst="rect">
            <a:avLst/>
          </a:prstGeom>
          <a:noFill/>
          <a:ln/>
        </p:spPr>
        <p:txBody>
          <a:bodyPr wrap="square" lIns="0" tIns="0" rIns="0" bIns="0" rtlCol="0" anchor="ctr"/>
          <a:lstStyle/>
          <a:p>
            <a:pPr marL="0" indent="0" algn="l">
              <a:buNone/>
            </a:pPr>
            <a:r>
              <a:rPr lang="en-US" sz="4400" i="1" dirty="0">
                <a:solidFill>
                  <a:srgbClr val="FFFF00"/>
                </a:solidFill>
                <a:latin typeface="Arial" panose="020B0604020202020204" pitchFamily="34" charset="0"/>
                <a:ea typeface="Calibri" pitchFamily="34" charset="-122"/>
                <a:cs typeface="Arial" panose="020B0604020202020204" pitchFamily="34" charset="0"/>
              </a:rPr>
              <a:t>Circular Sound for a Sustainable Future</a:t>
            </a:r>
            <a:endParaRPr lang="en-US" sz="4400" dirty="0">
              <a:solidFill>
                <a:srgbClr val="FFFF00"/>
              </a:solidFill>
              <a:latin typeface="Arial" panose="020B0604020202020204" pitchFamily="34" charset="0"/>
              <a:cs typeface="Arial" panose="020B0604020202020204" pitchFamily="34" charset="0"/>
            </a:endParaRPr>
          </a:p>
        </p:txBody>
      </p:sp>
      <p:sp>
        <p:nvSpPr>
          <p:cNvPr id="6" name="Text 4"/>
          <p:cNvSpPr/>
          <p:nvPr/>
        </p:nvSpPr>
        <p:spPr>
          <a:xfrm>
            <a:off x="1371600" y="4843054"/>
            <a:ext cx="30175200" cy="548640"/>
          </a:xfrm>
          <a:prstGeom prst="rect">
            <a:avLst/>
          </a:prstGeom>
          <a:noFill/>
          <a:ln/>
        </p:spPr>
        <p:txBody>
          <a:bodyPr wrap="square" lIns="0" tIns="0" rIns="0" bIns="0" rtlCol="0" anchor="ctr"/>
          <a:lstStyle/>
          <a:p>
            <a:pPr marL="0" indent="0" algn="l">
              <a:buNone/>
            </a:pPr>
            <a:r>
              <a:rPr lang="en-US" sz="4800" dirty="0">
                <a:solidFill>
                  <a:srgbClr val="D7E4C9"/>
                </a:solidFill>
                <a:latin typeface="Arial" panose="020B0604020202020204" pitchFamily="34" charset="0"/>
                <a:ea typeface="Calibri" pitchFamily="34" charset="-122"/>
                <a:cs typeface="Arial" panose="020B0604020202020204" pitchFamily="34" charset="0"/>
              </a:rPr>
              <a:t>A modular, fully repairable audio line for JBL — turning premium sound into a circular-economy leader</a:t>
            </a:r>
            <a:endParaRPr lang="en-US" sz="4800" dirty="0">
              <a:latin typeface="Arial" panose="020B0604020202020204" pitchFamily="34" charset="0"/>
              <a:cs typeface="Arial" panose="020B0604020202020204" pitchFamily="34" charset="0"/>
            </a:endParaRPr>
          </a:p>
        </p:txBody>
      </p:sp>
      <p:sp>
        <p:nvSpPr>
          <p:cNvPr id="7" name="Shape 5"/>
          <p:cNvSpPr/>
          <p:nvPr/>
        </p:nvSpPr>
        <p:spPr>
          <a:xfrm>
            <a:off x="1371600" y="6809014"/>
            <a:ext cx="14813280" cy="8892000"/>
          </a:xfrm>
          <a:prstGeom prst="roundRect">
            <a:avLst>
              <a:gd name="adj" fmla="val 1613"/>
            </a:avLst>
          </a:prstGeom>
          <a:ln/>
        </p:spPr>
        <p:style>
          <a:lnRef idx="3">
            <a:schemeClr val="lt1"/>
          </a:lnRef>
          <a:fillRef idx="1">
            <a:schemeClr val="accent6"/>
          </a:fillRef>
          <a:effectRef idx="1">
            <a:schemeClr val="accent6"/>
          </a:effectRef>
          <a:fontRef idx="minor">
            <a:schemeClr val="lt1"/>
          </a:fontRef>
        </p:style>
      </p:sp>
      <p:sp>
        <p:nvSpPr>
          <p:cNvPr id="9" name="Text 7"/>
          <p:cNvSpPr/>
          <p:nvPr/>
        </p:nvSpPr>
        <p:spPr>
          <a:xfrm>
            <a:off x="1920240" y="7452360"/>
            <a:ext cx="594360" cy="685800"/>
          </a:xfrm>
          <a:prstGeom prst="rect">
            <a:avLst/>
          </a:prstGeom>
          <a:noFill/>
          <a:ln/>
        </p:spPr>
        <p:txBody>
          <a:bodyPr wrap="square" lIns="0" tIns="0" rIns="0" bIns="0" rtlCol="0" anchor="ctr"/>
          <a:lstStyle/>
          <a:p>
            <a:pPr marL="0" indent="0" algn="ctr">
              <a:buNone/>
            </a:pPr>
            <a:endParaRPr lang="en-US" sz="2000" dirty="0"/>
          </a:p>
        </p:txBody>
      </p:sp>
      <p:sp>
        <p:nvSpPr>
          <p:cNvPr id="10" name="Text 8"/>
          <p:cNvSpPr/>
          <p:nvPr/>
        </p:nvSpPr>
        <p:spPr>
          <a:xfrm>
            <a:off x="2103120" y="7444304"/>
            <a:ext cx="12664440" cy="685800"/>
          </a:xfrm>
          <a:prstGeom prst="rect">
            <a:avLst/>
          </a:prstGeom>
          <a:noFill/>
          <a:ln/>
        </p:spPr>
        <p:txBody>
          <a:bodyPr wrap="square" lIns="0" tIns="0" rIns="0" bIns="0" rtlCol="0" anchor="ctr"/>
          <a:lstStyle/>
          <a:p>
            <a:pPr marL="0" indent="0" algn="ctr">
              <a:buNone/>
            </a:pPr>
            <a:r>
              <a:rPr lang="en-US" sz="4800" b="1" dirty="0">
                <a:solidFill>
                  <a:schemeClr val="bg1"/>
                </a:solidFill>
                <a:latin typeface="Arial" panose="020B0604020202020204" pitchFamily="34" charset="0"/>
                <a:ea typeface="Cambria" pitchFamily="34" charset="-122"/>
                <a:cs typeface="Arial" panose="020B0604020202020204" pitchFamily="34" charset="0"/>
              </a:rPr>
              <a:t>Introduction</a:t>
            </a:r>
            <a:endParaRPr lang="en-US" sz="4800" dirty="0">
              <a:solidFill>
                <a:schemeClr val="bg1"/>
              </a:solidFill>
              <a:latin typeface="Arial" panose="020B0604020202020204" pitchFamily="34" charset="0"/>
              <a:cs typeface="Arial" panose="020B0604020202020204" pitchFamily="34" charset="0"/>
            </a:endParaRPr>
          </a:p>
        </p:txBody>
      </p:sp>
      <p:sp>
        <p:nvSpPr>
          <p:cNvPr id="11" name="Shape 9"/>
          <p:cNvSpPr/>
          <p:nvPr/>
        </p:nvSpPr>
        <p:spPr>
          <a:xfrm>
            <a:off x="1828800" y="7417852"/>
            <a:ext cx="914400" cy="914400"/>
          </a:xfrm>
          <a:prstGeom prst="ellipse">
            <a:avLst/>
          </a:prstGeom>
          <a:solidFill>
            <a:srgbClr val="2C5F2D"/>
          </a:solidFill>
          <a:ln/>
        </p:spPr>
      </p:sp>
      <p:sp>
        <p:nvSpPr>
          <p:cNvPr id="12" name="Text 10"/>
          <p:cNvSpPr/>
          <p:nvPr/>
        </p:nvSpPr>
        <p:spPr>
          <a:xfrm>
            <a:off x="1828800" y="7409591"/>
            <a:ext cx="914400" cy="914400"/>
          </a:xfrm>
          <a:prstGeom prst="rect">
            <a:avLst/>
          </a:prstGeom>
          <a:noFill/>
          <a:ln/>
        </p:spPr>
        <p:txBody>
          <a:bodyPr wrap="square" lIns="0" tIns="0" rIns="0" bIns="0" rtlCol="0" anchor="ctr"/>
          <a:lstStyle/>
          <a:p>
            <a:pPr marL="0" indent="0" algn="ctr">
              <a:buNone/>
            </a:pPr>
            <a:r>
              <a:rPr lang="en-US" sz="6000" dirty="0">
                <a:solidFill>
                  <a:srgbClr val="FFFFFF"/>
                </a:solidFill>
                <a:latin typeface="Arial" pitchFamily="34" charset="0"/>
                <a:ea typeface="Arial" pitchFamily="34" charset="-122"/>
                <a:cs typeface="Arial" pitchFamily="34" charset="-120"/>
              </a:rPr>
              <a:t>♪</a:t>
            </a:r>
            <a:endParaRPr lang="en-US" sz="6000" dirty="0"/>
          </a:p>
        </p:txBody>
      </p:sp>
      <p:sp>
        <p:nvSpPr>
          <p:cNvPr id="13" name="Text 11"/>
          <p:cNvSpPr/>
          <p:nvPr/>
        </p:nvSpPr>
        <p:spPr>
          <a:xfrm>
            <a:off x="2011680" y="8652292"/>
            <a:ext cx="13441680" cy="5120640"/>
          </a:xfrm>
          <a:prstGeom prst="rect">
            <a:avLst/>
          </a:prstGeom>
          <a:noFill/>
          <a:ln/>
        </p:spPr>
        <p:txBody>
          <a:bodyPr wrap="square" lIns="0" tIns="0" rIns="0" bIns="0" rtlCol="0" anchor="t"/>
          <a:lstStyle/>
          <a:p>
            <a:pPr marL="0" indent="0" algn="l">
              <a:lnSpc>
                <a:spcPct val="118000"/>
              </a:lnSpc>
              <a:buNone/>
            </a:pPr>
            <a:r>
              <a:rPr lang="en-US" sz="4800" dirty="0">
                <a:solidFill>
                  <a:srgbClr val="1E2A1E"/>
                </a:solidFill>
                <a:latin typeface="Arial" panose="020B0604020202020204" pitchFamily="34" charset="0"/>
                <a:ea typeface="Calibri" pitchFamily="34" charset="-122"/>
                <a:cs typeface="Arial" panose="020B0604020202020204" pitchFamily="34" charset="0"/>
              </a:rPr>
              <a:t>Founded in 1946, JBL is Harman International's flagship audio brand, now part of Samsung Electronics. Renowned worldwide for JBL Pro Sound quality across portable speakers, headphones, and professional audio, JBL's global reach and trusted brand equity make it the natural leader for sustainable innovation in consumer electronics.</a:t>
            </a:r>
            <a:endParaRPr lang="en-US" sz="4800" dirty="0">
              <a:latin typeface="Arial" panose="020B0604020202020204" pitchFamily="34" charset="0"/>
              <a:cs typeface="Arial" panose="020B0604020202020204" pitchFamily="34" charset="0"/>
            </a:endParaRPr>
          </a:p>
        </p:txBody>
      </p:sp>
      <p:sp>
        <p:nvSpPr>
          <p:cNvPr id="14" name="Shape 12"/>
          <p:cNvSpPr/>
          <p:nvPr/>
        </p:nvSpPr>
        <p:spPr>
          <a:xfrm>
            <a:off x="17007840" y="6809014"/>
            <a:ext cx="14538960" cy="8924426"/>
          </a:xfrm>
          <a:prstGeom prst="roundRect">
            <a:avLst>
              <a:gd name="adj" fmla="val 448"/>
            </a:avLst>
          </a:prstGeom>
          <a:ln/>
        </p:spPr>
        <p:style>
          <a:lnRef idx="3">
            <a:schemeClr val="lt1"/>
          </a:lnRef>
          <a:fillRef idx="1">
            <a:schemeClr val="accent6"/>
          </a:fillRef>
          <a:effectRef idx="1">
            <a:schemeClr val="accent6"/>
          </a:effectRef>
          <a:fontRef idx="minor">
            <a:schemeClr val="lt1"/>
          </a:fontRef>
        </p:style>
      </p:sp>
      <p:sp>
        <p:nvSpPr>
          <p:cNvPr id="16" name="Text 14"/>
          <p:cNvSpPr/>
          <p:nvPr/>
        </p:nvSpPr>
        <p:spPr>
          <a:xfrm>
            <a:off x="17556480" y="7452360"/>
            <a:ext cx="594360" cy="594360"/>
          </a:xfrm>
          <a:prstGeom prst="rect">
            <a:avLst/>
          </a:prstGeom>
          <a:noFill/>
          <a:ln/>
        </p:spPr>
        <p:txBody>
          <a:bodyPr wrap="square" lIns="0" tIns="0" rIns="0" bIns="0" rtlCol="0" anchor="ctr"/>
          <a:lstStyle/>
          <a:p>
            <a:pPr marL="0" indent="0" algn="ctr">
              <a:buNone/>
            </a:pPr>
            <a:endParaRPr lang="en-US" sz="2000" dirty="0"/>
          </a:p>
        </p:txBody>
      </p:sp>
      <p:sp>
        <p:nvSpPr>
          <p:cNvPr id="17" name="Text 15"/>
          <p:cNvSpPr/>
          <p:nvPr/>
        </p:nvSpPr>
        <p:spPr>
          <a:xfrm>
            <a:off x="18333720" y="7406640"/>
            <a:ext cx="12664440" cy="685800"/>
          </a:xfrm>
          <a:prstGeom prst="rect">
            <a:avLst/>
          </a:prstGeom>
          <a:noFill/>
          <a:ln/>
        </p:spPr>
        <p:txBody>
          <a:bodyPr wrap="square" lIns="0" tIns="0" rIns="0" bIns="0" rtlCol="0" anchor="ctr"/>
          <a:lstStyle/>
          <a:p>
            <a:pPr marL="0" indent="0" algn="ctr">
              <a:buNone/>
            </a:pPr>
            <a:r>
              <a:rPr lang="en-US" sz="4800" b="1" dirty="0">
                <a:solidFill>
                  <a:schemeClr val="bg2"/>
                </a:solidFill>
                <a:latin typeface="Arial" panose="020B0604020202020204" pitchFamily="34" charset="0"/>
                <a:ea typeface="Cambria" pitchFamily="34" charset="-122"/>
                <a:cs typeface="Arial" panose="020B0604020202020204" pitchFamily="34" charset="0"/>
              </a:rPr>
              <a:t>The Brand Extension</a:t>
            </a:r>
            <a:endParaRPr lang="en-US" sz="4800" dirty="0">
              <a:solidFill>
                <a:schemeClr val="bg2"/>
              </a:solidFill>
              <a:latin typeface="Arial" panose="020B0604020202020204" pitchFamily="34" charset="0"/>
              <a:cs typeface="Arial" panose="020B0604020202020204" pitchFamily="34" charset="0"/>
            </a:endParaRPr>
          </a:p>
        </p:txBody>
      </p:sp>
      <p:sp>
        <p:nvSpPr>
          <p:cNvPr id="18" name="Shape 16"/>
          <p:cNvSpPr/>
          <p:nvPr/>
        </p:nvSpPr>
        <p:spPr>
          <a:xfrm>
            <a:off x="17465040" y="7269480"/>
            <a:ext cx="914400" cy="914400"/>
          </a:xfrm>
          <a:prstGeom prst="ellipse">
            <a:avLst/>
          </a:prstGeom>
          <a:solidFill>
            <a:srgbClr val="FF5A1F"/>
          </a:solidFill>
          <a:ln/>
        </p:spPr>
      </p:sp>
      <p:sp>
        <p:nvSpPr>
          <p:cNvPr id="19" name="Text 17"/>
          <p:cNvSpPr/>
          <p:nvPr/>
        </p:nvSpPr>
        <p:spPr>
          <a:xfrm>
            <a:off x="17465040" y="7292340"/>
            <a:ext cx="914400" cy="914400"/>
          </a:xfrm>
          <a:prstGeom prst="rect">
            <a:avLst/>
          </a:prstGeom>
          <a:noFill/>
          <a:ln/>
        </p:spPr>
        <p:txBody>
          <a:bodyPr wrap="square" lIns="0" tIns="0" rIns="0" bIns="0" rtlCol="0" anchor="ctr"/>
          <a:lstStyle/>
          <a:p>
            <a:pPr marL="0" indent="0" algn="ctr">
              <a:buNone/>
            </a:pPr>
            <a:r>
              <a:rPr lang="en-US" sz="4800" dirty="0">
                <a:solidFill>
                  <a:srgbClr val="FFFFFF"/>
                </a:solidFill>
                <a:latin typeface="Arial" pitchFamily="34" charset="0"/>
                <a:ea typeface="Arial" pitchFamily="34" charset="-122"/>
                <a:cs typeface="Arial" pitchFamily="34" charset="-120"/>
              </a:rPr>
              <a:t>♻</a:t>
            </a:r>
            <a:endParaRPr lang="en-US" sz="4800" dirty="0"/>
          </a:p>
        </p:txBody>
      </p:sp>
      <p:sp>
        <p:nvSpPr>
          <p:cNvPr id="20" name="Text 18"/>
          <p:cNvSpPr/>
          <p:nvPr/>
        </p:nvSpPr>
        <p:spPr>
          <a:xfrm>
            <a:off x="17701260" y="8543880"/>
            <a:ext cx="13441680" cy="5648914"/>
          </a:xfrm>
          <a:prstGeom prst="rect">
            <a:avLst/>
          </a:prstGeom>
          <a:noFill/>
          <a:ln/>
        </p:spPr>
        <p:txBody>
          <a:bodyPr wrap="square" lIns="0" tIns="0" rIns="0" bIns="0" rtlCol="0" anchor="t"/>
          <a:lstStyle/>
          <a:p>
            <a:pPr marL="0" indent="0" algn="l">
              <a:lnSpc>
                <a:spcPct val="118000"/>
              </a:lnSpc>
              <a:buNone/>
            </a:pPr>
            <a:r>
              <a:rPr lang="en-US" sz="4800" dirty="0">
                <a:solidFill>
                  <a:srgbClr val="1E2A1E"/>
                </a:solidFill>
                <a:latin typeface="Arial" panose="020B0604020202020204" pitchFamily="34" charset="0"/>
                <a:ea typeface="Calibri" pitchFamily="34" charset="-122"/>
                <a:cs typeface="Arial" panose="020B0604020202020204" pitchFamily="34" charset="0"/>
              </a:rPr>
              <a:t>Introducing JBL ReSound: a modular, fully repairable speaker and headphone line built from ocean-bound plastic and recycled aluminum. Swappable battery, driver, and shell modules extend product life indefinitely, backed by a global take-back and refurbishment program that closes the loop on electronic waste.</a:t>
            </a:r>
            <a:endParaRPr lang="en-US" sz="4800" dirty="0">
              <a:latin typeface="Arial" panose="020B0604020202020204" pitchFamily="34" charset="0"/>
              <a:cs typeface="Arial" panose="020B0604020202020204" pitchFamily="34" charset="0"/>
            </a:endParaRPr>
          </a:p>
        </p:txBody>
      </p:sp>
      <p:sp>
        <p:nvSpPr>
          <p:cNvPr id="21" name="Shape 19"/>
          <p:cNvSpPr/>
          <p:nvPr/>
        </p:nvSpPr>
        <p:spPr>
          <a:xfrm>
            <a:off x="1371600" y="16184880"/>
            <a:ext cx="30175200" cy="9601200"/>
          </a:xfrm>
          <a:prstGeom prst="roundRect">
            <a:avLst>
              <a:gd name="adj" fmla="val 1429"/>
            </a:avLst>
          </a:prstGeom>
          <a:ln/>
        </p:spPr>
        <p:style>
          <a:lnRef idx="1">
            <a:schemeClr val="accent2"/>
          </a:lnRef>
          <a:fillRef idx="2">
            <a:schemeClr val="accent2"/>
          </a:fillRef>
          <a:effectRef idx="1">
            <a:schemeClr val="accent2"/>
          </a:effectRef>
          <a:fontRef idx="minor">
            <a:schemeClr val="dk1"/>
          </a:fontRef>
        </p:style>
      </p:sp>
      <p:sp>
        <p:nvSpPr>
          <p:cNvPr id="23" name="Text 21"/>
          <p:cNvSpPr/>
          <p:nvPr/>
        </p:nvSpPr>
        <p:spPr>
          <a:xfrm>
            <a:off x="1920240" y="16687800"/>
            <a:ext cx="594360" cy="594360"/>
          </a:xfrm>
          <a:prstGeom prst="rect">
            <a:avLst/>
          </a:prstGeom>
          <a:noFill/>
          <a:ln/>
        </p:spPr>
        <p:txBody>
          <a:bodyPr wrap="square" lIns="0" tIns="0" rIns="0" bIns="0" rtlCol="0" anchor="ctr"/>
          <a:lstStyle/>
          <a:p>
            <a:pPr marL="0" indent="0" algn="ctr">
              <a:buNone/>
            </a:pPr>
            <a:endParaRPr lang="en-US" sz="2000" dirty="0"/>
          </a:p>
        </p:txBody>
      </p:sp>
      <p:sp>
        <p:nvSpPr>
          <p:cNvPr id="24" name="Text 22"/>
          <p:cNvSpPr/>
          <p:nvPr/>
        </p:nvSpPr>
        <p:spPr>
          <a:xfrm>
            <a:off x="2697480" y="16642080"/>
            <a:ext cx="28300680" cy="685800"/>
          </a:xfrm>
          <a:prstGeom prst="rect">
            <a:avLst/>
          </a:prstGeom>
          <a:noFill/>
          <a:ln/>
        </p:spPr>
        <p:txBody>
          <a:bodyPr wrap="square" lIns="0" tIns="0" rIns="0" bIns="0" rtlCol="0" anchor="ctr"/>
          <a:lstStyle/>
          <a:p>
            <a:pPr marL="0" indent="0" algn="ctr">
              <a:buNone/>
            </a:pPr>
            <a:r>
              <a:rPr lang="en-US" sz="4400" b="1" dirty="0">
                <a:solidFill>
                  <a:srgbClr val="2C5F2D"/>
                </a:solidFill>
                <a:latin typeface="Arial" panose="020B0604020202020204" pitchFamily="34" charset="0"/>
                <a:ea typeface="Cambria" pitchFamily="34" charset="-122"/>
                <a:cs typeface="Arial" panose="020B0604020202020204" pitchFamily="34" charset="0"/>
              </a:rPr>
              <a:t>Brand Extension &amp; Current Market Trends</a:t>
            </a:r>
            <a:endParaRPr lang="en-US" sz="4400" dirty="0">
              <a:latin typeface="Arial" panose="020B0604020202020204" pitchFamily="34" charset="0"/>
              <a:cs typeface="Arial" panose="020B0604020202020204" pitchFamily="34" charset="0"/>
            </a:endParaRPr>
          </a:p>
        </p:txBody>
      </p:sp>
      <p:sp>
        <p:nvSpPr>
          <p:cNvPr id="25" name="Text 23"/>
          <p:cNvSpPr/>
          <p:nvPr/>
        </p:nvSpPr>
        <p:spPr>
          <a:xfrm>
            <a:off x="1920240" y="17876520"/>
            <a:ext cx="14813280" cy="6675120"/>
          </a:xfrm>
          <a:prstGeom prst="rect">
            <a:avLst/>
          </a:prstGeom>
          <a:noFill/>
          <a:ln/>
        </p:spPr>
        <p:txBody>
          <a:bodyPr wrap="square" lIns="0" tIns="0" rIns="0" bIns="0" rtlCol="0" anchor="t"/>
          <a:lstStyle/>
          <a:p>
            <a:pPr marL="0" indent="0" algn="l">
              <a:lnSpc>
                <a:spcPct val="122000"/>
              </a:lnSpc>
              <a:buNone/>
            </a:pPr>
            <a:r>
              <a:rPr lang="en-US" sz="4800" dirty="0">
                <a:solidFill>
                  <a:srgbClr val="1E2A1E"/>
                </a:solidFill>
                <a:latin typeface="Arial" panose="020B0604020202020204" pitchFamily="34" charset="0"/>
                <a:ea typeface="Calibri" pitchFamily="34" charset="-122"/>
                <a:cs typeface="Arial" panose="020B0604020202020204" pitchFamily="34" charset="0"/>
              </a:rPr>
              <a:t>Global e-waste hit 62 million tonnes in 2022 and is projected to reach 82 million tonnes by 2030 (UN Global E-Waste Monitor, 2024). Consumers — especially Gen Z and Millennials — increasingly reward repairable, low-waste technology over disposable gadgets, while right-to-repair legislation expands across the US and EU. ReSound turns this shift into a competitive, premium differentiator for JBL.</a:t>
            </a:r>
            <a:endParaRPr lang="en-US" sz="4800" dirty="0">
              <a:latin typeface="Arial" panose="020B0604020202020204" pitchFamily="34" charset="0"/>
              <a:cs typeface="Arial" panose="020B0604020202020204" pitchFamily="34" charset="0"/>
            </a:endParaRPr>
          </a:p>
        </p:txBody>
      </p:sp>
      <p:graphicFrame>
        <p:nvGraphicFramePr>
          <p:cNvPr id="26" name="Chart 0"/>
          <p:cNvGraphicFramePr/>
          <p:nvPr>
            <p:extLst>
              <p:ext uri="{D42A27DB-BD31-4B8C-83A1-F6EECF244321}">
                <p14:modId xmlns:p14="http://schemas.microsoft.com/office/powerpoint/2010/main" val="212720142"/>
              </p:ext>
            </p:extLst>
          </p:nvPr>
        </p:nvGraphicFramePr>
        <p:xfrm>
          <a:off x="17465040" y="17739360"/>
          <a:ext cx="13533120" cy="6035040"/>
        </p:xfrm>
        <a:graphic>
          <a:graphicData uri="http://schemas.openxmlformats.org/drawingml/2006/chart">
            <c:chart xmlns:c="http://schemas.openxmlformats.org/drawingml/2006/chart" xmlns:r="http://schemas.openxmlformats.org/officeDocument/2006/relationships" r:id="rId3"/>
          </a:graphicData>
        </a:graphic>
      </p:graphicFrame>
      <p:sp>
        <p:nvSpPr>
          <p:cNvPr id="27" name="Text 24"/>
          <p:cNvSpPr/>
          <p:nvPr/>
        </p:nvSpPr>
        <p:spPr>
          <a:xfrm>
            <a:off x="17465040" y="23865840"/>
            <a:ext cx="13533120" cy="1188720"/>
          </a:xfrm>
          <a:prstGeom prst="rect">
            <a:avLst/>
          </a:prstGeom>
          <a:noFill/>
          <a:ln/>
        </p:spPr>
        <p:txBody>
          <a:bodyPr wrap="square" lIns="0" tIns="0" rIns="0" bIns="0" rtlCol="0" anchor="ctr"/>
          <a:lstStyle/>
          <a:p>
            <a:pPr marL="0" indent="0" algn="ctr">
              <a:buNone/>
            </a:pPr>
            <a:r>
              <a:rPr lang="en-US" sz="2800" i="1" dirty="0">
                <a:solidFill>
                  <a:srgbClr val="6B7A66"/>
                </a:solidFill>
                <a:latin typeface="Arial" panose="020B0604020202020204" pitchFamily="34" charset="0"/>
                <a:ea typeface="Calibri" pitchFamily="34" charset="-122"/>
                <a:cs typeface="Arial" panose="020B0604020202020204" pitchFamily="34" charset="0"/>
              </a:rPr>
              <a:t>The circular ReSound model positions JBL to cut its contribution to this curve.</a:t>
            </a:r>
            <a:endParaRPr lang="en-US" sz="2800" dirty="0">
              <a:latin typeface="Arial" panose="020B0604020202020204" pitchFamily="34" charset="0"/>
              <a:cs typeface="Arial" panose="020B0604020202020204" pitchFamily="34" charset="0"/>
            </a:endParaRPr>
          </a:p>
        </p:txBody>
      </p:sp>
      <p:sp>
        <p:nvSpPr>
          <p:cNvPr id="28" name="Shape 25"/>
          <p:cNvSpPr/>
          <p:nvPr/>
        </p:nvSpPr>
        <p:spPr>
          <a:xfrm>
            <a:off x="1368334" y="26223686"/>
            <a:ext cx="30175200" cy="9509760"/>
          </a:xfrm>
          <a:prstGeom prst="roundRect">
            <a:avLst>
              <a:gd name="adj" fmla="val 1442"/>
            </a:avLst>
          </a:prstGeom>
          <a:ln/>
        </p:spPr>
        <p:style>
          <a:lnRef idx="3">
            <a:schemeClr val="lt1"/>
          </a:lnRef>
          <a:fillRef idx="1">
            <a:schemeClr val="accent3"/>
          </a:fillRef>
          <a:effectRef idx="1">
            <a:schemeClr val="accent3"/>
          </a:effectRef>
          <a:fontRef idx="minor">
            <a:schemeClr val="lt1"/>
          </a:fontRef>
        </p:style>
        <p:txBody>
          <a:bodyPr/>
          <a:lstStyle/>
          <a:p>
            <a:endParaRPr lang="en-IN" dirty="0"/>
          </a:p>
        </p:txBody>
      </p:sp>
      <p:sp>
        <p:nvSpPr>
          <p:cNvPr id="30" name="Text 27"/>
          <p:cNvSpPr/>
          <p:nvPr/>
        </p:nvSpPr>
        <p:spPr>
          <a:xfrm>
            <a:off x="1920240" y="26746200"/>
            <a:ext cx="594360" cy="594360"/>
          </a:xfrm>
          <a:prstGeom prst="rect">
            <a:avLst/>
          </a:prstGeom>
          <a:noFill/>
          <a:ln/>
        </p:spPr>
        <p:txBody>
          <a:bodyPr wrap="square" lIns="0" tIns="0" rIns="0" bIns="0" rtlCol="0" anchor="ctr"/>
          <a:lstStyle/>
          <a:p>
            <a:pPr marL="0" indent="0" algn="ctr">
              <a:buNone/>
            </a:pPr>
            <a:endParaRPr lang="en-US" sz="2000" dirty="0"/>
          </a:p>
        </p:txBody>
      </p:sp>
      <p:sp>
        <p:nvSpPr>
          <p:cNvPr id="31" name="Text 28"/>
          <p:cNvSpPr/>
          <p:nvPr/>
        </p:nvSpPr>
        <p:spPr>
          <a:xfrm>
            <a:off x="2697480" y="26700480"/>
            <a:ext cx="28300680" cy="685800"/>
          </a:xfrm>
          <a:prstGeom prst="rect">
            <a:avLst/>
          </a:prstGeom>
          <a:noFill/>
          <a:ln/>
        </p:spPr>
        <p:txBody>
          <a:bodyPr wrap="square" lIns="0" tIns="0" rIns="0" bIns="0" rtlCol="0" anchor="ctr"/>
          <a:lstStyle/>
          <a:p>
            <a:pPr marL="0" indent="0" algn="ctr">
              <a:buNone/>
            </a:pPr>
            <a:r>
              <a:rPr lang="en-US" sz="4400" b="1" dirty="0">
                <a:solidFill>
                  <a:srgbClr val="2C5F2D"/>
                </a:solidFill>
                <a:latin typeface="Arial" panose="020B0604020202020204" pitchFamily="34" charset="0"/>
                <a:ea typeface="Cambria" pitchFamily="34" charset="-122"/>
                <a:cs typeface="Arial" panose="020B0604020202020204" pitchFamily="34" charset="0"/>
              </a:rPr>
              <a:t>Alignment with Sustainability Goals</a:t>
            </a:r>
            <a:endParaRPr lang="en-US" sz="4400" dirty="0">
              <a:latin typeface="Arial" panose="020B0604020202020204" pitchFamily="34" charset="0"/>
              <a:cs typeface="Arial" panose="020B0604020202020204" pitchFamily="34" charset="0"/>
            </a:endParaRPr>
          </a:p>
        </p:txBody>
      </p:sp>
      <p:sp>
        <p:nvSpPr>
          <p:cNvPr id="32" name="Text 29"/>
          <p:cNvSpPr/>
          <p:nvPr/>
        </p:nvSpPr>
        <p:spPr>
          <a:xfrm>
            <a:off x="1920240" y="27934920"/>
            <a:ext cx="29077920" cy="2377440"/>
          </a:xfrm>
          <a:prstGeom prst="rect">
            <a:avLst/>
          </a:prstGeom>
          <a:noFill/>
          <a:ln/>
        </p:spPr>
        <p:txBody>
          <a:bodyPr wrap="square" lIns="0" tIns="0" rIns="0" bIns="0" rtlCol="0" anchor="t"/>
          <a:lstStyle/>
          <a:p>
            <a:pPr marL="0" indent="0" algn="l">
              <a:lnSpc>
                <a:spcPct val="120000"/>
              </a:lnSpc>
              <a:buNone/>
            </a:pPr>
            <a:r>
              <a:rPr lang="en-US" sz="4400" dirty="0">
                <a:solidFill>
                  <a:srgbClr val="1E2A1E"/>
                </a:solidFill>
                <a:latin typeface="Arial" panose="020B0604020202020204" pitchFamily="34" charset="0"/>
                <a:ea typeface="Calibri" pitchFamily="34" charset="-122"/>
                <a:cs typeface="Arial" panose="020B0604020202020204" pitchFamily="34" charset="0"/>
              </a:rPr>
              <a:t>Building on JBL's existing 90% recycled-plastic Eco speakers and FSC-certified, soy-ink packaging, ReSound advances Harman's Sound Purpose ESG platform: modular repair cuts e-waste, take-back recycling recovers materials, and RE100-aligned renewable manufacturing targets 100% clean energy across production by 2030.</a:t>
            </a:r>
            <a:endParaRPr lang="en-US" sz="4400" dirty="0">
              <a:latin typeface="Arial" panose="020B0604020202020204" pitchFamily="34" charset="0"/>
              <a:cs typeface="Arial" panose="020B0604020202020204" pitchFamily="34" charset="0"/>
            </a:endParaRPr>
          </a:p>
        </p:txBody>
      </p:sp>
      <p:sp>
        <p:nvSpPr>
          <p:cNvPr id="33" name="Shape 30"/>
          <p:cNvSpPr/>
          <p:nvPr/>
        </p:nvSpPr>
        <p:spPr>
          <a:xfrm>
            <a:off x="4617720" y="30655260"/>
            <a:ext cx="1554480" cy="1417320"/>
          </a:xfrm>
          <a:prstGeom prst="ellipse">
            <a:avLst/>
          </a:prstGeom>
          <a:solidFill>
            <a:srgbClr val="2C5F2D"/>
          </a:solidFill>
          <a:ln/>
        </p:spPr>
      </p:sp>
      <p:sp>
        <p:nvSpPr>
          <p:cNvPr id="34" name="Text 31"/>
          <p:cNvSpPr/>
          <p:nvPr/>
        </p:nvSpPr>
        <p:spPr>
          <a:xfrm>
            <a:off x="4846320" y="30815280"/>
            <a:ext cx="1005840" cy="1005840"/>
          </a:xfrm>
          <a:prstGeom prst="rect">
            <a:avLst/>
          </a:prstGeom>
          <a:noFill/>
          <a:ln/>
        </p:spPr>
        <p:txBody>
          <a:bodyPr wrap="square" lIns="0" tIns="0" rIns="0" bIns="0" rtlCol="0" anchor="ctr"/>
          <a:lstStyle/>
          <a:p>
            <a:pPr marL="0" indent="0" algn="ctr">
              <a:buNone/>
            </a:pPr>
            <a:r>
              <a:rPr lang="en-US" sz="4400" dirty="0">
                <a:solidFill>
                  <a:srgbClr val="FFFFFF"/>
                </a:solidFill>
                <a:latin typeface="Arial" pitchFamily="34" charset="0"/>
                <a:ea typeface="Arial" pitchFamily="34" charset="-122"/>
                <a:cs typeface="Arial" pitchFamily="34" charset="-120"/>
              </a:rPr>
              <a:t>♻</a:t>
            </a:r>
            <a:endParaRPr lang="en-US" sz="4400" dirty="0"/>
          </a:p>
        </p:txBody>
      </p:sp>
      <p:sp>
        <p:nvSpPr>
          <p:cNvPr id="35" name="Text 32"/>
          <p:cNvSpPr/>
          <p:nvPr/>
        </p:nvSpPr>
        <p:spPr>
          <a:xfrm>
            <a:off x="1920240" y="31958280"/>
            <a:ext cx="6858000" cy="640080"/>
          </a:xfrm>
          <a:prstGeom prst="rect">
            <a:avLst/>
          </a:prstGeom>
          <a:noFill/>
          <a:ln/>
        </p:spPr>
        <p:txBody>
          <a:bodyPr wrap="square" lIns="0" tIns="0" rIns="0" bIns="0" rtlCol="0" anchor="ctr"/>
          <a:lstStyle/>
          <a:p>
            <a:pPr marL="0" indent="0" algn="ctr">
              <a:buNone/>
            </a:pPr>
            <a:r>
              <a:rPr lang="en-US" sz="3600" b="1" dirty="0">
                <a:solidFill>
                  <a:srgbClr val="2C5F2D"/>
                </a:solidFill>
                <a:latin typeface="Arial" panose="020B0604020202020204" pitchFamily="34" charset="0"/>
                <a:ea typeface="Calibri" pitchFamily="34" charset="-122"/>
                <a:cs typeface="Arial" panose="020B0604020202020204" pitchFamily="34" charset="0"/>
              </a:rPr>
              <a:t>Circular Design</a:t>
            </a:r>
            <a:endParaRPr lang="en-US" sz="3600" dirty="0">
              <a:latin typeface="Arial" panose="020B0604020202020204" pitchFamily="34" charset="0"/>
              <a:cs typeface="Arial" panose="020B0604020202020204" pitchFamily="34" charset="0"/>
            </a:endParaRPr>
          </a:p>
        </p:txBody>
      </p:sp>
      <p:sp>
        <p:nvSpPr>
          <p:cNvPr id="36" name="Text 33"/>
          <p:cNvSpPr/>
          <p:nvPr/>
        </p:nvSpPr>
        <p:spPr>
          <a:xfrm>
            <a:off x="1920240" y="32552640"/>
            <a:ext cx="6858000" cy="1188720"/>
          </a:xfrm>
          <a:prstGeom prst="rect">
            <a:avLst/>
          </a:prstGeom>
          <a:noFill/>
          <a:ln/>
        </p:spPr>
        <p:txBody>
          <a:bodyPr wrap="square" lIns="0" tIns="0" rIns="0" bIns="0" rtlCol="0" anchor="ctr"/>
          <a:lstStyle/>
          <a:p>
            <a:pPr marL="0" indent="0" algn="ctr">
              <a:buNone/>
            </a:pPr>
            <a:r>
              <a:rPr lang="en-US" sz="4000" dirty="0">
                <a:solidFill>
                  <a:schemeClr val="tx1">
                    <a:lumMod val="95000"/>
                    <a:lumOff val="5000"/>
                  </a:schemeClr>
                </a:solidFill>
                <a:latin typeface="Arial" panose="020B0604020202020204" pitchFamily="34" charset="0"/>
                <a:ea typeface="Calibri" pitchFamily="34" charset="-122"/>
                <a:cs typeface="Arial" panose="020B0604020202020204" pitchFamily="34" charset="0"/>
              </a:rPr>
              <a:t>90% recycled plastic &amp; aluminum</a:t>
            </a:r>
            <a:endParaRPr lang="en-US" sz="4000" dirty="0">
              <a:solidFill>
                <a:schemeClr val="tx1">
                  <a:lumMod val="95000"/>
                  <a:lumOff val="5000"/>
                </a:schemeClr>
              </a:solidFill>
              <a:latin typeface="Arial" panose="020B0604020202020204" pitchFamily="34" charset="0"/>
              <a:cs typeface="Arial" panose="020B0604020202020204" pitchFamily="34" charset="0"/>
            </a:endParaRPr>
          </a:p>
        </p:txBody>
      </p:sp>
      <p:sp>
        <p:nvSpPr>
          <p:cNvPr id="37" name="Shape 34"/>
          <p:cNvSpPr/>
          <p:nvPr/>
        </p:nvSpPr>
        <p:spPr>
          <a:xfrm>
            <a:off x="12024360" y="30678120"/>
            <a:ext cx="1554480" cy="1417320"/>
          </a:xfrm>
          <a:prstGeom prst="ellipse">
            <a:avLst/>
          </a:prstGeom>
          <a:solidFill>
            <a:srgbClr val="FF5A1F"/>
          </a:solidFill>
          <a:ln/>
        </p:spPr>
      </p:sp>
      <p:sp>
        <p:nvSpPr>
          <p:cNvPr id="38" name="Text 35"/>
          <p:cNvSpPr/>
          <p:nvPr/>
        </p:nvSpPr>
        <p:spPr>
          <a:xfrm>
            <a:off x="12217037" y="30821811"/>
            <a:ext cx="1005840" cy="1005840"/>
          </a:xfrm>
          <a:prstGeom prst="rect">
            <a:avLst/>
          </a:prstGeom>
          <a:noFill/>
          <a:ln/>
        </p:spPr>
        <p:txBody>
          <a:bodyPr wrap="square" lIns="0" tIns="0" rIns="0" bIns="0" rtlCol="0" anchor="ctr"/>
          <a:lstStyle/>
          <a:p>
            <a:pPr marL="0" indent="0" algn="ctr">
              <a:buNone/>
            </a:pPr>
            <a:r>
              <a:rPr lang="en-US" sz="4400" dirty="0">
                <a:solidFill>
                  <a:srgbClr val="FFFFFF"/>
                </a:solidFill>
                <a:latin typeface="Arial" pitchFamily="34" charset="0"/>
                <a:ea typeface="Arial" pitchFamily="34" charset="-122"/>
                <a:cs typeface="Arial" pitchFamily="34" charset="-120"/>
              </a:rPr>
              <a:t>🔧</a:t>
            </a:r>
            <a:endParaRPr lang="en-US" sz="4400" dirty="0"/>
          </a:p>
        </p:txBody>
      </p:sp>
      <p:sp>
        <p:nvSpPr>
          <p:cNvPr id="39" name="Text 36"/>
          <p:cNvSpPr/>
          <p:nvPr/>
        </p:nvSpPr>
        <p:spPr>
          <a:xfrm>
            <a:off x="9326880" y="31958280"/>
            <a:ext cx="6858000" cy="640080"/>
          </a:xfrm>
          <a:prstGeom prst="rect">
            <a:avLst/>
          </a:prstGeom>
          <a:noFill/>
          <a:ln/>
        </p:spPr>
        <p:txBody>
          <a:bodyPr wrap="square" lIns="0" tIns="0" rIns="0" bIns="0" rtlCol="0" anchor="ctr"/>
          <a:lstStyle/>
          <a:p>
            <a:pPr marL="0" indent="0" algn="ctr">
              <a:buNone/>
            </a:pPr>
            <a:r>
              <a:rPr lang="en-US" sz="4000" b="1" dirty="0">
                <a:solidFill>
                  <a:srgbClr val="2C5F2D"/>
                </a:solidFill>
                <a:latin typeface="Arial" panose="020B0604020202020204" pitchFamily="34" charset="0"/>
                <a:ea typeface="Calibri" pitchFamily="34" charset="-122"/>
                <a:cs typeface="Arial" panose="020B0604020202020204" pitchFamily="34" charset="0"/>
              </a:rPr>
              <a:t>Modular Repair</a:t>
            </a:r>
            <a:endParaRPr lang="en-US" sz="4000" dirty="0">
              <a:latin typeface="Arial" panose="020B0604020202020204" pitchFamily="34" charset="0"/>
              <a:cs typeface="Arial" panose="020B0604020202020204" pitchFamily="34" charset="0"/>
            </a:endParaRPr>
          </a:p>
        </p:txBody>
      </p:sp>
      <p:sp>
        <p:nvSpPr>
          <p:cNvPr id="40" name="Text 37"/>
          <p:cNvSpPr/>
          <p:nvPr/>
        </p:nvSpPr>
        <p:spPr>
          <a:xfrm>
            <a:off x="9326880" y="32552640"/>
            <a:ext cx="6858000" cy="1188720"/>
          </a:xfrm>
          <a:prstGeom prst="rect">
            <a:avLst/>
          </a:prstGeom>
          <a:noFill/>
          <a:ln/>
        </p:spPr>
        <p:txBody>
          <a:bodyPr wrap="square" lIns="0" tIns="0" rIns="0" bIns="0" rtlCol="0" anchor="ctr"/>
          <a:lstStyle/>
          <a:p>
            <a:pPr marL="0" indent="0" algn="ctr">
              <a:buNone/>
            </a:pPr>
            <a:r>
              <a:rPr lang="en-US" sz="4000" dirty="0">
                <a:solidFill>
                  <a:schemeClr val="tx1">
                    <a:lumMod val="95000"/>
                    <a:lumOff val="5000"/>
                  </a:schemeClr>
                </a:solidFill>
                <a:latin typeface="Arial" panose="020B0604020202020204" pitchFamily="34" charset="0"/>
                <a:ea typeface="Calibri" pitchFamily="34" charset="-122"/>
                <a:cs typeface="Arial" panose="020B0604020202020204" pitchFamily="34" charset="0"/>
              </a:rPr>
              <a:t>Swappable parts extend product life</a:t>
            </a:r>
            <a:endParaRPr lang="en-US" sz="4000" dirty="0">
              <a:solidFill>
                <a:schemeClr val="tx1">
                  <a:lumMod val="95000"/>
                  <a:lumOff val="5000"/>
                </a:schemeClr>
              </a:solidFill>
              <a:latin typeface="Arial" panose="020B0604020202020204" pitchFamily="34" charset="0"/>
              <a:cs typeface="Arial" panose="020B0604020202020204" pitchFamily="34" charset="0"/>
            </a:endParaRPr>
          </a:p>
        </p:txBody>
      </p:sp>
      <p:sp>
        <p:nvSpPr>
          <p:cNvPr id="41" name="Shape 38"/>
          <p:cNvSpPr/>
          <p:nvPr/>
        </p:nvSpPr>
        <p:spPr>
          <a:xfrm>
            <a:off x="19275878" y="30495240"/>
            <a:ext cx="1554479" cy="1554480"/>
          </a:xfrm>
          <a:prstGeom prst="ellipse">
            <a:avLst/>
          </a:prstGeom>
          <a:solidFill>
            <a:srgbClr val="2C5F2D"/>
          </a:solidFill>
          <a:ln/>
        </p:spPr>
      </p:sp>
      <p:sp>
        <p:nvSpPr>
          <p:cNvPr id="42" name="Text 39"/>
          <p:cNvSpPr/>
          <p:nvPr/>
        </p:nvSpPr>
        <p:spPr>
          <a:xfrm>
            <a:off x="19550197" y="30704246"/>
            <a:ext cx="1005840" cy="1005840"/>
          </a:xfrm>
          <a:prstGeom prst="rect">
            <a:avLst/>
          </a:prstGeom>
          <a:noFill/>
          <a:ln/>
        </p:spPr>
        <p:txBody>
          <a:bodyPr wrap="square" lIns="0" tIns="0" rIns="0" bIns="0" rtlCol="0" anchor="ctr"/>
          <a:lstStyle/>
          <a:p>
            <a:pPr marL="0" indent="0" algn="ctr">
              <a:buNone/>
            </a:pPr>
            <a:r>
              <a:rPr lang="en-US" sz="4800" dirty="0">
                <a:solidFill>
                  <a:srgbClr val="FFFFFF"/>
                </a:solidFill>
                <a:latin typeface="Arial" pitchFamily="34" charset="0"/>
                <a:ea typeface="Arial" pitchFamily="34" charset="-122"/>
                <a:cs typeface="Arial" pitchFamily="34" charset="-120"/>
              </a:rPr>
              <a:t>⚡</a:t>
            </a:r>
            <a:endParaRPr lang="en-US" sz="4800" dirty="0"/>
          </a:p>
        </p:txBody>
      </p:sp>
      <p:sp>
        <p:nvSpPr>
          <p:cNvPr id="43" name="Text 40"/>
          <p:cNvSpPr/>
          <p:nvPr/>
        </p:nvSpPr>
        <p:spPr>
          <a:xfrm>
            <a:off x="16733520" y="31958280"/>
            <a:ext cx="6858000" cy="640080"/>
          </a:xfrm>
          <a:prstGeom prst="rect">
            <a:avLst/>
          </a:prstGeom>
          <a:noFill/>
          <a:ln/>
        </p:spPr>
        <p:txBody>
          <a:bodyPr wrap="square" lIns="0" tIns="0" rIns="0" bIns="0" rtlCol="0" anchor="ctr"/>
          <a:lstStyle/>
          <a:p>
            <a:pPr marL="0" indent="0" algn="ctr">
              <a:buNone/>
            </a:pPr>
            <a:r>
              <a:rPr lang="en-US" sz="3600" b="1" dirty="0">
                <a:solidFill>
                  <a:srgbClr val="2C5F2D"/>
                </a:solidFill>
                <a:latin typeface="Arial" panose="020B0604020202020204" pitchFamily="34" charset="0"/>
                <a:ea typeface="Calibri" pitchFamily="34" charset="-122"/>
                <a:cs typeface="Arial" panose="020B0604020202020204" pitchFamily="34" charset="0"/>
              </a:rPr>
              <a:t>RE100 Manufacturing</a:t>
            </a:r>
            <a:endParaRPr lang="en-US" sz="3600" dirty="0">
              <a:latin typeface="Arial" panose="020B0604020202020204" pitchFamily="34" charset="0"/>
              <a:cs typeface="Arial" panose="020B0604020202020204" pitchFamily="34" charset="0"/>
            </a:endParaRPr>
          </a:p>
        </p:txBody>
      </p:sp>
      <p:sp>
        <p:nvSpPr>
          <p:cNvPr id="44" name="Text 41"/>
          <p:cNvSpPr/>
          <p:nvPr/>
        </p:nvSpPr>
        <p:spPr>
          <a:xfrm>
            <a:off x="16733520" y="32552640"/>
            <a:ext cx="6858000" cy="1188720"/>
          </a:xfrm>
          <a:prstGeom prst="rect">
            <a:avLst/>
          </a:prstGeom>
          <a:noFill/>
          <a:ln/>
        </p:spPr>
        <p:txBody>
          <a:bodyPr wrap="square" lIns="0" tIns="0" rIns="0" bIns="0" rtlCol="0" anchor="ctr"/>
          <a:lstStyle/>
          <a:p>
            <a:pPr marL="0" indent="0" algn="ctr">
              <a:buNone/>
            </a:pPr>
            <a:r>
              <a:rPr lang="en-US" sz="4000" dirty="0">
                <a:solidFill>
                  <a:schemeClr val="tx1">
                    <a:lumMod val="95000"/>
                    <a:lumOff val="5000"/>
                  </a:schemeClr>
                </a:solidFill>
                <a:latin typeface="Arial" panose="020B0604020202020204" pitchFamily="34" charset="0"/>
                <a:ea typeface="Calibri" pitchFamily="34" charset="-122"/>
                <a:cs typeface="Arial" panose="020B0604020202020204" pitchFamily="34" charset="0"/>
              </a:rPr>
              <a:t>100% renewable energy target by 2030</a:t>
            </a:r>
            <a:endParaRPr lang="en-US" sz="4000" dirty="0">
              <a:solidFill>
                <a:schemeClr val="tx1">
                  <a:lumMod val="95000"/>
                  <a:lumOff val="5000"/>
                </a:schemeClr>
              </a:solidFill>
              <a:latin typeface="Arial" panose="020B0604020202020204" pitchFamily="34" charset="0"/>
              <a:cs typeface="Arial" panose="020B0604020202020204" pitchFamily="34" charset="0"/>
            </a:endParaRPr>
          </a:p>
        </p:txBody>
      </p:sp>
      <p:sp>
        <p:nvSpPr>
          <p:cNvPr id="45" name="Shape 42"/>
          <p:cNvSpPr/>
          <p:nvPr/>
        </p:nvSpPr>
        <p:spPr>
          <a:xfrm>
            <a:off x="26746200" y="30586680"/>
            <a:ext cx="1554480" cy="1463040"/>
          </a:xfrm>
          <a:prstGeom prst="ellipse">
            <a:avLst/>
          </a:prstGeom>
          <a:solidFill>
            <a:srgbClr val="FF5A1F"/>
          </a:solidFill>
          <a:ln/>
        </p:spPr>
      </p:sp>
      <p:sp>
        <p:nvSpPr>
          <p:cNvPr id="46" name="Text 43"/>
          <p:cNvSpPr/>
          <p:nvPr/>
        </p:nvSpPr>
        <p:spPr>
          <a:xfrm>
            <a:off x="27066240" y="30655260"/>
            <a:ext cx="1005840" cy="1188720"/>
          </a:xfrm>
          <a:prstGeom prst="rect">
            <a:avLst/>
          </a:prstGeom>
          <a:noFill/>
          <a:ln/>
        </p:spPr>
        <p:txBody>
          <a:bodyPr wrap="square" lIns="0" tIns="0" rIns="0" bIns="0" rtlCol="0" anchor="ctr"/>
          <a:lstStyle/>
          <a:p>
            <a:pPr marL="0" indent="0" algn="ctr">
              <a:buNone/>
            </a:pPr>
            <a:r>
              <a:rPr lang="en-US" sz="5400" b="1" dirty="0">
                <a:solidFill>
                  <a:srgbClr val="FFFFFF"/>
                </a:solidFill>
                <a:latin typeface="Arial" pitchFamily="34" charset="0"/>
                <a:ea typeface="Arial" pitchFamily="34" charset="-122"/>
                <a:cs typeface="Arial" pitchFamily="34" charset="-120"/>
              </a:rPr>
              <a:t>↺</a:t>
            </a:r>
            <a:endParaRPr lang="en-US" sz="5400" b="1" dirty="0"/>
          </a:p>
        </p:txBody>
      </p:sp>
      <p:sp>
        <p:nvSpPr>
          <p:cNvPr id="47" name="Text 44"/>
          <p:cNvSpPr/>
          <p:nvPr/>
        </p:nvSpPr>
        <p:spPr>
          <a:xfrm>
            <a:off x="24140160" y="31958280"/>
            <a:ext cx="6858000" cy="640080"/>
          </a:xfrm>
          <a:prstGeom prst="rect">
            <a:avLst/>
          </a:prstGeom>
          <a:noFill/>
          <a:ln/>
        </p:spPr>
        <p:txBody>
          <a:bodyPr wrap="square" lIns="0" tIns="0" rIns="0" bIns="0" rtlCol="0" anchor="ctr"/>
          <a:lstStyle/>
          <a:p>
            <a:pPr marL="0" indent="0" algn="ctr">
              <a:buNone/>
            </a:pPr>
            <a:r>
              <a:rPr lang="en-US" sz="4000" b="1" dirty="0">
                <a:solidFill>
                  <a:srgbClr val="2C5F2D"/>
                </a:solidFill>
                <a:latin typeface="Arial" panose="020B0604020202020204" pitchFamily="34" charset="0"/>
                <a:ea typeface="Calibri" pitchFamily="34" charset="-122"/>
                <a:cs typeface="Arial" panose="020B0604020202020204" pitchFamily="34" charset="0"/>
              </a:rPr>
              <a:t>Global Take-Back</a:t>
            </a:r>
            <a:endParaRPr lang="en-US" sz="4000" dirty="0">
              <a:latin typeface="Arial" panose="020B0604020202020204" pitchFamily="34" charset="0"/>
              <a:cs typeface="Arial" panose="020B0604020202020204" pitchFamily="34" charset="0"/>
            </a:endParaRPr>
          </a:p>
        </p:txBody>
      </p:sp>
      <p:sp>
        <p:nvSpPr>
          <p:cNvPr id="48" name="Text 45"/>
          <p:cNvSpPr/>
          <p:nvPr/>
        </p:nvSpPr>
        <p:spPr>
          <a:xfrm>
            <a:off x="24140160" y="32552640"/>
            <a:ext cx="6858000" cy="1188720"/>
          </a:xfrm>
          <a:prstGeom prst="rect">
            <a:avLst/>
          </a:prstGeom>
          <a:noFill/>
          <a:ln/>
        </p:spPr>
        <p:txBody>
          <a:bodyPr wrap="square" lIns="0" tIns="0" rIns="0" bIns="0" rtlCol="0" anchor="ctr"/>
          <a:lstStyle/>
          <a:p>
            <a:pPr marL="0" indent="0" algn="ctr">
              <a:buNone/>
            </a:pPr>
            <a:r>
              <a:rPr lang="en-US" sz="4000" b="1" dirty="0">
                <a:solidFill>
                  <a:schemeClr val="tx1">
                    <a:lumMod val="95000"/>
                    <a:lumOff val="5000"/>
                  </a:schemeClr>
                </a:solidFill>
                <a:latin typeface="Calibri" pitchFamily="34" charset="0"/>
                <a:ea typeface="Calibri" pitchFamily="34" charset="-122"/>
                <a:cs typeface="Calibri" pitchFamily="34" charset="-120"/>
              </a:rPr>
              <a:t>Closed-loop recycling &amp; refurbishment</a:t>
            </a:r>
            <a:endParaRPr lang="en-US" sz="4000" b="1" dirty="0">
              <a:solidFill>
                <a:schemeClr val="tx1">
                  <a:lumMod val="95000"/>
                  <a:lumOff val="5000"/>
                </a:schemeClr>
              </a:solidFill>
            </a:endParaRPr>
          </a:p>
        </p:txBody>
      </p:sp>
      <p:sp>
        <p:nvSpPr>
          <p:cNvPr id="49" name="Shape 46"/>
          <p:cNvSpPr/>
          <p:nvPr/>
        </p:nvSpPr>
        <p:spPr>
          <a:xfrm>
            <a:off x="1371600" y="36576000"/>
            <a:ext cx="30175200" cy="4023360"/>
          </a:xfrm>
          <a:prstGeom prst="roundRect">
            <a:avLst>
              <a:gd name="adj" fmla="val 3409"/>
            </a:avLst>
          </a:prstGeom>
          <a:solidFill>
            <a:srgbClr val="2C5F2D"/>
          </a:solidFill>
          <a:ln/>
        </p:spPr>
      </p:sp>
      <p:sp>
        <p:nvSpPr>
          <p:cNvPr id="50" name="Text 47"/>
          <p:cNvSpPr/>
          <p:nvPr/>
        </p:nvSpPr>
        <p:spPr>
          <a:xfrm>
            <a:off x="2103120" y="36896040"/>
            <a:ext cx="28712160" cy="502920"/>
          </a:xfrm>
          <a:prstGeom prst="rect">
            <a:avLst/>
          </a:prstGeom>
          <a:noFill/>
          <a:ln/>
        </p:spPr>
        <p:txBody>
          <a:bodyPr wrap="square" lIns="0" tIns="0" rIns="0" bIns="0" rtlCol="0" anchor="ctr"/>
          <a:lstStyle/>
          <a:p>
            <a:pPr marL="0" indent="0">
              <a:buNone/>
            </a:pPr>
            <a:r>
              <a:rPr lang="en-US" sz="4400" b="1" dirty="0">
                <a:solidFill>
                  <a:srgbClr val="FF5A1F"/>
                </a:solidFill>
                <a:latin typeface="Arial" panose="020B0604020202020204" pitchFamily="34" charset="0"/>
                <a:ea typeface="Cambria" pitchFamily="34" charset="-122"/>
                <a:cs typeface="Arial" panose="020B0604020202020204" pitchFamily="34" charset="0"/>
              </a:rPr>
              <a:t>Conclusion</a:t>
            </a:r>
            <a:endParaRPr lang="en-US" sz="4400" dirty="0">
              <a:latin typeface="Arial" panose="020B0604020202020204" pitchFamily="34" charset="0"/>
              <a:cs typeface="Arial" panose="020B0604020202020204" pitchFamily="34" charset="0"/>
            </a:endParaRPr>
          </a:p>
        </p:txBody>
      </p:sp>
      <p:sp>
        <p:nvSpPr>
          <p:cNvPr id="51" name="Text 48"/>
          <p:cNvSpPr/>
          <p:nvPr/>
        </p:nvSpPr>
        <p:spPr>
          <a:xfrm>
            <a:off x="2103120" y="37444680"/>
            <a:ext cx="28712160" cy="2926080"/>
          </a:xfrm>
          <a:prstGeom prst="rect">
            <a:avLst/>
          </a:prstGeom>
          <a:noFill/>
          <a:ln/>
        </p:spPr>
        <p:txBody>
          <a:bodyPr wrap="square" lIns="0" tIns="0" rIns="0" bIns="0" rtlCol="0" anchor="t"/>
          <a:lstStyle/>
          <a:p>
            <a:pPr marL="0" indent="0" algn="l">
              <a:lnSpc>
                <a:spcPct val="125000"/>
              </a:lnSpc>
              <a:buNone/>
            </a:pPr>
            <a:r>
              <a:rPr lang="en-US" sz="4400" dirty="0">
                <a:solidFill>
                  <a:srgbClr val="FFFFFF"/>
                </a:solidFill>
                <a:latin typeface="Arial" panose="020B0604020202020204" pitchFamily="34" charset="0"/>
                <a:ea typeface="Calibri" pitchFamily="34" charset="-122"/>
                <a:cs typeface="Arial" panose="020B0604020202020204" pitchFamily="34" charset="0"/>
              </a:rPr>
              <a:t>JBL ReSound turns sustainability into innovation — strengthening customer loyalty, attracting ESG-focused investors, and cementing JBL as the audio industry's circular-economy leader.</a:t>
            </a:r>
            <a:endParaRPr lang="en-US" sz="4400" dirty="0">
              <a:latin typeface="Arial" panose="020B0604020202020204" pitchFamily="34" charset="0"/>
              <a:cs typeface="Arial" panose="020B0604020202020204" pitchFamily="34" charset="0"/>
            </a:endParaRPr>
          </a:p>
        </p:txBody>
      </p:sp>
      <p:sp>
        <p:nvSpPr>
          <p:cNvPr id="52" name="Text 49"/>
          <p:cNvSpPr/>
          <p:nvPr/>
        </p:nvSpPr>
        <p:spPr>
          <a:xfrm>
            <a:off x="1371600" y="41010840"/>
            <a:ext cx="30175200" cy="365760"/>
          </a:xfrm>
          <a:prstGeom prst="rect">
            <a:avLst/>
          </a:prstGeom>
          <a:noFill/>
          <a:ln/>
        </p:spPr>
        <p:txBody>
          <a:bodyPr wrap="square" lIns="0" tIns="0" rIns="0" bIns="0" rtlCol="0" anchor="ctr"/>
          <a:lstStyle/>
          <a:p>
            <a:pPr marL="0" indent="0">
              <a:buNone/>
            </a:pPr>
            <a:r>
              <a:rPr lang="en-US" sz="4800" b="1" dirty="0">
                <a:solidFill>
                  <a:srgbClr val="2C5F2D"/>
                </a:solidFill>
                <a:latin typeface="Arial" panose="020B0604020202020204" pitchFamily="34" charset="0"/>
                <a:ea typeface="Calibri" pitchFamily="34" charset="-122"/>
                <a:cs typeface="Arial" panose="020B0604020202020204" pitchFamily="34" charset="0"/>
              </a:rPr>
              <a:t>    References</a:t>
            </a:r>
            <a:endParaRPr lang="en-US" sz="4800" dirty="0">
              <a:latin typeface="Arial" panose="020B0604020202020204" pitchFamily="34" charset="0"/>
              <a:cs typeface="Arial" panose="020B0604020202020204" pitchFamily="34" charset="0"/>
            </a:endParaRPr>
          </a:p>
        </p:txBody>
      </p:sp>
      <p:sp>
        <p:nvSpPr>
          <p:cNvPr id="53" name="Text 50"/>
          <p:cNvSpPr/>
          <p:nvPr/>
        </p:nvSpPr>
        <p:spPr>
          <a:xfrm>
            <a:off x="1371600" y="41742360"/>
            <a:ext cx="30175200" cy="1645920"/>
          </a:xfrm>
          <a:prstGeom prst="rect">
            <a:avLst/>
          </a:prstGeom>
          <a:ln/>
        </p:spPr>
        <p:style>
          <a:lnRef idx="1">
            <a:schemeClr val="accent4"/>
          </a:lnRef>
          <a:fillRef idx="2">
            <a:schemeClr val="accent4"/>
          </a:fillRef>
          <a:effectRef idx="1">
            <a:schemeClr val="accent4"/>
          </a:effectRef>
          <a:fontRef idx="minor">
            <a:schemeClr val="dk1"/>
          </a:fontRef>
        </p:style>
        <p:txBody>
          <a:bodyPr wrap="square" lIns="0" tIns="0" rIns="0" bIns="0" rtlCol="0" anchor="t"/>
          <a:lstStyle/>
          <a:p>
            <a:pPr marL="0" indent="0" algn="l">
              <a:lnSpc>
                <a:spcPct val="110000"/>
              </a:lnSpc>
              <a:buNone/>
            </a:pPr>
            <a:r>
              <a:rPr lang="en-US" sz="3200" dirty="0">
                <a:latin typeface="Arial" panose="020B0604020202020204" pitchFamily="34" charset="0"/>
                <a:ea typeface="Calibri" pitchFamily="34" charset="-122"/>
                <a:cs typeface="Arial" panose="020B0604020202020204" pitchFamily="34" charset="0"/>
              </a:rPr>
              <a:t>HARMAN (2024) Earth Day 2024: Celebrating HARMAN's Sustainability Journey, news.harman.com  •  HARMAN (2022) HARMAN Introduces Audio Experiences Supporting a More Sustainable Lifestyle, news.jbl.com  •  JBL Sustainability, jbl.com/sustainability.html  •  UNITAR/ITU (2024) The Global E-Waste Monitor 2024, ewastemonitor.info.</a:t>
            </a:r>
            <a:endParaRPr lang="en-US" sz="3200" dirty="0">
              <a:latin typeface="Arial" panose="020B0604020202020204" pitchFamily="34" charset="0"/>
              <a:cs typeface="Arial" panose="020B0604020202020204" pitchFamily="34" charset="0"/>
            </a:endParaRPr>
          </a:p>
        </p:txBody>
      </p:sp>
      <p:pic>
        <p:nvPicPr>
          <p:cNvPr id="57" name="Picture 56">
            <a:extLst>
              <a:ext uri="{FF2B5EF4-FFF2-40B4-BE49-F238E27FC236}">
                <a16:creationId xmlns:a16="http://schemas.microsoft.com/office/drawing/2014/main" id="{C1EDF8F7-8252-4D4E-9E06-193C360040C3}"/>
              </a:ext>
            </a:extLst>
          </p:cNvPr>
          <p:cNvPicPr>
            <a:picLocks noChangeAspect="1"/>
          </p:cNvPicPr>
          <p:nvPr/>
        </p:nvPicPr>
        <p:blipFill>
          <a:blip r:embed="rId4"/>
          <a:stretch>
            <a:fillRect/>
          </a:stretch>
        </p:blipFill>
        <p:spPr>
          <a:xfrm>
            <a:off x="24665940" y="1287780"/>
            <a:ext cx="6477000" cy="303276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26" name="Picture 2" descr="Jbl Photos, Download The BEST Free Jbl Stock Photos &amp; HD Images">
            <a:extLst>
              <a:ext uri="{FF2B5EF4-FFF2-40B4-BE49-F238E27FC236}">
                <a16:creationId xmlns:a16="http://schemas.microsoft.com/office/drawing/2014/main" id="{0A2202A5-456B-43B3-9E96-32124B96D0D4}"/>
              </a:ext>
            </a:extLst>
          </p:cNvPr>
          <p:cNvPicPr>
            <a:picLocks noChangeAspect="1" noChangeArrowheads="1"/>
          </p:cNvPicPr>
          <p:nvPr/>
        </p:nvPicPr>
        <p:blipFill>
          <a:blip r:embed="rId5">
            <a:alphaModFix amt="35000"/>
            <a:extLst>
              <a:ext uri="{28A0092B-C50C-407E-A947-70E740481C1C}">
                <a14:useLocalDpi xmlns:a14="http://schemas.microsoft.com/office/drawing/2010/main" val="0"/>
              </a:ext>
            </a:extLst>
          </a:blip>
          <a:srcRect/>
          <a:stretch>
            <a:fillRect/>
          </a:stretch>
        </p:blipFill>
        <p:spPr bwMode="auto">
          <a:xfrm>
            <a:off x="15224760" y="19464650"/>
            <a:ext cx="1920240" cy="3041659"/>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59" name="Picture 58">
            <a:extLst>
              <a:ext uri="{FF2B5EF4-FFF2-40B4-BE49-F238E27FC236}">
                <a16:creationId xmlns:a16="http://schemas.microsoft.com/office/drawing/2014/main" id="{6BC7C89B-4F94-491C-8712-ADABEB9452D7}"/>
              </a:ext>
            </a:extLst>
          </p:cNvPr>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95046" y="71801"/>
            <a:ext cx="6664462" cy="1753870"/>
          </a:xfrm>
          <a:prstGeom prst="rect">
            <a:avLst/>
          </a:prstGeom>
          <a:noFill/>
          <a:ln>
            <a:noFill/>
          </a:ln>
        </p:spPr>
      </p:pic>
      <p:sp>
        <p:nvSpPr>
          <p:cNvPr id="60" name="Text 3">
            <a:extLst>
              <a:ext uri="{FF2B5EF4-FFF2-40B4-BE49-F238E27FC236}">
                <a16:creationId xmlns:a16="http://schemas.microsoft.com/office/drawing/2014/main" id="{CF600431-005C-42BE-89CC-4952C4DCF9FB}"/>
              </a:ext>
            </a:extLst>
          </p:cNvPr>
          <p:cNvSpPr/>
          <p:nvPr/>
        </p:nvSpPr>
        <p:spPr>
          <a:xfrm>
            <a:off x="5742757" y="-73601"/>
            <a:ext cx="30175200" cy="822960"/>
          </a:xfrm>
          <a:prstGeom prst="rect">
            <a:avLst/>
          </a:prstGeom>
          <a:noFill/>
          <a:ln/>
        </p:spPr>
        <p:txBody>
          <a:bodyPr wrap="square" lIns="0" tIns="0" rIns="0" bIns="0" rtlCol="0" anchor="ctr"/>
          <a:lstStyle/>
          <a:p>
            <a:pPr marL="0" indent="0" algn="ctr">
              <a:buNone/>
            </a:pPr>
            <a:r>
              <a:rPr lang="en-US" sz="4400" i="1" dirty="0">
                <a:solidFill>
                  <a:schemeClr val="accent2">
                    <a:lumMod val="50000"/>
                  </a:schemeClr>
                </a:solidFill>
                <a:latin typeface="Arial" panose="020B0604020202020204" pitchFamily="34" charset="0"/>
                <a:ea typeface="Calibri" pitchFamily="34" charset="-122"/>
                <a:cs typeface="Arial" panose="020B0604020202020204" pitchFamily="34" charset="0"/>
              </a:rPr>
              <a:t>Name: </a:t>
            </a:r>
            <a:r>
              <a:rPr lang="en-US" sz="4400" i="1" dirty="0" err="1">
                <a:solidFill>
                  <a:schemeClr val="accent2">
                    <a:lumMod val="50000"/>
                  </a:schemeClr>
                </a:solidFill>
                <a:latin typeface="Arial" panose="020B0604020202020204" pitchFamily="34" charset="0"/>
                <a:ea typeface="Calibri" pitchFamily="34" charset="-122"/>
                <a:cs typeface="Arial" panose="020B0604020202020204" pitchFamily="34" charset="0"/>
              </a:rPr>
              <a:t>Kartikkumar</a:t>
            </a:r>
            <a:r>
              <a:rPr lang="en-US" sz="4400" i="1" dirty="0">
                <a:solidFill>
                  <a:schemeClr val="accent2">
                    <a:lumMod val="50000"/>
                  </a:schemeClr>
                </a:solidFill>
                <a:latin typeface="Arial" panose="020B0604020202020204" pitchFamily="34" charset="0"/>
                <a:ea typeface="Calibri" pitchFamily="34" charset="-122"/>
                <a:cs typeface="Arial" panose="020B0604020202020204" pitchFamily="34" charset="0"/>
              </a:rPr>
              <a:t> </a:t>
            </a:r>
            <a:r>
              <a:rPr lang="en-US" sz="4400" i="1" dirty="0" err="1">
                <a:solidFill>
                  <a:schemeClr val="accent2">
                    <a:lumMod val="50000"/>
                  </a:schemeClr>
                </a:solidFill>
                <a:latin typeface="Arial" panose="020B0604020202020204" pitchFamily="34" charset="0"/>
                <a:ea typeface="Calibri" pitchFamily="34" charset="-122"/>
                <a:cs typeface="Arial" panose="020B0604020202020204" pitchFamily="34" charset="0"/>
              </a:rPr>
              <a:t>Dharmendrabhai</a:t>
            </a:r>
            <a:r>
              <a:rPr lang="en-US" sz="4400" i="1" dirty="0">
                <a:solidFill>
                  <a:schemeClr val="accent2">
                    <a:lumMod val="50000"/>
                  </a:schemeClr>
                </a:solidFill>
                <a:latin typeface="Arial" panose="020B0604020202020204" pitchFamily="34" charset="0"/>
                <a:ea typeface="Calibri" pitchFamily="34" charset="-122"/>
                <a:cs typeface="Arial" panose="020B0604020202020204" pitchFamily="34" charset="0"/>
              </a:rPr>
              <a:t> </a:t>
            </a:r>
            <a:r>
              <a:rPr lang="en-US" sz="4400" i="1" dirty="0" err="1">
                <a:solidFill>
                  <a:schemeClr val="accent2">
                    <a:lumMod val="50000"/>
                  </a:schemeClr>
                </a:solidFill>
                <a:latin typeface="Arial" panose="020B0604020202020204" pitchFamily="34" charset="0"/>
                <a:ea typeface="Calibri" pitchFamily="34" charset="-122"/>
                <a:cs typeface="Arial" panose="020B0604020202020204" pitchFamily="34" charset="0"/>
              </a:rPr>
              <a:t>Raval</a:t>
            </a:r>
            <a:r>
              <a:rPr lang="en-US" sz="4400" i="1" dirty="0">
                <a:solidFill>
                  <a:schemeClr val="accent2">
                    <a:lumMod val="50000"/>
                  </a:schemeClr>
                </a:solidFill>
                <a:latin typeface="Arial" panose="020B0604020202020204" pitchFamily="34" charset="0"/>
                <a:ea typeface="Calibri" pitchFamily="34" charset="-122"/>
                <a:cs typeface="Arial" panose="020B0604020202020204" pitchFamily="34" charset="0"/>
              </a:rPr>
              <a:t>, ID: 2537202, Assignment 2 Marketing Management</a:t>
            </a:r>
            <a:endParaRPr lang="en-US" sz="4400" dirty="0">
              <a:solidFill>
                <a:schemeClr val="accent2">
                  <a:lumMod val="50000"/>
                </a:schemeClr>
              </a:solidFill>
              <a:latin typeface="Arial" panose="020B0604020202020204" pitchFamily="34" charset="0"/>
              <a:cs typeface="Arial" panose="020B0604020202020204" pitchFamily="34" charset="0"/>
            </a:endParaRPr>
          </a:p>
        </p:txBody>
      </p:sp>
      <p:pic>
        <p:nvPicPr>
          <p:cNvPr id="22" name="Graphic 21">
            <a:extLst>
              <a:ext uri="{FF2B5EF4-FFF2-40B4-BE49-F238E27FC236}">
                <a16:creationId xmlns:a16="http://schemas.microsoft.com/office/drawing/2014/main" id="{99682DFD-DDD7-44E2-9723-96E3BDE6C96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886950" y="16478254"/>
            <a:ext cx="933450" cy="933450"/>
          </a:xfrm>
          <a:prstGeom prst="rect">
            <a:avLst/>
          </a:prstGeom>
        </p:spPr>
      </p:pic>
      <p:pic>
        <p:nvPicPr>
          <p:cNvPr id="1028" name="Picture 4" descr="Alignment Images – Browse 1,315,667 Stock Photos, Vectors ...">
            <a:extLst>
              <a:ext uri="{FF2B5EF4-FFF2-40B4-BE49-F238E27FC236}">
                <a16:creationId xmlns:a16="http://schemas.microsoft.com/office/drawing/2014/main" id="{D409A55C-99BD-4892-93DD-FB04D7FD3724}"/>
              </a:ext>
            </a:extLst>
          </p:cNvPr>
          <p:cNvPicPr>
            <a:picLocks noChangeAspect="1" noChangeArrowheads="1"/>
          </p:cNvPicPr>
          <p:nvPr/>
        </p:nvPicPr>
        <p:blipFill>
          <a:blip r:embed="rId9">
            <a:alphaModFix amt="50000"/>
            <a:extLst>
              <a:ext uri="{28A0092B-C50C-407E-A947-70E740481C1C}">
                <a14:useLocalDpi xmlns:a14="http://schemas.microsoft.com/office/drawing/2010/main" val="0"/>
              </a:ext>
            </a:extLst>
          </a:blip>
          <a:srcRect/>
          <a:stretch>
            <a:fillRect/>
          </a:stretch>
        </p:blipFill>
        <p:spPr bwMode="auto">
          <a:xfrm>
            <a:off x="6959508" y="26258385"/>
            <a:ext cx="4734743" cy="179332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120</TotalTime>
  <Words>427</Words>
  <Application>Microsoft Office PowerPoint</Application>
  <PresentationFormat>Custom</PresentationFormat>
  <Paragraphs>36</Paragraphs>
  <Slides>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Office Theme</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Neelkanth Technologi</cp:lastModifiedBy>
  <cp:revision>19</cp:revision>
  <dcterms:created xsi:type="dcterms:W3CDTF">2026-07-31T09:06:54Z</dcterms:created>
  <dcterms:modified xsi:type="dcterms:W3CDTF">2026-08-02T09:36:47Z</dcterms:modified>
</cp:coreProperties>
</file>