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sldIdLst>
    <p:sldId id="256" r:id="rId2"/>
    <p:sldId id="292" r:id="rId3"/>
    <p:sldId id="258" r:id="rId4"/>
    <p:sldId id="259" r:id="rId5"/>
    <p:sldId id="272" r:id="rId6"/>
    <p:sldId id="273" r:id="rId7"/>
    <p:sldId id="260" r:id="rId8"/>
    <p:sldId id="261" r:id="rId9"/>
    <p:sldId id="274" r:id="rId10"/>
    <p:sldId id="275" r:id="rId11"/>
    <p:sldId id="262" r:id="rId12"/>
    <p:sldId id="263" r:id="rId13"/>
    <p:sldId id="276" r:id="rId14"/>
    <p:sldId id="277" r:id="rId15"/>
    <p:sldId id="279" r:id="rId16"/>
    <p:sldId id="288" r:id="rId17"/>
    <p:sldId id="278" r:id="rId18"/>
    <p:sldId id="283" r:id="rId19"/>
    <p:sldId id="264" r:id="rId20"/>
    <p:sldId id="265" r:id="rId21"/>
    <p:sldId id="280" r:id="rId22"/>
    <p:sldId id="281" r:id="rId23"/>
    <p:sldId id="266" r:id="rId24"/>
    <p:sldId id="268" r:id="rId25"/>
    <p:sldId id="269" r:id="rId26"/>
    <p:sldId id="284" r:id="rId27"/>
    <p:sldId id="286" r:id="rId28"/>
    <p:sldId id="270" r:id="rId29"/>
    <p:sldId id="287" r:id="rId30"/>
    <p:sldId id="289" r:id="rId31"/>
    <p:sldId id="293"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523" autoAdjust="0"/>
    <p:restoredTop sz="82907" autoAdjust="0"/>
  </p:normalViewPr>
  <p:slideViewPr>
    <p:cSldViewPr snapToGrid="0">
      <p:cViewPr varScale="1">
        <p:scale>
          <a:sx n="134" d="100"/>
          <a:sy n="134" d="100"/>
        </p:scale>
        <p:origin x="50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720149-5BC3-4EA1-BF77-300EBE27B7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444D0A9-175B-491A-AE6C-EF4AC7295830}">
      <dgm:prSet custT="1"/>
      <dgm:spPr/>
      <dgm:t>
        <a:bodyPr/>
        <a:lstStyle/>
        <a:p>
          <a:r>
            <a:rPr lang="en-GB" sz="2800" dirty="0">
              <a:solidFill>
                <a:schemeClr val="bg1"/>
              </a:solidFill>
            </a:rPr>
            <a:t>Low achievement can be traced back to deficits in understanding basic arithmetic concepts.</a:t>
          </a:r>
          <a:endParaRPr lang="en-US" sz="2800" dirty="0">
            <a:solidFill>
              <a:schemeClr val="bg1"/>
            </a:solidFill>
          </a:endParaRPr>
        </a:p>
      </dgm:t>
    </dgm:pt>
    <dgm:pt modelId="{9E270166-E1B4-4494-9B7B-9F298CB264C8}" type="parTrans" cxnId="{08A75952-DEF7-4929-981B-4F8C7C5FDDA9}">
      <dgm:prSet/>
      <dgm:spPr/>
      <dgm:t>
        <a:bodyPr/>
        <a:lstStyle/>
        <a:p>
          <a:endParaRPr lang="en-US"/>
        </a:p>
      </dgm:t>
    </dgm:pt>
    <dgm:pt modelId="{C1CB5F27-C4DD-4FAD-B7F2-DC90E75D77D3}" type="sibTrans" cxnId="{08A75952-DEF7-4929-981B-4F8C7C5FDDA9}">
      <dgm:prSet/>
      <dgm:spPr/>
      <dgm:t>
        <a:bodyPr/>
        <a:lstStyle/>
        <a:p>
          <a:endParaRPr lang="en-US"/>
        </a:p>
      </dgm:t>
    </dgm:pt>
    <dgm:pt modelId="{9F8EA01B-89F5-4773-89CE-F7F52345F875}">
      <dgm:prSet custT="1"/>
      <dgm:spPr/>
      <dgm:t>
        <a:bodyPr/>
        <a:lstStyle/>
        <a:p>
          <a:r>
            <a:rPr lang="en-GB" sz="2800" dirty="0">
              <a:solidFill>
                <a:schemeClr val="bg1"/>
              </a:solidFill>
            </a:rPr>
            <a:t>Elementary students were most commonly identified to have mathematical difficulty.</a:t>
          </a:r>
          <a:endParaRPr lang="en-US" sz="2800" dirty="0">
            <a:solidFill>
              <a:schemeClr val="bg1"/>
            </a:solidFill>
          </a:endParaRPr>
        </a:p>
      </dgm:t>
    </dgm:pt>
    <dgm:pt modelId="{A32665EF-D05F-48A4-8C45-DB77FF9292D9}" type="parTrans" cxnId="{555A704B-5C42-43F3-9881-2F6885541D41}">
      <dgm:prSet/>
      <dgm:spPr/>
      <dgm:t>
        <a:bodyPr/>
        <a:lstStyle/>
        <a:p>
          <a:endParaRPr lang="en-US"/>
        </a:p>
      </dgm:t>
    </dgm:pt>
    <dgm:pt modelId="{7B7D66B7-7DDC-4A1C-96D2-7A53483DEBB6}" type="sibTrans" cxnId="{555A704B-5C42-43F3-9881-2F6885541D41}">
      <dgm:prSet/>
      <dgm:spPr/>
      <dgm:t>
        <a:bodyPr/>
        <a:lstStyle/>
        <a:p>
          <a:endParaRPr lang="en-US"/>
        </a:p>
      </dgm:t>
    </dgm:pt>
    <dgm:pt modelId="{E8481DFD-8AFC-43AB-BCA5-1BDE3F33AE5D}" type="pres">
      <dgm:prSet presAssocID="{04720149-5BC3-4EA1-BF77-300EBE27B7FB}" presName="linear" presStyleCnt="0">
        <dgm:presLayoutVars>
          <dgm:animLvl val="lvl"/>
          <dgm:resizeHandles val="exact"/>
        </dgm:presLayoutVars>
      </dgm:prSet>
      <dgm:spPr/>
    </dgm:pt>
    <dgm:pt modelId="{F1DA3C9F-F85B-448B-93A5-736D5DEE4A64}" type="pres">
      <dgm:prSet presAssocID="{8444D0A9-175B-491A-AE6C-EF4AC7295830}" presName="parentText" presStyleLbl="node1" presStyleIdx="0" presStyleCnt="2">
        <dgm:presLayoutVars>
          <dgm:chMax val="0"/>
          <dgm:bulletEnabled val="1"/>
        </dgm:presLayoutVars>
      </dgm:prSet>
      <dgm:spPr/>
    </dgm:pt>
    <dgm:pt modelId="{8F9122A9-C60D-4103-887E-F24036C3E913}" type="pres">
      <dgm:prSet presAssocID="{C1CB5F27-C4DD-4FAD-B7F2-DC90E75D77D3}" presName="spacer" presStyleCnt="0"/>
      <dgm:spPr/>
    </dgm:pt>
    <dgm:pt modelId="{C3A5554F-FC00-470D-B088-59EC0DB268C0}" type="pres">
      <dgm:prSet presAssocID="{9F8EA01B-89F5-4773-89CE-F7F52345F875}" presName="parentText" presStyleLbl="node1" presStyleIdx="1" presStyleCnt="2" custLinFactNeighborX="-6" custLinFactNeighborY="-10467">
        <dgm:presLayoutVars>
          <dgm:chMax val="0"/>
          <dgm:bulletEnabled val="1"/>
        </dgm:presLayoutVars>
      </dgm:prSet>
      <dgm:spPr/>
    </dgm:pt>
  </dgm:ptLst>
  <dgm:cxnLst>
    <dgm:cxn modelId="{E68D9804-09A4-41B4-BE5F-7AEE360D36B8}" type="presOf" srcId="{9F8EA01B-89F5-4773-89CE-F7F52345F875}" destId="{C3A5554F-FC00-470D-B088-59EC0DB268C0}" srcOrd="0" destOrd="0" presId="urn:microsoft.com/office/officeart/2005/8/layout/vList2"/>
    <dgm:cxn modelId="{555A704B-5C42-43F3-9881-2F6885541D41}" srcId="{04720149-5BC3-4EA1-BF77-300EBE27B7FB}" destId="{9F8EA01B-89F5-4773-89CE-F7F52345F875}" srcOrd="1" destOrd="0" parTransId="{A32665EF-D05F-48A4-8C45-DB77FF9292D9}" sibTransId="{7B7D66B7-7DDC-4A1C-96D2-7A53483DEBB6}"/>
    <dgm:cxn modelId="{DBEE4952-8B1D-47A5-B8C8-DB63CF5FCCBF}" type="presOf" srcId="{04720149-5BC3-4EA1-BF77-300EBE27B7FB}" destId="{E8481DFD-8AFC-43AB-BCA5-1BDE3F33AE5D}" srcOrd="0" destOrd="0" presId="urn:microsoft.com/office/officeart/2005/8/layout/vList2"/>
    <dgm:cxn modelId="{08A75952-DEF7-4929-981B-4F8C7C5FDDA9}" srcId="{04720149-5BC3-4EA1-BF77-300EBE27B7FB}" destId="{8444D0A9-175B-491A-AE6C-EF4AC7295830}" srcOrd="0" destOrd="0" parTransId="{9E270166-E1B4-4494-9B7B-9F298CB264C8}" sibTransId="{C1CB5F27-C4DD-4FAD-B7F2-DC90E75D77D3}"/>
    <dgm:cxn modelId="{4423F478-28D6-45CD-AF78-DDAE564B1B26}" type="presOf" srcId="{8444D0A9-175B-491A-AE6C-EF4AC7295830}" destId="{F1DA3C9F-F85B-448B-93A5-736D5DEE4A64}" srcOrd="0" destOrd="0" presId="urn:microsoft.com/office/officeart/2005/8/layout/vList2"/>
    <dgm:cxn modelId="{35997011-3F80-4264-98D5-9C803620669B}" type="presParOf" srcId="{E8481DFD-8AFC-43AB-BCA5-1BDE3F33AE5D}" destId="{F1DA3C9F-F85B-448B-93A5-736D5DEE4A64}" srcOrd="0" destOrd="0" presId="urn:microsoft.com/office/officeart/2005/8/layout/vList2"/>
    <dgm:cxn modelId="{BC14B54E-C828-4210-B944-9FE4AD5DC003}" type="presParOf" srcId="{E8481DFD-8AFC-43AB-BCA5-1BDE3F33AE5D}" destId="{8F9122A9-C60D-4103-887E-F24036C3E913}" srcOrd="1" destOrd="0" presId="urn:microsoft.com/office/officeart/2005/8/layout/vList2"/>
    <dgm:cxn modelId="{30AD76EC-27D7-49AB-A8EE-17CE8701F1B1}" type="presParOf" srcId="{E8481DFD-8AFC-43AB-BCA5-1BDE3F33AE5D}" destId="{C3A5554F-FC00-470D-B088-59EC0DB268C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FB511D-EFD8-47DA-BF5B-CF38721C5FC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FD4A842-9313-4370-80C7-C797A5EE9648}">
      <dgm:prSet custT="1"/>
      <dgm:spPr/>
      <dgm:t>
        <a:bodyPr/>
        <a:lstStyle/>
        <a:p>
          <a:r>
            <a:rPr lang="en-GB" sz="2400"/>
            <a:t>Short term interventions that focus on basic arithmetic concepts.</a:t>
          </a:r>
          <a:endParaRPr lang="en-US" sz="2400"/>
        </a:p>
      </dgm:t>
    </dgm:pt>
    <dgm:pt modelId="{E89C7D6B-FA69-4AC9-8C2B-1AF48053EE04}" type="parTrans" cxnId="{37C51581-F774-40C4-9956-80A987FBC08E}">
      <dgm:prSet/>
      <dgm:spPr/>
      <dgm:t>
        <a:bodyPr/>
        <a:lstStyle/>
        <a:p>
          <a:endParaRPr lang="en-US"/>
        </a:p>
      </dgm:t>
    </dgm:pt>
    <dgm:pt modelId="{A5DA3879-253D-4406-9507-71564956B058}" type="sibTrans" cxnId="{37C51581-F774-40C4-9956-80A987FBC08E}">
      <dgm:prSet/>
      <dgm:spPr/>
      <dgm:t>
        <a:bodyPr/>
        <a:lstStyle/>
        <a:p>
          <a:endParaRPr lang="en-US"/>
        </a:p>
      </dgm:t>
    </dgm:pt>
    <dgm:pt modelId="{10FFD529-424B-4841-A402-44A708E49C35}">
      <dgm:prSet custT="1"/>
      <dgm:spPr/>
      <dgm:t>
        <a:bodyPr/>
        <a:lstStyle/>
        <a:p>
          <a:r>
            <a:rPr lang="en-GB" sz="2400"/>
            <a:t>Interventions structured in a ritualised way.</a:t>
          </a:r>
          <a:endParaRPr lang="en-US" sz="2400"/>
        </a:p>
      </dgm:t>
    </dgm:pt>
    <dgm:pt modelId="{5BF69040-5AEF-443A-99A8-54586AED6C7B}" type="parTrans" cxnId="{3ABE7773-5CD5-4DD7-B91B-98FFE25BCE00}">
      <dgm:prSet/>
      <dgm:spPr/>
      <dgm:t>
        <a:bodyPr/>
        <a:lstStyle/>
        <a:p>
          <a:endParaRPr lang="en-US"/>
        </a:p>
      </dgm:t>
    </dgm:pt>
    <dgm:pt modelId="{744D8AB8-4331-44AA-B778-AC7A07D41144}" type="sibTrans" cxnId="{3ABE7773-5CD5-4DD7-B91B-98FFE25BCE00}">
      <dgm:prSet/>
      <dgm:spPr/>
      <dgm:t>
        <a:bodyPr/>
        <a:lstStyle/>
        <a:p>
          <a:endParaRPr lang="en-US"/>
        </a:p>
      </dgm:t>
    </dgm:pt>
    <dgm:pt modelId="{8E373400-C09F-43E7-B7B1-77B54B9B1143}">
      <dgm:prSet custT="1"/>
      <dgm:spPr/>
      <dgm:t>
        <a:bodyPr/>
        <a:lstStyle/>
        <a:p>
          <a:r>
            <a:rPr lang="en-GB" sz="2400"/>
            <a:t>lack of practice and appropriate rehearsal lead to misunderstanding basic arithmetic concepts.</a:t>
          </a:r>
          <a:endParaRPr lang="en-US" sz="2400"/>
        </a:p>
      </dgm:t>
    </dgm:pt>
    <dgm:pt modelId="{40C86827-7BD7-49BA-B4E5-6FE2E582AC1A}" type="parTrans" cxnId="{D6D52249-457B-46B2-8491-EF9CE9B99FE2}">
      <dgm:prSet/>
      <dgm:spPr/>
      <dgm:t>
        <a:bodyPr/>
        <a:lstStyle/>
        <a:p>
          <a:endParaRPr lang="en-US"/>
        </a:p>
      </dgm:t>
    </dgm:pt>
    <dgm:pt modelId="{71B7D602-303A-4918-88EE-70F287419410}" type="sibTrans" cxnId="{D6D52249-457B-46B2-8491-EF9CE9B99FE2}">
      <dgm:prSet/>
      <dgm:spPr/>
      <dgm:t>
        <a:bodyPr/>
        <a:lstStyle/>
        <a:p>
          <a:endParaRPr lang="en-US"/>
        </a:p>
      </dgm:t>
    </dgm:pt>
    <dgm:pt modelId="{BF31320D-A7F8-45F3-A4AB-14CCA6306315}" type="pres">
      <dgm:prSet presAssocID="{42FB511D-EFD8-47DA-BF5B-CF38721C5FC5}" presName="root" presStyleCnt="0">
        <dgm:presLayoutVars>
          <dgm:dir/>
          <dgm:resizeHandles val="exact"/>
        </dgm:presLayoutVars>
      </dgm:prSet>
      <dgm:spPr/>
    </dgm:pt>
    <dgm:pt modelId="{FF30ECF7-B499-4BD5-BC48-90B31681262D}" type="pres">
      <dgm:prSet presAssocID="{AFD4A842-9313-4370-80C7-C797A5EE9648}" presName="compNode" presStyleCnt="0"/>
      <dgm:spPr/>
    </dgm:pt>
    <dgm:pt modelId="{52A21A56-A10E-4A02-A09F-1F54F777497D}" type="pres">
      <dgm:prSet presAssocID="{AFD4A842-9313-4370-80C7-C797A5EE9648}" presName="bgRect" presStyleLbl="bgShp" presStyleIdx="0" presStyleCnt="3"/>
      <dgm:spPr/>
    </dgm:pt>
    <dgm:pt modelId="{3694A170-7F98-45E7-B7E4-D53ECDC29524}" type="pres">
      <dgm:prSet presAssocID="{AFD4A842-9313-4370-80C7-C797A5EE96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dd"/>
        </a:ext>
      </dgm:extLst>
    </dgm:pt>
    <dgm:pt modelId="{0E7305DC-808E-4582-8354-EBA0EF62B725}" type="pres">
      <dgm:prSet presAssocID="{AFD4A842-9313-4370-80C7-C797A5EE9648}" presName="spaceRect" presStyleCnt="0"/>
      <dgm:spPr/>
    </dgm:pt>
    <dgm:pt modelId="{0DAFDDC2-D6C6-4CED-B250-EC7B548E8CC1}" type="pres">
      <dgm:prSet presAssocID="{AFD4A842-9313-4370-80C7-C797A5EE9648}" presName="parTx" presStyleLbl="revTx" presStyleIdx="0" presStyleCnt="3">
        <dgm:presLayoutVars>
          <dgm:chMax val="0"/>
          <dgm:chPref val="0"/>
        </dgm:presLayoutVars>
      </dgm:prSet>
      <dgm:spPr/>
    </dgm:pt>
    <dgm:pt modelId="{1373C3DA-EC14-4E8A-9AF1-B117DEE512C4}" type="pres">
      <dgm:prSet presAssocID="{A5DA3879-253D-4406-9507-71564956B058}" presName="sibTrans" presStyleCnt="0"/>
      <dgm:spPr/>
    </dgm:pt>
    <dgm:pt modelId="{31BC6DB6-8B69-4249-83B9-F4CCD21DEDE0}" type="pres">
      <dgm:prSet presAssocID="{10FFD529-424B-4841-A402-44A708E49C35}" presName="compNode" presStyleCnt="0"/>
      <dgm:spPr/>
    </dgm:pt>
    <dgm:pt modelId="{ECF6D9AF-6F33-4C85-975E-27D6FC3BC729}" type="pres">
      <dgm:prSet presAssocID="{10FFD529-424B-4841-A402-44A708E49C35}" presName="bgRect" presStyleLbl="bgShp" presStyleIdx="1" presStyleCnt="3"/>
      <dgm:spPr/>
    </dgm:pt>
    <dgm:pt modelId="{C775BF16-2CA8-46BB-8C50-C5499DEC94D3}" type="pres">
      <dgm:prSet presAssocID="{10FFD529-424B-4841-A402-44A708E49C3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D385566E-EB2D-4455-98B4-F7548040BF50}" type="pres">
      <dgm:prSet presAssocID="{10FFD529-424B-4841-A402-44A708E49C35}" presName="spaceRect" presStyleCnt="0"/>
      <dgm:spPr/>
    </dgm:pt>
    <dgm:pt modelId="{8295C7D2-DBD8-46E2-8789-551A33AD2070}" type="pres">
      <dgm:prSet presAssocID="{10FFD529-424B-4841-A402-44A708E49C35}" presName="parTx" presStyleLbl="revTx" presStyleIdx="1" presStyleCnt="3">
        <dgm:presLayoutVars>
          <dgm:chMax val="0"/>
          <dgm:chPref val="0"/>
        </dgm:presLayoutVars>
      </dgm:prSet>
      <dgm:spPr/>
    </dgm:pt>
    <dgm:pt modelId="{3063CFE3-1590-4F2E-9221-16D6D66547D7}" type="pres">
      <dgm:prSet presAssocID="{744D8AB8-4331-44AA-B778-AC7A07D41144}" presName="sibTrans" presStyleCnt="0"/>
      <dgm:spPr/>
    </dgm:pt>
    <dgm:pt modelId="{073DE6DD-D6D8-4DB8-A8F9-0F55462A8C6B}" type="pres">
      <dgm:prSet presAssocID="{8E373400-C09F-43E7-B7B1-77B54B9B1143}" presName="compNode" presStyleCnt="0"/>
      <dgm:spPr/>
    </dgm:pt>
    <dgm:pt modelId="{27602FFA-AF93-4390-9C31-700A72B01A7B}" type="pres">
      <dgm:prSet presAssocID="{8E373400-C09F-43E7-B7B1-77B54B9B1143}" presName="bgRect" presStyleLbl="bgShp" presStyleIdx="2" presStyleCnt="3"/>
      <dgm:spPr/>
    </dgm:pt>
    <dgm:pt modelId="{BE8DADF4-E66C-47C3-BC4C-03987F1BE945}" type="pres">
      <dgm:prSet presAssocID="{8E373400-C09F-43E7-B7B1-77B54B9B114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B3B1A92-A565-4579-9D58-27F2FF4CF521}" type="pres">
      <dgm:prSet presAssocID="{8E373400-C09F-43E7-B7B1-77B54B9B1143}" presName="spaceRect" presStyleCnt="0"/>
      <dgm:spPr/>
    </dgm:pt>
    <dgm:pt modelId="{23581336-02A2-4DB3-8098-8898C25EF9C2}" type="pres">
      <dgm:prSet presAssocID="{8E373400-C09F-43E7-B7B1-77B54B9B1143}" presName="parTx" presStyleLbl="revTx" presStyleIdx="2" presStyleCnt="3">
        <dgm:presLayoutVars>
          <dgm:chMax val="0"/>
          <dgm:chPref val="0"/>
        </dgm:presLayoutVars>
      </dgm:prSet>
      <dgm:spPr/>
    </dgm:pt>
  </dgm:ptLst>
  <dgm:cxnLst>
    <dgm:cxn modelId="{D6D52249-457B-46B2-8491-EF9CE9B99FE2}" srcId="{42FB511D-EFD8-47DA-BF5B-CF38721C5FC5}" destId="{8E373400-C09F-43E7-B7B1-77B54B9B1143}" srcOrd="2" destOrd="0" parTransId="{40C86827-7BD7-49BA-B4E5-6FE2E582AC1A}" sibTransId="{71B7D602-303A-4918-88EE-70F287419410}"/>
    <dgm:cxn modelId="{D1C25649-E843-48FA-8298-68935A7D5448}" type="presOf" srcId="{42FB511D-EFD8-47DA-BF5B-CF38721C5FC5}" destId="{BF31320D-A7F8-45F3-A4AB-14CCA6306315}" srcOrd="0" destOrd="0" presId="urn:microsoft.com/office/officeart/2018/2/layout/IconVerticalSolidList"/>
    <dgm:cxn modelId="{3ABE7773-5CD5-4DD7-B91B-98FFE25BCE00}" srcId="{42FB511D-EFD8-47DA-BF5B-CF38721C5FC5}" destId="{10FFD529-424B-4841-A402-44A708E49C35}" srcOrd="1" destOrd="0" parTransId="{5BF69040-5AEF-443A-99A8-54586AED6C7B}" sibTransId="{744D8AB8-4331-44AA-B778-AC7A07D41144}"/>
    <dgm:cxn modelId="{37C51581-F774-40C4-9956-80A987FBC08E}" srcId="{42FB511D-EFD8-47DA-BF5B-CF38721C5FC5}" destId="{AFD4A842-9313-4370-80C7-C797A5EE9648}" srcOrd="0" destOrd="0" parTransId="{E89C7D6B-FA69-4AC9-8C2B-1AF48053EE04}" sibTransId="{A5DA3879-253D-4406-9507-71564956B058}"/>
    <dgm:cxn modelId="{5DB2DE87-3084-43F8-BAD4-E6024EF05A29}" type="presOf" srcId="{10FFD529-424B-4841-A402-44A708E49C35}" destId="{8295C7D2-DBD8-46E2-8789-551A33AD2070}" srcOrd="0" destOrd="0" presId="urn:microsoft.com/office/officeart/2018/2/layout/IconVerticalSolidList"/>
    <dgm:cxn modelId="{7C76F192-1B1A-498A-847E-15F48C577756}" type="presOf" srcId="{AFD4A842-9313-4370-80C7-C797A5EE9648}" destId="{0DAFDDC2-D6C6-4CED-B250-EC7B548E8CC1}" srcOrd="0" destOrd="0" presId="urn:microsoft.com/office/officeart/2018/2/layout/IconVerticalSolidList"/>
    <dgm:cxn modelId="{CB0AF8CD-3A1B-4FE4-B179-1917B28B8D09}" type="presOf" srcId="{8E373400-C09F-43E7-B7B1-77B54B9B1143}" destId="{23581336-02A2-4DB3-8098-8898C25EF9C2}" srcOrd="0" destOrd="0" presId="urn:microsoft.com/office/officeart/2018/2/layout/IconVerticalSolidList"/>
    <dgm:cxn modelId="{101E534A-9223-43E5-8666-241E6F718624}" type="presParOf" srcId="{BF31320D-A7F8-45F3-A4AB-14CCA6306315}" destId="{FF30ECF7-B499-4BD5-BC48-90B31681262D}" srcOrd="0" destOrd="0" presId="urn:microsoft.com/office/officeart/2018/2/layout/IconVerticalSolidList"/>
    <dgm:cxn modelId="{010F5C7C-BED8-4DE5-884A-0F6FD65D9893}" type="presParOf" srcId="{FF30ECF7-B499-4BD5-BC48-90B31681262D}" destId="{52A21A56-A10E-4A02-A09F-1F54F777497D}" srcOrd="0" destOrd="0" presId="urn:microsoft.com/office/officeart/2018/2/layout/IconVerticalSolidList"/>
    <dgm:cxn modelId="{BECB625A-29F6-42D2-88CB-76DB09797785}" type="presParOf" srcId="{FF30ECF7-B499-4BD5-BC48-90B31681262D}" destId="{3694A170-7F98-45E7-B7E4-D53ECDC29524}" srcOrd="1" destOrd="0" presId="urn:microsoft.com/office/officeart/2018/2/layout/IconVerticalSolidList"/>
    <dgm:cxn modelId="{4F386107-C22E-4A44-9C20-6E7C582F970A}" type="presParOf" srcId="{FF30ECF7-B499-4BD5-BC48-90B31681262D}" destId="{0E7305DC-808E-4582-8354-EBA0EF62B725}" srcOrd="2" destOrd="0" presId="urn:microsoft.com/office/officeart/2018/2/layout/IconVerticalSolidList"/>
    <dgm:cxn modelId="{BADC6D1D-E1A5-48DE-8619-5C6551B4F8C3}" type="presParOf" srcId="{FF30ECF7-B499-4BD5-BC48-90B31681262D}" destId="{0DAFDDC2-D6C6-4CED-B250-EC7B548E8CC1}" srcOrd="3" destOrd="0" presId="urn:microsoft.com/office/officeart/2018/2/layout/IconVerticalSolidList"/>
    <dgm:cxn modelId="{B17F2131-9FF9-4E8A-AAB8-76FBE7CDA9AF}" type="presParOf" srcId="{BF31320D-A7F8-45F3-A4AB-14CCA6306315}" destId="{1373C3DA-EC14-4E8A-9AF1-B117DEE512C4}" srcOrd="1" destOrd="0" presId="urn:microsoft.com/office/officeart/2018/2/layout/IconVerticalSolidList"/>
    <dgm:cxn modelId="{525B45DA-D281-433B-968A-3347A15182FB}" type="presParOf" srcId="{BF31320D-A7F8-45F3-A4AB-14CCA6306315}" destId="{31BC6DB6-8B69-4249-83B9-F4CCD21DEDE0}" srcOrd="2" destOrd="0" presId="urn:microsoft.com/office/officeart/2018/2/layout/IconVerticalSolidList"/>
    <dgm:cxn modelId="{1FEF2DD6-E881-4CA0-80F2-30E1AF800926}" type="presParOf" srcId="{31BC6DB6-8B69-4249-83B9-F4CCD21DEDE0}" destId="{ECF6D9AF-6F33-4C85-975E-27D6FC3BC729}" srcOrd="0" destOrd="0" presId="urn:microsoft.com/office/officeart/2018/2/layout/IconVerticalSolidList"/>
    <dgm:cxn modelId="{0C635769-BFF7-4B75-8575-8BBE2E66D8DB}" type="presParOf" srcId="{31BC6DB6-8B69-4249-83B9-F4CCD21DEDE0}" destId="{C775BF16-2CA8-46BB-8C50-C5499DEC94D3}" srcOrd="1" destOrd="0" presId="urn:microsoft.com/office/officeart/2018/2/layout/IconVerticalSolidList"/>
    <dgm:cxn modelId="{244BAE7E-C4E4-4964-9620-D1717AF82CF2}" type="presParOf" srcId="{31BC6DB6-8B69-4249-83B9-F4CCD21DEDE0}" destId="{D385566E-EB2D-4455-98B4-F7548040BF50}" srcOrd="2" destOrd="0" presId="urn:microsoft.com/office/officeart/2018/2/layout/IconVerticalSolidList"/>
    <dgm:cxn modelId="{09573E87-B7E1-4D2E-A907-3021E92778C1}" type="presParOf" srcId="{31BC6DB6-8B69-4249-83B9-F4CCD21DEDE0}" destId="{8295C7D2-DBD8-46E2-8789-551A33AD2070}" srcOrd="3" destOrd="0" presId="urn:microsoft.com/office/officeart/2018/2/layout/IconVerticalSolidList"/>
    <dgm:cxn modelId="{EFDAEA38-BA41-4688-B774-B3F0C90867F3}" type="presParOf" srcId="{BF31320D-A7F8-45F3-A4AB-14CCA6306315}" destId="{3063CFE3-1590-4F2E-9221-16D6D66547D7}" srcOrd="3" destOrd="0" presId="urn:microsoft.com/office/officeart/2018/2/layout/IconVerticalSolidList"/>
    <dgm:cxn modelId="{BF10D9DE-953E-48AC-B3B7-23AE4B8CEA78}" type="presParOf" srcId="{BF31320D-A7F8-45F3-A4AB-14CCA6306315}" destId="{073DE6DD-D6D8-4DB8-A8F9-0F55462A8C6B}" srcOrd="4" destOrd="0" presId="urn:microsoft.com/office/officeart/2018/2/layout/IconVerticalSolidList"/>
    <dgm:cxn modelId="{9A28DFFB-B871-42BF-90D1-E7A5B34387E7}" type="presParOf" srcId="{073DE6DD-D6D8-4DB8-A8F9-0F55462A8C6B}" destId="{27602FFA-AF93-4390-9C31-700A72B01A7B}" srcOrd="0" destOrd="0" presId="urn:microsoft.com/office/officeart/2018/2/layout/IconVerticalSolidList"/>
    <dgm:cxn modelId="{4146B674-E9EE-436E-B053-B76FA788BA78}" type="presParOf" srcId="{073DE6DD-D6D8-4DB8-A8F9-0F55462A8C6B}" destId="{BE8DADF4-E66C-47C3-BC4C-03987F1BE945}" srcOrd="1" destOrd="0" presId="urn:microsoft.com/office/officeart/2018/2/layout/IconVerticalSolidList"/>
    <dgm:cxn modelId="{D6F44355-F094-4AF8-860E-D1AA7EE15E1C}" type="presParOf" srcId="{073DE6DD-D6D8-4DB8-A8F9-0F55462A8C6B}" destId="{8B3B1A92-A565-4579-9D58-27F2FF4CF521}" srcOrd="2" destOrd="0" presId="urn:microsoft.com/office/officeart/2018/2/layout/IconVerticalSolidList"/>
    <dgm:cxn modelId="{A5B5FC5B-706B-4B8F-AB1E-81D31A39A921}" type="presParOf" srcId="{073DE6DD-D6D8-4DB8-A8F9-0F55462A8C6B}" destId="{23581336-02A2-4DB3-8098-8898C25EF9C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0447D3-2991-47A3-B913-2D0A0A87CC8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22E4822-D7D1-4071-A5C1-21AE1F0F6EAD}">
      <dgm:prSet/>
      <dgm:spPr/>
      <dgm:t>
        <a:bodyPr/>
        <a:lstStyle/>
        <a:p>
          <a:r>
            <a:rPr lang="en-GB"/>
            <a:t>Learning styles are “individual differences in the process of learning”</a:t>
          </a:r>
          <a:endParaRPr lang="en-US"/>
        </a:p>
      </dgm:t>
    </dgm:pt>
    <dgm:pt modelId="{694B854E-4FC9-464F-A92C-751BCF4CB04D}" type="parTrans" cxnId="{B0DAAB6A-FF73-46B8-9A4C-0323BF78DA7C}">
      <dgm:prSet/>
      <dgm:spPr/>
      <dgm:t>
        <a:bodyPr/>
        <a:lstStyle/>
        <a:p>
          <a:endParaRPr lang="en-US"/>
        </a:p>
      </dgm:t>
    </dgm:pt>
    <dgm:pt modelId="{384B6EC6-0E7C-4DBF-A7F6-1BFAEEBC4A33}" type="sibTrans" cxnId="{B0DAAB6A-FF73-46B8-9A4C-0323BF78DA7C}">
      <dgm:prSet/>
      <dgm:spPr/>
      <dgm:t>
        <a:bodyPr/>
        <a:lstStyle/>
        <a:p>
          <a:endParaRPr lang="en-US"/>
        </a:p>
      </dgm:t>
    </dgm:pt>
    <dgm:pt modelId="{7B771EDA-DF47-4CEE-9DE6-9C6D1F439025}">
      <dgm:prSet/>
      <dgm:spPr/>
      <dgm:t>
        <a:bodyPr/>
        <a:lstStyle/>
        <a:p>
          <a:r>
            <a:rPr lang="en-GB"/>
            <a:t>Catering teaching styles to learning styles will give students a greater understanding of what is being taught.</a:t>
          </a:r>
          <a:endParaRPr lang="en-US"/>
        </a:p>
      </dgm:t>
    </dgm:pt>
    <dgm:pt modelId="{1ECF86F4-9B9C-4C24-8E35-A137D2B8CFE5}" type="parTrans" cxnId="{8F21DAC8-B19F-4FAB-8088-F4029587B652}">
      <dgm:prSet/>
      <dgm:spPr/>
      <dgm:t>
        <a:bodyPr/>
        <a:lstStyle/>
        <a:p>
          <a:endParaRPr lang="en-US"/>
        </a:p>
      </dgm:t>
    </dgm:pt>
    <dgm:pt modelId="{27E24422-7D25-437F-8F99-CBFA7F08FB83}" type="sibTrans" cxnId="{8F21DAC8-B19F-4FAB-8088-F4029587B652}">
      <dgm:prSet/>
      <dgm:spPr/>
      <dgm:t>
        <a:bodyPr/>
        <a:lstStyle/>
        <a:p>
          <a:endParaRPr lang="en-US"/>
        </a:p>
      </dgm:t>
    </dgm:pt>
    <dgm:pt modelId="{CE8B6BAC-3B5F-4375-8019-4430F47732D8}">
      <dgm:prSet/>
      <dgm:spPr/>
      <dgm:t>
        <a:bodyPr/>
        <a:lstStyle/>
        <a:p>
          <a:r>
            <a:rPr lang="en-GB"/>
            <a:t>This is known as the style matching hypothesis</a:t>
          </a:r>
          <a:endParaRPr lang="en-US"/>
        </a:p>
      </dgm:t>
    </dgm:pt>
    <dgm:pt modelId="{503F107F-EDD9-4C30-ACFF-15596C90D8FA}" type="parTrans" cxnId="{8D0D8AA2-9673-4C33-851B-C2A39B8F3E5B}">
      <dgm:prSet/>
      <dgm:spPr/>
      <dgm:t>
        <a:bodyPr/>
        <a:lstStyle/>
        <a:p>
          <a:endParaRPr lang="en-US"/>
        </a:p>
      </dgm:t>
    </dgm:pt>
    <dgm:pt modelId="{59BF5FC9-FA1B-4391-B3B1-03BBC9C39ADA}" type="sibTrans" cxnId="{8D0D8AA2-9673-4C33-851B-C2A39B8F3E5B}">
      <dgm:prSet/>
      <dgm:spPr/>
      <dgm:t>
        <a:bodyPr/>
        <a:lstStyle/>
        <a:p>
          <a:endParaRPr lang="en-US"/>
        </a:p>
      </dgm:t>
    </dgm:pt>
    <dgm:pt modelId="{9194D278-2869-4A19-98E0-479A0ACFA6BF}" type="pres">
      <dgm:prSet presAssocID="{A70447D3-2991-47A3-B913-2D0A0A87CC8E}" presName="root" presStyleCnt="0">
        <dgm:presLayoutVars>
          <dgm:dir/>
          <dgm:resizeHandles val="exact"/>
        </dgm:presLayoutVars>
      </dgm:prSet>
      <dgm:spPr/>
    </dgm:pt>
    <dgm:pt modelId="{BFC809F0-C16A-445E-A534-324DE7BD7A9A}" type="pres">
      <dgm:prSet presAssocID="{822E4822-D7D1-4071-A5C1-21AE1F0F6EAD}" presName="compNode" presStyleCnt="0"/>
      <dgm:spPr/>
    </dgm:pt>
    <dgm:pt modelId="{EE1D4186-24C7-4CCE-AB83-7C790FB01338}" type="pres">
      <dgm:prSet presAssocID="{822E4822-D7D1-4071-A5C1-21AE1F0F6EAD}" presName="bgRect" presStyleLbl="bgShp" presStyleIdx="0" presStyleCnt="3"/>
      <dgm:spPr/>
    </dgm:pt>
    <dgm:pt modelId="{62441A1D-2551-4687-B259-E2BD403A2F0D}" type="pres">
      <dgm:prSet presAssocID="{822E4822-D7D1-4071-A5C1-21AE1F0F6EA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A14834D-BF3B-4188-AEC8-2373C8AEEB7E}" type="pres">
      <dgm:prSet presAssocID="{822E4822-D7D1-4071-A5C1-21AE1F0F6EAD}" presName="spaceRect" presStyleCnt="0"/>
      <dgm:spPr/>
    </dgm:pt>
    <dgm:pt modelId="{3BA966CA-69BD-4444-AE42-5C6F43D8EC30}" type="pres">
      <dgm:prSet presAssocID="{822E4822-D7D1-4071-A5C1-21AE1F0F6EAD}" presName="parTx" presStyleLbl="revTx" presStyleIdx="0" presStyleCnt="3">
        <dgm:presLayoutVars>
          <dgm:chMax val="0"/>
          <dgm:chPref val="0"/>
        </dgm:presLayoutVars>
      </dgm:prSet>
      <dgm:spPr/>
    </dgm:pt>
    <dgm:pt modelId="{E318A3CA-808A-4753-9918-C2CF6DD6F243}" type="pres">
      <dgm:prSet presAssocID="{384B6EC6-0E7C-4DBF-A7F6-1BFAEEBC4A33}" presName="sibTrans" presStyleCnt="0"/>
      <dgm:spPr/>
    </dgm:pt>
    <dgm:pt modelId="{9C944F63-DFA8-4722-A61D-7B7ECDC73554}" type="pres">
      <dgm:prSet presAssocID="{7B771EDA-DF47-4CEE-9DE6-9C6D1F439025}" presName="compNode" presStyleCnt="0"/>
      <dgm:spPr/>
    </dgm:pt>
    <dgm:pt modelId="{ED7C6550-EED6-4C1F-B585-9080A7E554F0}" type="pres">
      <dgm:prSet presAssocID="{7B771EDA-DF47-4CEE-9DE6-9C6D1F439025}" presName="bgRect" presStyleLbl="bgShp" presStyleIdx="1" presStyleCnt="3"/>
      <dgm:spPr/>
    </dgm:pt>
    <dgm:pt modelId="{0D9A79D9-BB1B-4673-9144-2FE212A909AE}" type="pres">
      <dgm:prSet presAssocID="{7B771EDA-DF47-4CEE-9DE6-9C6D1F43902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8B9383D7-F167-4239-A8E1-D0736D8DBB14}" type="pres">
      <dgm:prSet presAssocID="{7B771EDA-DF47-4CEE-9DE6-9C6D1F439025}" presName="spaceRect" presStyleCnt="0"/>
      <dgm:spPr/>
    </dgm:pt>
    <dgm:pt modelId="{7C15D8DC-FE66-413E-BB11-3A4B76815264}" type="pres">
      <dgm:prSet presAssocID="{7B771EDA-DF47-4CEE-9DE6-9C6D1F439025}" presName="parTx" presStyleLbl="revTx" presStyleIdx="1" presStyleCnt="3">
        <dgm:presLayoutVars>
          <dgm:chMax val="0"/>
          <dgm:chPref val="0"/>
        </dgm:presLayoutVars>
      </dgm:prSet>
      <dgm:spPr/>
    </dgm:pt>
    <dgm:pt modelId="{80FA3E00-EF60-4803-BDA8-24F60D730612}" type="pres">
      <dgm:prSet presAssocID="{27E24422-7D25-437F-8F99-CBFA7F08FB83}" presName="sibTrans" presStyleCnt="0"/>
      <dgm:spPr/>
    </dgm:pt>
    <dgm:pt modelId="{19D814DC-234D-42DD-8EC9-81068C83EA78}" type="pres">
      <dgm:prSet presAssocID="{CE8B6BAC-3B5F-4375-8019-4430F47732D8}" presName="compNode" presStyleCnt="0"/>
      <dgm:spPr/>
    </dgm:pt>
    <dgm:pt modelId="{25C4EF79-013D-494E-ABED-1698454488C0}" type="pres">
      <dgm:prSet presAssocID="{CE8B6BAC-3B5F-4375-8019-4430F47732D8}" presName="bgRect" presStyleLbl="bgShp" presStyleIdx="2" presStyleCnt="3"/>
      <dgm:spPr/>
    </dgm:pt>
    <dgm:pt modelId="{8FBC9108-6062-49BA-84AE-1603651080A8}" type="pres">
      <dgm:prSet presAssocID="{CE8B6BAC-3B5F-4375-8019-4430F47732D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A4142E5A-911D-44B4-8F54-1394BBDF1CF1}" type="pres">
      <dgm:prSet presAssocID="{CE8B6BAC-3B5F-4375-8019-4430F47732D8}" presName="spaceRect" presStyleCnt="0"/>
      <dgm:spPr/>
    </dgm:pt>
    <dgm:pt modelId="{154BFC5C-C6FD-4638-8397-3DE292E5FF4A}" type="pres">
      <dgm:prSet presAssocID="{CE8B6BAC-3B5F-4375-8019-4430F47732D8}" presName="parTx" presStyleLbl="revTx" presStyleIdx="2" presStyleCnt="3">
        <dgm:presLayoutVars>
          <dgm:chMax val="0"/>
          <dgm:chPref val="0"/>
        </dgm:presLayoutVars>
      </dgm:prSet>
      <dgm:spPr/>
    </dgm:pt>
  </dgm:ptLst>
  <dgm:cxnLst>
    <dgm:cxn modelId="{EE8EA433-BE7B-4FB2-A7A9-6959F5098A6B}" type="presOf" srcId="{A70447D3-2991-47A3-B913-2D0A0A87CC8E}" destId="{9194D278-2869-4A19-98E0-479A0ACFA6BF}" srcOrd="0" destOrd="0" presId="urn:microsoft.com/office/officeart/2018/2/layout/IconVerticalSolidList"/>
    <dgm:cxn modelId="{B0DAAB6A-FF73-46B8-9A4C-0323BF78DA7C}" srcId="{A70447D3-2991-47A3-B913-2D0A0A87CC8E}" destId="{822E4822-D7D1-4071-A5C1-21AE1F0F6EAD}" srcOrd="0" destOrd="0" parTransId="{694B854E-4FC9-464F-A92C-751BCF4CB04D}" sibTransId="{384B6EC6-0E7C-4DBF-A7F6-1BFAEEBC4A33}"/>
    <dgm:cxn modelId="{8D0D8AA2-9673-4C33-851B-C2A39B8F3E5B}" srcId="{A70447D3-2991-47A3-B913-2D0A0A87CC8E}" destId="{CE8B6BAC-3B5F-4375-8019-4430F47732D8}" srcOrd="2" destOrd="0" parTransId="{503F107F-EDD9-4C30-ACFF-15596C90D8FA}" sibTransId="{59BF5FC9-FA1B-4391-B3B1-03BBC9C39ADA}"/>
    <dgm:cxn modelId="{08FB0FA4-877B-440E-A8B3-9D77948A690F}" type="presOf" srcId="{7B771EDA-DF47-4CEE-9DE6-9C6D1F439025}" destId="{7C15D8DC-FE66-413E-BB11-3A4B76815264}" srcOrd="0" destOrd="0" presId="urn:microsoft.com/office/officeart/2018/2/layout/IconVerticalSolidList"/>
    <dgm:cxn modelId="{8F21DAC8-B19F-4FAB-8088-F4029587B652}" srcId="{A70447D3-2991-47A3-B913-2D0A0A87CC8E}" destId="{7B771EDA-DF47-4CEE-9DE6-9C6D1F439025}" srcOrd="1" destOrd="0" parTransId="{1ECF86F4-9B9C-4C24-8E35-A137D2B8CFE5}" sibTransId="{27E24422-7D25-437F-8F99-CBFA7F08FB83}"/>
    <dgm:cxn modelId="{7A957DE9-E697-415B-B879-01CDAF84859E}" type="presOf" srcId="{CE8B6BAC-3B5F-4375-8019-4430F47732D8}" destId="{154BFC5C-C6FD-4638-8397-3DE292E5FF4A}" srcOrd="0" destOrd="0" presId="urn:microsoft.com/office/officeart/2018/2/layout/IconVerticalSolidList"/>
    <dgm:cxn modelId="{F61243FE-F87D-44A7-B31D-9092CBE74097}" type="presOf" srcId="{822E4822-D7D1-4071-A5C1-21AE1F0F6EAD}" destId="{3BA966CA-69BD-4444-AE42-5C6F43D8EC30}" srcOrd="0" destOrd="0" presId="urn:microsoft.com/office/officeart/2018/2/layout/IconVerticalSolidList"/>
    <dgm:cxn modelId="{242DC681-0B3F-4818-9CCE-B4CD9CDAECBF}" type="presParOf" srcId="{9194D278-2869-4A19-98E0-479A0ACFA6BF}" destId="{BFC809F0-C16A-445E-A534-324DE7BD7A9A}" srcOrd="0" destOrd="0" presId="urn:microsoft.com/office/officeart/2018/2/layout/IconVerticalSolidList"/>
    <dgm:cxn modelId="{EEE2B0EE-8741-4ACC-B0FD-1C9F6DF50D92}" type="presParOf" srcId="{BFC809F0-C16A-445E-A534-324DE7BD7A9A}" destId="{EE1D4186-24C7-4CCE-AB83-7C790FB01338}" srcOrd="0" destOrd="0" presId="urn:microsoft.com/office/officeart/2018/2/layout/IconVerticalSolidList"/>
    <dgm:cxn modelId="{04FC74C7-5260-468A-98A7-935C596A28A8}" type="presParOf" srcId="{BFC809F0-C16A-445E-A534-324DE7BD7A9A}" destId="{62441A1D-2551-4687-B259-E2BD403A2F0D}" srcOrd="1" destOrd="0" presId="urn:microsoft.com/office/officeart/2018/2/layout/IconVerticalSolidList"/>
    <dgm:cxn modelId="{A071DED2-ACCA-4702-9E85-AA261214A514}" type="presParOf" srcId="{BFC809F0-C16A-445E-A534-324DE7BD7A9A}" destId="{8A14834D-BF3B-4188-AEC8-2373C8AEEB7E}" srcOrd="2" destOrd="0" presId="urn:microsoft.com/office/officeart/2018/2/layout/IconVerticalSolidList"/>
    <dgm:cxn modelId="{C2CE4869-88C5-49BD-9CAA-5AAF2446A765}" type="presParOf" srcId="{BFC809F0-C16A-445E-A534-324DE7BD7A9A}" destId="{3BA966CA-69BD-4444-AE42-5C6F43D8EC30}" srcOrd="3" destOrd="0" presId="urn:microsoft.com/office/officeart/2018/2/layout/IconVerticalSolidList"/>
    <dgm:cxn modelId="{18965FE6-1B63-4BED-9A21-34508ED72DB8}" type="presParOf" srcId="{9194D278-2869-4A19-98E0-479A0ACFA6BF}" destId="{E318A3CA-808A-4753-9918-C2CF6DD6F243}" srcOrd="1" destOrd="0" presId="urn:microsoft.com/office/officeart/2018/2/layout/IconVerticalSolidList"/>
    <dgm:cxn modelId="{3F12B7D1-DA54-4717-9160-524668B117A5}" type="presParOf" srcId="{9194D278-2869-4A19-98E0-479A0ACFA6BF}" destId="{9C944F63-DFA8-4722-A61D-7B7ECDC73554}" srcOrd="2" destOrd="0" presId="urn:microsoft.com/office/officeart/2018/2/layout/IconVerticalSolidList"/>
    <dgm:cxn modelId="{60D2424F-0A04-45C5-BBF2-B4230CAC479E}" type="presParOf" srcId="{9C944F63-DFA8-4722-A61D-7B7ECDC73554}" destId="{ED7C6550-EED6-4C1F-B585-9080A7E554F0}" srcOrd="0" destOrd="0" presId="urn:microsoft.com/office/officeart/2018/2/layout/IconVerticalSolidList"/>
    <dgm:cxn modelId="{BA5064CD-6050-4B21-A628-182430CD84F7}" type="presParOf" srcId="{9C944F63-DFA8-4722-A61D-7B7ECDC73554}" destId="{0D9A79D9-BB1B-4673-9144-2FE212A909AE}" srcOrd="1" destOrd="0" presId="urn:microsoft.com/office/officeart/2018/2/layout/IconVerticalSolidList"/>
    <dgm:cxn modelId="{518E032C-79A9-47F3-BDB5-24A813A81DF1}" type="presParOf" srcId="{9C944F63-DFA8-4722-A61D-7B7ECDC73554}" destId="{8B9383D7-F167-4239-A8E1-D0736D8DBB14}" srcOrd="2" destOrd="0" presId="urn:microsoft.com/office/officeart/2018/2/layout/IconVerticalSolidList"/>
    <dgm:cxn modelId="{F6CF5EA2-281C-44C8-85EB-24B103E5F34B}" type="presParOf" srcId="{9C944F63-DFA8-4722-A61D-7B7ECDC73554}" destId="{7C15D8DC-FE66-413E-BB11-3A4B76815264}" srcOrd="3" destOrd="0" presId="urn:microsoft.com/office/officeart/2018/2/layout/IconVerticalSolidList"/>
    <dgm:cxn modelId="{ED7D2D19-BACD-4C40-8171-C66FBC1F4933}" type="presParOf" srcId="{9194D278-2869-4A19-98E0-479A0ACFA6BF}" destId="{80FA3E00-EF60-4803-BDA8-24F60D730612}" srcOrd="3" destOrd="0" presId="urn:microsoft.com/office/officeart/2018/2/layout/IconVerticalSolidList"/>
    <dgm:cxn modelId="{9592019D-0080-4A08-A3AE-22A57CCD7299}" type="presParOf" srcId="{9194D278-2869-4A19-98E0-479A0ACFA6BF}" destId="{19D814DC-234D-42DD-8EC9-81068C83EA78}" srcOrd="4" destOrd="0" presId="urn:microsoft.com/office/officeart/2018/2/layout/IconVerticalSolidList"/>
    <dgm:cxn modelId="{0DAAB22B-44C6-47EF-8D11-D0D44590DFAB}" type="presParOf" srcId="{19D814DC-234D-42DD-8EC9-81068C83EA78}" destId="{25C4EF79-013D-494E-ABED-1698454488C0}" srcOrd="0" destOrd="0" presId="urn:microsoft.com/office/officeart/2018/2/layout/IconVerticalSolidList"/>
    <dgm:cxn modelId="{B876F8A4-6F58-43EE-BCD1-ECA0655681CB}" type="presParOf" srcId="{19D814DC-234D-42DD-8EC9-81068C83EA78}" destId="{8FBC9108-6062-49BA-84AE-1603651080A8}" srcOrd="1" destOrd="0" presId="urn:microsoft.com/office/officeart/2018/2/layout/IconVerticalSolidList"/>
    <dgm:cxn modelId="{C498C633-BF70-440F-8E94-A9DFF3061914}" type="presParOf" srcId="{19D814DC-234D-42DD-8EC9-81068C83EA78}" destId="{A4142E5A-911D-44B4-8F54-1394BBDF1CF1}" srcOrd="2" destOrd="0" presId="urn:microsoft.com/office/officeart/2018/2/layout/IconVerticalSolidList"/>
    <dgm:cxn modelId="{EA144AFB-9CB3-4B11-938D-9D51DB89B57D}" type="presParOf" srcId="{19D814DC-234D-42DD-8EC9-81068C83EA78}" destId="{154BFC5C-C6FD-4638-8397-3DE292E5FF4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6248227-BF14-45D5-8613-FC93B81B9E89}"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EB6DD804-5978-4FC1-887D-E1FBBFC4597F}">
      <dgm:prSet/>
      <dgm:spPr/>
      <dgm:t>
        <a:bodyPr/>
        <a:lstStyle/>
        <a:p>
          <a:r>
            <a:rPr lang="en-GB" dirty="0">
              <a:solidFill>
                <a:schemeClr val="bg1"/>
              </a:solidFill>
            </a:rPr>
            <a:t>The majority of academic work on learning styles is done under the radar of legitimate scholarly critique</a:t>
          </a:r>
          <a:endParaRPr lang="en-US" dirty="0">
            <a:solidFill>
              <a:schemeClr val="bg1"/>
            </a:solidFill>
          </a:endParaRPr>
        </a:p>
      </dgm:t>
    </dgm:pt>
    <dgm:pt modelId="{72ABB596-C9FC-4D61-8CD3-F9B4F928CDA8}" type="parTrans" cxnId="{FDB02624-C76A-4A1B-9FFC-25336CDE167F}">
      <dgm:prSet/>
      <dgm:spPr/>
      <dgm:t>
        <a:bodyPr/>
        <a:lstStyle/>
        <a:p>
          <a:endParaRPr lang="en-US"/>
        </a:p>
      </dgm:t>
    </dgm:pt>
    <dgm:pt modelId="{EDC45B94-8112-4EB1-A8EB-D74DA742D8BB}" type="sibTrans" cxnId="{FDB02624-C76A-4A1B-9FFC-25336CDE167F}">
      <dgm:prSet/>
      <dgm:spPr>
        <a:noFill/>
        <a:ln>
          <a:noFill/>
        </a:ln>
      </dgm:spPr>
      <dgm:t>
        <a:bodyPr/>
        <a:lstStyle/>
        <a:p>
          <a:endParaRPr lang="en-US"/>
        </a:p>
      </dgm:t>
    </dgm:pt>
    <dgm:pt modelId="{6023E737-757F-4B97-A79F-C772534894B7}">
      <dgm:prSet/>
      <dgm:spPr/>
      <dgm:t>
        <a:bodyPr/>
        <a:lstStyle/>
        <a:p>
          <a:r>
            <a:rPr lang="en-GB" dirty="0">
              <a:solidFill>
                <a:schemeClr val="bg1"/>
              </a:solidFill>
            </a:rPr>
            <a:t>Available studies have universally failed to substantiate the style matching hypothesis.</a:t>
          </a:r>
          <a:endParaRPr lang="en-US" dirty="0">
            <a:solidFill>
              <a:schemeClr val="bg1"/>
            </a:solidFill>
          </a:endParaRPr>
        </a:p>
      </dgm:t>
    </dgm:pt>
    <dgm:pt modelId="{EDC9929F-4A08-47CC-A255-11CFB324C927}" type="parTrans" cxnId="{A34AA52E-0FAA-487D-A554-88FC71F8CE4F}">
      <dgm:prSet/>
      <dgm:spPr/>
      <dgm:t>
        <a:bodyPr/>
        <a:lstStyle/>
        <a:p>
          <a:endParaRPr lang="en-US"/>
        </a:p>
      </dgm:t>
    </dgm:pt>
    <dgm:pt modelId="{E99757C8-30B5-438B-9503-C4E15C55F690}" type="sibTrans" cxnId="{A34AA52E-0FAA-487D-A554-88FC71F8CE4F}">
      <dgm:prSet/>
      <dgm:spPr>
        <a:noFill/>
        <a:ln>
          <a:noFill/>
        </a:ln>
      </dgm:spPr>
      <dgm:t>
        <a:bodyPr/>
        <a:lstStyle/>
        <a:p>
          <a:endParaRPr lang="en-US"/>
        </a:p>
      </dgm:t>
    </dgm:pt>
    <dgm:pt modelId="{52759944-6063-4982-9156-CB85403CEFB9}">
      <dgm:prSet/>
      <dgm:spPr/>
      <dgm:t>
        <a:bodyPr/>
        <a:lstStyle/>
        <a:p>
          <a:r>
            <a:rPr lang="en-GB" dirty="0">
              <a:solidFill>
                <a:schemeClr val="bg1"/>
              </a:solidFill>
            </a:rPr>
            <a:t>Learning styles have been repeatedly tested and there is currently no evidence to support it.</a:t>
          </a:r>
          <a:endParaRPr lang="en-US" dirty="0">
            <a:solidFill>
              <a:schemeClr val="bg1"/>
            </a:solidFill>
          </a:endParaRPr>
        </a:p>
      </dgm:t>
    </dgm:pt>
    <dgm:pt modelId="{50016F70-8815-48C1-9717-6A04F65B1B6C}" type="parTrans" cxnId="{2DB20AFB-544C-44DA-A2AA-08E8E596908F}">
      <dgm:prSet/>
      <dgm:spPr/>
      <dgm:t>
        <a:bodyPr/>
        <a:lstStyle/>
        <a:p>
          <a:endParaRPr lang="en-US"/>
        </a:p>
      </dgm:t>
    </dgm:pt>
    <dgm:pt modelId="{94EDF81C-7FD2-4020-9ABC-71A07B973382}" type="sibTrans" cxnId="{2DB20AFB-544C-44DA-A2AA-08E8E596908F}">
      <dgm:prSet/>
      <dgm:spPr/>
      <dgm:t>
        <a:bodyPr/>
        <a:lstStyle/>
        <a:p>
          <a:endParaRPr lang="en-US"/>
        </a:p>
      </dgm:t>
    </dgm:pt>
    <dgm:pt modelId="{8B8E91DF-EA7A-41FC-81D5-7509E2EAEE4B}" type="pres">
      <dgm:prSet presAssocID="{96248227-BF14-45D5-8613-FC93B81B9E89}" presName="outerComposite" presStyleCnt="0">
        <dgm:presLayoutVars>
          <dgm:chMax val="5"/>
          <dgm:dir/>
          <dgm:resizeHandles val="exact"/>
        </dgm:presLayoutVars>
      </dgm:prSet>
      <dgm:spPr/>
    </dgm:pt>
    <dgm:pt modelId="{FB966068-A83F-4508-967E-E0A0ABBED271}" type="pres">
      <dgm:prSet presAssocID="{96248227-BF14-45D5-8613-FC93B81B9E89}" presName="dummyMaxCanvas" presStyleCnt="0">
        <dgm:presLayoutVars/>
      </dgm:prSet>
      <dgm:spPr/>
    </dgm:pt>
    <dgm:pt modelId="{D9C6C85A-D64C-4FD5-99E5-574970AF2ADF}" type="pres">
      <dgm:prSet presAssocID="{96248227-BF14-45D5-8613-FC93B81B9E89}" presName="ThreeNodes_1" presStyleLbl="node1" presStyleIdx="0" presStyleCnt="3">
        <dgm:presLayoutVars>
          <dgm:bulletEnabled val="1"/>
        </dgm:presLayoutVars>
      </dgm:prSet>
      <dgm:spPr/>
    </dgm:pt>
    <dgm:pt modelId="{12FD29B7-E8A0-4E91-B45F-0FCA4A792DCA}" type="pres">
      <dgm:prSet presAssocID="{96248227-BF14-45D5-8613-FC93B81B9E89}" presName="ThreeNodes_2" presStyleLbl="node1" presStyleIdx="1" presStyleCnt="3">
        <dgm:presLayoutVars>
          <dgm:bulletEnabled val="1"/>
        </dgm:presLayoutVars>
      </dgm:prSet>
      <dgm:spPr/>
    </dgm:pt>
    <dgm:pt modelId="{943C9552-33AA-4E5A-8681-5325AA5290E3}" type="pres">
      <dgm:prSet presAssocID="{96248227-BF14-45D5-8613-FC93B81B9E89}" presName="ThreeNodes_3" presStyleLbl="node1" presStyleIdx="2" presStyleCnt="3">
        <dgm:presLayoutVars>
          <dgm:bulletEnabled val="1"/>
        </dgm:presLayoutVars>
      </dgm:prSet>
      <dgm:spPr/>
    </dgm:pt>
    <dgm:pt modelId="{67A68308-BD90-4672-A5E9-294AC5A882AD}" type="pres">
      <dgm:prSet presAssocID="{96248227-BF14-45D5-8613-FC93B81B9E89}" presName="ThreeConn_1-2" presStyleLbl="fgAccFollowNode1" presStyleIdx="0" presStyleCnt="2" custLinFactX="35441" custLinFactNeighborX="100000" custLinFactNeighborY="-93440">
        <dgm:presLayoutVars>
          <dgm:bulletEnabled val="1"/>
        </dgm:presLayoutVars>
      </dgm:prSet>
      <dgm:spPr/>
    </dgm:pt>
    <dgm:pt modelId="{57AF6227-F1EF-4930-AA70-ECC5DDD88C6E}" type="pres">
      <dgm:prSet presAssocID="{96248227-BF14-45D5-8613-FC93B81B9E89}" presName="ThreeConn_2-3" presStyleLbl="fgAccFollowNode1" presStyleIdx="1" presStyleCnt="2" custLinFactY="-100000" custLinFactNeighborX="46248" custLinFactNeighborY="-154837">
        <dgm:presLayoutVars>
          <dgm:bulletEnabled val="1"/>
        </dgm:presLayoutVars>
      </dgm:prSet>
      <dgm:spPr/>
    </dgm:pt>
    <dgm:pt modelId="{5F71B510-B2C2-4B71-83CE-CCD61BD86659}" type="pres">
      <dgm:prSet presAssocID="{96248227-BF14-45D5-8613-FC93B81B9E89}" presName="ThreeNodes_1_text" presStyleLbl="node1" presStyleIdx="2" presStyleCnt="3">
        <dgm:presLayoutVars>
          <dgm:bulletEnabled val="1"/>
        </dgm:presLayoutVars>
      </dgm:prSet>
      <dgm:spPr/>
    </dgm:pt>
    <dgm:pt modelId="{704FE033-3DCC-4261-9616-A9D5D7651BD9}" type="pres">
      <dgm:prSet presAssocID="{96248227-BF14-45D5-8613-FC93B81B9E89}" presName="ThreeNodes_2_text" presStyleLbl="node1" presStyleIdx="2" presStyleCnt="3">
        <dgm:presLayoutVars>
          <dgm:bulletEnabled val="1"/>
        </dgm:presLayoutVars>
      </dgm:prSet>
      <dgm:spPr/>
    </dgm:pt>
    <dgm:pt modelId="{E4945055-09D7-4FF9-8AAA-60A439486FF8}" type="pres">
      <dgm:prSet presAssocID="{96248227-BF14-45D5-8613-FC93B81B9E89}" presName="ThreeNodes_3_text" presStyleLbl="node1" presStyleIdx="2" presStyleCnt="3">
        <dgm:presLayoutVars>
          <dgm:bulletEnabled val="1"/>
        </dgm:presLayoutVars>
      </dgm:prSet>
      <dgm:spPr/>
    </dgm:pt>
  </dgm:ptLst>
  <dgm:cxnLst>
    <dgm:cxn modelId="{14B97404-F879-4B8C-8A50-5735211B4A6A}" type="presOf" srcId="{96248227-BF14-45D5-8613-FC93B81B9E89}" destId="{8B8E91DF-EA7A-41FC-81D5-7509E2EAEE4B}" srcOrd="0" destOrd="0" presId="urn:microsoft.com/office/officeart/2005/8/layout/vProcess5"/>
    <dgm:cxn modelId="{7589BC1E-66B1-4B34-B858-EDBFB7B4E69C}" type="presOf" srcId="{EDC45B94-8112-4EB1-A8EB-D74DA742D8BB}" destId="{67A68308-BD90-4672-A5E9-294AC5A882AD}" srcOrd="0" destOrd="0" presId="urn:microsoft.com/office/officeart/2005/8/layout/vProcess5"/>
    <dgm:cxn modelId="{FDB02624-C76A-4A1B-9FFC-25336CDE167F}" srcId="{96248227-BF14-45D5-8613-FC93B81B9E89}" destId="{EB6DD804-5978-4FC1-887D-E1FBBFC4597F}" srcOrd="0" destOrd="0" parTransId="{72ABB596-C9FC-4D61-8CD3-F9B4F928CDA8}" sibTransId="{EDC45B94-8112-4EB1-A8EB-D74DA742D8BB}"/>
    <dgm:cxn modelId="{A34AA52E-0FAA-487D-A554-88FC71F8CE4F}" srcId="{96248227-BF14-45D5-8613-FC93B81B9E89}" destId="{6023E737-757F-4B97-A79F-C772534894B7}" srcOrd="1" destOrd="0" parTransId="{EDC9929F-4A08-47CC-A255-11CFB324C927}" sibTransId="{E99757C8-30B5-438B-9503-C4E15C55F690}"/>
    <dgm:cxn modelId="{740C3631-5F36-491E-A273-A6B9DB3DC0F6}" type="presOf" srcId="{6023E737-757F-4B97-A79F-C772534894B7}" destId="{704FE033-3DCC-4261-9616-A9D5D7651BD9}" srcOrd="1" destOrd="0" presId="urn:microsoft.com/office/officeart/2005/8/layout/vProcess5"/>
    <dgm:cxn modelId="{7C42F540-BA25-4A3C-9C70-061F1A348546}" type="presOf" srcId="{52759944-6063-4982-9156-CB85403CEFB9}" destId="{E4945055-09D7-4FF9-8AAA-60A439486FF8}" srcOrd="1" destOrd="0" presId="urn:microsoft.com/office/officeart/2005/8/layout/vProcess5"/>
    <dgm:cxn modelId="{9EF94A61-EF1F-49D7-9D38-A18C78E3B5FA}" type="presOf" srcId="{6023E737-757F-4B97-A79F-C772534894B7}" destId="{12FD29B7-E8A0-4E91-B45F-0FCA4A792DCA}" srcOrd="0" destOrd="0" presId="urn:microsoft.com/office/officeart/2005/8/layout/vProcess5"/>
    <dgm:cxn modelId="{BD8B1F62-210D-4E94-A214-619F4F179080}" type="presOf" srcId="{E99757C8-30B5-438B-9503-C4E15C55F690}" destId="{57AF6227-F1EF-4930-AA70-ECC5DDD88C6E}" srcOrd="0" destOrd="0" presId="urn:microsoft.com/office/officeart/2005/8/layout/vProcess5"/>
    <dgm:cxn modelId="{A3CF1C51-590C-4E55-BE2C-0B389C14A7BC}" type="presOf" srcId="{EB6DD804-5978-4FC1-887D-E1FBBFC4597F}" destId="{D9C6C85A-D64C-4FD5-99E5-574970AF2ADF}" srcOrd="0" destOrd="0" presId="urn:microsoft.com/office/officeart/2005/8/layout/vProcess5"/>
    <dgm:cxn modelId="{E34CE9E7-384B-4B40-A43D-3ADFF20090C2}" type="presOf" srcId="{EB6DD804-5978-4FC1-887D-E1FBBFC4597F}" destId="{5F71B510-B2C2-4B71-83CE-CCD61BD86659}" srcOrd="1" destOrd="0" presId="urn:microsoft.com/office/officeart/2005/8/layout/vProcess5"/>
    <dgm:cxn modelId="{4402A1F9-18B5-4775-9DB9-3616993C7683}" type="presOf" srcId="{52759944-6063-4982-9156-CB85403CEFB9}" destId="{943C9552-33AA-4E5A-8681-5325AA5290E3}" srcOrd="0" destOrd="0" presId="urn:microsoft.com/office/officeart/2005/8/layout/vProcess5"/>
    <dgm:cxn modelId="{2DB20AFB-544C-44DA-A2AA-08E8E596908F}" srcId="{96248227-BF14-45D5-8613-FC93B81B9E89}" destId="{52759944-6063-4982-9156-CB85403CEFB9}" srcOrd="2" destOrd="0" parTransId="{50016F70-8815-48C1-9717-6A04F65B1B6C}" sibTransId="{94EDF81C-7FD2-4020-9ABC-71A07B973382}"/>
    <dgm:cxn modelId="{732378A7-253D-483E-AB9C-EDC07CC8B536}" type="presParOf" srcId="{8B8E91DF-EA7A-41FC-81D5-7509E2EAEE4B}" destId="{FB966068-A83F-4508-967E-E0A0ABBED271}" srcOrd="0" destOrd="0" presId="urn:microsoft.com/office/officeart/2005/8/layout/vProcess5"/>
    <dgm:cxn modelId="{16AAB267-CE8D-472A-A001-3877808711F4}" type="presParOf" srcId="{8B8E91DF-EA7A-41FC-81D5-7509E2EAEE4B}" destId="{D9C6C85A-D64C-4FD5-99E5-574970AF2ADF}" srcOrd="1" destOrd="0" presId="urn:microsoft.com/office/officeart/2005/8/layout/vProcess5"/>
    <dgm:cxn modelId="{F9288742-DA38-4DB6-AE91-48FF202DDFAD}" type="presParOf" srcId="{8B8E91DF-EA7A-41FC-81D5-7509E2EAEE4B}" destId="{12FD29B7-E8A0-4E91-B45F-0FCA4A792DCA}" srcOrd="2" destOrd="0" presId="urn:microsoft.com/office/officeart/2005/8/layout/vProcess5"/>
    <dgm:cxn modelId="{2B28513D-AE05-40DA-9703-AEBED7B409DF}" type="presParOf" srcId="{8B8E91DF-EA7A-41FC-81D5-7509E2EAEE4B}" destId="{943C9552-33AA-4E5A-8681-5325AA5290E3}" srcOrd="3" destOrd="0" presId="urn:microsoft.com/office/officeart/2005/8/layout/vProcess5"/>
    <dgm:cxn modelId="{2C7813B9-01AB-4D33-AE59-B59DCBCF0F49}" type="presParOf" srcId="{8B8E91DF-EA7A-41FC-81D5-7509E2EAEE4B}" destId="{67A68308-BD90-4672-A5E9-294AC5A882AD}" srcOrd="4" destOrd="0" presId="urn:microsoft.com/office/officeart/2005/8/layout/vProcess5"/>
    <dgm:cxn modelId="{50230E0C-77FC-4163-A2FA-4B04D368C243}" type="presParOf" srcId="{8B8E91DF-EA7A-41FC-81D5-7509E2EAEE4B}" destId="{57AF6227-F1EF-4930-AA70-ECC5DDD88C6E}" srcOrd="5" destOrd="0" presId="urn:microsoft.com/office/officeart/2005/8/layout/vProcess5"/>
    <dgm:cxn modelId="{0EBB56D9-30C2-4DE8-BCA1-6A9E14D2D2D5}" type="presParOf" srcId="{8B8E91DF-EA7A-41FC-81D5-7509E2EAEE4B}" destId="{5F71B510-B2C2-4B71-83CE-CCD61BD86659}" srcOrd="6" destOrd="0" presId="urn:microsoft.com/office/officeart/2005/8/layout/vProcess5"/>
    <dgm:cxn modelId="{FCED1745-17BE-4320-B2B0-41708D1F34D5}" type="presParOf" srcId="{8B8E91DF-EA7A-41FC-81D5-7509E2EAEE4B}" destId="{704FE033-3DCC-4261-9616-A9D5D7651BD9}" srcOrd="7" destOrd="0" presId="urn:microsoft.com/office/officeart/2005/8/layout/vProcess5"/>
    <dgm:cxn modelId="{3AB0E986-5850-4E8B-9CF9-E1D44495321A}" type="presParOf" srcId="{8B8E91DF-EA7A-41FC-81D5-7509E2EAEE4B}" destId="{E4945055-09D7-4FF9-8AAA-60A439486FF8}"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5C78C5-A7AE-4F78-B409-55243539CC40}"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EC074A77-D5B1-4676-A04A-C60F04D603DD}">
      <dgm:prSet/>
      <dgm:spPr/>
      <dgm:t>
        <a:bodyPr/>
        <a:lstStyle/>
        <a:p>
          <a:r>
            <a:rPr lang="en-GB"/>
            <a:t>The use of game design elements in non-game contexts.</a:t>
          </a:r>
          <a:endParaRPr lang="en-US"/>
        </a:p>
      </dgm:t>
    </dgm:pt>
    <dgm:pt modelId="{2B2D2438-DFE9-41D2-B314-2C354FD0A57E}" type="parTrans" cxnId="{B99A116D-95DB-4751-99E5-FBCC0BEAC423}">
      <dgm:prSet/>
      <dgm:spPr/>
      <dgm:t>
        <a:bodyPr/>
        <a:lstStyle/>
        <a:p>
          <a:endParaRPr lang="en-US"/>
        </a:p>
      </dgm:t>
    </dgm:pt>
    <dgm:pt modelId="{63DCF089-6E55-4733-AEFA-7D8BC0725032}" type="sibTrans" cxnId="{B99A116D-95DB-4751-99E5-FBCC0BEAC423}">
      <dgm:prSet/>
      <dgm:spPr/>
      <dgm:t>
        <a:bodyPr/>
        <a:lstStyle/>
        <a:p>
          <a:endParaRPr lang="en-US"/>
        </a:p>
      </dgm:t>
    </dgm:pt>
    <dgm:pt modelId="{3ED09B10-EE00-429A-A783-2BCE56A8992B}">
      <dgm:prSet/>
      <dgm:spPr/>
      <dgm:t>
        <a:bodyPr/>
        <a:lstStyle/>
        <a:p>
          <a:r>
            <a:rPr lang="en-GB"/>
            <a:t>Game design elements – any element readily associated with games.</a:t>
          </a:r>
          <a:endParaRPr lang="en-US"/>
        </a:p>
      </dgm:t>
    </dgm:pt>
    <dgm:pt modelId="{93202C20-D438-4654-A8A5-1D795DA1D748}" type="parTrans" cxnId="{61342647-5AB9-4390-A2FD-2C0FBBF0FB73}">
      <dgm:prSet/>
      <dgm:spPr/>
      <dgm:t>
        <a:bodyPr/>
        <a:lstStyle/>
        <a:p>
          <a:endParaRPr lang="en-US"/>
        </a:p>
      </dgm:t>
    </dgm:pt>
    <dgm:pt modelId="{E5CB9E65-41FD-4B25-B7E9-F76A84267F39}" type="sibTrans" cxnId="{61342647-5AB9-4390-A2FD-2C0FBBF0FB73}">
      <dgm:prSet/>
      <dgm:spPr/>
      <dgm:t>
        <a:bodyPr/>
        <a:lstStyle/>
        <a:p>
          <a:endParaRPr lang="en-US"/>
        </a:p>
      </dgm:t>
    </dgm:pt>
    <dgm:pt modelId="{AF737FB8-B01C-4817-A876-38A7583FDA78}">
      <dgm:prSet/>
      <dgm:spPr/>
      <dgm:t>
        <a:bodyPr/>
        <a:lstStyle/>
        <a:p>
          <a:r>
            <a:rPr lang="en-GB"/>
            <a:t>Gamification satisfies 3 psychological needs:</a:t>
          </a:r>
          <a:endParaRPr lang="en-US"/>
        </a:p>
      </dgm:t>
    </dgm:pt>
    <dgm:pt modelId="{D9283202-D6EB-426C-A1BD-8165650D9C57}" type="parTrans" cxnId="{007A28F5-85AC-43C3-91F2-65118EF062B2}">
      <dgm:prSet/>
      <dgm:spPr/>
      <dgm:t>
        <a:bodyPr/>
        <a:lstStyle/>
        <a:p>
          <a:endParaRPr lang="en-US"/>
        </a:p>
      </dgm:t>
    </dgm:pt>
    <dgm:pt modelId="{E6CDC987-5B0E-4461-BA14-CC439B8AFCE9}" type="sibTrans" cxnId="{007A28F5-85AC-43C3-91F2-65118EF062B2}">
      <dgm:prSet/>
      <dgm:spPr/>
      <dgm:t>
        <a:bodyPr/>
        <a:lstStyle/>
        <a:p>
          <a:endParaRPr lang="en-US"/>
        </a:p>
      </dgm:t>
    </dgm:pt>
    <dgm:pt modelId="{595278FD-8B5A-41FF-96BB-58C28721EE27}">
      <dgm:prSet/>
      <dgm:spPr/>
      <dgm:t>
        <a:bodyPr/>
        <a:lstStyle/>
        <a:p>
          <a:r>
            <a:rPr lang="en-GB"/>
            <a:t>Related</a:t>
          </a:r>
          <a:endParaRPr lang="en-US"/>
        </a:p>
      </dgm:t>
    </dgm:pt>
    <dgm:pt modelId="{E1E7CD67-42E6-461E-99B6-E5B9283C94B3}" type="parTrans" cxnId="{0F2E2464-939C-4C21-8CAE-47E083976229}">
      <dgm:prSet/>
      <dgm:spPr/>
      <dgm:t>
        <a:bodyPr/>
        <a:lstStyle/>
        <a:p>
          <a:endParaRPr lang="en-US"/>
        </a:p>
      </dgm:t>
    </dgm:pt>
    <dgm:pt modelId="{EFCD0FDC-1AE8-4574-ABAF-3C9DF99008B1}" type="sibTrans" cxnId="{0F2E2464-939C-4C21-8CAE-47E083976229}">
      <dgm:prSet/>
      <dgm:spPr/>
      <dgm:t>
        <a:bodyPr/>
        <a:lstStyle/>
        <a:p>
          <a:endParaRPr lang="en-US"/>
        </a:p>
      </dgm:t>
    </dgm:pt>
    <dgm:pt modelId="{33C662B0-E5E1-488C-A460-D27A5447EFC2}">
      <dgm:prSet/>
      <dgm:spPr/>
      <dgm:t>
        <a:bodyPr/>
        <a:lstStyle/>
        <a:p>
          <a:r>
            <a:rPr lang="en-GB"/>
            <a:t>Autonomous</a:t>
          </a:r>
          <a:endParaRPr lang="en-US"/>
        </a:p>
      </dgm:t>
    </dgm:pt>
    <dgm:pt modelId="{6273EF19-002A-4CA0-A193-9837FB7104C6}" type="parTrans" cxnId="{5AC23EC5-0E36-4112-9FAB-BFB1E227F5BE}">
      <dgm:prSet/>
      <dgm:spPr/>
      <dgm:t>
        <a:bodyPr/>
        <a:lstStyle/>
        <a:p>
          <a:endParaRPr lang="en-US"/>
        </a:p>
      </dgm:t>
    </dgm:pt>
    <dgm:pt modelId="{247DD35E-2EDD-45C0-A0B1-BA732166D399}" type="sibTrans" cxnId="{5AC23EC5-0E36-4112-9FAB-BFB1E227F5BE}">
      <dgm:prSet/>
      <dgm:spPr/>
      <dgm:t>
        <a:bodyPr/>
        <a:lstStyle/>
        <a:p>
          <a:endParaRPr lang="en-US"/>
        </a:p>
      </dgm:t>
    </dgm:pt>
    <dgm:pt modelId="{509F41B1-415A-47DA-A4D8-387218DB244B}">
      <dgm:prSet/>
      <dgm:spPr/>
      <dgm:t>
        <a:bodyPr/>
        <a:lstStyle/>
        <a:p>
          <a:r>
            <a:rPr lang="en-GB"/>
            <a:t>Competent</a:t>
          </a:r>
          <a:endParaRPr lang="en-US"/>
        </a:p>
      </dgm:t>
    </dgm:pt>
    <dgm:pt modelId="{5EA26DAC-A536-4F4D-A10F-D168A04415F3}" type="parTrans" cxnId="{8F4A9F53-D4CA-4AFB-B891-B33DFFDF378D}">
      <dgm:prSet/>
      <dgm:spPr/>
      <dgm:t>
        <a:bodyPr/>
        <a:lstStyle/>
        <a:p>
          <a:endParaRPr lang="en-US"/>
        </a:p>
      </dgm:t>
    </dgm:pt>
    <dgm:pt modelId="{F644865F-60C4-4319-B0BC-E433972182F4}" type="sibTrans" cxnId="{8F4A9F53-D4CA-4AFB-B891-B33DFFDF378D}">
      <dgm:prSet/>
      <dgm:spPr/>
      <dgm:t>
        <a:bodyPr/>
        <a:lstStyle/>
        <a:p>
          <a:endParaRPr lang="en-US"/>
        </a:p>
      </dgm:t>
    </dgm:pt>
    <dgm:pt modelId="{ACADE3E6-FBA7-4392-9657-0F9927B4CFEF}" type="pres">
      <dgm:prSet presAssocID="{4B5C78C5-A7AE-4F78-B409-55243539CC40}" presName="Name0" presStyleCnt="0">
        <dgm:presLayoutVars>
          <dgm:dir/>
          <dgm:animLvl val="lvl"/>
          <dgm:resizeHandles val="exact"/>
        </dgm:presLayoutVars>
      </dgm:prSet>
      <dgm:spPr/>
    </dgm:pt>
    <dgm:pt modelId="{085323E5-655F-4A25-867C-D023088B88C0}" type="pres">
      <dgm:prSet presAssocID="{AF737FB8-B01C-4817-A876-38A7583FDA78}" presName="boxAndChildren" presStyleCnt="0"/>
      <dgm:spPr/>
    </dgm:pt>
    <dgm:pt modelId="{A8EF40BF-70CC-4A79-ADB5-104A7DD84C18}" type="pres">
      <dgm:prSet presAssocID="{AF737FB8-B01C-4817-A876-38A7583FDA78}" presName="parentTextBox" presStyleLbl="node1" presStyleIdx="0" presStyleCnt="3"/>
      <dgm:spPr/>
    </dgm:pt>
    <dgm:pt modelId="{8C746B68-F28A-4FD7-916D-C630ED87DEFE}" type="pres">
      <dgm:prSet presAssocID="{AF737FB8-B01C-4817-A876-38A7583FDA78}" presName="entireBox" presStyleLbl="node1" presStyleIdx="0" presStyleCnt="3"/>
      <dgm:spPr/>
    </dgm:pt>
    <dgm:pt modelId="{64B31710-958A-41AF-87F3-D84819E3FD61}" type="pres">
      <dgm:prSet presAssocID="{AF737FB8-B01C-4817-A876-38A7583FDA78}" presName="descendantBox" presStyleCnt="0"/>
      <dgm:spPr/>
    </dgm:pt>
    <dgm:pt modelId="{8F2E90F6-FBB1-4240-8449-F7790403EDF9}" type="pres">
      <dgm:prSet presAssocID="{595278FD-8B5A-41FF-96BB-58C28721EE27}" presName="childTextBox" presStyleLbl="fgAccFollowNode1" presStyleIdx="0" presStyleCnt="3">
        <dgm:presLayoutVars>
          <dgm:bulletEnabled val="1"/>
        </dgm:presLayoutVars>
      </dgm:prSet>
      <dgm:spPr/>
    </dgm:pt>
    <dgm:pt modelId="{6AE81108-5665-488A-9499-60D2CB0FE209}" type="pres">
      <dgm:prSet presAssocID="{33C662B0-E5E1-488C-A460-D27A5447EFC2}" presName="childTextBox" presStyleLbl="fgAccFollowNode1" presStyleIdx="1" presStyleCnt="3">
        <dgm:presLayoutVars>
          <dgm:bulletEnabled val="1"/>
        </dgm:presLayoutVars>
      </dgm:prSet>
      <dgm:spPr/>
    </dgm:pt>
    <dgm:pt modelId="{047DF776-2C14-41ED-BEF6-44DF67027944}" type="pres">
      <dgm:prSet presAssocID="{509F41B1-415A-47DA-A4D8-387218DB244B}" presName="childTextBox" presStyleLbl="fgAccFollowNode1" presStyleIdx="2" presStyleCnt="3">
        <dgm:presLayoutVars>
          <dgm:bulletEnabled val="1"/>
        </dgm:presLayoutVars>
      </dgm:prSet>
      <dgm:spPr/>
    </dgm:pt>
    <dgm:pt modelId="{BE1F3A01-52A0-44BD-A087-B54F15A94C8E}" type="pres">
      <dgm:prSet presAssocID="{E5CB9E65-41FD-4B25-B7E9-F76A84267F39}" presName="sp" presStyleCnt="0"/>
      <dgm:spPr/>
    </dgm:pt>
    <dgm:pt modelId="{221AC932-6B71-44ED-96FC-D1BBFD3FA48B}" type="pres">
      <dgm:prSet presAssocID="{3ED09B10-EE00-429A-A783-2BCE56A8992B}" presName="arrowAndChildren" presStyleCnt="0"/>
      <dgm:spPr/>
    </dgm:pt>
    <dgm:pt modelId="{66085E2B-7327-409B-92B0-EA192B5302CD}" type="pres">
      <dgm:prSet presAssocID="{3ED09B10-EE00-429A-A783-2BCE56A8992B}" presName="parentTextArrow" presStyleLbl="node1" presStyleIdx="1" presStyleCnt="3"/>
      <dgm:spPr/>
    </dgm:pt>
    <dgm:pt modelId="{8734F8A8-660B-4698-9C64-84FF5D7C4098}" type="pres">
      <dgm:prSet presAssocID="{63DCF089-6E55-4733-AEFA-7D8BC0725032}" presName="sp" presStyleCnt="0"/>
      <dgm:spPr/>
    </dgm:pt>
    <dgm:pt modelId="{B2FB85ED-7813-4640-9E4C-E53F2FE282D7}" type="pres">
      <dgm:prSet presAssocID="{EC074A77-D5B1-4676-A04A-C60F04D603DD}" presName="arrowAndChildren" presStyleCnt="0"/>
      <dgm:spPr/>
    </dgm:pt>
    <dgm:pt modelId="{ADF1D8AB-C923-45A7-8B78-D2704FD9A175}" type="pres">
      <dgm:prSet presAssocID="{EC074A77-D5B1-4676-A04A-C60F04D603DD}" presName="parentTextArrow" presStyleLbl="node1" presStyleIdx="2" presStyleCnt="3"/>
      <dgm:spPr/>
    </dgm:pt>
  </dgm:ptLst>
  <dgm:cxnLst>
    <dgm:cxn modelId="{9CC02329-C794-405E-B8CC-45F3AEF02E05}" type="presOf" srcId="{EC074A77-D5B1-4676-A04A-C60F04D603DD}" destId="{ADF1D8AB-C923-45A7-8B78-D2704FD9A175}" srcOrd="0" destOrd="0" presId="urn:microsoft.com/office/officeart/2005/8/layout/process4"/>
    <dgm:cxn modelId="{0F2E2464-939C-4C21-8CAE-47E083976229}" srcId="{AF737FB8-B01C-4817-A876-38A7583FDA78}" destId="{595278FD-8B5A-41FF-96BB-58C28721EE27}" srcOrd="0" destOrd="0" parTransId="{E1E7CD67-42E6-461E-99B6-E5B9283C94B3}" sibTransId="{EFCD0FDC-1AE8-4574-ABAF-3C9DF99008B1}"/>
    <dgm:cxn modelId="{61342647-5AB9-4390-A2FD-2C0FBBF0FB73}" srcId="{4B5C78C5-A7AE-4F78-B409-55243539CC40}" destId="{3ED09B10-EE00-429A-A783-2BCE56A8992B}" srcOrd="1" destOrd="0" parTransId="{93202C20-D438-4654-A8A5-1D795DA1D748}" sibTransId="{E5CB9E65-41FD-4B25-B7E9-F76A84267F39}"/>
    <dgm:cxn modelId="{8800576B-9722-4149-923B-1CA27738D46E}" type="presOf" srcId="{509F41B1-415A-47DA-A4D8-387218DB244B}" destId="{047DF776-2C14-41ED-BEF6-44DF67027944}" srcOrd="0" destOrd="0" presId="urn:microsoft.com/office/officeart/2005/8/layout/process4"/>
    <dgm:cxn modelId="{B99A116D-95DB-4751-99E5-FBCC0BEAC423}" srcId="{4B5C78C5-A7AE-4F78-B409-55243539CC40}" destId="{EC074A77-D5B1-4676-A04A-C60F04D603DD}" srcOrd="0" destOrd="0" parTransId="{2B2D2438-DFE9-41D2-B314-2C354FD0A57E}" sibTransId="{63DCF089-6E55-4733-AEFA-7D8BC0725032}"/>
    <dgm:cxn modelId="{8F4A9F53-D4CA-4AFB-B891-B33DFFDF378D}" srcId="{AF737FB8-B01C-4817-A876-38A7583FDA78}" destId="{509F41B1-415A-47DA-A4D8-387218DB244B}" srcOrd="2" destOrd="0" parTransId="{5EA26DAC-A536-4F4D-A10F-D168A04415F3}" sibTransId="{F644865F-60C4-4319-B0BC-E433972182F4}"/>
    <dgm:cxn modelId="{F2905B9D-7FD1-4797-B181-DE653B198907}" type="presOf" srcId="{AF737FB8-B01C-4817-A876-38A7583FDA78}" destId="{8C746B68-F28A-4FD7-916D-C630ED87DEFE}" srcOrd="1" destOrd="0" presId="urn:microsoft.com/office/officeart/2005/8/layout/process4"/>
    <dgm:cxn modelId="{0E7DBAB2-297A-42B4-A712-8B96AAA901D0}" type="presOf" srcId="{AF737FB8-B01C-4817-A876-38A7583FDA78}" destId="{A8EF40BF-70CC-4A79-ADB5-104A7DD84C18}" srcOrd="0" destOrd="0" presId="urn:microsoft.com/office/officeart/2005/8/layout/process4"/>
    <dgm:cxn modelId="{5AC23EC5-0E36-4112-9FAB-BFB1E227F5BE}" srcId="{AF737FB8-B01C-4817-A876-38A7583FDA78}" destId="{33C662B0-E5E1-488C-A460-D27A5447EFC2}" srcOrd="1" destOrd="0" parTransId="{6273EF19-002A-4CA0-A193-9837FB7104C6}" sibTransId="{247DD35E-2EDD-45C0-A0B1-BA732166D399}"/>
    <dgm:cxn modelId="{540F1AC7-606E-43F0-B1A4-A67FF31B4FEF}" type="presOf" srcId="{4B5C78C5-A7AE-4F78-B409-55243539CC40}" destId="{ACADE3E6-FBA7-4392-9657-0F9927B4CFEF}" srcOrd="0" destOrd="0" presId="urn:microsoft.com/office/officeart/2005/8/layout/process4"/>
    <dgm:cxn modelId="{C02AACCC-BBF2-4FCF-9C8C-1364019D610E}" type="presOf" srcId="{3ED09B10-EE00-429A-A783-2BCE56A8992B}" destId="{66085E2B-7327-409B-92B0-EA192B5302CD}" srcOrd="0" destOrd="0" presId="urn:microsoft.com/office/officeart/2005/8/layout/process4"/>
    <dgm:cxn modelId="{556621DA-EFFF-4101-A13F-4151F6BB0EC6}" type="presOf" srcId="{595278FD-8B5A-41FF-96BB-58C28721EE27}" destId="{8F2E90F6-FBB1-4240-8449-F7790403EDF9}" srcOrd="0" destOrd="0" presId="urn:microsoft.com/office/officeart/2005/8/layout/process4"/>
    <dgm:cxn modelId="{5A60A8E3-C62A-4802-8374-53BE19A3D78A}" type="presOf" srcId="{33C662B0-E5E1-488C-A460-D27A5447EFC2}" destId="{6AE81108-5665-488A-9499-60D2CB0FE209}" srcOrd="0" destOrd="0" presId="urn:microsoft.com/office/officeart/2005/8/layout/process4"/>
    <dgm:cxn modelId="{007A28F5-85AC-43C3-91F2-65118EF062B2}" srcId="{4B5C78C5-A7AE-4F78-B409-55243539CC40}" destId="{AF737FB8-B01C-4817-A876-38A7583FDA78}" srcOrd="2" destOrd="0" parTransId="{D9283202-D6EB-426C-A1BD-8165650D9C57}" sibTransId="{E6CDC987-5B0E-4461-BA14-CC439B8AFCE9}"/>
    <dgm:cxn modelId="{74DA06FB-E88D-4B9D-87ED-66A2F011C133}" type="presParOf" srcId="{ACADE3E6-FBA7-4392-9657-0F9927B4CFEF}" destId="{085323E5-655F-4A25-867C-D023088B88C0}" srcOrd="0" destOrd="0" presId="urn:microsoft.com/office/officeart/2005/8/layout/process4"/>
    <dgm:cxn modelId="{82AB8854-CE48-4580-939C-BC8410B46783}" type="presParOf" srcId="{085323E5-655F-4A25-867C-D023088B88C0}" destId="{A8EF40BF-70CC-4A79-ADB5-104A7DD84C18}" srcOrd="0" destOrd="0" presId="urn:microsoft.com/office/officeart/2005/8/layout/process4"/>
    <dgm:cxn modelId="{BD4A1695-86CF-4B15-9A52-B3AEF8654B4E}" type="presParOf" srcId="{085323E5-655F-4A25-867C-D023088B88C0}" destId="{8C746B68-F28A-4FD7-916D-C630ED87DEFE}" srcOrd="1" destOrd="0" presId="urn:microsoft.com/office/officeart/2005/8/layout/process4"/>
    <dgm:cxn modelId="{6A5AB23A-9681-4B0E-B677-A335651E8CBC}" type="presParOf" srcId="{085323E5-655F-4A25-867C-D023088B88C0}" destId="{64B31710-958A-41AF-87F3-D84819E3FD61}" srcOrd="2" destOrd="0" presId="urn:microsoft.com/office/officeart/2005/8/layout/process4"/>
    <dgm:cxn modelId="{B8774026-A45E-4F8E-B092-D9BE5AFF62A8}" type="presParOf" srcId="{64B31710-958A-41AF-87F3-D84819E3FD61}" destId="{8F2E90F6-FBB1-4240-8449-F7790403EDF9}" srcOrd="0" destOrd="0" presId="urn:microsoft.com/office/officeart/2005/8/layout/process4"/>
    <dgm:cxn modelId="{38C2FE80-6803-467B-AC68-9A7218522267}" type="presParOf" srcId="{64B31710-958A-41AF-87F3-D84819E3FD61}" destId="{6AE81108-5665-488A-9499-60D2CB0FE209}" srcOrd="1" destOrd="0" presId="urn:microsoft.com/office/officeart/2005/8/layout/process4"/>
    <dgm:cxn modelId="{8A556459-4918-4108-BA99-5269A99282D4}" type="presParOf" srcId="{64B31710-958A-41AF-87F3-D84819E3FD61}" destId="{047DF776-2C14-41ED-BEF6-44DF67027944}" srcOrd="2" destOrd="0" presId="urn:microsoft.com/office/officeart/2005/8/layout/process4"/>
    <dgm:cxn modelId="{CAC1E2D9-6A02-414F-8DDC-38C034797994}" type="presParOf" srcId="{ACADE3E6-FBA7-4392-9657-0F9927B4CFEF}" destId="{BE1F3A01-52A0-44BD-A087-B54F15A94C8E}" srcOrd="1" destOrd="0" presId="urn:microsoft.com/office/officeart/2005/8/layout/process4"/>
    <dgm:cxn modelId="{0338E8A4-172D-4A57-9F1C-4410DDE40EBB}" type="presParOf" srcId="{ACADE3E6-FBA7-4392-9657-0F9927B4CFEF}" destId="{221AC932-6B71-44ED-96FC-D1BBFD3FA48B}" srcOrd="2" destOrd="0" presId="urn:microsoft.com/office/officeart/2005/8/layout/process4"/>
    <dgm:cxn modelId="{D27CFE2C-79E7-4543-A65A-1E1442AB161A}" type="presParOf" srcId="{221AC932-6B71-44ED-96FC-D1BBFD3FA48B}" destId="{66085E2B-7327-409B-92B0-EA192B5302CD}" srcOrd="0" destOrd="0" presId="urn:microsoft.com/office/officeart/2005/8/layout/process4"/>
    <dgm:cxn modelId="{43B8BFE4-CC38-43FD-9C68-E07AC3201609}" type="presParOf" srcId="{ACADE3E6-FBA7-4392-9657-0F9927B4CFEF}" destId="{8734F8A8-660B-4698-9C64-84FF5D7C4098}" srcOrd="3" destOrd="0" presId="urn:microsoft.com/office/officeart/2005/8/layout/process4"/>
    <dgm:cxn modelId="{A3108DB3-5DAD-4987-B655-1431CFB392A6}" type="presParOf" srcId="{ACADE3E6-FBA7-4392-9657-0F9927B4CFEF}" destId="{B2FB85ED-7813-4640-9E4C-E53F2FE282D7}" srcOrd="4" destOrd="0" presId="urn:microsoft.com/office/officeart/2005/8/layout/process4"/>
    <dgm:cxn modelId="{27FA5372-0244-4DA8-8ADC-2680E95EBE72}" type="presParOf" srcId="{B2FB85ED-7813-4640-9E4C-E53F2FE282D7}" destId="{ADF1D8AB-C923-45A7-8B78-D2704FD9A17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104D581-48B8-4F0C-9E9B-4A4FB9AA6EF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4668775-A05A-4A5F-913D-96D252D26ED1}">
      <dgm:prSet/>
      <dgm:spPr/>
      <dgm:t>
        <a:bodyPr/>
        <a:lstStyle/>
        <a:p>
          <a:r>
            <a:rPr lang="en-GB" dirty="0"/>
            <a:t>Researchers do not agree about the current understanding of the effects on motivation.</a:t>
          </a:r>
          <a:endParaRPr lang="en-US" dirty="0"/>
        </a:p>
      </dgm:t>
    </dgm:pt>
    <dgm:pt modelId="{46915BE5-9578-42A5-89A9-2239BFCEBAB0}" type="parTrans" cxnId="{4A9DE16A-3736-4036-9634-214AAF2C70CF}">
      <dgm:prSet/>
      <dgm:spPr/>
      <dgm:t>
        <a:bodyPr/>
        <a:lstStyle/>
        <a:p>
          <a:endParaRPr lang="en-US"/>
        </a:p>
      </dgm:t>
    </dgm:pt>
    <dgm:pt modelId="{A792616D-5A85-4030-83F9-67FF9E03506C}" type="sibTrans" cxnId="{4A9DE16A-3736-4036-9634-214AAF2C70CF}">
      <dgm:prSet/>
      <dgm:spPr/>
      <dgm:t>
        <a:bodyPr/>
        <a:lstStyle/>
        <a:p>
          <a:endParaRPr lang="en-US"/>
        </a:p>
      </dgm:t>
    </dgm:pt>
    <dgm:pt modelId="{922101C0-0141-4F59-AABF-F2F8292EED72}">
      <dgm:prSet/>
      <dgm:spPr/>
      <dgm:t>
        <a:bodyPr/>
        <a:lstStyle/>
        <a:p>
          <a:r>
            <a:rPr lang="en-GB" dirty="0"/>
            <a:t>One side claims that the current research question is too broad.</a:t>
          </a:r>
          <a:endParaRPr lang="en-US" dirty="0"/>
        </a:p>
      </dgm:t>
    </dgm:pt>
    <dgm:pt modelId="{7FBD604E-C8DC-4A6B-8CD0-D935C3600B4D}" type="parTrans" cxnId="{5C410A2D-7080-40B7-A258-2374AAAADC6F}">
      <dgm:prSet/>
      <dgm:spPr/>
      <dgm:t>
        <a:bodyPr/>
        <a:lstStyle/>
        <a:p>
          <a:endParaRPr lang="en-US"/>
        </a:p>
      </dgm:t>
    </dgm:pt>
    <dgm:pt modelId="{05FB3D47-2C22-498A-B1E3-4734D16AEFC6}" type="sibTrans" cxnId="{5C410A2D-7080-40B7-A258-2374AAAADC6F}">
      <dgm:prSet/>
      <dgm:spPr/>
      <dgm:t>
        <a:bodyPr/>
        <a:lstStyle/>
        <a:p>
          <a:endParaRPr lang="en-US"/>
        </a:p>
      </dgm:t>
    </dgm:pt>
    <dgm:pt modelId="{E2AA5D9E-A946-4A67-AE9A-C70FB610ED30}">
      <dgm:prSet/>
      <dgm:spPr/>
      <dgm:t>
        <a:bodyPr/>
        <a:lstStyle/>
        <a:p>
          <a:r>
            <a:rPr lang="en-GB" dirty="0"/>
            <a:t>Research should focus on specific questions.</a:t>
          </a:r>
          <a:endParaRPr lang="en-US" dirty="0"/>
        </a:p>
      </dgm:t>
    </dgm:pt>
    <dgm:pt modelId="{F158952C-F9E9-44A9-A978-0593F0582082}" type="parTrans" cxnId="{B44A78CB-BC47-431A-9FA0-8AAB94F12AD9}">
      <dgm:prSet/>
      <dgm:spPr/>
      <dgm:t>
        <a:bodyPr/>
        <a:lstStyle/>
        <a:p>
          <a:endParaRPr lang="en-US"/>
        </a:p>
      </dgm:t>
    </dgm:pt>
    <dgm:pt modelId="{7EC90C82-D7BA-47D0-B196-B4A1C06132D6}" type="sibTrans" cxnId="{B44A78CB-BC47-431A-9FA0-8AAB94F12AD9}">
      <dgm:prSet/>
      <dgm:spPr/>
      <dgm:t>
        <a:bodyPr/>
        <a:lstStyle/>
        <a:p>
          <a:endParaRPr lang="en-US"/>
        </a:p>
      </dgm:t>
    </dgm:pt>
    <dgm:pt modelId="{E35D2AA8-C270-4B03-B0D3-60B15A3EB595}">
      <dgm:prSet/>
      <dgm:spPr/>
      <dgm:t>
        <a:bodyPr/>
        <a:lstStyle/>
        <a:p>
          <a:r>
            <a:rPr lang="en-GB" dirty="0"/>
            <a:t>The exact link between gamification and motivation is unknown.</a:t>
          </a:r>
          <a:endParaRPr lang="en-US" dirty="0"/>
        </a:p>
      </dgm:t>
    </dgm:pt>
    <dgm:pt modelId="{6F7E74F3-B3E9-49C0-8A7A-5DC99D082E76}" type="parTrans" cxnId="{D3EF97F0-BB0D-4AF4-BE91-D9F18DFC6C63}">
      <dgm:prSet/>
      <dgm:spPr/>
      <dgm:t>
        <a:bodyPr/>
        <a:lstStyle/>
        <a:p>
          <a:endParaRPr lang="en-US"/>
        </a:p>
      </dgm:t>
    </dgm:pt>
    <dgm:pt modelId="{D92CE4BE-C8AA-4547-B335-FCC8C9D340B6}" type="sibTrans" cxnId="{D3EF97F0-BB0D-4AF4-BE91-D9F18DFC6C63}">
      <dgm:prSet/>
      <dgm:spPr/>
      <dgm:t>
        <a:bodyPr/>
        <a:lstStyle/>
        <a:p>
          <a:endParaRPr lang="en-US"/>
        </a:p>
      </dgm:t>
    </dgm:pt>
    <dgm:pt modelId="{34337C2F-F6C7-4E34-B545-C6F38917BFC9}" type="pres">
      <dgm:prSet presAssocID="{4104D581-48B8-4F0C-9E9B-4A4FB9AA6EF3}" presName="linear" presStyleCnt="0">
        <dgm:presLayoutVars>
          <dgm:animLvl val="lvl"/>
          <dgm:resizeHandles val="exact"/>
        </dgm:presLayoutVars>
      </dgm:prSet>
      <dgm:spPr/>
    </dgm:pt>
    <dgm:pt modelId="{81623E2F-AC6A-4A1B-A7F9-D8E9B4B38E3E}" type="pres">
      <dgm:prSet presAssocID="{A4668775-A05A-4A5F-913D-96D252D26ED1}" presName="parentText" presStyleLbl="node1" presStyleIdx="0" presStyleCnt="4">
        <dgm:presLayoutVars>
          <dgm:chMax val="0"/>
          <dgm:bulletEnabled val="1"/>
        </dgm:presLayoutVars>
      </dgm:prSet>
      <dgm:spPr/>
    </dgm:pt>
    <dgm:pt modelId="{FB7D7D98-1498-4F7B-A173-E69721002D9F}" type="pres">
      <dgm:prSet presAssocID="{A792616D-5A85-4030-83F9-67FF9E03506C}" presName="spacer" presStyleCnt="0"/>
      <dgm:spPr/>
    </dgm:pt>
    <dgm:pt modelId="{817EDA06-F7F4-4E1D-90B5-F891D0B9385B}" type="pres">
      <dgm:prSet presAssocID="{922101C0-0141-4F59-AABF-F2F8292EED72}" presName="parentText" presStyleLbl="node1" presStyleIdx="1" presStyleCnt="4">
        <dgm:presLayoutVars>
          <dgm:chMax val="0"/>
          <dgm:bulletEnabled val="1"/>
        </dgm:presLayoutVars>
      </dgm:prSet>
      <dgm:spPr/>
    </dgm:pt>
    <dgm:pt modelId="{3CFDAE02-FD4F-4E3A-A3CC-DD8607D9B293}" type="pres">
      <dgm:prSet presAssocID="{05FB3D47-2C22-498A-B1E3-4734D16AEFC6}" presName="spacer" presStyleCnt="0"/>
      <dgm:spPr/>
    </dgm:pt>
    <dgm:pt modelId="{310A00D5-2C4B-4752-8956-0A979053C44E}" type="pres">
      <dgm:prSet presAssocID="{E2AA5D9E-A946-4A67-AE9A-C70FB610ED30}" presName="parentText" presStyleLbl="node1" presStyleIdx="2" presStyleCnt="4">
        <dgm:presLayoutVars>
          <dgm:chMax val="0"/>
          <dgm:bulletEnabled val="1"/>
        </dgm:presLayoutVars>
      </dgm:prSet>
      <dgm:spPr/>
    </dgm:pt>
    <dgm:pt modelId="{67788406-1E8B-401C-BB58-70A63BC7F7F5}" type="pres">
      <dgm:prSet presAssocID="{7EC90C82-D7BA-47D0-B196-B4A1C06132D6}" presName="spacer" presStyleCnt="0"/>
      <dgm:spPr/>
    </dgm:pt>
    <dgm:pt modelId="{AAB02294-9C13-4004-BC5E-84AA6774EE0F}" type="pres">
      <dgm:prSet presAssocID="{E35D2AA8-C270-4B03-B0D3-60B15A3EB595}" presName="parentText" presStyleLbl="node1" presStyleIdx="3" presStyleCnt="4">
        <dgm:presLayoutVars>
          <dgm:chMax val="0"/>
          <dgm:bulletEnabled val="1"/>
        </dgm:presLayoutVars>
      </dgm:prSet>
      <dgm:spPr/>
    </dgm:pt>
  </dgm:ptLst>
  <dgm:cxnLst>
    <dgm:cxn modelId="{5C410A2D-7080-40B7-A258-2374AAAADC6F}" srcId="{4104D581-48B8-4F0C-9E9B-4A4FB9AA6EF3}" destId="{922101C0-0141-4F59-AABF-F2F8292EED72}" srcOrd="1" destOrd="0" parTransId="{7FBD604E-C8DC-4A6B-8CD0-D935C3600B4D}" sibTransId="{05FB3D47-2C22-498A-B1E3-4734D16AEFC6}"/>
    <dgm:cxn modelId="{C9E16F67-8DC8-45FE-9FAF-0A9D5BB38EF5}" type="presOf" srcId="{E35D2AA8-C270-4B03-B0D3-60B15A3EB595}" destId="{AAB02294-9C13-4004-BC5E-84AA6774EE0F}" srcOrd="0" destOrd="0" presId="urn:microsoft.com/office/officeart/2005/8/layout/vList2"/>
    <dgm:cxn modelId="{4A9DE16A-3736-4036-9634-214AAF2C70CF}" srcId="{4104D581-48B8-4F0C-9E9B-4A4FB9AA6EF3}" destId="{A4668775-A05A-4A5F-913D-96D252D26ED1}" srcOrd="0" destOrd="0" parTransId="{46915BE5-9578-42A5-89A9-2239BFCEBAB0}" sibTransId="{A792616D-5A85-4030-83F9-67FF9E03506C}"/>
    <dgm:cxn modelId="{AB71BA50-C7C0-4D50-A333-B6AA0B7CE24D}" type="presOf" srcId="{A4668775-A05A-4A5F-913D-96D252D26ED1}" destId="{81623E2F-AC6A-4A1B-A7F9-D8E9B4B38E3E}" srcOrd="0" destOrd="0" presId="urn:microsoft.com/office/officeart/2005/8/layout/vList2"/>
    <dgm:cxn modelId="{0CA34FAB-01A6-4499-940F-545DAB29D5C2}" type="presOf" srcId="{4104D581-48B8-4F0C-9E9B-4A4FB9AA6EF3}" destId="{34337C2F-F6C7-4E34-B545-C6F38917BFC9}" srcOrd="0" destOrd="0" presId="urn:microsoft.com/office/officeart/2005/8/layout/vList2"/>
    <dgm:cxn modelId="{5DDB64C9-6063-4D84-BCF2-162F2BE6E66D}" type="presOf" srcId="{E2AA5D9E-A946-4A67-AE9A-C70FB610ED30}" destId="{310A00D5-2C4B-4752-8956-0A979053C44E}" srcOrd="0" destOrd="0" presId="urn:microsoft.com/office/officeart/2005/8/layout/vList2"/>
    <dgm:cxn modelId="{B44A78CB-BC47-431A-9FA0-8AAB94F12AD9}" srcId="{4104D581-48B8-4F0C-9E9B-4A4FB9AA6EF3}" destId="{E2AA5D9E-A946-4A67-AE9A-C70FB610ED30}" srcOrd="2" destOrd="0" parTransId="{F158952C-F9E9-44A9-A978-0593F0582082}" sibTransId="{7EC90C82-D7BA-47D0-B196-B4A1C06132D6}"/>
    <dgm:cxn modelId="{77E3F6D9-C24D-42F1-BF25-4021BCCDBBCA}" type="presOf" srcId="{922101C0-0141-4F59-AABF-F2F8292EED72}" destId="{817EDA06-F7F4-4E1D-90B5-F891D0B9385B}" srcOrd="0" destOrd="0" presId="urn:microsoft.com/office/officeart/2005/8/layout/vList2"/>
    <dgm:cxn modelId="{D3EF97F0-BB0D-4AF4-BE91-D9F18DFC6C63}" srcId="{4104D581-48B8-4F0C-9E9B-4A4FB9AA6EF3}" destId="{E35D2AA8-C270-4B03-B0D3-60B15A3EB595}" srcOrd="3" destOrd="0" parTransId="{6F7E74F3-B3E9-49C0-8A7A-5DC99D082E76}" sibTransId="{D92CE4BE-C8AA-4547-B335-FCC8C9D340B6}"/>
    <dgm:cxn modelId="{3FA0ECAF-B672-40D3-82E8-029A765A1E1B}" type="presParOf" srcId="{34337C2F-F6C7-4E34-B545-C6F38917BFC9}" destId="{81623E2F-AC6A-4A1B-A7F9-D8E9B4B38E3E}" srcOrd="0" destOrd="0" presId="urn:microsoft.com/office/officeart/2005/8/layout/vList2"/>
    <dgm:cxn modelId="{38907639-8645-474B-BC6E-5E7B04BEA0DC}" type="presParOf" srcId="{34337C2F-F6C7-4E34-B545-C6F38917BFC9}" destId="{FB7D7D98-1498-4F7B-A173-E69721002D9F}" srcOrd="1" destOrd="0" presId="urn:microsoft.com/office/officeart/2005/8/layout/vList2"/>
    <dgm:cxn modelId="{D051523D-D9ED-4F85-AEAA-0706510A635C}" type="presParOf" srcId="{34337C2F-F6C7-4E34-B545-C6F38917BFC9}" destId="{817EDA06-F7F4-4E1D-90B5-F891D0B9385B}" srcOrd="2" destOrd="0" presId="urn:microsoft.com/office/officeart/2005/8/layout/vList2"/>
    <dgm:cxn modelId="{E817C486-E5B6-4907-88F6-6C2276797F79}" type="presParOf" srcId="{34337C2F-F6C7-4E34-B545-C6F38917BFC9}" destId="{3CFDAE02-FD4F-4E3A-A3CC-DD8607D9B293}" srcOrd="3" destOrd="0" presId="urn:microsoft.com/office/officeart/2005/8/layout/vList2"/>
    <dgm:cxn modelId="{E385070F-6DE0-494B-B7E7-B03BDBCD22AA}" type="presParOf" srcId="{34337C2F-F6C7-4E34-B545-C6F38917BFC9}" destId="{310A00D5-2C4B-4752-8956-0A979053C44E}" srcOrd="4" destOrd="0" presId="urn:microsoft.com/office/officeart/2005/8/layout/vList2"/>
    <dgm:cxn modelId="{AD6E6725-56FB-48A1-A831-F3AFC443F536}" type="presParOf" srcId="{34337C2F-F6C7-4E34-B545-C6F38917BFC9}" destId="{67788406-1E8B-401C-BB58-70A63BC7F7F5}" srcOrd="5" destOrd="0" presId="urn:microsoft.com/office/officeart/2005/8/layout/vList2"/>
    <dgm:cxn modelId="{85BE8B3F-F3CB-405C-BB06-D25E3934C52E}" type="presParOf" srcId="{34337C2F-F6C7-4E34-B545-C6F38917BFC9}" destId="{AAB02294-9C13-4004-BC5E-84AA6774EE0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59ACB76-A722-4991-ABD7-B823C0A0A55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0D9CF96-CEF6-43B3-8344-ED7A0C4CF071}">
      <dgm:prSet/>
      <dgm:spPr/>
      <dgm:t>
        <a:bodyPr/>
        <a:lstStyle/>
        <a:p>
          <a:r>
            <a:rPr lang="en-GB"/>
            <a:t>The other side argues that the link between gamification and increased motivation is known.</a:t>
          </a:r>
          <a:endParaRPr lang="en-US"/>
        </a:p>
      </dgm:t>
    </dgm:pt>
    <dgm:pt modelId="{469940F9-6F9D-485D-B5F0-AECBD4A6F916}" type="parTrans" cxnId="{90F8AFCB-AD68-471E-9732-AB9B6F033790}">
      <dgm:prSet/>
      <dgm:spPr/>
      <dgm:t>
        <a:bodyPr/>
        <a:lstStyle/>
        <a:p>
          <a:endParaRPr lang="en-US"/>
        </a:p>
      </dgm:t>
    </dgm:pt>
    <dgm:pt modelId="{6E73A6EC-6BBD-4E85-BAC7-DE16C4DB7187}" type="sibTrans" cxnId="{90F8AFCB-AD68-471E-9732-AB9B6F033790}">
      <dgm:prSet/>
      <dgm:spPr/>
      <dgm:t>
        <a:bodyPr/>
        <a:lstStyle/>
        <a:p>
          <a:endParaRPr lang="en-US"/>
        </a:p>
      </dgm:t>
    </dgm:pt>
    <dgm:pt modelId="{B0C79EDC-178A-4AC2-A814-4428102D803A}">
      <dgm:prSet/>
      <dgm:spPr/>
      <dgm:t>
        <a:bodyPr/>
        <a:lstStyle/>
        <a:p>
          <a:r>
            <a:rPr lang="en-GB"/>
            <a:t>Gamification increases motivation by offering more rewards.</a:t>
          </a:r>
          <a:endParaRPr lang="en-US"/>
        </a:p>
      </dgm:t>
    </dgm:pt>
    <dgm:pt modelId="{1E2ED20D-75E8-4042-9099-641140A9478F}" type="parTrans" cxnId="{CF5C4B3D-7DA0-421E-90FA-7DB5C0503CA7}">
      <dgm:prSet/>
      <dgm:spPr/>
      <dgm:t>
        <a:bodyPr/>
        <a:lstStyle/>
        <a:p>
          <a:endParaRPr lang="en-US"/>
        </a:p>
      </dgm:t>
    </dgm:pt>
    <dgm:pt modelId="{A0940FAE-67F3-4C5D-84A2-DD053004B408}" type="sibTrans" cxnId="{CF5C4B3D-7DA0-421E-90FA-7DB5C0503CA7}">
      <dgm:prSet/>
      <dgm:spPr/>
      <dgm:t>
        <a:bodyPr/>
        <a:lstStyle/>
        <a:p>
          <a:endParaRPr lang="en-US"/>
        </a:p>
      </dgm:t>
    </dgm:pt>
    <dgm:pt modelId="{8F5C793D-4BA2-4487-A52A-A6EB284A48EF}">
      <dgm:prSet/>
      <dgm:spPr/>
      <dgm:t>
        <a:bodyPr/>
        <a:lstStyle/>
        <a:p>
          <a:r>
            <a:rPr lang="en-GB"/>
            <a:t>Rewards extrinsically motivate students to engage with gamified learning.</a:t>
          </a:r>
          <a:endParaRPr lang="en-US"/>
        </a:p>
      </dgm:t>
    </dgm:pt>
    <dgm:pt modelId="{71BAB892-A211-449E-9FDA-883297AF33A2}" type="parTrans" cxnId="{543E9BDB-3CFC-49CD-9367-E7C023ABEE3E}">
      <dgm:prSet/>
      <dgm:spPr/>
      <dgm:t>
        <a:bodyPr/>
        <a:lstStyle/>
        <a:p>
          <a:endParaRPr lang="en-US"/>
        </a:p>
      </dgm:t>
    </dgm:pt>
    <dgm:pt modelId="{103C2177-B9B9-47B8-B0DE-CD75C356E8DB}" type="sibTrans" cxnId="{543E9BDB-3CFC-49CD-9367-E7C023ABEE3E}">
      <dgm:prSet/>
      <dgm:spPr/>
      <dgm:t>
        <a:bodyPr/>
        <a:lstStyle/>
        <a:p>
          <a:endParaRPr lang="en-US"/>
        </a:p>
      </dgm:t>
    </dgm:pt>
    <dgm:pt modelId="{0C90D805-6E99-4984-8869-231E94EFEE5F}">
      <dgm:prSet/>
      <dgm:spPr/>
      <dgm:t>
        <a:bodyPr/>
        <a:lstStyle/>
        <a:p>
          <a:r>
            <a:rPr lang="en-GB"/>
            <a:t>Extrinsic motivation is less effective than intrinsic motivation.</a:t>
          </a:r>
          <a:endParaRPr lang="en-US"/>
        </a:p>
      </dgm:t>
    </dgm:pt>
    <dgm:pt modelId="{EE6A6789-ADCC-4706-9C08-EC9605C70EDD}" type="parTrans" cxnId="{A54400FB-558B-45BD-BB26-6C06CEA7D482}">
      <dgm:prSet/>
      <dgm:spPr/>
      <dgm:t>
        <a:bodyPr/>
        <a:lstStyle/>
        <a:p>
          <a:endParaRPr lang="en-US"/>
        </a:p>
      </dgm:t>
    </dgm:pt>
    <dgm:pt modelId="{2C797849-5482-4ECE-8668-ABC38A47FA37}" type="sibTrans" cxnId="{A54400FB-558B-45BD-BB26-6C06CEA7D482}">
      <dgm:prSet/>
      <dgm:spPr/>
      <dgm:t>
        <a:bodyPr/>
        <a:lstStyle/>
        <a:p>
          <a:endParaRPr lang="en-US"/>
        </a:p>
      </dgm:t>
    </dgm:pt>
    <dgm:pt modelId="{4C6BD444-2FF1-4BD9-8B92-9180F9DA3696}">
      <dgm:prSet/>
      <dgm:spPr/>
      <dgm:t>
        <a:bodyPr/>
        <a:lstStyle/>
        <a:p>
          <a:r>
            <a:rPr lang="en-GB"/>
            <a:t>Research should focus on discovering ways to intrinsically motivate students.</a:t>
          </a:r>
          <a:endParaRPr lang="en-US"/>
        </a:p>
      </dgm:t>
    </dgm:pt>
    <dgm:pt modelId="{B8B6E856-92AC-4098-B6A1-C729A803FF36}" type="parTrans" cxnId="{4E082902-8096-4920-810B-B1CA7E03C286}">
      <dgm:prSet/>
      <dgm:spPr/>
      <dgm:t>
        <a:bodyPr/>
        <a:lstStyle/>
        <a:p>
          <a:endParaRPr lang="en-US"/>
        </a:p>
      </dgm:t>
    </dgm:pt>
    <dgm:pt modelId="{F8B5CCBF-C2C8-468E-BB11-F06FD14D6485}" type="sibTrans" cxnId="{4E082902-8096-4920-810B-B1CA7E03C286}">
      <dgm:prSet/>
      <dgm:spPr/>
      <dgm:t>
        <a:bodyPr/>
        <a:lstStyle/>
        <a:p>
          <a:endParaRPr lang="en-US"/>
        </a:p>
      </dgm:t>
    </dgm:pt>
    <dgm:pt modelId="{22CDC56D-8F70-4A61-A577-007AC3C78FE3}" type="pres">
      <dgm:prSet presAssocID="{F59ACB76-A722-4991-ABD7-B823C0A0A55E}" presName="linear" presStyleCnt="0">
        <dgm:presLayoutVars>
          <dgm:animLvl val="lvl"/>
          <dgm:resizeHandles val="exact"/>
        </dgm:presLayoutVars>
      </dgm:prSet>
      <dgm:spPr/>
    </dgm:pt>
    <dgm:pt modelId="{9EC345CA-92D3-4BB2-96E3-6E37850E0B06}" type="pres">
      <dgm:prSet presAssocID="{50D9CF96-CEF6-43B3-8344-ED7A0C4CF071}" presName="parentText" presStyleLbl="node1" presStyleIdx="0" presStyleCnt="5">
        <dgm:presLayoutVars>
          <dgm:chMax val="0"/>
          <dgm:bulletEnabled val="1"/>
        </dgm:presLayoutVars>
      </dgm:prSet>
      <dgm:spPr/>
    </dgm:pt>
    <dgm:pt modelId="{CA5E96A5-9BA4-4639-9121-AB350A71C7DB}" type="pres">
      <dgm:prSet presAssocID="{6E73A6EC-6BBD-4E85-BAC7-DE16C4DB7187}" presName="spacer" presStyleCnt="0"/>
      <dgm:spPr/>
    </dgm:pt>
    <dgm:pt modelId="{C46C87DE-0075-46F6-AF43-22A3A7FBC3FE}" type="pres">
      <dgm:prSet presAssocID="{B0C79EDC-178A-4AC2-A814-4428102D803A}" presName="parentText" presStyleLbl="node1" presStyleIdx="1" presStyleCnt="5">
        <dgm:presLayoutVars>
          <dgm:chMax val="0"/>
          <dgm:bulletEnabled val="1"/>
        </dgm:presLayoutVars>
      </dgm:prSet>
      <dgm:spPr/>
    </dgm:pt>
    <dgm:pt modelId="{53D95AB6-56B0-4606-A2E1-B8C9B0A17B48}" type="pres">
      <dgm:prSet presAssocID="{A0940FAE-67F3-4C5D-84A2-DD053004B408}" presName="spacer" presStyleCnt="0"/>
      <dgm:spPr/>
    </dgm:pt>
    <dgm:pt modelId="{8CF20D6E-E015-406C-86F1-222AA84BBA4B}" type="pres">
      <dgm:prSet presAssocID="{8F5C793D-4BA2-4487-A52A-A6EB284A48EF}" presName="parentText" presStyleLbl="node1" presStyleIdx="2" presStyleCnt="5">
        <dgm:presLayoutVars>
          <dgm:chMax val="0"/>
          <dgm:bulletEnabled val="1"/>
        </dgm:presLayoutVars>
      </dgm:prSet>
      <dgm:spPr/>
    </dgm:pt>
    <dgm:pt modelId="{7B194B55-398C-439F-A442-D9728A73BB1C}" type="pres">
      <dgm:prSet presAssocID="{103C2177-B9B9-47B8-B0DE-CD75C356E8DB}" presName="spacer" presStyleCnt="0"/>
      <dgm:spPr/>
    </dgm:pt>
    <dgm:pt modelId="{B278B3FE-1EF3-4A5E-864A-B59DB53C8FCE}" type="pres">
      <dgm:prSet presAssocID="{0C90D805-6E99-4984-8869-231E94EFEE5F}" presName="parentText" presStyleLbl="node1" presStyleIdx="3" presStyleCnt="5">
        <dgm:presLayoutVars>
          <dgm:chMax val="0"/>
          <dgm:bulletEnabled val="1"/>
        </dgm:presLayoutVars>
      </dgm:prSet>
      <dgm:spPr/>
    </dgm:pt>
    <dgm:pt modelId="{98F082F5-7378-49DE-9F55-C2C0AD3AE84D}" type="pres">
      <dgm:prSet presAssocID="{2C797849-5482-4ECE-8668-ABC38A47FA37}" presName="spacer" presStyleCnt="0"/>
      <dgm:spPr/>
    </dgm:pt>
    <dgm:pt modelId="{730CB358-86E4-437E-8843-C8453C1E004F}" type="pres">
      <dgm:prSet presAssocID="{4C6BD444-2FF1-4BD9-8B92-9180F9DA3696}" presName="parentText" presStyleLbl="node1" presStyleIdx="4" presStyleCnt="5">
        <dgm:presLayoutVars>
          <dgm:chMax val="0"/>
          <dgm:bulletEnabled val="1"/>
        </dgm:presLayoutVars>
      </dgm:prSet>
      <dgm:spPr/>
    </dgm:pt>
  </dgm:ptLst>
  <dgm:cxnLst>
    <dgm:cxn modelId="{4E082902-8096-4920-810B-B1CA7E03C286}" srcId="{F59ACB76-A722-4991-ABD7-B823C0A0A55E}" destId="{4C6BD444-2FF1-4BD9-8B92-9180F9DA3696}" srcOrd="4" destOrd="0" parTransId="{B8B6E856-92AC-4098-B6A1-C729A803FF36}" sibTransId="{F8B5CCBF-C2C8-468E-BB11-F06FD14D6485}"/>
    <dgm:cxn modelId="{3ECD623B-6ADD-480A-9770-3DA66649F12E}" type="presOf" srcId="{8F5C793D-4BA2-4487-A52A-A6EB284A48EF}" destId="{8CF20D6E-E015-406C-86F1-222AA84BBA4B}" srcOrd="0" destOrd="0" presId="urn:microsoft.com/office/officeart/2005/8/layout/vList2"/>
    <dgm:cxn modelId="{CF5C4B3D-7DA0-421E-90FA-7DB5C0503CA7}" srcId="{F59ACB76-A722-4991-ABD7-B823C0A0A55E}" destId="{B0C79EDC-178A-4AC2-A814-4428102D803A}" srcOrd="1" destOrd="0" parTransId="{1E2ED20D-75E8-4042-9099-641140A9478F}" sibTransId="{A0940FAE-67F3-4C5D-84A2-DD053004B408}"/>
    <dgm:cxn modelId="{06935543-613F-47BB-BD0A-B95267059885}" type="presOf" srcId="{4C6BD444-2FF1-4BD9-8B92-9180F9DA3696}" destId="{730CB358-86E4-437E-8843-C8453C1E004F}" srcOrd="0" destOrd="0" presId="urn:microsoft.com/office/officeart/2005/8/layout/vList2"/>
    <dgm:cxn modelId="{926B5449-BCC4-4F2F-BE56-0E9A6FAB68B3}" type="presOf" srcId="{50D9CF96-CEF6-43B3-8344-ED7A0C4CF071}" destId="{9EC345CA-92D3-4BB2-96E3-6E37850E0B06}" srcOrd="0" destOrd="0" presId="urn:microsoft.com/office/officeart/2005/8/layout/vList2"/>
    <dgm:cxn modelId="{863A96B6-A76E-44FE-86A0-5630CB7BA55C}" type="presOf" srcId="{B0C79EDC-178A-4AC2-A814-4428102D803A}" destId="{C46C87DE-0075-46F6-AF43-22A3A7FBC3FE}" srcOrd="0" destOrd="0" presId="urn:microsoft.com/office/officeart/2005/8/layout/vList2"/>
    <dgm:cxn modelId="{90F8AFCB-AD68-471E-9732-AB9B6F033790}" srcId="{F59ACB76-A722-4991-ABD7-B823C0A0A55E}" destId="{50D9CF96-CEF6-43B3-8344-ED7A0C4CF071}" srcOrd="0" destOrd="0" parTransId="{469940F9-6F9D-485D-B5F0-AECBD4A6F916}" sibTransId="{6E73A6EC-6BBD-4E85-BAC7-DE16C4DB7187}"/>
    <dgm:cxn modelId="{543E9BDB-3CFC-49CD-9367-E7C023ABEE3E}" srcId="{F59ACB76-A722-4991-ABD7-B823C0A0A55E}" destId="{8F5C793D-4BA2-4487-A52A-A6EB284A48EF}" srcOrd="2" destOrd="0" parTransId="{71BAB892-A211-449E-9FDA-883297AF33A2}" sibTransId="{103C2177-B9B9-47B8-B0DE-CD75C356E8DB}"/>
    <dgm:cxn modelId="{BA5C30E4-B46F-4DF3-830C-C8C0E6331DC0}" type="presOf" srcId="{F59ACB76-A722-4991-ABD7-B823C0A0A55E}" destId="{22CDC56D-8F70-4A61-A577-007AC3C78FE3}" srcOrd="0" destOrd="0" presId="urn:microsoft.com/office/officeart/2005/8/layout/vList2"/>
    <dgm:cxn modelId="{A54400FB-558B-45BD-BB26-6C06CEA7D482}" srcId="{F59ACB76-A722-4991-ABD7-B823C0A0A55E}" destId="{0C90D805-6E99-4984-8869-231E94EFEE5F}" srcOrd="3" destOrd="0" parTransId="{EE6A6789-ADCC-4706-9C08-EC9605C70EDD}" sibTransId="{2C797849-5482-4ECE-8668-ABC38A47FA37}"/>
    <dgm:cxn modelId="{2E1619FB-48A9-4669-997E-B76A61A221EA}" type="presOf" srcId="{0C90D805-6E99-4984-8869-231E94EFEE5F}" destId="{B278B3FE-1EF3-4A5E-864A-B59DB53C8FCE}" srcOrd="0" destOrd="0" presId="urn:microsoft.com/office/officeart/2005/8/layout/vList2"/>
    <dgm:cxn modelId="{A8930C10-D59C-47AE-A55B-DE6B1207FF03}" type="presParOf" srcId="{22CDC56D-8F70-4A61-A577-007AC3C78FE3}" destId="{9EC345CA-92D3-4BB2-96E3-6E37850E0B06}" srcOrd="0" destOrd="0" presId="urn:microsoft.com/office/officeart/2005/8/layout/vList2"/>
    <dgm:cxn modelId="{A8D3E0EE-C033-48FB-992C-FB0E65BF84FC}" type="presParOf" srcId="{22CDC56D-8F70-4A61-A577-007AC3C78FE3}" destId="{CA5E96A5-9BA4-4639-9121-AB350A71C7DB}" srcOrd="1" destOrd="0" presId="urn:microsoft.com/office/officeart/2005/8/layout/vList2"/>
    <dgm:cxn modelId="{FEC17D7E-1554-4A03-AA42-816436736D47}" type="presParOf" srcId="{22CDC56D-8F70-4A61-A577-007AC3C78FE3}" destId="{C46C87DE-0075-46F6-AF43-22A3A7FBC3FE}" srcOrd="2" destOrd="0" presId="urn:microsoft.com/office/officeart/2005/8/layout/vList2"/>
    <dgm:cxn modelId="{7134D7F1-EBB6-406D-98F6-ABDC8088234B}" type="presParOf" srcId="{22CDC56D-8F70-4A61-A577-007AC3C78FE3}" destId="{53D95AB6-56B0-4606-A2E1-B8C9B0A17B48}" srcOrd="3" destOrd="0" presId="urn:microsoft.com/office/officeart/2005/8/layout/vList2"/>
    <dgm:cxn modelId="{5A33F1A3-580C-4D9B-9589-BEB94439CD0B}" type="presParOf" srcId="{22CDC56D-8F70-4A61-A577-007AC3C78FE3}" destId="{8CF20D6E-E015-406C-86F1-222AA84BBA4B}" srcOrd="4" destOrd="0" presId="urn:microsoft.com/office/officeart/2005/8/layout/vList2"/>
    <dgm:cxn modelId="{AF33DD18-B772-471F-A789-A9C225F5BDAB}" type="presParOf" srcId="{22CDC56D-8F70-4A61-A577-007AC3C78FE3}" destId="{7B194B55-398C-439F-A442-D9728A73BB1C}" srcOrd="5" destOrd="0" presId="urn:microsoft.com/office/officeart/2005/8/layout/vList2"/>
    <dgm:cxn modelId="{32920825-C414-4B89-89D8-82AE8508F0CA}" type="presParOf" srcId="{22CDC56D-8F70-4A61-A577-007AC3C78FE3}" destId="{B278B3FE-1EF3-4A5E-864A-B59DB53C8FCE}" srcOrd="6" destOrd="0" presId="urn:microsoft.com/office/officeart/2005/8/layout/vList2"/>
    <dgm:cxn modelId="{96F0B086-345C-4C3F-8B6C-C3B88CEF14DB}" type="presParOf" srcId="{22CDC56D-8F70-4A61-A577-007AC3C78FE3}" destId="{98F082F5-7378-49DE-9F55-C2C0AD3AE84D}" srcOrd="7" destOrd="0" presId="urn:microsoft.com/office/officeart/2005/8/layout/vList2"/>
    <dgm:cxn modelId="{17C38FDF-4FF8-4915-AFEC-C7CCAB4A0A43}" type="presParOf" srcId="{22CDC56D-8F70-4A61-A577-007AC3C78FE3}" destId="{730CB358-86E4-437E-8843-C8453C1E004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DA52570-7432-43C0-9BF1-28A6D06D66F6}" type="doc">
      <dgm:prSet loTypeId="urn:microsoft.com/office/officeart/2005/8/layout/process4" loCatId="process" qsTypeId="urn:microsoft.com/office/officeart/2005/8/quickstyle/simple4" qsCatId="simple" csTypeId="urn:microsoft.com/office/officeart/2005/8/colors/colorful2" csCatId="colorful" phldr="1"/>
      <dgm:spPr/>
      <dgm:t>
        <a:bodyPr/>
        <a:lstStyle/>
        <a:p>
          <a:endParaRPr lang="en-US"/>
        </a:p>
      </dgm:t>
    </dgm:pt>
    <dgm:pt modelId="{1DB1D32B-FEF1-437D-8FE9-3082BDBCC250}">
      <dgm:prSet/>
      <dgm:spPr/>
      <dgm:t>
        <a:bodyPr/>
        <a:lstStyle/>
        <a:p>
          <a:r>
            <a:rPr lang="en-GB"/>
            <a:t>Secondary Level students using gamified learning had:</a:t>
          </a:r>
          <a:endParaRPr lang="en-US"/>
        </a:p>
      </dgm:t>
    </dgm:pt>
    <dgm:pt modelId="{4788C8CB-A84D-4DD5-B27C-D899CBF8900F}" type="parTrans" cxnId="{703FD789-AADC-4292-BB77-FCD0525CB53D}">
      <dgm:prSet/>
      <dgm:spPr/>
      <dgm:t>
        <a:bodyPr/>
        <a:lstStyle/>
        <a:p>
          <a:endParaRPr lang="en-US"/>
        </a:p>
      </dgm:t>
    </dgm:pt>
    <dgm:pt modelId="{A682C250-4C44-4004-A938-98F967E24C9E}" type="sibTrans" cxnId="{703FD789-AADC-4292-BB77-FCD0525CB53D}">
      <dgm:prSet/>
      <dgm:spPr/>
      <dgm:t>
        <a:bodyPr/>
        <a:lstStyle/>
        <a:p>
          <a:endParaRPr lang="en-US"/>
        </a:p>
      </dgm:t>
    </dgm:pt>
    <dgm:pt modelId="{6419FFBF-DB43-4228-8F83-C258FE683F4D}">
      <dgm:prSet/>
      <dgm:spPr/>
      <dgm:t>
        <a:bodyPr/>
        <a:lstStyle/>
        <a:p>
          <a:r>
            <a:rPr lang="en-GB"/>
            <a:t>A higher motivation level</a:t>
          </a:r>
          <a:endParaRPr lang="en-US"/>
        </a:p>
      </dgm:t>
    </dgm:pt>
    <dgm:pt modelId="{EC90FE29-23EE-406F-993E-1DF242143F8A}" type="parTrans" cxnId="{F4870022-F48D-4381-86FF-C7E16165DCE3}">
      <dgm:prSet/>
      <dgm:spPr/>
      <dgm:t>
        <a:bodyPr/>
        <a:lstStyle/>
        <a:p>
          <a:endParaRPr lang="en-US"/>
        </a:p>
      </dgm:t>
    </dgm:pt>
    <dgm:pt modelId="{9D622D9F-030F-44B7-8CAA-FC3DA272F179}" type="sibTrans" cxnId="{F4870022-F48D-4381-86FF-C7E16165DCE3}">
      <dgm:prSet/>
      <dgm:spPr/>
      <dgm:t>
        <a:bodyPr/>
        <a:lstStyle/>
        <a:p>
          <a:endParaRPr lang="en-US"/>
        </a:p>
      </dgm:t>
    </dgm:pt>
    <dgm:pt modelId="{81DDB14A-2647-414D-AB71-B97015EAD7A9}">
      <dgm:prSet/>
      <dgm:spPr/>
      <dgm:t>
        <a:bodyPr/>
        <a:lstStyle/>
        <a:p>
          <a:r>
            <a:rPr lang="en-GB"/>
            <a:t>Higher interest</a:t>
          </a:r>
          <a:endParaRPr lang="en-US"/>
        </a:p>
      </dgm:t>
    </dgm:pt>
    <dgm:pt modelId="{96BA3DAC-7158-475B-9C53-2CAC1C925F67}" type="parTrans" cxnId="{BC2DA5BF-E274-408D-B031-89105F90C557}">
      <dgm:prSet/>
      <dgm:spPr/>
      <dgm:t>
        <a:bodyPr/>
        <a:lstStyle/>
        <a:p>
          <a:endParaRPr lang="en-US"/>
        </a:p>
      </dgm:t>
    </dgm:pt>
    <dgm:pt modelId="{8C68DA8C-6E73-4CE6-AE0D-DB5BC8BBD447}" type="sibTrans" cxnId="{BC2DA5BF-E274-408D-B031-89105F90C557}">
      <dgm:prSet/>
      <dgm:spPr/>
      <dgm:t>
        <a:bodyPr/>
        <a:lstStyle/>
        <a:p>
          <a:endParaRPr lang="en-US"/>
        </a:p>
      </dgm:t>
    </dgm:pt>
    <dgm:pt modelId="{9FEF18F9-0B69-46B2-B136-5333D750C372}">
      <dgm:prSet/>
      <dgm:spPr/>
      <dgm:t>
        <a:bodyPr/>
        <a:lstStyle/>
        <a:p>
          <a:r>
            <a:rPr lang="en-GB"/>
            <a:t>Higher enjoyment</a:t>
          </a:r>
          <a:endParaRPr lang="en-US"/>
        </a:p>
      </dgm:t>
    </dgm:pt>
    <dgm:pt modelId="{1B9465B3-52EE-4F6F-8FFC-3836CEDAA2AA}" type="parTrans" cxnId="{30C7803B-109C-4B7B-B680-260E90D5CF11}">
      <dgm:prSet/>
      <dgm:spPr/>
      <dgm:t>
        <a:bodyPr/>
        <a:lstStyle/>
        <a:p>
          <a:endParaRPr lang="en-US"/>
        </a:p>
      </dgm:t>
    </dgm:pt>
    <dgm:pt modelId="{CBCD656E-9B9B-47DC-B539-D0769302EB25}" type="sibTrans" cxnId="{30C7803B-109C-4B7B-B680-260E90D5CF11}">
      <dgm:prSet/>
      <dgm:spPr/>
      <dgm:t>
        <a:bodyPr/>
        <a:lstStyle/>
        <a:p>
          <a:endParaRPr lang="en-US"/>
        </a:p>
      </dgm:t>
    </dgm:pt>
    <dgm:pt modelId="{1F4F779D-986D-4866-AE46-39487A5AEDC9}">
      <dgm:prSet/>
      <dgm:spPr/>
      <dgm:t>
        <a:bodyPr/>
        <a:lstStyle/>
        <a:p>
          <a:r>
            <a:rPr lang="en-GB"/>
            <a:t>Higher competence</a:t>
          </a:r>
          <a:endParaRPr lang="en-US"/>
        </a:p>
      </dgm:t>
    </dgm:pt>
    <dgm:pt modelId="{DE9B2746-069E-4949-B904-1F759F820C77}" type="parTrans" cxnId="{E3E9E915-A5CA-41A5-B3F1-95551504C621}">
      <dgm:prSet/>
      <dgm:spPr/>
      <dgm:t>
        <a:bodyPr/>
        <a:lstStyle/>
        <a:p>
          <a:endParaRPr lang="en-US"/>
        </a:p>
      </dgm:t>
    </dgm:pt>
    <dgm:pt modelId="{39CBF47C-877A-4B66-AEB4-658E73AFF8EC}" type="sibTrans" cxnId="{E3E9E915-A5CA-41A5-B3F1-95551504C621}">
      <dgm:prSet/>
      <dgm:spPr/>
      <dgm:t>
        <a:bodyPr/>
        <a:lstStyle/>
        <a:p>
          <a:endParaRPr lang="en-US"/>
        </a:p>
      </dgm:t>
    </dgm:pt>
    <dgm:pt modelId="{79256ABD-79B0-4928-A451-3606AE0446D6}">
      <dgm:prSet/>
      <dgm:spPr/>
      <dgm:t>
        <a:bodyPr/>
        <a:lstStyle/>
        <a:p>
          <a:r>
            <a:rPr lang="en-GB"/>
            <a:t>Perceived the activity to be more valuable</a:t>
          </a:r>
          <a:endParaRPr lang="en-US"/>
        </a:p>
      </dgm:t>
    </dgm:pt>
    <dgm:pt modelId="{C27D479A-F14E-4BFB-AFEF-26E40FDB0E1F}" type="parTrans" cxnId="{56EDD0AE-9983-4E9E-8736-FC4AF30180F3}">
      <dgm:prSet/>
      <dgm:spPr/>
      <dgm:t>
        <a:bodyPr/>
        <a:lstStyle/>
        <a:p>
          <a:endParaRPr lang="en-US"/>
        </a:p>
      </dgm:t>
    </dgm:pt>
    <dgm:pt modelId="{6954E2C6-024B-4FE3-A284-F9F8D997907C}" type="sibTrans" cxnId="{56EDD0AE-9983-4E9E-8736-FC4AF30180F3}">
      <dgm:prSet/>
      <dgm:spPr/>
      <dgm:t>
        <a:bodyPr/>
        <a:lstStyle/>
        <a:p>
          <a:endParaRPr lang="en-US"/>
        </a:p>
      </dgm:t>
    </dgm:pt>
    <dgm:pt modelId="{0766056C-A456-4D75-AF52-DA05823D8091}">
      <dgm:prSet/>
      <dgm:spPr/>
      <dgm:t>
        <a:bodyPr/>
        <a:lstStyle/>
        <a:p>
          <a:r>
            <a:rPr lang="en-GB"/>
            <a:t>Higher confidence.</a:t>
          </a:r>
          <a:endParaRPr lang="en-US"/>
        </a:p>
      </dgm:t>
    </dgm:pt>
    <dgm:pt modelId="{1053C652-A4D3-4CA7-890A-9D062D007625}" type="parTrans" cxnId="{0C92B9D0-259F-4285-BD53-29EDCEE87311}">
      <dgm:prSet/>
      <dgm:spPr/>
      <dgm:t>
        <a:bodyPr/>
        <a:lstStyle/>
        <a:p>
          <a:endParaRPr lang="en-US"/>
        </a:p>
      </dgm:t>
    </dgm:pt>
    <dgm:pt modelId="{BBE49C18-2ACF-4ADD-A08E-F4E793796D1E}" type="sibTrans" cxnId="{0C92B9D0-259F-4285-BD53-29EDCEE87311}">
      <dgm:prSet/>
      <dgm:spPr/>
      <dgm:t>
        <a:bodyPr/>
        <a:lstStyle/>
        <a:p>
          <a:endParaRPr lang="en-US"/>
        </a:p>
      </dgm:t>
    </dgm:pt>
    <dgm:pt modelId="{7F2024BE-C264-4F6B-9B7F-596FBFEDAE15}">
      <dgm:prSet/>
      <dgm:spPr/>
      <dgm:t>
        <a:bodyPr/>
        <a:lstStyle/>
        <a:p>
          <a:r>
            <a:rPr lang="en-GB" dirty="0"/>
            <a:t>Students who used the gamified application experienced increased pressure and tension.</a:t>
          </a:r>
          <a:endParaRPr lang="en-US" dirty="0"/>
        </a:p>
      </dgm:t>
    </dgm:pt>
    <dgm:pt modelId="{9F4CFAE4-AAEA-418A-958E-A667DF263CA4}" type="parTrans" cxnId="{5C3D53C1-4846-45F7-B729-3B1D47E1BA33}">
      <dgm:prSet/>
      <dgm:spPr/>
      <dgm:t>
        <a:bodyPr/>
        <a:lstStyle/>
        <a:p>
          <a:endParaRPr lang="en-US"/>
        </a:p>
      </dgm:t>
    </dgm:pt>
    <dgm:pt modelId="{86A933D7-ABF6-4C8F-B3BF-EF4A2A6B2173}" type="sibTrans" cxnId="{5C3D53C1-4846-45F7-B729-3B1D47E1BA33}">
      <dgm:prSet/>
      <dgm:spPr/>
      <dgm:t>
        <a:bodyPr/>
        <a:lstStyle/>
        <a:p>
          <a:endParaRPr lang="en-US"/>
        </a:p>
      </dgm:t>
    </dgm:pt>
    <dgm:pt modelId="{B454FCAB-3E94-4212-AB94-50BF44D26BDA}" type="pres">
      <dgm:prSet presAssocID="{0DA52570-7432-43C0-9BF1-28A6D06D66F6}" presName="Name0" presStyleCnt="0">
        <dgm:presLayoutVars>
          <dgm:dir/>
          <dgm:animLvl val="lvl"/>
          <dgm:resizeHandles val="exact"/>
        </dgm:presLayoutVars>
      </dgm:prSet>
      <dgm:spPr/>
    </dgm:pt>
    <dgm:pt modelId="{2251FF34-26E7-46E2-A08D-DC7C7E9A41F8}" type="pres">
      <dgm:prSet presAssocID="{7F2024BE-C264-4F6B-9B7F-596FBFEDAE15}" presName="boxAndChildren" presStyleCnt="0"/>
      <dgm:spPr/>
    </dgm:pt>
    <dgm:pt modelId="{DF91FB09-1732-4CEE-94EA-18230DD3A4D4}" type="pres">
      <dgm:prSet presAssocID="{7F2024BE-C264-4F6B-9B7F-596FBFEDAE15}" presName="parentTextBox" presStyleLbl="node1" presStyleIdx="0" presStyleCnt="2"/>
      <dgm:spPr/>
    </dgm:pt>
    <dgm:pt modelId="{A71DB478-C111-40BB-B6AA-12AFF22888A5}" type="pres">
      <dgm:prSet presAssocID="{A682C250-4C44-4004-A938-98F967E24C9E}" presName="sp" presStyleCnt="0"/>
      <dgm:spPr/>
    </dgm:pt>
    <dgm:pt modelId="{880C4161-0E94-43A1-8D28-643E51F904ED}" type="pres">
      <dgm:prSet presAssocID="{1DB1D32B-FEF1-437D-8FE9-3082BDBCC250}" presName="arrowAndChildren" presStyleCnt="0"/>
      <dgm:spPr/>
    </dgm:pt>
    <dgm:pt modelId="{2043F5F2-D484-459A-B9D3-8F551D7397AA}" type="pres">
      <dgm:prSet presAssocID="{1DB1D32B-FEF1-437D-8FE9-3082BDBCC250}" presName="parentTextArrow" presStyleLbl="node1" presStyleIdx="0" presStyleCnt="2"/>
      <dgm:spPr/>
    </dgm:pt>
    <dgm:pt modelId="{453D3BC9-9EC3-45B6-9AEA-B650A05BBDD7}" type="pres">
      <dgm:prSet presAssocID="{1DB1D32B-FEF1-437D-8FE9-3082BDBCC250}" presName="arrow" presStyleLbl="node1" presStyleIdx="1" presStyleCnt="2"/>
      <dgm:spPr/>
    </dgm:pt>
    <dgm:pt modelId="{D2DC2DB8-CCC2-437E-A965-28979168203F}" type="pres">
      <dgm:prSet presAssocID="{1DB1D32B-FEF1-437D-8FE9-3082BDBCC250}" presName="descendantArrow" presStyleCnt="0"/>
      <dgm:spPr/>
    </dgm:pt>
    <dgm:pt modelId="{D5C512DF-486B-426C-88E8-3DE901DCF1A4}" type="pres">
      <dgm:prSet presAssocID="{6419FFBF-DB43-4228-8F83-C258FE683F4D}" presName="childTextArrow" presStyleLbl="fgAccFollowNode1" presStyleIdx="0" presStyleCnt="6">
        <dgm:presLayoutVars>
          <dgm:bulletEnabled val="1"/>
        </dgm:presLayoutVars>
      </dgm:prSet>
      <dgm:spPr/>
    </dgm:pt>
    <dgm:pt modelId="{68A2130A-BC87-4E76-A730-481C8B1101DC}" type="pres">
      <dgm:prSet presAssocID="{81DDB14A-2647-414D-AB71-B97015EAD7A9}" presName="childTextArrow" presStyleLbl="fgAccFollowNode1" presStyleIdx="1" presStyleCnt="6">
        <dgm:presLayoutVars>
          <dgm:bulletEnabled val="1"/>
        </dgm:presLayoutVars>
      </dgm:prSet>
      <dgm:spPr/>
    </dgm:pt>
    <dgm:pt modelId="{E91B8B4B-068C-42BE-82FF-C0BBEBF8BBA7}" type="pres">
      <dgm:prSet presAssocID="{9FEF18F9-0B69-46B2-B136-5333D750C372}" presName="childTextArrow" presStyleLbl="fgAccFollowNode1" presStyleIdx="2" presStyleCnt="6">
        <dgm:presLayoutVars>
          <dgm:bulletEnabled val="1"/>
        </dgm:presLayoutVars>
      </dgm:prSet>
      <dgm:spPr/>
    </dgm:pt>
    <dgm:pt modelId="{E41C625B-7C5B-4FA0-AFC2-E0B9C45AE7BC}" type="pres">
      <dgm:prSet presAssocID="{1F4F779D-986D-4866-AE46-39487A5AEDC9}" presName="childTextArrow" presStyleLbl="fgAccFollowNode1" presStyleIdx="3" presStyleCnt="6">
        <dgm:presLayoutVars>
          <dgm:bulletEnabled val="1"/>
        </dgm:presLayoutVars>
      </dgm:prSet>
      <dgm:spPr/>
    </dgm:pt>
    <dgm:pt modelId="{F7948205-1DF9-44A6-89D4-F614BE524938}" type="pres">
      <dgm:prSet presAssocID="{79256ABD-79B0-4928-A451-3606AE0446D6}" presName="childTextArrow" presStyleLbl="fgAccFollowNode1" presStyleIdx="4" presStyleCnt="6">
        <dgm:presLayoutVars>
          <dgm:bulletEnabled val="1"/>
        </dgm:presLayoutVars>
      </dgm:prSet>
      <dgm:spPr/>
    </dgm:pt>
    <dgm:pt modelId="{B8B936E3-C4DF-4A1B-8957-F64172B43442}" type="pres">
      <dgm:prSet presAssocID="{0766056C-A456-4D75-AF52-DA05823D8091}" presName="childTextArrow" presStyleLbl="fgAccFollowNode1" presStyleIdx="5" presStyleCnt="6">
        <dgm:presLayoutVars>
          <dgm:bulletEnabled val="1"/>
        </dgm:presLayoutVars>
      </dgm:prSet>
      <dgm:spPr/>
    </dgm:pt>
  </dgm:ptLst>
  <dgm:cxnLst>
    <dgm:cxn modelId="{E3E9E915-A5CA-41A5-B3F1-95551504C621}" srcId="{1DB1D32B-FEF1-437D-8FE9-3082BDBCC250}" destId="{1F4F779D-986D-4866-AE46-39487A5AEDC9}" srcOrd="3" destOrd="0" parTransId="{DE9B2746-069E-4949-B904-1F759F820C77}" sibTransId="{39CBF47C-877A-4B66-AEB4-658E73AFF8EC}"/>
    <dgm:cxn modelId="{F4870022-F48D-4381-86FF-C7E16165DCE3}" srcId="{1DB1D32B-FEF1-437D-8FE9-3082BDBCC250}" destId="{6419FFBF-DB43-4228-8F83-C258FE683F4D}" srcOrd="0" destOrd="0" parTransId="{EC90FE29-23EE-406F-993E-1DF242143F8A}" sibTransId="{9D622D9F-030F-44B7-8CAA-FC3DA272F179}"/>
    <dgm:cxn modelId="{30C7803B-109C-4B7B-B680-260E90D5CF11}" srcId="{1DB1D32B-FEF1-437D-8FE9-3082BDBCC250}" destId="{9FEF18F9-0B69-46B2-B136-5333D750C372}" srcOrd="2" destOrd="0" parTransId="{1B9465B3-52EE-4F6F-8FFC-3836CEDAA2AA}" sibTransId="{CBCD656E-9B9B-47DC-B539-D0769302EB25}"/>
    <dgm:cxn modelId="{FB9C835B-82B4-4B77-B125-6FD269C23AE1}" type="presOf" srcId="{79256ABD-79B0-4928-A451-3606AE0446D6}" destId="{F7948205-1DF9-44A6-89D4-F614BE524938}" srcOrd="0" destOrd="0" presId="urn:microsoft.com/office/officeart/2005/8/layout/process4"/>
    <dgm:cxn modelId="{395EE64C-A9B8-4C04-A069-FAF04EB11F2E}" type="presOf" srcId="{0766056C-A456-4D75-AF52-DA05823D8091}" destId="{B8B936E3-C4DF-4A1B-8957-F64172B43442}" srcOrd="0" destOrd="0" presId="urn:microsoft.com/office/officeart/2005/8/layout/process4"/>
    <dgm:cxn modelId="{E929494F-5429-40B5-963F-1BB5909278D3}" type="presOf" srcId="{7F2024BE-C264-4F6B-9B7F-596FBFEDAE15}" destId="{DF91FB09-1732-4CEE-94EA-18230DD3A4D4}" srcOrd="0" destOrd="0" presId="urn:microsoft.com/office/officeart/2005/8/layout/process4"/>
    <dgm:cxn modelId="{515F4D4F-0818-4DB2-B1A8-01BAD4712547}" type="presOf" srcId="{1DB1D32B-FEF1-437D-8FE9-3082BDBCC250}" destId="{453D3BC9-9EC3-45B6-9AEA-B650A05BBDD7}" srcOrd="1" destOrd="0" presId="urn:microsoft.com/office/officeart/2005/8/layout/process4"/>
    <dgm:cxn modelId="{5BC29951-0AF3-4F33-AC3F-BE05499EB4DD}" type="presOf" srcId="{9FEF18F9-0B69-46B2-B136-5333D750C372}" destId="{E91B8B4B-068C-42BE-82FF-C0BBEBF8BBA7}" srcOrd="0" destOrd="0" presId="urn:microsoft.com/office/officeart/2005/8/layout/process4"/>
    <dgm:cxn modelId="{6C12EE87-F245-4ED9-A4FE-20193674ACC4}" type="presOf" srcId="{81DDB14A-2647-414D-AB71-B97015EAD7A9}" destId="{68A2130A-BC87-4E76-A730-481C8B1101DC}" srcOrd="0" destOrd="0" presId="urn:microsoft.com/office/officeart/2005/8/layout/process4"/>
    <dgm:cxn modelId="{703FD789-AADC-4292-BB77-FCD0525CB53D}" srcId="{0DA52570-7432-43C0-9BF1-28A6D06D66F6}" destId="{1DB1D32B-FEF1-437D-8FE9-3082BDBCC250}" srcOrd="0" destOrd="0" parTransId="{4788C8CB-A84D-4DD5-B27C-D899CBF8900F}" sibTransId="{A682C250-4C44-4004-A938-98F967E24C9E}"/>
    <dgm:cxn modelId="{56EDD0AE-9983-4E9E-8736-FC4AF30180F3}" srcId="{1DB1D32B-FEF1-437D-8FE9-3082BDBCC250}" destId="{79256ABD-79B0-4928-A451-3606AE0446D6}" srcOrd="4" destOrd="0" parTransId="{C27D479A-F14E-4BFB-AFEF-26E40FDB0E1F}" sibTransId="{6954E2C6-024B-4FE3-A284-F9F8D997907C}"/>
    <dgm:cxn modelId="{BC2DA5BF-E274-408D-B031-89105F90C557}" srcId="{1DB1D32B-FEF1-437D-8FE9-3082BDBCC250}" destId="{81DDB14A-2647-414D-AB71-B97015EAD7A9}" srcOrd="1" destOrd="0" parTransId="{96BA3DAC-7158-475B-9C53-2CAC1C925F67}" sibTransId="{8C68DA8C-6E73-4CE6-AE0D-DB5BC8BBD447}"/>
    <dgm:cxn modelId="{D3126CC0-1637-4741-8396-5C6EC2561689}" type="presOf" srcId="{0DA52570-7432-43C0-9BF1-28A6D06D66F6}" destId="{B454FCAB-3E94-4212-AB94-50BF44D26BDA}" srcOrd="0" destOrd="0" presId="urn:microsoft.com/office/officeart/2005/8/layout/process4"/>
    <dgm:cxn modelId="{5C3D53C1-4846-45F7-B729-3B1D47E1BA33}" srcId="{0DA52570-7432-43C0-9BF1-28A6D06D66F6}" destId="{7F2024BE-C264-4F6B-9B7F-596FBFEDAE15}" srcOrd="1" destOrd="0" parTransId="{9F4CFAE4-AAEA-418A-958E-A667DF263CA4}" sibTransId="{86A933D7-ABF6-4C8F-B3BF-EF4A2A6B2173}"/>
    <dgm:cxn modelId="{0C92B9D0-259F-4285-BD53-29EDCEE87311}" srcId="{1DB1D32B-FEF1-437D-8FE9-3082BDBCC250}" destId="{0766056C-A456-4D75-AF52-DA05823D8091}" srcOrd="5" destOrd="0" parTransId="{1053C652-A4D3-4CA7-890A-9D062D007625}" sibTransId="{BBE49C18-2ACF-4ADD-A08E-F4E793796D1E}"/>
    <dgm:cxn modelId="{B22B47D8-F9B6-4624-BD88-D6BE82DC85D9}" type="presOf" srcId="{1DB1D32B-FEF1-437D-8FE9-3082BDBCC250}" destId="{2043F5F2-D484-459A-B9D3-8F551D7397AA}" srcOrd="0" destOrd="0" presId="urn:microsoft.com/office/officeart/2005/8/layout/process4"/>
    <dgm:cxn modelId="{982FDCDE-4B25-4D25-BD7C-11F93F0948EC}" type="presOf" srcId="{1F4F779D-986D-4866-AE46-39487A5AEDC9}" destId="{E41C625B-7C5B-4FA0-AFC2-E0B9C45AE7BC}" srcOrd="0" destOrd="0" presId="urn:microsoft.com/office/officeart/2005/8/layout/process4"/>
    <dgm:cxn modelId="{6EAE23ED-170D-4F21-894C-8A2014E29AA6}" type="presOf" srcId="{6419FFBF-DB43-4228-8F83-C258FE683F4D}" destId="{D5C512DF-486B-426C-88E8-3DE901DCF1A4}" srcOrd="0" destOrd="0" presId="urn:microsoft.com/office/officeart/2005/8/layout/process4"/>
    <dgm:cxn modelId="{57875111-5AAA-4A64-887B-8E9E79FFA524}" type="presParOf" srcId="{B454FCAB-3E94-4212-AB94-50BF44D26BDA}" destId="{2251FF34-26E7-46E2-A08D-DC7C7E9A41F8}" srcOrd="0" destOrd="0" presId="urn:microsoft.com/office/officeart/2005/8/layout/process4"/>
    <dgm:cxn modelId="{36F69BE9-63E4-4286-85DB-BF0FC324B194}" type="presParOf" srcId="{2251FF34-26E7-46E2-A08D-DC7C7E9A41F8}" destId="{DF91FB09-1732-4CEE-94EA-18230DD3A4D4}" srcOrd="0" destOrd="0" presId="urn:microsoft.com/office/officeart/2005/8/layout/process4"/>
    <dgm:cxn modelId="{FC40F2D6-8E04-4FBE-BB74-1DA423C5B5FA}" type="presParOf" srcId="{B454FCAB-3E94-4212-AB94-50BF44D26BDA}" destId="{A71DB478-C111-40BB-B6AA-12AFF22888A5}" srcOrd="1" destOrd="0" presId="urn:microsoft.com/office/officeart/2005/8/layout/process4"/>
    <dgm:cxn modelId="{83C0F5F4-0209-4F80-B39B-DED17A736AE3}" type="presParOf" srcId="{B454FCAB-3E94-4212-AB94-50BF44D26BDA}" destId="{880C4161-0E94-43A1-8D28-643E51F904ED}" srcOrd="2" destOrd="0" presId="urn:microsoft.com/office/officeart/2005/8/layout/process4"/>
    <dgm:cxn modelId="{46B13FEE-3450-4FE3-B115-CE3945BE6D68}" type="presParOf" srcId="{880C4161-0E94-43A1-8D28-643E51F904ED}" destId="{2043F5F2-D484-459A-B9D3-8F551D7397AA}" srcOrd="0" destOrd="0" presId="urn:microsoft.com/office/officeart/2005/8/layout/process4"/>
    <dgm:cxn modelId="{F2A68CAF-BDF4-4365-A200-BF1134D7C99A}" type="presParOf" srcId="{880C4161-0E94-43A1-8D28-643E51F904ED}" destId="{453D3BC9-9EC3-45B6-9AEA-B650A05BBDD7}" srcOrd="1" destOrd="0" presId="urn:microsoft.com/office/officeart/2005/8/layout/process4"/>
    <dgm:cxn modelId="{513396ED-8E47-434C-9E09-95E3255BFCE7}" type="presParOf" srcId="{880C4161-0E94-43A1-8D28-643E51F904ED}" destId="{D2DC2DB8-CCC2-437E-A965-28979168203F}" srcOrd="2" destOrd="0" presId="urn:microsoft.com/office/officeart/2005/8/layout/process4"/>
    <dgm:cxn modelId="{2A92D047-E00F-4227-BE4B-F83DBFF5E7C8}" type="presParOf" srcId="{D2DC2DB8-CCC2-437E-A965-28979168203F}" destId="{D5C512DF-486B-426C-88E8-3DE901DCF1A4}" srcOrd="0" destOrd="0" presId="urn:microsoft.com/office/officeart/2005/8/layout/process4"/>
    <dgm:cxn modelId="{478280DE-E592-4D21-935B-218688E8443F}" type="presParOf" srcId="{D2DC2DB8-CCC2-437E-A965-28979168203F}" destId="{68A2130A-BC87-4E76-A730-481C8B1101DC}" srcOrd="1" destOrd="0" presId="urn:microsoft.com/office/officeart/2005/8/layout/process4"/>
    <dgm:cxn modelId="{C7ED443E-B167-460E-860F-1CE2484C8E0B}" type="presParOf" srcId="{D2DC2DB8-CCC2-437E-A965-28979168203F}" destId="{E91B8B4B-068C-42BE-82FF-C0BBEBF8BBA7}" srcOrd="2" destOrd="0" presId="urn:microsoft.com/office/officeart/2005/8/layout/process4"/>
    <dgm:cxn modelId="{404045DD-AD46-4BC0-AA51-F94402818800}" type="presParOf" srcId="{D2DC2DB8-CCC2-437E-A965-28979168203F}" destId="{E41C625B-7C5B-4FA0-AFC2-E0B9C45AE7BC}" srcOrd="3" destOrd="0" presId="urn:microsoft.com/office/officeart/2005/8/layout/process4"/>
    <dgm:cxn modelId="{66D67941-1D5C-433A-9B48-FDEC8F86ED33}" type="presParOf" srcId="{D2DC2DB8-CCC2-437E-A965-28979168203F}" destId="{F7948205-1DF9-44A6-89D4-F614BE524938}" srcOrd="4" destOrd="0" presId="urn:microsoft.com/office/officeart/2005/8/layout/process4"/>
    <dgm:cxn modelId="{BDE006A7-617A-4FAA-A616-473A0F223F45}" type="presParOf" srcId="{D2DC2DB8-CCC2-437E-A965-28979168203F}" destId="{B8B936E3-C4DF-4A1B-8957-F64172B43442}" srcOrd="5"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344AE06-1FE9-46DD-9036-7DABA133364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0B1BF46-FEC6-40BE-9C98-984C0F3B4906}">
      <dgm:prSet/>
      <dgm:spPr/>
      <dgm:t>
        <a:bodyPr/>
        <a:lstStyle/>
        <a:p>
          <a:r>
            <a:rPr lang="en-GB"/>
            <a:t>100% of participants felt motivated by the app.</a:t>
          </a:r>
          <a:endParaRPr lang="en-US"/>
        </a:p>
      </dgm:t>
    </dgm:pt>
    <dgm:pt modelId="{F7D137E8-1C94-4B23-AB7F-B2243505EA4B}" type="parTrans" cxnId="{CFD9564D-BB2A-471D-BA5D-5368B6ED2547}">
      <dgm:prSet/>
      <dgm:spPr/>
      <dgm:t>
        <a:bodyPr/>
        <a:lstStyle/>
        <a:p>
          <a:endParaRPr lang="en-US"/>
        </a:p>
      </dgm:t>
    </dgm:pt>
    <dgm:pt modelId="{2EF37903-F918-4CC5-A190-D8F7B721B3FD}" type="sibTrans" cxnId="{CFD9564D-BB2A-471D-BA5D-5368B6ED2547}">
      <dgm:prSet/>
      <dgm:spPr/>
      <dgm:t>
        <a:bodyPr/>
        <a:lstStyle/>
        <a:p>
          <a:endParaRPr lang="en-US"/>
        </a:p>
      </dgm:t>
    </dgm:pt>
    <dgm:pt modelId="{EA07D9E1-9A15-4769-AE0A-0EB438916E95}">
      <dgm:prSet/>
      <dgm:spPr/>
      <dgm:t>
        <a:bodyPr/>
        <a:lstStyle/>
        <a:p>
          <a:r>
            <a:rPr lang="en-GB" dirty="0"/>
            <a:t>Students were most motivated by </a:t>
          </a:r>
          <a:r>
            <a:rPr lang="en-GB" dirty="0" err="1"/>
            <a:t>leaderboards</a:t>
          </a:r>
          <a:r>
            <a:rPr lang="en-GB" dirty="0"/>
            <a:t>.</a:t>
          </a:r>
          <a:endParaRPr lang="en-US" dirty="0"/>
        </a:p>
      </dgm:t>
    </dgm:pt>
    <dgm:pt modelId="{0B7A06C1-B469-4663-ACFA-570387E756C1}" type="parTrans" cxnId="{8F887D85-2C8C-40C1-967A-C444EA796622}">
      <dgm:prSet/>
      <dgm:spPr/>
      <dgm:t>
        <a:bodyPr/>
        <a:lstStyle/>
        <a:p>
          <a:endParaRPr lang="en-US"/>
        </a:p>
      </dgm:t>
    </dgm:pt>
    <dgm:pt modelId="{3F47AB2B-7224-47EC-9534-83254F5C1E64}" type="sibTrans" cxnId="{8F887D85-2C8C-40C1-967A-C444EA796622}">
      <dgm:prSet/>
      <dgm:spPr/>
      <dgm:t>
        <a:bodyPr/>
        <a:lstStyle/>
        <a:p>
          <a:endParaRPr lang="en-US"/>
        </a:p>
      </dgm:t>
    </dgm:pt>
    <dgm:pt modelId="{E0DCA535-C91D-4D64-9D81-385E8B043EF1}">
      <dgm:prSet/>
      <dgm:spPr/>
      <dgm:t>
        <a:bodyPr/>
        <a:lstStyle/>
        <a:p>
          <a:r>
            <a:rPr lang="en-GB"/>
            <a:t>XP/Levelling up was the second most motivating element.</a:t>
          </a:r>
          <a:endParaRPr lang="en-US"/>
        </a:p>
      </dgm:t>
    </dgm:pt>
    <dgm:pt modelId="{04DEFFFB-6DC2-4A77-A62D-31979A83FBD2}" type="parTrans" cxnId="{5868A9BE-4100-4B8E-B97A-77E5410CFF65}">
      <dgm:prSet/>
      <dgm:spPr/>
      <dgm:t>
        <a:bodyPr/>
        <a:lstStyle/>
        <a:p>
          <a:endParaRPr lang="en-US"/>
        </a:p>
      </dgm:t>
    </dgm:pt>
    <dgm:pt modelId="{DBCC59BE-3CA7-4566-8A60-C6A1C6B5326C}" type="sibTrans" cxnId="{5868A9BE-4100-4B8E-B97A-77E5410CFF65}">
      <dgm:prSet/>
      <dgm:spPr/>
      <dgm:t>
        <a:bodyPr/>
        <a:lstStyle/>
        <a:p>
          <a:endParaRPr lang="en-US"/>
        </a:p>
      </dgm:t>
    </dgm:pt>
    <dgm:pt modelId="{8DEEE3C0-1493-4D11-ACCC-C394E915660B}">
      <dgm:prSet/>
      <dgm:spPr/>
      <dgm:t>
        <a:bodyPr/>
        <a:lstStyle/>
        <a:p>
          <a:r>
            <a:rPr lang="en-GB"/>
            <a:t>Third most motivating element was personal scores.</a:t>
          </a:r>
          <a:endParaRPr lang="en-US"/>
        </a:p>
      </dgm:t>
    </dgm:pt>
    <dgm:pt modelId="{611BFB3F-B228-49B1-8663-BFD3F52E0C23}" type="parTrans" cxnId="{374B9DF0-03C6-4F87-A279-175042B8EBDD}">
      <dgm:prSet/>
      <dgm:spPr/>
      <dgm:t>
        <a:bodyPr/>
        <a:lstStyle/>
        <a:p>
          <a:endParaRPr lang="en-US"/>
        </a:p>
      </dgm:t>
    </dgm:pt>
    <dgm:pt modelId="{AC9E1A12-B22E-4275-BDE0-EC916A6B890E}" type="sibTrans" cxnId="{374B9DF0-03C6-4F87-A279-175042B8EBDD}">
      <dgm:prSet/>
      <dgm:spPr/>
      <dgm:t>
        <a:bodyPr/>
        <a:lstStyle/>
        <a:p>
          <a:endParaRPr lang="en-US"/>
        </a:p>
      </dgm:t>
    </dgm:pt>
    <dgm:pt modelId="{BE6984C1-E30B-44A3-A7D5-253B250BF83F}" type="pres">
      <dgm:prSet presAssocID="{C344AE06-1FE9-46DD-9036-7DABA1333640}" presName="linear" presStyleCnt="0">
        <dgm:presLayoutVars>
          <dgm:animLvl val="lvl"/>
          <dgm:resizeHandles val="exact"/>
        </dgm:presLayoutVars>
      </dgm:prSet>
      <dgm:spPr/>
    </dgm:pt>
    <dgm:pt modelId="{A4E1E27B-9E7D-4387-AA9C-F7DAD3A809D2}" type="pres">
      <dgm:prSet presAssocID="{20B1BF46-FEC6-40BE-9C98-984C0F3B4906}" presName="parentText" presStyleLbl="node1" presStyleIdx="0" presStyleCnt="4">
        <dgm:presLayoutVars>
          <dgm:chMax val="0"/>
          <dgm:bulletEnabled val="1"/>
        </dgm:presLayoutVars>
      </dgm:prSet>
      <dgm:spPr/>
    </dgm:pt>
    <dgm:pt modelId="{D908AD7B-5892-441F-84AF-42FE3AA423BD}" type="pres">
      <dgm:prSet presAssocID="{2EF37903-F918-4CC5-A190-D8F7B721B3FD}" presName="spacer" presStyleCnt="0"/>
      <dgm:spPr/>
    </dgm:pt>
    <dgm:pt modelId="{DF80681F-2A9F-4C8C-9EB4-587714814422}" type="pres">
      <dgm:prSet presAssocID="{EA07D9E1-9A15-4769-AE0A-0EB438916E95}" presName="parentText" presStyleLbl="node1" presStyleIdx="1" presStyleCnt="4">
        <dgm:presLayoutVars>
          <dgm:chMax val="0"/>
          <dgm:bulletEnabled val="1"/>
        </dgm:presLayoutVars>
      </dgm:prSet>
      <dgm:spPr/>
    </dgm:pt>
    <dgm:pt modelId="{511DB426-73BB-46EF-AA07-0F0C33F3A356}" type="pres">
      <dgm:prSet presAssocID="{3F47AB2B-7224-47EC-9534-83254F5C1E64}" presName="spacer" presStyleCnt="0"/>
      <dgm:spPr/>
    </dgm:pt>
    <dgm:pt modelId="{88B4BAAA-E313-4EFD-ACFE-7B25DA041179}" type="pres">
      <dgm:prSet presAssocID="{E0DCA535-C91D-4D64-9D81-385E8B043EF1}" presName="parentText" presStyleLbl="node1" presStyleIdx="2" presStyleCnt="4">
        <dgm:presLayoutVars>
          <dgm:chMax val="0"/>
          <dgm:bulletEnabled val="1"/>
        </dgm:presLayoutVars>
      </dgm:prSet>
      <dgm:spPr/>
    </dgm:pt>
    <dgm:pt modelId="{EF45637E-816C-4136-BF2C-0ABD862F9F61}" type="pres">
      <dgm:prSet presAssocID="{DBCC59BE-3CA7-4566-8A60-C6A1C6B5326C}" presName="spacer" presStyleCnt="0"/>
      <dgm:spPr/>
    </dgm:pt>
    <dgm:pt modelId="{F478B6D2-9052-4695-A993-AB09C8682906}" type="pres">
      <dgm:prSet presAssocID="{8DEEE3C0-1493-4D11-ACCC-C394E915660B}" presName="parentText" presStyleLbl="node1" presStyleIdx="3" presStyleCnt="4">
        <dgm:presLayoutVars>
          <dgm:chMax val="0"/>
          <dgm:bulletEnabled val="1"/>
        </dgm:presLayoutVars>
      </dgm:prSet>
      <dgm:spPr/>
    </dgm:pt>
  </dgm:ptLst>
  <dgm:cxnLst>
    <dgm:cxn modelId="{B621DF0B-F57C-4344-A9EC-F4BE7CD14595}" type="presOf" srcId="{E0DCA535-C91D-4D64-9D81-385E8B043EF1}" destId="{88B4BAAA-E313-4EFD-ACFE-7B25DA041179}" srcOrd="0" destOrd="0" presId="urn:microsoft.com/office/officeart/2005/8/layout/vList2"/>
    <dgm:cxn modelId="{A976C73E-D626-4278-B555-E96703F02590}" type="presOf" srcId="{C344AE06-1FE9-46DD-9036-7DABA1333640}" destId="{BE6984C1-E30B-44A3-A7D5-253B250BF83F}" srcOrd="0" destOrd="0" presId="urn:microsoft.com/office/officeart/2005/8/layout/vList2"/>
    <dgm:cxn modelId="{4D32A65B-B391-49A8-B91E-922B19FBBE7E}" type="presOf" srcId="{EA07D9E1-9A15-4769-AE0A-0EB438916E95}" destId="{DF80681F-2A9F-4C8C-9EB4-587714814422}" srcOrd="0" destOrd="0" presId="urn:microsoft.com/office/officeart/2005/8/layout/vList2"/>
    <dgm:cxn modelId="{CFD9564D-BB2A-471D-BA5D-5368B6ED2547}" srcId="{C344AE06-1FE9-46DD-9036-7DABA1333640}" destId="{20B1BF46-FEC6-40BE-9C98-984C0F3B4906}" srcOrd="0" destOrd="0" parTransId="{F7D137E8-1C94-4B23-AB7F-B2243505EA4B}" sibTransId="{2EF37903-F918-4CC5-A190-D8F7B721B3FD}"/>
    <dgm:cxn modelId="{8F887D85-2C8C-40C1-967A-C444EA796622}" srcId="{C344AE06-1FE9-46DD-9036-7DABA1333640}" destId="{EA07D9E1-9A15-4769-AE0A-0EB438916E95}" srcOrd="1" destOrd="0" parTransId="{0B7A06C1-B469-4663-ACFA-570387E756C1}" sibTransId="{3F47AB2B-7224-47EC-9534-83254F5C1E64}"/>
    <dgm:cxn modelId="{12DBB197-66A1-4DDB-A8CD-9A7042E56F63}" type="presOf" srcId="{8DEEE3C0-1493-4D11-ACCC-C394E915660B}" destId="{F478B6D2-9052-4695-A993-AB09C8682906}" srcOrd="0" destOrd="0" presId="urn:microsoft.com/office/officeart/2005/8/layout/vList2"/>
    <dgm:cxn modelId="{5868A9BE-4100-4B8E-B97A-77E5410CFF65}" srcId="{C344AE06-1FE9-46DD-9036-7DABA1333640}" destId="{E0DCA535-C91D-4D64-9D81-385E8B043EF1}" srcOrd="2" destOrd="0" parTransId="{04DEFFFB-6DC2-4A77-A62D-31979A83FBD2}" sibTransId="{DBCC59BE-3CA7-4566-8A60-C6A1C6B5326C}"/>
    <dgm:cxn modelId="{76D696C9-89E6-4EF6-B8A0-02D6DA7BF597}" type="presOf" srcId="{20B1BF46-FEC6-40BE-9C98-984C0F3B4906}" destId="{A4E1E27B-9E7D-4387-AA9C-F7DAD3A809D2}" srcOrd="0" destOrd="0" presId="urn:microsoft.com/office/officeart/2005/8/layout/vList2"/>
    <dgm:cxn modelId="{374B9DF0-03C6-4F87-A279-175042B8EBDD}" srcId="{C344AE06-1FE9-46DD-9036-7DABA1333640}" destId="{8DEEE3C0-1493-4D11-ACCC-C394E915660B}" srcOrd="3" destOrd="0" parTransId="{611BFB3F-B228-49B1-8663-BFD3F52E0C23}" sibTransId="{AC9E1A12-B22E-4275-BDE0-EC916A6B890E}"/>
    <dgm:cxn modelId="{668331C3-1D7D-46ED-AF3C-FDDB3D4DE236}" type="presParOf" srcId="{BE6984C1-E30B-44A3-A7D5-253B250BF83F}" destId="{A4E1E27B-9E7D-4387-AA9C-F7DAD3A809D2}" srcOrd="0" destOrd="0" presId="urn:microsoft.com/office/officeart/2005/8/layout/vList2"/>
    <dgm:cxn modelId="{AB72301B-C08C-4F2B-A4AA-5DBFB329DE55}" type="presParOf" srcId="{BE6984C1-E30B-44A3-A7D5-253B250BF83F}" destId="{D908AD7B-5892-441F-84AF-42FE3AA423BD}" srcOrd="1" destOrd="0" presId="urn:microsoft.com/office/officeart/2005/8/layout/vList2"/>
    <dgm:cxn modelId="{1DBE588F-40F3-443B-9DF5-9442F677B20B}" type="presParOf" srcId="{BE6984C1-E30B-44A3-A7D5-253B250BF83F}" destId="{DF80681F-2A9F-4C8C-9EB4-587714814422}" srcOrd="2" destOrd="0" presId="urn:microsoft.com/office/officeart/2005/8/layout/vList2"/>
    <dgm:cxn modelId="{1B859B33-83E3-4D21-9C36-FAEDC8BB81F5}" type="presParOf" srcId="{BE6984C1-E30B-44A3-A7D5-253B250BF83F}" destId="{511DB426-73BB-46EF-AA07-0F0C33F3A356}" srcOrd="3" destOrd="0" presId="urn:microsoft.com/office/officeart/2005/8/layout/vList2"/>
    <dgm:cxn modelId="{AF7CEC33-412E-4982-908C-6ED2E9B63E91}" type="presParOf" srcId="{BE6984C1-E30B-44A3-A7D5-253B250BF83F}" destId="{88B4BAAA-E313-4EFD-ACFE-7B25DA041179}" srcOrd="4" destOrd="0" presId="urn:microsoft.com/office/officeart/2005/8/layout/vList2"/>
    <dgm:cxn modelId="{FED616C0-99F5-462D-B911-E1C4E53CE71C}" type="presParOf" srcId="{BE6984C1-E30B-44A3-A7D5-253B250BF83F}" destId="{EF45637E-816C-4136-BF2C-0ABD862F9F61}" srcOrd="5" destOrd="0" presId="urn:microsoft.com/office/officeart/2005/8/layout/vList2"/>
    <dgm:cxn modelId="{BDBFA41E-4D73-4F3A-8631-3ACBBF04F0FA}" type="presParOf" srcId="{BE6984C1-E30B-44A3-A7D5-253B250BF83F}" destId="{F478B6D2-9052-4695-A993-AB09C868290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EF1D6AA-A61E-46F9-BD42-29525A34C6E5}"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617F081C-27A5-4D40-9E69-FFB7B4541571}">
      <dgm:prSet/>
      <dgm:spPr/>
      <dgm:t>
        <a:bodyPr/>
        <a:lstStyle/>
        <a:p>
          <a:r>
            <a:rPr lang="en-GB"/>
            <a:t>Users want variety to the games on offer.</a:t>
          </a:r>
          <a:endParaRPr lang="en-US"/>
        </a:p>
      </dgm:t>
    </dgm:pt>
    <dgm:pt modelId="{688147F6-7F64-416D-9EB0-A1BD53380B19}" type="parTrans" cxnId="{BA0602D2-C822-4CBB-8B34-112903C875C2}">
      <dgm:prSet/>
      <dgm:spPr/>
      <dgm:t>
        <a:bodyPr/>
        <a:lstStyle/>
        <a:p>
          <a:endParaRPr lang="en-US"/>
        </a:p>
      </dgm:t>
    </dgm:pt>
    <dgm:pt modelId="{EC51D0F2-9B9B-4317-B23B-1975D142E320}" type="sibTrans" cxnId="{BA0602D2-C822-4CBB-8B34-112903C875C2}">
      <dgm:prSet/>
      <dgm:spPr/>
      <dgm:t>
        <a:bodyPr/>
        <a:lstStyle/>
        <a:p>
          <a:endParaRPr lang="en-US"/>
        </a:p>
      </dgm:t>
    </dgm:pt>
    <dgm:pt modelId="{E330948E-0E9F-4AA8-9885-7BDABCA2F387}">
      <dgm:prSet/>
      <dgm:spPr/>
      <dgm:t>
        <a:bodyPr/>
        <a:lstStyle/>
        <a:p>
          <a:r>
            <a:rPr lang="en-GB"/>
            <a:t>Users want to practice many different math concepts.</a:t>
          </a:r>
          <a:endParaRPr lang="en-US"/>
        </a:p>
      </dgm:t>
    </dgm:pt>
    <dgm:pt modelId="{BC991D6B-9C6E-4CDE-97B1-91A8C2B0AAAD}" type="parTrans" cxnId="{C781C9EF-CE22-4C5A-B41E-EF3590745221}">
      <dgm:prSet/>
      <dgm:spPr/>
      <dgm:t>
        <a:bodyPr/>
        <a:lstStyle/>
        <a:p>
          <a:endParaRPr lang="en-US"/>
        </a:p>
      </dgm:t>
    </dgm:pt>
    <dgm:pt modelId="{A6D2C11E-54D4-4EE9-BEB0-85DF5710CFC1}" type="sibTrans" cxnId="{C781C9EF-CE22-4C5A-B41E-EF3590745221}">
      <dgm:prSet/>
      <dgm:spPr/>
      <dgm:t>
        <a:bodyPr/>
        <a:lstStyle/>
        <a:p>
          <a:endParaRPr lang="en-US"/>
        </a:p>
      </dgm:t>
    </dgm:pt>
    <dgm:pt modelId="{39DE45B3-1613-458D-87E7-B9EF8C484328}">
      <dgm:prSet/>
      <dgm:spPr/>
      <dgm:t>
        <a:bodyPr/>
        <a:lstStyle/>
        <a:p>
          <a:r>
            <a:rPr lang="en-GB"/>
            <a:t>Users want the app to be polished and bug free.</a:t>
          </a:r>
          <a:endParaRPr lang="en-US"/>
        </a:p>
      </dgm:t>
    </dgm:pt>
    <dgm:pt modelId="{5D4A1B47-F520-4E52-B93D-FD683C6F36C3}" type="parTrans" cxnId="{5DA50A66-8A59-4C31-8013-0E4E9A4B7090}">
      <dgm:prSet/>
      <dgm:spPr/>
      <dgm:t>
        <a:bodyPr/>
        <a:lstStyle/>
        <a:p>
          <a:endParaRPr lang="en-US"/>
        </a:p>
      </dgm:t>
    </dgm:pt>
    <dgm:pt modelId="{CA9EE3E6-E263-455F-A021-8E1E991F9AD8}" type="sibTrans" cxnId="{5DA50A66-8A59-4C31-8013-0E4E9A4B7090}">
      <dgm:prSet/>
      <dgm:spPr/>
      <dgm:t>
        <a:bodyPr/>
        <a:lstStyle/>
        <a:p>
          <a:endParaRPr lang="en-US"/>
        </a:p>
      </dgm:t>
    </dgm:pt>
    <dgm:pt modelId="{C5FD2F5E-AAA0-42BD-B945-CFC7EAF6BB23}">
      <dgm:prSet/>
      <dgm:spPr/>
      <dgm:t>
        <a:bodyPr/>
        <a:lstStyle/>
        <a:p>
          <a:r>
            <a:rPr lang="en-GB"/>
            <a:t>Users want a progression path that gives them reason to keep playing.</a:t>
          </a:r>
          <a:endParaRPr lang="en-US"/>
        </a:p>
      </dgm:t>
    </dgm:pt>
    <dgm:pt modelId="{5B906839-B41D-42BE-8F59-2EDC247927AD}" type="parTrans" cxnId="{E825E9B1-60A9-4938-8E88-996BAB700C83}">
      <dgm:prSet/>
      <dgm:spPr/>
      <dgm:t>
        <a:bodyPr/>
        <a:lstStyle/>
        <a:p>
          <a:endParaRPr lang="en-US"/>
        </a:p>
      </dgm:t>
    </dgm:pt>
    <dgm:pt modelId="{80C19671-9C71-4036-8A7F-41976D77AC03}" type="sibTrans" cxnId="{E825E9B1-60A9-4938-8E88-996BAB700C83}">
      <dgm:prSet/>
      <dgm:spPr/>
      <dgm:t>
        <a:bodyPr/>
        <a:lstStyle/>
        <a:p>
          <a:endParaRPr lang="en-US"/>
        </a:p>
      </dgm:t>
    </dgm:pt>
    <dgm:pt modelId="{7EF5B5F1-880B-4F4D-A293-E447D2B35777}" type="pres">
      <dgm:prSet presAssocID="{DEF1D6AA-A61E-46F9-BD42-29525A34C6E5}" presName="diagram" presStyleCnt="0">
        <dgm:presLayoutVars>
          <dgm:dir/>
          <dgm:resizeHandles val="exact"/>
        </dgm:presLayoutVars>
      </dgm:prSet>
      <dgm:spPr/>
    </dgm:pt>
    <dgm:pt modelId="{E5374E27-6DB9-4711-AE19-6C09A681292D}" type="pres">
      <dgm:prSet presAssocID="{617F081C-27A5-4D40-9E69-FFB7B4541571}" presName="node" presStyleLbl="node1" presStyleIdx="0" presStyleCnt="4">
        <dgm:presLayoutVars>
          <dgm:bulletEnabled val="1"/>
        </dgm:presLayoutVars>
      </dgm:prSet>
      <dgm:spPr/>
    </dgm:pt>
    <dgm:pt modelId="{DA8E42F5-4B9B-4BD4-9C74-8445AB3DEB70}" type="pres">
      <dgm:prSet presAssocID="{EC51D0F2-9B9B-4317-B23B-1975D142E320}" presName="sibTrans" presStyleCnt="0"/>
      <dgm:spPr/>
    </dgm:pt>
    <dgm:pt modelId="{1A6378BB-655C-4B8D-99F1-E9C1194CD6EC}" type="pres">
      <dgm:prSet presAssocID="{E330948E-0E9F-4AA8-9885-7BDABCA2F387}" presName="node" presStyleLbl="node1" presStyleIdx="1" presStyleCnt="4">
        <dgm:presLayoutVars>
          <dgm:bulletEnabled val="1"/>
        </dgm:presLayoutVars>
      </dgm:prSet>
      <dgm:spPr/>
    </dgm:pt>
    <dgm:pt modelId="{1C6072AF-352E-47E5-A6D5-AA24DC92AE0D}" type="pres">
      <dgm:prSet presAssocID="{A6D2C11E-54D4-4EE9-BEB0-85DF5710CFC1}" presName="sibTrans" presStyleCnt="0"/>
      <dgm:spPr/>
    </dgm:pt>
    <dgm:pt modelId="{8EBA89A9-5585-4824-83E7-B457149ECFBF}" type="pres">
      <dgm:prSet presAssocID="{39DE45B3-1613-458D-87E7-B9EF8C484328}" presName="node" presStyleLbl="node1" presStyleIdx="2" presStyleCnt="4">
        <dgm:presLayoutVars>
          <dgm:bulletEnabled val="1"/>
        </dgm:presLayoutVars>
      </dgm:prSet>
      <dgm:spPr/>
    </dgm:pt>
    <dgm:pt modelId="{6E09CF4B-18F9-4AF1-865E-C6ECE7A44C95}" type="pres">
      <dgm:prSet presAssocID="{CA9EE3E6-E263-455F-A021-8E1E991F9AD8}" presName="sibTrans" presStyleCnt="0"/>
      <dgm:spPr/>
    </dgm:pt>
    <dgm:pt modelId="{72B69FE5-53BC-4475-961B-C674947676D8}" type="pres">
      <dgm:prSet presAssocID="{C5FD2F5E-AAA0-42BD-B945-CFC7EAF6BB23}" presName="node" presStyleLbl="node1" presStyleIdx="3" presStyleCnt="4">
        <dgm:presLayoutVars>
          <dgm:bulletEnabled val="1"/>
        </dgm:presLayoutVars>
      </dgm:prSet>
      <dgm:spPr/>
    </dgm:pt>
  </dgm:ptLst>
  <dgm:cxnLst>
    <dgm:cxn modelId="{17934409-E8C4-4979-9E21-D5A522BF2A3F}" type="presOf" srcId="{617F081C-27A5-4D40-9E69-FFB7B4541571}" destId="{E5374E27-6DB9-4711-AE19-6C09A681292D}" srcOrd="0" destOrd="0" presId="urn:microsoft.com/office/officeart/2005/8/layout/default"/>
    <dgm:cxn modelId="{E500DA39-A6B5-467E-94F4-DD0AE9BC4802}" type="presOf" srcId="{39DE45B3-1613-458D-87E7-B9EF8C484328}" destId="{8EBA89A9-5585-4824-83E7-B457149ECFBF}" srcOrd="0" destOrd="0" presId="urn:microsoft.com/office/officeart/2005/8/layout/default"/>
    <dgm:cxn modelId="{7A0E9661-2DBB-44D8-B99F-BF94372BBDD7}" type="presOf" srcId="{E330948E-0E9F-4AA8-9885-7BDABCA2F387}" destId="{1A6378BB-655C-4B8D-99F1-E9C1194CD6EC}" srcOrd="0" destOrd="0" presId="urn:microsoft.com/office/officeart/2005/8/layout/default"/>
    <dgm:cxn modelId="{5DA50A66-8A59-4C31-8013-0E4E9A4B7090}" srcId="{DEF1D6AA-A61E-46F9-BD42-29525A34C6E5}" destId="{39DE45B3-1613-458D-87E7-B9EF8C484328}" srcOrd="2" destOrd="0" parTransId="{5D4A1B47-F520-4E52-B93D-FD683C6F36C3}" sibTransId="{CA9EE3E6-E263-455F-A021-8E1E991F9AD8}"/>
    <dgm:cxn modelId="{71C27AAE-3EBA-40B8-9EAE-B4679981A7D2}" type="presOf" srcId="{DEF1D6AA-A61E-46F9-BD42-29525A34C6E5}" destId="{7EF5B5F1-880B-4F4D-A293-E447D2B35777}" srcOrd="0" destOrd="0" presId="urn:microsoft.com/office/officeart/2005/8/layout/default"/>
    <dgm:cxn modelId="{E825E9B1-60A9-4938-8E88-996BAB700C83}" srcId="{DEF1D6AA-A61E-46F9-BD42-29525A34C6E5}" destId="{C5FD2F5E-AAA0-42BD-B945-CFC7EAF6BB23}" srcOrd="3" destOrd="0" parTransId="{5B906839-B41D-42BE-8F59-2EDC247927AD}" sibTransId="{80C19671-9C71-4036-8A7F-41976D77AC03}"/>
    <dgm:cxn modelId="{90906EB4-0E5E-4A8C-9C0E-BC4B340B8A5D}" type="presOf" srcId="{C5FD2F5E-AAA0-42BD-B945-CFC7EAF6BB23}" destId="{72B69FE5-53BC-4475-961B-C674947676D8}" srcOrd="0" destOrd="0" presId="urn:microsoft.com/office/officeart/2005/8/layout/default"/>
    <dgm:cxn modelId="{BA0602D2-C822-4CBB-8B34-112903C875C2}" srcId="{DEF1D6AA-A61E-46F9-BD42-29525A34C6E5}" destId="{617F081C-27A5-4D40-9E69-FFB7B4541571}" srcOrd="0" destOrd="0" parTransId="{688147F6-7F64-416D-9EB0-A1BD53380B19}" sibTransId="{EC51D0F2-9B9B-4317-B23B-1975D142E320}"/>
    <dgm:cxn modelId="{C781C9EF-CE22-4C5A-B41E-EF3590745221}" srcId="{DEF1D6AA-A61E-46F9-BD42-29525A34C6E5}" destId="{E330948E-0E9F-4AA8-9885-7BDABCA2F387}" srcOrd="1" destOrd="0" parTransId="{BC991D6B-9C6E-4CDE-97B1-91A8C2B0AAAD}" sibTransId="{A6D2C11E-54D4-4EE9-BEB0-85DF5710CFC1}"/>
    <dgm:cxn modelId="{A245CAA2-BF42-4A56-B656-3D9BC6E267FC}" type="presParOf" srcId="{7EF5B5F1-880B-4F4D-A293-E447D2B35777}" destId="{E5374E27-6DB9-4711-AE19-6C09A681292D}" srcOrd="0" destOrd="0" presId="urn:microsoft.com/office/officeart/2005/8/layout/default"/>
    <dgm:cxn modelId="{380445CC-0D76-4F94-8A8F-C15C77D9CCCA}" type="presParOf" srcId="{7EF5B5F1-880B-4F4D-A293-E447D2B35777}" destId="{DA8E42F5-4B9B-4BD4-9C74-8445AB3DEB70}" srcOrd="1" destOrd="0" presId="urn:microsoft.com/office/officeart/2005/8/layout/default"/>
    <dgm:cxn modelId="{068DA39E-79CE-40B9-B1BD-7794D0527A94}" type="presParOf" srcId="{7EF5B5F1-880B-4F4D-A293-E447D2B35777}" destId="{1A6378BB-655C-4B8D-99F1-E9C1194CD6EC}" srcOrd="2" destOrd="0" presId="urn:microsoft.com/office/officeart/2005/8/layout/default"/>
    <dgm:cxn modelId="{89D77AAE-10D8-4C6F-91A5-C03030455845}" type="presParOf" srcId="{7EF5B5F1-880B-4F4D-A293-E447D2B35777}" destId="{1C6072AF-352E-47E5-A6D5-AA24DC92AE0D}" srcOrd="3" destOrd="0" presId="urn:microsoft.com/office/officeart/2005/8/layout/default"/>
    <dgm:cxn modelId="{C73A3D7D-A859-4026-BF5C-3B27700EDBBC}" type="presParOf" srcId="{7EF5B5F1-880B-4F4D-A293-E447D2B35777}" destId="{8EBA89A9-5585-4824-83E7-B457149ECFBF}" srcOrd="4" destOrd="0" presId="urn:microsoft.com/office/officeart/2005/8/layout/default"/>
    <dgm:cxn modelId="{EF6A6584-7107-47AD-A743-9E6C0E57D815}" type="presParOf" srcId="{7EF5B5F1-880B-4F4D-A293-E447D2B35777}" destId="{6E09CF4B-18F9-4AF1-865E-C6ECE7A44C95}" srcOrd="5" destOrd="0" presId="urn:microsoft.com/office/officeart/2005/8/layout/default"/>
    <dgm:cxn modelId="{74CD0A7E-3DD3-41B7-968A-6B5E582EEC49}" type="presParOf" srcId="{7EF5B5F1-880B-4F4D-A293-E447D2B35777}" destId="{72B69FE5-53BC-4475-961B-C674947676D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49B7752-30A6-451D-8147-D8B22289BE8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3D3EDF8-E523-466C-8BF9-3E23700B5121}">
      <dgm:prSet/>
      <dgm:spPr/>
      <dgm:t>
        <a:bodyPr/>
        <a:lstStyle/>
        <a:p>
          <a:r>
            <a:rPr lang="en-GB"/>
            <a:t>Gamified learning helps students improve at maths.</a:t>
          </a:r>
          <a:endParaRPr lang="en-US"/>
        </a:p>
      </dgm:t>
    </dgm:pt>
    <dgm:pt modelId="{1BC1070C-0CEE-4EA7-BEC7-C88D5E0C5AC9}" type="parTrans" cxnId="{BC7E0985-7E99-4BA4-A0AB-8C5D5993B9D0}">
      <dgm:prSet/>
      <dgm:spPr/>
      <dgm:t>
        <a:bodyPr/>
        <a:lstStyle/>
        <a:p>
          <a:endParaRPr lang="en-US"/>
        </a:p>
      </dgm:t>
    </dgm:pt>
    <dgm:pt modelId="{0D6E6DF5-50FA-493E-9915-BAAE77BEB1BE}" type="sibTrans" cxnId="{BC7E0985-7E99-4BA4-A0AB-8C5D5993B9D0}">
      <dgm:prSet/>
      <dgm:spPr/>
      <dgm:t>
        <a:bodyPr/>
        <a:lstStyle/>
        <a:p>
          <a:endParaRPr lang="en-US"/>
        </a:p>
      </dgm:t>
    </dgm:pt>
    <dgm:pt modelId="{809CA844-DE20-4941-9C1B-99BA2E40F162}">
      <dgm:prSet/>
      <dgm:spPr/>
      <dgm:t>
        <a:bodyPr/>
        <a:lstStyle/>
        <a:p>
          <a:r>
            <a:rPr lang="en-GB"/>
            <a:t>Learning styles have been shown to be ineffective at improving student learning.</a:t>
          </a:r>
          <a:endParaRPr lang="en-US"/>
        </a:p>
      </dgm:t>
    </dgm:pt>
    <dgm:pt modelId="{7CB373A0-2930-4A5D-A902-C5070E1F14ED}" type="parTrans" cxnId="{37493F1D-B28F-4D0F-96BB-E2F8E56E7FBA}">
      <dgm:prSet/>
      <dgm:spPr/>
      <dgm:t>
        <a:bodyPr/>
        <a:lstStyle/>
        <a:p>
          <a:endParaRPr lang="en-US"/>
        </a:p>
      </dgm:t>
    </dgm:pt>
    <dgm:pt modelId="{74682F10-8FB8-475F-B17C-97C8C9A1381A}" type="sibTrans" cxnId="{37493F1D-B28F-4D0F-96BB-E2F8E56E7FBA}">
      <dgm:prSet/>
      <dgm:spPr/>
      <dgm:t>
        <a:bodyPr/>
        <a:lstStyle/>
        <a:p>
          <a:endParaRPr lang="en-US"/>
        </a:p>
      </dgm:t>
    </dgm:pt>
    <dgm:pt modelId="{67DF67C5-AD3C-4947-B339-57608DAEBA78}">
      <dgm:prSet/>
      <dgm:spPr/>
      <dgm:t>
        <a:bodyPr/>
        <a:lstStyle/>
        <a:p>
          <a:r>
            <a:rPr lang="en-GB"/>
            <a:t>The most effective gamification elements are:</a:t>
          </a:r>
          <a:endParaRPr lang="en-US"/>
        </a:p>
      </dgm:t>
    </dgm:pt>
    <dgm:pt modelId="{D95BF76B-03AC-435B-99FF-E7B48F918F28}" type="parTrans" cxnId="{F72650B2-1814-435A-8202-0A1355083B0A}">
      <dgm:prSet/>
      <dgm:spPr/>
      <dgm:t>
        <a:bodyPr/>
        <a:lstStyle/>
        <a:p>
          <a:endParaRPr lang="en-US"/>
        </a:p>
      </dgm:t>
    </dgm:pt>
    <dgm:pt modelId="{4F770B86-B6F4-4416-A571-555754DF87A8}" type="sibTrans" cxnId="{F72650B2-1814-435A-8202-0A1355083B0A}">
      <dgm:prSet/>
      <dgm:spPr/>
      <dgm:t>
        <a:bodyPr/>
        <a:lstStyle/>
        <a:p>
          <a:endParaRPr lang="en-US"/>
        </a:p>
      </dgm:t>
    </dgm:pt>
    <dgm:pt modelId="{B1A39666-4934-4737-9E4D-0DB8DE84E702}">
      <dgm:prSet custT="1"/>
      <dgm:spPr/>
      <dgm:t>
        <a:bodyPr/>
        <a:lstStyle/>
        <a:p>
          <a:pPr>
            <a:buFont typeface="+mj-lt"/>
            <a:buNone/>
          </a:pPr>
          <a:r>
            <a:rPr lang="en-GB" sz="1600" dirty="0"/>
            <a:t>Points</a:t>
          </a:r>
          <a:endParaRPr lang="en-US" sz="1600" dirty="0"/>
        </a:p>
      </dgm:t>
    </dgm:pt>
    <dgm:pt modelId="{D7942D07-FFF3-4891-97D2-526D984D91D5}" type="parTrans" cxnId="{265AB745-9734-4318-8D16-C8FDB5E62D6E}">
      <dgm:prSet/>
      <dgm:spPr/>
      <dgm:t>
        <a:bodyPr/>
        <a:lstStyle/>
        <a:p>
          <a:endParaRPr lang="en-US"/>
        </a:p>
      </dgm:t>
    </dgm:pt>
    <dgm:pt modelId="{9BFEF6C3-59DC-49D4-8E5E-D314023563AF}" type="sibTrans" cxnId="{265AB745-9734-4318-8D16-C8FDB5E62D6E}">
      <dgm:prSet/>
      <dgm:spPr/>
      <dgm:t>
        <a:bodyPr/>
        <a:lstStyle/>
        <a:p>
          <a:endParaRPr lang="en-US"/>
        </a:p>
      </dgm:t>
    </dgm:pt>
    <dgm:pt modelId="{7DD03485-2FCD-4536-A7B8-39A7E0844526}">
      <dgm:prSet custT="1"/>
      <dgm:spPr/>
      <dgm:t>
        <a:bodyPr/>
        <a:lstStyle/>
        <a:p>
          <a:pPr>
            <a:buFont typeface="+mj-lt"/>
            <a:buNone/>
          </a:pPr>
          <a:r>
            <a:rPr lang="en-GB" sz="1600" dirty="0"/>
            <a:t>Badges</a:t>
          </a:r>
          <a:endParaRPr lang="en-US" sz="1600" dirty="0"/>
        </a:p>
      </dgm:t>
    </dgm:pt>
    <dgm:pt modelId="{C398683A-83E4-4893-9B4A-3F8FA5A99D31}" type="parTrans" cxnId="{E0A1153A-7A0C-4F36-9B41-8CF5223828A5}">
      <dgm:prSet/>
      <dgm:spPr/>
      <dgm:t>
        <a:bodyPr/>
        <a:lstStyle/>
        <a:p>
          <a:endParaRPr lang="en-US"/>
        </a:p>
      </dgm:t>
    </dgm:pt>
    <dgm:pt modelId="{16B9B43B-01D6-4EF6-8F38-CC7E6727A5C4}" type="sibTrans" cxnId="{E0A1153A-7A0C-4F36-9B41-8CF5223828A5}">
      <dgm:prSet/>
      <dgm:spPr/>
      <dgm:t>
        <a:bodyPr/>
        <a:lstStyle/>
        <a:p>
          <a:endParaRPr lang="en-US"/>
        </a:p>
      </dgm:t>
    </dgm:pt>
    <dgm:pt modelId="{373379DD-615B-4FA5-A5A1-47D89F38EA68}">
      <dgm:prSet custT="1"/>
      <dgm:spPr/>
      <dgm:t>
        <a:bodyPr/>
        <a:lstStyle/>
        <a:p>
          <a:pPr>
            <a:buFont typeface="+mj-lt"/>
            <a:buNone/>
          </a:pPr>
          <a:r>
            <a:rPr lang="en-GB" sz="1600" dirty="0" err="1"/>
            <a:t>Leaderboards</a:t>
          </a:r>
          <a:endParaRPr lang="en-US" sz="1600" dirty="0"/>
        </a:p>
      </dgm:t>
    </dgm:pt>
    <dgm:pt modelId="{CA6D77F1-B02B-4035-8C8A-636FAD88D326}" type="parTrans" cxnId="{B766F0A8-B3AE-4BC5-843A-A2D5A831FEC4}">
      <dgm:prSet/>
      <dgm:spPr/>
      <dgm:t>
        <a:bodyPr/>
        <a:lstStyle/>
        <a:p>
          <a:endParaRPr lang="en-US"/>
        </a:p>
      </dgm:t>
    </dgm:pt>
    <dgm:pt modelId="{E0AD6560-3A25-4942-9D27-5B00FC4D3F4C}" type="sibTrans" cxnId="{B766F0A8-B3AE-4BC5-843A-A2D5A831FEC4}">
      <dgm:prSet/>
      <dgm:spPr/>
      <dgm:t>
        <a:bodyPr/>
        <a:lstStyle/>
        <a:p>
          <a:endParaRPr lang="en-US"/>
        </a:p>
      </dgm:t>
    </dgm:pt>
    <dgm:pt modelId="{BB2504C5-5F58-4FBC-A346-D288A2B70616}">
      <dgm:prSet custT="1"/>
      <dgm:spPr/>
      <dgm:t>
        <a:bodyPr/>
        <a:lstStyle/>
        <a:p>
          <a:pPr>
            <a:buFont typeface="+mj-lt"/>
            <a:buNone/>
          </a:pPr>
          <a:r>
            <a:rPr lang="en-GB" sz="1600" dirty="0"/>
            <a:t>XP/Levelling</a:t>
          </a:r>
          <a:endParaRPr lang="en-US" sz="1600" dirty="0"/>
        </a:p>
      </dgm:t>
    </dgm:pt>
    <dgm:pt modelId="{89692122-752D-4620-A0C6-5F0840689A70}" type="parTrans" cxnId="{16A4025F-423B-4DCD-B017-915D857C0999}">
      <dgm:prSet/>
      <dgm:spPr/>
      <dgm:t>
        <a:bodyPr/>
        <a:lstStyle/>
        <a:p>
          <a:endParaRPr lang="en-US"/>
        </a:p>
      </dgm:t>
    </dgm:pt>
    <dgm:pt modelId="{5F0E47BE-AC51-4CEC-B632-9BB384CCA64B}" type="sibTrans" cxnId="{16A4025F-423B-4DCD-B017-915D857C0999}">
      <dgm:prSet/>
      <dgm:spPr/>
      <dgm:t>
        <a:bodyPr/>
        <a:lstStyle/>
        <a:p>
          <a:endParaRPr lang="en-US"/>
        </a:p>
      </dgm:t>
    </dgm:pt>
    <dgm:pt modelId="{BA814F78-CA84-4663-A90E-2B688560AA48}" type="pres">
      <dgm:prSet presAssocID="{449B7752-30A6-451D-8147-D8B22289BE86}" presName="root" presStyleCnt="0">
        <dgm:presLayoutVars>
          <dgm:dir/>
          <dgm:resizeHandles val="exact"/>
        </dgm:presLayoutVars>
      </dgm:prSet>
      <dgm:spPr/>
    </dgm:pt>
    <dgm:pt modelId="{F35F271E-72B3-4C88-B670-4167A4E5CE0E}" type="pres">
      <dgm:prSet presAssocID="{93D3EDF8-E523-466C-8BF9-3E23700B5121}" presName="compNode" presStyleCnt="0"/>
      <dgm:spPr/>
    </dgm:pt>
    <dgm:pt modelId="{DF730CF8-6CFB-474A-AE48-5424F3872E06}" type="pres">
      <dgm:prSet presAssocID="{93D3EDF8-E523-466C-8BF9-3E23700B5121}" presName="bgRect" presStyleLbl="bgShp" presStyleIdx="0" presStyleCnt="3"/>
      <dgm:spPr/>
    </dgm:pt>
    <dgm:pt modelId="{8D394CA8-F2F2-4B37-92F0-F613FD70E233}" type="pres">
      <dgm:prSet presAssocID="{93D3EDF8-E523-466C-8BF9-3E23700B512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5EDBA93E-2F6A-458E-8EAB-24C4847681A1}" type="pres">
      <dgm:prSet presAssocID="{93D3EDF8-E523-466C-8BF9-3E23700B5121}" presName="spaceRect" presStyleCnt="0"/>
      <dgm:spPr/>
    </dgm:pt>
    <dgm:pt modelId="{AD8278C7-B12A-47CF-812D-D843070713FD}" type="pres">
      <dgm:prSet presAssocID="{93D3EDF8-E523-466C-8BF9-3E23700B5121}" presName="parTx" presStyleLbl="revTx" presStyleIdx="0" presStyleCnt="4">
        <dgm:presLayoutVars>
          <dgm:chMax val="0"/>
          <dgm:chPref val="0"/>
        </dgm:presLayoutVars>
      </dgm:prSet>
      <dgm:spPr/>
    </dgm:pt>
    <dgm:pt modelId="{C1AB2843-4DE9-4E5F-BB6E-78988ABA64EA}" type="pres">
      <dgm:prSet presAssocID="{0D6E6DF5-50FA-493E-9915-BAAE77BEB1BE}" presName="sibTrans" presStyleCnt="0"/>
      <dgm:spPr/>
    </dgm:pt>
    <dgm:pt modelId="{8E63FBE2-182A-4E61-A7AB-6B95C6E74C5E}" type="pres">
      <dgm:prSet presAssocID="{809CA844-DE20-4941-9C1B-99BA2E40F162}" presName="compNode" presStyleCnt="0"/>
      <dgm:spPr/>
    </dgm:pt>
    <dgm:pt modelId="{A94BA722-E391-44A0-9A5C-80151F11B847}" type="pres">
      <dgm:prSet presAssocID="{809CA844-DE20-4941-9C1B-99BA2E40F162}" presName="bgRect" presStyleLbl="bgShp" presStyleIdx="1" presStyleCnt="3"/>
      <dgm:spPr/>
    </dgm:pt>
    <dgm:pt modelId="{A4AFB3B0-9F1A-4C53-84C2-7BDF310AFD56}" type="pres">
      <dgm:prSet presAssocID="{809CA844-DE20-4941-9C1B-99BA2E40F16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C6C3832B-FA9D-4A7E-8C34-618625D3B68B}" type="pres">
      <dgm:prSet presAssocID="{809CA844-DE20-4941-9C1B-99BA2E40F162}" presName="spaceRect" presStyleCnt="0"/>
      <dgm:spPr/>
    </dgm:pt>
    <dgm:pt modelId="{4FC1E189-CEEF-4272-8F59-1C1F22C944FF}" type="pres">
      <dgm:prSet presAssocID="{809CA844-DE20-4941-9C1B-99BA2E40F162}" presName="parTx" presStyleLbl="revTx" presStyleIdx="1" presStyleCnt="4">
        <dgm:presLayoutVars>
          <dgm:chMax val="0"/>
          <dgm:chPref val="0"/>
        </dgm:presLayoutVars>
      </dgm:prSet>
      <dgm:spPr/>
    </dgm:pt>
    <dgm:pt modelId="{31CD4C65-09D9-453D-B23C-67A1872CA98A}" type="pres">
      <dgm:prSet presAssocID="{74682F10-8FB8-475F-B17C-97C8C9A1381A}" presName="sibTrans" presStyleCnt="0"/>
      <dgm:spPr/>
    </dgm:pt>
    <dgm:pt modelId="{78507D50-2685-4325-9D12-FAC19FD42A69}" type="pres">
      <dgm:prSet presAssocID="{67DF67C5-AD3C-4947-B339-57608DAEBA78}" presName="compNode" presStyleCnt="0"/>
      <dgm:spPr/>
    </dgm:pt>
    <dgm:pt modelId="{307A7FD9-8C45-4745-B2BA-ABBE76DD040A}" type="pres">
      <dgm:prSet presAssocID="{67DF67C5-AD3C-4947-B339-57608DAEBA78}" presName="bgRect" presStyleLbl="bgShp" presStyleIdx="2" presStyleCnt="3"/>
      <dgm:spPr/>
    </dgm:pt>
    <dgm:pt modelId="{3EDB04E1-ABC3-4610-9E4A-BAD4FF6293AD}" type="pres">
      <dgm:prSet presAssocID="{67DF67C5-AD3C-4947-B339-57608DAEBA7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a:ext>
      </dgm:extLst>
    </dgm:pt>
    <dgm:pt modelId="{327A4AB6-AB48-4EC7-A758-F275172729B0}" type="pres">
      <dgm:prSet presAssocID="{67DF67C5-AD3C-4947-B339-57608DAEBA78}" presName="spaceRect" presStyleCnt="0"/>
      <dgm:spPr/>
    </dgm:pt>
    <dgm:pt modelId="{CB75BF86-2F10-449A-A12C-0A2043F4A608}" type="pres">
      <dgm:prSet presAssocID="{67DF67C5-AD3C-4947-B339-57608DAEBA78}" presName="parTx" presStyleLbl="revTx" presStyleIdx="2" presStyleCnt="4">
        <dgm:presLayoutVars>
          <dgm:chMax val="0"/>
          <dgm:chPref val="0"/>
        </dgm:presLayoutVars>
      </dgm:prSet>
      <dgm:spPr/>
    </dgm:pt>
    <dgm:pt modelId="{BB7FC939-F160-4F27-973C-F65AB272FAB5}" type="pres">
      <dgm:prSet presAssocID="{67DF67C5-AD3C-4947-B339-57608DAEBA78}" presName="desTx" presStyleLbl="revTx" presStyleIdx="3" presStyleCnt="4">
        <dgm:presLayoutVars/>
      </dgm:prSet>
      <dgm:spPr/>
    </dgm:pt>
  </dgm:ptLst>
  <dgm:cxnLst>
    <dgm:cxn modelId="{0BE2F704-979A-4CCB-8438-C9EF29B4D625}" type="presOf" srcId="{B1A39666-4934-4737-9E4D-0DB8DE84E702}" destId="{BB7FC939-F160-4F27-973C-F65AB272FAB5}" srcOrd="0" destOrd="0" presId="urn:microsoft.com/office/officeart/2018/2/layout/IconVerticalSolidList"/>
    <dgm:cxn modelId="{CCD9FC06-3983-4B08-ACAB-DDAE1750BA50}" type="presOf" srcId="{373379DD-615B-4FA5-A5A1-47D89F38EA68}" destId="{BB7FC939-F160-4F27-973C-F65AB272FAB5}" srcOrd="0" destOrd="2" presId="urn:microsoft.com/office/officeart/2018/2/layout/IconVerticalSolidList"/>
    <dgm:cxn modelId="{37493F1D-B28F-4D0F-96BB-E2F8E56E7FBA}" srcId="{449B7752-30A6-451D-8147-D8B22289BE86}" destId="{809CA844-DE20-4941-9C1B-99BA2E40F162}" srcOrd="1" destOrd="0" parTransId="{7CB373A0-2930-4A5D-A902-C5070E1F14ED}" sibTransId="{74682F10-8FB8-475F-B17C-97C8C9A1381A}"/>
    <dgm:cxn modelId="{E0A1153A-7A0C-4F36-9B41-8CF5223828A5}" srcId="{67DF67C5-AD3C-4947-B339-57608DAEBA78}" destId="{7DD03485-2FCD-4536-A7B8-39A7E0844526}" srcOrd="1" destOrd="0" parTransId="{C398683A-83E4-4893-9B4A-3F8FA5A99D31}" sibTransId="{16B9B43B-01D6-4EF6-8F38-CC7E6727A5C4}"/>
    <dgm:cxn modelId="{16A4025F-423B-4DCD-B017-915D857C0999}" srcId="{67DF67C5-AD3C-4947-B339-57608DAEBA78}" destId="{BB2504C5-5F58-4FBC-A346-D288A2B70616}" srcOrd="3" destOrd="0" parTransId="{89692122-752D-4620-A0C6-5F0840689A70}" sibTransId="{5F0E47BE-AC51-4CEC-B632-9BB384CCA64B}"/>
    <dgm:cxn modelId="{265AB745-9734-4318-8D16-C8FDB5E62D6E}" srcId="{67DF67C5-AD3C-4947-B339-57608DAEBA78}" destId="{B1A39666-4934-4737-9E4D-0DB8DE84E702}" srcOrd="0" destOrd="0" parTransId="{D7942D07-FFF3-4891-97D2-526D984D91D5}" sibTransId="{9BFEF6C3-59DC-49D4-8E5E-D314023563AF}"/>
    <dgm:cxn modelId="{30517954-4F82-4944-BDC5-762CAB29B800}" type="presOf" srcId="{449B7752-30A6-451D-8147-D8B22289BE86}" destId="{BA814F78-CA84-4663-A90E-2B688560AA48}" srcOrd="0" destOrd="0" presId="urn:microsoft.com/office/officeart/2018/2/layout/IconVerticalSolidList"/>
    <dgm:cxn modelId="{2D54FB7F-B02E-4010-85A8-95C6DA68C164}" type="presOf" srcId="{93D3EDF8-E523-466C-8BF9-3E23700B5121}" destId="{AD8278C7-B12A-47CF-812D-D843070713FD}" srcOrd="0" destOrd="0" presId="urn:microsoft.com/office/officeart/2018/2/layout/IconVerticalSolidList"/>
    <dgm:cxn modelId="{BC7E0985-7E99-4BA4-A0AB-8C5D5993B9D0}" srcId="{449B7752-30A6-451D-8147-D8B22289BE86}" destId="{93D3EDF8-E523-466C-8BF9-3E23700B5121}" srcOrd="0" destOrd="0" parTransId="{1BC1070C-0CEE-4EA7-BEC7-C88D5E0C5AC9}" sibTransId="{0D6E6DF5-50FA-493E-9915-BAAE77BEB1BE}"/>
    <dgm:cxn modelId="{1A10E69C-F133-4E90-AB92-3F60C2C5DFF0}" type="presOf" srcId="{BB2504C5-5F58-4FBC-A346-D288A2B70616}" destId="{BB7FC939-F160-4F27-973C-F65AB272FAB5}" srcOrd="0" destOrd="3" presId="urn:microsoft.com/office/officeart/2018/2/layout/IconVerticalSolidList"/>
    <dgm:cxn modelId="{6CCB4BA1-43C8-43FA-A09F-55F038703180}" type="presOf" srcId="{7DD03485-2FCD-4536-A7B8-39A7E0844526}" destId="{BB7FC939-F160-4F27-973C-F65AB272FAB5}" srcOrd="0" destOrd="1" presId="urn:microsoft.com/office/officeart/2018/2/layout/IconVerticalSolidList"/>
    <dgm:cxn modelId="{B766F0A8-B3AE-4BC5-843A-A2D5A831FEC4}" srcId="{67DF67C5-AD3C-4947-B339-57608DAEBA78}" destId="{373379DD-615B-4FA5-A5A1-47D89F38EA68}" srcOrd="2" destOrd="0" parTransId="{CA6D77F1-B02B-4035-8C8A-636FAD88D326}" sibTransId="{E0AD6560-3A25-4942-9D27-5B00FC4D3F4C}"/>
    <dgm:cxn modelId="{1D962FB0-8123-497D-BEE6-44A439D2CC5A}" type="presOf" srcId="{809CA844-DE20-4941-9C1B-99BA2E40F162}" destId="{4FC1E189-CEEF-4272-8F59-1C1F22C944FF}" srcOrd="0" destOrd="0" presId="urn:microsoft.com/office/officeart/2018/2/layout/IconVerticalSolidList"/>
    <dgm:cxn modelId="{F72650B2-1814-435A-8202-0A1355083B0A}" srcId="{449B7752-30A6-451D-8147-D8B22289BE86}" destId="{67DF67C5-AD3C-4947-B339-57608DAEBA78}" srcOrd="2" destOrd="0" parTransId="{D95BF76B-03AC-435B-99FF-E7B48F918F28}" sibTransId="{4F770B86-B6F4-4416-A571-555754DF87A8}"/>
    <dgm:cxn modelId="{D20386D5-7C7A-4300-A013-245706A6A062}" type="presOf" srcId="{67DF67C5-AD3C-4947-B339-57608DAEBA78}" destId="{CB75BF86-2F10-449A-A12C-0A2043F4A608}" srcOrd="0" destOrd="0" presId="urn:microsoft.com/office/officeart/2018/2/layout/IconVerticalSolidList"/>
    <dgm:cxn modelId="{0B8EF9D3-C954-4996-8708-B0A18290DE6D}" type="presParOf" srcId="{BA814F78-CA84-4663-A90E-2B688560AA48}" destId="{F35F271E-72B3-4C88-B670-4167A4E5CE0E}" srcOrd="0" destOrd="0" presId="urn:microsoft.com/office/officeart/2018/2/layout/IconVerticalSolidList"/>
    <dgm:cxn modelId="{958ECEE2-AD95-42C0-8B28-5EEE91F1C8EC}" type="presParOf" srcId="{F35F271E-72B3-4C88-B670-4167A4E5CE0E}" destId="{DF730CF8-6CFB-474A-AE48-5424F3872E06}" srcOrd="0" destOrd="0" presId="urn:microsoft.com/office/officeart/2018/2/layout/IconVerticalSolidList"/>
    <dgm:cxn modelId="{085AF2EC-1CBC-4538-86E5-B208447A22BC}" type="presParOf" srcId="{F35F271E-72B3-4C88-B670-4167A4E5CE0E}" destId="{8D394CA8-F2F2-4B37-92F0-F613FD70E233}" srcOrd="1" destOrd="0" presId="urn:microsoft.com/office/officeart/2018/2/layout/IconVerticalSolidList"/>
    <dgm:cxn modelId="{EB3F6F56-F8E3-4909-81A9-03F187A91C22}" type="presParOf" srcId="{F35F271E-72B3-4C88-B670-4167A4E5CE0E}" destId="{5EDBA93E-2F6A-458E-8EAB-24C4847681A1}" srcOrd="2" destOrd="0" presId="urn:microsoft.com/office/officeart/2018/2/layout/IconVerticalSolidList"/>
    <dgm:cxn modelId="{DA4A250E-2434-470A-AC28-AECA9E9BF8AD}" type="presParOf" srcId="{F35F271E-72B3-4C88-B670-4167A4E5CE0E}" destId="{AD8278C7-B12A-47CF-812D-D843070713FD}" srcOrd="3" destOrd="0" presId="urn:microsoft.com/office/officeart/2018/2/layout/IconVerticalSolidList"/>
    <dgm:cxn modelId="{65968B07-DD8F-4B61-895E-316794E4CB5D}" type="presParOf" srcId="{BA814F78-CA84-4663-A90E-2B688560AA48}" destId="{C1AB2843-4DE9-4E5F-BB6E-78988ABA64EA}" srcOrd="1" destOrd="0" presId="urn:microsoft.com/office/officeart/2018/2/layout/IconVerticalSolidList"/>
    <dgm:cxn modelId="{5A2B5EF1-CD61-42EB-A51B-E47CE0BCCC20}" type="presParOf" srcId="{BA814F78-CA84-4663-A90E-2B688560AA48}" destId="{8E63FBE2-182A-4E61-A7AB-6B95C6E74C5E}" srcOrd="2" destOrd="0" presId="urn:microsoft.com/office/officeart/2018/2/layout/IconVerticalSolidList"/>
    <dgm:cxn modelId="{EA0E4673-C549-4B25-8AAE-7DE639BB08FF}" type="presParOf" srcId="{8E63FBE2-182A-4E61-A7AB-6B95C6E74C5E}" destId="{A94BA722-E391-44A0-9A5C-80151F11B847}" srcOrd="0" destOrd="0" presId="urn:microsoft.com/office/officeart/2018/2/layout/IconVerticalSolidList"/>
    <dgm:cxn modelId="{624CDD35-27D0-47EF-B194-0C8EC636289B}" type="presParOf" srcId="{8E63FBE2-182A-4E61-A7AB-6B95C6E74C5E}" destId="{A4AFB3B0-9F1A-4C53-84C2-7BDF310AFD56}" srcOrd="1" destOrd="0" presId="urn:microsoft.com/office/officeart/2018/2/layout/IconVerticalSolidList"/>
    <dgm:cxn modelId="{022C9DDF-39BF-42F1-9B4B-9235636A5186}" type="presParOf" srcId="{8E63FBE2-182A-4E61-A7AB-6B95C6E74C5E}" destId="{C6C3832B-FA9D-4A7E-8C34-618625D3B68B}" srcOrd="2" destOrd="0" presId="urn:microsoft.com/office/officeart/2018/2/layout/IconVerticalSolidList"/>
    <dgm:cxn modelId="{58D910DF-54A5-451F-81A9-539B613E58CA}" type="presParOf" srcId="{8E63FBE2-182A-4E61-A7AB-6B95C6E74C5E}" destId="{4FC1E189-CEEF-4272-8F59-1C1F22C944FF}" srcOrd="3" destOrd="0" presId="urn:microsoft.com/office/officeart/2018/2/layout/IconVerticalSolidList"/>
    <dgm:cxn modelId="{6FE3D65D-4850-4EB6-B936-824ACE856ECE}" type="presParOf" srcId="{BA814F78-CA84-4663-A90E-2B688560AA48}" destId="{31CD4C65-09D9-453D-B23C-67A1872CA98A}" srcOrd="3" destOrd="0" presId="urn:microsoft.com/office/officeart/2018/2/layout/IconVerticalSolidList"/>
    <dgm:cxn modelId="{DC4727FE-5E98-40BB-A477-574788461C45}" type="presParOf" srcId="{BA814F78-CA84-4663-A90E-2B688560AA48}" destId="{78507D50-2685-4325-9D12-FAC19FD42A69}" srcOrd="4" destOrd="0" presId="urn:microsoft.com/office/officeart/2018/2/layout/IconVerticalSolidList"/>
    <dgm:cxn modelId="{8BFFF528-D9A1-43FC-B917-99550858D169}" type="presParOf" srcId="{78507D50-2685-4325-9D12-FAC19FD42A69}" destId="{307A7FD9-8C45-4745-B2BA-ABBE76DD040A}" srcOrd="0" destOrd="0" presId="urn:microsoft.com/office/officeart/2018/2/layout/IconVerticalSolidList"/>
    <dgm:cxn modelId="{18E82AA1-FB17-4A00-A8F3-D139803F9C17}" type="presParOf" srcId="{78507D50-2685-4325-9D12-FAC19FD42A69}" destId="{3EDB04E1-ABC3-4610-9E4A-BAD4FF6293AD}" srcOrd="1" destOrd="0" presId="urn:microsoft.com/office/officeart/2018/2/layout/IconVerticalSolidList"/>
    <dgm:cxn modelId="{10A1320A-64B1-41E6-AEB1-CBB9344FCCC5}" type="presParOf" srcId="{78507D50-2685-4325-9D12-FAC19FD42A69}" destId="{327A4AB6-AB48-4EC7-A758-F275172729B0}" srcOrd="2" destOrd="0" presId="urn:microsoft.com/office/officeart/2018/2/layout/IconVerticalSolidList"/>
    <dgm:cxn modelId="{4B94F70C-DD47-40FB-AA54-63EF7D4CBC69}" type="presParOf" srcId="{78507D50-2685-4325-9D12-FAC19FD42A69}" destId="{CB75BF86-2F10-449A-A12C-0A2043F4A608}" srcOrd="3" destOrd="0" presId="urn:microsoft.com/office/officeart/2018/2/layout/IconVerticalSolidList"/>
    <dgm:cxn modelId="{82B255FE-0930-41D7-8B02-08C195E1A4B1}" type="presParOf" srcId="{78507D50-2685-4325-9D12-FAC19FD42A69}" destId="{BB7FC939-F160-4F27-973C-F65AB272FAB5}"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F137723-DA72-47CE-A6FB-89133328681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2FE71500-0317-4B91-AE2D-D3BDF5247EA1}">
      <dgm:prSet/>
      <dgm:spPr/>
      <dgm:t>
        <a:bodyPr/>
        <a:lstStyle/>
        <a:p>
          <a:r>
            <a:rPr lang="en-GB" dirty="0"/>
            <a:t>Further research into:</a:t>
          </a:r>
          <a:endParaRPr lang="en-US" dirty="0"/>
        </a:p>
      </dgm:t>
    </dgm:pt>
    <dgm:pt modelId="{B071980D-D82A-401C-AF56-A3D2B0948FBB}" type="parTrans" cxnId="{129E1BA2-6E7A-4365-8903-D87766D57345}">
      <dgm:prSet/>
      <dgm:spPr/>
      <dgm:t>
        <a:bodyPr/>
        <a:lstStyle/>
        <a:p>
          <a:endParaRPr lang="en-US"/>
        </a:p>
      </dgm:t>
    </dgm:pt>
    <dgm:pt modelId="{F38ABC62-6218-4208-8D62-B723CEC4D122}" type="sibTrans" cxnId="{129E1BA2-6E7A-4365-8903-D87766D57345}">
      <dgm:prSet/>
      <dgm:spPr/>
      <dgm:t>
        <a:bodyPr/>
        <a:lstStyle/>
        <a:p>
          <a:endParaRPr lang="en-US"/>
        </a:p>
      </dgm:t>
    </dgm:pt>
    <dgm:pt modelId="{969350AE-5921-4D49-A2A7-F64C46F17DAA}">
      <dgm:prSet/>
      <dgm:spPr/>
      <dgm:t>
        <a:bodyPr/>
        <a:lstStyle/>
        <a:p>
          <a:r>
            <a:rPr lang="en-GB"/>
            <a:t>Individual game elements when used in different situations.</a:t>
          </a:r>
          <a:endParaRPr lang="en-US"/>
        </a:p>
      </dgm:t>
    </dgm:pt>
    <dgm:pt modelId="{E8172C03-B31B-4C7C-BFDC-9FB938ADD87B}" type="parTrans" cxnId="{F8432CE9-9735-4801-AD69-40A12CFC9328}">
      <dgm:prSet/>
      <dgm:spPr/>
      <dgm:t>
        <a:bodyPr/>
        <a:lstStyle/>
        <a:p>
          <a:endParaRPr lang="en-US"/>
        </a:p>
      </dgm:t>
    </dgm:pt>
    <dgm:pt modelId="{CACB0A8F-C1A1-4CFC-B9B5-CFFAF18E82F3}" type="sibTrans" cxnId="{F8432CE9-9735-4801-AD69-40A12CFC9328}">
      <dgm:prSet/>
      <dgm:spPr/>
      <dgm:t>
        <a:bodyPr/>
        <a:lstStyle/>
        <a:p>
          <a:endParaRPr lang="en-US"/>
        </a:p>
      </dgm:t>
    </dgm:pt>
    <dgm:pt modelId="{B91C7F29-3596-4356-9B37-22A630BD1F21}">
      <dgm:prSet/>
      <dgm:spPr/>
      <dgm:t>
        <a:bodyPr/>
        <a:lstStyle/>
        <a:p>
          <a:r>
            <a:rPr lang="en-GB"/>
            <a:t>How useful the gamified app is when used in different environments.</a:t>
          </a:r>
          <a:endParaRPr lang="en-US"/>
        </a:p>
      </dgm:t>
    </dgm:pt>
    <dgm:pt modelId="{044C0DBC-2EE1-48E0-9BA3-3C629DDC2304}" type="parTrans" cxnId="{CD777C68-DC92-472D-808A-040EBFEDC83B}">
      <dgm:prSet/>
      <dgm:spPr/>
      <dgm:t>
        <a:bodyPr/>
        <a:lstStyle/>
        <a:p>
          <a:endParaRPr lang="en-US"/>
        </a:p>
      </dgm:t>
    </dgm:pt>
    <dgm:pt modelId="{10856C48-7692-433E-A055-B86CB8329761}" type="sibTrans" cxnId="{CD777C68-DC92-472D-808A-040EBFEDC83B}">
      <dgm:prSet/>
      <dgm:spPr/>
      <dgm:t>
        <a:bodyPr/>
        <a:lstStyle/>
        <a:p>
          <a:endParaRPr lang="en-US"/>
        </a:p>
      </dgm:t>
    </dgm:pt>
    <dgm:pt modelId="{C27305A5-302C-4CF4-AA14-0C6FE161882D}">
      <dgm:prSet/>
      <dgm:spPr/>
      <dgm:t>
        <a:bodyPr/>
        <a:lstStyle/>
        <a:p>
          <a:r>
            <a:rPr lang="en-GB" dirty="0"/>
            <a:t>The possible negative effects of competitive elements.</a:t>
          </a:r>
          <a:endParaRPr lang="en-US" dirty="0"/>
        </a:p>
      </dgm:t>
    </dgm:pt>
    <dgm:pt modelId="{41958B60-B18D-45B4-AA3C-A77D16C7D404}" type="parTrans" cxnId="{A61A6643-55A6-45BF-8C2A-E4BC2C2FE09E}">
      <dgm:prSet/>
      <dgm:spPr/>
      <dgm:t>
        <a:bodyPr/>
        <a:lstStyle/>
        <a:p>
          <a:endParaRPr lang="en-GB"/>
        </a:p>
      </dgm:t>
    </dgm:pt>
    <dgm:pt modelId="{C1D05E6A-040B-432E-B0A0-14A8F67D587D}" type="sibTrans" cxnId="{A61A6643-55A6-45BF-8C2A-E4BC2C2FE09E}">
      <dgm:prSet/>
      <dgm:spPr/>
      <dgm:t>
        <a:bodyPr/>
        <a:lstStyle/>
        <a:p>
          <a:endParaRPr lang="en-GB"/>
        </a:p>
      </dgm:t>
    </dgm:pt>
    <dgm:pt modelId="{FD850CF5-AB5E-4689-9ACE-376F40360222}" type="pres">
      <dgm:prSet presAssocID="{7F137723-DA72-47CE-A6FB-891333286813}" presName="linear" presStyleCnt="0">
        <dgm:presLayoutVars>
          <dgm:animLvl val="lvl"/>
          <dgm:resizeHandles val="exact"/>
        </dgm:presLayoutVars>
      </dgm:prSet>
      <dgm:spPr/>
    </dgm:pt>
    <dgm:pt modelId="{F67272A6-5263-47CE-A410-8F00D032B6BB}" type="pres">
      <dgm:prSet presAssocID="{2FE71500-0317-4B91-AE2D-D3BDF5247EA1}" presName="parentText" presStyleLbl="node1" presStyleIdx="0" presStyleCnt="4" custScaleX="28167" custLinFactNeighborX="-35923" custLinFactNeighborY="51676">
        <dgm:presLayoutVars>
          <dgm:chMax val="0"/>
          <dgm:bulletEnabled val="1"/>
        </dgm:presLayoutVars>
      </dgm:prSet>
      <dgm:spPr/>
    </dgm:pt>
    <dgm:pt modelId="{9B74F1B3-494A-4CEF-A1AE-A5DFD128A9DC}" type="pres">
      <dgm:prSet presAssocID="{F38ABC62-6218-4208-8D62-B723CEC4D122}" presName="spacer" presStyleCnt="0"/>
      <dgm:spPr/>
    </dgm:pt>
    <dgm:pt modelId="{EA55BE1C-39C7-41F3-8F23-FFB48A3965AD}" type="pres">
      <dgm:prSet presAssocID="{C27305A5-302C-4CF4-AA14-0C6FE161882D}" presName="parentText" presStyleLbl="node1" presStyleIdx="1" presStyleCnt="4">
        <dgm:presLayoutVars>
          <dgm:chMax val="0"/>
          <dgm:bulletEnabled val="1"/>
        </dgm:presLayoutVars>
      </dgm:prSet>
      <dgm:spPr/>
    </dgm:pt>
    <dgm:pt modelId="{BD0747D1-30B5-4332-8047-A586388F2162}" type="pres">
      <dgm:prSet presAssocID="{C1D05E6A-040B-432E-B0A0-14A8F67D587D}" presName="spacer" presStyleCnt="0"/>
      <dgm:spPr/>
    </dgm:pt>
    <dgm:pt modelId="{DFACAC3B-F3CA-4798-8C32-B6FF55EF26BA}" type="pres">
      <dgm:prSet presAssocID="{969350AE-5921-4D49-A2A7-F64C46F17DAA}" presName="parentText" presStyleLbl="node1" presStyleIdx="2" presStyleCnt="4">
        <dgm:presLayoutVars>
          <dgm:chMax val="0"/>
          <dgm:bulletEnabled val="1"/>
        </dgm:presLayoutVars>
      </dgm:prSet>
      <dgm:spPr/>
    </dgm:pt>
    <dgm:pt modelId="{1975222C-D588-482F-801C-F1851B1FE0D4}" type="pres">
      <dgm:prSet presAssocID="{CACB0A8F-C1A1-4CFC-B9B5-CFFAF18E82F3}" presName="spacer" presStyleCnt="0"/>
      <dgm:spPr/>
    </dgm:pt>
    <dgm:pt modelId="{4F2969C2-0B60-4FA5-9466-2FA54C698660}" type="pres">
      <dgm:prSet presAssocID="{B91C7F29-3596-4356-9B37-22A630BD1F21}" presName="parentText" presStyleLbl="node1" presStyleIdx="3" presStyleCnt="4">
        <dgm:presLayoutVars>
          <dgm:chMax val="0"/>
          <dgm:bulletEnabled val="1"/>
        </dgm:presLayoutVars>
      </dgm:prSet>
      <dgm:spPr/>
    </dgm:pt>
  </dgm:ptLst>
  <dgm:cxnLst>
    <dgm:cxn modelId="{AF79C20C-078F-43A6-BA79-B140DADD46E8}" type="presOf" srcId="{B91C7F29-3596-4356-9B37-22A630BD1F21}" destId="{4F2969C2-0B60-4FA5-9466-2FA54C698660}" srcOrd="0" destOrd="0" presId="urn:microsoft.com/office/officeart/2005/8/layout/vList2"/>
    <dgm:cxn modelId="{84728921-EC3D-46AA-8A0B-7562D9F1CA54}" type="presOf" srcId="{C27305A5-302C-4CF4-AA14-0C6FE161882D}" destId="{EA55BE1C-39C7-41F3-8F23-FFB48A3965AD}" srcOrd="0" destOrd="0" presId="urn:microsoft.com/office/officeart/2005/8/layout/vList2"/>
    <dgm:cxn modelId="{7585BD3C-FA49-4AD9-B3D4-51AFBDE061C8}" type="presOf" srcId="{7F137723-DA72-47CE-A6FB-891333286813}" destId="{FD850CF5-AB5E-4689-9ACE-376F40360222}" srcOrd="0" destOrd="0" presId="urn:microsoft.com/office/officeart/2005/8/layout/vList2"/>
    <dgm:cxn modelId="{A61A6643-55A6-45BF-8C2A-E4BC2C2FE09E}" srcId="{7F137723-DA72-47CE-A6FB-891333286813}" destId="{C27305A5-302C-4CF4-AA14-0C6FE161882D}" srcOrd="1" destOrd="0" parTransId="{41958B60-B18D-45B4-AA3C-A77D16C7D404}" sibTransId="{C1D05E6A-040B-432E-B0A0-14A8F67D587D}"/>
    <dgm:cxn modelId="{CD777C68-DC92-472D-808A-040EBFEDC83B}" srcId="{7F137723-DA72-47CE-A6FB-891333286813}" destId="{B91C7F29-3596-4356-9B37-22A630BD1F21}" srcOrd="3" destOrd="0" parTransId="{044C0DBC-2EE1-48E0-9BA3-3C629DDC2304}" sibTransId="{10856C48-7692-433E-A055-B86CB8329761}"/>
    <dgm:cxn modelId="{129E1BA2-6E7A-4365-8903-D87766D57345}" srcId="{7F137723-DA72-47CE-A6FB-891333286813}" destId="{2FE71500-0317-4B91-AE2D-D3BDF5247EA1}" srcOrd="0" destOrd="0" parTransId="{B071980D-D82A-401C-AF56-A3D2B0948FBB}" sibTransId="{F38ABC62-6218-4208-8D62-B723CEC4D122}"/>
    <dgm:cxn modelId="{2C550BD6-4F2C-4B11-B92A-90EDC36F3D2E}" type="presOf" srcId="{2FE71500-0317-4B91-AE2D-D3BDF5247EA1}" destId="{F67272A6-5263-47CE-A410-8F00D032B6BB}" srcOrd="0" destOrd="0" presId="urn:microsoft.com/office/officeart/2005/8/layout/vList2"/>
    <dgm:cxn modelId="{F8432CE9-9735-4801-AD69-40A12CFC9328}" srcId="{7F137723-DA72-47CE-A6FB-891333286813}" destId="{969350AE-5921-4D49-A2A7-F64C46F17DAA}" srcOrd="2" destOrd="0" parTransId="{E8172C03-B31B-4C7C-BFDC-9FB938ADD87B}" sibTransId="{CACB0A8F-C1A1-4CFC-B9B5-CFFAF18E82F3}"/>
    <dgm:cxn modelId="{33DE26EF-958A-4EBD-B6DA-6FA5584B885B}" type="presOf" srcId="{969350AE-5921-4D49-A2A7-F64C46F17DAA}" destId="{DFACAC3B-F3CA-4798-8C32-B6FF55EF26BA}" srcOrd="0" destOrd="0" presId="urn:microsoft.com/office/officeart/2005/8/layout/vList2"/>
    <dgm:cxn modelId="{C5FAED01-3C05-44BD-A9F1-CC86A8A5A250}" type="presParOf" srcId="{FD850CF5-AB5E-4689-9ACE-376F40360222}" destId="{F67272A6-5263-47CE-A410-8F00D032B6BB}" srcOrd="0" destOrd="0" presId="urn:microsoft.com/office/officeart/2005/8/layout/vList2"/>
    <dgm:cxn modelId="{09ED02C3-EB81-4181-8F76-160C1A8FE9FA}" type="presParOf" srcId="{FD850CF5-AB5E-4689-9ACE-376F40360222}" destId="{9B74F1B3-494A-4CEF-A1AE-A5DFD128A9DC}" srcOrd="1" destOrd="0" presId="urn:microsoft.com/office/officeart/2005/8/layout/vList2"/>
    <dgm:cxn modelId="{425DCE19-88B7-43A8-8E5F-A382C115570E}" type="presParOf" srcId="{FD850CF5-AB5E-4689-9ACE-376F40360222}" destId="{EA55BE1C-39C7-41F3-8F23-FFB48A3965AD}" srcOrd="2" destOrd="0" presId="urn:microsoft.com/office/officeart/2005/8/layout/vList2"/>
    <dgm:cxn modelId="{A7970CB4-061C-4AC7-B986-4BE2D362A862}" type="presParOf" srcId="{FD850CF5-AB5E-4689-9ACE-376F40360222}" destId="{BD0747D1-30B5-4332-8047-A586388F2162}" srcOrd="3" destOrd="0" presId="urn:microsoft.com/office/officeart/2005/8/layout/vList2"/>
    <dgm:cxn modelId="{2C3CF7D2-F67B-49CC-A752-DC78EDA3D912}" type="presParOf" srcId="{FD850CF5-AB5E-4689-9ACE-376F40360222}" destId="{DFACAC3B-F3CA-4798-8C32-B6FF55EF26BA}" srcOrd="4" destOrd="0" presId="urn:microsoft.com/office/officeart/2005/8/layout/vList2"/>
    <dgm:cxn modelId="{A6445158-D68D-4DB5-AF97-80EEC7FC9B81}" type="presParOf" srcId="{FD850CF5-AB5E-4689-9ACE-376F40360222}" destId="{1975222C-D588-482F-801C-F1851B1FE0D4}" srcOrd="5" destOrd="0" presId="urn:microsoft.com/office/officeart/2005/8/layout/vList2"/>
    <dgm:cxn modelId="{41A5576A-95DC-4CF7-9FE4-21CE99E91530}" type="presParOf" srcId="{FD850CF5-AB5E-4689-9ACE-376F40360222}" destId="{4F2969C2-0B60-4FA5-9466-2FA54C69866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A3C9F-F85B-448B-93A5-736D5DEE4A64}">
      <dsp:nvSpPr>
        <dsp:cNvPr id="0" name=""/>
        <dsp:cNvSpPr/>
      </dsp:nvSpPr>
      <dsp:spPr>
        <a:xfrm>
          <a:off x="0" y="630318"/>
          <a:ext cx="8596312" cy="1216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bg1"/>
              </a:solidFill>
            </a:rPr>
            <a:t>Low achievement can be traced back to deficits in understanding basic arithmetic concepts.</a:t>
          </a:r>
          <a:endParaRPr lang="en-US" sz="2800" kern="1200" dirty="0">
            <a:solidFill>
              <a:schemeClr val="bg1"/>
            </a:solidFill>
          </a:endParaRPr>
        </a:p>
      </dsp:txBody>
      <dsp:txXfrm>
        <a:off x="59399" y="689717"/>
        <a:ext cx="8477514" cy="1098002"/>
      </dsp:txXfrm>
    </dsp:sp>
    <dsp:sp modelId="{C3A5554F-FC00-470D-B088-59EC0DB268C0}">
      <dsp:nvSpPr>
        <dsp:cNvPr id="0" name=""/>
        <dsp:cNvSpPr/>
      </dsp:nvSpPr>
      <dsp:spPr>
        <a:xfrm>
          <a:off x="0" y="2014724"/>
          <a:ext cx="8596312" cy="1216800"/>
        </a:xfrm>
        <a:prstGeom prst="roundRect">
          <a:avLst/>
        </a:prstGeom>
        <a:gradFill rotWithShape="0">
          <a:gsLst>
            <a:gs pos="0">
              <a:schemeClr val="accent2">
                <a:hueOff val="-1459563"/>
                <a:satOff val="-12734"/>
                <a:lumOff val="-16471"/>
                <a:alphaOff val="0"/>
                <a:tint val="96000"/>
                <a:lumMod val="100000"/>
              </a:schemeClr>
            </a:gs>
            <a:gs pos="78000">
              <a:schemeClr val="accent2">
                <a:hueOff val="-1459563"/>
                <a:satOff val="-12734"/>
                <a:lumOff val="-1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bg1"/>
              </a:solidFill>
            </a:rPr>
            <a:t>Elementary students were most commonly identified to have mathematical difficulty.</a:t>
          </a:r>
          <a:endParaRPr lang="en-US" sz="2800" kern="1200" dirty="0">
            <a:solidFill>
              <a:schemeClr val="bg1"/>
            </a:solidFill>
          </a:endParaRPr>
        </a:p>
      </dsp:txBody>
      <dsp:txXfrm>
        <a:off x="59399" y="2074123"/>
        <a:ext cx="8477514"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A21A56-A10E-4A02-A09F-1F54F777497D}">
      <dsp:nvSpPr>
        <dsp:cNvPr id="0" name=""/>
        <dsp:cNvSpPr/>
      </dsp:nvSpPr>
      <dsp:spPr>
        <a:xfrm>
          <a:off x="0" y="473"/>
          <a:ext cx="8596312" cy="11087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4A170-7F98-45E7-B7E4-D53ECDC29524}">
      <dsp:nvSpPr>
        <dsp:cNvPr id="0" name=""/>
        <dsp:cNvSpPr/>
      </dsp:nvSpPr>
      <dsp:spPr>
        <a:xfrm>
          <a:off x="335385" y="249933"/>
          <a:ext cx="609791" cy="6097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AFDDC2-D6C6-4CED-B250-EC7B548E8CC1}">
      <dsp:nvSpPr>
        <dsp:cNvPr id="0" name=""/>
        <dsp:cNvSpPr/>
      </dsp:nvSpPr>
      <dsp:spPr>
        <a:xfrm>
          <a:off x="1280561" y="473"/>
          <a:ext cx="7315750" cy="1108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9" tIns="117339" rIns="117339" bIns="117339" numCol="1" spcCol="1270" anchor="ctr" anchorCtr="0">
          <a:noAutofit/>
        </a:bodyPr>
        <a:lstStyle/>
        <a:p>
          <a:pPr marL="0" lvl="0" indent="0" algn="l" defTabSz="1066800">
            <a:lnSpc>
              <a:spcPct val="90000"/>
            </a:lnSpc>
            <a:spcBef>
              <a:spcPct val="0"/>
            </a:spcBef>
            <a:spcAft>
              <a:spcPct val="35000"/>
            </a:spcAft>
            <a:buNone/>
          </a:pPr>
          <a:r>
            <a:rPr lang="en-GB" sz="2400" kern="1200"/>
            <a:t>Short term interventions that focus on basic arithmetic concepts.</a:t>
          </a:r>
          <a:endParaRPr lang="en-US" sz="2400" kern="1200"/>
        </a:p>
      </dsp:txBody>
      <dsp:txXfrm>
        <a:off x="1280561" y="473"/>
        <a:ext cx="7315750" cy="1108711"/>
      </dsp:txXfrm>
    </dsp:sp>
    <dsp:sp modelId="{ECF6D9AF-6F33-4C85-975E-27D6FC3BC729}">
      <dsp:nvSpPr>
        <dsp:cNvPr id="0" name=""/>
        <dsp:cNvSpPr/>
      </dsp:nvSpPr>
      <dsp:spPr>
        <a:xfrm>
          <a:off x="0" y="1386362"/>
          <a:ext cx="8596312" cy="11087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75BF16-2CA8-46BB-8C50-C5499DEC94D3}">
      <dsp:nvSpPr>
        <dsp:cNvPr id="0" name=""/>
        <dsp:cNvSpPr/>
      </dsp:nvSpPr>
      <dsp:spPr>
        <a:xfrm>
          <a:off x="335385" y="1635822"/>
          <a:ext cx="609791" cy="6097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95C7D2-DBD8-46E2-8789-551A33AD2070}">
      <dsp:nvSpPr>
        <dsp:cNvPr id="0" name=""/>
        <dsp:cNvSpPr/>
      </dsp:nvSpPr>
      <dsp:spPr>
        <a:xfrm>
          <a:off x="1280561" y="1386362"/>
          <a:ext cx="7315750" cy="1108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9" tIns="117339" rIns="117339" bIns="117339" numCol="1" spcCol="1270" anchor="ctr" anchorCtr="0">
          <a:noAutofit/>
        </a:bodyPr>
        <a:lstStyle/>
        <a:p>
          <a:pPr marL="0" lvl="0" indent="0" algn="l" defTabSz="1066800">
            <a:lnSpc>
              <a:spcPct val="90000"/>
            </a:lnSpc>
            <a:spcBef>
              <a:spcPct val="0"/>
            </a:spcBef>
            <a:spcAft>
              <a:spcPct val="35000"/>
            </a:spcAft>
            <a:buNone/>
          </a:pPr>
          <a:r>
            <a:rPr lang="en-GB" sz="2400" kern="1200"/>
            <a:t>Interventions structured in a ritualised way.</a:t>
          </a:r>
          <a:endParaRPr lang="en-US" sz="2400" kern="1200"/>
        </a:p>
      </dsp:txBody>
      <dsp:txXfrm>
        <a:off x="1280561" y="1386362"/>
        <a:ext cx="7315750" cy="1108711"/>
      </dsp:txXfrm>
    </dsp:sp>
    <dsp:sp modelId="{27602FFA-AF93-4390-9C31-700A72B01A7B}">
      <dsp:nvSpPr>
        <dsp:cNvPr id="0" name=""/>
        <dsp:cNvSpPr/>
      </dsp:nvSpPr>
      <dsp:spPr>
        <a:xfrm>
          <a:off x="0" y="2772251"/>
          <a:ext cx="8596312" cy="11087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8DADF4-E66C-47C3-BC4C-03987F1BE945}">
      <dsp:nvSpPr>
        <dsp:cNvPr id="0" name=""/>
        <dsp:cNvSpPr/>
      </dsp:nvSpPr>
      <dsp:spPr>
        <a:xfrm>
          <a:off x="335385" y="3021711"/>
          <a:ext cx="609791" cy="6097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581336-02A2-4DB3-8098-8898C25EF9C2}">
      <dsp:nvSpPr>
        <dsp:cNvPr id="0" name=""/>
        <dsp:cNvSpPr/>
      </dsp:nvSpPr>
      <dsp:spPr>
        <a:xfrm>
          <a:off x="1280561" y="2772251"/>
          <a:ext cx="7315750" cy="1108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9" tIns="117339" rIns="117339" bIns="117339" numCol="1" spcCol="1270" anchor="ctr" anchorCtr="0">
          <a:noAutofit/>
        </a:bodyPr>
        <a:lstStyle/>
        <a:p>
          <a:pPr marL="0" lvl="0" indent="0" algn="l" defTabSz="1066800">
            <a:lnSpc>
              <a:spcPct val="90000"/>
            </a:lnSpc>
            <a:spcBef>
              <a:spcPct val="0"/>
            </a:spcBef>
            <a:spcAft>
              <a:spcPct val="35000"/>
            </a:spcAft>
            <a:buNone/>
          </a:pPr>
          <a:r>
            <a:rPr lang="en-GB" sz="2400" kern="1200"/>
            <a:t>lack of practice and appropriate rehearsal lead to misunderstanding basic arithmetic concepts.</a:t>
          </a:r>
          <a:endParaRPr lang="en-US" sz="2400" kern="1200"/>
        </a:p>
      </dsp:txBody>
      <dsp:txXfrm>
        <a:off x="1280561" y="2772251"/>
        <a:ext cx="7315750" cy="11087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D4186-24C7-4CCE-AB83-7C790FB01338}">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441A1D-2551-4687-B259-E2BD403A2F0D}">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A966CA-69BD-4444-AE42-5C6F43D8EC30}">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66800">
            <a:lnSpc>
              <a:spcPct val="90000"/>
            </a:lnSpc>
            <a:spcBef>
              <a:spcPct val="0"/>
            </a:spcBef>
            <a:spcAft>
              <a:spcPct val="35000"/>
            </a:spcAft>
            <a:buNone/>
          </a:pPr>
          <a:r>
            <a:rPr lang="en-GB" sz="2400" kern="1200"/>
            <a:t>Learning styles are “individual differences in the process of learning”</a:t>
          </a:r>
          <a:endParaRPr lang="en-US" sz="2400" kern="1200"/>
        </a:p>
      </dsp:txBody>
      <dsp:txXfrm>
        <a:off x="1350519" y="499"/>
        <a:ext cx="8267613" cy="1169280"/>
      </dsp:txXfrm>
    </dsp:sp>
    <dsp:sp modelId="{ED7C6550-EED6-4C1F-B585-9080A7E554F0}">
      <dsp:nvSpPr>
        <dsp:cNvPr id="0" name=""/>
        <dsp:cNvSpPr/>
      </dsp:nvSpPr>
      <dsp:spPr>
        <a:xfrm>
          <a:off x="0" y="1462100"/>
          <a:ext cx="9618133" cy="11692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9A79D9-BB1B-4673-9144-2FE212A909AE}">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15D8DC-FE66-413E-BB11-3A4B76815264}">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66800">
            <a:lnSpc>
              <a:spcPct val="90000"/>
            </a:lnSpc>
            <a:spcBef>
              <a:spcPct val="0"/>
            </a:spcBef>
            <a:spcAft>
              <a:spcPct val="35000"/>
            </a:spcAft>
            <a:buNone/>
          </a:pPr>
          <a:r>
            <a:rPr lang="en-GB" sz="2400" kern="1200"/>
            <a:t>Catering teaching styles to learning styles will give students a greater understanding of what is being taught.</a:t>
          </a:r>
          <a:endParaRPr lang="en-US" sz="2400" kern="1200"/>
        </a:p>
      </dsp:txBody>
      <dsp:txXfrm>
        <a:off x="1350519" y="1462100"/>
        <a:ext cx="8267613" cy="1169280"/>
      </dsp:txXfrm>
    </dsp:sp>
    <dsp:sp modelId="{25C4EF79-013D-494E-ABED-1698454488C0}">
      <dsp:nvSpPr>
        <dsp:cNvPr id="0" name=""/>
        <dsp:cNvSpPr/>
      </dsp:nvSpPr>
      <dsp:spPr>
        <a:xfrm>
          <a:off x="0" y="2923701"/>
          <a:ext cx="9618133" cy="11692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C9108-6062-49BA-84AE-1603651080A8}">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4BFC5C-C6FD-4638-8397-3DE292E5FF4A}">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66800">
            <a:lnSpc>
              <a:spcPct val="90000"/>
            </a:lnSpc>
            <a:spcBef>
              <a:spcPct val="0"/>
            </a:spcBef>
            <a:spcAft>
              <a:spcPct val="35000"/>
            </a:spcAft>
            <a:buNone/>
          </a:pPr>
          <a:r>
            <a:rPr lang="en-GB" sz="2400" kern="1200"/>
            <a:t>This is known as the style matching hypothesis</a:t>
          </a:r>
          <a:endParaRPr lang="en-US" sz="2400" kern="1200"/>
        </a:p>
      </dsp:txBody>
      <dsp:txXfrm>
        <a:off x="1350519" y="2923701"/>
        <a:ext cx="8267613" cy="11692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C6C85A-D64C-4FD5-99E5-574970AF2ADF}">
      <dsp:nvSpPr>
        <dsp:cNvPr id="0" name=""/>
        <dsp:cNvSpPr/>
      </dsp:nvSpPr>
      <dsp:spPr>
        <a:xfrm>
          <a:off x="0" y="0"/>
          <a:ext cx="7306865" cy="1164431"/>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bg1"/>
              </a:solidFill>
            </a:rPr>
            <a:t>The majority of academic work on learning styles is done under the radar of legitimate scholarly critique</a:t>
          </a:r>
          <a:endParaRPr lang="en-US" sz="2300" kern="1200" dirty="0">
            <a:solidFill>
              <a:schemeClr val="bg1"/>
            </a:solidFill>
          </a:endParaRPr>
        </a:p>
      </dsp:txBody>
      <dsp:txXfrm>
        <a:off x="34105" y="34105"/>
        <a:ext cx="6050353" cy="1096221"/>
      </dsp:txXfrm>
    </dsp:sp>
    <dsp:sp modelId="{12FD29B7-E8A0-4E91-B45F-0FCA4A792DCA}">
      <dsp:nvSpPr>
        <dsp:cNvPr id="0" name=""/>
        <dsp:cNvSpPr/>
      </dsp:nvSpPr>
      <dsp:spPr>
        <a:xfrm>
          <a:off x="644723" y="1358502"/>
          <a:ext cx="7306865" cy="1164431"/>
        </a:xfrm>
        <a:prstGeom prst="roundRect">
          <a:avLst>
            <a:gd name="adj" fmla="val 10000"/>
          </a:avLst>
        </a:prstGeom>
        <a:gradFill rotWithShape="0">
          <a:gsLst>
            <a:gs pos="0">
              <a:schemeClr val="accent2">
                <a:hueOff val="-729781"/>
                <a:satOff val="-6367"/>
                <a:lumOff val="-8236"/>
                <a:alphaOff val="0"/>
                <a:tint val="96000"/>
                <a:lumMod val="100000"/>
              </a:schemeClr>
            </a:gs>
            <a:gs pos="78000">
              <a:schemeClr val="accent2">
                <a:hueOff val="-729781"/>
                <a:satOff val="-6367"/>
                <a:lumOff val="-8236"/>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bg1"/>
              </a:solidFill>
            </a:rPr>
            <a:t>Available studies have universally failed to substantiate the style matching hypothesis.</a:t>
          </a:r>
          <a:endParaRPr lang="en-US" sz="2300" kern="1200" dirty="0">
            <a:solidFill>
              <a:schemeClr val="bg1"/>
            </a:solidFill>
          </a:endParaRPr>
        </a:p>
      </dsp:txBody>
      <dsp:txXfrm>
        <a:off x="678828" y="1392607"/>
        <a:ext cx="5837051" cy="1096221"/>
      </dsp:txXfrm>
    </dsp:sp>
    <dsp:sp modelId="{943C9552-33AA-4E5A-8681-5325AA5290E3}">
      <dsp:nvSpPr>
        <dsp:cNvPr id="0" name=""/>
        <dsp:cNvSpPr/>
      </dsp:nvSpPr>
      <dsp:spPr>
        <a:xfrm>
          <a:off x="1289446" y="2717005"/>
          <a:ext cx="7306865" cy="1164431"/>
        </a:xfrm>
        <a:prstGeom prst="roundRect">
          <a:avLst>
            <a:gd name="adj" fmla="val 10000"/>
          </a:avLst>
        </a:prstGeom>
        <a:gradFill rotWithShape="0">
          <a:gsLst>
            <a:gs pos="0">
              <a:schemeClr val="accent2">
                <a:hueOff val="-1459563"/>
                <a:satOff val="-12734"/>
                <a:lumOff val="-16471"/>
                <a:alphaOff val="0"/>
                <a:tint val="96000"/>
                <a:lumMod val="100000"/>
              </a:schemeClr>
            </a:gs>
            <a:gs pos="78000">
              <a:schemeClr val="accent2">
                <a:hueOff val="-1459563"/>
                <a:satOff val="-12734"/>
                <a:lumOff val="-1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bg1"/>
              </a:solidFill>
            </a:rPr>
            <a:t>Learning styles have been repeatedly tested and there is currently no evidence to support it.</a:t>
          </a:r>
          <a:endParaRPr lang="en-US" sz="2300" kern="1200" dirty="0">
            <a:solidFill>
              <a:schemeClr val="bg1"/>
            </a:solidFill>
          </a:endParaRPr>
        </a:p>
      </dsp:txBody>
      <dsp:txXfrm>
        <a:off x="1323551" y="2751110"/>
        <a:ext cx="5837051" cy="1096221"/>
      </dsp:txXfrm>
    </dsp:sp>
    <dsp:sp modelId="{67A68308-BD90-4672-A5E9-294AC5A882AD}">
      <dsp:nvSpPr>
        <dsp:cNvPr id="0" name=""/>
        <dsp:cNvSpPr/>
      </dsp:nvSpPr>
      <dsp:spPr>
        <a:xfrm>
          <a:off x="7575111" y="175798"/>
          <a:ext cx="756880" cy="756880"/>
        </a:xfrm>
        <a:prstGeom prst="downArrow">
          <a:avLst>
            <a:gd name="adj1" fmla="val 55000"/>
            <a:gd name="adj2" fmla="val 45000"/>
          </a:avLst>
        </a:prstGeom>
        <a:noFill/>
        <a:ln w="12700" cap="rnd" cmpd="sng" algn="ctr">
          <a:no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745409" y="175798"/>
        <a:ext cx="416284" cy="569552"/>
      </dsp:txXfrm>
    </dsp:sp>
    <dsp:sp modelId="{57AF6227-F1EF-4930-AA70-ECC5DDD88C6E}">
      <dsp:nvSpPr>
        <dsp:cNvPr id="0" name=""/>
        <dsp:cNvSpPr/>
      </dsp:nvSpPr>
      <dsp:spPr>
        <a:xfrm>
          <a:off x="7544750" y="304956"/>
          <a:ext cx="756880" cy="756880"/>
        </a:xfrm>
        <a:prstGeom prst="downArrow">
          <a:avLst>
            <a:gd name="adj1" fmla="val 55000"/>
            <a:gd name="adj2" fmla="val 45000"/>
          </a:avLst>
        </a:prstGeom>
        <a:noFill/>
        <a:ln w="12700" cap="rnd" cmpd="sng" algn="ctr">
          <a:no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715048" y="304956"/>
        <a:ext cx="416284" cy="5695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46B68-F28A-4FD7-916D-C630ED87DEFE}">
      <dsp:nvSpPr>
        <dsp:cNvPr id="0" name=""/>
        <dsp:cNvSpPr/>
      </dsp:nvSpPr>
      <dsp:spPr>
        <a:xfrm>
          <a:off x="0" y="2921763"/>
          <a:ext cx="8596312" cy="95898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Gamification satisfies 3 psychological needs:</a:t>
          </a:r>
          <a:endParaRPr lang="en-US" sz="1800" kern="1200"/>
        </a:p>
      </dsp:txBody>
      <dsp:txXfrm>
        <a:off x="0" y="2921763"/>
        <a:ext cx="8596312" cy="517853"/>
      </dsp:txXfrm>
    </dsp:sp>
    <dsp:sp modelId="{8F2E90F6-FBB1-4240-8449-F7790403EDF9}">
      <dsp:nvSpPr>
        <dsp:cNvPr id="0" name=""/>
        <dsp:cNvSpPr/>
      </dsp:nvSpPr>
      <dsp:spPr>
        <a:xfrm>
          <a:off x="4197" y="3420436"/>
          <a:ext cx="2862639" cy="441134"/>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2024" tIns="34290" rIns="192024" bIns="34290" numCol="1" spcCol="1270" anchor="ctr" anchorCtr="0">
          <a:noAutofit/>
        </a:bodyPr>
        <a:lstStyle/>
        <a:p>
          <a:pPr marL="0" lvl="0" indent="0" algn="ctr" defTabSz="1200150">
            <a:lnSpc>
              <a:spcPct val="90000"/>
            </a:lnSpc>
            <a:spcBef>
              <a:spcPct val="0"/>
            </a:spcBef>
            <a:spcAft>
              <a:spcPct val="35000"/>
            </a:spcAft>
            <a:buNone/>
          </a:pPr>
          <a:r>
            <a:rPr lang="en-GB" sz="2700" kern="1200"/>
            <a:t>Related</a:t>
          </a:r>
          <a:endParaRPr lang="en-US" sz="2700" kern="1200"/>
        </a:p>
      </dsp:txBody>
      <dsp:txXfrm>
        <a:off x="4197" y="3420436"/>
        <a:ext cx="2862639" cy="441134"/>
      </dsp:txXfrm>
    </dsp:sp>
    <dsp:sp modelId="{6AE81108-5665-488A-9499-60D2CB0FE209}">
      <dsp:nvSpPr>
        <dsp:cNvPr id="0" name=""/>
        <dsp:cNvSpPr/>
      </dsp:nvSpPr>
      <dsp:spPr>
        <a:xfrm>
          <a:off x="2866836" y="3420436"/>
          <a:ext cx="2862639" cy="441134"/>
        </a:xfrm>
        <a:prstGeom prst="rect">
          <a:avLst/>
        </a:prstGeom>
        <a:solidFill>
          <a:schemeClr val="accent2">
            <a:tint val="40000"/>
            <a:alpha val="90000"/>
            <a:hueOff val="-600059"/>
            <a:satOff val="-7693"/>
            <a:lumOff val="-1937"/>
            <a:alphaOff val="0"/>
          </a:schemeClr>
        </a:solidFill>
        <a:ln w="12700" cap="rnd" cmpd="sng" algn="ctr">
          <a:solidFill>
            <a:schemeClr val="accent2">
              <a:tint val="40000"/>
              <a:alpha val="90000"/>
              <a:hueOff val="-600059"/>
              <a:satOff val="-7693"/>
              <a:lumOff val="-193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2024" tIns="34290" rIns="192024" bIns="34290" numCol="1" spcCol="1270" anchor="ctr" anchorCtr="0">
          <a:noAutofit/>
        </a:bodyPr>
        <a:lstStyle/>
        <a:p>
          <a:pPr marL="0" lvl="0" indent="0" algn="ctr" defTabSz="1200150">
            <a:lnSpc>
              <a:spcPct val="90000"/>
            </a:lnSpc>
            <a:spcBef>
              <a:spcPct val="0"/>
            </a:spcBef>
            <a:spcAft>
              <a:spcPct val="35000"/>
            </a:spcAft>
            <a:buNone/>
          </a:pPr>
          <a:r>
            <a:rPr lang="en-GB" sz="2700" kern="1200"/>
            <a:t>Autonomous</a:t>
          </a:r>
          <a:endParaRPr lang="en-US" sz="2700" kern="1200"/>
        </a:p>
      </dsp:txBody>
      <dsp:txXfrm>
        <a:off x="2866836" y="3420436"/>
        <a:ext cx="2862639" cy="441134"/>
      </dsp:txXfrm>
    </dsp:sp>
    <dsp:sp modelId="{047DF776-2C14-41ED-BEF6-44DF67027944}">
      <dsp:nvSpPr>
        <dsp:cNvPr id="0" name=""/>
        <dsp:cNvSpPr/>
      </dsp:nvSpPr>
      <dsp:spPr>
        <a:xfrm>
          <a:off x="5729475" y="3420436"/>
          <a:ext cx="2862639" cy="441134"/>
        </a:xfrm>
        <a:prstGeom prst="rect">
          <a:avLst/>
        </a:prstGeom>
        <a:solidFill>
          <a:schemeClr val="accent2">
            <a:tint val="40000"/>
            <a:alpha val="90000"/>
            <a:hueOff val="-1200117"/>
            <a:satOff val="-15386"/>
            <a:lumOff val="-3874"/>
            <a:alphaOff val="0"/>
          </a:schemeClr>
        </a:solidFill>
        <a:ln w="12700" cap="rnd" cmpd="sng" algn="ctr">
          <a:solidFill>
            <a:schemeClr val="accent2">
              <a:tint val="40000"/>
              <a:alpha val="90000"/>
              <a:hueOff val="-1200117"/>
              <a:satOff val="-15386"/>
              <a:lumOff val="-387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2024" tIns="34290" rIns="192024" bIns="34290" numCol="1" spcCol="1270" anchor="ctr" anchorCtr="0">
          <a:noAutofit/>
        </a:bodyPr>
        <a:lstStyle/>
        <a:p>
          <a:pPr marL="0" lvl="0" indent="0" algn="ctr" defTabSz="1200150">
            <a:lnSpc>
              <a:spcPct val="90000"/>
            </a:lnSpc>
            <a:spcBef>
              <a:spcPct val="0"/>
            </a:spcBef>
            <a:spcAft>
              <a:spcPct val="35000"/>
            </a:spcAft>
            <a:buNone/>
          </a:pPr>
          <a:r>
            <a:rPr lang="en-GB" sz="2700" kern="1200"/>
            <a:t>Competent</a:t>
          </a:r>
          <a:endParaRPr lang="en-US" sz="2700" kern="1200"/>
        </a:p>
      </dsp:txBody>
      <dsp:txXfrm>
        <a:off x="5729475" y="3420436"/>
        <a:ext cx="2862639" cy="441134"/>
      </dsp:txXfrm>
    </dsp:sp>
    <dsp:sp modelId="{66085E2B-7327-409B-92B0-EA192B5302CD}">
      <dsp:nvSpPr>
        <dsp:cNvPr id="0" name=""/>
        <dsp:cNvSpPr/>
      </dsp:nvSpPr>
      <dsp:spPr>
        <a:xfrm rot="10800000">
          <a:off x="0" y="1461224"/>
          <a:ext cx="8596312" cy="1474923"/>
        </a:xfrm>
        <a:prstGeom prst="upArrowCallout">
          <a:avLst/>
        </a:prstGeom>
        <a:gradFill rotWithShape="0">
          <a:gsLst>
            <a:gs pos="0">
              <a:schemeClr val="accent2">
                <a:hueOff val="-729781"/>
                <a:satOff val="-6367"/>
                <a:lumOff val="-8236"/>
                <a:alphaOff val="0"/>
                <a:tint val="96000"/>
                <a:lumMod val="100000"/>
              </a:schemeClr>
            </a:gs>
            <a:gs pos="78000">
              <a:schemeClr val="accent2">
                <a:hueOff val="-729781"/>
                <a:satOff val="-6367"/>
                <a:lumOff val="-8236"/>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Game design elements – any element readily associated with games.</a:t>
          </a:r>
          <a:endParaRPr lang="en-US" sz="1800" kern="1200"/>
        </a:p>
      </dsp:txBody>
      <dsp:txXfrm rot="10800000">
        <a:off x="0" y="1461224"/>
        <a:ext cx="8596312" cy="958361"/>
      </dsp:txXfrm>
    </dsp:sp>
    <dsp:sp modelId="{ADF1D8AB-C923-45A7-8B78-D2704FD9A175}">
      <dsp:nvSpPr>
        <dsp:cNvPr id="0" name=""/>
        <dsp:cNvSpPr/>
      </dsp:nvSpPr>
      <dsp:spPr>
        <a:xfrm rot="10800000">
          <a:off x="0" y="686"/>
          <a:ext cx="8596312" cy="1474923"/>
        </a:xfrm>
        <a:prstGeom prst="upArrowCallout">
          <a:avLst/>
        </a:prstGeom>
        <a:gradFill rotWithShape="0">
          <a:gsLst>
            <a:gs pos="0">
              <a:schemeClr val="accent2">
                <a:hueOff val="-1459563"/>
                <a:satOff val="-12734"/>
                <a:lumOff val="-16471"/>
                <a:alphaOff val="0"/>
                <a:tint val="96000"/>
                <a:lumMod val="100000"/>
              </a:schemeClr>
            </a:gs>
            <a:gs pos="78000">
              <a:schemeClr val="accent2">
                <a:hueOff val="-1459563"/>
                <a:satOff val="-12734"/>
                <a:lumOff val="-1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The use of game design elements in non-game contexts.</a:t>
          </a:r>
          <a:endParaRPr lang="en-US" sz="1800" kern="1200"/>
        </a:p>
      </dsp:txBody>
      <dsp:txXfrm rot="10800000">
        <a:off x="0" y="686"/>
        <a:ext cx="8596312" cy="9583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623E2F-AC6A-4A1B-A7F9-D8E9B4B38E3E}">
      <dsp:nvSpPr>
        <dsp:cNvPr id="0" name=""/>
        <dsp:cNvSpPr/>
      </dsp:nvSpPr>
      <dsp:spPr>
        <a:xfrm>
          <a:off x="0" y="65298"/>
          <a:ext cx="8596312" cy="88803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Researchers do not agree about the current understanding of the effects on motivation.</a:t>
          </a:r>
          <a:endParaRPr lang="en-US" sz="2300" kern="1200" dirty="0"/>
        </a:p>
      </dsp:txBody>
      <dsp:txXfrm>
        <a:off x="43350" y="108648"/>
        <a:ext cx="8509612" cy="801330"/>
      </dsp:txXfrm>
    </dsp:sp>
    <dsp:sp modelId="{817EDA06-F7F4-4E1D-90B5-F891D0B9385B}">
      <dsp:nvSpPr>
        <dsp:cNvPr id="0" name=""/>
        <dsp:cNvSpPr/>
      </dsp:nvSpPr>
      <dsp:spPr>
        <a:xfrm>
          <a:off x="0" y="1019568"/>
          <a:ext cx="8596312" cy="888030"/>
        </a:xfrm>
        <a:prstGeom prst="roundRect">
          <a:avLst/>
        </a:prstGeom>
        <a:gradFill rotWithShape="0">
          <a:gsLst>
            <a:gs pos="0">
              <a:schemeClr val="accent2">
                <a:hueOff val="-486521"/>
                <a:satOff val="-4245"/>
                <a:lumOff val="-5490"/>
                <a:alphaOff val="0"/>
                <a:tint val="96000"/>
                <a:lumMod val="100000"/>
              </a:schemeClr>
            </a:gs>
            <a:gs pos="78000">
              <a:schemeClr val="accent2">
                <a:hueOff val="-486521"/>
                <a:satOff val="-4245"/>
                <a:lumOff val="-549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One side claims that the current research question is too broad.</a:t>
          </a:r>
          <a:endParaRPr lang="en-US" sz="2300" kern="1200" dirty="0"/>
        </a:p>
      </dsp:txBody>
      <dsp:txXfrm>
        <a:off x="43350" y="1062918"/>
        <a:ext cx="8509612" cy="801330"/>
      </dsp:txXfrm>
    </dsp:sp>
    <dsp:sp modelId="{310A00D5-2C4B-4752-8956-0A979053C44E}">
      <dsp:nvSpPr>
        <dsp:cNvPr id="0" name=""/>
        <dsp:cNvSpPr/>
      </dsp:nvSpPr>
      <dsp:spPr>
        <a:xfrm>
          <a:off x="0" y="1973838"/>
          <a:ext cx="8596312" cy="888030"/>
        </a:xfrm>
        <a:prstGeom prst="roundRect">
          <a:avLst/>
        </a:prstGeom>
        <a:gradFill rotWithShape="0">
          <a:gsLst>
            <a:gs pos="0">
              <a:schemeClr val="accent2">
                <a:hueOff val="-973042"/>
                <a:satOff val="-8489"/>
                <a:lumOff val="-10981"/>
                <a:alphaOff val="0"/>
                <a:tint val="96000"/>
                <a:lumMod val="100000"/>
              </a:schemeClr>
            </a:gs>
            <a:gs pos="78000">
              <a:schemeClr val="accent2">
                <a:hueOff val="-973042"/>
                <a:satOff val="-8489"/>
                <a:lumOff val="-1098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Research should focus on specific questions.</a:t>
          </a:r>
          <a:endParaRPr lang="en-US" sz="2300" kern="1200" dirty="0"/>
        </a:p>
      </dsp:txBody>
      <dsp:txXfrm>
        <a:off x="43350" y="2017188"/>
        <a:ext cx="8509612" cy="801330"/>
      </dsp:txXfrm>
    </dsp:sp>
    <dsp:sp modelId="{AAB02294-9C13-4004-BC5E-84AA6774EE0F}">
      <dsp:nvSpPr>
        <dsp:cNvPr id="0" name=""/>
        <dsp:cNvSpPr/>
      </dsp:nvSpPr>
      <dsp:spPr>
        <a:xfrm>
          <a:off x="0" y="2928108"/>
          <a:ext cx="8596312" cy="888030"/>
        </a:xfrm>
        <a:prstGeom prst="roundRect">
          <a:avLst/>
        </a:prstGeom>
        <a:gradFill rotWithShape="0">
          <a:gsLst>
            <a:gs pos="0">
              <a:schemeClr val="accent2">
                <a:hueOff val="-1459563"/>
                <a:satOff val="-12734"/>
                <a:lumOff val="-16471"/>
                <a:alphaOff val="0"/>
                <a:tint val="96000"/>
                <a:lumMod val="100000"/>
              </a:schemeClr>
            </a:gs>
            <a:gs pos="78000">
              <a:schemeClr val="accent2">
                <a:hueOff val="-1459563"/>
                <a:satOff val="-12734"/>
                <a:lumOff val="-1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The exact link between gamification and motivation is unknown.</a:t>
          </a:r>
          <a:endParaRPr lang="en-US" sz="2300" kern="1200" dirty="0"/>
        </a:p>
      </dsp:txBody>
      <dsp:txXfrm>
        <a:off x="43350" y="2971458"/>
        <a:ext cx="8509612" cy="8013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345CA-92D3-4BB2-96E3-6E37850E0B06}">
      <dsp:nvSpPr>
        <dsp:cNvPr id="0" name=""/>
        <dsp:cNvSpPr/>
      </dsp:nvSpPr>
      <dsp:spPr>
        <a:xfrm>
          <a:off x="0" y="99588"/>
          <a:ext cx="8596312" cy="69498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other side argues that the link between gamification and increased motivation is known.</a:t>
          </a:r>
          <a:endParaRPr lang="en-US" sz="1800" kern="1200"/>
        </a:p>
      </dsp:txBody>
      <dsp:txXfrm>
        <a:off x="33926" y="133514"/>
        <a:ext cx="8528460" cy="627128"/>
      </dsp:txXfrm>
    </dsp:sp>
    <dsp:sp modelId="{C46C87DE-0075-46F6-AF43-22A3A7FBC3FE}">
      <dsp:nvSpPr>
        <dsp:cNvPr id="0" name=""/>
        <dsp:cNvSpPr/>
      </dsp:nvSpPr>
      <dsp:spPr>
        <a:xfrm>
          <a:off x="0" y="846408"/>
          <a:ext cx="8596312" cy="694980"/>
        </a:xfrm>
        <a:prstGeom prst="roundRect">
          <a:avLst/>
        </a:prstGeom>
        <a:gradFill rotWithShape="0">
          <a:gsLst>
            <a:gs pos="0">
              <a:schemeClr val="accent2">
                <a:hueOff val="-364891"/>
                <a:satOff val="-3184"/>
                <a:lumOff val="-4118"/>
                <a:alphaOff val="0"/>
                <a:tint val="96000"/>
                <a:lumMod val="100000"/>
              </a:schemeClr>
            </a:gs>
            <a:gs pos="78000">
              <a:schemeClr val="accent2">
                <a:hueOff val="-364891"/>
                <a:satOff val="-3184"/>
                <a:lumOff val="-41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Gamification increases motivation by offering more rewards.</a:t>
          </a:r>
          <a:endParaRPr lang="en-US" sz="1800" kern="1200"/>
        </a:p>
      </dsp:txBody>
      <dsp:txXfrm>
        <a:off x="33926" y="880334"/>
        <a:ext cx="8528460" cy="627128"/>
      </dsp:txXfrm>
    </dsp:sp>
    <dsp:sp modelId="{8CF20D6E-E015-406C-86F1-222AA84BBA4B}">
      <dsp:nvSpPr>
        <dsp:cNvPr id="0" name=""/>
        <dsp:cNvSpPr/>
      </dsp:nvSpPr>
      <dsp:spPr>
        <a:xfrm>
          <a:off x="0" y="1593228"/>
          <a:ext cx="8596312" cy="694980"/>
        </a:xfrm>
        <a:prstGeom prst="roundRect">
          <a:avLst/>
        </a:prstGeom>
        <a:gradFill rotWithShape="0">
          <a:gsLst>
            <a:gs pos="0">
              <a:schemeClr val="accent2">
                <a:hueOff val="-729781"/>
                <a:satOff val="-6367"/>
                <a:lumOff val="-8236"/>
                <a:alphaOff val="0"/>
                <a:tint val="96000"/>
                <a:lumMod val="100000"/>
              </a:schemeClr>
            </a:gs>
            <a:gs pos="78000">
              <a:schemeClr val="accent2">
                <a:hueOff val="-729781"/>
                <a:satOff val="-6367"/>
                <a:lumOff val="-8236"/>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Rewards extrinsically motivate students to engage with gamified learning.</a:t>
          </a:r>
          <a:endParaRPr lang="en-US" sz="1800" kern="1200"/>
        </a:p>
      </dsp:txBody>
      <dsp:txXfrm>
        <a:off x="33926" y="1627154"/>
        <a:ext cx="8528460" cy="627128"/>
      </dsp:txXfrm>
    </dsp:sp>
    <dsp:sp modelId="{B278B3FE-1EF3-4A5E-864A-B59DB53C8FCE}">
      <dsp:nvSpPr>
        <dsp:cNvPr id="0" name=""/>
        <dsp:cNvSpPr/>
      </dsp:nvSpPr>
      <dsp:spPr>
        <a:xfrm>
          <a:off x="0" y="2340048"/>
          <a:ext cx="8596312" cy="694980"/>
        </a:xfrm>
        <a:prstGeom prst="roundRect">
          <a:avLst/>
        </a:prstGeom>
        <a:gradFill rotWithShape="0">
          <a:gsLst>
            <a:gs pos="0">
              <a:schemeClr val="accent2">
                <a:hueOff val="-1094672"/>
                <a:satOff val="-9550"/>
                <a:lumOff val="-12353"/>
                <a:alphaOff val="0"/>
                <a:tint val="96000"/>
                <a:lumMod val="100000"/>
              </a:schemeClr>
            </a:gs>
            <a:gs pos="78000">
              <a:schemeClr val="accent2">
                <a:hueOff val="-1094672"/>
                <a:satOff val="-9550"/>
                <a:lumOff val="-123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Extrinsic motivation is less effective than intrinsic motivation.</a:t>
          </a:r>
          <a:endParaRPr lang="en-US" sz="1800" kern="1200"/>
        </a:p>
      </dsp:txBody>
      <dsp:txXfrm>
        <a:off x="33926" y="2373974"/>
        <a:ext cx="8528460" cy="627128"/>
      </dsp:txXfrm>
    </dsp:sp>
    <dsp:sp modelId="{730CB358-86E4-437E-8843-C8453C1E004F}">
      <dsp:nvSpPr>
        <dsp:cNvPr id="0" name=""/>
        <dsp:cNvSpPr/>
      </dsp:nvSpPr>
      <dsp:spPr>
        <a:xfrm>
          <a:off x="0" y="3086868"/>
          <a:ext cx="8596312" cy="694980"/>
        </a:xfrm>
        <a:prstGeom prst="roundRect">
          <a:avLst/>
        </a:prstGeom>
        <a:gradFill rotWithShape="0">
          <a:gsLst>
            <a:gs pos="0">
              <a:schemeClr val="accent2">
                <a:hueOff val="-1459563"/>
                <a:satOff val="-12734"/>
                <a:lumOff val="-16471"/>
                <a:alphaOff val="0"/>
                <a:tint val="96000"/>
                <a:lumMod val="100000"/>
              </a:schemeClr>
            </a:gs>
            <a:gs pos="78000">
              <a:schemeClr val="accent2">
                <a:hueOff val="-1459563"/>
                <a:satOff val="-12734"/>
                <a:lumOff val="-1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Research should focus on discovering ways to intrinsically motivate students.</a:t>
          </a:r>
          <a:endParaRPr lang="en-US" sz="1800" kern="1200"/>
        </a:p>
      </dsp:txBody>
      <dsp:txXfrm>
        <a:off x="33926" y="3120794"/>
        <a:ext cx="8528460" cy="62712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1FB09-1732-4CEE-94EA-18230DD3A4D4}">
      <dsp:nvSpPr>
        <dsp:cNvPr id="0" name=""/>
        <dsp:cNvSpPr/>
      </dsp:nvSpPr>
      <dsp:spPr>
        <a:xfrm>
          <a:off x="0" y="2470633"/>
          <a:ext cx="9618133" cy="1621002"/>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dirty="0"/>
            <a:t>Students who used the gamified application experienced increased pressure and tension.</a:t>
          </a:r>
          <a:endParaRPr lang="en-US" sz="2900" kern="1200" dirty="0"/>
        </a:p>
      </dsp:txBody>
      <dsp:txXfrm>
        <a:off x="0" y="2470633"/>
        <a:ext cx="9618133" cy="1621002"/>
      </dsp:txXfrm>
    </dsp:sp>
    <dsp:sp modelId="{453D3BC9-9EC3-45B6-9AEA-B650A05BBDD7}">
      <dsp:nvSpPr>
        <dsp:cNvPr id="0" name=""/>
        <dsp:cNvSpPr/>
      </dsp:nvSpPr>
      <dsp:spPr>
        <a:xfrm rot="10800000">
          <a:off x="0" y="1845"/>
          <a:ext cx="9618133" cy="2493102"/>
        </a:xfrm>
        <a:prstGeom prst="upArrowCallout">
          <a:avLst/>
        </a:prstGeom>
        <a:gradFill rotWithShape="0">
          <a:gsLst>
            <a:gs pos="0">
              <a:schemeClr val="accent2">
                <a:hueOff val="-1459563"/>
                <a:satOff val="-12734"/>
                <a:lumOff val="-16471"/>
                <a:alphaOff val="0"/>
                <a:tint val="96000"/>
                <a:lumMod val="100000"/>
              </a:schemeClr>
            </a:gs>
            <a:gs pos="78000">
              <a:schemeClr val="accent2">
                <a:hueOff val="-1459563"/>
                <a:satOff val="-12734"/>
                <a:lumOff val="-1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Secondary Level students using gamified learning had:</a:t>
          </a:r>
          <a:endParaRPr lang="en-US" sz="2900" kern="1200"/>
        </a:p>
      </dsp:txBody>
      <dsp:txXfrm rot="-10800000">
        <a:off x="0" y="1845"/>
        <a:ext cx="9618133" cy="875078"/>
      </dsp:txXfrm>
    </dsp:sp>
    <dsp:sp modelId="{D5C512DF-486B-426C-88E8-3DE901DCF1A4}">
      <dsp:nvSpPr>
        <dsp:cNvPr id="0" name=""/>
        <dsp:cNvSpPr/>
      </dsp:nvSpPr>
      <dsp:spPr>
        <a:xfrm>
          <a:off x="4696" y="876924"/>
          <a:ext cx="1601456" cy="745437"/>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A higher motivation level</a:t>
          </a:r>
          <a:endParaRPr lang="en-US" sz="1600" kern="1200"/>
        </a:p>
      </dsp:txBody>
      <dsp:txXfrm>
        <a:off x="4696" y="876924"/>
        <a:ext cx="1601456" cy="745437"/>
      </dsp:txXfrm>
    </dsp:sp>
    <dsp:sp modelId="{68A2130A-BC87-4E76-A730-481C8B1101DC}">
      <dsp:nvSpPr>
        <dsp:cNvPr id="0" name=""/>
        <dsp:cNvSpPr/>
      </dsp:nvSpPr>
      <dsp:spPr>
        <a:xfrm>
          <a:off x="1606153" y="876924"/>
          <a:ext cx="1601456" cy="745437"/>
        </a:xfrm>
        <a:prstGeom prst="rect">
          <a:avLst/>
        </a:prstGeom>
        <a:solidFill>
          <a:schemeClr val="accent2">
            <a:tint val="40000"/>
            <a:alpha val="90000"/>
            <a:hueOff val="-240023"/>
            <a:satOff val="-3077"/>
            <a:lumOff val="-775"/>
            <a:alphaOff val="0"/>
          </a:schemeClr>
        </a:solidFill>
        <a:ln w="12700" cap="rnd" cmpd="sng" algn="ctr">
          <a:solidFill>
            <a:schemeClr val="accent2">
              <a:tint val="40000"/>
              <a:alpha val="90000"/>
              <a:hueOff val="-240023"/>
              <a:satOff val="-3077"/>
              <a:lumOff val="-77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Higher interest</a:t>
          </a:r>
          <a:endParaRPr lang="en-US" sz="1600" kern="1200"/>
        </a:p>
      </dsp:txBody>
      <dsp:txXfrm>
        <a:off x="1606153" y="876924"/>
        <a:ext cx="1601456" cy="745437"/>
      </dsp:txXfrm>
    </dsp:sp>
    <dsp:sp modelId="{E91B8B4B-068C-42BE-82FF-C0BBEBF8BBA7}">
      <dsp:nvSpPr>
        <dsp:cNvPr id="0" name=""/>
        <dsp:cNvSpPr/>
      </dsp:nvSpPr>
      <dsp:spPr>
        <a:xfrm>
          <a:off x="3207609" y="876924"/>
          <a:ext cx="1601456" cy="745437"/>
        </a:xfrm>
        <a:prstGeom prst="rect">
          <a:avLst/>
        </a:prstGeom>
        <a:solidFill>
          <a:schemeClr val="accent2">
            <a:tint val="40000"/>
            <a:alpha val="90000"/>
            <a:hueOff val="-480047"/>
            <a:satOff val="-6154"/>
            <a:lumOff val="-1550"/>
            <a:alphaOff val="0"/>
          </a:schemeClr>
        </a:solidFill>
        <a:ln w="12700" cap="rnd" cmpd="sng" algn="ctr">
          <a:solidFill>
            <a:schemeClr val="accent2">
              <a:tint val="40000"/>
              <a:alpha val="90000"/>
              <a:hueOff val="-480047"/>
              <a:satOff val="-6154"/>
              <a:lumOff val="-155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Higher enjoyment</a:t>
          </a:r>
          <a:endParaRPr lang="en-US" sz="1600" kern="1200"/>
        </a:p>
      </dsp:txBody>
      <dsp:txXfrm>
        <a:off x="3207609" y="876924"/>
        <a:ext cx="1601456" cy="745437"/>
      </dsp:txXfrm>
    </dsp:sp>
    <dsp:sp modelId="{E41C625B-7C5B-4FA0-AFC2-E0B9C45AE7BC}">
      <dsp:nvSpPr>
        <dsp:cNvPr id="0" name=""/>
        <dsp:cNvSpPr/>
      </dsp:nvSpPr>
      <dsp:spPr>
        <a:xfrm>
          <a:off x="4809066" y="876924"/>
          <a:ext cx="1601456" cy="745437"/>
        </a:xfrm>
        <a:prstGeom prst="rect">
          <a:avLst/>
        </a:prstGeom>
        <a:solidFill>
          <a:schemeClr val="accent2">
            <a:tint val="40000"/>
            <a:alpha val="90000"/>
            <a:hueOff val="-720070"/>
            <a:satOff val="-9232"/>
            <a:lumOff val="-2324"/>
            <a:alphaOff val="0"/>
          </a:schemeClr>
        </a:solidFill>
        <a:ln w="12700" cap="rnd" cmpd="sng" algn="ctr">
          <a:solidFill>
            <a:schemeClr val="accent2">
              <a:tint val="40000"/>
              <a:alpha val="90000"/>
              <a:hueOff val="-720070"/>
              <a:satOff val="-9232"/>
              <a:lumOff val="-232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Higher competence</a:t>
          </a:r>
          <a:endParaRPr lang="en-US" sz="1600" kern="1200"/>
        </a:p>
      </dsp:txBody>
      <dsp:txXfrm>
        <a:off x="4809066" y="876924"/>
        <a:ext cx="1601456" cy="745437"/>
      </dsp:txXfrm>
    </dsp:sp>
    <dsp:sp modelId="{F7948205-1DF9-44A6-89D4-F614BE524938}">
      <dsp:nvSpPr>
        <dsp:cNvPr id="0" name=""/>
        <dsp:cNvSpPr/>
      </dsp:nvSpPr>
      <dsp:spPr>
        <a:xfrm>
          <a:off x="6410523" y="876924"/>
          <a:ext cx="1601456" cy="745437"/>
        </a:xfrm>
        <a:prstGeom prst="rect">
          <a:avLst/>
        </a:prstGeom>
        <a:solidFill>
          <a:schemeClr val="accent2">
            <a:tint val="40000"/>
            <a:alpha val="90000"/>
            <a:hueOff val="-960094"/>
            <a:satOff val="-12309"/>
            <a:lumOff val="-3099"/>
            <a:alphaOff val="0"/>
          </a:schemeClr>
        </a:solidFill>
        <a:ln w="12700" cap="rnd" cmpd="sng" algn="ctr">
          <a:solidFill>
            <a:schemeClr val="accent2">
              <a:tint val="40000"/>
              <a:alpha val="90000"/>
              <a:hueOff val="-960094"/>
              <a:satOff val="-12309"/>
              <a:lumOff val="-309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Perceived the activity to be more valuable</a:t>
          </a:r>
          <a:endParaRPr lang="en-US" sz="1600" kern="1200"/>
        </a:p>
      </dsp:txBody>
      <dsp:txXfrm>
        <a:off x="6410523" y="876924"/>
        <a:ext cx="1601456" cy="745437"/>
      </dsp:txXfrm>
    </dsp:sp>
    <dsp:sp modelId="{B8B936E3-C4DF-4A1B-8957-F64172B43442}">
      <dsp:nvSpPr>
        <dsp:cNvPr id="0" name=""/>
        <dsp:cNvSpPr/>
      </dsp:nvSpPr>
      <dsp:spPr>
        <a:xfrm>
          <a:off x="8011979" y="876924"/>
          <a:ext cx="1601456" cy="745437"/>
        </a:xfrm>
        <a:prstGeom prst="rect">
          <a:avLst/>
        </a:prstGeom>
        <a:solidFill>
          <a:schemeClr val="accent2">
            <a:tint val="40000"/>
            <a:alpha val="90000"/>
            <a:hueOff val="-1200117"/>
            <a:satOff val="-15386"/>
            <a:lumOff val="-3874"/>
            <a:alphaOff val="0"/>
          </a:schemeClr>
        </a:solidFill>
        <a:ln w="12700" cap="rnd" cmpd="sng" algn="ctr">
          <a:solidFill>
            <a:schemeClr val="accent2">
              <a:tint val="40000"/>
              <a:alpha val="90000"/>
              <a:hueOff val="-1200117"/>
              <a:satOff val="-15386"/>
              <a:lumOff val="-387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Higher confidence.</a:t>
          </a:r>
          <a:endParaRPr lang="en-US" sz="1600" kern="1200"/>
        </a:p>
      </dsp:txBody>
      <dsp:txXfrm>
        <a:off x="8011979" y="876924"/>
        <a:ext cx="1601456" cy="74543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1E27B-9E7D-4387-AA9C-F7DAD3A809D2}">
      <dsp:nvSpPr>
        <dsp:cNvPr id="0" name=""/>
        <dsp:cNvSpPr/>
      </dsp:nvSpPr>
      <dsp:spPr>
        <a:xfrm>
          <a:off x="0" y="662718"/>
          <a:ext cx="8596312" cy="5850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100% of participants felt motivated by the app.</a:t>
          </a:r>
          <a:endParaRPr lang="en-US" sz="2500" kern="1200"/>
        </a:p>
      </dsp:txBody>
      <dsp:txXfrm>
        <a:off x="28557" y="691275"/>
        <a:ext cx="8539198" cy="527886"/>
      </dsp:txXfrm>
    </dsp:sp>
    <dsp:sp modelId="{DF80681F-2A9F-4C8C-9EB4-587714814422}">
      <dsp:nvSpPr>
        <dsp:cNvPr id="0" name=""/>
        <dsp:cNvSpPr/>
      </dsp:nvSpPr>
      <dsp:spPr>
        <a:xfrm>
          <a:off x="0" y="1319718"/>
          <a:ext cx="8596312" cy="585000"/>
        </a:xfrm>
        <a:prstGeom prst="roundRect">
          <a:avLst/>
        </a:prstGeom>
        <a:gradFill rotWithShape="0">
          <a:gsLst>
            <a:gs pos="0">
              <a:schemeClr val="accent2">
                <a:hueOff val="-486521"/>
                <a:satOff val="-4245"/>
                <a:lumOff val="-5490"/>
                <a:alphaOff val="0"/>
                <a:tint val="96000"/>
                <a:lumMod val="100000"/>
              </a:schemeClr>
            </a:gs>
            <a:gs pos="78000">
              <a:schemeClr val="accent2">
                <a:hueOff val="-486521"/>
                <a:satOff val="-4245"/>
                <a:lumOff val="-549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Students were most motivated by </a:t>
          </a:r>
          <a:r>
            <a:rPr lang="en-GB" sz="2500" kern="1200" dirty="0" err="1"/>
            <a:t>leaderboards</a:t>
          </a:r>
          <a:r>
            <a:rPr lang="en-GB" sz="2500" kern="1200" dirty="0"/>
            <a:t>.</a:t>
          </a:r>
          <a:endParaRPr lang="en-US" sz="2500" kern="1200" dirty="0"/>
        </a:p>
      </dsp:txBody>
      <dsp:txXfrm>
        <a:off x="28557" y="1348275"/>
        <a:ext cx="8539198" cy="527886"/>
      </dsp:txXfrm>
    </dsp:sp>
    <dsp:sp modelId="{88B4BAAA-E313-4EFD-ACFE-7B25DA041179}">
      <dsp:nvSpPr>
        <dsp:cNvPr id="0" name=""/>
        <dsp:cNvSpPr/>
      </dsp:nvSpPr>
      <dsp:spPr>
        <a:xfrm>
          <a:off x="0" y="1976718"/>
          <a:ext cx="8596312" cy="585000"/>
        </a:xfrm>
        <a:prstGeom prst="roundRect">
          <a:avLst/>
        </a:prstGeom>
        <a:gradFill rotWithShape="0">
          <a:gsLst>
            <a:gs pos="0">
              <a:schemeClr val="accent2">
                <a:hueOff val="-973042"/>
                <a:satOff val="-8489"/>
                <a:lumOff val="-10981"/>
                <a:alphaOff val="0"/>
                <a:tint val="96000"/>
                <a:lumMod val="100000"/>
              </a:schemeClr>
            </a:gs>
            <a:gs pos="78000">
              <a:schemeClr val="accent2">
                <a:hueOff val="-973042"/>
                <a:satOff val="-8489"/>
                <a:lumOff val="-1098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XP/Levelling up was the second most motivating element.</a:t>
          </a:r>
          <a:endParaRPr lang="en-US" sz="2500" kern="1200"/>
        </a:p>
      </dsp:txBody>
      <dsp:txXfrm>
        <a:off x="28557" y="2005275"/>
        <a:ext cx="8539198" cy="527886"/>
      </dsp:txXfrm>
    </dsp:sp>
    <dsp:sp modelId="{F478B6D2-9052-4695-A993-AB09C8682906}">
      <dsp:nvSpPr>
        <dsp:cNvPr id="0" name=""/>
        <dsp:cNvSpPr/>
      </dsp:nvSpPr>
      <dsp:spPr>
        <a:xfrm>
          <a:off x="0" y="2633718"/>
          <a:ext cx="8596312" cy="585000"/>
        </a:xfrm>
        <a:prstGeom prst="roundRect">
          <a:avLst/>
        </a:prstGeom>
        <a:gradFill rotWithShape="0">
          <a:gsLst>
            <a:gs pos="0">
              <a:schemeClr val="accent2">
                <a:hueOff val="-1459563"/>
                <a:satOff val="-12734"/>
                <a:lumOff val="-16471"/>
                <a:alphaOff val="0"/>
                <a:tint val="96000"/>
                <a:lumMod val="100000"/>
              </a:schemeClr>
            </a:gs>
            <a:gs pos="78000">
              <a:schemeClr val="accent2">
                <a:hueOff val="-1459563"/>
                <a:satOff val="-12734"/>
                <a:lumOff val="-1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Third most motivating element was personal scores.</a:t>
          </a:r>
          <a:endParaRPr lang="en-US" sz="2500" kern="1200"/>
        </a:p>
      </dsp:txBody>
      <dsp:txXfrm>
        <a:off x="28557" y="2662275"/>
        <a:ext cx="8539198" cy="52788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74E27-6DB9-4711-AE19-6C09A681292D}">
      <dsp:nvSpPr>
        <dsp:cNvPr id="0" name=""/>
        <dsp:cNvSpPr/>
      </dsp:nvSpPr>
      <dsp:spPr>
        <a:xfrm>
          <a:off x="1505181" y="1478"/>
          <a:ext cx="3146557" cy="1887934"/>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Users want variety to the games on offer.</a:t>
          </a:r>
          <a:endParaRPr lang="en-US" sz="2500" kern="1200"/>
        </a:p>
      </dsp:txBody>
      <dsp:txXfrm>
        <a:off x="1505181" y="1478"/>
        <a:ext cx="3146557" cy="1887934"/>
      </dsp:txXfrm>
    </dsp:sp>
    <dsp:sp modelId="{1A6378BB-655C-4B8D-99F1-E9C1194CD6EC}">
      <dsp:nvSpPr>
        <dsp:cNvPr id="0" name=""/>
        <dsp:cNvSpPr/>
      </dsp:nvSpPr>
      <dsp:spPr>
        <a:xfrm>
          <a:off x="4966394" y="1478"/>
          <a:ext cx="3146557" cy="1887934"/>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Users want to practice many different math concepts.</a:t>
          </a:r>
          <a:endParaRPr lang="en-US" sz="2500" kern="1200"/>
        </a:p>
      </dsp:txBody>
      <dsp:txXfrm>
        <a:off x="4966394" y="1478"/>
        <a:ext cx="3146557" cy="1887934"/>
      </dsp:txXfrm>
    </dsp:sp>
    <dsp:sp modelId="{8EBA89A9-5585-4824-83E7-B457149ECFBF}">
      <dsp:nvSpPr>
        <dsp:cNvPr id="0" name=""/>
        <dsp:cNvSpPr/>
      </dsp:nvSpPr>
      <dsp:spPr>
        <a:xfrm>
          <a:off x="1505181" y="2204068"/>
          <a:ext cx="3146557" cy="1887934"/>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Users want the app to be polished and bug free.</a:t>
          </a:r>
          <a:endParaRPr lang="en-US" sz="2500" kern="1200"/>
        </a:p>
      </dsp:txBody>
      <dsp:txXfrm>
        <a:off x="1505181" y="2204068"/>
        <a:ext cx="3146557" cy="1887934"/>
      </dsp:txXfrm>
    </dsp:sp>
    <dsp:sp modelId="{72B69FE5-53BC-4475-961B-C674947676D8}">
      <dsp:nvSpPr>
        <dsp:cNvPr id="0" name=""/>
        <dsp:cNvSpPr/>
      </dsp:nvSpPr>
      <dsp:spPr>
        <a:xfrm>
          <a:off x="4966394" y="2204068"/>
          <a:ext cx="3146557" cy="1887934"/>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Users want a progression path that gives them reason to keep playing.</a:t>
          </a:r>
          <a:endParaRPr lang="en-US" sz="2500" kern="1200"/>
        </a:p>
      </dsp:txBody>
      <dsp:txXfrm>
        <a:off x="4966394" y="2204068"/>
        <a:ext cx="3146557" cy="18879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30CF8-6CFB-474A-AE48-5424F3872E06}">
      <dsp:nvSpPr>
        <dsp:cNvPr id="0" name=""/>
        <dsp:cNvSpPr/>
      </dsp:nvSpPr>
      <dsp:spPr>
        <a:xfrm>
          <a:off x="0" y="2497"/>
          <a:ext cx="9618133" cy="116813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394CA8-F2F2-4B37-92F0-F613FD70E233}">
      <dsp:nvSpPr>
        <dsp:cNvPr id="0" name=""/>
        <dsp:cNvSpPr/>
      </dsp:nvSpPr>
      <dsp:spPr>
        <a:xfrm>
          <a:off x="353362" y="265329"/>
          <a:ext cx="642476" cy="6424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8278C7-B12A-47CF-812D-D843070713FD}">
      <dsp:nvSpPr>
        <dsp:cNvPr id="0" name=""/>
        <dsp:cNvSpPr/>
      </dsp:nvSpPr>
      <dsp:spPr>
        <a:xfrm>
          <a:off x="1349200" y="2497"/>
          <a:ext cx="8267613" cy="1168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628" tIns="123628" rIns="123628" bIns="123628" numCol="1" spcCol="1270" anchor="ctr" anchorCtr="0">
          <a:noAutofit/>
        </a:bodyPr>
        <a:lstStyle/>
        <a:p>
          <a:pPr marL="0" lvl="0" indent="0" algn="l" defTabSz="1111250">
            <a:lnSpc>
              <a:spcPct val="90000"/>
            </a:lnSpc>
            <a:spcBef>
              <a:spcPct val="0"/>
            </a:spcBef>
            <a:spcAft>
              <a:spcPct val="35000"/>
            </a:spcAft>
            <a:buNone/>
          </a:pPr>
          <a:r>
            <a:rPr lang="en-GB" sz="2500" kern="1200"/>
            <a:t>Gamified learning helps students improve at maths.</a:t>
          </a:r>
          <a:endParaRPr lang="en-US" sz="2500" kern="1200"/>
        </a:p>
      </dsp:txBody>
      <dsp:txXfrm>
        <a:off x="1349200" y="2497"/>
        <a:ext cx="8267613" cy="1168138"/>
      </dsp:txXfrm>
    </dsp:sp>
    <dsp:sp modelId="{A94BA722-E391-44A0-9A5C-80151F11B847}">
      <dsp:nvSpPr>
        <dsp:cNvPr id="0" name=""/>
        <dsp:cNvSpPr/>
      </dsp:nvSpPr>
      <dsp:spPr>
        <a:xfrm>
          <a:off x="0" y="1462671"/>
          <a:ext cx="9618133" cy="116813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AFB3B0-9F1A-4C53-84C2-7BDF310AFD56}">
      <dsp:nvSpPr>
        <dsp:cNvPr id="0" name=""/>
        <dsp:cNvSpPr/>
      </dsp:nvSpPr>
      <dsp:spPr>
        <a:xfrm>
          <a:off x="353362" y="1725502"/>
          <a:ext cx="642476" cy="6424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C1E189-CEEF-4272-8F59-1C1F22C944FF}">
      <dsp:nvSpPr>
        <dsp:cNvPr id="0" name=""/>
        <dsp:cNvSpPr/>
      </dsp:nvSpPr>
      <dsp:spPr>
        <a:xfrm>
          <a:off x="1349200" y="1462671"/>
          <a:ext cx="8267613" cy="1168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628" tIns="123628" rIns="123628" bIns="123628" numCol="1" spcCol="1270" anchor="ctr" anchorCtr="0">
          <a:noAutofit/>
        </a:bodyPr>
        <a:lstStyle/>
        <a:p>
          <a:pPr marL="0" lvl="0" indent="0" algn="l" defTabSz="1111250">
            <a:lnSpc>
              <a:spcPct val="90000"/>
            </a:lnSpc>
            <a:spcBef>
              <a:spcPct val="0"/>
            </a:spcBef>
            <a:spcAft>
              <a:spcPct val="35000"/>
            </a:spcAft>
            <a:buNone/>
          </a:pPr>
          <a:r>
            <a:rPr lang="en-GB" sz="2500" kern="1200"/>
            <a:t>Learning styles have been shown to be ineffective at improving student learning.</a:t>
          </a:r>
          <a:endParaRPr lang="en-US" sz="2500" kern="1200"/>
        </a:p>
      </dsp:txBody>
      <dsp:txXfrm>
        <a:off x="1349200" y="1462671"/>
        <a:ext cx="8267613" cy="1168138"/>
      </dsp:txXfrm>
    </dsp:sp>
    <dsp:sp modelId="{307A7FD9-8C45-4745-B2BA-ABBE76DD040A}">
      <dsp:nvSpPr>
        <dsp:cNvPr id="0" name=""/>
        <dsp:cNvSpPr/>
      </dsp:nvSpPr>
      <dsp:spPr>
        <a:xfrm>
          <a:off x="0" y="2922845"/>
          <a:ext cx="9618133" cy="116813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DB04E1-ABC3-4610-9E4A-BAD4FF6293AD}">
      <dsp:nvSpPr>
        <dsp:cNvPr id="0" name=""/>
        <dsp:cNvSpPr/>
      </dsp:nvSpPr>
      <dsp:spPr>
        <a:xfrm>
          <a:off x="353362" y="3185676"/>
          <a:ext cx="642476" cy="6424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B75BF86-2F10-449A-A12C-0A2043F4A608}">
      <dsp:nvSpPr>
        <dsp:cNvPr id="0" name=""/>
        <dsp:cNvSpPr/>
      </dsp:nvSpPr>
      <dsp:spPr>
        <a:xfrm>
          <a:off x="1349200" y="2922845"/>
          <a:ext cx="4328159" cy="1168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628" tIns="123628" rIns="123628" bIns="123628" numCol="1" spcCol="1270" anchor="ctr" anchorCtr="0">
          <a:noAutofit/>
        </a:bodyPr>
        <a:lstStyle/>
        <a:p>
          <a:pPr marL="0" lvl="0" indent="0" algn="l" defTabSz="1111250">
            <a:lnSpc>
              <a:spcPct val="90000"/>
            </a:lnSpc>
            <a:spcBef>
              <a:spcPct val="0"/>
            </a:spcBef>
            <a:spcAft>
              <a:spcPct val="35000"/>
            </a:spcAft>
            <a:buNone/>
          </a:pPr>
          <a:r>
            <a:rPr lang="en-GB" sz="2500" kern="1200"/>
            <a:t>The most effective gamification elements are:</a:t>
          </a:r>
          <a:endParaRPr lang="en-US" sz="2500" kern="1200"/>
        </a:p>
      </dsp:txBody>
      <dsp:txXfrm>
        <a:off x="1349200" y="2922845"/>
        <a:ext cx="4328159" cy="1168138"/>
      </dsp:txXfrm>
    </dsp:sp>
    <dsp:sp modelId="{BB7FC939-F160-4F27-973C-F65AB272FAB5}">
      <dsp:nvSpPr>
        <dsp:cNvPr id="0" name=""/>
        <dsp:cNvSpPr/>
      </dsp:nvSpPr>
      <dsp:spPr>
        <a:xfrm>
          <a:off x="5677360" y="2922845"/>
          <a:ext cx="3939453" cy="1168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628" tIns="123628" rIns="123628" bIns="123628" numCol="1" spcCol="1270" anchor="ctr" anchorCtr="0">
          <a:noAutofit/>
        </a:bodyPr>
        <a:lstStyle/>
        <a:p>
          <a:pPr marL="0" lvl="0" indent="0" algn="l" defTabSz="711200">
            <a:lnSpc>
              <a:spcPct val="90000"/>
            </a:lnSpc>
            <a:spcBef>
              <a:spcPct val="0"/>
            </a:spcBef>
            <a:spcAft>
              <a:spcPct val="35000"/>
            </a:spcAft>
            <a:buFont typeface="+mj-lt"/>
            <a:buNone/>
          </a:pPr>
          <a:r>
            <a:rPr lang="en-GB" sz="1600" kern="1200" dirty="0"/>
            <a:t>Points</a:t>
          </a:r>
          <a:endParaRPr lang="en-US" sz="1600" kern="1200" dirty="0"/>
        </a:p>
        <a:p>
          <a:pPr marL="0" lvl="0" indent="0" algn="l" defTabSz="711200">
            <a:lnSpc>
              <a:spcPct val="90000"/>
            </a:lnSpc>
            <a:spcBef>
              <a:spcPct val="0"/>
            </a:spcBef>
            <a:spcAft>
              <a:spcPct val="35000"/>
            </a:spcAft>
            <a:buFont typeface="+mj-lt"/>
            <a:buNone/>
          </a:pPr>
          <a:r>
            <a:rPr lang="en-GB" sz="1600" kern="1200" dirty="0"/>
            <a:t>Badges</a:t>
          </a:r>
          <a:endParaRPr lang="en-US" sz="1600" kern="1200" dirty="0"/>
        </a:p>
        <a:p>
          <a:pPr marL="0" lvl="0" indent="0" algn="l" defTabSz="711200">
            <a:lnSpc>
              <a:spcPct val="90000"/>
            </a:lnSpc>
            <a:spcBef>
              <a:spcPct val="0"/>
            </a:spcBef>
            <a:spcAft>
              <a:spcPct val="35000"/>
            </a:spcAft>
            <a:buFont typeface="+mj-lt"/>
            <a:buNone/>
          </a:pPr>
          <a:r>
            <a:rPr lang="en-GB" sz="1600" kern="1200" dirty="0" err="1"/>
            <a:t>Leaderboards</a:t>
          </a:r>
          <a:endParaRPr lang="en-US" sz="1600" kern="1200" dirty="0"/>
        </a:p>
        <a:p>
          <a:pPr marL="0" lvl="0" indent="0" algn="l" defTabSz="711200">
            <a:lnSpc>
              <a:spcPct val="90000"/>
            </a:lnSpc>
            <a:spcBef>
              <a:spcPct val="0"/>
            </a:spcBef>
            <a:spcAft>
              <a:spcPct val="35000"/>
            </a:spcAft>
            <a:buFont typeface="+mj-lt"/>
            <a:buNone/>
          </a:pPr>
          <a:r>
            <a:rPr lang="en-GB" sz="1600" kern="1200" dirty="0"/>
            <a:t>XP/Levelling</a:t>
          </a:r>
          <a:endParaRPr lang="en-US" sz="1600" kern="1200" dirty="0"/>
        </a:p>
      </dsp:txBody>
      <dsp:txXfrm>
        <a:off x="5677360" y="2922845"/>
        <a:ext cx="3939453" cy="116813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272A6-5263-47CE-A410-8F00D032B6BB}">
      <dsp:nvSpPr>
        <dsp:cNvPr id="0" name=""/>
        <dsp:cNvSpPr/>
      </dsp:nvSpPr>
      <dsp:spPr>
        <a:xfrm>
          <a:off x="0" y="47556"/>
          <a:ext cx="2421323" cy="9126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Further research into:</a:t>
          </a:r>
          <a:endParaRPr lang="en-US" sz="2400" kern="1200" dirty="0"/>
        </a:p>
      </dsp:txBody>
      <dsp:txXfrm>
        <a:off x="44549" y="92105"/>
        <a:ext cx="2332225" cy="823502"/>
      </dsp:txXfrm>
    </dsp:sp>
    <dsp:sp modelId="{EA55BE1C-39C7-41F3-8F23-FFB48A3965AD}">
      <dsp:nvSpPr>
        <dsp:cNvPr id="0" name=""/>
        <dsp:cNvSpPr/>
      </dsp:nvSpPr>
      <dsp:spPr>
        <a:xfrm>
          <a:off x="0" y="993558"/>
          <a:ext cx="8596312" cy="912600"/>
        </a:xfrm>
        <a:prstGeom prst="roundRect">
          <a:avLst/>
        </a:prstGeom>
        <a:gradFill rotWithShape="0">
          <a:gsLst>
            <a:gs pos="0">
              <a:schemeClr val="accent2">
                <a:hueOff val="-486521"/>
                <a:satOff val="-4245"/>
                <a:lumOff val="-5490"/>
                <a:alphaOff val="0"/>
                <a:tint val="96000"/>
                <a:lumMod val="100000"/>
              </a:schemeClr>
            </a:gs>
            <a:gs pos="78000">
              <a:schemeClr val="accent2">
                <a:hueOff val="-486521"/>
                <a:satOff val="-4245"/>
                <a:lumOff val="-549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 possible negative effects of competitive elements.</a:t>
          </a:r>
          <a:endParaRPr lang="en-US" sz="2400" kern="1200" dirty="0"/>
        </a:p>
      </dsp:txBody>
      <dsp:txXfrm>
        <a:off x="44549" y="1038107"/>
        <a:ext cx="8507214" cy="823502"/>
      </dsp:txXfrm>
    </dsp:sp>
    <dsp:sp modelId="{DFACAC3B-F3CA-4798-8C32-B6FF55EF26BA}">
      <dsp:nvSpPr>
        <dsp:cNvPr id="0" name=""/>
        <dsp:cNvSpPr/>
      </dsp:nvSpPr>
      <dsp:spPr>
        <a:xfrm>
          <a:off x="0" y="1975278"/>
          <a:ext cx="8596312" cy="912600"/>
        </a:xfrm>
        <a:prstGeom prst="roundRect">
          <a:avLst/>
        </a:prstGeom>
        <a:gradFill rotWithShape="0">
          <a:gsLst>
            <a:gs pos="0">
              <a:schemeClr val="accent2">
                <a:hueOff val="-973042"/>
                <a:satOff val="-8489"/>
                <a:lumOff val="-10981"/>
                <a:alphaOff val="0"/>
                <a:tint val="96000"/>
                <a:lumMod val="100000"/>
              </a:schemeClr>
            </a:gs>
            <a:gs pos="78000">
              <a:schemeClr val="accent2">
                <a:hueOff val="-973042"/>
                <a:satOff val="-8489"/>
                <a:lumOff val="-1098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Individual game elements when used in different situations.</a:t>
          </a:r>
          <a:endParaRPr lang="en-US" sz="2400" kern="1200"/>
        </a:p>
      </dsp:txBody>
      <dsp:txXfrm>
        <a:off x="44549" y="2019827"/>
        <a:ext cx="8507214" cy="823502"/>
      </dsp:txXfrm>
    </dsp:sp>
    <dsp:sp modelId="{4F2969C2-0B60-4FA5-9466-2FA54C698660}">
      <dsp:nvSpPr>
        <dsp:cNvPr id="0" name=""/>
        <dsp:cNvSpPr/>
      </dsp:nvSpPr>
      <dsp:spPr>
        <a:xfrm>
          <a:off x="0" y="2956998"/>
          <a:ext cx="8596312" cy="912600"/>
        </a:xfrm>
        <a:prstGeom prst="roundRect">
          <a:avLst/>
        </a:prstGeom>
        <a:gradFill rotWithShape="0">
          <a:gsLst>
            <a:gs pos="0">
              <a:schemeClr val="accent2">
                <a:hueOff val="-1459563"/>
                <a:satOff val="-12734"/>
                <a:lumOff val="-16471"/>
                <a:alphaOff val="0"/>
                <a:tint val="96000"/>
                <a:lumMod val="100000"/>
              </a:schemeClr>
            </a:gs>
            <a:gs pos="78000">
              <a:schemeClr val="accent2">
                <a:hueOff val="-1459563"/>
                <a:satOff val="-12734"/>
                <a:lumOff val="-1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How useful the gamified app is when used in different environments.</a:t>
          </a:r>
          <a:endParaRPr lang="en-US" sz="2400" kern="1200"/>
        </a:p>
      </dsp:txBody>
      <dsp:txXfrm>
        <a:off x="44549" y="3001547"/>
        <a:ext cx="8507214" cy="8235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DCE32C-E0C4-4AF1-9984-0218D44C10D1}" type="datetimeFigureOut">
              <a:rPr lang="en-GB" smtClean="0"/>
              <a:t>26/04/2021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D450A2-0272-4372-A331-2B725BD64E1E}" type="slidenum">
              <a:rPr lang="en-GB" smtClean="0"/>
              <a:t>‹#›</a:t>
            </a:fld>
            <a:endParaRPr lang="en-GB"/>
          </a:p>
        </p:txBody>
      </p:sp>
    </p:spTree>
    <p:extLst>
      <p:ext uri="{BB962C8B-B14F-4D97-AF65-F5344CB8AC3E}">
        <p14:creationId xmlns:p14="http://schemas.microsoft.com/office/powerpoint/2010/main" val="38086153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My project was A</a:t>
            </a:r>
            <a:r>
              <a:rPr lang="en-GB" dirty="0"/>
              <a:t>n Investigation into the Use of Gamification for Learning Maths.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ED450A2-0272-4372-A331-2B725BD64E1E}" type="slidenum">
              <a:rPr lang="en-GB" smtClean="0"/>
              <a:t>1</a:t>
            </a:fld>
            <a:endParaRPr lang="en-GB"/>
          </a:p>
        </p:txBody>
      </p:sp>
    </p:spTree>
    <p:extLst>
      <p:ext uri="{BB962C8B-B14F-4D97-AF65-F5344CB8AC3E}">
        <p14:creationId xmlns:p14="http://schemas.microsoft.com/office/powerpoint/2010/main" val="2027135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are the average scores from math GCSE exams for the academic years of 2016/2017, 17/18 and 18/19.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results were released by the Welsh Government.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score of 40 is a C grade which means the average score for 3 years in a row is D grade, which is indicative of difficulties in understanding maths.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scores for 2019/2020 show an improvement but these scores were not taken from exams as they were cancelled.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Because the scores were obtained through different means, they were ignored for the literature review as they may not represent the student’s true understanding of maths.</a:t>
            </a:r>
          </a:p>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4</a:t>
            </a:fld>
            <a:endParaRPr lang="en-GB"/>
          </a:p>
        </p:txBody>
      </p:sp>
    </p:spTree>
    <p:extLst>
      <p:ext uri="{BB962C8B-B14F-4D97-AF65-F5344CB8AC3E}">
        <p14:creationId xmlns:p14="http://schemas.microsoft.com/office/powerpoint/2010/main" val="436038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“low achievement in mathematics at the secondary level can often be traced back to deficits in the understanding of certain basic arithmetic concepts taught in primary school”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comes from a research paper by Elisabeth Moser who investigated solutions to this problem.</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point is supported in another study, this time authored by Gena Nelson who investigated which demographic was most affected by mathematical difficulty.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They found that it was elementary students who were most affected.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supports Moser’s findings because elementary/primary school students are still learning those basic concepts, they have yet to be engrained in the student’s knowledge.</a:t>
            </a:r>
          </a:p>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5</a:t>
            </a:fld>
            <a:endParaRPr lang="en-GB"/>
          </a:p>
        </p:txBody>
      </p:sp>
    </p:spTree>
    <p:extLst>
      <p:ext uri="{BB962C8B-B14F-4D97-AF65-F5344CB8AC3E}">
        <p14:creationId xmlns:p14="http://schemas.microsoft.com/office/powerpoint/2010/main" val="2064867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Elizabeth Moser found that short term interventions that focus on the basic arithmetic concepts were most effective at solving mathematical difficulty.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paper they state that interventions are structured in a ritualised way.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incentivises daily practice which is supported by another researcher, James Stocker who claims that it’s a lack of practice which leads to basic concepts being misunderstood.</a:t>
            </a:r>
          </a:p>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6</a:t>
            </a:fld>
            <a:endParaRPr lang="en-GB"/>
          </a:p>
        </p:txBody>
      </p:sp>
    </p:spTree>
    <p:extLst>
      <p:ext uri="{BB962C8B-B14F-4D97-AF65-F5344CB8AC3E}">
        <p14:creationId xmlns:p14="http://schemas.microsoft.com/office/powerpoint/2010/main" val="4268870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Sajna</a:t>
            </a:r>
            <a:r>
              <a:rPr lang="en-GB" sz="1800" dirty="0">
                <a:effectLst/>
                <a:latin typeface="Calibri" panose="020F0502020204030204" pitchFamily="34" charset="0"/>
                <a:ea typeface="Calibri" panose="020F0502020204030204" pitchFamily="34" charset="0"/>
                <a:cs typeface="Times New Roman" panose="02020603050405020304" pitchFamily="18" charset="0"/>
              </a:rPr>
              <a:t> Jaleel defines learning styles, in their book, as “individual differences in the process of learning”, with some theorists believing that: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By catering teaching to match an individual’s learning style they will have a better understanding of the material being taught and have an easier time learning it.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known as the style matching hypothesis.</a:t>
            </a:r>
          </a:p>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8</a:t>
            </a:fld>
            <a:endParaRPr lang="en-GB"/>
          </a:p>
        </p:txBody>
      </p:sp>
    </p:spTree>
    <p:extLst>
      <p:ext uri="{BB962C8B-B14F-4D97-AF65-F5344CB8AC3E}">
        <p14:creationId xmlns:p14="http://schemas.microsoft.com/office/powerpoint/2010/main" val="1038207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most popular theory is the sensory theory which says that learners learn best through visual, auditory or kinaesthetic means: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Visual learners learn best through vision, think in pictures and learn best from visual displays such as graphs, diagrams and videos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Auditory learners learn best through sounds such as discussion, they focus on pitch, tone and speed to understand the context of what they 	hear.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Kinaesthetic learners learn by doing, they prefer touching objects and learning through interaction.</a:t>
            </a:r>
          </a:p>
          <a:p>
            <a:pPr>
              <a:lnSpc>
                <a:spcPct val="107000"/>
              </a:lnSpc>
              <a:spcAft>
                <a:spcPts val="800"/>
              </a:spcAft>
            </a:pPr>
            <a:endPar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There are other learning style theories such as the social theory which states that some learners learn best when working individually while others prefer collaborating with others.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Another theory is the cognitive theory which states that learners learn best when breaking down information into individual steps or pieces and learning one piece at a time while other learners try to take all the information in at once and think about the big picture.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social and cognitive theories are not as popular or widely used as the sensory theory.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9</a:t>
            </a:fld>
            <a:endParaRPr lang="en-GB"/>
          </a:p>
        </p:txBody>
      </p:sp>
    </p:spTree>
    <p:extLst>
      <p:ext uri="{BB962C8B-B14F-4D97-AF65-F5344CB8AC3E}">
        <p14:creationId xmlns:p14="http://schemas.microsoft.com/office/powerpoint/2010/main" val="2384313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Pearson examined thousands of articles and books about learning styles and claim that “The majority of academic work on learning styles is done under the radar of legitimate scholarly critique”.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They also found that “Available studies have universally failed to substantiate the style matching hypothesis.”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Pearson is not the only one making these claims, Philip Newton wrote “Learning styles have been repeatedly tested and there is currently no evidence to support it.”</a:t>
            </a:r>
          </a:p>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10</a:t>
            </a:fld>
            <a:endParaRPr lang="en-GB"/>
          </a:p>
        </p:txBody>
      </p:sp>
    </p:spTree>
    <p:extLst>
      <p:ext uri="{BB962C8B-B14F-4D97-AF65-F5344CB8AC3E}">
        <p14:creationId xmlns:p14="http://schemas.microsoft.com/office/powerpoint/2010/main" val="1130180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Gamification is “The use of game design elements in non-game contexts” – This definition comes from a paper by Sebastian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Deterding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where he examines the shortcomings of existing definitions of gamification and proposes a new definition.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Game design elements are any element readily associated with games.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only shortcoming of this new definition is the subjectivity of elements associated with games.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Deterding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also explains how gamification satisfies the three psychological needs for carrying out an activity.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need to feel: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Related – Activities support others and is supported by others.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Autonomous – We need to feel like we have a choice in how the activity is carried out.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Competent – A sense of achievement when carrying out the task or that we can get better at the task.</a:t>
            </a:r>
          </a:p>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12</a:t>
            </a:fld>
            <a:endParaRPr lang="en-GB"/>
          </a:p>
        </p:txBody>
      </p:sp>
    </p:spTree>
    <p:extLst>
      <p:ext uri="{BB962C8B-B14F-4D97-AF65-F5344CB8AC3E}">
        <p14:creationId xmlns:p14="http://schemas.microsoft.com/office/powerpoint/2010/main" val="3552647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examine gamification in education I looked at an existing literature review which examined 15 different implementations of gamification in education.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Common effects are: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Increased Engagement/participation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Increased Attendance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Increased enjoyment/sense of achievement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Sometimes improved performance – Some cases reported that student performance has not improved while experiencing the improvements to 	engagement and participation. While others reported an improvement to student performance along with the other improvements.</a:t>
            </a:r>
          </a:p>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13</a:t>
            </a:fld>
            <a:endParaRPr lang="en-GB"/>
          </a:p>
        </p:txBody>
      </p:sp>
    </p:spTree>
    <p:extLst>
      <p:ext uri="{BB962C8B-B14F-4D97-AF65-F5344CB8AC3E}">
        <p14:creationId xmlns:p14="http://schemas.microsoft.com/office/powerpoint/2010/main" val="30152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game design elements commonly appeared in successful implementations.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Leaderboards</a:t>
            </a:r>
            <a:r>
              <a:rPr lang="en-GB" sz="1800" dirty="0">
                <a:effectLst/>
                <a:latin typeface="Calibri" panose="020F0502020204030204" pitchFamily="34" charset="0"/>
                <a:ea typeface="Calibri" panose="020F0502020204030204" pitchFamily="34" charset="0"/>
                <a:cs typeface="Times New Roman" panose="02020603050405020304" pitchFamily="18" charset="0"/>
              </a:rPr>
              <a:t>/Points – allowing users to score points and ranking them in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a:t>
            </a:r>
            <a:r>
              <a:rPr lang="en-GB" sz="1800" dirty="0">
                <a:effectLst/>
                <a:latin typeface="Calibri" panose="020F0502020204030204" pitchFamily="34" charset="0"/>
                <a:ea typeface="Calibri" panose="020F0502020204030204" pitchFamily="34" charset="0"/>
                <a:cs typeface="Times New Roman" panose="02020603050405020304" pitchFamily="18" charset="0"/>
              </a:rPr>
              <a:t> introduces a competitive element which satisfies the related and competent needs.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Badges/achievements – Using badges/achievements to reward students when completing a task satisfies the competent need as the student’s achievement is recognised, and the related need as the achievement supports their learning.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Experience points and levelling up – Students gain experience points over time and level up which shows their mastery over the tasks and satisfies the competent need.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This element is effective for students who aren’t competitive and would not feel satisfied from 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14</a:t>
            </a:fld>
            <a:endParaRPr lang="en-GB"/>
          </a:p>
        </p:txBody>
      </p:sp>
    </p:spTree>
    <p:extLst>
      <p:ext uri="{BB962C8B-B14F-4D97-AF65-F5344CB8AC3E}">
        <p14:creationId xmlns:p14="http://schemas.microsoft.com/office/powerpoint/2010/main" val="12476087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Researchers currently do not agree about the current understanding of the effects of gamification on motivation. </a:t>
            </a:r>
          </a:p>
          <a:p>
            <a:endParaRPr lang="en-GB" dirty="0"/>
          </a:p>
          <a:p>
            <a:r>
              <a:rPr lang="en-GB" dirty="0"/>
              <a:t>Darina </a:t>
            </a:r>
            <a:r>
              <a:rPr lang="en-GB" dirty="0" err="1"/>
              <a:t>Dicheva</a:t>
            </a:r>
            <a:r>
              <a:rPr lang="en-GB" dirty="0"/>
              <a:t> presents the argument that “focusing on whether gamification motivates students, improves learning or increases participation are too broad questions”.</a:t>
            </a:r>
          </a:p>
          <a:p>
            <a:endParaRPr lang="en-GB" dirty="0"/>
          </a:p>
          <a:p>
            <a:r>
              <a:rPr lang="en-GB" dirty="0"/>
              <a:t>Instead, they claim that research going forward should focus on asking more specific questions such as “whether game design elements G are effective for learners of type L participating in activity type A”.</a:t>
            </a:r>
          </a:p>
          <a:p>
            <a:endParaRPr lang="en-GB" dirty="0"/>
          </a:p>
          <a:p>
            <a:r>
              <a:rPr lang="en-GB" dirty="0"/>
              <a:t>While claiming this, </a:t>
            </a:r>
            <a:r>
              <a:rPr lang="en-GB" dirty="0" err="1"/>
              <a:t>Dicheva</a:t>
            </a:r>
            <a:r>
              <a:rPr lang="en-GB" dirty="0"/>
              <a:t> found that the majority of implementations of gamification in education have experienced positive results, which show a connection between gamification and motivation but the exact link is unknown.</a:t>
            </a:r>
          </a:p>
        </p:txBody>
      </p:sp>
      <p:sp>
        <p:nvSpPr>
          <p:cNvPr id="4" name="Slide Number Placeholder 3"/>
          <p:cNvSpPr>
            <a:spLocks noGrp="1"/>
          </p:cNvSpPr>
          <p:nvPr>
            <p:ph type="sldNum" sz="quarter" idx="5"/>
          </p:nvPr>
        </p:nvSpPr>
        <p:spPr/>
        <p:txBody>
          <a:bodyPr/>
          <a:lstStyle/>
          <a:p>
            <a:fld id="{BED450A2-0272-4372-A331-2B725BD64E1E}" type="slidenum">
              <a:rPr lang="en-GB" smtClean="0"/>
              <a:t>15</a:t>
            </a:fld>
            <a:endParaRPr lang="en-GB"/>
          </a:p>
        </p:txBody>
      </p:sp>
    </p:spTree>
    <p:extLst>
      <p:ext uri="{BB962C8B-B14F-4D97-AF65-F5344CB8AC3E}">
        <p14:creationId xmlns:p14="http://schemas.microsoft.com/office/powerpoint/2010/main" val="3121152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Ana Manzano-</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León’s findings differ greatly from </a:t>
            </a:r>
            <a:r>
              <a:rPr lang="en-GB" sz="1800" dirty="0" err="1">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Dicheva’s</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and represents the other side of the argument.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highlight>
                <a:srgbClr val="FFFF00"/>
              </a:highlight>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researchers argue that the link between gamification and increased motivation is due to an increase in rewards that are up for the taking.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rewards extrinsically motivate the students to engage with the gamified learning.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found that points, badges and </a:t>
            </a:r>
            <a:r>
              <a:rPr lang="en-GB" dirty="0" err="1"/>
              <a:t>leaderboards</a:t>
            </a:r>
            <a:r>
              <a:rPr lang="en-GB" dirty="0"/>
              <a:t> are the most motivating game elements to students because they provide extrinsic goals such as status when they get a higher score than their peers.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Research shows that extrinsic motivation is less effective and shorter lasting than intrinsic motivation because students eventually tire of the rewards.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side presents the argument that gamification is too focused on extrinsic rewards and should discover ways to intrinsically motivate students if it is to be effective long term.</a:t>
            </a:r>
          </a:p>
        </p:txBody>
      </p:sp>
      <p:sp>
        <p:nvSpPr>
          <p:cNvPr id="4" name="Slide Number Placeholder 3"/>
          <p:cNvSpPr>
            <a:spLocks noGrp="1"/>
          </p:cNvSpPr>
          <p:nvPr>
            <p:ph type="sldNum" sz="quarter" idx="5"/>
          </p:nvPr>
        </p:nvSpPr>
        <p:spPr/>
        <p:txBody>
          <a:bodyPr/>
          <a:lstStyle/>
          <a:p>
            <a:fld id="{BED450A2-0272-4372-A331-2B725BD64E1E}" type="slidenum">
              <a:rPr lang="en-GB" smtClean="0"/>
              <a:t>16</a:t>
            </a:fld>
            <a:endParaRPr lang="en-GB"/>
          </a:p>
        </p:txBody>
      </p:sp>
    </p:spTree>
    <p:extLst>
      <p:ext uri="{BB962C8B-B14F-4D97-AF65-F5344CB8AC3E}">
        <p14:creationId xmlns:p14="http://schemas.microsoft.com/office/powerpoint/2010/main" val="10444393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Mohammad </a:t>
            </a:r>
            <a:r>
              <a:rPr lang="en-GB" dirty="0" err="1"/>
              <a:t>Alshammari</a:t>
            </a:r>
            <a:r>
              <a:rPr lang="en-GB" dirty="0"/>
              <a:t> provided a case study into the use of gamification for elementary levels. </a:t>
            </a:r>
          </a:p>
          <a:p>
            <a:endParaRPr lang="en-GB" dirty="0"/>
          </a:p>
          <a:p>
            <a:r>
              <a:rPr lang="en-GB" dirty="0"/>
              <a:t>He had elementary students use a gamified application consisting of points, badges and </a:t>
            </a:r>
            <a:r>
              <a:rPr lang="en-GB" dirty="0" err="1"/>
              <a:t>leaderboards</a:t>
            </a:r>
            <a:r>
              <a:rPr lang="en-GB" dirty="0"/>
              <a:t> (the elements that we discovered to be the most effective).</a:t>
            </a:r>
          </a:p>
          <a:p>
            <a:endParaRPr lang="en-GB" dirty="0"/>
          </a:p>
          <a:p>
            <a:r>
              <a:rPr lang="en-GB" dirty="0" err="1"/>
              <a:t>Alshammari</a:t>
            </a:r>
            <a:r>
              <a:rPr lang="en-GB" dirty="0"/>
              <a:t> had 6 hypotheses going into the study and 4 of them were confirmed.</a:t>
            </a:r>
          </a:p>
          <a:p>
            <a:endParaRPr lang="en-GB" dirty="0"/>
          </a:p>
          <a:p>
            <a:r>
              <a:rPr lang="en-GB" dirty="0"/>
              <a:t>He found that the gamified learning app:</a:t>
            </a:r>
          </a:p>
          <a:p>
            <a:r>
              <a:rPr lang="en-GB" dirty="0"/>
              <a:t>	1. Enhance the learning outcomes.</a:t>
            </a:r>
          </a:p>
          <a:p>
            <a:r>
              <a:rPr lang="en-GB" dirty="0"/>
              <a:t>	2. Improves the relevance of the task to students.</a:t>
            </a:r>
          </a:p>
          <a:p>
            <a:r>
              <a:rPr lang="en-GB" dirty="0"/>
              <a:t>	3. Improves the satisfaction students feel when accomplishing tasks.</a:t>
            </a:r>
          </a:p>
          <a:p>
            <a:r>
              <a:rPr lang="en-GB" dirty="0"/>
              <a:t>	4. Enhances the overall learning motivation of students.</a:t>
            </a:r>
          </a:p>
          <a:p>
            <a:endParaRPr lang="en-GB" dirty="0"/>
          </a:p>
          <a:p>
            <a:r>
              <a:rPr lang="en-GB" dirty="0"/>
              <a:t>The attention level of students was greater in traditional classes, which is speculated to be because the teacher demands everyone’s attention as they teach.</a:t>
            </a:r>
          </a:p>
          <a:p>
            <a:endParaRPr lang="en-GB" dirty="0"/>
          </a:p>
          <a:p>
            <a:r>
              <a:rPr lang="en-GB" dirty="0"/>
              <a:t>The confidence level of students did not increase which is theorised to be because elementary level learners are less familiar with using a computer to learn so it was a new experience for them.</a:t>
            </a:r>
          </a:p>
        </p:txBody>
      </p:sp>
      <p:sp>
        <p:nvSpPr>
          <p:cNvPr id="4" name="Slide Number Placeholder 3"/>
          <p:cNvSpPr>
            <a:spLocks noGrp="1"/>
          </p:cNvSpPr>
          <p:nvPr>
            <p:ph type="sldNum" sz="quarter" idx="5"/>
          </p:nvPr>
        </p:nvSpPr>
        <p:spPr/>
        <p:txBody>
          <a:bodyPr/>
          <a:lstStyle/>
          <a:p>
            <a:fld id="{BED450A2-0272-4372-A331-2B725BD64E1E}" type="slidenum">
              <a:rPr lang="en-GB" smtClean="0"/>
              <a:t>17</a:t>
            </a:fld>
            <a:endParaRPr lang="en-GB"/>
          </a:p>
        </p:txBody>
      </p:sp>
    </p:spTree>
    <p:extLst>
      <p:ext uri="{BB962C8B-B14F-4D97-AF65-F5344CB8AC3E}">
        <p14:creationId xmlns:p14="http://schemas.microsoft.com/office/powerpoint/2010/main" val="33122764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Goh Yung Hong carried out a similar case study for students at the secondary level.</a:t>
            </a:r>
          </a:p>
          <a:p>
            <a:endParaRPr lang="en-GB" dirty="0"/>
          </a:p>
          <a:p>
            <a:r>
              <a:rPr lang="en-GB" dirty="0"/>
              <a:t>He found that students who participated in gamified lessons were generally “</a:t>
            </a:r>
            <a:r>
              <a:rPr lang="en-GB" sz="1800" dirty="0">
                <a:effectLst/>
                <a:latin typeface="Calibri" panose="020F0502020204030204" pitchFamily="34" charset="0"/>
                <a:ea typeface="Calibri" panose="020F0502020204030204" pitchFamily="34" charset="0"/>
                <a:cs typeface="Times New Roman" panose="02020603050405020304" pitchFamily="18" charset="0"/>
              </a:rPr>
              <a:t>displaying and were experiencing a higher motivation level to learn compared with participants who went through the conventional teaching method lesson”</a:t>
            </a:r>
            <a:endParaRPr lang="en-GB" sz="1800" baseline="30000" dirty="0">
              <a:effectLst/>
              <a:latin typeface="Calibri" panose="020F0502020204030204" pitchFamily="34" charset="0"/>
              <a:cs typeface="Times New Roman" panose="02020603050405020304" pitchFamily="18" charset="0"/>
            </a:endParaRPr>
          </a:p>
          <a:p>
            <a:endParaRPr lang="en-GB" dirty="0"/>
          </a:p>
          <a:p>
            <a:r>
              <a:rPr lang="en-GB" dirty="0"/>
              <a:t>Students also reported a “higher interest and enjoyment in learning, perceived themselves more </a:t>
            </a:r>
            <a:r>
              <a:rPr lang="en-GB" sz="1800" dirty="0">
                <a:effectLst/>
                <a:latin typeface="Calibri" panose="020F0502020204030204" pitchFamily="34" charset="0"/>
                <a:ea typeface="Calibri" panose="020F0502020204030204" pitchFamily="34" charset="0"/>
                <a:cs typeface="Times New Roman" panose="02020603050405020304" pitchFamily="18" charset="0"/>
              </a:rPr>
              <a:t>competent and perceived the gamified activity of value and usefulness more so than the participants of the Conventional Teaching Methods lesson</a:t>
            </a:r>
            <a:r>
              <a:rPr lang="en-GB" dirty="0"/>
              <a:t>”</a:t>
            </a:r>
          </a:p>
          <a:p>
            <a:endParaRPr lang="en-GB" dirty="0"/>
          </a:p>
          <a:p>
            <a:r>
              <a:rPr lang="en-GB" dirty="0"/>
              <a:t>This is nearly the exact same result that was observed at elementary levels.</a:t>
            </a:r>
          </a:p>
          <a:p>
            <a:endParaRPr lang="en-GB" dirty="0"/>
          </a:p>
          <a:p>
            <a:r>
              <a:rPr lang="en-GB" dirty="0"/>
              <a:t>The difference is that secondary level students were gaining confidence when using the gamified learning.</a:t>
            </a:r>
          </a:p>
          <a:p>
            <a:endParaRPr lang="en-GB" dirty="0"/>
          </a:p>
          <a:p>
            <a:r>
              <a:rPr lang="en-GB" dirty="0"/>
              <a:t>This supports the theory that confidence was not improved in elementary students because they were less IT literate.</a:t>
            </a:r>
          </a:p>
          <a:p>
            <a:endParaRPr lang="en-GB" dirty="0"/>
          </a:p>
          <a:p>
            <a:r>
              <a:rPr lang="en-GB" dirty="0"/>
              <a:t>Hong found that gamification showed “</a:t>
            </a:r>
            <a:r>
              <a:rPr lang="en-GB" sz="1800" dirty="0">
                <a:effectLst/>
                <a:latin typeface="Calibri" panose="020F0502020204030204" pitchFamily="34" charset="0"/>
                <a:ea typeface="Calibri" panose="020F0502020204030204" pitchFamily="34" charset="0"/>
                <a:cs typeface="Times New Roman" panose="02020603050405020304" pitchFamily="18" charset="0"/>
              </a:rPr>
              <a:t>better potential in raising a student’s engagement in the classroom when compared to conventional teaching methods</a:t>
            </a:r>
            <a:r>
              <a:rPr lang="en-GB" dirty="0"/>
              <a:t>”.</a:t>
            </a:r>
          </a:p>
          <a:p>
            <a:endParaRPr lang="en-GB" dirty="0"/>
          </a:p>
          <a:p>
            <a:r>
              <a:rPr lang="en-GB" dirty="0"/>
              <a:t>However they found that students who used the gamified app were experiencing increased pressure and tension, this could indicate that there are negative effects to the competitive element of the </a:t>
            </a:r>
            <a:r>
              <a:rPr lang="en-GB" dirty="0" err="1"/>
              <a:t>leaderboard</a:t>
            </a:r>
            <a:r>
              <a:rPr lang="en-GB" dirty="0"/>
              <a:t>.</a:t>
            </a:r>
          </a:p>
        </p:txBody>
      </p:sp>
      <p:sp>
        <p:nvSpPr>
          <p:cNvPr id="4" name="Slide Number Placeholder 3"/>
          <p:cNvSpPr>
            <a:spLocks noGrp="1"/>
          </p:cNvSpPr>
          <p:nvPr>
            <p:ph type="sldNum" sz="quarter" idx="5"/>
          </p:nvPr>
        </p:nvSpPr>
        <p:spPr/>
        <p:txBody>
          <a:bodyPr/>
          <a:lstStyle/>
          <a:p>
            <a:fld id="{BED450A2-0272-4372-A331-2B725BD64E1E}" type="slidenum">
              <a:rPr lang="en-GB" smtClean="0"/>
              <a:t>18</a:t>
            </a:fld>
            <a:endParaRPr lang="en-GB"/>
          </a:p>
        </p:txBody>
      </p:sp>
    </p:spTree>
    <p:extLst>
      <p:ext uri="{BB962C8B-B14F-4D97-AF65-F5344CB8AC3E}">
        <p14:creationId xmlns:p14="http://schemas.microsoft.com/office/powerpoint/2010/main" val="25292498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building the app existing tools were examined to see what can be learned from already successful apps.</a:t>
            </a:r>
          </a:p>
        </p:txBody>
      </p:sp>
      <p:sp>
        <p:nvSpPr>
          <p:cNvPr id="4" name="Slide Number Placeholder 3"/>
          <p:cNvSpPr>
            <a:spLocks noGrp="1"/>
          </p:cNvSpPr>
          <p:nvPr>
            <p:ph type="sldNum" sz="quarter" idx="5"/>
          </p:nvPr>
        </p:nvSpPr>
        <p:spPr/>
        <p:txBody>
          <a:bodyPr/>
          <a:lstStyle/>
          <a:p>
            <a:fld id="{BED450A2-0272-4372-A331-2B725BD64E1E}" type="slidenum">
              <a:rPr lang="en-GB" smtClean="0"/>
              <a:t>19</a:t>
            </a:fld>
            <a:endParaRPr lang="en-GB"/>
          </a:p>
        </p:txBody>
      </p:sp>
    </p:spTree>
    <p:extLst>
      <p:ext uri="{BB962C8B-B14F-4D97-AF65-F5344CB8AC3E}">
        <p14:creationId xmlns:p14="http://schemas.microsoft.com/office/powerpoint/2010/main" val="18665586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first existing tool I looked at was Kahoot! It’s one of the most popular learning tools with over 70 million monthly active users.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Kahoot is set up like a quiz with the question and 4 possible answers.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Correct answers earn the student points and consecutive correct answers give the student a multiplier bonus to their score.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top 3 scorers will appear on a podium at the end of the quiz.</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Kahoot only uses 2 elements of gamification: points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leaderboards</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Kahoot is successful because it uses its competitive element to motivate students to improve.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Kahoot’s downside is that quizzes need to be created manually which means it is only useful to students as long as teachers support it.</a:t>
            </a:r>
          </a:p>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20</a:t>
            </a:fld>
            <a:endParaRPr lang="en-GB"/>
          </a:p>
        </p:txBody>
      </p:sp>
    </p:spTree>
    <p:extLst>
      <p:ext uri="{BB962C8B-B14F-4D97-AF65-F5344CB8AC3E}">
        <p14:creationId xmlns:p14="http://schemas.microsoft.com/office/powerpoint/2010/main" val="10809957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Another Existing tool is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 assesses students on individual math concepts.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will then tailor the learning path to suit the student’s strengths and weaknesses.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for class use, teachers can use it to hand out homework, mark work and monitor the progress of everyone in the class.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game design elements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 uses are points, badges in the form of stars for doing passable, good or exceptional in each lesson and levels/stages which give users autonomy over how they progress through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knowre’s</a:t>
            </a:r>
            <a:r>
              <a:rPr lang="en-GB" sz="1800" dirty="0">
                <a:effectLst/>
                <a:latin typeface="Calibri" panose="020F0502020204030204" pitchFamily="34" charset="0"/>
                <a:ea typeface="Calibri" panose="020F0502020204030204" pitchFamily="34" charset="0"/>
                <a:cs typeface="Times New Roman" panose="02020603050405020304" pitchFamily="18" charset="0"/>
              </a:rPr>
              <a:t> map.</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downside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that it is designed for a classroom of students and a teacher, not a solo learning experience so it’s unsuitable for independent learners.</a:t>
            </a:r>
          </a:p>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21</a:t>
            </a:fld>
            <a:endParaRPr lang="en-GB"/>
          </a:p>
        </p:txBody>
      </p:sp>
    </p:spTree>
    <p:extLst>
      <p:ext uri="{BB962C8B-B14F-4D97-AF65-F5344CB8AC3E}">
        <p14:creationId xmlns:p14="http://schemas.microsoft.com/office/powerpoint/2010/main" val="16011393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third existing tool I looked at was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Maphi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Like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Maphi</a:t>
            </a:r>
            <a:r>
              <a:rPr lang="en-GB" sz="1800" dirty="0">
                <a:effectLst/>
                <a:latin typeface="Calibri" panose="020F0502020204030204" pitchFamily="34" charset="0"/>
                <a:ea typeface="Calibri" panose="020F0502020204030204" pitchFamily="34" charset="0"/>
                <a:cs typeface="Times New Roman" panose="02020603050405020304" pitchFamily="18" charset="0"/>
              </a:rPr>
              <a:t> rates users on individual concepts so users can see their strengths and weaknesses.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Maphi</a:t>
            </a:r>
            <a:r>
              <a:rPr lang="en-GB" sz="1800" dirty="0">
                <a:effectLst/>
                <a:latin typeface="Calibri" panose="020F0502020204030204" pitchFamily="34" charset="0"/>
                <a:ea typeface="Calibri" panose="020F0502020204030204" pitchFamily="34" charset="0"/>
                <a:cs typeface="Times New Roman" panose="02020603050405020304" pitchFamily="18" charset="0"/>
              </a:rPr>
              <a:t> differs in that it does not tailor the learning to match those strengths and weaknesses it is up to the user to decide what to practice.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Maphi</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designed for personal use, anyone can download it and learn without needing to be a part of a class which has installed the package like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game design elements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maphi</a:t>
            </a:r>
            <a:r>
              <a:rPr lang="en-GB" sz="1800" dirty="0">
                <a:effectLst/>
                <a:latin typeface="Calibri" panose="020F0502020204030204" pitchFamily="34" charset="0"/>
                <a:ea typeface="Calibri" panose="020F0502020204030204" pitchFamily="34" charset="0"/>
                <a:cs typeface="Times New Roman" panose="02020603050405020304" pitchFamily="18" charset="0"/>
              </a:rPr>
              <a:t> uses are: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Experience points and levelling up.</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Badges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And difficulty levels</a:t>
            </a:r>
          </a:p>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22</a:t>
            </a:fld>
            <a:endParaRPr lang="en-GB"/>
          </a:p>
        </p:txBody>
      </p:sp>
    </p:spTree>
    <p:extLst>
      <p:ext uri="{BB962C8B-B14F-4D97-AF65-F5344CB8AC3E}">
        <p14:creationId xmlns:p14="http://schemas.microsoft.com/office/powerpoint/2010/main" val="519925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23</a:t>
            </a:fld>
            <a:endParaRPr lang="en-GB"/>
          </a:p>
        </p:txBody>
      </p:sp>
    </p:spTree>
    <p:extLst>
      <p:ext uri="{BB962C8B-B14F-4D97-AF65-F5344CB8AC3E}">
        <p14:creationId xmlns:p14="http://schemas.microsoft.com/office/powerpoint/2010/main" val="27599827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8 participants said that they prefer learning using the app to normal classes.</a:t>
            </a:r>
          </a:p>
          <a:p>
            <a:endParaRPr lang="en-GB" dirty="0"/>
          </a:p>
          <a:p>
            <a:r>
              <a:rPr lang="en-GB" dirty="0"/>
              <a:t>The reasons they give were similar saying it was “more fun than normal classes” and “it doesn’t feel like learning but you are”.</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This preference is also backed up with improvement to the participant’s maths scores.</a:t>
            </a:r>
          </a:p>
          <a:p>
            <a:endParaRPr lang="en-GB" dirty="0"/>
          </a:p>
          <a:p>
            <a:r>
              <a:rPr lang="en-GB" dirty="0"/>
              <a:t>Every participant in the primary research finished using the app with a score improvement of at least 17 points. </a:t>
            </a:r>
          </a:p>
          <a:p>
            <a:endParaRPr lang="en-GB" dirty="0"/>
          </a:p>
          <a:p>
            <a:r>
              <a:rPr lang="en-GB" dirty="0"/>
              <a:t>The average score increase overall was 24.25. </a:t>
            </a:r>
          </a:p>
          <a:p>
            <a:endParaRPr lang="en-GB" dirty="0"/>
          </a:p>
          <a:p>
            <a:r>
              <a:rPr lang="en-GB" dirty="0"/>
              <a:t>On their first use of the app the users’ scores had an average of 2.125 but after using the app they had an average of 26.375. </a:t>
            </a:r>
          </a:p>
          <a:p>
            <a:endParaRPr lang="en-GB" dirty="0"/>
          </a:p>
          <a:p>
            <a:r>
              <a:rPr lang="en-GB" dirty="0"/>
              <a:t>This shows an increase in the amount of consecutive correct answers that the users gave over their time with the app.</a:t>
            </a:r>
          </a:p>
        </p:txBody>
      </p:sp>
      <p:sp>
        <p:nvSpPr>
          <p:cNvPr id="4" name="Slide Number Placeholder 3"/>
          <p:cNvSpPr>
            <a:spLocks noGrp="1"/>
          </p:cNvSpPr>
          <p:nvPr>
            <p:ph type="sldNum" sz="quarter" idx="5"/>
          </p:nvPr>
        </p:nvSpPr>
        <p:spPr/>
        <p:txBody>
          <a:bodyPr/>
          <a:lstStyle/>
          <a:p>
            <a:fld id="{BED450A2-0272-4372-A331-2B725BD64E1E}" type="slidenum">
              <a:rPr lang="en-GB" smtClean="0"/>
              <a:t>25</a:t>
            </a:fld>
            <a:endParaRPr lang="en-GB"/>
          </a:p>
        </p:txBody>
      </p:sp>
    </p:spTree>
    <p:extLst>
      <p:ext uri="{BB962C8B-B14F-4D97-AF65-F5344CB8AC3E}">
        <p14:creationId xmlns:p14="http://schemas.microsoft.com/office/powerpoint/2010/main" val="42595948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Participants were asked if they were motivated to learn when using the app, 100% of participants said yes.</a:t>
            </a:r>
          </a:p>
          <a:p>
            <a:endParaRPr lang="en-GB" dirty="0"/>
          </a:p>
          <a:p>
            <a:r>
              <a:rPr lang="en-GB" dirty="0"/>
              <a:t>6 out of 8 participants rated </a:t>
            </a:r>
            <a:r>
              <a:rPr lang="en-GB" dirty="0" err="1"/>
              <a:t>leaderboards</a:t>
            </a:r>
            <a:r>
              <a:rPr lang="en-GB" dirty="0"/>
              <a:t> as their top motivator.</a:t>
            </a:r>
          </a:p>
          <a:p>
            <a:endParaRPr lang="en-GB" dirty="0"/>
          </a:p>
          <a:p>
            <a:r>
              <a:rPr lang="en-GB" dirty="0"/>
              <a:t>The participants reasons for finding the </a:t>
            </a:r>
            <a:r>
              <a:rPr lang="en-GB" dirty="0" err="1"/>
              <a:t>leaderboard</a:t>
            </a:r>
            <a:r>
              <a:rPr lang="en-GB" dirty="0"/>
              <a:t> motivating were all similar and related to getting to the top of the </a:t>
            </a:r>
            <a:r>
              <a:rPr lang="en-GB" dirty="0" err="1"/>
              <a:t>leaderboard</a:t>
            </a:r>
            <a:r>
              <a:rPr lang="en-GB" dirty="0"/>
              <a:t> or beating their friends.</a:t>
            </a:r>
          </a:p>
          <a:p>
            <a:endParaRPr lang="en-GB" dirty="0"/>
          </a:p>
          <a:p>
            <a:r>
              <a:rPr lang="en-GB" dirty="0"/>
              <a:t>The second most motivating element was the XP/Levelling system as it was either the first or second most motivating element to 6 out of 8 participants.</a:t>
            </a:r>
          </a:p>
          <a:p>
            <a:endParaRPr lang="en-GB" dirty="0"/>
          </a:p>
          <a:p>
            <a:r>
              <a:rPr lang="en-GB" dirty="0"/>
              <a:t>five participants claimed that they were motivated by seeing their personal high scores after each attempt, meaning that these participants were intrinsically motivated by improving themselves.</a:t>
            </a:r>
          </a:p>
        </p:txBody>
      </p:sp>
      <p:sp>
        <p:nvSpPr>
          <p:cNvPr id="4" name="Slide Number Placeholder 3"/>
          <p:cNvSpPr>
            <a:spLocks noGrp="1"/>
          </p:cNvSpPr>
          <p:nvPr>
            <p:ph type="sldNum" sz="quarter" idx="5"/>
          </p:nvPr>
        </p:nvSpPr>
        <p:spPr/>
        <p:txBody>
          <a:bodyPr/>
          <a:lstStyle/>
          <a:p>
            <a:fld id="{BED450A2-0272-4372-A331-2B725BD64E1E}" type="slidenum">
              <a:rPr lang="en-GB" smtClean="0"/>
              <a:t>26</a:t>
            </a:fld>
            <a:endParaRPr lang="en-GB"/>
          </a:p>
        </p:txBody>
      </p:sp>
    </p:spTree>
    <p:extLst>
      <p:ext uri="{BB962C8B-B14F-4D97-AF65-F5344CB8AC3E}">
        <p14:creationId xmlns:p14="http://schemas.microsoft.com/office/powerpoint/2010/main" val="18975759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Participants were asked what changes or additions they would make to the app. </a:t>
            </a:r>
          </a:p>
          <a:p>
            <a:endParaRPr lang="en-GB" dirty="0"/>
          </a:p>
          <a:p>
            <a:r>
              <a:rPr lang="en-GB" dirty="0"/>
              <a:t>This was asked to get a users perspective on what they want or expect out of a learning app.</a:t>
            </a:r>
          </a:p>
          <a:p>
            <a:endParaRPr lang="en-GB" dirty="0"/>
          </a:p>
          <a:p>
            <a:endParaRPr lang="en-GB" dirty="0"/>
          </a:p>
          <a:p>
            <a:r>
              <a:rPr lang="en-GB" dirty="0"/>
              <a:t>Multiple participants said they wanted more variety to the types of games on offer to avoid getting bored of the same game.</a:t>
            </a:r>
          </a:p>
          <a:p>
            <a:endParaRPr lang="en-GB" dirty="0"/>
          </a:p>
          <a:p>
            <a:r>
              <a:rPr lang="en-GB" dirty="0"/>
              <a:t>In addition to this these participants also wanted more types of math concepts to practice such as decimals or negative numbers.</a:t>
            </a:r>
          </a:p>
          <a:p>
            <a:endParaRPr lang="en-GB" dirty="0"/>
          </a:p>
          <a:p>
            <a:endParaRPr lang="en-GB" dirty="0"/>
          </a:p>
          <a:p>
            <a:r>
              <a:rPr lang="en-GB" dirty="0"/>
              <a:t>The second thing mentioned by the participants were bugfixes, multiple users encountered bugs when using the app.</a:t>
            </a:r>
          </a:p>
          <a:p>
            <a:endParaRPr lang="en-GB" dirty="0"/>
          </a:p>
          <a:p>
            <a:r>
              <a:rPr lang="en-GB" dirty="0"/>
              <a:t>This can frustrate users and cause them to stop using the app, so polish is important.</a:t>
            </a:r>
          </a:p>
          <a:p>
            <a:endParaRPr lang="en-GB" dirty="0"/>
          </a:p>
          <a:p>
            <a:endParaRPr lang="en-GB" dirty="0"/>
          </a:p>
          <a:p>
            <a:r>
              <a:rPr lang="en-GB" dirty="0"/>
              <a:t>The third addition was to include a progression path. 2 out of 8 users disliked levelling up because it didn’t unlock anything. </a:t>
            </a:r>
          </a:p>
          <a:p>
            <a:endParaRPr lang="en-GB" dirty="0"/>
          </a:p>
          <a:p>
            <a:r>
              <a:rPr lang="en-GB" dirty="0"/>
              <a:t>Levelling up or achieving a certain score can reward users with extra game types, math concepts, challenge modes or cosmetic items that give users reason to keep playing.</a:t>
            </a:r>
          </a:p>
        </p:txBody>
      </p:sp>
      <p:sp>
        <p:nvSpPr>
          <p:cNvPr id="4" name="Slide Number Placeholder 3"/>
          <p:cNvSpPr>
            <a:spLocks noGrp="1"/>
          </p:cNvSpPr>
          <p:nvPr>
            <p:ph type="sldNum" sz="quarter" idx="5"/>
          </p:nvPr>
        </p:nvSpPr>
        <p:spPr/>
        <p:txBody>
          <a:bodyPr/>
          <a:lstStyle/>
          <a:p>
            <a:fld id="{BED450A2-0272-4372-A331-2B725BD64E1E}" type="slidenum">
              <a:rPr lang="en-GB" smtClean="0"/>
              <a:t>27</a:t>
            </a:fld>
            <a:endParaRPr lang="en-GB"/>
          </a:p>
        </p:txBody>
      </p:sp>
    </p:spTree>
    <p:extLst>
      <p:ext uri="{BB962C8B-B14F-4D97-AF65-F5344CB8AC3E}">
        <p14:creationId xmlns:p14="http://schemas.microsoft.com/office/powerpoint/2010/main" val="767143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From the literature review and the primary research, it can be concluded that gamified apps can assist users in learning maths.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Multiple research studies have found an increase in attendance, engagement, motivation and achievement.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primary research conducted can corroborate part of the conclusions of those studies as the users of the created math app were motivated to learn and demonstrated an improvement in their recorded math scores.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literature review does not support learning styles as an effective method to improve math learning and so should be ignored when gamifying learning.</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Commonly identified effective game elements from the literature review were points, badges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leaderboards</a:t>
            </a:r>
            <a:r>
              <a:rPr lang="en-GB" sz="1800" dirty="0">
                <a:effectLst/>
                <a:latin typeface="Calibri" panose="020F0502020204030204" pitchFamily="34" charset="0"/>
                <a:ea typeface="Calibri" panose="020F0502020204030204" pitchFamily="34" charset="0"/>
                <a:cs typeface="Times New Roman" panose="02020603050405020304" pitchFamily="18" charset="0"/>
              </a:rPr>
              <a:t>, which were called the most effective and then XP and levelling systems were identified as the next most effective elements. </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Participants in the interview were able to back up that points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leaderboards</a:t>
            </a:r>
            <a:r>
              <a:rPr lang="en-GB" sz="1800" dirty="0">
                <a:effectLst/>
                <a:latin typeface="Calibri" panose="020F0502020204030204" pitchFamily="34" charset="0"/>
                <a:ea typeface="Calibri" panose="020F0502020204030204" pitchFamily="34" charset="0"/>
                <a:cs typeface="Times New Roman" panose="02020603050405020304" pitchFamily="18" charset="0"/>
              </a:rPr>
              <a:t> were the most effective gamification element as it was the most motivating, encouraging them to continue playing the game and getting in more math practice. </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XP and levelling up was also a successful motivator but not as effective as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leaderboards</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would be more successful if levelling up offered rewards.</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Because these elements are most effective, they should be considered first when creating a gamified app.</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Users expect variety and polish from a gamified app so future builds should focus on providing different types of games to increase user retention.</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All game types included in the app must be polished or the bugs will frustrate users enough to be end their play session and be less effective as a learning tool.</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ED450A2-0272-4372-A331-2B725BD64E1E}" type="slidenum">
              <a:rPr lang="en-GB" smtClean="0"/>
              <a:t>29</a:t>
            </a:fld>
            <a:endParaRPr lang="en-GB"/>
          </a:p>
        </p:txBody>
      </p:sp>
    </p:spTree>
    <p:extLst>
      <p:ext uri="{BB962C8B-B14F-4D97-AF65-F5344CB8AC3E}">
        <p14:creationId xmlns:p14="http://schemas.microsoft.com/office/powerpoint/2010/main" val="12233218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take this research further the first thing I would do is investigate the issue brought up that the competitive element of gamification could have negative effects on their users.</a:t>
            </a:r>
          </a:p>
          <a:p>
            <a:endParaRPr lang="en-GB" dirty="0"/>
          </a:p>
          <a:p>
            <a:r>
              <a:rPr lang="en-GB" dirty="0"/>
              <a:t>If this is true then it would completely change the results and conclusions of this research as </a:t>
            </a:r>
            <a:r>
              <a:rPr lang="en-GB" dirty="0" err="1"/>
              <a:t>leaderboards</a:t>
            </a:r>
            <a:r>
              <a:rPr lang="en-GB" dirty="0"/>
              <a:t> would no longer be the most effective element.</a:t>
            </a:r>
          </a:p>
          <a:p>
            <a:endParaRPr lang="en-GB" dirty="0"/>
          </a:p>
          <a:p>
            <a:r>
              <a:rPr lang="en-GB" dirty="0"/>
              <a:t>Further research should also focus on individual game elements to evaluate their effectiveness in different situations.</a:t>
            </a:r>
          </a:p>
          <a:p>
            <a:endParaRPr lang="en-GB" dirty="0"/>
          </a:p>
          <a:p>
            <a:r>
              <a:rPr lang="en-GB" dirty="0"/>
              <a:t>The participants in the interview were all using the app at home. If I were to contact teachers the app could be tested in a school setting. This would provide useful information to how effective the gamified app is when used in a different environment.</a:t>
            </a:r>
          </a:p>
          <a:p>
            <a:endParaRPr lang="en-GB" dirty="0"/>
          </a:p>
          <a:p>
            <a:endParaRPr lang="en-GB" dirty="0"/>
          </a:p>
        </p:txBody>
      </p:sp>
      <p:sp>
        <p:nvSpPr>
          <p:cNvPr id="4" name="Slide Number Placeholder 3"/>
          <p:cNvSpPr>
            <a:spLocks noGrp="1"/>
          </p:cNvSpPr>
          <p:nvPr>
            <p:ph type="sldNum" sz="quarter" idx="5"/>
          </p:nvPr>
        </p:nvSpPr>
        <p:spPr/>
        <p:txBody>
          <a:bodyPr/>
          <a:lstStyle/>
          <a:p>
            <a:fld id="{BED450A2-0272-4372-A331-2B725BD64E1E}" type="slidenum">
              <a:rPr lang="en-GB" smtClean="0"/>
              <a:t>30</a:t>
            </a:fld>
            <a:endParaRPr lang="en-GB"/>
          </a:p>
        </p:txBody>
      </p:sp>
    </p:spTree>
    <p:extLst>
      <p:ext uri="{BB962C8B-B14F-4D97-AF65-F5344CB8AC3E}">
        <p14:creationId xmlns:p14="http://schemas.microsoft.com/office/powerpoint/2010/main" val="378901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3F4046-4FFA-46CA-B2DC-46D27D15F57C}"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2617546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3F4046-4FFA-46CA-B2DC-46D27D15F57C}"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4152344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3F4046-4FFA-46CA-B2DC-46D27D15F57C}"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4083175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3F4046-4FFA-46CA-B2DC-46D27D15F57C}" type="datetimeFigureOut">
              <a:rPr lang="en-GB" smtClean="0"/>
              <a:t>26/04/2021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224731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3F4046-4FFA-46CA-B2DC-46D27D15F57C}" type="datetimeFigureOut">
              <a:rPr lang="en-GB" smtClean="0"/>
              <a:t>26/04/2021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2862782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3F4046-4FFA-46CA-B2DC-46D27D15F57C}" type="datetimeFigureOut">
              <a:rPr lang="en-GB" smtClean="0"/>
              <a:t>26/04/2021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2941564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3F4046-4FFA-46CA-B2DC-46D27D15F57C}" type="datetimeFigureOut">
              <a:rPr lang="en-GB" smtClean="0"/>
              <a:t>26/04/2021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2385504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3F4046-4FFA-46CA-B2DC-46D27D15F57C}" type="datetimeFigureOut">
              <a:rPr lang="en-GB" smtClean="0"/>
              <a:t>26/04/2021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609879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D3F4046-4FFA-46CA-B2DC-46D27D15F57C}" type="datetimeFigureOut">
              <a:rPr lang="en-GB" smtClean="0"/>
              <a:t>26/04/2021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4227133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3F4046-4FFA-46CA-B2DC-46D27D15F57C}"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521313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3F4046-4FFA-46CA-B2DC-46D27D15F57C}"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56EE72-038B-4830-8673-D0C71AF5CE7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44933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3F4046-4FFA-46CA-B2DC-46D27D15F57C}"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35399339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3F4046-4FFA-46CA-B2DC-46D27D15F57C}"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56EE72-038B-4830-8673-D0C71AF5CE7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16663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3F4046-4FFA-46CA-B2DC-46D27D15F57C}"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2799736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3F4046-4FFA-46CA-B2DC-46D27D15F57C}"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11477792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3F4046-4FFA-46CA-B2DC-46D27D15F57C}"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56EE72-038B-4830-8673-D0C71AF5CE7D}" type="slidenum">
              <a:rPr lang="en-GB" smtClean="0"/>
              <a:t>‹#›</a:t>
            </a:fld>
            <a:endParaRPr lang="en-GB"/>
          </a:p>
        </p:txBody>
      </p:sp>
    </p:spTree>
    <p:extLst>
      <p:ext uri="{BB962C8B-B14F-4D97-AF65-F5344CB8AC3E}">
        <p14:creationId xmlns:p14="http://schemas.microsoft.com/office/powerpoint/2010/main" val="3172701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D3F4046-4FFA-46CA-B2DC-46D27D15F57C}" type="datetimeFigureOut">
              <a:rPr lang="en-GB" smtClean="0"/>
              <a:t>26/04/2021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156EE72-038B-4830-8673-D0C71AF5CE7D}" type="slidenum">
              <a:rPr lang="en-GB" smtClean="0"/>
              <a:t>‹#›</a:t>
            </a:fld>
            <a:endParaRPr lang="en-GB"/>
          </a:p>
        </p:txBody>
      </p:sp>
    </p:spTree>
    <p:extLst>
      <p:ext uri="{BB962C8B-B14F-4D97-AF65-F5344CB8AC3E}">
        <p14:creationId xmlns:p14="http://schemas.microsoft.com/office/powerpoint/2010/main" val="3790691861"/>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2.svg"/></Relationships>
</file>

<file path=ppt/slides/_rels/slide2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3.xml"/><Relationship Id="rId4" Type="http://schemas.openxmlformats.org/officeDocument/2006/relationships/hyperlink" Target="https://www.youtube.com/watch?v=K-xlDZrON_w"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4BD12-8BA6-4B36-AFA0-1635D8DF307A}"/>
              </a:ext>
            </a:extLst>
          </p:cNvPr>
          <p:cNvSpPr>
            <a:spLocks noGrp="1"/>
          </p:cNvSpPr>
          <p:nvPr>
            <p:ph type="ctrTitle"/>
          </p:nvPr>
        </p:nvSpPr>
        <p:spPr/>
        <p:txBody>
          <a:bodyPr>
            <a:normAutofit fontScale="90000"/>
          </a:bodyPr>
          <a:lstStyle/>
          <a:p>
            <a:r>
              <a:rPr lang="en-GB" dirty="0"/>
              <a:t>An Investigation into the Use of Gamification for Learning Maths</a:t>
            </a:r>
          </a:p>
        </p:txBody>
      </p:sp>
      <p:sp>
        <p:nvSpPr>
          <p:cNvPr id="4" name="Subtitle 2">
            <a:extLst>
              <a:ext uri="{FF2B5EF4-FFF2-40B4-BE49-F238E27FC236}">
                <a16:creationId xmlns:a16="http://schemas.microsoft.com/office/drawing/2014/main" id="{BB7C7233-B9A1-45E1-B767-8372C4A1FE77}"/>
              </a:ext>
            </a:extLst>
          </p:cNvPr>
          <p:cNvSpPr>
            <a:spLocks noGrp="1"/>
          </p:cNvSpPr>
          <p:nvPr>
            <p:ph type="subTitle" idx="1"/>
          </p:nvPr>
        </p:nvSpPr>
        <p:spPr>
          <a:xfrm>
            <a:off x="1507067" y="4050833"/>
            <a:ext cx="7766936" cy="1096899"/>
          </a:xfrm>
        </p:spPr>
        <p:txBody>
          <a:bodyPr/>
          <a:lstStyle/>
          <a:p>
            <a:r>
              <a:rPr lang="en-GB" dirty="0"/>
              <a:t>Final Viva</a:t>
            </a:r>
          </a:p>
        </p:txBody>
      </p:sp>
      <p:sp>
        <p:nvSpPr>
          <p:cNvPr id="5" name="Subtitle 2">
            <a:extLst>
              <a:ext uri="{FF2B5EF4-FFF2-40B4-BE49-F238E27FC236}">
                <a16:creationId xmlns:a16="http://schemas.microsoft.com/office/drawing/2014/main" id="{507B4144-1B4E-44DE-85F9-690DB199DAC7}"/>
              </a:ext>
            </a:extLst>
          </p:cNvPr>
          <p:cNvSpPr txBox="1">
            <a:spLocks/>
          </p:cNvSpPr>
          <p:nvPr/>
        </p:nvSpPr>
        <p:spPr>
          <a:xfrm>
            <a:off x="1507067" y="4418990"/>
            <a:ext cx="7766936" cy="1096899"/>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r>
              <a:rPr lang="en-GB" dirty="0"/>
              <a:t>Jamie Bragg 250976</a:t>
            </a:r>
          </a:p>
        </p:txBody>
      </p:sp>
    </p:spTree>
    <p:extLst>
      <p:ext uri="{BB962C8B-B14F-4D97-AF65-F5344CB8AC3E}">
        <p14:creationId xmlns:p14="http://schemas.microsoft.com/office/powerpoint/2010/main" val="3449531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7D9DD-26B6-4A6A-8EC0-79B6E5C407F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A60B7D1E-F06E-40A0-993B-F593A0C9F1B0}"/>
              </a:ext>
            </a:extLst>
          </p:cNvPr>
          <p:cNvSpPr>
            <a:spLocks noGrp="1"/>
          </p:cNvSpPr>
          <p:nvPr>
            <p:ph idx="1"/>
          </p:nvPr>
        </p:nvSpPr>
        <p:spPr/>
        <p:txBody>
          <a:bodyPr>
            <a:normAutofit fontScale="92500" lnSpcReduction="20000"/>
          </a:bodyPr>
          <a:lstStyle/>
          <a:p>
            <a:r>
              <a:rPr lang="en-GB" sz="2400" b="1" dirty="0"/>
              <a:t>Aim</a:t>
            </a:r>
          </a:p>
          <a:p>
            <a:pPr marL="0" indent="0">
              <a:buNone/>
            </a:pPr>
            <a:r>
              <a:rPr lang="en-GB" dirty="0">
                <a:latin typeface="Calibri" panose="020F0502020204030204" pitchFamily="34" charset="0"/>
                <a:ea typeface="Calibri" panose="020F0502020204030204" pitchFamily="34" charset="0"/>
                <a:cs typeface="Times New Roman" panose="02020603050405020304" pitchFamily="18" charset="0"/>
              </a:rPr>
              <a:t>T</a:t>
            </a:r>
            <a:r>
              <a:rPr lang="en-GB" sz="1800" dirty="0">
                <a:effectLst/>
                <a:latin typeface="Calibri" panose="020F0502020204030204" pitchFamily="34" charset="0"/>
                <a:ea typeface="Calibri" panose="020F0502020204030204" pitchFamily="34" charset="0"/>
                <a:cs typeface="Times New Roman" panose="02020603050405020304" pitchFamily="18" charset="0"/>
              </a:rPr>
              <a:t>o design, develop and evaluate a tool which includes elements of gamification to improve math learning.</a:t>
            </a: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b="1" dirty="0"/>
              <a:t>Objectives</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Conduct a literature review to understand the effectiveness of gamification elements in education and whether gamification can be enhanced by including learning styles.</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Design an education tool including elements of gamification to help students learn maths.</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Develop the education tool based on the created designs and initial research. </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Evaluate the success of the tool by testing it with users, declare if it improved their experience/scores and identify any future improvements to implement in future iterations.</a:t>
            </a:r>
          </a:p>
          <a:p>
            <a:endParaRPr lang="en-GB" dirty="0"/>
          </a:p>
        </p:txBody>
      </p:sp>
    </p:spTree>
    <p:extLst>
      <p:ext uri="{BB962C8B-B14F-4D97-AF65-F5344CB8AC3E}">
        <p14:creationId xmlns:p14="http://schemas.microsoft.com/office/powerpoint/2010/main" val="2175019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1576D30-84D3-45FF-9599-B7254E814D1E}"/>
              </a:ext>
            </a:extLst>
          </p:cNvPr>
          <p:cNvSpPr>
            <a:spLocks noGrp="1"/>
          </p:cNvSpPr>
          <p:nvPr>
            <p:ph type="title"/>
          </p:nvPr>
        </p:nvSpPr>
        <p:spPr>
          <a:xfrm>
            <a:off x="4974337" y="1265314"/>
            <a:ext cx="4299666" cy="3249131"/>
          </a:xfrm>
        </p:spPr>
        <p:txBody>
          <a:bodyPr vert="horz" lIns="91440" tIns="45720" rIns="91440" bIns="45720" rtlCol="0" anchor="b">
            <a:normAutofit/>
          </a:bodyPr>
          <a:lstStyle/>
          <a:p>
            <a:pPr>
              <a:lnSpc>
                <a:spcPct val="90000"/>
              </a:lnSpc>
            </a:pPr>
            <a:r>
              <a:rPr lang="en-US" sz="4600"/>
              <a:t>Literature Review – Difficulties in Learning Mathematics</a:t>
            </a:r>
          </a:p>
        </p:txBody>
      </p:sp>
      <p:sp>
        <p:nvSpPr>
          <p:cNvPr id="4" name="Text Placeholder 3">
            <a:extLst>
              <a:ext uri="{FF2B5EF4-FFF2-40B4-BE49-F238E27FC236}">
                <a16:creationId xmlns:a16="http://schemas.microsoft.com/office/drawing/2014/main" id="{2AC28BB4-DB8E-4BFE-9FDF-C1F08B5B06BB}"/>
              </a:ext>
            </a:extLst>
          </p:cNvPr>
          <p:cNvSpPr>
            <a:spLocks noGrp="1"/>
          </p:cNvSpPr>
          <p:nvPr>
            <p:ph type="body" idx="1"/>
          </p:nvPr>
        </p:nvSpPr>
        <p:spPr>
          <a:xfrm>
            <a:off x="4974336" y="4514446"/>
            <a:ext cx="4299666" cy="871042"/>
          </a:xfrm>
        </p:spPr>
        <p:txBody>
          <a:bodyPr vert="horz" lIns="91440" tIns="45720" rIns="91440" bIns="45720" rtlCol="0" anchor="t">
            <a:normAutofit/>
          </a:bodyPr>
          <a:lstStyle/>
          <a:p>
            <a:r>
              <a:rPr lang="en-US" sz="1800"/>
              <a:t>The Problem · The Cause · The Remedy</a:t>
            </a:r>
          </a:p>
          <a:p>
            <a:endParaRPr lang="en-US" sz="1800"/>
          </a:p>
        </p:txBody>
      </p:sp>
      <p:sp>
        <p:nvSpPr>
          <p:cNvPr id="40" name="Isosceles Triangle 39">
            <a:extLst>
              <a:ext uri="{FF2B5EF4-FFF2-40B4-BE49-F238E27FC236}">
                <a16:creationId xmlns:a16="http://schemas.microsoft.com/office/drawing/2014/main" id="{03D271DD-C9EA-4985-BA0C-037A88FA3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22" name="Graphic 21" descr="Books">
            <a:extLst>
              <a:ext uri="{FF2B5EF4-FFF2-40B4-BE49-F238E27FC236}">
                <a16:creationId xmlns:a16="http://schemas.microsoft.com/office/drawing/2014/main" id="{F7C114B5-6B76-4809-BA17-38D7E850EC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371151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0B0A53B-CDC0-448A-8FC1-33B4478B1DD3}"/>
              </a:ext>
            </a:extLst>
          </p:cNvPr>
          <p:cNvSpPr>
            <a:spLocks noGrp="1"/>
          </p:cNvSpPr>
          <p:nvPr>
            <p:ph type="title"/>
          </p:nvPr>
        </p:nvSpPr>
        <p:spPr>
          <a:xfrm>
            <a:off x="676746" y="609600"/>
            <a:ext cx="3729076" cy="1320800"/>
          </a:xfrm>
        </p:spPr>
        <p:txBody>
          <a:bodyPr anchor="ctr">
            <a:normAutofit/>
          </a:bodyPr>
          <a:lstStyle/>
          <a:p>
            <a:pPr>
              <a:lnSpc>
                <a:spcPct val="90000"/>
              </a:lnSpc>
            </a:pPr>
            <a:r>
              <a:rPr lang="en-GB" sz="2800" dirty="0"/>
              <a:t>Difficulties in Learning Mathematics – The Problem</a:t>
            </a:r>
          </a:p>
        </p:txBody>
      </p:sp>
      <p:sp>
        <p:nvSpPr>
          <p:cNvPr id="5" name="Content Placeholder 4">
            <a:extLst>
              <a:ext uri="{FF2B5EF4-FFF2-40B4-BE49-F238E27FC236}">
                <a16:creationId xmlns:a16="http://schemas.microsoft.com/office/drawing/2014/main" id="{0168E2A0-6F0D-49F4-889B-3BD7D6E01477}"/>
              </a:ext>
            </a:extLst>
          </p:cNvPr>
          <p:cNvSpPr>
            <a:spLocks noGrp="1"/>
          </p:cNvSpPr>
          <p:nvPr>
            <p:ph idx="1"/>
          </p:nvPr>
        </p:nvSpPr>
        <p:spPr>
          <a:xfrm>
            <a:off x="685167" y="2160589"/>
            <a:ext cx="3720916" cy="3560733"/>
          </a:xfrm>
        </p:spPr>
        <p:txBody>
          <a:bodyPr>
            <a:normAutofit/>
          </a:bodyPr>
          <a:lstStyle/>
          <a:p>
            <a:r>
              <a:rPr lang="en-GB" dirty="0"/>
              <a:t>Scores for 2019/2020 show an increase in achievement of grades A* - B and a decrease in achievement of grades C – U.</a:t>
            </a:r>
          </a:p>
        </p:txBody>
      </p:sp>
      <p:graphicFrame>
        <p:nvGraphicFramePr>
          <p:cNvPr id="6" name="Table 4">
            <a:extLst>
              <a:ext uri="{FF2B5EF4-FFF2-40B4-BE49-F238E27FC236}">
                <a16:creationId xmlns:a16="http://schemas.microsoft.com/office/drawing/2014/main" id="{22F4D132-53AA-411F-BB9F-424062812702}"/>
              </a:ext>
            </a:extLst>
          </p:cNvPr>
          <p:cNvGraphicFramePr>
            <a:graphicFrameLocks noGrp="1"/>
          </p:cNvGraphicFramePr>
          <p:nvPr>
            <p:extLst>
              <p:ext uri="{D42A27DB-BD31-4B8C-83A1-F6EECF244321}">
                <p14:modId xmlns:p14="http://schemas.microsoft.com/office/powerpoint/2010/main" val="3277423423"/>
              </p:ext>
            </p:extLst>
          </p:nvPr>
        </p:nvGraphicFramePr>
        <p:xfrm>
          <a:off x="4981082" y="2068601"/>
          <a:ext cx="5043946" cy="2783725"/>
        </p:xfrm>
        <a:graphic>
          <a:graphicData uri="http://schemas.openxmlformats.org/drawingml/2006/table">
            <a:tbl>
              <a:tblPr firstRow="1" bandRow="1">
                <a:tableStyleId>{5C22544A-7EE6-4342-B048-85BDC9FD1C3A}</a:tableStyleId>
              </a:tblPr>
              <a:tblGrid>
                <a:gridCol w="2003709">
                  <a:extLst>
                    <a:ext uri="{9D8B030D-6E8A-4147-A177-3AD203B41FA5}">
                      <a16:colId xmlns:a16="http://schemas.microsoft.com/office/drawing/2014/main" val="1082394423"/>
                    </a:ext>
                  </a:extLst>
                </a:gridCol>
                <a:gridCol w="1675233">
                  <a:extLst>
                    <a:ext uri="{9D8B030D-6E8A-4147-A177-3AD203B41FA5}">
                      <a16:colId xmlns:a16="http://schemas.microsoft.com/office/drawing/2014/main" val="3638058904"/>
                    </a:ext>
                  </a:extLst>
                </a:gridCol>
                <a:gridCol w="1365004">
                  <a:extLst>
                    <a:ext uri="{9D8B030D-6E8A-4147-A177-3AD203B41FA5}">
                      <a16:colId xmlns:a16="http://schemas.microsoft.com/office/drawing/2014/main" val="645792697"/>
                    </a:ext>
                  </a:extLst>
                </a:gridCol>
              </a:tblGrid>
              <a:tr h="999979">
                <a:tc>
                  <a:txBody>
                    <a:bodyPr/>
                    <a:lstStyle/>
                    <a:p>
                      <a:r>
                        <a:rPr lang="en-GB" sz="2400" dirty="0"/>
                        <a:t>Year</a:t>
                      </a:r>
                    </a:p>
                  </a:txBody>
                  <a:tcPr marL="119898" marR="119898" marT="59949" marB="59949"/>
                </a:tc>
                <a:tc>
                  <a:txBody>
                    <a:bodyPr/>
                    <a:lstStyle/>
                    <a:p>
                      <a:r>
                        <a:rPr lang="en-GB" sz="2400"/>
                        <a:t>Average Score</a:t>
                      </a:r>
                    </a:p>
                  </a:txBody>
                  <a:tcPr marL="119898" marR="119898" marT="59949" marB="59949"/>
                </a:tc>
                <a:tc>
                  <a:txBody>
                    <a:bodyPr/>
                    <a:lstStyle/>
                    <a:p>
                      <a:r>
                        <a:rPr lang="en-GB" sz="2400"/>
                        <a:t>Grade</a:t>
                      </a:r>
                    </a:p>
                  </a:txBody>
                  <a:tcPr marL="119898" marR="119898" marT="59949" marB="59949"/>
                </a:tc>
                <a:extLst>
                  <a:ext uri="{0D108BD9-81ED-4DB2-BD59-A6C34878D82A}">
                    <a16:rowId xmlns:a16="http://schemas.microsoft.com/office/drawing/2014/main" val="4129188292"/>
                  </a:ext>
                </a:extLst>
              </a:tr>
              <a:tr h="594582">
                <a:tc>
                  <a:txBody>
                    <a:bodyPr/>
                    <a:lstStyle/>
                    <a:p>
                      <a:r>
                        <a:rPr lang="en-GB" sz="2400"/>
                        <a:t>2016/2017</a:t>
                      </a:r>
                    </a:p>
                  </a:txBody>
                  <a:tcPr marL="119898" marR="119898" marT="59949" marB="59949"/>
                </a:tc>
                <a:tc>
                  <a:txBody>
                    <a:bodyPr/>
                    <a:lstStyle/>
                    <a:p>
                      <a:r>
                        <a:rPr lang="en-GB" sz="2400"/>
                        <a:t>37.9</a:t>
                      </a:r>
                    </a:p>
                  </a:txBody>
                  <a:tcPr marL="119898" marR="119898" marT="59949" marB="59949"/>
                </a:tc>
                <a:tc>
                  <a:txBody>
                    <a:bodyPr/>
                    <a:lstStyle/>
                    <a:p>
                      <a:r>
                        <a:rPr lang="en-GB" sz="2400"/>
                        <a:t>D</a:t>
                      </a:r>
                    </a:p>
                  </a:txBody>
                  <a:tcPr marL="119898" marR="119898" marT="59949" marB="59949"/>
                </a:tc>
                <a:extLst>
                  <a:ext uri="{0D108BD9-81ED-4DB2-BD59-A6C34878D82A}">
                    <a16:rowId xmlns:a16="http://schemas.microsoft.com/office/drawing/2014/main" val="236491942"/>
                  </a:ext>
                </a:extLst>
              </a:tr>
              <a:tr h="594582">
                <a:tc>
                  <a:txBody>
                    <a:bodyPr/>
                    <a:lstStyle/>
                    <a:p>
                      <a:r>
                        <a:rPr lang="en-GB" sz="2400"/>
                        <a:t>2017/2018</a:t>
                      </a:r>
                    </a:p>
                  </a:txBody>
                  <a:tcPr marL="119898" marR="119898" marT="59949" marB="59949"/>
                </a:tc>
                <a:tc>
                  <a:txBody>
                    <a:bodyPr/>
                    <a:lstStyle/>
                    <a:p>
                      <a:r>
                        <a:rPr lang="en-GB" sz="2400"/>
                        <a:t>38.3</a:t>
                      </a:r>
                    </a:p>
                  </a:txBody>
                  <a:tcPr marL="119898" marR="119898" marT="59949" marB="59949"/>
                </a:tc>
                <a:tc>
                  <a:txBody>
                    <a:bodyPr/>
                    <a:lstStyle/>
                    <a:p>
                      <a:r>
                        <a:rPr lang="en-GB" sz="2400"/>
                        <a:t>D</a:t>
                      </a:r>
                    </a:p>
                  </a:txBody>
                  <a:tcPr marL="119898" marR="119898" marT="59949" marB="59949"/>
                </a:tc>
                <a:extLst>
                  <a:ext uri="{0D108BD9-81ED-4DB2-BD59-A6C34878D82A}">
                    <a16:rowId xmlns:a16="http://schemas.microsoft.com/office/drawing/2014/main" val="2417437410"/>
                  </a:ext>
                </a:extLst>
              </a:tr>
              <a:tr h="594582">
                <a:tc>
                  <a:txBody>
                    <a:bodyPr/>
                    <a:lstStyle/>
                    <a:p>
                      <a:r>
                        <a:rPr lang="en-GB" sz="2400"/>
                        <a:t>2018/2019</a:t>
                      </a:r>
                    </a:p>
                  </a:txBody>
                  <a:tcPr marL="119898" marR="119898" marT="59949" marB="59949"/>
                </a:tc>
                <a:tc>
                  <a:txBody>
                    <a:bodyPr/>
                    <a:lstStyle/>
                    <a:p>
                      <a:r>
                        <a:rPr lang="en-GB" sz="2400" dirty="0"/>
                        <a:t>37.2</a:t>
                      </a:r>
                    </a:p>
                  </a:txBody>
                  <a:tcPr marL="119898" marR="119898" marT="59949" marB="59949"/>
                </a:tc>
                <a:tc>
                  <a:txBody>
                    <a:bodyPr/>
                    <a:lstStyle/>
                    <a:p>
                      <a:r>
                        <a:rPr lang="en-GB" sz="2400" dirty="0"/>
                        <a:t>D</a:t>
                      </a:r>
                    </a:p>
                  </a:txBody>
                  <a:tcPr marL="119898" marR="119898" marT="59949" marB="59949"/>
                </a:tc>
                <a:extLst>
                  <a:ext uri="{0D108BD9-81ED-4DB2-BD59-A6C34878D82A}">
                    <a16:rowId xmlns:a16="http://schemas.microsoft.com/office/drawing/2014/main" val="2587220593"/>
                  </a:ext>
                </a:extLst>
              </a:tr>
            </a:tbl>
          </a:graphicData>
        </a:graphic>
      </p:graphicFrame>
    </p:spTree>
    <p:extLst>
      <p:ext uri="{BB962C8B-B14F-4D97-AF65-F5344CB8AC3E}">
        <p14:creationId xmlns:p14="http://schemas.microsoft.com/office/powerpoint/2010/main" val="239325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FAFFE-A9F9-4D9A-8DFD-108DE29642EF}"/>
              </a:ext>
            </a:extLst>
          </p:cNvPr>
          <p:cNvSpPr>
            <a:spLocks noGrp="1"/>
          </p:cNvSpPr>
          <p:nvPr>
            <p:ph type="title"/>
          </p:nvPr>
        </p:nvSpPr>
        <p:spPr/>
        <p:txBody>
          <a:bodyPr anchor="ctr">
            <a:normAutofit/>
          </a:bodyPr>
          <a:lstStyle/>
          <a:p>
            <a:r>
              <a:rPr lang="en-GB" dirty="0"/>
              <a:t>Difficulties in Learning Mathematics – The Cause</a:t>
            </a:r>
          </a:p>
        </p:txBody>
      </p:sp>
      <p:graphicFrame>
        <p:nvGraphicFramePr>
          <p:cNvPr id="5" name="Content Placeholder 2">
            <a:extLst>
              <a:ext uri="{FF2B5EF4-FFF2-40B4-BE49-F238E27FC236}">
                <a16:creationId xmlns:a16="http://schemas.microsoft.com/office/drawing/2014/main" id="{EE6553BC-ADA7-41E9-AF51-E758CCEB1D86}"/>
              </a:ext>
            </a:extLst>
          </p:cNvPr>
          <p:cNvGraphicFramePr>
            <a:graphicFrameLocks noGrp="1"/>
          </p:cNvGraphicFramePr>
          <p:nvPr>
            <p:ph idx="1"/>
            <p:extLst>
              <p:ext uri="{D42A27DB-BD31-4B8C-83A1-F6EECF244321}">
                <p14:modId xmlns:p14="http://schemas.microsoft.com/office/powerpoint/2010/main" val="566698143"/>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7287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BA7-D4BF-4593-B4B7-51D8030EF8F6}"/>
              </a:ext>
            </a:extLst>
          </p:cNvPr>
          <p:cNvSpPr>
            <a:spLocks noGrp="1"/>
          </p:cNvSpPr>
          <p:nvPr>
            <p:ph type="title"/>
          </p:nvPr>
        </p:nvSpPr>
        <p:spPr/>
        <p:txBody>
          <a:bodyPr anchor="ctr">
            <a:normAutofit/>
          </a:bodyPr>
          <a:lstStyle/>
          <a:p>
            <a:r>
              <a:rPr lang="en-GB" dirty="0"/>
              <a:t>Difficulties in Learning Mathematics – The Remedy</a:t>
            </a:r>
          </a:p>
        </p:txBody>
      </p:sp>
      <p:graphicFrame>
        <p:nvGraphicFramePr>
          <p:cNvPr id="5" name="Content Placeholder 2">
            <a:extLst>
              <a:ext uri="{FF2B5EF4-FFF2-40B4-BE49-F238E27FC236}">
                <a16:creationId xmlns:a16="http://schemas.microsoft.com/office/drawing/2014/main" id="{8AF84610-EBC4-4B92-BE55-97830FCFE8ED}"/>
              </a:ext>
            </a:extLst>
          </p:cNvPr>
          <p:cNvGraphicFramePr>
            <a:graphicFrameLocks noGrp="1"/>
          </p:cNvGraphicFramePr>
          <p:nvPr>
            <p:ph idx="1"/>
            <p:extLst>
              <p:ext uri="{D42A27DB-BD31-4B8C-83A1-F6EECF244321}">
                <p14:modId xmlns:p14="http://schemas.microsoft.com/office/powerpoint/2010/main" val="2620925970"/>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9310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115FA13-B257-4268-9A16-615924B33279}"/>
              </a:ext>
            </a:extLst>
          </p:cNvPr>
          <p:cNvSpPr>
            <a:spLocks noGrp="1"/>
          </p:cNvSpPr>
          <p:nvPr>
            <p:ph type="title"/>
          </p:nvPr>
        </p:nvSpPr>
        <p:spPr>
          <a:xfrm>
            <a:off x="4974337" y="1265314"/>
            <a:ext cx="4299666" cy="3249131"/>
          </a:xfrm>
        </p:spPr>
        <p:txBody>
          <a:bodyPr vert="horz" lIns="91440" tIns="45720" rIns="91440" bIns="45720" rtlCol="0" anchor="b">
            <a:normAutofit/>
          </a:bodyPr>
          <a:lstStyle/>
          <a:p>
            <a:pPr>
              <a:lnSpc>
                <a:spcPct val="90000"/>
              </a:lnSpc>
            </a:pPr>
            <a:r>
              <a:rPr lang="en-US" sz="5400"/>
              <a:t>Literature Review – Learning Styles</a:t>
            </a:r>
          </a:p>
        </p:txBody>
      </p:sp>
      <p:sp>
        <p:nvSpPr>
          <p:cNvPr id="3" name="Text Placeholder 2">
            <a:extLst>
              <a:ext uri="{FF2B5EF4-FFF2-40B4-BE49-F238E27FC236}">
                <a16:creationId xmlns:a16="http://schemas.microsoft.com/office/drawing/2014/main" id="{87FDB8BA-2E60-45EB-937F-DD20786119F1}"/>
              </a:ext>
            </a:extLst>
          </p:cNvPr>
          <p:cNvSpPr>
            <a:spLocks noGrp="1"/>
          </p:cNvSpPr>
          <p:nvPr>
            <p:ph type="body" idx="1"/>
          </p:nvPr>
        </p:nvSpPr>
        <p:spPr>
          <a:xfrm>
            <a:off x="4974336" y="4514446"/>
            <a:ext cx="4299666" cy="871042"/>
          </a:xfrm>
        </p:spPr>
        <p:txBody>
          <a:bodyPr vert="horz" lIns="91440" tIns="45720" rIns="91440" bIns="45720" rtlCol="0" anchor="t">
            <a:normAutofit/>
          </a:bodyPr>
          <a:lstStyle/>
          <a:p>
            <a:r>
              <a:rPr lang="en-US" sz="1800"/>
              <a:t>Definition · Types · Effectiveness</a:t>
            </a:r>
          </a:p>
          <a:p>
            <a:endParaRPr lang="en-US" sz="1800"/>
          </a:p>
        </p:txBody>
      </p:sp>
      <p:sp>
        <p:nvSpPr>
          <p:cNvPr id="22" name="Isosceles Triangle 21">
            <a:extLst>
              <a:ext uri="{FF2B5EF4-FFF2-40B4-BE49-F238E27FC236}">
                <a16:creationId xmlns:a16="http://schemas.microsoft.com/office/drawing/2014/main" id="{03D271DD-C9EA-4985-BA0C-037A88FA3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Books">
            <a:extLst>
              <a:ext uri="{FF2B5EF4-FFF2-40B4-BE49-F238E27FC236}">
                <a16:creationId xmlns:a16="http://schemas.microsoft.com/office/drawing/2014/main" id="{C9B9F571-2B10-494A-87AD-39EBF7D99B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4146136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D16F1A-5D78-4402-81FF-31A98AFD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4EB283-FE52-4473-A32E-522090BC7FAE}"/>
              </a:ext>
            </a:extLst>
          </p:cNvPr>
          <p:cNvSpPr>
            <a:spLocks noGrp="1"/>
          </p:cNvSpPr>
          <p:nvPr>
            <p:ph type="title"/>
          </p:nvPr>
        </p:nvSpPr>
        <p:spPr>
          <a:xfrm>
            <a:off x="1286933" y="609600"/>
            <a:ext cx="10197494" cy="1099457"/>
          </a:xfrm>
        </p:spPr>
        <p:txBody>
          <a:bodyPr>
            <a:normAutofit/>
          </a:bodyPr>
          <a:lstStyle/>
          <a:p>
            <a:r>
              <a:rPr lang="en-GB" dirty="0"/>
              <a:t>Learning Styles – Definition</a:t>
            </a:r>
          </a:p>
        </p:txBody>
      </p:sp>
      <p:sp>
        <p:nvSpPr>
          <p:cNvPr id="11" name="Isosceles Triangle 10">
            <a:extLst>
              <a:ext uri="{FF2B5EF4-FFF2-40B4-BE49-F238E27FC236}">
                <a16:creationId xmlns:a16="http://schemas.microsoft.com/office/drawing/2014/main" id="{1B2FB7F0-6A45-43E8-88A7-48E46E6D4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6BA9C607-662B-4FBB-A3F3-CF593AD7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0BA3999C-AF08-4CFD-B5C0-314E3A95A3EF}"/>
              </a:ext>
            </a:extLst>
          </p:cNvPr>
          <p:cNvGraphicFramePr>
            <a:graphicFrameLocks noGrp="1"/>
          </p:cNvGraphicFramePr>
          <p:nvPr>
            <p:ph idx="1"/>
            <p:extLst>
              <p:ext uri="{D42A27DB-BD31-4B8C-83A1-F6EECF244321}">
                <p14:modId xmlns:p14="http://schemas.microsoft.com/office/powerpoint/2010/main" val="1061485742"/>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3687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44BE40F-013A-44C1-99AA-4B9BE188241E}"/>
              </a:ext>
            </a:extLst>
          </p:cNvPr>
          <p:cNvSpPr>
            <a:spLocks noGrp="1"/>
          </p:cNvSpPr>
          <p:nvPr>
            <p:ph type="title"/>
          </p:nvPr>
        </p:nvSpPr>
        <p:spPr>
          <a:xfrm>
            <a:off x="673754" y="643467"/>
            <a:ext cx="4203045" cy="1375608"/>
          </a:xfrm>
        </p:spPr>
        <p:txBody>
          <a:bodyPr anchor="ctr">
            <a:normAutofit/>
          </a:bodyPr>
          <a:lstStyle/>
          <a:p>
            <a:r>
              <a:rPr lang="en-GB" dirty="0"/>
              <a:t>Learning Styles - Types</a:t>
            </a:r>
          </a:p>
        </p:txBody>
      </p:sp>
      <p:sp>
        <p:nvSpPr>
          <p:cNvPr id="3" name="Content Placeholder 2">
            <a:extLst>
              <a:ext uri="{FF2B5EF4-FFF2-40B4-BE49-F238E27FC236}">
                <a16:creationId xmlns:a16="http://schemas.microsoft.com/office/drawing/2014/main" id="{BDBE6970-2B18-436A-A5FE-31F587F4192A}"/>
              </a:ext>
            </a:extLst>
          </p:cNvPr>
          <p:cNvSpPr>
            <a:spLocks noGrp="1"/>
          </p:cNvSpPr>
          <p:nvPr>
            <p:ph idx="1"/>
          </p:nvPr>
        </p:nvSpPr>
        <p:spPr>
          <a:xfrm>
            <a:off x="673754" y="2160589"/>
            <a:ext cx="3973943" cy="4204115"/>
          </a:xfrm>
        </p:spPr>
        <p:txBody>
          <a:bodyPr>
            <a:normAutofit/>
          </a:bodyPr>
          <a:lstStyle/>
          <a:p>
            <a:pPr>
              <a:lnSpc>
                <a:spcPct val="90000"/>
              </a:lnSpc>
            </a:pPr>
            <a:r>
              <a:rPr lang="en-GB" sz="1200" dirty="0">
                <a:solidFill>
                  <a:schemeClr val="bg1"/>
                </a:solidFill>
              </a:rPr>
              <a:t>Visual</a:t>
            </a:r>
          </a:p>
          <a:p>
            <a:pPr lvl="1">
              <a:lnSpc>
                <a:spcPct val="90000"/>
              </a:lnSpc>
            </a:pPr>
            <a:r>
              <a:rPr lang="en-GB" sz="1200" dirty="0">
                <a:solidFill>
                  <a:schemeClr val="bg1"/>
                </a:solidFill>
              </a:rPr>
              <a:t>Learn through vision</a:t>
            </a:r>
          </a:p>
          <a:p>
            <a:pPr lvl="1">
              <a:lnSpc>
                <a:spcPct val="90000"/>
              </a:lnSpc>
            </a:pPr>
            <a:r>
              <a:rPr lang="en-GB" sz="1200" dirty="0">
                <a:solidFill>
                  <a:schemeClr val="bg1"/>
                </a:solidFill>
              </a:rPr>
              <a:t>Think in pictures</a:t>
            </a:r>
          </a:p>
          <a:p>
            <a:pPr lvl="1">
              <a:lnSpc>
                <a:spcPct val="90000"/>
              </a:lnSpc>
            </a:pPr>
            <a:r>
              <a:rPr lang="en-GB" sz="1200" dirty="0">
                <a:solidFill>
                  <a:schemeClr val="bg1"/>
                </a:solidFill>
              </a:rPr>
              <a:t>Prefer graphs and diagrams</a:t>
            </a:r>
          </a:p>
          <a:p>
            <a:pPr marL="457200" lvl="1" indent="0">
              <a:lnSpc>
                <a:spcPct val="90000"/>
              </a:lnSpc>
              <a:buNone/>
            </a:pPr>
            <a:endParaRPr lang="en-GB" sz="1200" dirty="0">
              <a:solidFill>
                <a:schemeClr val="bg1"/>
              </a:solidFill>
            </a:endParaRPr>
          </a:p>
          <a:p>
            <a:pPr>
              <a:lnSpc>
                <a:spcPct val="90000"/>
              </a:lnSpc>
            </a:pPr>
            <a:r>
              <a:rPr lang="en-GB" sz="1200" dirty="0">
                <a:solidFill>
                  <a:schemeClr val="bg1"/>
                </a:solidFill>
              </a:rPr>
              <a:t>Auditory</a:t>
            </a:r>
          </a:p>
          <a:p>
            <a:pPr lvl="1">
              <a:lnSpc>
                <a:spcPct val="90000"/>
              </a:lnSpc>
            </a:pPr>
            <a:r>
              <a:rPr lang="en-GB" sz="1200" dirty="0">
                <a:solidFill>
                  <a:schemeClr val="bg1"/>
                </a:solidFill>
              </a:rPr>
              <a:t>Learn through sounds</a:t>
            </a:r>
          </a:p>
          <a:p>
            <a:pPr lvl="1">
              <a:lnSpc>
                <a:spcPct val="90000"/>
              </a:lnSpc>
            </a:pPr>
            <a:r>
              <a:rPr lang="en-GB" sz="1200" dirty="0">
                <a:solidFill>
                  <a:schemeClr val="bg1"/>
                </a:solidFill>
              </a:rPr>
              <a:t>Prefer discussion</a:t>
            </a:r>
          </a:p>
          <a:p>
            <a:pPr lvl="1">
              <a:lnSpc>
                <a:spcPct val="90000"/>
              </a:lnSpc>
            </a:pPr>
            <a:r>
              <a:rPr lang="en-GB" sz="1200" dirty="0">
                <a:solidFill>
                  <a:schemeClr val="bg1"/>
                </a:solidFill>
              </a:rPr>
              <a:t>Focus on pitch, tone and speed</a:t>
            </a:r>
          </a:p>
          <a:p>
            <a:pPr marL="457200" lvl="1" indent="0">
              <a:lnSpc>
                <a:spcPct val="90000"/>
              </a:lnSpc>
              <a:buNone/>
            </a:pPr>
            <a:endParaRPr lang="en-GB" sz="1200" dirty="0">
              <a:solidFill>
                <a:schemeClr val="bg1"/>
              </a:solidFill>
            </a:endParaRPr>
          </a:p>
          <a:p>
            <a:pPr>
              <a:lnSpc>
                <a:spcPct val="90000"/>
              </a:lnSpc>
            </a:pPr>
            <a:r>
              <a:rPr lang="en-GB" sz="1200" dirty="0">
                <a:solidFill>
                  <a:schemeClr val="bg1"/>
                </a:solidFill>
              </a:rPr>
              <a:t>Kinaesthetic</a:t>
            </a:r>
          </a:p>
          <a:p>
            <a:pPr lvl="1">
              <a:lnSpc>
                <a:spcPct val="90000"/>
              </a:lnSpc>
            </a:pPr>
            <a:r>
              <a:rPr lang="en-GB" sz="1200" dirty="0">
                <a:solidFill>
                  <a:schemeClr val="bg1"/>
                </a:solidFill>
              </a:rPr>
              <a:t>Learn by doing</a:t>
            </a:r>
          </a:p>
          <a:p>
            <a:pPr lvl="1">
              <a:lnSpc>
                <a:spcPct val="90000"/>
              </a:lnSpc>
            </a:pPr>
            <a:r>
              <a:rPr lang="en-GB" sz="1200" dirty="0">
                <a:solidFill>
                  <a:schemeClr val="bg1"/>
                </a:solidFill>
              </a:rPr>
              <a:t>Prefer touching objects</a:t>
            </a:r>
          </a:p>
        </p:txBody>
      </p:sp>
      <p:pic>
        <p:nvPicPr>
          <p:cNvPr id="5" name="Picture 4">
            <a:extLst>
              <a:ext uri="{FF2B5EF4-FFF2-40B4-BE49-F238E27FC236}">
                <a16:creationId xmlns:a16="http://schemas.microsoft.com/office/drawing/2014/main" id="{2B141118-A813-48C6-8BE5-FFCB3085B3D8}"/>
              </a:ext>
            </a:extLst>
          </p:cNvPr>
          <p:cNvPicPr>
            <a:picLocks noChangeAspect="1"/>
          </p:cNvPicPr>
          <p:nvPr/>
        </p:nvPicPr>
        <p:blipFill rotWithShape="1">
          <a:blip r:embed="rId3">
            <a:extLst>
              <a:ext uri="{28A0092B-C50C-407E-A947-70E740481C1C}">
                <a14:useLocalDpi xmlns:a14="http://schemas.microsoft.com/office/drawing/2010/main" val="0"/>
              </a:ext>
            </a:extLst>
          </a:blip>
          <a:srcRect l="11378" r="11123"/>
          <a:stretch/>
        </p:blipFill>
        <p:spPr>
          <a:xfrm>
            <a:off x="5492524" y="2160590"/>
            <a:ext cx="6550731" cy="2603915"/>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170630043"/>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01478-FEB5-4A9E-A06B-1E4B5E354AC7}"/>
              </a:ext>
            </a:extLst>
          </p:cNvPr>
          <p:cNvSpPr>
            <a:spLocks noGrp="1"/>
          </p:cNvSpPr>
          <p:nvPr>
            <p:ph type="title"/>
          </p:nvPr>
        </p:nvSpPr>
        <p:spPr/>
        <p:txBody>
          <a:bodyPr anchor="ctr">
            <a:normAutofit/>
          </a:bodyPr>
          <a:lstStyle/>
          <a:p>
            <a:r>
              <a:rPr lang="en-GB" dirty="0"/>
              <a:t>Learning Styles– Effectiveness</a:t>
            </a:r>
          </a:p>
        </p:txBody>
      </p:sp>
      <p:graphicFrame>
        <p:nvGraphicFramePr>
          <p:cNvPr id="5" name="Content Placeholder 2">
            <a:extLst>
              <a:ext uri="{FF2B5EF4-FFF2-40B4-BE49-F238E27FC236}">
                <a16:creationId xmlns:a16="http://schemas.microsoft.com/office/drawing/2014/main" id="{E6E84679-6C2C-4D2E-AF19-E76AD735A359}"/>
              </a:ext>
            </a:extLst>
          </p:cNvPr>
          <p:cNvGraphicFramePr>
            <a:graphicFrameLocks noGrp="1"/>
          </p:cNvGraphicFramePr>
          <p:nvPr>
            <p:ph idx="1"/>
            <p:extLst>
              <p:ext uri="{D42A27DB-BD31-4B8C-83A1-F6EECF244321}">
                <p14:modId xmlns:p14="http://schemas.microsoft.com/office/powerpoint/2010/main" val="3052282528"/>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0704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1" name="Graphic 20" descr="Books">
            <a:extLst>
              <a:ext uri="{FF2B5EF4-FFF2-40B4-BE49-F238E27FC236}">
                <a16:creationId xmlns:a16="http://schemas.microsoft.com/office/drawing/2014/main" id="{89933D95-1FB0-42A3-95B6-9771C12CD1F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6040" y="1550139"/>
            <a:ext cx="3765692" cy="3765692"/>
          </a:xfrm>
          <a:prstGeom prst="rect">
            <a:avLst/>
          </a:prstGeom>
        </p:spPr>
      </p:pic>
      <p:grpSp>
        <p:nvGrpSpPr>
          <p:cNvPr id="10" name="Group 9">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B5FDD78-E238-439C-B8A5-950EAD05CDDE}"/>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a:t>Literature Review - Gamification</a:t>
            </a:r>
          </a:p>
        </p:txBody>
      </p:sp>
      <p:sp>
        <p:nvSpPr>
          <p:cNvPr id="3" name="Text Placeholder 2">
            <a:extLst>
              <a:ext uri="{FF2B5EF4-FFF2-40B4-BE49-F238E27FC236}">
                <a16:creationId xmlns:a16="http://schemas.microsoft.com/office/drawing/2014/main" id="{BCFADC7C-4F4B-4CA8-948D-43F4B8A741E4}"/>
              </a:ext>
            </a:extLst>
          </p:cNvPr>
          <p:cNvSpPr>
            <a:spLocks noGrp="1"/>
          </p:cNvSpPr>
          <p:nvPr>
            <p:ph type="body" idx="1"/>
          </p:nvPr>
        </p:nvSpPr>
        <p:spPr>
          <a:xfrm>
            <a:off x="4974336" y="4514446"/>
            <a:ext cx="4299666" cy="871042"/>
          </a:xfrm>
        </p:spPr>
        <p:txBody>
          <a:bodyPr vert="horz" lIns="91440" tIns="45720" rIns="91440" bIns="45720" rtlCol="0" anchor="t">
            <a:normAutofit/>
          </a:bodyPr>
          <a:lstStyle/>
          <a:p>
            <a:pPr>
              <a:lnSpc>
                <a:spcPct val="90000"/>
              </a:lnSpc>
            </a:pPr>
            <a:r>
              <a:rPr lang="en-US" sz="1800"/>
              <a:t>Definition · Use in Education · Effective Game Design Elements · Effect on Motivation</a:t>
            </a:r>
          </a:p>
          <a:p>
            <a:pPr>
              <a:lnSpc>
                <a:spcPct val="90000"/>
              </a:lnSpc>
            </a:pPr>
            <a:endParaRPr lang="en-US" sz="1800"/>
          </a:p>
        </p:txBody>
      </p:sp>
      <p:sp>
        <p:nvSpPr>
          <p:cNvPr id="22" name="Isosceles Triangle 21">
            <a:extLst>
              <a:ext uri="{FF2B5EF4-FFF2-40B4-BE49-F238E27FC236}">
                <a16:creationId xmlns:a16="http://schemas.microsoft.com/office/drawing/2014/main" id="{03D271DD-C9EA-4985-BA0C-037A88FA3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15329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0EA2D-ED64-488A-872B-2B51D54E26F2}"/>
              </a:ext>
            </a:extLst>
          </p:cNvPr>
          <p:cNvSpPr>
            <a:spLocks noGrp="1"/>
          </p:cNvSpPr>
          <p:nvPr>
            <p:ph type="title"/>
          </p:nvPr>
        </p:nvSpPr>
        <p:spPr/>
        <p:txBody>
          <a:bodyPr anchor="ctr">
            <a:normAutofit/>
          </a:bodyPr>
          <a:lstStyle/>
          <a:p>
            <a:r>
              <a:rPr lang="en-GB" dirty="0"/>
              <a:t>Gamification - Definition</a:t>
            </a:r>
          </a:p>
        </p:txBody>
      </p:sp>
      <p:graphicFrame>
        <p:nvGraphicFramePr>
          <p:cNvPr id="5" name="Content Placeholder 2">
            <a:extLst>
              <a:ext uri="{FF2B5EF4-FFF2-40B4-BE49-F238E27FC236}">
                <a16:creationId xmlns:a16="http://schemas.microsoft.com/office/drawing/2014/main" id="{E232BD96-6386-4754-9EC9-D3563F0242C4}"/>
              </a:ext>
            </a:extLst>
          </p:cNvPr>
          <p:cNvGraphicFramePr>
            <a:graphicFrameLocks noGrp="1"/>
          </p:cNvGraphicFramePr>
          <p:nvPr>
            <p:ph idx="1"/>
            <p:extLst>
              <p:ext uri="{D42A27DB-BD31-4B8C-83A1-F6EECF244321}">
                <p14:modId xmlns:p14="http://schemas.microsoft.com/office/powerpoint/2010/main" val="110049414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6277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55ECF987-48B1-470A-9738-7F299F6068EA}"/>
              </a:ext>
            </a:extLst>
          </p:cNvPr>
          <p:cNvSpPr>
            <a:spLocks noGrp="1"/>
          </p:cNvSpPr>
          <p:nvPr>
            <p:ph type="title"/>
          </p:nvPr>
        </p:nvSpPr>
        <p:spPr>
          <a:xfrm>
            <a:off x="673754" y="643467"/>
            <a:ext cx="4203045" cy="1375608"/>
          </a:xfrm>
        </p:spPr>
        <p:txBody>
          <a:bodyPr anchor="ctr">
            <a:normAutofit/>
          </a:bodyPr>
          <a:lstStyle/>
          <a:p>
            <a:r>
              <a:rPr lang="en-GB" dirty="0"/>
              <a:t>Gamification – Use in Education</a:t>
            </a:r>
          </a:p>
        </p:txBody>
      </p:sp>
      <p:sp>
        <p:nvSpPr>
          <p:cNvPr id="3" name="Content Placeholder 2">
            <a:extLst>
              <a:ext uri="{FF2B5EF4-FFF2-40B4-BE49-F238E27FC236}">
                <a16:creationId xmlns:a16="http://schemas.microsoft.com/office/drawing/2014/main" id="{28B7AD0F-0DC4-44DB-B910-7B1AFADF9C67}"/>
              </a:ext>
            </a:extLst>
          </p:cNvPr>
          <p:cNvSpPr>
            <a:spLocks noGrp="1"/>
          </p:cNvSpPr>
          <p:nvPr>
            <p:ph idx="1"/>
          </p:nvPr>
        </p:nvSpPr>
        <p:spPr>
          <a:xfrm>
            <a:off x="673754" y="2160590"/>
            <a:ext cx="3973943" cy="3440110"/>
          </a:xfrm>
        </p:spPr>
        <p:txBody>
          <a:bodyPr>
            <a:normAutofit lnSpcReduction="10000"/>
          </a:bodyPr>
          <a:lstStyle/>
          <a:p>
            <a:pPr>
              <a:lnSpc>
                <a:spcPct val="90000"/>
              </a:lnSpc>
            </a:pPr>
            <a:r>
              <a:rPr lang="en-GB" sz="1500" dirty="0">
                <a:solidFill>
                  <a:schemeClr val="bg1"/>
                </a:solidFill>
              </a:rPr>
              <a:t>After looking at 15 different implementations of gamification in education:</a:t>
            </a:r>
          </a:p>
          <a:p>
            <a:pPr lvl="1">
              <a:lnSpc>
                <a:spcPct val="90000"/>
              </a:lnSpc>
            </a:pPr>
            <a:r>
              <a:rPr lang="en-GB" sz="1500" dirty="0">
                <a:solidFill>
                  <a:schemeClr val="bg1"/>
                </a:solidFill>
              </a:rPr>
              <a:t>Increased Engagement/participation</a:t>
            </a:r>
          </a:p>
          <a:p>
            <a:pPr lvl="1">
              <a:lnSpc>
                <a:spcPct val="90000"/>
              </a:lnSpc>
            </a:pPr>
            <a:endParaRPr lang="en-GB" sz="1500" dirty="0">
              <a:solidFill>
                <a:schemeClr val="bg1"/>
              </a:solidFill>
            </a:endParaRPr>
          </a:p>
          <a:p>
            <a:pPr lvl="1">
              <a:lnSpc>
                <a:spcPct val="90000"/>
              </a:lnSpc>
            </a:pPr>
            <a:r>
              <a:rPr lang="en-GB" sz="1500" dirty="0">
                <a:solidFill>
                  <a:schemeClr val="bg1"/>
                </a:solidFill>
              </a:rPr>
              <a:t>Increased Attendance</a:t>
            </a:r>
          </a:p>
          <a:p>
            <a:pPr lvl="1">
              <a:lnSpc>
                <a:spcPct val="90000"/>
              </a:lnSpc>
            </a:pPr>
            <a:endParaRPr lang="en-GB" sz="1500" dirty="0">
              <a:solidFill>
                <a:schemeClr val="bg1"/>
              </a:solidFill>
            </a:endParaRPr>
          </a:p>
          <a:p>
            <a:pPr lvl="1">
              <a:lnSpc>
                <a:spcPct val="90000"/>
              </a:lnSpc>
            </a:pPr>
            <a:r>
              <a:rPr lang="en-GB" sz="1500" dirty="0">
                <a:solidFill>
                  <a:schemeClr val="bg1"/>
                </a:solidFill>
              </a:rPr>
              <a:t>Increased enjoyment/sense of achievement</a:t>
            </a:r>
          </a:p>
          <a:p>
            <a:pPr lvl="1">
              <a:lnSpc>
                <a:spcPct val="90000"/>
              </a:lnSpc>
            </a:pPr>
            <a:endParaRPr lang="en-GB" sz="1500" dirty="0">
              <a:solidFill>
                <a:schemeClr val="bg1"/>
              </a:solidFill>
            </a:endParaRPr>
          </a:p>
          <a:p>
            <a:pPr lvl="1">
              <a:lnSpc>
                <a:spcPct val="90000"/>
              </a:lnSpc>
            </a:pPr>
            <a:r>
              <a:rPr lang="en-GB" sz="1500" dirty="0">
                <a:solidFill>
                  <a:schemeClr val="bg1"/>
                </a:solidFill>
              </a:rPr>
              <a:t>Sometimes improved performance</a:t>
            </a:r>
          </a:p>
        </p:txBody>
      </p:sp>
      <p:pic>
        <p:nvPicPr>
          <p:cNvPr id="5" name="Picture 4" descr="Logo, company name&#10;&#10;Description automatically generated">
            <a:extLst>
              <a:ext uri="{FF2B5EF4-FFF2-40B4-BE49-F238E27FC236}">
                <a16:creationId xmlns:a16="http://schemas.microsoft.com/office/drawing/2014/main" id="{E3417AEB-28BC-43A1-B378-7282EDEFA12B}"/>
              </a:ext>
            </a:extLst>
          </p:cNvPr>
          <p:cNvPicPr>
            <a:picLocks noChangeAspect="1"/>
          </p:cNvPicPr>
          <p:nvPr/>
        </p:nvPicPr>
        <p:blipFill rotWithShape="1">
          <a:blip r:embed="rId3">
            <a:extLst>
              <a:ext uri="{28A0092B-C50C-407E-A947-70E740481C1C}">
                <a14:useLocalDpi xmlns:a14="http://schemas.microsoft.com/office/drawing/2010/main" val="0"/>
              </a:ext>
            </a:extLst>
          </a:blip>
          <a:srcRect t="18339" b="23355"/>
          <a:stretch/>
        </p:blipFill>
        <p:spPr>
          <a:xfrm>
            <a:off x="5353698" y="2349062"/>
            <a:ext cx="6585600" cy="2159876"/>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935085772"/>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01E88AF-477D-4CE3-8138-06C30F4B00C3}"/>
              </a:ext>
            </a:extLst>
          </p:cNvPr>
          <p:cNvSpPr>
            <a:spLocks noGrp="1"/>
          </p:cNvSpPr>
          <p:nvPr>
            <p:ph type="title"/>
          </p:nvPr>
        </p:nvSpPr>
        <p:spPr>
          <a:xfrm>
            <a:off x="673754" y="643467"/>
            <a:ext cx="4976952" cy="1375608"/>
          </a:xfrm>
        </p:spPr>
        <p:txBody>
          <a:bodyPr anchor="ctr">
            <a:noAutofit/>
          </a:bodyPr>
          <a:lstStyle/>
          <a:p>
            <a:pPr>
              <a:lnSpc>
                <a:spcPct val="90000"/>
              </a:lnSpc>
            </a:pPr>
            <a:r>
              <a:rPr lang="en-GB" dirty="0"/>
              <a:t>Gamification – Effective Game Design Elements</a:t>
            </a:r>
          </a:p>
        </p:txBody>
      </p:sp>
      <p:sp>
        <p:nvSpPr>
          <p:cNvPr id="3" name="Content Placeholder 2">
            <a:extLst>
              <a:ext uri="{FF2B5EF4-FFF2-40B4-BE49-F238E27FC236}">
                <a16:creationId xmlns:a16="http://schemas.microsoft.com/office/drawing/2014/main" id="{00043E86-AE3E-46C6-B8F0-703F7D815842}"/>
              </a:ext>
            </a:extLst>
          </p:cNvPr>
          <p:cNvSpPr>
            <a:spLocks noGrp="1"/>
          </p:cNvSpPr>
          <p:nvPr>
            <p:ph idx="1"/>
          </p:nvPr>
        </p:nvSpPr>
        <p:spPr>
          <a:xfrm>
            <a:off x="673754" y="2160590"/>
            <a:ext cx="3973943" cy="3440110"/>
          </a:xfrm>
        </p:spPr>
        <p:txBody>
          <a:bodyPr>
            <a:normAutofit/>
          </a:bodyPr>
          <a:lstStyle/>
          <a:p>
            <a:r>
              <a:rPr lang="en-GB" dirty="0" err="1">
                <a:solidFill>
                  <a:schemeClr val="bg1"/>
                </a:solidFill>
              </a:rPr>
              <a:t>Leaderboards</a:t>
            </a:r>
            <a:r>
              <a:rPr lang="en-GB" dirty="0">
                <a:solidFill>
                  <a:schemeClr val="bg1"/>
                </a:solidFill>
              </a:rPr>
              <a:t>/Points</a:t>
            </a:r>
          </a:p>
          <a:p>
            <a:endParaRPr lang="en-GB" dirty="0">
              <a:solidFill>
                <a:schemeClr val="bg1"/>
              </a:solidFill>
            </a:endParaRPr>
          </a:p>
          <a:p>
            <a:r>
              <a:rPr lang="en-GB" dirty="0">
                <a:solidFill>
                  <a:schemeClr val="bg1"/>
                </a:solidFill>
              </a:rPr>
              <a:t>Badges/Achievements</a:t>
            </a:r>
          </a:p>
          <a:p>
            <a:endParaRPr lang="en-GB" dirty="0">
              <a:solidFill>
                <a:schemeClr val="bg1"/>
              </a:solidFill>
            </a:endParaRPr>
          </a:p>
          <a:p>
            <a:r>
              <a:rPr lang="en-GB" dirty="0">
                <a:solidFill>
                  <a:schemeClr val="bg1"/>
                </a:solidFill>
              </a:rPr>
              <a:t>Experience Points and Levelling up</a:t>
            </a:r>
          </a:p>
        </p:txBody>
      </p:sp>
      <p:pic>
        <p:nvPicPr>
          <p:cNvPr id="19" name="Graphic 18" descr="Game controller with solid fill">
            <a:extLst>
              <a:ext uri="{FF2B5EF4-FFF2-40B4-BE49-F238E27FC236}">
                <a16:creationId xmlns:a16="http://schemas.microsoft.com/office/drawing/2014/main" id="{D636F5A6-29A5-4727-83B4-4CF50E76F7B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6217616" y="972608"/>
            <a:ext cx="4900269" cy="4900269"/>
          </a:xfrm>
          <a:prstGeom prst="rect">
            <a:avLst/>
          </a:prstGeom>
        </p:spPr>
      </p:pic>
      <p:sp>
        <p:nvSpPr>
          <p:cNvPr id="28"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706872154"/>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F555B-96F1-4C45-8BDD-D479531F8251}"/>
              </a:ext>
            </a:extLst>
          </p:cNvPr>
          <p:cNvSpPr>
            <a:spLocks noGrp="1"/>
          </p:cNvSpPr>
          <p:nvPr>
            <p:ph type="title"/>
          </p:nvPr>
        </p:nvSpPr>
        <p:spPr/>
        <p:txBody>
          <a:bodyPr anchor="ctr">
            <a:normAutofit/>
          </a:bodyPr>
          <a:lstStyle/>
          <a:p>
            <a:r>
              <a:rPr lang="en-GB" dirty="0"/>
              <a:t>Gamification – Effects on Motivation</a:t>
            </a:r>
          </a:p>
        </p:txBody>
      </p:sp>
      <p:graphicFrame>
        <p:nvGraphicFramePr>
          <p:cNvPr id="5" name="Content Placeholder 2">
            <a:extLst>
              <a:ext uri="{FF2B5EF4-FFF2-40B4-BE49-F238E27FC236}">
                <a16:creationId xmlns:a16="http://schemas.microsoft.com/office/drawing/2014/main" id="{2A5ABF34-73A8-4A11-92F6-108758EFB4BB}"/>
              </a:ext>
            </a:extLst>
          </p:cNvPr>
          <p:cNvGraphicFramePr>
            <a:graphicFrameLocks noGrp="1"/>
          </p:cNvGraphicFramePr>
          <p:nvPr>
            <p:ph idx="1"/>
            <p:extLst>
              <p:ext uri="{D42A27DB-BD31-4B8C-83A1-F6EECF244321}">
                <p14:modId xmlns:p14="http://schemas.microsoft.com/office/powerpoint/2010/main" val="105338420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3872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F555B-96F1-4C45-8BDD-D479531F8251}"/>
              </a:ext>
            </a:extLst>
          </p:cNvPr>
          <p:cNvSpPr>
            <a:spLocks noGrp="1"/>
          </p:cNvSpPr>
          <p:nvPr>
            <p:ph type="title"/>
          </p:nvPr>
        </p:nvSpPr>
        <p:spPr/>
        <p:txBody>
          <a:bodyPr anchor="ctr">
            <a:normAutofit/>
          </a:bodyPr>
          <a:lstStyle/>
          <a:p>
            <a:r>
              <a:rPr lang="en-GB" dirty="0"/>
              <a:t>Gamification – Effects on Motivation</a:t>
            </a:r>
          </a:p>
        </p:txBody>
      </p:sp>
      <p:graphicFrame>
        <p:nvGraphicFramePr>
          <p:cNvPr id="5" name="Content Placeholder 2">
            <a:extLst>
              <a:ext uri="{FF2B5EF4-FFF2-40B4-BE49-F238E27FC236}">
                <a16:creationId xmlns:a16="http://schemas.microsoft.com/office/drawing/2014/main" id="{94BF87C9-9672-44AA-A228-11C74BFA4017}"/>
              </a:ext>
            </a:extLst>
          </p:cNvPr>
          <p:cNvGraphicFramePr>
            <a:graphicFrameLocks noGrp="1"/>
          </p:cNvGraphicFramePr>
          <p:nvPr>
            <p:ph idx="1"/>
            <p:extLst>
              <p:ext uri="{D42A27DB-BD31-4B8C-83A1-F6EECF244321}">
                <p14:modId xmlns:p14="http://schemas.microsoft.com/office/powerpoint/2010/main" val="1297423162"/>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0080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93888-DCC3-417F-ADD8-975A4FD348F3}"/>
              </a:ext>
            </a:extLst>
          </p:cNvPr>
          <p:cNvSpPr>
            <a:spLocks noGrp="1"/>
          </p:cNvSpPr>
          <p:nvPr>
            <p:ph type="title"/>
          </p:nvPr>
        </p:nvSpPr>
        <p:spPr/>
        <p:txBody>
          <a:bodyPr/>
          <a:lstStyle/>
          <a:p>
            <a:r>
              <a:rPr lang="en-GB" dirty="0"/>
              <a:t>Gamification – Gamification at Elementary Level</a:t>
            </a:r>
          </a:p>
        </p:txBody>
      </p:sp>
      <p:graphicFrame>
        <p:nvGraphicFramePr>
          <p:cNvPr id="4" name="Table 4">
            <a:extLst>
              <a:ext uri="{FF2B5EF4-FFF2-40B4-BE49-F238E27FC236}">
                <a16:creationId xmlns:a16="http://schemas.microsoft.com/office/drawing/2014/main" id="{DD42D3A7-BDD5-4C49-9B99-5F96E505C521}"/>
              </a:ext>
            </a:extLst>
          </p:cNvPr>
          <p:cNvGraphicFramePr>
            <a:graphicFrameLocks noGrp="1"/>
          </p:cNvGraphicFramePr>
          <p:nvPr>
            <p:extLst>
              <p:ext uri="{D42A27DB-BD31-4B8C-83A1-F6EECF244321}">
                <p14:modId xmlns:p14="http://schemas.microsoft.com/office/powerpoint/2010/main" val="1536266234"/>
              </p:ext>
            </p:extLst>
          </p:nvPr>
        </p:nvGraphicFramePr>
        <p:xfrm>
          <a:off x="812800" y="2103966"/>
          <a:ext cx="8461203" cy="4211320"/>
        </p:xfrm>
        <a:graphic>
          <a:graphicData uri="http://schemas.openxmlformats.org/drawingml/2006/table">
            <a:tbl>
              <a:tblPr firstRow="1" bandRow="1">
                <a:tableStyleId>{5C22544A-7EE6-4342-B048-85BDC9FD1C3A}</a:tableStyleId>
              </a:tblPr>
              <a:tblGrid>
                <a:gridCol w="622300">
                  <a:extLst>
                    <a:ext uri="{9D8B030D-6E8A-4147-A177-3AD203B41FA5}">
                      <a16:colId xmlns:a16="http://schemas.microsoft.com/office/drawing/2014/main" val="2998513502"/>
                    </a:ext>
                  </a:extLst>
                </a:gridCol>
                <a:gridCol w="5018502">
                  <a:extLst>
                    <a:ext uri="{9D8B030D-6E8A-4147-A177-3AD203B41FA5}">
                      <a16:colId xmlns:a16="http://schemas.microsoft.com/office/drawing/2014/main" val="1098033817"/>
                    </a:ext>
                  </a:extLst>
                </a:gridCol>
                <a:gridCol w="2820401">
                  <a:extLst>
                    <a:ext uri="{9D8B030D-6E8A-4147-A177-3AD203B41FA5}">
                      <a16:colId xmlns:a16="http://schemas.microsoft.com/office/drawing/2014/main" val="4215726555"/>
                    </a:ext>
                  </a:extLst>
                </a:gridCol>
              </a:tblGrid>
              <a:tr h="370840">
                <a:tc>
                  <a:txBody>
                    <a:bodyPr/>
                    <a:lstStyle/>
                    <a:p>
                      <a:pPr algn="ctr"/>
                      <a:r>
                        <a:rPr lang="en-GB" dirty="0"/>
                        <a:t>No.</a:t>
                      </a:r>
                    </a:p>
                  </a:txBody>
                  <a:tcPr/>
                </a:tc>
                <a:tc>
                  <a:txBody>
                    <a:bodyPr/>
                    <a:lstStyle/>
                    <a:p>
                      <a:pPr algn="ctr"/>
                      <a:r>
                        <a:rPr lang="en-GB" dirty="0"/>
                        <a:t>Hypothesis</a:t>
                      </a:r>
                    </a:p>
                  </a:txBody>
                  <a:tcPr/>
                </a:tc>
                <a:tc>
                  <a:txBody>
                    <a:bodyPr/>
                    <a:lstStyle/>
                    <a:p>
                      <a:pPr algn="ctr"/>
                      <a:r>
                        <a:rPr lang="en-GB" dirty="0"/>
                        <a:t>Support</a:t>
                      </a:r>
                    </a:p>
                  </a:txBody>
                  <a:tcPr/>
                </a:tc>
                <a:extLst>
                  <a:ext uri="{0D108BD9-81ED-4DB2-BD59-A6C34878D82A}">
                    <a16:rowId xmlns:a16="http://schemas.microsoft.com/office/drawing/2014/main" val="2394686296"/>
                  </a:ext>
                </a:extLst>
              </a:tr>
              <a:tr h="370840">
                <a:tc>
                  <a:txBody>
                    <a:bodyPr/>
                    <a:lstStyle/>
                    <a:p>
                      <a:pPr algn="ctr"/>
                      <a:r>
                        <a:rPr lang="en-GB" dirty="0"/>
                        <a:t>1</a:t>
                      </a:r>
                    </a:p>
                  </a:txBody>
                  <a:tcPr/>
                </a:tc>
                <a:tc>
                  <a:txBody>
                    <a:bodyPr/>
                    <a:lstStyle/>
                    <a:p>
                      <a:pPr algn="ctr"/>
                      <a:r>
                        <a:rPr lang="en-GB" dirty="0"/>
                        <a:t>Gamification enhances the learning outcomes of students.</a:t>
                      </a:r>
                    </a:p>
                  </a:txBody>
                  <a:tcPr/>
                </a:tc>
                <a:tc>
                  <a:txBody>
                    <a:bodyPr/>
                    <a:lstStyle/>
                    <a:p>
                      <a:pPr algn="ctr"/>
                      <a:r>
                        <a:rPr lang="en-GB" dirty="0"/>
                        <a:t>Yes</a:t>
                      </a:r>
                    </a:p>
                  </a:txBody>
                  <a:tcPr/>
                </a:tc>
                <a:extLst>
                  <a:ext uri="{0D108BD9-81ED-4DB2-BD59-A6C34878D82A}">
                    <a16:rowId xmlns:a16="http://schemas.microsoft.com/office/drawing/2014/main" val="3113038509"/>
                  </a:ext>
                </a:extLst>
              </a:tr>
              <a:tr h="370840">
                <a:tc>
                  <a:txBody>
                    <a:bodyPr/>
                    <a:lstStyle/>
                    <a:p>
                      <a:pPr algn="ctr"/>
                      <a:r>
                        <a:rPr lang="en-GB" dirty="0"/>
                        <a:t>2</a:t>
                      </a:r>
                    </a:p>
                  </a:txBody>
                  <a:tcPr/>
                </a:tc>
                <a:tc>
                  <a:txBody>
                    <a:bodyPr/>
                    <a:lstStyle/>
                    <a:p>
                      <a:pPr algn="ctr"/>
                      <a:r>
                        <a:rPr lang="en-GB" dirty="0"/>
                        <a:t>Gamification improves the attention level of students.</a:t>
                      </a:r>
                    </a:p>
                  </a:txBody>
                  <a:tcPr/>
                </a:tc>
                <a:tc>
                  <a:txBody>
                    <a:bodyPr/>
                    <a:lstStyle/>
                    <a:p>
                      <a:pPr algn="ctr"/>
                      <a:r>
                        <a:rPr lang="en-GB" dirty="0"/>
                        <a:t>No</a:t>
                      </a:r>
                    </a:p>
                  </a:txBody>
                  <a:tcPr/>
                </a:tc>
                <a:extLst>
                  <a:ext uri="{0D108BD9-81ED-4DB2-BD59-A6C34878D82A}">
                    <a16:rowId xmlns:a16="http://schemas.microsoft.com/office/drawing/2014/main" val="2993264362"/>
                  </a:ext>
                </a:extLst>
              </a:tr>
              <a:tr h="370840">
                <a:tc>
                  <a:txBody>
                    <a:bodyPr/>
                    <a:lstStyle/>
                    <a:p>
                      <a:pPr algn="ctr"/>
                      <a:r>
                        <a:rPr lang="en-GB" dirty="0"/>
                        <a:t>3</a:t>
                      </a:r>
                    </a:p>
                  </a:txBody>
                  <a:tcPr/>
                </a:tc>
                <a:tc>
                  <a:txBody>
                    <a:bodyPr/>
                    <a:lstStyle/>
                    <a:p>
                      <a:pPr algn="ctr"/>
                      <a:r>
                        <a:rPr lang="en-GB" dirty="0"/>
                        <a:t>Gamification improves the relevance level of students.</a:t>
                      </a:r>
                    </a:p>
                  </a:txBody>
                  <a:tcPr/>
                </a:tc>
                <a:tc>
                  <a:txBody>
                    <a:bodyPr/>
                    <a:lstStyle/>
                    <a:p>
                      <a:pPr algn="ctr"/>
                      <a:r>
                        <a:rPr lang="en-GB" dirty="0"/>
                        <a:t>Yes</a:t>
                      </a:r>
                    </a:p>
                  </a:txBody>
                  <a:tcPr/>
                </a:tc>
                <a:extLst>
                  <a:ext uri="{0D108BD9-81ED-4DB2-BD59-A6C34878D82A}">
                    <a16:rowId xmlns:a16="http://schemas.microsoft.com/office/drawing/2014/main" val="1598224967"/>
                  </a:ext>
                </a:extLst>
              </a:tr>
              <a:tr h="370840">
                <a:tc>
                  <a:txBody>
                    <a:bodyPr/>
                    <a:lstStyle/>
                    <a:p>
                      <a:pPr algn="ctr"/>
                      <a:r>
                        <a:rPr lang="en-GB" dirty="0"/>
                        <a:t>4</a:t>
                      </a:r>
                    </a:p>
                  </a:txBody>
                  <a:tcPr/>
                </a:tc>
                <a:tc>
                  <a:txBody>
                    <a:bodyPr/>
                    <a:lstStyle/>
                    <a:p>
                      <a:pPr algn="ctr"/>
                      <a:r>
                        <a:rPr lang="en-GB" dirty="0"/>
                        <a:t>Gamification improves the confidence level of students.</a:t>
                      </a:r>
                    </a:p>
                  </a:txBody>
                  <a:tcPr/>
                </a:tc>
                <a:tc>
                  <a:txBody>
                    <a:bodyPr/>
                    <a:lstStyle/>
                    <a:p>
                      <a:pPr algn="ctr"/>
                      <a:r>
                        <a:rPr lang="en-GB" dirty="0"/>
                        <a:t>No</a:t>
                      </a:r>
                    </a:p>
                  </a:txBody>
                  <a:tcPr/>
                </a:tc>
                <a:extLst>
                  <a:ext uri="{0D108BD9-81ED-4DB2-BD59-A6C34878D82A}">
                    <a16:rowId xmlns:a16="http://schemas.microsoft.com/office/drawing/2014/main" val="1423575205"/>
                  </a:ext>
                </a:extLst>
              </a:tr>
              <a:tr h="370840">
                <a:tc>
                  <a:txBody>
                    <a:bodyPr/>
                    <a:lstStyle/>
                    <a:p>
                      <a:pPr algn="ctr"/>
                      <a:r>
                        <a:rPr lang="en-GB" dirty="0"/>
                        <a:t>5</a:t>
                      </a:r>
                    </a:p>
                  </a:txBody>
                  <a:tcPr/>
                </a:tc>
                <a:tc>
                  <a:txBody>
                    <a:bodyPr/>
                    <a:lstStyle/>
                    <a:p>
                      <a:pPr algn="ctr"/>
                      <a:r>
                        <a:rPr lang="en-GB" dirty="0"/>
                        <a:t>Gamification improves the satisfaction level of students.</a:t>
                      </a:r>
                    </a:p>
                  </a:txBody>
                  <a:tcPr/>
                </a:tc>
                <a:tc>
                  <a:txBody>
                    <a:bodyPr/>
                    <a:lstStyle/>
                    <a:p>
                      <a:pPr algn="ctr"/>
                      <a:r>
                        <a:rPr lang="en-GB" dirty="0"/>
                        <a:t>Yes</a:t>
                      </a:r>
                    </a:p>
                  </a:txBody>
                  <a:tcPr/>
                </a:tc>
                <a:extLst>
                  <a:ext uri="{0D108BD9-81ED-4DB2-BD59-A6C34878D82A}">
                    <a16:rowId xmlns:a16="http://schemas.microsoft.com/office/drawing/2014/main" val="2610949428"/>
                  </a:ext>
                </a:extLst>
              </a:tr>
              <a:tr h="370840">
                <a:tc>
                  <a:txBody>
                    <a:bodyPr/>
                    <a:lstStyle/>
                    <a:p>
                      <a:pPr algn="ctr"/>
                      <a:r>
                        <a:rPr lang="en-GB" dirty="0"/>
                        <a:t>6</a:t>
                      </a:r>
                    </a:p>
                  </a:txBody>
                  <a:tcPr/>
                </a:tc>
                <a:tc>
                  <a:txBody>
                    <a:bodyPr/>
                    <a:lstStyle/>
                    <a:p>
                      <a:pPr algn="ctr"/>
                      <a:r>
                        <a:rPr lang="en-GB" dirty="0"/>
                        <a:t>Gamification enhances the overall learning motivation of students.</a:t>
                      </a:r>
                    </a:p>
                  </a:txBody>
                  <a:tcPr/>
                </a:tc>
                <a:tc>
                  <a:txBody>
                    <a:bodyPr/>
                    <a:lstStyle/>
                    <a:p>
                      <a:pPr algn="ctr"/>
                      <a:r>
                        <a:rPr lang="en-GB" dirty="0"/>
                        <a:t>Yes</a:t>
                      </a:r>
                    </a:p>
                  </a:txBody>
                  <a:tcPr/>
                </a:tc>
                <a:extLst>
                  <a:ext uri="{0D108BD9-81ED-4DB2-BD59-A6C34878D82A}">
                    <a16:rowId xmlns:a16="http://schemas.microsoft.com/office/drawing/2014/main" val="548807427"/>
                  </a:ext>
                </a:extLst>
              </a:tr>
            </a:tbl>
          </a:graphicData>
        </a:graphic>
      </p:graphicFrame>
    </p:spTree>
    <p:extLst>
      <p:ext uri="{BB962C8B-B14F-4D97-AF65-F5344CB8AC3E}">
        <p14:creationId xmlns:p14="http://schemas.microsoft.com/office/powerpoint/2010/main" val="15189782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D16F1A-5D78-4402-81FF-31A98AFD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D5C3CB-E05C-46FB-94D6-3A79EDA2938F}"/>
              </a:ext>
            </a:extLst>
          </p:cNvPr>
          <p:cNvSpPr>
            <a:spLocks noGrp="1"/>
          </p:cNvSpPr>
          <p:nvPr>
            <p:ph type="title"/>
          </p:nvPr>
        </p:nvSpPr>
        <p:spPr>
          <a:xfrm>
            <a:off x="1286933" y="609600"/>
            <a:ext cx="10197494" cy="1099457"/>
          </a:xfrm>
        </p:spPr>
        <p:txBody>
          <a:bodyPr>
            <a:normAutofit/>
          </a:bodyPr>
          <a:lstStyle/>
          <a:p>
            <a:r>
              <a:rPr lang="en-GB" dirty="0"/>
              <a:t>Gamification – Gamification at Secondary Level</a:t>
            </a:r>
          </a:p>
        </p:txBody>
      </p:sp>
      <p:sp>
        <p:nvSpPr>
          <p:cNvPr id="11" name="Isosceles Triangle 10">
            <a:extLst>
              <a:ext uri="{FF2B5EF4-FFF2-40B4-BE49-F238E27FC236}">
                <a16:creationId xmlns:a16="http://schemas.microsoft.com/office/drawing/2014/main" id="{1B2FB7F0-6A45-43E8-88A7-48E46E6D4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6BA9C607-662B-4FBB-A3F3-CF593AD7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EAD0B640-657E-40DC-9315-9A990FA409B0}"/>
              </a:ext>
            </a:extLst>
          </p:cNvPr>
          <p:cNvGraphicFramePr>
            <a:graphicFrameLocks noGrp="1"/>
          </p:cNvGraphicFramePr>
          <p:nvPr>
            <p:ph idx="1"/>
            <p:extLst>
              <p:ext uri="{D42A27DB-BD31-4B8C-83A1-F6EECF244321}">
                <p14:modId xmlns:p14="http://schemas.microsoft.com/office/powerpoint/2010/main" val="191135275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5151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8" name="Straight Connector 27">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B5FDD78-E238-439C-B8A5-950EAD05CDDE}"/>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a:t>Literature Review – Existing Tools</a:t>
            </a:r>
          </a:p>
        </p:txBody>
      </p:sp>
      <p:sp>
        <p:nvSpPr>
          <p:cNvPr id="3" name="Text Placeholder 2">
            <a:extLst>
              <a:ext uri="{FF2B5EF4-FFF2-40B4-BE49-F238E27FC236}">
                <a16:creationId xmlns:a16="http://schemas.microsoft.com/office/drawing/2014/main" id="{BCFADC7C-4F4B-4CA8-948D-43F4B8A741E4}"/>
              </a:ext>
            </a:extLst>
          </p:cNvPr>
          <p:cNvSpPr>
            <a:spLocks noGrp="1"/>
          </p:cNvSpPr>
          <p:nvPr>
            <p:ph type="body" idx="1"/>
          </p:nvPr>
        </p:nvSpPr>
        <p:spPr>
          <a:xfrm>
            <a:off x="4974336" y="4514446"/>
            <a:ext cx="4299666" cy="871042"/>
          </a:xfrm>
        </p:spPr>
        <p:txBody>
          <a:bodyPr vert="horz" lIns="91440" tIns="45720" rIns="91440" bIns="45720" rtlCol="0" anchor="t">
            <a:normAutofit/>
          </a:bodyPr>
          <a:lstStyle/>
          <a:p>
            <a:r>
              <a:rPr lang="en-US" sz="1800" dirty="0"/>
              <a:t>Kahoot! · </a:t>
            </a:r>
            <a:r>
              <a:rPr lang="en-US" sz="1800" dirty="0" err="1"/>
              <a:t>Knowre</a:t>
            </a:r>
            <a:r>
              <a:rPr lang="en-US" sz="1800" dirty="0"/>
              <a:t> · </a:t>
            </a:r>
            <a:r>
              <a:rPr lang="en-US" sz="1800" dirty="0" err="1"/>
              <a:t>Maphi</a:t>
            </a:r>
            <a:endParaRPr lang="en-US" sz="1800" dirty="0"/>
          </a:p>
          <a:p>
            <a:endParaRPr lang="en-US" sz="1800" dirty="0"/>
          </a:p>
          <a:p>
            <a:endParaRPr lang="en-US" sz="1800" dirty="0"/>
          </a:p>
          <a:p>
            <a:endParaRPr lang="en-US" sz="1800" dirty="0"/>
          </a:p>
        </p:txBody>
      </p:sp>
      <p:sp>
        <p:nvSpPr>
          <p:cNvPr id="39" name="Isosceles Triangle 38">
            <a:extLst>
              <a:ext uri="{FF2B5EF4-FFF2-40B4-BE49-F238E27FC236}">
                <a16:creationId xmlns:a16="http://schemas.microsoft.com/office/drawing/2014/main" id="{03D271DD-C9EA-4985-BA0C-037A88FA3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21" name="Graphic 20" descr="Books">
            <a:extLst>
              <a:ext uri="{FF2B5EF4-FFF2-40B4-BE49-F238E27FC236}">
                <a16:creationId xmlns:a16="http://schemas.microsoft.com/office/drawing/2014/main" id="{F92D5922-213B-4E8B-9F70-2DBB64CD311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622522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2747D9A-AC8E-46ED-B494-BB0DF93E0447}"/>
              </a:ext>
            </a:extLst>
          </p:cNvPr>
          <p:cNvSpPr>
            <a:spLocks noGrp="1"/>
          </p:cNvSpPr>
          <p:nvPr>
            <p:ph type="title"/>
          </p:nvPr>
        </p:nvSpPr>
        <p:spPr>
          <a:xfrm>
            <a:off x="673754" y="643467"/>
            <a:ext cx="4203045" cy="1375608"/>
          </a:xfrm>
        </p:spPr>
        <p:txBody>
          <a:bodyPr anchor="ctr">
            <a:normAutofit/>
          </a:bodyPr>
          <a:lstStyle/>
          <a:p>
            <a:r>
              <a:rPr lang="en-GB" dirty="0"/>
              <a:t>Existing Tools – Kahoot!</a:t>
            </a:r>
          </a:p>
        </p:txBody>
      </p:sp>
      <p:sp>
        <p:nvSpPr>
          <p:cNvPr id="3" name="Content Placeholder 2">
            <a:extLst>
              <a:ext uri="{FF2B5EF4-FFF2-40B4-BE49-F238E27FC236}">
                <a16:creationId xmlns:a16="http://schemas.microsoft.com/office/drawing/2014/main" id="{D213BD57-FB09-48AB-8884-D3D52AF0BB4B}"/>
              </a:ext>
            </a:extLst>
          </p:cNvPr>
          <p:cNvSpPr>
            <a:spLocks noGrp="1"/>
          </p:cNvSpPr>
          <p:nvPr>
            <p:ph idx="1"/>
          </p:nvPr>
        </p:nvSpPr>
        <p:spPr>
          <a:xfrm>
            <a:off x="673754" y="2160590"/>
            <a:ext cx="3973943" cy="3440110"/>
          </a:xfrm>
        </p:spPr>
        <p:txBody>
          <a:bodyPr>
            <a:normAutofit/>
          </a:bodyPr>
          <a:lstStyle/>
          <a:p>
            <a:r>
              <a:rPr lang="en-GB" dirty="0">
                <a:solidFill>
                  <a:schemeClr val="bg1"/>
                </a:solidFill>
              </a:rPr>
              <a:t>Over 70 million monthly active users</a:t>
            </a:r>
          </a:p>
          <a:p>
            <a:endParaRPr lang="en-GB" dirty="0">
              <a:solidFill>
                <a:schemeClr val="bg1"/>
              </a:solidFill>
            </a:endParaRPr>
          </a:p>
          <a:p>
            <a:r>
              <a:rPr lang="en-GB" dirty="0">
                <a:solidFill>
                  <a:schemeClr val="bg1"/>
                </a:solidFill>
              </a:rPr>
              <a:t>Game Design Elements Used:</a:t>
            </a:r>
          </a:p>
          <a:p>
            <a:pPr lvl="1"/>
            <a:r>
              <a:rPr lang="en-GB" dirty="0">
                <a:solidFill>
                  <a:schemeClr val="bg1"/>
                </a:solidFill>
              </a:rPr>
              <a:t>Points</a:t>
            </a:r>
          </a:p>
          <a:p>
            <a:pPr lvl="1"/>
            <a:r>
              <a:rPr lang="en-GB" dirty="0" err="1">
                <a:solidFill>
                  <a:schemeClr val="bg1"/>
                </a:solidFill>
              </a:rPr>
              <a:t>Leaderboards</a:t>
            </a:r>
            <a:endParaRPr lang="en-GB" dirty="0">
              <a:solidFill>
                <a:schemeClr val="bg1"/>
              </a:solidFill>
            </a:endParaRPr>
          </a:p>
        </p:txBody>
      </p:sp>
      <p:pic>
        <p:nvPicPr>
          <p:cNvPr id="4" name="Content Placeholder 5" descr="Graphical user interface, application, website&#10;&#10;Description automatically generated">
            <a:extLst>
              <a:ext uri="{FF2B5EF4-FFF2-40B4-BE49-F238E27FC236}">
                <a16:creationId xmlns:a16="http://schemas.microsoft.com/office/drawing/2014/main" id="{0B1D7875-D104-4CFE-9229-4409198580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1" y="2252596"/>
            <a:ext cx="5143500" cy="2340292"/>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836365799"/>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2747D9A-AC8E-46ED-B494-BB0DF93E0447}"/>
              </a:ext>
            </a:extLst>
          </p:cNvPr>
          <p:cNvSpPr>
            <a:spLocks noGrp="1"/>
          </p:cNvSpPr>
          <p:nvPr>
            <p:ph type="title"/>
          </p:nvPr>
        </p:nvSpPr>
        <p:spPr>
          <a:xfrm>
            <a:off x="673754" y="643467"/>
            <a:ext cx="4203045" cy="1375608"/>
          </a:xfrm>
        </p:spPr>
        <p:txBody>
          <a:bodyPr anchor="ctr">
            <a:normAutofit/>
          </a:bodyPr>
          <a:lstStyle/>
          <a:p>
            <a:r>
              <a:rPr lang="en-GB" dirty="0"/>
              <a:t>Existing Tools – </a:t>
            </a:r>
            <a:r>
              <a:rPr lang="en-GB" dirty="0" err="1"/>
              <a:t>Knowre</a:t>
            </a:r>
            <a:endParaRPr lang="en-GB" dirty="0"/>
          </a:p>
        </p:txBody>
      </p:sp>
      <p:sp>
        <p:nvSpPr>
          <p:cNvPr id="3" name="Content Placeholder 2">
            <a:extLst>
              <a:ext uri="{FF2B5EF4-FFF2-40B4-BE49-F238E27FC236}">
                <a16:creationId xmlns:a16="http://schemas.microsoft.com/office/drawing/2014/main" id="{D213BD57-FB09-48AB-8884-D3D52AF0BB4B}"/>
              </a:ext>
            </a:extLst>
          </p:cNvPr>
          <p:cNvSpPr>
            <a:spLocks noGrp="1"/>
          </p:cNvSpPr>
          <p:nvPr>
            <p:ph idx="1"/>
          </p:nvPr>
        </p:nvSpPr>
        <p:spPr>
          <a:xfrm>
            <a:off x="673754" y="2160590"/>
            <a:ext cx="3973943" cy="3440110"/>
          </a:xfrm>
        </p:spPr>
        <p:txBody>
          <a:bodyPr>
            <a:normAutofit/>
          </a:bodyPr>
          <a:lstStyle/>
          <a:p>
            <a:pPr>
              <a:lnSpc>
                <a:spcPct val="90000"/>
              </a:lnSpc>
            </a:pPr>
            <a:r>
              <a:rPr lang="en-GB" sz="1400">
                <a:solidFill>
                  <a:schemeClr val="bg1"/>
                </a:solidFill>
              </a:rPr>
              <a:t>Assesses students on individual concepts</a:t>
            </a:r>
          </a:p>
          <a:p>
            <a:pPr>
              <a:lnSpc>
                <a:spcPct val="90000"/>
              </a:lnSpc>
            </a:pPr>
            <a:endParaRPr lang="en-GB" sz="1400">
              <a:solidFill>
                <a:schemeClr val="bg1"/>
              </a:solidFill>
            </a:endParaRPr>
          </a:p>
          <a:p>
            <a:pPr>
              <a:lnSpc>
                <a:spcPct val="90000"/>
              </a:lnSpc>
            </a:pPr>
            <a:r>
              <a:rPr lang="en-GB" sz="1400">
                <a:solidFill>
                  <a:schemeClr val="bg1"/>
                </a:solidFill>
              </a:rPr>
              <a:t>Tailors learning to suit students strengths and weaknesses</a:t>
            </a:r>
          </a:p>
          <a:p>
            <a:pPr>
              <a:lnSpc>
                <a:spcPct val="90000"/>
              </a:lnSpc>
            </a:pPr>
            <a:endParaRPr lang="en-GB" sz="1400">
              <a:solidFill>
                <a:schemeClr val="bg1"/>
              </a:solidFill>
            </a:endParaRPr>
          </a:p>
          <a:p>
            <a:pPr>
              <a:lnSpc>
                <a:spcPct val="90000"/>
              </a:lnSpc>
            </a:pPr>
            <a:r>
              <a:rPr lang="en-GB" sz="1400">
                <a:solidFill>
                  <a:schemeClr val="bg1"/>
                </a:solidFill>
              </a:rPr>
              <a:t>For class use</a:t>
            </a:r>
          </a:p>
          <a:p>
            <a:pPr>
              <a:lnSpc>
                <a:spcPct val="90000"/>
              </a:lnSpc>
            </a:pPr>
            <a:endParaRPr lang="en-GB" sz="1400">
              <a:solidFill>
                <a:schemeClr val="bg1"/>
              </a:solidFill>
            </a:endParaRPr>
          </a:p>
          <a:p>
            <a:pPr>
              <a:lnSpc>
                <a:spcPct val="90000"/>
              </a:lnSpc>
            </a:pPr>
            <a:r>
              <a:rPr lang="en-GB" sz="1400">
                <a:solidFill>
                  <a:schemeClr val="bg1"/>
                </a:solidFill>
              </a:rPr>
              <a:t>Game Design Elements Used:</a:t>
            </a:r>
          </a:p>
          <a:p>
            <a:pPr lvl="1">
              <a:lnSpc>
                <a:spcPct val="90000"/>
              </a:lnSpc>
            </a:pPr>
            <a:r>
              <a:rPr lang="en-GB" sz="1400">
                <a:solidFill>
                  <a:schemeClr val="bg1"/>
                </a:solidFill>
              </a:rPr>
              <a:t>Points</a:t>
            </a:r>
          </a:p>
          <a:p>
            <a:pPr lvl="1">
              <a:lnSpc>
                <a:spcPct val="90000"/>
              </a:lnSpc>
            </a:pPr>
            <a:r>
              <a:rPr lang="en-GB" sz="1400">
                <a:solidFill>
                  <a:schemeClr val="bg1"/>
                </a:solidFill>
              </a:rPr>
              <a:t>Badges/achievements</a:t>
            </a:r>
          </a:p>
          <a:p>
            <a:pPr lvl="1">
              <a:lnSpc>
                <a:spcPct val="90000"/>
              </a:lnSpc>
            </a:pPr>
            <a:r>
              <a:rPr lang="en-GB" sz="1400">
                <a:solidFill>
                  <a:schemeClr val="bg1"/>
                </a:solidFill>
              </a:rPr>
              <a:t>Levels/stages</a:t>
            </a:r>
          </a:p>
        </p:txBody>
      </p:sp>
      <p:pic>
        <p:nvPicPr>
          <p:cNvPr id="4" name="Picture 3" descr="Login New Knowre Math">
            <a:extLst>
              <a:ext uri="{FF2B5EF4-FFF2-40B4-BE49-F238E27FC236}">
                <a16:creationId xmlns:a16="http://schemas.microsoft.com/office/drawing/2014/main" id="{6720AD60-DA23-41FB-93FA-36958E3500D4}"/>
              </a:ext>
            </a:extLst>
          </p:cNvPr>
          <p:cNvPicPr/>
          <p:nvPr/>
        </p:nvPicPr>
        <p:blipFill>
          <a:blip r:embed="rId3">
            <a:extLst>
              <a:ext uri="{28A0092B-C50C-407E-A947-70E740481C1C}">
                <a14:useLocalDpi xmlns:a14="http://schemas.microsoft.com/office/drawing/2010/main" val="0"/>
              </a:ext>
            </a:extLst>
          </a:blip>
          <a:stretch>
            <a:fillRect/>
          </a:stretch>
        </p:blipFill>
        <p:spPr bwMode="auto">
          <a:xfrm>
            <a:off x="6096001" y="2040427"/>
            <a:ext cx="5143500" cy="2764631"/>
          </a:xfrm>
          <a:prstGeom prst="rect">
            <a:avLst/>
          </a:prstGeom>
          <a:noFill/>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97209192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2747D9A-AC8E-46ED-B494-BB0DF93E0447}"/>
              </a:ext>
            </a:extLst>
          </p:cNvPr>
          <p:cNvSpPr>
            <a:spLocks noGrp="1"/>
          </p:cNvSpPr>
          <p:nvPr>
            <p:ph type="title"/>
          </p:nvPr>
        </p:nvSpPr>
        <p:spPr>
          <a:xfrm>
            <a:off x="673754" y="643467"/>
            <a:ext cx="4203045" cy="1375608"/>
          </a:xfrm>
        </p:spPr>
        <p:txBody>
          <a:bodyPr anchor="ctr">
            <a:normAutofit/>
          </a:bodyPr>
          <a:lstStyle/>
          <a:p>
            <a:r>
              <a:rPr lang="en-GB" dirty="0"/>
              <a:t>Existing Tools – </a:t>
            </a:r>
            <a:r>
              <a:rPr lang="en-GB" dirty="0" err="1"/>
              <a:t>Maphi</a:t>
            </a:r>
            <a:endParaRPr lang="en-GB" dirty="0"/>
          </a:p>
        </p:txBody>
      </p:sp>
      <p:sp>
        <p:nvSpPr>
          <p:cNvPr id="3" name="Content Placeholder 2">
            <a:extLst>
              <a:ext uri="{FF2B5EF4-FFF2-40B4-BE49-F238E27FC236}">
                <a16:creationId xmlns:a16="http://schemas.microsoft.com/office/drawing/2014/main" id="{D213BD57-FB09-48AB-8884-D3D52AF0BB4B}"/>
              </a:ext>
            </a:extLst>
          </p:cNvPr>
          <p:cNvSpPr>
            <a:spLocks noGrp="1"/>
          </p:cNvSpPr>
          <p:nvPr>
            <p:ph idx="1"/>
          </p:nvPr>
        </p:nvSpPr>
        <p:spPr>
          <a:xfrm>
            <a:off x="673754" y="2160590"/>
            <a:ext cx="3973943" cy="3440110"/>
          </a:xfrm>
        </p:spPr>
        <p:txBody>
          <a:bodyPr>
            <a:normAutofit/>
          </a:bodyPr>
          <a:lstStyle/>
          <a:p>
            <a:r>
              <a:rPr lang="en-GB">
                <a:solidFill>
                  <a:schemeClr val="bg1"/>
                </a:solidFill>
              </a:rPr>
              <a:t>Shows strengths and weaknesses in each concept</a:t>
            </a:r>
          </a:p>
          <a:p>
            <a:endParaRPr lang="en-GB">
              <a:solidFill>
                <a:schemeClr val="bg1"/>
              </a:solidFill>
            </a:endParaRPr>
          </a:p>
          <a:p>
            <a:r>
              <a:rPr lang="en-GB">
                <a:solidFill>
                  <a:schemeClr val="bg1"/>
                </a:solidFill>
              </a:rPr>
              <a:t>For personal use</a:t>
            </a:r>
          </a:p>
          <a:p>
            <a:endParaRPr lang="en-GB">
              <a:solidFill>
                <a:schemeClr val="bg1"/>
              </a:solidFill>
            </a:endParaRPr>
          </a:p>
          <a:p>
            <a:r>
              <a:rPr lang="en-GB">
                <a:solidFill>
                  <a:schemeClr val="bg1"/>
                </a:solidFill>
              </a:rPr>
              <a:t>Game Design Elements Used:</a:t>
            </a:r>
          </a:p>
          <a:p>
            <a:pPr lvl="1"/>
            <a:r>
              <a:rPr lang="en-GB">
                <a:solidFill>
                  <a:schemeClr val="bg1"/>
                </a:solidFill>
              </a:rPr>
              <a:t>XP/Levelling up</a:t>
            </a:r>
          </a:p>
          <a:p>
            <a:pPr lvl="1"/>
            <a:r>
              <a:rPr lang="en-GB">
                <a:solidFill>
                  <a:schemeClr val="bg1"/>
                </a:solidFill>
              </a:rPr>
              <a:t>Badges</a:t>
            </a:r>
          </a:p>
          <a:p>
            <a:pPr lvl="1"/>
            <a:r>
              <a:rPr lang="en-GB">
                <a:solidFill>
                  <a:schemeClr val="bg1"/>
                </a:solidFill>
              </a:rPr>
              <a:t>Difficulty Levels</a:t>
            </a:r>
          </a:p>
        </p:txBody>
      </p:sp>
      <p:pic>
        <p:nvPicPr>
          <p:cNvPr id="4" name="Picture 3" descr="A screenshot of a computer&#10;&#10;Description automatically generated with medium confidence">
            <a:extLst>
              <a:ext uri="{FF2B5EF4-FFF2-40B4-BE49-F238E27FC236}">
                <a16:creationId xmlns:a16="http://schemas.microsoft.com/office/drawing/2014/main" id="{5DEAE704-27CD-4FBB-B2C6-C38CA78B4A9E}"/>
              </a:ext>
            </a:extLst>
          </p:cNvPr>
          <p:cNvPicPr/>
          <p:nvPr/>
        </p:nvPicPr>
        <p:blipFill rotWithShape="1">
          <a:blip r:embed="rId3">
            <a:extLst>
              <a:ext uri="{28A0092B-C50C-407E-A947-70E740481C1C}">
                <a14:useLocalDpi xmlns:a14="http://schemas.microsoft.com/office/drawing/2010/main" val="0"/>
              </a:ext>
            </a:extLst>
          </a:blip>
          <a:srcRect l="19814" t="15871" r="22856" b="20796"/>
          <a:stretch/>
        </p:blipFill>
        <p:spPr bwMode="auto">
          <a:xfrm>
            <a:off x="6638373" y="972608"/>
            <a:ext cx="4058756" cy="4900269"/>
          </a:xfrm>
          <a:prstGeom prst="rect">
            <a:avLst/>
          </a:prstGeom>
          <a:extLst>
            <a:ext uri="{53640926-AAD7-44D8-BBD7-CCE9431645EC}">
              <a14:shadowObscured xmlns:a14="http://schemas.microsoft.com/office/drawing/2010/main"/>
            </a:ext>
          </a:extLst>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88381512"/>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2" name="Group 111">
            <a:extLst>
              <a:ext uri="{FF2B5EF4-FFF2-40B4-BE49-F238E27FC236}">
                <a16:creationId xmlns:a16="http://schemas.microsoft.com/office/drawing/2014/main" id="{6A761A44-A936-4382-8A16-7ED6A290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3" name="Straight Connector 112">
              <a:extLst>
                <a:ext uri="{FF2B5EF4-FFF2-40B4-BE49-F238E27FC236}">
                  <a16:creationId xmlns:a16="http://schemas.microsoft.com/office/drawing/2014/main" id="{5459EE73-661E-48AA-A374-BF2B850F58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14" name="Straight Connector 113">
              <a:extLst>
                <a:ext uri="{FF2B5EF4-FFF2-40B4-BE49-F238E27FC236}">
                  <a16:creationId xmlns:a16="http://schemas.microsoft.com/office/drawing/2014/main" id="{D653EA91-5E43-427F-B0AB-1B8A496BC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15" name="Rectangle 23">
              <a:extLst>
                <a:ext uri="{FF2B5EF4-FFF2-40B4-BE49-F238E27FC236}">
                  <a16:creationId xmlns:a16="http://schemas.microsoft.com/office/drawing/2014/main" id="{57571081-E136-40F9-B123-3A16F53BE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6" name="Rectangle 25">
              <a:extLst>
                <a:ext uri="{FF2B5EF4-FFF2-40B4-BE49-F238E27FC236}">
                  <a16:creationId xmlns:a16="http://schemas.microsoft.com/office/drawing/2014/main" id="{73197C11-EFC2-4F71-BEFF-B7EE3EEFF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7" name="Isosceles Triangle 116">
              <a:extLst>
                <a:ext uri="{FF2B5EF4-FFF2-40B4-BE49-F238E27FC236}">
                  <a16:creationId xmlns:a16="http://schemas.microsoft.com/office/drawing/2014/main" id="{074C7561-7217-4DBC-8C63-2BB8560D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8" name="Rectangle 27">
              <a:extLst>
                <a:ext uri="{FF2B5EF4-FFF2-40B4-BE49-F238E27FC236}">
                  <a16:creationId xmlns:a16="http://schemas.microsoft.com/office/drawing/2014/main" id="{6EB4E4EC-EA7F-4A46-9AF5-7E3E4E543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9" name="Rectangle 28">
              <a:extLst>
                <a:ext uri="{FF2B5EF4-FFF2-40B4-BE49-F238E27FC236}">
                  <a16:creationId xmlns:a16="http://schemas.microsoft.com/office/drawing/2014/main" id="{9048D13B-C50D-4EF9-AB6D-86713B7D4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0" name="Rectangle 29">
              <a:extLst>
                <a:ext uri="{FF2B5EF4-FFF2-40B4-BE49-F238E27FC236}">
                  <a16:creationId xmlns:a16="http://schemas.microsoft.com/office/drawing/2014/main" id="{8213FFC7-C869-40A9-8DBD-B311B342E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1" name="Isosceles Triangle 120">
              <a:extLst>
                <a:ext uri="{FF2B5EF4-FFF2-40B4-BE49-F238E27FC236}">
                  <a16:creationId xmlns:a16="http://schemas.microsoft.com/office/drawing/2014/main" id="{A029FB91-93F5-4D40-9014-8D5108951E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2" name="Isosceles Triangle 121">
              <a:extLst>
                <a:ext uri="{FF2B5EF4-FFF2-40B4-BE49-F238E27FC236}">
                  <a16:creationId xmlns:a16="http://schemas.microsoft.com/office/drawing/2014/main" id="{F6022FD2-DE49-41E6-B3BF-B113018CA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21" name="Picture 20" descr="Graphical user interface, application&#10;&#10;Description automatically generated">
            <a:extLst>
              <a:ext uri="{FF2B5EF4-FFF2-40B4-BE49-F238E27FC236}">
                <a16:creationId xmlns:a16="http://schemas.microsoft.com/office/drawing/2014/main" id="{5A413E44-25ED-444D-B225-667BB5861489}"/>
              </a:ext>
            </a:extLst>
          </p:cNvPr>
          <p:cNvPicPr>
            <a:picLocks noChangeAspect="1"/>
          </p:cNvPicPr>
          <p:nvPr/>
        </p:nvPicPr>
        <p:blipFill rotWithShape="1">
          <a:blip r:embed="rId3"/>
          <a:srcRect l="40929" b="909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2398380-B031-44A5-B605-4EC932DA7BED}"/>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400"/>
              <a:t>Application Demonstration</a:t>
            </a:r>
          </a:p>
        </p:txBody>
      </p:sp>
      <p:sp>
        <p:nvSpPr>
          <p:cNvPr id="3" name="Text Placeholder 2">
            <a:extLst>
              <a:ext uri="{FF2B5EF4-FFF2-40B4-BE49-F238E27FC236}">
                <a16:creationId xmlns:a16="http://schemas.microsoft.com/office/drawing/2014/main" id="{48E3D6A5-8ADD-4054-9754-45FCD3518CAD}"/>
              </a:ext>
            </a:extLst>
          </p:cNvPr>
          <p:cNvSpPr>
            <a:spLocks noGrp="1"/>
          </p:cNvSpPr>
          <p:nvPr>
            <p:ph type="body" idx="1"/>
          </p:nvPr>
        </p:nvSpPr>
        <p:spPr>
          <a:xfrm>
            <a:off x="677335" y="4050831"/>
            <a:ext cx="4079721" cy="1096901"/>
          </a:xfrm>
        </p:spPr>
        <p:txBody>
          <a:bodyPr vert="horz" lIns="91440" tIns="45720" rIns="91440" bIns="45720" rtlCol="0" anchor="t">
            <a:normAutofit/>
          </a:bodyPr>
          <a:lstStyle/>
          <a:p>
            <a:pPr algn="r"/>
            <a:r>
              <a:rPr lang="en-US" sz="1600">
                <a:hlinkClick r:id="rId4"/>
              </a:rPr>
              <a:t>https://www.youtube.com/watch?v=K-xlDZrON_w</a:t>
            </a:r>
            <a:r>
              <a:rPr lang="en-US" sz="1600"/>
              <a:t> </a:t>
            </a:r>
          </a:p>
        </p:txBody>
      </p:sp>
      <p:cxnSp>
        <p:nvCxnSpPr>
          <p:cNvPr id="124" name="Straight Connector 123">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26" name="Straight Connector 125">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79"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1"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3"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5"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7"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9"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1"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626481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69D5976-A141-464C-BE31-EE5358959EA2}"/>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a:t>Primary Research</a:t>
            </a:r>
          </a:p>
        </p:txBody>
      </p:sp>
      <p:sp>
        <p:nvSpPr>
          <p:cNvPr id="3" name="Text Placeholder 2">
            <a:extLst>
              <a:ext uri="{FF2B5EF4-FFF2-40B4-BE49-F238E27FC236}">
                <a16:creationId xmlns:a16="http://schemas.microsoft.com/office/drawing/2014/main" id="{6B31719F-2176-4BCF-9474-7DE5189EEE0F}"/>
              </a:ext>
            </a:extLst>
          </p:cNvPr>
          <p:cNvSpPr>
            <a:spLocks noGrp="1"/>
          </p:cNvSpPr>
          <p:nvPr>
            <p:ph type="body" idx="1"/>
          </p:nvPr>
        </p:nvSpPr>
        <p:spPr>
          <a:xfrm>
            <a:off x="4974336" y="4514446"/>
            <a:ext cx="4299666" cy="871042"/>
          </a:xfrm>
        </p:spPr>
        <p:txBody>
          <a:bodyPr vert="horz" lIns="91440" tIns="45720" rIns="91440" bIns="45720" rtlCol="0" anchor="t">
            <a:normAutofit/>
          </a:bodyPr>
          <a:lstStyle/>
          <a:p>
            <a:r>
              <a:rPr lang="en-US" sz="1800"/>
              <a:t>User Scores · Motivating Elements · User Acceptance · Feedback on App</a:t>
            </a:r>
          </a:p>
        </p:txBody>
      </p:sp>
      <p:sp>
        <p:nvSpPr>
          <p:cNvPr id="21" name="Isosceles Triangle 20">
            <a:extLst>
              <a:ext uri="{FF2B5EF4-FFF2-40B4-BE49-F238E27FC236}">
                <a16:creationId xmlns:a16="http://schemas.microsoft.com/office/drawing/2014/main" id="{03D271DD-C9EA-4985-BA0C-037A88FA3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Graphic 3" descr="Microscope with solid fill">
            <a:extLst>
              <a:ext uri="{FF2B5EF4-FFF2-40B4-BE49-F238E27FC236}">
                <a16:creationId xmlns:a16="http://schemas.microsoft.com/office/drawing/2014/main" id="{EA54D9ED-A1A1-4A6C-B9C1-D7074B110B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88604" y="1550139"/>
            <a:ext cx="3765692" cy="3765692"/>
          </a:xfrm>
          <a:prstGeom prst="rect">
            <a:avLst/>
          </a:prstGeom>
        </p:spPr>
      </p:pic>
    </p:spTree>
    <p:extLst>
      <p:ext uri="{BB962C8B-B14F-4D97-AF65-F5344CB8AC3E}">
        <p14:creationId xmlns:p14="http://schemas.microsoft.com/office/powerpoint/2010/main" val="25251761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00FE5-C66E-45E3-8F52-8568EE35A6EC}"/>
              </a:ext>
            </a:extLst>
          </p:cNvPr>
          <p:cNvSpPr>
            <a:spLocks noGrp="1"/>
          </p:cNvSpPr>
          <p:nvPr>
            <p:ph type="title"/>
          </p:nvPr>
        </p:nvSpPr>
        <p:spPr/>
        <p:txBody>
          <a:bodyPr/>
          <a:lstStyle/>
          <a:p>
            <a:r>
              <a:rPr lang="en-GB" dirty="0"/>
              <a:t>Primary Research – User Scores</a:t>
            </a:r>
          </a:p>
        </p:txBody>
      </p:sp>
      <p:graphicFrame>
        <p:nvGraphicFramePr>
          <p:cNvPr id="6" name="Table 6">
            <a:extLst>
              <a:ext uri="{FF2B5EF4-FFF2-40B4-BE49-F238E27FC236}">
                <a16:creationId xmlns:a16="http://schemas.microsoft.com/office/drawing/2014/main" id="{4C7FCFC5-7E42-45ED-9103-9AAD9C6BE838}"/>
              </a:ext>
            </a:extLst>
          </p:cNvPr>
          <p:cNvGraphicFramePr>
            <a:graphicFrameLocks noGrp="1"/>
          </p:cNvGraphicFramePr>
          <p:nvPr>
            <p:extLst>
              <p:ext uri="{D42A27DB-BD31-4B8C-83A1-F6EECF244321}">
                <p14:modId xmlns:p14="http://schemas.microsoft.com/office/powerpoint/2010/main" val="133908989"/>
              </p:ext>
            </p:extLst>
          </p:nvPr>
        </p:nvGraphicFramePr>
        <p:xfrm>
          <a:off x="787400" y="1814756"/>
          <a:ext cx="8596668" cy="4737096"/>
        </p:xfrm>
        <a:graphic>
          <a:graphicData uri="http://schemas.openxmlformats.org/drawingml/2006/table">
            <a:tbl>
              <a:tblPr firstRow="1" bandRow="1">
                <a:tableStyleId>{5C22544A-7EE6-4342-B048-85BDC9FD1C3A}</a:tableStyleId>
              </a:tblPr>
              <a:tblGrid>
                <a:gridCol w="2149167">
                  <a:extLst>
                    <a:ext uri="{9D8B030D-6E8A-4147-A177-3AD203B41FA5}">
                      <a16:colId xmlns:a16="http://schemas.microsoft.com/office/drawing/2014/main" val="2355340678"/>
                    </a:ext>
                  </a:extLst>
                </a:gridCol>
                <a:gridCol w="2149167">
                  <a:extLst>
                    <a:ext uri="{9D8B030D-6E8A-4147-A177-3AD203B41FA5}">
                      <a16:colId xmlns:a16="http://schemas.microsoft.com/office/drawing/2014/main" val="4240964143"/>
                    </a:ext>
                  </a:extLst>
                </a:gridCol>
                <a:gridCol w="2149167">
                  <a:extLst>
                    <a:ext uri="{9D8B030D-6E8A-4147-A177-3AD203B41FA5}">
                      <a16:colId xmlns:a16="http://schemas.microsoft.com/office/drawing/2014/main" val="4233364226"/>
                    </a:ext>
                  </a:extLst>
                </a:gridCol>
                <a:gridCol w="2149167">
                  <a:extLst>
                    <a:ext uri="{9D8B030D-6E8A-4147-A177-3AD203B41FA5}">
                      <a16:colId xmlns:a16="http://schemas.microsoft.com/office/drawing/2014/main" val="630303108"/>
                    </a:ext>
                  </a:extLst>
                </a:gridCol>
              </a:tblGrid>
              <a:tr h="355496">
                <a:tc>
                  <a:txBody>
                    <a:bodyPr/>
                    <a:lstStyle/>
                    <a:p>
                      <a:pPr algn="ctr"/>
                      <a:endParaRPr lang="en-GB" sz="1800" dirty="0"/>
                    </a:p>
                  </a:txBody>
                  <a:tcPr marL="90072" marR="90072" marT="45036" marB="45036">
                    <a:solidFill>
                      <a:schemeClr val="accent1"/>
                    </a:solidFill>
                  </a:tcPr>
                </a:tc>
                <a:tc>
                  <a:txBody>
                    <a:bodyPr/>
                    <a:lstStyle/>
                    <a:p>
                      <a:pPr algn="ctr"/>
                      <a:r>
                        <a:rPr lang="en-GB" sz="1800" dirty="0"/>
                        <a:t>First Score</a:t>
                      </a:r>
                    </a:p>
                  </a:txBody>
                  <a:tcPr marL="90072" marR="90072" marT="45036" marB="45036"/>
                </a:tc>
                <a:tc>
                  <a:txBody>
                    <a:bodyPr/>
                    <a:lstStyle/>
                    <a:p>
                      <a:pPr algn="ctr"/>
                      <a:r>
                        <a:rPr lang="en-GB" sz="1800" dirty="0"/>
                        <a:t>Final Score</a:t>
                      </a:r>
                    </a:p>
                  </a:txBody>
                  <a:tcPr marL="90072" marR="90072" marT="45036" marB="45036"/>
                </a:tc>
                <a:tc>
                  <a:txBody>
                    <a:bodyPr/>
                    <a:lstStyle/>
                    <a:p>
                      <a:pPr algn="ctr"/>
                      <a:r>
                        <a:rPr lang="en-GB" sz="1800" dirty="0"/>
                        <a:t>Point Difference</a:t>
                      </a:r>
                    </a:p>
                  </a:txBody>
                  <a:tcPr marL="90072" marR="90072" marT="45036" marB="45036"/>
                </a:tc>
                <a:extLst>
                  <a:ext uri="{0D108BD9-81ED-4DB2-BD59-A6C34878D82A}">
                    <a16:rowId xmlns:a16="http://schemas.microsoft.com/office/drawing/2014/main" val="2653905680"/>
                  </a:ext>
                </a:extLst>
              </a:tr>
              <a:tr h="355496">
                <a:tc>
                  <a:txBody>
                    <a:bodyPr/>
                    <a:lstStyle/>
                    <a:p>
                      <a:endParaRPr lang="en-GB" sz="1800" dirty="0"/>
                    </a:p>
                  </a:txBody>
                  <a:tcPr marL="90072" marR="90072" marT="45036" marB="45036"/>
                </a:tc>
                <a:tc>
                  <a:txBody>
                    <a:bodyPr/>
                    <a:lstStyle/>
                    <a:p>
                      <a:pPr algn="ctr" fontAlgn="b"/>
                      <a:r>
                        <a:rPr lang="en-GB" sz="1800" b="0" i="0" u="none" strike="noStrike" dirty="0">
                          <a:solidFill>
                            <a:srgbClr val="000000"/>
                          </a:solidFill>
                          <a:effectLst/>
                          <a:latin typeface="+mn-lt"/>
                        </a:rPr>
                        <a:t>4</a:t>
                      </a:r>
                    </a:p>
                  </a:txBody>
                  <a:tcPr marL="9525" marR="9525" marT="9525" marB="0" anchor="b"/>
                </a:tc>
                <a:tc>
                  <a:txBody>
                    <a:bodyPr/>
                    <a:lstStyle/>
                    <a:p>
                      <a:pPr algn="ctr" fontAlgn="b"/>
                      <a:r>
                        <a:rPr lang="en-GB" sz="1800" b="0" i="0" u="none" strike="noStrike" dirty="0">
                          <a:solidFill>
                            <a:srgbClr val="000000"/>
                          </a:solidFill>
                          <a:effectLst/>
                          <a:latin typeface="+mn-lt"/>
                        </a:rPr>
                        <a:t>23</a:t>
                      </a:r>
                    </a:p>
                  </a:txBody>
                  <a:tcPr marL="9525" marR="9525" marT="9525" marB="0" anchor="b"/>
                </a:tc>
                <a:tc>
                  <a:txBody>
                    <a:bodyPr/>
                    <a:lstStyle/>
                    <a:p>
                      <a:pPr algn="ctr" fontAlgn="b"/>
                      <a:r>
                        <a:rPr lang="en-GB" sz="1800" b="0" i="0" u="none" strike="noStrike" dirty="0">
                          <a:solidFill>
                            <a:srgbClr val="000000"/>
                          </a:solidFill>
                          <a:effectLst/>
                          <a:latin typeface="+mn-lt"/>
                        </a:rPr>
                        <a:t>19</a:t>
                      </a:r>
                    </a:p>
                  </a:txBody>
                  <a:tcPr marL="9525" marR="9525" marT="9525" marB="0" anchor="b"/>
                </a:tc>
                <a:extLst>
                  <a:ext uri="{0D108BD9-81ED-4DB2-BD59-A6C34878D82A}">
                    <a16:rowId xmlns:a16="http://schemas.microsoft.com/office/drawing/2014/main" val="1056590268"/>
                  </a:ext>
                </a:extLst>
              </a:tr>
              <a:tr h="355496">
                <a:tc>
                  <a:txBody>
                    <a:bodyPr/>
                    <a:lstStyle/>
                    <a:p>
                      <a:endParaRPr lang="en-GB" sz="1800" dirty="0"/>
                    </a:p>
                  </a:txBody>
                  <a:tcPr marL="90072" marR="90072" marT="45036" marB="45036"/>
                </a:tc>
                <a:tc>
                  <a:txBody>
                    <a:bodyPr/>
                    <a:lstStyle/>
                    <a:p>
                      <a:pPr algn="ctr" fontAlgn="b"/>
                      <a:r>
                        <a:rPr lang="en-GB" sz="1800" b="0" i="0" u="none" strike="noStrike">
                          <a:solidFill>
                            <a:srgbClr val="000000"/>
                          </a:solidFill>
                          <a:effectLst/>
                          <a:latin typeface="+mn-lt"/>
                        </a:rPr>
                        <a:t>1</a:t>
                      </a:r>
                    </a:p>
                  </a:txBody>
                  <a:tcPr marL="9525" marR="9525" marT="9525" marB="0" anchor="b"/>
                </a:tc>
                <a:tc>
                  <a:txBody>
                    <a:bodyPr/>
                    <a:lstStyle/>
                    <a:p>
                      <a:pPr algn="ctr" fontAlgn="b"/>
                      <a:r>
                        <a:rPr lang="en-GB" sz="1800" b="0" i="0" u="none" strike="noStrike" dirty="0">
                          <a:solidFill>
                            <a:srgbClr val="000000"/>
                          </a:solidFill>
                          <a:effectLst/>
                          <a:latin typeface="+mn-lt"/>
                        </a:rPr>
                        <a:t>18</a:t>
                      </a:r>
                    </a:p>
                  </a:txBody>
                  <a:tcPr marL="9525" marR="9525" marT="9525" marB="0" anchor="b"/>
                </a:tc>
                <a:tc>
                  <a:txBody>
                    <a:bodyPr/>
                    <a:lstStyle/>
                    <a:p>
                      <a:pPr algn="ctr" fontAlgn="b"/>
                      <a:r>
                        <a:rPr lang="en-GB" sz="1800" b="0" i="0" u="none" strike="noStrike">
                          <a:solidFill>
                            <a:srgbClr val="000000"/>
                          </a:solidFill>
                          <a:effectLst/>
                          <a:latin typeface="+mn-lt"/>
                        </a:rPr>
                        <a:t>17</a:t>
                      </a:r>
                    </a:p>
                  </a:txBody>
                  <a:tcPr marL="9525" marR="9525" marT="9525" marB="0" anchor="b"/>
                </a:tc>
                <a:extLst>
                  <a:ext uri="{0D108BD9-81ED-4DB2-BD59-A6C34878D82A}">
                    <a16:rowId xmlns:a16="http://schemas.microsoft.com/office/drawing/2014/main" val="456556180"/>
                  </a:ext>
                </a:extLst>
              </a:tr>
              <a:tr h="355496">
                <a:tc>
                  <a:txBody>
                    <a:bodyPr/>
                    <a:lstStyle/>
                    <a:p>
                      <a:endParaRPr lang="en-GB" sz="1800" dirty="0"/>
                    </a:p>
                  </a:txBody>
                  <a:tcPr marL="90072" marR="90072" marT="45036" marB="45036"/>
                </a:tc>
                <a:tc>
                  <a:txBody>
                    <a:bodyPr/>
                    <a:lstStyle/>
                    <a:p>
                      <a:pPr algn="ctr" fontAlgn="b"/>
                      <a:r>
                        <a:rPr lang="en-GB" sz="1800" b="0" i="0" u="none" strike="noStrike" dirty="0">
                          <a:solidFill>
                            <a:srgbClr val="000000"/>
                          </a:solidFill>
                          <a:effectLst/>
                          <a:latin typeface="+mn-lt"/>
                        </a:rPr>
                        <a:t>0</a:t>
                      </a:r>
                    </a:p>
                  </a:txBody>
                  <a:tcPr marL="9525" marR="9525" marT="9525" marB="0" anchor="b"/>
                </a:tc>
                <a:tc>
                  <a:txBody>
                    <a:bodyPr/>
                    <a:lstStyle/>
                    <a:p>
                      <a:pPr algn="ctr" fontAlgn="b"/>
                      <a:r>
                        <a:rPr lang="en-GB" sz="1800" b="0" i="0" u="none" strike="noStrike" dirty="0">
                          <a:solidFill>
                            <a:srgbClr val="000000"/>
                          </a:solidFill>
                          <a:effectLst/>
                          <a:latin typeface="+mn-lt"/>
                        </a:rPr>
                        <a:t>21</a:t>
                      </a:r>
                    </a:p>
                  </a:txBody>
                  <a:tcPr marL="9525" marR="9525" marT="9525" marB="0" anchor="b"/>
                </a:tc>
                <a:tc>
                  <a:txBody>
                    <a:bodyPr/>
                    <a:lstStyle/>
                    <a:p>
                      <a:pPr algn="ctr" fontAlgn="b"/>
                      <a:r>
                        <a:rPr lang="en-GB" sz="1800" b="0" i="0" u="none" strike="noStrike">
                          <a:solidFill>
                            <a:srgbClr val="000000"/>
                          </a:solidFill>
                          <a:effectLst/>
                          <a:latin typeface="+mn-lt"/>
                        </a:rPr>
                        <a:t>21</a:t>
                      </a:r>
                    </a:p>
                  </a:txBody>
                  <a:tcPr marL="9525" marR="9525" marT="9525" marB="0" anchor="b"/>
                </a:tc>
                <a:extLst>
                  <a:ext uri="{0D108BD9-81ED-4DB2-BD59-A6C34878D82A}">
                    <a16:rowId xmlns:a16="http://schemas.microsoft.com/office/drawing/2014/main" val="1094379416"/>
                  </a:ext>
                </a:extLst>
              </a:tr>
              <a:tr h="355496">
                <a:tc>
                  <a:txBody>
                    <a:bodyPr/>
                    <a:lstStyle/>
                    <a:p>
                      <a:endParaRPr lang="en-GB" sz="1800" dirty="0"/>
                    </a:p>
                  </a:txBody>
                  <a:tcPr marL="90072" marR="90072" marT="45036" marB="45036"/>
                </a:tc>
                <a:tc>
                  <a:txBody>
                    <a:bodyPr/>
                    <a:lstStyle/>
                    <a:p>
                      <a:pPr algn="ctr" fontAlgn="b"/>
                      <a:r>
                        <a:rPr lang="en-GB" sz="1800" b="0" i="0" u="none" strike="noStrike" dirty="0">
                          <a:solidFill>
                            <a:srgbClr val="000000"/>
                          </a:solidFill>
                          <a:effectLst/>
                          <a:latin typeface="+mn-lt"/>
                        </a:rPr>
                        <a:t>0</a:t>
                      </a:r>
                    </a:p>
                  </a:txBody>
                  <a:tcPr marL="9525" marR="9525" marT="9525" marB="0" anchor="b"/>
                </a:tc>
                <a:tc>
                  <a:txBody>
                    <a:bodyPr/>
                    <a:lstStyle/>
                    <a:p>
                      <a:pPr algn="ctr" fontAlgn="b"/>
                      <a:r>
                        <a:rPr lang="en-GB" sz="1800" b="0" i="0" u="none" strike="noStrike" dirty="0">
                          <a:solidFill>
                            <a:srgbClr val="000000"/>
                          </a:solidFill>
                          <a:effectLst/>
                          <a:latin typeface="+mn-lt"/>
                        </a:rPr>
                        <a:t>32</a:t>
                      </a:r>
                    </a:p>
                  </a:txBody>
                  <a:tcPr marL="9525" marR="9525" marT="9525" marB="0" anchor="b"/>
                </a:tc>
                <a:tc>
                  <a:txBody>
                    <a:bodyPr/>
                    <a:lstStyle/>
                    <a:p>
                      <a:pPr algn="ctr" fontAlgn="b"/>
                      <a:r>
                        <a:rPr lang="en-GB" sz="1800" b="0" i="0" u="none" strike="noStrike">
                          <a:solidFill>
                            <a:srgbClr val="000000"/>
                          </a:solidFill>
                          <a:effectLst/>
                          <a:latin typeface="+mn-lt"/>
                        </a:rPr>
                        <a:t>32</a:t>
                      </a:r>
                    </a:p>
                  </a:txBody>
                  <a:tcPr marL="9525" marR="9525" marT="9525" marB="0" anchor="b"/>
                </a:tc>
                <a:extLst>
                  <a:ext uri="{0D108BD9-81ED-4DB2-BD59-A6C34878D82A}">
                    <a16:rowId xmlns:a16="http://schemas.microsoft.com/office/drawing/2014/main" val="1890013176"/>
                  </a:ext>
                </a:extLst>
              </a:tr>
              <a:tr h="355496">
                <a:tc>
                  <a:txBody>
                    <a:bodyPr/>
                    <a:lstStyle/>
                    <a:p>
                      <a:endParaRPr lang="en-GB" sz="1800" dirty="0"/>
                    </a:p>
                  </a:txBody>
                  <a:tcPr marL="90072" marR="90072" marT="45036" marB="45036"/>
                </a:tc>
                <a:tc>
                  <a:txBody>
                    <a:bodyPr/>
                    <a:lstStyle/>
                    <a:p>
                      <a:pPr algn="ctr" fontAlgn="b"/>
                      <a:r>
                        <a:rPr lang="en-GB" sz="1800" b="0" i="0" u="none" strike="noStrike">
                          <a:solidFill>
                            <a:srgbClr val="000000"/>
                          </a:solidFill>
                          <a:effectLst/>
                          <a:latin typeface="+mn-lt"/>
                        </a:rPr>
                        <a:t>7</a:t>
                      </a:r>
                    </a:p>
                  </a:txBody>
                  <a:tcPr marL="9525" marR="9525" marT="9525" marB="0" anchor="b"/>
                </a:tc>
                <a:tc>
                  <a:txBody>
                    <a:bodyPr/>
                    <a:lstStyle/>
                    <a:p>
                      <a:pPr algn="ctr" fontAlgn="b"/>
                      <a:r>
                        <a:rPr lang="en-GB" sz="1800" b="0" i="0" u="none" strike="noStrike" dirty="0">
                          <a:solidFill>
                            <a:srgbClr val="000000"/>
                          </a:solidFill>
                          <a:effectLst/>
                          <a:latin typeface="+mn-lt"/>
                        </a:rPr>
                        <a:t>53</a:t>
                      </a:r>
                    </a:p>
                  </a:txBody>
                  <a:tcPr marL="9525" marR="9525" marT="9525" marB="0" anchor="b"/>
                </a:tc>
                <a:tc>
                  <a:txBody>
                    <a:bodyPr/>
                    <a:lstStyle/>
                    <a:p>
                      <a:pPr algn="ctr" fontAlgn="b"/>
                      <a:r>
                        <a:rPr lang="en-GB" sz="1800" b="0" i="0" u="none" strike="noStrike">
                          <a:solidFill>
                            <a:srgbClr val="000000"/>
                          </a:solidFill>
                          <a:effectLst/>
                          <a:latin typeface="+mn-lt"/>
                        </a:rPr>
                        <a:t>46</a:t>
                      </a:r>
                    </a:p>
                  </a:txBody>
                  <a:tcPr marL="9525" marR="9525" marT="9525" marB="0" anchor="b"/>
                </a:tc>
                <a:extLst>
                  <a:ext uri="{0D108BD9-81ED-4DB2-BD59-A6C34878D82A}">
                    <a16:rowId xmlns:a16="http://schemas.microsoft.com/office/drawing/2014/main" val="728166436"/>
                  </a:ext>
                </a:extLst>
              </a:tr>
              <a:tr h="355496">
                <a:tc>
                  <a:txBody>
                    <a:bodyPr/>
                    <a:lstStyle/>
                    <a:p>
                      <a:endParaRPr lang="en-GB" sz="1800" dirty="0"/>
                    </a:p>
                  </a:txBody>
                  <a:tcPr marL="90072" marR="90072" marT="45036" marB="45036"/>
                </a:tc>
                <a:tc>
                  <a:txBody>
                    <a:bodyPr/>
                    <a:lstStyle/>
                    <a:p>
                      <a:pPr algn="ctr" fontAlgn="b"/>
                      <a:r>
                        <a:rPr lang="en-GB" sz="1800" b="0" i="0" u="none" strike="noStrike" dirty="0">
                          <a:solidFill>
                            <a:srgbClr val="000000"/>
                          </a:solidFill>
                          <a:effectLst/>
                          <a:latin typeface="+mn-lt"/>
                        </a:rPr>
                        <a:t>2</a:t>
                      </a:r>
                    </a:p>
                  </a:txBody>
                  <a:tcPr marL="9525" marR="9525" marT="9525" marB="0" anchor="b"/>
                </a:tc>
                <a:tc>
                  <a:txBody>
                    <a:bodyPr/>
                    <a:lstStyle/>
                    <a:p>
                      <a:pPr algn="ctr" fontAlgn="b"/>
                      <a:r>
                        <a:rPr lang="en-GB" sz="1800" b="0" i="0" u="none" strike="noStrike" dirty="0">
                          <a:solidFill>
                            <a:srgbClr val="000000"/>
                          </a:solidFill>
                          <a:effectLst/>
                          <a:latin typeface="+mn-lt"/>
                        </a:rPr>
                        <a:t>27</a:t>
                      </a:r>
                    </a:p>
                  </a:txBody>
                  <a:tcPr marL="9525" marR="9525" marT="9525" marB="0" anchor="b"/>
                </a:tc>
                <a:tc>
                  <a:txBody>
                    <a:bodyPr/>
                    <a:lstStyle/>
                    <a:p>
                      <a:pPr algn="ctr" fontAlgn="b"/>
                      <a:r>
                        <a:rPr lang="en-GB" sz="1800" b="0" i="0" u="none" strike="noStrike">
                          <a:solidFill>
                            <a:srgbClr val="000000"/>
                          </a:solidFill>
                          <a:effectLst/>
                          <a:latin typeface="+mn-lt"/>
                        </a:rPr>
                        <a:t>25</a:t>
                      </a:r>
                    </a:p>
                  </a:txBody>
                  <a:tcPr marL="9525" marR="9525" marT="9525" marB="0" anchor="b"/>
                </a:tc>
                <a:extLst>
                  <a:ext uri="{0D108BD9-81ED-4DB2-BD59-A6C34878D82A}">
                    <a16:rowId xmlns:a16="http://schemas.microsoft.com/office/drawing/2014/main" val="3348923068"/>
                  </a:ext>
                </a:extLst>
              </a:tr>
              <a:tr h="355496">
                <a:tc>
                  <a:txBody>
                    <a:bodyPr/>
                    <a:lstStyle/>
                    <a:p>
                      <a:endParaRPr lang="en-GB" sz="1800" dirty="0"/>
                    </a:p>
                  </a:txBody>
                  <a:tcPr marL="90072" marR="90072" marT="45036" marB="45036"/>
                </a:tc>
                <a:tc>
                  <a:txBody>
                    <a:bodyPr/>
                    <a:lstStyle/>
                    <a:p>
                      <a:pPr algn="ctr" fontAlgn="b"/>
                      <a:r>
                        <a:rPr lang="en-GB" sz="1800" b="0" i="0" u="none" strike="noStrike">
                          <a:solidFill>
                            <a:srgbClr val="000000"/>
                          </a:solidFill>
                          <a:effectLst/>
                          <a:latin typeface="+mn-lt"/>
                        </a:rPr>
                        <a:t>2</a:t>
                      </a:r>
                    </a:p>
                  </a:txBody>
                  <a:tcPr marL="9525" marR="9525" marT="9525" marB="0" anchor="b"/>
                </a:tc>
                <a:tc>
                  <a:txBody>
                    <a:bodyPr/>
                    <a:lstStyle/>
                    <a:p>
                      <a:pPr algn="ctr" fontAlgn="b"/>
                      <a:r>
                        <a:rPr lang="en-GB" sz="1800" b="0" i="0" u="none" strike="noStrike" dirty="0">
                          <a:solidFill>
                            <a:srgbClr val="000000"/>
                          </a:solidFill>
                          <a:effectLst/>
                          <a:latin typeface="+mn-lt"/>
                        </a:rPr>
                        <a:t>19</a:t>
                      </a:r>
                    </a:p>
                  </a:txBody>
                  <a:tcPr marL="9525" marR="9525" marT="9525" marB="0" anchor="b"/>
                </a:tc>
                <a:tc>
                  <a:txBody>
                    <a:bodyPr/>
                    <a:lstStyle/>
                    <a:p>
                      <a:pPr algn="ctr" fontAlgn="b"/>
                      <a:r>
                        <a:rPr lang="en-GB" sz="1800" b="0" i="0" u="none" strike="noStrike">
                          <a:solidFill>
                            <a:srgbClr val="000000"/>
                          </a:solidFill>
                          <a:effectLst/>
                          <a:latin typeface="+mn-lt"/>
                        </a:rPr>
                        <a:t>17</a:t>
                      </a:r>
                    </a:p>
                  </a:txBody>
                  <a:tcPr marL="9525" marR="9525" marT="9525" marB="0" anchor="b"/>
                </a:tc>
                <a:extLst>
                  <a:ext uri="{0D108BD9-81ED-4DB2-BD59-A6C34878D82A}">
                    <a16:rowId xmlns:a16="http://schemas.microsoft.com/office/drawing/2014/main" val="3948634927"/>
                  </a:ext>
                </a:extLst>
              </a:tr>
              <a:tr h="355496">
                <a:tc>
                  <a:txBody>
                    <a:bodyPr/>
                    <a:lstStyle/>
                    <a:p>
                      <a:endParaRPr lang="en-GB" sz="1800" dirty="0"/>
                    </a:p>
                  </a:txBody>
                  <a:tcPr marL="90072" marR="90072" marT="45036" marB="45036"/>
                </a:tc>
                <a:tc>
                  <a:txBody>
                    <a:bodyPr/>
                    <a:lstStyle/>
                    <a:p>
                      <a:pPr algn="ctr" fontAlgn="b"/>
                      <a:r>
                        <a:rPr lang="en-GB" sz="1800" b="0" i="0" u="none" strike="noStrike" dirty="0">
                          <a:solidFill>
                            <a:srgbClr val="000000"/>
                          </a:solidFill>
                          <a:effectLst/>
                          <a:latin typeface="+mn-lt"/>
                        </a:rPr>
                        <a:t>1</a:t>
                      </a:r>
                    </a:p>
                  </a:txBody>
                  <a:tcPr marL="9525" marR="9525" marT="9525" marB="0" anchor="b"/>
                </a:tc>
                <a:tc>
                  <a:txBody>
                    <a:bodyPr/>
                    <a:lstStyle/>
                    <a:p>
                      <a:pPr algn="ctr" fontAlgn="b"/>
                      <a:r>
                        <a:rPr lang="en-GB" sz="1800" b="0" i="0" u="none" strike="noStrike" dirty="0">
                          <a:solidFill>
                            <a:srgbClr val="000000"/>
                          </a:solidFill>
                          <a:effectLst/>
                          <a:latin typeface="+mn-lt"/>
                        </a:rPr>
                        <a:t>18</a:t>
                      </a:r>
                    </a:p>
                  </a:txBody>
                  <a:tcPr marL="9525" marR="9525" marT="9525" marB="0" anchor="b"/>
                </a:tc>
                <a:tc>
                  <a:txBody>
                    <a:bodyPr/>
                    <a:lstStyle/>
                    <a:p>
                      <a:pPr algn="ctr" fontAlgn="b"/>
                      <a:r>
                        <a:rPr lang="en-GB" sz="1800" b="0" i="0" u="none" strike="noStrike" dirty="0">
                          <a:solidFill>
                            <a:srgbClr val="000000"/>
                          </a:solidFill>
                          <a:effectLst/>
                          <a:latin typeface="+mn-lt"/>
                        </a:rPr>
                        <a:t>17</a:t>
                      </a:r>
                    </a:p>
                  </a:txBody>
                  <a:tcPr marL="9525" marR="9525" marT="9525" marB="0" anchor="b"/>
                </a:tc>
                <a:extLst>
                  <a:ext uri="{0D108BD9-81ED-4DB2-BD59-A6C34878D82A}">
                    <a16:rowId xmlns:a16="http://schemas.microsoft.com/office/drawing/2014/main" val="3988579852"/>
                  </a:ext>
                </a:extLst>
              </a:tr>
              <a:tr h="355496">
                <a:tc>
                  <a:txBody>
                    <a:bodyPr/>
                    <a:lstStyle/>
                    <a:p>
                      <a:endParaRPr lang="en-GB" sz="1800" dirty="0"/>
                    </a:p>
                  </a:txBody>
                  <a:tcPr marL="90072" marR="90072" marT="45036" marB="45036"/>
                </a:tc>
                <a:tc>
                  <a:txBody>
                    <a:bodyPr/>
                    <a:lstStyle/>
                    <a:p>
                      <a:endParaRPr lang="en-GB" sz="1800" dirty="0"/>
                    </a:p>
                  </a:txBody>
                  <a:tcPr marL="90072" marR="90072" marT="45036" marB="45036"/>
                </a:tc>
                <a:tc>
                  <a:txBody>
                    <a:bodyPr/>
                    <a:lstStyle/>
                    <a:p>
                      <a:endParaRPr lang="en-GB" sz="1800" dirty="0"/>
                    </a:p>
                  </a:txBody>
                  <a:tcPr marL="90072" marR="90072" marT="45036" marB="45036"/>
                </a:tc>
                <a:tc>
                  <a:txBody>
                    <a:bodyPr/>
                    <a:lstStyle/>
                    <a:p>
                      <a:endParaRPr lang="en-GB" sz="1800" dirty="0"/>
                    </a:p>
                  </a:txBody>
                  <a:tcPr marL="90072" marR="90072" marT="45036" marB="45036"/>
                </a:tc>
                <a:extLst>
                  <a:ext uri="{0D108BD9-81ED-4DB2-BD59-A6C34878D82A}">
                    <a16:rowId xmlns:a16="http://schemas.microsoft.com/office/drawing/2014/main" val="2529443069"/>
                  </a:ext>
                </a:extLst>
              </a:tr>
              <a:tr h="355496">
                <a:tc>
                  <a:txBody>
                    <a:bodyPr/>
                    <a:lstStyle/>
                    <a:p>
                      <a:pPr algn="ctr"/>
                      <a:r>
                        <a:rPr lang="en-GB" sz="1800" b="1" dirty="0">
                          <a:solidFill>
                            <a:schemeClr val="tx1"/>
                          </a:solidFill>
                        </a:rPr>
                        <a:t>Total</a:t>
                      </a:r>
                    </a:p>
                  </a:txBody>
                  <a:tcPr marL="90072" marR="90072" marT="45036" marB="45036">
                    <a:solidFill>
                      <a:schemeClr val="accent1"/>
                    </a:solidFill>
                  </a:tcPr>
                </a:tc>
                <a:tc>
                  <a:txBody>
                    <a:bodyPr/>
                    <a:lstStyle/>
                    <a:p>
                      <a:pPr algn="ctr"/>
                      <a:r>
                        <a:rPr lang="en-GB" sz="1800" dirty="0"/>
                        <a:t>17</a:t>
                      </a:r>
                    </a:p>
                  </a:txBody>
                  <a:tcPr marL="90072" marR="90072" marT="45036" marB="45036"/>
                </a:tc>
                <a:tc>
                  <a:txBody>
                    <a:bodyPr/>
                    <a:lstStyle/>
                    <a:p>
                      <a:pPr algn="ctr"/>
                      <a:r>
                        <a:rPr lang="en-GB" sz="1800" dirty="0"/>
                        <a:t>211</a:t>
                      </a:r>
                    </a:p>
                  </a:txBody>
                  <a:tcPr marL="90072" marR="90072" marT="45036" marB="45036"/>
                </a:tc>
                <a:tc>
                  <a:txBody>
                    <a:bodyPr/>
                    <a:lstStyle/>
                    <a:p>
                      <a:pPr algn="ctr"/>
                      <a:r>
                        <a:rPr lang="en-GB" sz="1800" dirty="0"/>
                        <a:t>194</a:t>
                      </a:r>
                    </a:p>
                  </a:txBody>
                  <a:tcPr marL="90072" marR="90072" marT="45036" marB="45036"/>
                </a:tc>
                <a:extLst>
                  <a:ext uri="{0D108BD9-81ED-4DB2-BD59-A6C34878D82A}">
                    <a16:rowId xmlns:a16="http://schemas.microsoft.com/office/drawing/2014/main" val="2614087314"/>
                  </a:ext>
                </a:extLst>
              </a:tr>
              <a:tr h="355496">
                <a:tc>
                  <a:txBody>
                    <a:bodyPr/>
                    <a:lstStyle/>
                    <a:p>
                      <a:pPr algn="ctr"/>
                      <a:endParaRPr lang="en-GB" sz="1800" dirty="0"/>
                    </a:p>
                  </a:txBody>
                  <a:tcPr marL="90072" marR="90072" marT="45036" marB="45036"/>
                </a:tc>
                <a:tc>
                  <a:txBody>
                    <a:bodyPr/>
                    <a:lstStyle/>
                    <a:p>
                      <a:pPr algn="ctr"/>
                      <a:endParaRPr lang="en-GB" sz="1800" dirty="0"/>
                    </a:p>
                  </a:txBody>
                  <a:tcPr marL="90072" marR="90072" marT="45036" marB="45036"/>
                </a:tc>
                <a:tc>
                  <a:txBody>
                    <a:bodyPr/>
                    <a:lstStyle/>
                    <a:p>
                      <a:pPr algn="ctr"/>
                      <a:endParaRPr lang="en-GB" sz="1800" dirty="0"/>
                    </a:p>
                  </a:txBody>
                  <a:tcPr marL="90072" marR="90072" marT="45036" marB="45036"/>
                </a:tc>
                <a:tc>
                  <a:txBody>
                    <a:bodyPr/>
                    <a:lstStyle/>
                    <a:p>
                      <a:pPr algn="ctr"/>
                      <a:endParaRPr lang="en-GB" sz="1800" dirty="0"/>
                    </a:p>
                  </a:txBody>
                  <a:tcPr marL="90072" marR="90072" marT="45036" marB="45036"/>
                </a:tc>
                <a:extLst>
                  <a:ext uri="{0D108BD9-81ED-4DB2-BD59-A6C34878D82A}">
                    <a16:rowId xmlns:a16="http://schemas.microsoft.com/office/drawing/2014/main" val="3604681849"/>
                  </a:ext>
                </a:extLst>
              </a:tr>
              <a:tr h="355496">
                <a:tc>
                  <a:txBody>
                    <a:bodyPr/>
                    <a:lstStyle/>
                    <a:p>
                      <a:pPr algn="ctr"/>
                      <a:r>
                        <a:rPr lang="en-GB" sz="1800" b="1" dirty="0">
                          <a:solidFill>
                            <a:schemeClr val="tx1"/>
                          </a:solidFill>
                        </a:rPr>
                        <a:t>Average</a:t>
                      </a:r>
                    </a:p>
                  </a:txBody>
                  <a:tcPr marL="90072" marR="90072" marT="45036" marB="45036">
                    <a:solidFill>
                      <a:schemeClr val="accent1"/>
                    </a:solidFill>
                  </a:tcPr>
                </a:tc>
                <a:tc>
                  <a:txBody>
                    <a:bodyPr/>
                    <a:lstStyle/>
                    <a:p>
                      <a:pPr algn="ctr"/>
                      <a:r>
                        <a:rPr lang="en-GB" sz="1800" dirty="0"/>
                        <a:t>2.125</a:t>
                      </a:r>
                    </a:p>
                  </a:txBody>
                  <a:tcPr marL="90072" marR="90072" marT="45036" marB="45036"/>
                </a:tc>
                <a:tc>
                  <a:txBody>
                    <a:bodyPr/>
                    <a:lstStyle/>
                    <a:p>
                      <a:pPr algn="ctr"/>
                      <a:r>
                        <a:rPr lang="en-GB" sz="1800" dirty="0"/>
                        <a:t>26.375</a:t>
                      </a:r>
                    </a:p>
                  </a:txBody>
                  <a:tcPr marL="90072" marR="90072" marT="45036" marB="45036"/>
                </a:tc>
                <a:tc>
                  <a:txBody>
                    <a:bodyPr/>
                    <a:lstStyle/>
                    <a:p>
                      <a:pPr algn="ctr"/>
                      <a:r>
                        <a:rPr lang="en-GB" sz="1800" dirty="0"/>
                        <a:t>24.25</a:t>
                      </a:r>
                    </a:p>
                  </a:txBody>
                  <a:tcPr marL="90072" marR="90072" marT="45036" marB="45036"/>
                </a:tc>
                <a:extLst>
                  <a:ext uri="{0D108BD9-81ED-4DB2-BD59-A6C34878D82A}">
                    <a16:rowId xmlns:a16="http://schemas.microsoft.com/office/drawing/2014/main" val="4127928494"/>
                  </a:ext>
                </a:extLst>
              </a:tr>
            </a:tbl>
          </a:graphicData>
        </a:graphic>
      </p:graphicFrame>
      <p:sp>
        <p:nvSpPr>
          <p:cNvPr id="4" name="Content Placeholder 2">
            <a:extLst>
              <a:ext uri="{FF2B5EF4-FFF2-40B4-BE49-F238E27FC236}">
                <a16:creationId xmlns:a16="http://schemas.microsoft.com/office/drawing/2014/main" id="{5430F785-26E4-4A02-9BCE-01FE28DB4C12}"/>
              </a:ext>
            </a:extLst>
          </p:cNvPr>
          <p:cNvSpPr>
            <a:spLocks noGrp="1"/>
          </p:cNvSpPr>
          <p:nvPr>
            <p:ph idx="1"/>
          </p:nvPr>
        </p:nvSpPr>
        <p:spPr>
          <a:xfrm>
            <a:off x="677334" y="1360489"/>
            <a:ext cx="8596668" cy="3880773"/>
          </a:xfrm>
        </p:spPr>
        <p:txBody>
          <a:bodyPr/>
          <a:lstStyle/>
          <a:p>
            <a:r>
              <a:rPr lang="en-GB" dirty="0"/>
              <a:t>100% of participants preferred learning with the app</a:t>
            </a:r>
          </a:p>
        </p:txBody>
      </p:sp>
    </p:spTree>
    <p:extLst>
      <p:ext uri="{BB962C8B-B14F-4D97-AF65-F5344CB8AC3E}">
        <p14:creationId xmlns:p14="http://schemas.microsoft.com/office/powerpoint/2010/main" val="17592775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00FE5-C66E-45E3-8F52-8568EE35A6EC}"/>
              </a:ext>
            </a:extLst>
          </p:cNvPr>
          <p:cNvSpPr>
            <a:spLocks noGrp="1"/>
          </p:cNvSpPr>
          <p:nvPr>
            <p:ph type="title"/>
          </p:nvPr>
        </p:nvSpPr>
        <p:spPr/>
        <p:txBody>
          <a:bodyPr anchor="ctr">
            <a:normAutofit/>
          </a:bodyPr>
          <a:lstStyle/>
          <a:p>
            <a:r>
              <a:rPr lang="en-GB" dirty="0"/>
              <a:t>Primary Research – Motivating Elements</a:t>
            </a:r>
          </a:p>
        </p:txBody>
      </p:sp>
      <p:graphicFrame>
        <p:nvGraphicFramePr>
          <p:cNvPr id="5" name="Content Placeholder 2">
            <a:extLst>
              <a:ext uri="{FF2B5EF4-FFF2-40B4-BE49-F238E27FC236}">
                <a16:creationId xmlns:a16="http://schemas.microsoft.com/office/drawing/2014/main" id="{BBBEAD87-335A-4493-966F-BAAE1C482207}"/>
              </a:ext>
            </a:extLst>
          </p:cNvPr>
          <p:cNvGraphicFramePr>
            <a:graphicFrameLocks noGrp="1"/>
          </p:cNvGraphicFramePr>
          <p:nvPr>
            <p:ph idx="1"/>
            <p:extLst>
              <p:ext uri="{D42A27DB-BD31-4B8C-83A1-F6EECF244321}">
                <p14:modId xmlns:p14="http://schemas.microsoft.com/office/powerpoint/2010/main" val="3373335988"/>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51831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D16F1A-5D78-4402-81FF-31A98AFD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95AF0-5E84-4373-A13F-9EBCA0CA8436}"/>
              </a:ext>
            </a:extLst>
          </p:cNvPr>
          <p:cNvSpPr>
            <a:spLocks noGrp="1"/>
          </p:cNvSpPr>
          <p:nvPr>
            <p:ph type="title"/>
          </p:nvPr>
        </p:nvSpPr>
        <p:spPr>
          <a:xfrm>
            <a:off x="1286933" y="609600"/>
            <a:ext cx="10197494" cy="1099457"/>
          </a:xfrm>
        </p:spPr>
        <p:txBody>
          <a:bodyPr>
            <a:normAutofit/>
          </a:bodyPr>
          <a:lstStyle/>
          <a:p>
            <a:r>
              <a:rPr lang="en-GB" dirty="0"/>
              <a:t>Primary Research – Feedback On App</a:t>
            </a:r>
          </a:p>
        </p:txBody>
      </p:sp>
      <p:sp>
        <p:nvSpPr>
          <p:cNvPr id="11" name="Isosceles Triangle 10">
            <a:extLst>
              <a:ext uri="{FF2B5EF4-FFF2-40B4-BE49-F238E27FC236}">
                <a16:creationId xmlns:a16="http://schemas.microsoft.com/office/drawing/2014/main" id="{1B2FB7F0-6A45-43E8-88A7-48E46E6D4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6BA9C607-662B-4FBB-A3F3-CF593AD7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E209BF0-F8FD-4935-951A-5B3E1B24FD68}"/>
              </a:ext>
            </a:extLst>
          </p:cNvPr>
          <p:cNvGraphicFramePr>
            <a:graphicFrameLocks noGrp="1"/>
          </p:cNvGraphicFramePr>
          <p:nvPr>
            <p:ph idx="1"/>
            <p:extLst>
              <p:ext uri="{D42A27DB-BD31-4B8C-83A1-F6EECF244321}">
                <p14:modId xmlns:p14="http://schemas.microsoft.com/office/powerpoint/2010/main" val="223516525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17609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A689EDE-F950-4B00-9850-36C1BB466FF0}"/>
              </a:ext>
            </a:extLst>
          </p:cNvPr>
          <p:cNvSpPr>
            <a:spLocks noGrp="1"/>
          </p:cNvSpPr>
          <p:nvPr>
            <p:ph type="title"/>
          </p:nvPr>
        </p:nvSpPr>
        <p:spPr>
          <a:xfrm>
            <a:off x="4974337" y="1265314"/>
            <a:ext cx="4299666" cy="3249131"/>
          </a:xfrm>
        </p:spPr>
        <p:txBody>
          <a:bodyPr vert="horz" lIns="91440" tIns="45720" rIns="91440" bIns="45720" rtlCol="0" anchor="b">
            <a:normAutofit/>
          </a:bodyPr>
          <a:lstStyle/>
          <a:p>
            <a:pPr>
              <a:lnSpc>
                <a:spcPct val="90000"/>
              </a:lnSpc>
            </a:pPr>
            <a:r>
              <a:rPr lang="en-US" sz="3800"/>
              <a:t>Conclusions and Recommendations</a:t>
            </a:r>
          </a:p>
        </p:txBody>
      </p:sp>
      <p:sp>
        <p:nvSpPr>
          <p:cNvPr id="20" name="Isosceles Triangle 19">
            <a:extLst>
              <a:ext uri="{FF2B5EF4-FFF2-40B4-BE49-F238E27FC236}">
                <a16:creationId xmlns:a16="http://schemas.microsoft.com/office/drawing/2014/main" id="{03D271DD-C9EA-4985-BA0C-037A88FA3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3" name="Graphic 2" descr="Lights On with solid fill">
            <a:extLst>
              <a:ext uri="{FF2B5EF4-FFF2-40B4-BE49-F238E27FC236}">
                <a16:creationId xmlns:a16="http://schemas.microsoft.com/office/drawing/2014/main" id="{2DB14418-D6DC-422E-94BD-AAE237D570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88604" y="1550139"/>
            <a:ext cx="3765692" cy="3765692"/>
          </a:xfrm>
          <a:prstGeom prst="rect">
            <a:avLst/>
          </a:prstGeom>
        </p:spPr>
      </p:pic>
    </p:spTree>
    <p:extLst>
      <p:ext uri="{BB962C8B-B14F-4D97-AF65-F5344CB8AC3E}">
        <p14:creationId xmlns:p14="http://schemas.microsoft.com/office/powerpoint/2010/main" val="18051203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D16F1A-5D78-4402-81FF-31A98AFD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9FAE6-9CBD-4A0A-B1D3-8E3FB856C452}"/>
              </a:ext>
            </a:extLst>
          </p:cNvPr>
          <p:cNvSpPr>
            <a:spLocks noGrp="1"/>
          </p:cNvSpPr>
          <p:nvPr>
            <p:ph type="title"/>
          </p:nvPr>
        </p:nvSpPr>
        <p:spPr>
          <a:xfrm>
            <a:off x="1286933" y="609600"/>
            <a:ext cx="10197494" cy="1099457"/>
          </a:xfrm>
        </p:spPr>
        <p:txBody>
          <a:bodyPr>
            <a:normAutofit/>
          </a:bodyPr>
          <a:lstStyle/>
          <a:p>
            <a:r>
              <a:rPr lang="en-GB" dirty="0"/>
              <a:t>Conclusions</a:t>
            </a:r>
          </a:p>
        </p:txBody>
      </p:sp>
      <p:sp>
        <p:nvSpPr>
          <p:cNvPr id="11" name="Isosceles Triangle 10">
            <a:extLst>
              <a:ext uri="{FF2B5EF4-FFF2-40B4-BE49-F238E27FC236}">
                <a16:creationId xmlns:a16="http://schemas.microsoft.com/office/drawing/2014/main" id="{1B2FB7F0-6A45-43E8-88A7-48E46E6D4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6BA9C607-662B-4FBB-A3F3-CF593AD7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E035CFE-014B-4E88-A622-6B21E48CC0F2}"/>
              </a:ext>
            </a:extLst>
          </p:cNvPr>
          <p:cNvGraphicFramePr>
            <a:graphicFrameLocks noGrp="1"/>
          </p:cNvGraphicFramePr>
          <p:nvPr>
            <p:ph idx="1"/>
            <p:extLst>
              <p:ext uri="{D42A27DB-BD31-4B8C-83A1-F6EECF244321}">
                <p14:modId xmlns:p14="http://schemas.microsoft.com/office/powerpoint/2010/main" val="164279872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67568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9FAE6-9CBD-4A0A-B1D3-8E3FB856C452}"/>
              </a:ext>
            </a:extLst>
          </p:cNvPr>
          <p:cNvSpPr>
            <a:spLocks noGrp="1"/>
          </p:cNvSpPr>
          <p:nvPr>
            <p:ph type="title"/>
          </p:nvPr>
        </p:nvSpPr>
        <p:spPr/>
        <p:txBody>
          <a:bodyPr anchor="ctr">
            <a:normAutofit/>
          </a:bodyPr>
          <a:lstStyle/>
          <a:p>
            <a:r>
              <a:rPr lang="en-GB" dirty="0"/>
              <a:t>Recommendations</a:t>
            </a:r>
          </a:p>
        </p:txBody>
      </p:sp>
      <p:graphicFrame>
        <p:nvGraphicFramePr>
          <p:cNvPr id="5" name="Content Placeholder 2">
            <a:extLst>
              <a:ext uri="{FF2B5EF4-FFF2-40B4-BE49-F238E27FC236}">
                <a16:creationId xmlns:a16="http://schemas.microsoft.com/office/drawing/2014/main" id="{85A43A87-D279-44EF-A43B-AAA6E34013F7}"/>
              </a:ext>
            </a:extLst>
          </p:cNvPr>
          <p:cNvGraphicFramePr>
            <a:graphicFrameLocks noGrp="1"/>
          </p:cNvGraphicFramePr>
          <p:nvPr>
            <p:ph idx="1"/>
            <p:extLst>
              <p:ext uri="{D42A27DB-BD31-4B8C-83A1-F6EECF244321}">
                <p14:modId xmlns:p14="http://schemas.microsoft.com/office/powerpoint/2010/main" val="769390877"/>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71260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5" name="Group 40">
            <a:extLst>
              <a:ext uri="{FF2B5EF4-FFF2-40B4-BE49-F238E27FC236}">
                <a16:creationId xmlns:a16="http://schemas.microsoft.com/office/drawing/2014/main" id="{6A761A44-A936-4382-8A16-7ED6A290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2" name="Straight Connector 41">
              <a:extLst>
                <a:ext uri="{FF2B5EF4-FFF2-40B4-BE49-F238E27FC236}">
                  <a16:creationId xmlns:a16="http://schemas.microsoft.com/office/drawing/2014/main" id="{5459EE73-661E-48AA-A374-BF2B850F58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D653EA91-5E43-427F-B0AB-1B8A496BC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57571081-E136-40F9-B123-3A16F53BE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5">
              <a:extLst>
                <a:ext uri="{FF2B5EF4-FFF2-40B4-BE49-F238E27FC236}">
                  <a16:creationId xmlns:a16="http://schemas.microsoft.com/office/drawing/2014/main" id="{73197C11-EFC2-4F71-BEFF-B7EE3EEFF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074C7561-7217-4DBC-8C63-2BB8560D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7">
              <a:extLst>
                <a:ext uri="{FF2B5EF4-FFF2-40B4-BE49-F238E27FC236}">
                  <a16:creationId xmlns:a16="http://schemas.microsoft.com/office/drawing/2014/main" id="{6EB4E4EC-EA7F-4A46-9AF5-7E3E4E543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8">
              <a:extLst>
                <a:ext uri="{FF2B5EF4-FFF2-40B4-BE49-F238E27FC236}">
                  <a16:creationId xmlns:a16="http://schemas.microsoft.com/office/drawing/2014/main" id="{9048D13B-C50D-4EF9-AB6D-86713B7D4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9">
              <a:extLst>
                <a:ext uri="{FF2B5EF4-FFF2-40B4-BE49-F238E27FC236}">
                  <a16:creationId xmlns:a16="http://schemas.microsoft.com/office/drawing/2014/main" id="{8213FFC7-C869-40A9-8DBD-B311B342E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A029FB91-93F5-4D40-9014-8D5108951E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50">
              <a:extLst>
                <a:ext uri="{FF2B5EF4-FFF2-40B4-BE49-F238E27FC236}">
                  <a16:creationId xmlns:a16="http://schemas.microsoft.com/office/drawing/2014/main" id="{F6022FD2-DE49-41E6-B3BF-B113018CA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Question mark on green pastel background">
            <a:extLst>
              <a:ext uri="{FF2B5EF4-FFF2-40B4-BE49-F238E27FC236}">
                <a16:creationId xmlns:a16="http://schemas.microsoft.com/office/drawing/2014/main" id="{7F1AF80F-7921-4A2C-AC31-80CAD83DA128}"/>
              </a:ext>
            </a:extLst>
          </p:cNvPr>
          <p:cNvPicPr>
            <a:picLocks noChangeAspect="1"/>
          </p:cNvPicPr>
          <p:nvPr/>
        </p:nvPicPr>
        <p:blipFill rotWithShape="1">
          <a:blip r:embed="rId2"/>
          <a:srcRect l="21239" b="909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A689EDE-F950-4B00-9850-36C1BB466FF0}"/>
              </a:ext>
            </a:extLst>
          </p:cNvPr>
          <p:cNvSpPr>
            <a:spLocks noGrp="1"/>
          </p:cNvSpPr>
          <p:nvPr>
            <p:ph type="title"/>
          </p:nvPr>
        </p:nvSpPr>
        <p:spPr>
          <a:xfrm>
            <a:off x="668867" y="1678666"/>
            <a:ext cx="4088190" cy="2369093"/>
          </a:xfrm>
        </p:spPr>
        <p:txBody>
          <a:bodyPr vert="horz" lIns="91440" tIns="45720" rIns="91440" bIns="45720" rtlCol="0" anchor="b">
            <a:normAutofit/>
          </a:bodyPr>
          <a:lstStyle/>
          <a:p>
            <a:r>
              <a:rPr lang="en-US" sz="4800" dirty="0"/>
              <a:t>Any Questions?</a:t>
            </a:r>
          </a:p>
        </p:txBody>
      </p:sp>
      <p:cxnSp>
        <p:nvCxnSpPr>
          <p:cNvPr id="76" name="Straight Connector 5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77" name="Straight Connector 5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2064262"/>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1313</TotalTime>
  <Words>3888</Words>
  <Application>Microsoft Office PowerPoint</Application>
  <PresentationFormat>Widescreen</PresentationFormat>
  <Paragraphs>478</Paragraphs>
  <Slides>31</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Trebuchet MS</vt:lpstr>
      <vt:lpstr>Wingdings 3</vt:lpstr>
      <vt:lpstr>Facet</vt:lpstr>
      <vt:lpstr>An Investigation into the Use of Gamification for Learning Maths</vt:lpstr>
      <vt:lpstr>Introduction</vt:lpstr>
      <vt:lpstr>Literature Review – Difficulties in Learning Mathematics</vt:lpstr>
      <vt:lpstr>Difficulties in Learning Mathematics – The Problem</vt:lpstr>
      <vt:lpstr>Difficulties in Learning Mathematics – The Cause</vt:lpstr>
      <vt:lpstr>Difficulties in Learning Mathematics – The Remedy</vt:lpstr>
      <vt:lpstr>Literature Review – Learning Styles</vt:lpstr>
      <vt:lpstr>Learning Styles – Definition</vt:lpstr>
      <vt:lpstr>Learning Styles - Types</vt:lpstr>
      <vt:lpstr>Learning Styles– Effectiveness</vt:lpstr>
      <vt:lpstr>Literature Review - Gamification</vt:lpstr>
      <vt:lpstr>Gamification - Definition</vt:lpstr>
      <vt:lpstr>Gamification – Use in Education</vt:lpstr>
      <vt:lpstr>Gamification – Effective Game Design Elements</vt:lpstr>
      <vt:lpstr>Gamification – Effects on Motivation</vt:lpstr>
      <vt:lpstr>Gamification – Effects on Motivation</vt:lpstr>
      <vt:lpstr>Gamification – Gamification at Elementary Level</vt:lpstr>
      <vt:lpstr>Gamification – Gamification at Secondary Level</vt:lpstr>
      <vt:lpstr>Literature Review – Existing Tools</vt:lpstr>
      <vt:lpstr>Existing Tools – Kahoot!</vt:lpstr>
      <vt:lpstr>Existing Tools – Knowre</vt:lpstr>
      <vt:lpstr>Existing Tools – Maphi</vt:lpstr>
      <vt:lpstr>Application Demonstration</vt:lpstr>
      <vt:lpstr>Primary Research</vt:lpstr>
      <vt:lpstr>Primary Research – User Scores</vt:lpstr>
      <vt:lpstr>Primary Research – Motivating Elements</vt:lpstr>
      <vt:lpstr>Primary Research – Feedback On App</vt:lpstr>
      <vt:lpstr>Conclusions and Recommendations</vt:lpstr>
      <vt:lpstr>Conclusions</vt:lpstr>
      <vt:lpstr>Recommendations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the Use of Gamification for Learning Maths</dc:title>
  <dc:creator>250976 (Jamie Bragg)</dc:creator>
  <cp:lastModifiedBy>250976 (Jamie Bragg)</cp:lastModifiedBy>
  <cp:revision>123</cp:revision>
  <dcterms:created xsi:type="dcterms:W3CDTF">2021-04-20T13:20:19Z</dcterms:created>
  <dcterms:modified xsi:type="dcterms:W3CDTF">2021-04-26T20:44:54Z</dcterms:modified>
</cp:coreProperties>
</file>