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32"/>
  </p:notesMasterIdLst>
  <p:sldIdLst>
    <p:sldId id="257" r:id="rId6"/>
    <p:sldId id="349" r:id="rId7"/>
    <p:sldId id="350" r:id="rId8"/>
    <p:sldId id="392" r:id="rId9"/>
    <p:sldId id="375" r:id="rId10"/>
    <p:sldId id="388" r:id="rId11"/>
    <p:sldId id="390" r:id="rId12"/>
    <p:sldId id="374" r:id="rId13"/>
    <p:sldId id="373" r:id="rId14"/>
    <p:sldId id="376" r:id="rId15"/>
    <p:sldId id="377" r:id="rId16"/>
    <p:sldId id="378" r:id="rId17"/>
    <p:sldId id="379" r:id="rId18"/>
    <p:sldId id="380" r:id="rId19"/>
    <p:sldId id="381" r:id="rId20"/>
    <p:sldId id="382" r:id="rId21"/>
    <p:sldId id="383" r:id="rId22"/>
    <p:sldId id="386" r:id="rId23"/>
    <p:sldId id="389" r:id="rId24"/>
    <p:sldId id="391" r:id="rId25"/>
    <p:sldId id="384" r:id="rId26"/>
    <p:sldId id="387" r:id="rId27"/>
    <p:sldId id="370" r:id="rId28"/>
    <p:sldId id="393" r:id="rId29"/>
    <p:sldId id="385" r:id="rId30"/>
    <p:sldId id="371" r:id="rId31"/>
  </p:sldIdLst>
  <p:sldSz cx="12192000" cy="6858000"/>
  <p:notesSz cx="12192000" cy="6858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2F53"/>
    <a:srgbClr val="04040B"/>
    <a:srgbClr val="12A3C9"/>
    <a:srgbClr val="FFFFFF"/>
    <a:srgbClr val="F7F7F7"/>
    <a:srgbClr val="FCFCFD"/>
    <a:srgbClr val="66C0DD"/>
    <a:srgbClr val="8DC752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89590" autoAdjust="0"/>
  </p:normalViewPr>
  <p:slideViewPr>
    <p:cSldViewPr>
      <p:cViewPr varScale="1">
        <p:scale>
          <a:sx n="93" d="100"/>
          <a:sy n="93" d="100"/>
        </p:scale>
        <p:origin x="784" y="208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823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CEC9E6-ABC2-41BA-AD40-4336A8946ED5}" type="doc">
      <dgm:prSet loTypeId="urn:microsoft.com/office/officeart/2011/layout/Tab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78BB098-F8AE-41C9-9151-816400530A28}">
      <dgm:prSet phldrT="[Text]"/>
      <dgm:spPr/>
      <dgm:t>
        <a:bodyPr/>
        <a:lstStyle/>
        <a:p>
          <a:r>
            <a:rPr lang="en-GB" dirty="0"/>
            <a:t>Condition</a:t>
          </a:r>
        </a:p>
      </dgm:t>
    </dgm:pt>
    <dgm:pt modelId="{286BEC0F-A57E-4AEB-A72C-4EE217434F22}" type="parTrans" cxnId="{BD5B5D12-5625-4361-A15C-DE8705F8940D}">
      <dgm:prSet/>
      <dgm:spPr/>
      <dgm:t>
        <a:bodyPr/>
        <a:lstStyle/>
        <a:p>
          <a:endParaRPr lang="en-GB"/>
        </a:p>
      </dgm:t>
    </dgm:pt>
    <dgm:pt modelId="{86257A8A-5E7B-4F88-90E7-0C7F9408980E}" type="sibTrans" cxnId="{BD5B5D12-5625-4361-A15C-DE8705F8940D}">
      <dgm:prSet/>
      <dgm:spPr/>
      <dgm:t>
        <a:bodyPr/>
        <a:lstStyle/>
        <a:p>
          <a:endParaRPr lang="en-GB"/>
        </a:p>
      </dgm:t>
    </dgm:pt>
    <dgm:pt modelId="{66EC3B8D-3889-43E8-B16C-9A09793149C4}">
      <dgm:prSet phldrT="[Text]"/>
      <dgm:spPr/>
      <dgm:t>
        <a:bodyPr/>
        <a:lstStyle/>
        <a:p>
          <a:r>
            <a:rPr lang="en-GB" dirty="0"/>
            <a:t>Heart failure: adult population, ethnic minorities, poor background, co-morbidities</a:t>
          </a:r>
        </a:p>
      </dgm:t>
    </dgm:pt>
    <dgm:pt modelId="{2EDCC052-5315-4101-A1A5-D77AD067110F}" type="parTrans" cxnId="{648BD1BE-D2D4-49C1-BD77-797726EFE816}">
      <dgm:prSet/>
      <dgm:spPr/>
      <dgm:t>
        <a:bodyPr/>
        <a:lstStyle/>
        <a:p>
          <a:endParaRPr lang="en-GB"/>
        </a:p>
      </dgm:t>
    </dgm:pt>
    <dgm:pt modelId="{96D6CB93-FFBF-4E5E-A5FE-03CD083B3BFF}" type="sibTrans" cxnId="{648BD1BE-D2D4-49C1-BD77-797726EFE816}">
      <dgm:prSet/>
      <dgm:spPr/>
      <dgm:t>
        <a:bodyPr/>
        <a:lstStyle/>
        <a:p>
          <a:endParaRPr lang="en-GB"/>
        </a:p>
      </dgm:t>
    </dgm:pt>
    <dgm:pt modelId="{AEF7D85C-D686-4570-A3FB-7F2CC3E1252D}">
      <dgm:prSet phldrT="[Text]"/>
      <dgm:spPr/>
      <dgm:t>
        <a:bodyPr/>
        <a:lstStyle/>
        <a:p>
          <a:r>
            <a:rPr lang="en-GB" dirty="0"/>
            <a:t>Technology</a:t>
          </a:r>
        </a:p>
      </dgm:t>
    </dgm:pt>
    <dgm:pt modelId="{2E6D4EC8-1AD6-4D7F-B6E0-029D377C2578}" type="parTrans" cxnId="{C5A4DDA6-C07E-4D9A-A340-29700670BC12}">
      <dgm:prSet/>
      <dgm:spPr/>
      <dgm:t>
        <a:bodyPr/>
        <a:lstStyle/>
        <a:p>
          <a:endParaRPr lang="en-GB"/>
        </a:p>
      </dgm:t>
    </dgm:pt>
    <dgm:pt modelId="{6FC57CBB-2AED-4077-A871-88440121D485}" type="sibTrans" cxnId="{C5A4DDA6-C07E-4D9A-A340-29700670BC12}">
      <dgm:prSet/>
      <dgm:spPr/>
      <dgm:t>
        <a:bodyPr/>
        <a:lstStyle/>
        <a:p>
          <a:endParaRPr lang="en-GB"/>
        </a:p>
      </dgm:t>
    </dgm:pt>
    <dgm:pt modelId="{7A2872C0-5564-4B8E-AE6E-91764E6722F6}">
      <dgm:prSet phldrT="[Text]"/>
      <dgm:spPr/>
      <dgm:t>
        <a:bodyPr/>
        <a:lstStyle/>
        <a:p>
          <a:r>
            <a:rPr lang="en-GB" dirty="0"/>
            <a:t>Value proposition</a:t>
          </a:r>
        </a:p>
      </dgm:t>
    </dgm:pt>
    <dgm:pt modelId="{B137C4B3-6AFC-44B6-8E1F-D6A71B84EED1}" type="parTrans" cxnId="{14403962-E031-4F39-965D-418EA1848B43}">
      <dgm:prSet/>
      <dgm:spPr/>
      <dgm:t>
        <a:bodyPr/>
        <a:lstStyle/>
        <a:p>
          <a:endParaRPr lang="en-GB"/>
        </a:p>
      </dgm:t>
    </dgm:pt>
    <dgm:pt modelId="{D785B9BD-3DDB-4520-B2AE-5B4D1A146D4B}" type="sibTrans" cxnId="{14403962-E031-4F39-965D-418EA1848B43}">
      <dgm:prSet/>
      <dgm:spPr/>
      <dgm:t>
        <a:bodyPr/>
        <a:lstStyle/>
        <a:p>
          <a:endParaRPr lang="en-GB"/>
        </a:p>
      </dgm:t>
    </dgm:pt>
    <dgm:pt modelId="{59B27238-E610-46BE-9BC7-C8289F637865}">
      <dgm:prSet phldrT="[Text]"/>
      <dgm:spPr/>
      <dgm:t>
        <a:bodyPr/>
        <a:lstStyle/>
        <a:p>
          <a:r>
            <a:rPr lang="en-GB" dirty="0"/>
            <a:t>Higher case load for community nurses (more patients), reduced travel time, quicker remote data processing, slow trial recruitment, transaction costs</a:t>
          </a:r>
        </a:p>
      </dgm:t>
    </dgm:pt>
    <dgm:pt modelId="{3ED34829-8718-4B81-9927-C827C8B42DA9}" type="parTrans" cxnId="{012D4E4C-55BC-434A-9263-55B4215B9812}">
      <dgm:prSet/>
      <dgm:spPr/>
      <dgm:t>
        <a:bodyPr/>
        <a:lstStyle/>
        <a:p>
          <a:endParaRPr lang="en-GB"/>
        </a:p>
      </dgm:t>
    </dgm:pt>
    <dgm:pt modelId="{731A837E-2FC0-4CDF-8156-350FE7E5AA73}" type="sibTrans" cxnId="{012D4E4C-55BC-434A-9263-55B4215B9812}">
      <dgm:prSet/>
      <dgm:spPr/>
      <dgm:t>
        <a:bodyPr/>
        <a:lstStyle/>
        <a:p>
          <a:endParaRPr lang="en-GB"/>
        </a:p>
      </dgm:t>
    </dgm:pt>
    <dgm:pt modelId="{8812AEA2-0DEB-4F8A-A36F-7447133600E2}">
      <dgm:prSet phldrT="[Text]"/>
      <dgm:spPr/>
      <dgm:t>
        <a:bodyPr/>
        <a:lstStyle/>
        <a:p>
          <a:r>
            <a:rPr lang="en-GB" dirty="0"/>
            <a:t>Health organisation</a:t>
          </a:r>
        </a:p>
      </dgm:t>
    </dgm:pt>
    <dgm:pt modelId="{C7AE425D-4D50-48BF-A47A-D4AE7BDF4749}" type="parTrans" cxnId="{95A5ED66-4108-4884-A18E-5AD4913B5355}">
      <dgm:prSet/>
      <dgm:spPr/>
      <dgm:t>
        <a:bodyPr/>
        <a:lstStyle/>
        <a:p>
          <a:endParaRPr lang="en-GB"/>
        </a:p>
      </dgm:t>
    </dgm:pt>
    <dgm:pt modelId="{423C45A2-B79C-4338-BC42-0E66A17B057A}" type="sibTrans" cxnId="{95A5ED66-4108-4884-A18E-5AD4913B5355}">
      <dgm:prSet/>
      <dgm:spPr/>
      <dgm:t>
        <a:bodyPr/>
        <a:lstStyle/>
        <a:p>
          <a:endParaRPr lang="en-GB"/>
        </a:p>
      </dgm:t>
    </dgm:pt>
    <dgm:pt modelId="{B5F66C99-A582-4F84-9297-1AF87FC71A80}">
      <dgm:prSet phldrT="[Text]"/>
      <dgm:spPr/>
      <dgm:t>
        <a:bodyPr/>
        <a:lstStyle/>
        <a:p>
          <a:r>
            <a:rPr lang="en-GB" dirty="0"/>
            <a:t>Hospitals (cardiology units): good leadership/management relations, financial support for the technology, no mainstream integration, complex heart failure services</a:t>
          </a:r>
        </a:p>
      </dgm:t>
    </dgm:pt>
    <dgm:pt modelId="{48C399B7-3D9C-4EBE-9146-C33859CBAA28}" type="parTrans" cxnId="{D5211B30-A967-4B17-A42D-CC6AE6E03F09}">
      <dgm:prSet/>
      <dgm:spPr/>
      <dgm:t>
        <a:bodyPr/>
        <a:lstStyle/>
        <a:p>
          <a:endParaRPr lang="en-GB"/>
        </a:p>
      </dgm:t>
    </dgm:pt>
    <dgm:pt modelId="{BD0A62A8-8B2D-4772-BA91-4AEEE7F65A0E}" type="sibTrans" cxnId="{D5211B30-A967-4B17-A42D-CC6AE6E03F09}">
      <dgm:prSet/>
      <dgm:spPr/>
      <dgm:t>
        <a:bodyPr/>
        <a:lstStyle/>
        <a:p>
          <a:endParaRPr lang="en-GB"/>
        </a:p>
      </dgm:t>
    </dgm:pt>
    <dgm:pt modelId="{6304F27A-B81C-47A4-8AAA-8DAB06BB6782}">
      <dgm:prSet phldrT="[Text]"/>
      <dgm:spPr/>
      <dgm:t>
        <a:bodyPr/>
        <a:lstStyle/>
        <a:p>
          <a:r>
            <a:rPr lang="en-GB" dirty="0"/>
            <a:t>Wider system</a:t>
          </a:r>
        </a:p>
      </dgm:t>
    </dgm:pt>
    <dgm:pt modelId="{50711A44-4F5E-4FFC-8849-D58D3E20C33A}" type="parTrans" cxnId="{509C2F51-3D45-4DA5-991E-820C91BD8EA9}">
      <dgm:prSet/>
      <dgm:spPr/>
      <dgm:t>
        <a:bodyPr/>
        <a:lstStyle/>
        <a:p>
          <a:endParaRPr lang="en-GB"/>
        </a:p>
      </dgm:t>
    </dgm:pt>
    <dgm:pt modelId="{28E5AFAE-DA2D-4EC3-8761-643397B5649A}" type="sibTrans" cxnId="{509C2F51-3D45-4DA5-991E-820C91BD8EA9}">
      <dgm:prSet/>
      <dgm:spPr/>
      <dgm:t>
        <a:bodyPr/>
        <a:lstStyle/>
        <a:p>
          <a:endParaRPr lang="en-GB"/>
        </a:p>
      </dgm:t>
    </dgm:pt>
    <dgm:pt modelId="{8661C17D-8565-429A-8E76-A0B7AFE17EFA}">
      <dgm:prSet phldrT="[Text]"/>
      <dgm:spPr/>
      <dgm:t>
        <a:bodyPr/>
        <a:lstStyle/>
        <a:p>
          <a:r>
            <a:rPr lang="en-GB" dirty="0"/>
            <a:t>Adopters</a:t>
          </a:r>
        </a:p>
      </dgm:t>
    </dgm:pt>
    <dgm:pt modelId="{43142F04-A7BB-4DA9-942A-4166824AC293}" type="sibTrans" cxnId="{3E3D6D73-60C0-46E8-96B2-C137A198E592}">
      <dgm:prSet/>
      <dgm:spPr/>
      <dgm:t>
        <a:bodyPr/>
        <a:lstStyle/>
        <a:p>
          <a:endParaRPr lang="en-GB"/>
        </a:p>
      </dgm:t>
    </dgm:pt>
    <dgm:pt modelId="{2E41A339-9FBD-4D47-B96B-FD9BBB23273F}" type="parTrans" cxnId="{3E3D6D73-60C0-46E8-96B2-C137A198E592}">
      <dgm:prSet/>
      <dgm:spPr/>
      <dgm:t>
        <a:bodyPr/>
        <a:lstStyle/>
        <a:p>
          <a:endParaRPr lang="en-GB"/>
        </a:p>
      </dgm:t>
    </dgm:pt>
    <dgm:pt modelId="{0EF78B08-94E2-4E00-BF14-7633A8DF70DC}">
      <dgm:prSet phldrT="[Text]"/>
      <dgm:spPr/>
      <dgm:t>
        <a:bodyPr/>
        <a:lstStyle/>
        <a:p>
          <a:r>
            <a:rPr lang="en-GB" dirty="0"/>
            <a:t>Embedding &amp; adaptation over time</a:t>
          </a:r>
        </a:p>
      </dgm:t>
    </dgm:pt>
    <dgm:pt modelId="{E7375468-1114-4980-8E5C-DF1E81B3EA74}" type="parTrans" cxnId="{C38E5896-76E4-46FB-9B4B-236B7A4DC56D}">
      <dgm:prSet/>
      <dgm:spPr/>
      <dgm:t>
        <a:bodyPr/>
        <a:lstStyle/>
        <a:p>
          <a:endParaRPr lang="en-GB"/>
        </a:p>
      </dgm:t>
    </dgm:pt>
    <dgm:pt modelId="{D19F4FDC-C8E3-4676-96C1-D1F9F7F05C16}" type="sibTrans" cxnId="{C38E5896-76E4-46FB-9B4B-236B7A4DC56D}">
      <dgm:prSet/>
      <dgm:spPr/>
      <dgm:t>
        <a:bodyPr/>
        <a:lstStyle/>
        <a:p>
          <a:endParaRPr lang="en-GB"/>
        </a:p>
      </dgm:t>
    </dgm:pt>
    <dgm:pt modelId="{FF6C1D3A-FB56-4F45-882A-8E6EBF0A9075}">
      <dgm:prSet phldrT="[Text]"/>
      <dgm:spPr/>
      <dgm:t>
        <a:bodyPr/>
        <a:lstStyle/>
        <a:p>
          <a:r>
            <a:rPr lang="en-GB" dirty="0"/>
            <a:t>Strong policy push for telehealth initiatives, broadband issues especially rural areas, limited inter-organisational networking</a:t>
          </a:r>
        </a:p>
      </dgm:t>
    </dgm:pt>
    <dgm:pt modelId="{E37CBCD4-DCD5-434D-BAF8-D384D74EB8F3}" type="parTrans" cxnId="{86DFC51C-296E-4EBE-A3D0-FD6052A702B6}">
      <dgm:prSet/>
      <dgm:spPr/>
      <dgm:t>
        <a:bodyPr/>
        <a:lstStyle/>
        <a:p>
          <a:endParaRPr lang="en-GB"/>
        </a:p>
      </dgm:t>
    </dgm:pt>
    <dgm:pt modelId="{A910D120-2BE7-467F-A93F-4AF3677A9A16}" type="sibTrans" cxnId="{86DFC51C-296E-4EBE-A3D0-FD6052A702B6}">
      <dgm:prSet/>
      <dgm:spPr/>
      <dgm:t>
        <a:bodyPr/>
        <a:lstStyle/>
        <a:p>
          <a:endParaRPr lang="en-GB"/>
        </a:p>
      </dgm:t>
    </dgm:pt>
    <dgm:pt modelId="{AF574609-B310-4804-B598-FF2E53D14950}">
      <dgm:prSet phldrT="[Text]"/>
      <dgm:spPr/>
      <dgm:t>
        <a:bodyPr/>
        <a:lstStyle/>
        <a:p>
          <a:r>
            <a:rPr lang="en-GB" dirty="0"/>
            <a:t>Further adaptation by staff, Limited scope for adaptation/customisation in the tablet technology, pessimism towards the technology’s future survival </a:t>
          </a:r>
        </a:p>
      </dgm:t>
    </dgm:pt>
    <dgm:pt modelId="{FBFDA132-4621-4659-8795-5F4FB86C94D7}" type="parTrans" cxnId="{5DDC1F10-F892-4231-95FD-E8559FB9B0B9}">
      <dgm:prSet/>
      <dgm:spPr/>
      <dgm:t>
        <a:bodyPr/>
        <a:lstStyle/>
        <a:p>
          <a:endParaRPr lang="en-GB"/>
        </a:p>
      </dgm:t>
    </dgm:pt>
    <dgm:pt modelId="{7A6561F2-C26D-436D-8515-D137068DFAA8}" type="sibTrans" cxnId="{5DDC1F10-F892-4231-95FD-E8559FB9B0B9}">
      <dgm:prSet/>
      <dgm:spPr/>
      <dgm:t>
        <a:bodyPr/>
        <a:lstStyle/>
        <a:p>
          <a:endParaRPr lang="en-GB"/>
        </a:p>
      </dgm:t>
    </dgm:pt>
    <dgm:pt modelId="{514E49FA-7E2F-4345-81FE-D98F424950EB}">
      <dgm:prSet phldrT="[Text]"/>
      <dgm:spPr/>
      <dgm:t>
        <a:bodyPr/>
        <a:lstStyle/>
        <a:p>
          <a:r>
            <a:rPr lang="en-GB" dirty="0"/>
            <a:t>Staff (heart failure nurses): keen/superficial engagement, previous poor experience with telehealth, job threats, less time with patient, mixed patient views</a:t>
          </a:r>
        </a:p>
      </dgm:t>
    </dgm:pt>
    <dgm:pt modelId="{FB7642D9-1D50-4A40-A099-406D9D32036D}" type="parTrans" cxnId="{09A4E99E-E587-4D37-B6A0-10F34614035E}">
      <dgm:prSet/>
      <dgm:spPr/>
      <dgm:t>
        <a:bodyPr/>
        <a:lstStyle/>
        <a:p>
          <a:endParaRPr lang="en-GB"/>
        </a:p>
      </dgm:t>
    </dgm:pt>
    <dgm:pt modelId="{140208C9-E80F-4B8F-8737-62C77A71E679}" type="sibTrans" cxnId="{09A4E99E-E587-4D37-B6A0-10F34614035E}">
      <dgm:prSet/>
      <dgm:spPr/>
      <dgm:t>
        <a:bodyPr/>
        <a:lstStyle/>
        <a:p>
          <a:endParaRPr lang="en-GB"/>
        </a:p>
      </dgm:t>
    </dgm:pt>
    <dgm:pt modelId="{9A5439C0-D8F0-4527-9D23-298BB7AE831B}">
      <dgm:prSet phldrT="[Text]"/>
      <dgm:spPr/>
      <dgm:t>
        <a:bodyPr/>
        <a:lstStyle/>
        <a:p>
          <a:r>
            <a:rPr lang="en-GB" dirty="0"/>
            <a:t>Telehealth: biomarker monitoring tools, tablets (co-designed), Web portal, clinical trial </a:t>
          </a:r>
        </a:p>
      </dgm:t>
    </dgm:pt>
    <dgm:pt modelId="{C6981099-2ECB-456F-BE2E-2BAF43374F04}" type="parTrans" cxnId="{FD14C5FC-B469-4B0F-95A5-B92269F797E0}">
      <dgm:prSet/>
      <dgm:spPr/>
      <dgm:t>
        <a:bodyPr/>
        <a:lstStyle/>
        <a:p>
          <a:endParaRPr lang="en-GB"/>
        </a:p>
      </dgm:t>
    </dgm:pt>
    <dgm:pt modelId="{B03EC1DE-AA26-4484-B95B-2C397FFC9F80}" type="sibTrans" cxnId="{FD14C5FC-B469-4B0F-95A5-B92269F797E0}">
      <dgm:prSet/>
      <dgm:spPr/>
      <dgm:t>
        <a:bodyPr/>
        <a:lstStyle/>
        <a:p>
          <a:endParaRPr lang="en-GB"/>
        </a:p>
      </dgm:t>
    </dgm:pt>
    <dgm:pt modelId="{63A32E35-691D-4C1E-9B01-9F8AA7DD9921}" type="pres">
      <dgm:prSet presAssocID="{35CEC9E6-ABC2-41BA-AD40-4336A8946ED5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EE977852-F6B3-477F-970E-81FAB8E19107}" type="pres">
      <dgm:prSet presAssocID="{278BB098-F8AE-41C9-9151-816400530A28}" presName="composite" presStyleCnt="0"/>
      <dgm:spPr/>
    </dgm:pt>
    <dgm:pt modelId="{A8B78637-1C24-4871-83F2-2FD2D79E87CE}" type="pres">
      <dgm:prSet presAssocID="{278BB098-F8AE-41C9-9151-816400530A28}" presName="FirstChild" presStyleLbl="revTx" presStyleIdx="0" presStyleCnt="7">
        <dgm:presLayoutVars>
          <dgm:chMax val="0"/>
          <dgm:chPref val="0"/>
          <dgm:bulletEnabled val="1"/>
        </dgm:presLayoutVars>
      </dgm:prSet>
      <dgm:spPr/>
    </dgm:pt>
    <dgm:pt modelId="{920DE457-06A4-4BD0-AF85-56D54D20DC98}" type="pres">
      <dgm:prSet presAssocID="{278BB098-F8AE-41C9-9151-816400530A28}" presName="Parent" presStyleLbl="alignNode1" presStyleIdx="0" presStyleCnt="7">
        <dgm:presLayoutVars>
          <dgm:chMax val="3"/>
          <dgm:chPref val="3"/>
          <dgm:bulletEnabled val="1"/>
        </dgm:presLayoutVars>
      </dgm:prSet>
      <dgm:spPr/>
    </dgm:pt>
    <dgm:pt modelId="{CDB861BD-9B1E-4159-84F2-ABB7709E6BF1}" type="pres">
      <dgm:prSet presAssocID="{278BB098-F8AE-41C9-9151-816400530A28}" presName="Accent" presStyleLbl="parChTrans1D1" presStyleIdx="0" presStyleCnt="7"/>
      <dgm:spPr/>
    </dgm:pt>
    <dgm:pt modelId="{29B20116-92F9-42EC-94F7-EBABF4741368}" type="pres">
      <dgm:prSet presAssocID="{86257A8A-5E7B-4F88-90E7-0C7F9408980E}" presName="sibTrans" presStyleCnt="0"/>
      <dgm:spPr/>
    </dgm:pt>
    <dgm:pt modelId="{9298255A-ED5C-4753-A5E8-DD2F90B5DF2E}" type="pres">
      <dgm:prSet presAssocID="{AEF7D85C-D686-4570-A3FB-7F2CC3E1252D}" presName="composite" presStyleCnt="0"/>
      <dgm:spPr/>
    </dgm:pt>
    <dgm:pt modelId="{9B9A57B1-B172-464E-9FF3-AF64DED94A3E}" type="pres">
      <dgm:prSet presAssocID="{AEF7D85C-D686-4570-A3FB-7F2CC3E1252D}" presName="FirstChild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EE1BA6B1-3CB2-4A73-A099-2FBC7B4439C1}" type="pres">
      <dgm:prSet presAssocID="{AEF7D85C-D686-4570-A3FB-7F2CC3E1252D}" presName="Parent" presStyleLbl="alignNode1" presStyleIdx="1" presStyleCnt="7">
        <dgm:presLayoutVars>
          <dgm:chMax val="3"/>
          <dgm:chPref val="3"/>
          <dgm:bulletEnabled val="1"/>
        </dgm:presLayoutVars>
      </dgm:prSet>
      <dgm:spPr/>
    </dgm:pt>
    <dgm:pt modelId="{EAE296B0-A96B-4B31-934F-D9CC0D97420A}" type="pres">
      <dgm:prSet presAssocID="{AEF7D85C-D686-4570-A3FB-7F2CC3E1252D}" presName="Accent" presStyleLbl="parChTrans1D1" presStyleIdx="1" presStyleCnt="7"/>
      <dgm:spPr/>
    </dgm:pt>
    <dgm:pt modelId="{8156D6E8-27C4-4CC0-A441-E66A1B121538}" type="pres">
      <dgm:prSet presAssocID="{6FC57CBB-2AED-4077-A871-88440121D485}" presName="sibTrans" presStyleCnt="0"/>
      <dgm:spPr/>
    </dgm:pt>
    <dgm:pt modelId="{B7928EF0-563A-4DE2-90BE-1072CD3466ED}" type="pres">
      <dgm:prSet presAssocID="{7A2872C0-5564-4B8E-AE6E-91764E6722F6}" presName="composite" presStyleCnt="0"/>
      <dgm:spPr/>
    </dgm:pt>
    <dgm:pt modelId="{D79F532E-B8EA-4713-963F-53B2B9E2F5BE}" type="pres">
      <dgm:prSet presAssocID="{7A2872C0-5564-4B8E-AE6E-91764E6722F6}" presName="FirstChild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858DB165-B9B9-4A3A-948D-581B77D87076}" type="pres">
      <dgm:prSet presAssocID="{7A2872C0-5564-4B8E-AE6E-91764E6722F6}" presName="Parent" presStyleLbl="alignNode1" presStyleIdx="2" presStyleCnt="7">
        <dgm:presLayoutVars>
          <dgm:chMax val="3"/>
          <dgm:chPref val="3"/>
          <dgm:bulletEnabled val="1"/>
        </dgm:presLayoutVars>
      </dgm:prSet>
      <dgm:spPr/>
    </dgm:pt>
    <dgm:pt modelId="{E97412DD-DFEC-4B32-9350-F55B22DF68AD}" type="pres">
      <dgm:prSet presAssocID="{7A2872C0-5564-4B8E-AE6E-91764E6722F6}" presName="Accent" presStyleLbl="parChTrans1D1" presStyleIdx="2" presStyleCnt="7"/>
      <dgm:spPr/>
    </dgm:pt>
    <dgm:pt modelId="{6AAF6779-392C-4422-962F-F60B62E3A6B3}" type="pres">
      <dgm:prSet presAssocID="{D785B9BD-3DDB-4520-B2AE-5B4D1A146D4B}" presName="sibTrans" presStyleCnt="0"/>
      <dgm:spPr/>
    </dgm:pt>
    <dgm:pt modelId="{E2EC128A-8290-4493-8319-ABF03532293E}" type="pres">
      <dgm:prSet presAssocID="{8661C17D-8565-429A-8E76-A0B7AFE17EFA}" presName="composite" presStyleCnt="0"/>
      <dgm:spPr/>
    </dgm:pt>
    <dgm:pt modelId="{8983446D-FFDD-4D21-937A-F569576C39FA}" type="pres">
      <dgm:prSet presAssocID="{8661C17D-8565-429A-8E76-A0B7AFE17EFA}" presName="FirstChild" presStyleLbl="revTx" presStyleIdx="3" presStyleCnt="7">
        <dgm:presLayoutVars>
          <dgm:chMax val="0"/>
          <dgm:chPref val="0"/>
          <dgm:bulletEnabled val="1"/>
        </dgm:presLayoutVars>
      </dgm:prSet>
      <dgm:spPr/>
    </dgm:pt>
    <dgm:pt modelId="{4C43530C-10CA-4858-90E3-66C88C256C71}" type="pres">
      <dgm:prSet presAssocID="{8661C17D-8565-429A-8E76-A0B7AFE17EFA}" presName="Parent" presStyleLbl="alignNode1" presStyleIdx="3" presStyleCnt="7">
        <dgm:presLayoutVars>
          <dgm:chMax val="3"/>
          <dgm:chPref val="3"/>
          <dgm:bulletEnabled val="1"/>
        </dgm:presLayoutVars>
      </dgm:prSet>
      <dgm:spPr/>
    </dgm:pt>
    <dgm:pt modelId="{1F4F05A1-F606-4D86-BD12-322E4AFD2B6D}" type="pres">
      <dgm:prSet presAssocID="{8661C17D-8565-429A-8E76-A0B7AFE17EFA}" presName="Accent" presStyleLbl="parChTrans1D1" presStyleIdx="3" presStyleCnt="7"/>
      <dgm:spPr/>
    </dgm:pt>
    <dgm:pt modelId="{810ABB99-E9B8-4DBC-BAF1-E971FFB247D5}" type="pres">
      <dgm:prSet presAssocID="{43142F04-A7BB-4DA9-942A-4166824AC293}" presName="sibTrans" presStyleCnt="0"/>
      <dgm:spPr/>
    </dgm:pt>
    <dgm:pt modelId="{86FFFCA0-28BE-4EF0-A34F-BF9129DC0434}" type="pres">
      <dgm:prSet presAssocID="{8812AEA2-0DEB-4F8A-A36F-7447133600E2}" presName="composite" presStyleCnt="0"/>
      <dgm:spPr/>
    </dgm:pt>
    <dgm:pt modelId="{C33630FB-E75D-47C1-8592-DBD42AEDAEBD}" type="pres">
      <dgm:prSet presAssocID="{8812AEA2-0DEB-4F8A-A36F-7447133600E2}" presName="FirstChild" presStyleLbl="revTx" presStyleIdx="4" presStyleCnt="7">
        <dgm:presLayoutVars>
          <dgm:chMax val="0"/>
          <dgm:chPref val="0"/>
          <dgm:bulletEnabled val="1"/>
        </dgm:presLayoutVars>
      </dgm:prSet>
      <dgm:spPr/>
    </dgm:pt>
    <dgm:pt modelId="{CB462A48-3F7D-427D-A5D3-3178A7DD84AE}" type="pres">
      <dgm:prSet presAssocID="{8812AEA2-0DEB-4F8A-A36F-7447133600E2}" presName="Parent" presStyleLbl="alignNode1" presStyleIdx="4" presStyleCnt="7">
        <dgm:presLayoutVars>
          <dgm:chMax val="3"/>
          <dgm:chPref val="3"/>
          <dgm:bulletEnabled val="1"/>
        </dgm:presLayoutVars>
      </dgm:prSet>
      <dgm:spPr/>
    </dgm:pt>
    <dgm:pt modelId="{94FE4DD1-9FD3-47A1-9790-BE0C46C66BF6}" type="pres">
      <dgm:prSet presAssocID="{8812AEA2-0DEB-4F8A-A36F-7447133600E2}" presName="Accent" presStyleLbl="parChTrans1D1" presStyleIdx="4" presStyleCnt="7"/>
      <dgm:spPr/>
    </dgm:pt>
    <dgm:pt modelId="{003BB4A4-BB92-4081-9F9F-7DC79A9227F4}" type="pres">
      <dgm:prSet presAssocID="{423C45A2-B79C-4338-BC42-0E66A17B057A}" presName="sibTrans" presStyleCnt="0"/>
      <dgm:spPr/>
    </dgm:pt>
    <dgm:pt modelId="{868F0F0B-F3EB-4803-B7FF-E4E736D6E0DB}" type="pres">
      <dgm:prSet presAssocID="{6304F27A-B81C-47A4-8AAA-8DAB06BB6782}" presName="composite" presStyleCnt="0"/>
      <dgm:spPr/>
    </dgm:pt>
    <dgm:pt modelId="{0B867288-423A-4940-A36A-A29707F1A954}" type="pres">
      <dgm:prSet presAssocID="{6304F27A-B81C-47A4-8AAA-8DAB06BB6782}" presName="FirstChild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87413233-8EFB-47AB-BFED-E880F53AE87E}" type="pres">
      <dgm:prSet presAssocID="{6304F27A-B81C-47A4-8AAA-8DAB06BB6782}" presName="Parent" presStyleLbl="alignNode1" presStyleIdx="5" presStyleCnt="7">
        <dgm:presLayoutVars>
          <dgm:chMax val="3"/>
          <dgm:chPref val="3"/>
          <dgm:bulletEnabled val="1"/>
        </dgm:presLayoutVars>
      </dgm:prSet>
      <dgm:spPr/>
    </dgm:pt>
    <dgm:pt modelId="{652A0DBB-5C1E-4890-8D6A-95CA584DBEBB}" type="pres">
      <dgm:prSet presAssocID="{6304F27A-B81C-47A4-8AAA-8DAB06BB6782}" presName="Accent" presStyleLbl="parChTrans1D1" presStyleIdx="5" presStyleCnt="7"/>
      <dgm:spPr/>
    </dgm:pt>
    <dgm:pt modelId="{960B8EE0-536A-4DAE-9A20-27F94EC4FDF5}" type="pres">
      <dgm:prSet presAssocID="{28E5AFAE-DA2D-4EC3-8761-643397B5649A}" presName="sibTrans" presStyleCnt="0"/>
      <dgm:spPr/>
    </dgm:pt>
    <dgm:pt modelId="{518A6401-D6A8-45D6-BF86-2C8BAB74B58E}" type="pres">
      <dgm:prSet presAssocID="{0EF78B08-94E2-4E00-BF14-7633A8DF70DC}" presName="composite" presStyleCnt="0"/>
      <dgm:spPr/>
    </dgm:pt>
    <dgm:pt modelId="{41D5C80A-2213-46C4-A927-DC75CC72B8B5}" type="pres">
      <dgm:prSet presAssocID="{0EF78B08-94E2-4E00-BF14-7633A8DF70DC}" presName="FirstChild" presStyleLbl="revTx" presStyleIdx="6" presStyleCnt="7">
        <dgm:presLayoutVars>
          <dgm:chMax val="0"/>
          <dgm:chPref val="0"/>
          <dgm:bulletEnabled val="1"/>
        </dgm:presLayoutVars>
      </dgm:prSet>
      <dgm:spPr/>
    </dgm:pt>
    <dgm:pt modelId="{1D595B65-5EE5-4E9F-B28F-28B14E0E25D2}" type="pres">
      <dgm:prSet presAssocID="{0EF78B08-94E2-4E00-BF14-7633A8DF70DC}" presName="Parent" presStyleLbl="alignNode1" presStyleIdx="6" presStyleCnt="7">
        <dgm:presLayoutVars>
          <dgm:chMax val="3"/>
          <dgm:chPref val="3"/>
          <dgm:bulletEnabled val="1"/>
        </dgm:presLayoutVars>
      </dgm:prSet>
      <dgm:spPr/>
    </dgm:pt>
    <dgm:pt modelId="{8451157D-DE6B-4066-A7DD-2D6DC9A89346}" type="pres">
      <dgm:prSet presAssocID="{0EF78B08-94E2-4E00-BF14-7633A8DF70DC}" presName="Accent" presStyleLbl="parChTrans1D1" presStyleIdx="6" presStyleCnt="7"/>
      <dgm:spPr/>
    </dgm:pt>
  </dgm:ptLst>
  <dgm:cxnLst>
    <dgm:cxn modelId="{5DDC1F10-F892-4231-95FD-E8559FB9B0B9}" srcId="{0EF78B08-94E2-4E00-BF14-7633A8DF70DC}" destId="{AF574609-B310-4804-B598-FF2E53D14950}" srcOrd="0" destOrd="0" parTransId="{FBFDA132-4621-4659-8795-5F4FB86C94D7}" sibTransId="{7A6561F2-C26D-436D-8515-D137068DFAA8}"/>
    <dgm:cxn modelId="{BD5B5D12-5625-4361-A15C-DE8705F8940D}" srcId="{35CEC9E6-ABC2-41BA-AD40-4336A8946ED5}" destId="{278BB098-F8AE-41C9-9151-816400530A28}" srcOrd="0" destOrd="0" parTransId="{286BEC0F-A57E-4AEB-A72C-4EE217434F22}" sibTransId="{86257A8A-5E7B-4F88-90E7-0C7F9408980E}"/>
    <dgm:cxn modelId="{86DFC51C-296E-4EBE-A3D0-FD6052A702B6}" srcId="{6304F27A-B81C-47A4-8AAA-8DAB06BB6782}" destId="{FF6C1D3A-FB56-4F45-882A-8E6EBF0A9075}" srcOrd="0" destOrd="0" parTransId="{E37CBCD4-DCD5-434D-BAF8-D384D74EB8F3}" sibTransId="{A910D120-2BE7-467F-A93F-4AF3677A9A16}"/>
    <dgm:cxn modelId="{D5211B30-A967-4B17-A42D-CC6AE6E03F09}" srcId="{8812AEA2-0DEB-4F8A-A36F-7447133600E2}" destId="{B5F66C99-A582-4F84-9297-1AF87FC71A80}" srcOrd="0" destOrd="0" parTransId="{48C399B7-3D9C-4EBE-9146-C33859CBAA28}" sibTransId="{BD0A62A8-8B2D-4772-BA91-4AEEE7F65A0E}"/>
    <dgm:cxn modelId="{82BFC542-57A0-4ECA-AE8C-D6657264BEFE}" type="presOf" srcId="{6304F27A-B81C-47A4-8AAA-8DAB06BB6782}" destId="{87413233-8EFB-47AB-BFED-E880F53AE87E}" srcOrd="0" destOrd="0" presId="urn:microsoft.com/office/officeart/2011/layout/TabList"/>
    <dgm:cxn modelId="{012D4E4C-55BC-434A-9263-55B4215B9812}" srcId="{7A2872C0-5564-4B8E-AE6E-91764E6722F6}" destId="{59B27238-E610-46BE-9BC7-C8289F637865}" srcOrd="0" destOrd="0" parTransId="{3ED34829-8718-4B81-9927-C827C8B42DA9}" sibTransId="{731A837E-2FC0-4CDF-8156-350FE7E5AA73}"/>
    <dgm:cxn modelId="{3379C04D-109D-4B31-B54D-5BC6D0960EDC}" type="presOf" srcId="{AEF7D85C-D686-4570-A3FB-7F2CC3E1252D}" destId="{EE1BA6B1-3CB2-4A73-A099-2FBC7B4439C1}" srcOrd="0" destOrd="0" presId="urn:microsoft.com/office/officeart/2011/layout/TabList"/>
    <dgm:cxn modelId="{509C2F51-3D45-4DA5-991E-820C91BD8EA9}" srcId="{35CEC9E6-ABC2-41BA-AD40-4336A8946ED5}" destId="{6304F27A-B81C-47A4-8AAA-8DAB06BB6782}" srcOrd="5" destOrd="0" parTransId="{50711A44-4F5E-4FFC-8849-D58D3E20C33A}" sibTransId="{28E5AFAE-DA2D-4EC3-8761-643397B5649A}"/>
    <dgm:cxn modelId="{C64CEB51-97E2-428C-A663-075749CABE47}" type="presOf" srcId="{7A2872C0-5564-4B8E-AE6E-91764E6722F6}" destId="{858DB165-B9B9-4A3A-948D-581B77D87076}" srcOrd="0" destOrd="0" presId="urn:microsoft.com/office/officeart/2011/layout/TabList"/>
    <dgm:cxn modelId="{F6558D58-B4DE-44AE-A65C-06254FE47179}" type="presOf" srcId="{AF574609-B310-4804-B598-FF2E53D14950}" destId="{41D5C80A-2213-46C4-A927-DC75CC72B8B5}" srcOrd="0" destOrd="0" presId="urn:microsoft.com/office/officeart/2011/layout/TabList"/>
    <dgm:cxn modelId="{14403962-E031-4F39-965D-418EA1848B43}" srcId="{35CEC9E6-ABC2-41BA-AD40-4336A8946ED5}" destId="{7A2872C0-5564-4B8E-AE6E-91764E6722F6}" srcOrd="2" destOrd="0" parTransId="{B137C4B3-6AFC-44B6-8E1F-D6A71B84EED1}" sibTransId="{D785B9BD-3DDB-4520-B2AE-5B4D1A146D4B}"/>
    <dgm:cxn modelId="{95A5ED66-4108-4884-A18E-5AD4913B5355}" srcId="{35CEC9E6-ABC2-41BA-AD40-4336A8946ED5}" destId="{8812AEA2-0DEB-4F8A-A36F-7447133600E2}" srcOrd="4" destOrd="0" parTransId="{C7AE425D-4D50-48BF-A47A-D4AE7BDF4749}" sibTransId="{423C45A2-B79C-4338-BC42-0E66A17B057A}"/>
    <dgm:cxn modelId="{5135456B-A5D9-4DCC-8BA1-63EB7A1BE8DA}" type="presOf" srcId="{FF6C1D3A-FB56-4F45-882A-8E6EBF0A9075}" destId="{0B867288-423A-4940-A36A-A29707F1A954}" srcOrd="0" destOrd="0" presId="urn:microsoft.com/office/officeart/2011/layout/TabList"/>
    <dgm:cxn modelId="{02E28872-5A60-4BA3-B212-DDF51AB25B11}" type="presOf" srcId="{66EC3B8D-3889-43E8-B16C-9A09793149C4}" destId="{A8B78637-1C24-4871-83F2-2FD2D79E87CE}" srcOrd="0" destOrd="0" presId="urn:microsoft.com/office/officeart/2011/layout/TabList"/>
    <dgm:cxn modelId="{3E3D6D73-60C0-46E8-96B2-C137A198E592}" srcId="{35CEC9E6-ABC2-41BA-AD40-4336A8946ED5}" destId="{8661C17D-8565-429A-8E76-A0B7AFE17EFA}" srcOrd="3" destOrd="0" parTransId="{2E41A339-9FBD-4D47-B96B-FD9BBB23273F}" sibTransId="{43142F04-A7BB-4DA9-942A-4166824AC293}"/>
    <dgm:cxn modelId="{8E312880-B2E3-4474-BB15-2ABA9B2F8A4F}" type="presOf" srcId="{0EF78B08-94E2-4E00-BF14-7633A8DF70DC}" destId="{1D595B65-5EE5-4E9F-B28F-28B14E0E25D2}" srcOrd="0" destOrd="0" presId="urn:microsoft.com/office/officeart/2011/layout/TabList"/>
    <dgm:cxn modelId="{C906828B-2347-4611-AEE8-4B9B45FBE6C3}" type="presOf" srcId="{B5F66C99-A582-4F84-9297-1AF87FC71A80}" destId="{C33630FB-E75D-47C1-8592-DBD42AEDAEBD}" srcOrd="0" destOrd="0" presId="urn:microsoft.com/office/officeart/2011/layout/TabList"/>
    <dgm:cxn modelId="{C38E5896-76E4-46FB-9B4B-236B7A4DC56D}" srcId="{35CEC9E6-ABC2-41BA-AD40-4336A8946ED5}" destId="{0EF78B08-94E2-4E00-BF14-7633A8DF70DC}" srcOrd="6" destOrd="0" parTransId="{E7375468-1114-4980-8E5C-DF1E81B3EA74}" sibTransId="{D19F4FDC-C8E3-4676-96C1-D1F9F7F05C16}"/>
    <dgm:cxn modelId="{1A763499-8814-4D08-ABB5-3D3770B07FB2}" type="presOf" srcId="{35CEC9E6-ABC2-41BA-AD40-4336A8946ED5}" destId="{63A32E35-691D-4C1E-9B01-9F8AA7DD9921}" srcOrd="0" destOrd="0" presId="urn:microsoft.com/office/officeart/2011/layout/TabList"/>
    <dgm:cxn modelId="{4D1C499C-31A4-4A23-A029-FFEDC5B1AC02}" type="presOf" srcId="{9A5439C0-D8F0-4527-9D23-298BB7AE831B}" destId="{9B9A57B1-B172-464E-9FF3-AF64DED94A3E}" srcOrd="0" destOrd="0" presId="urn:microsoft.com/office/officeart/2011/layout/TabList"/>
    <dgm:cxn modelId="{09A4E99E-E587-4D37-B6A0-10F34614035E}" srcId="{8661C17D-8565-429A-8E76-A0B7AFE17EFA}" destId="{514E49FA-7E2F-4345-81FE-D98F424950EB}" srcOrd="0" destOrd="0" parTransId="{FB7642D9-1D50-4A40-A099-406D9D32036D}" sibTransId="{140208C9-E80F-4B8F-8737-62C77A71E679}"/>
    <dgm:cxn modelId="{C5A4DDA6-C07E-4D9A-A340-29700670BC12}" srcId="{35CEC9E6-ABC2-41BA-AD40-4336A8946ED5}" destId="{AEF7D85C-D686-4570-A3FB-7F2CC3E1252D}" srcOrd="1" destOrd="0" parTransId="{2E6D4EC8-1AD6-4D7F-B6E0-029D377C2578}" sibTransId="{6FC57CBB-2AED-4077-A871-88440121D485}"/>
    <dgm:cxn modelId="{BDC14EAB-E35F-47A9-9AEC-DC2BD7797C9C}" type="presOf" srcId="{278BB098-F8AE-41C9-9151-816400530A28}" destId="{920DE457-06A4-4BD0-AF85-56D54D20DC98}" srcOrd="0" destOrd="0" presId="urn:microsoft.com/office/officeart/2011/layout/TabList"/>
    <dgm:cxn modelId="{F21628AE-C797-43D6-8C6B-EF5D4BF635E0}" type="presOf" srcId="{8812AEA2-0DEB-4F8A-A36F-7447133600E2}" destId="{CB462A48-3F7D-427D-A5D3-3178A7DD84AE}" srcOrd="0" destOrd="0" presId="urn:microsoft.com/office/officeart/2011/layout/TabList"/>
    <dgm:cxn modelId="{648BD1BE-D2D4-49C1-BD77-797726EFE816}" srcId="{278BB098-F8AE-41C9-9151-816400530A28}" destId="{66EC3B8D-3889-43E8-B16C-9A09793149C4}" srcOrd="0" destOrd="0" parTransId="{2EDCC052-5315-4101-A1A5-D77AD067110F}" sibTransId="{96D6CB93-FFBF-4E5E-A5FE-03CD083B3BFF}"/>
    <dgm:cxn modelId="{162A56D4-1944-43A4-A5A4-E4ABF3CC2A81}" type="presOf" srcId="{59B27238-E610-46BE-9BC7-C8289F637865}" destId="{D79F532E-B8EA-4713-963F-53B2B9E2F5BE}" srcOrd="0" destOrd="0" presId="urn:microsoft.com/office/officeart/2011/layout/TabList"/>
    <dgm:cxn modelId="{F78F24D8-2E69-437C-B8AA-9601D2351781}" type="presOf" srcId="{514E49FA-7E2F-4345-81FE-D98F424950EB}" destId="{8983446D-FFDD-4D21-937A-F569576C39FA}" srcOrd="0" destOrd="0" presId="urn:microsoft.com/office/officeart/2011/layout/TabList"/>
    <dgm:cxn modelId="{7C158FE0-1737-4CFE-8A00-8B1BBF73B34A}" type="presOf" srcId="{8661C17D-8565-429A-8E76-A0B7AFE17EFA}" destId="{4C43530C-10CA-4858-90E3-66C88C256C71}" srcOrd="0" destOrd="0" presId="urn:microsoft.com/office/officeart/2011/layout/TabList"/>
    <dgm:cxn modelId="{FD14C5FC-B469-4B0F-95A5-B92269F797E0}" srcId="{AEF7D85C-D686-4570-A3FB-7F2CC3E1252D}" destId="{9A5439C0-D8F0-4527-9D23-298BB7AE831B}" srcOrd="0" destOrd="0" parTransId="{C6981099-2ECB-456F-BE2E-2BAF43374F04}" sibTransId="{B03EC1DE-AA26-4484-B95B-2C397FFC9F80}"/>
    <dgm:cxn modelId="{82D1BAFF-8E92-4D73-9C5B-4AA7875C90C4}" type="presParOf" srcId="{63A32E35-691D-4C1E-9B01-9F8AA7DD9921}" destId="{EE977852-F6B3-477F-970E-81FAB8E19107}" srcOrd="0" destOrd="0" presId="urn:microsoft.com/office/officeart/2011/layout/TabList"/>
    <dgm:cxn modelId="{DCA48C44-0449-4B7C-A12A-814E97A40571}" type="presParOf" srcId="{EE977852-F6B3-477F-970E-81FAB8E19107}" destId="{A8B78637-1C24-4871-83F2-2FD2D79E87CE}" srcOrd="0" destOrd="0" presId="urn:microsoft.com/office/officeart/2011/layout/TabList"/>
    <dgm:cxn modelId="{3EDAA8B3-C668-434E-93B0-B6A635EA2257}" type="presParOf" srcId="{EE977852-F6B3-477F-970E-81FAB8E19107}" destId="{920DE457-06A4-4BD0-AF85-56D54D20DC98}" srcOrd="1" destOrd="0" presId="urn:microsoft.com/office/officeart/2011/layout/TabList"/>
    <dgm:cxn modelId="{39759483-47CD-4A8C-A9B6-9EDBC469B93C}" type="presParOf" srcId="{EE977852-F6B3-477F-970E-81FAB8E19107}" destId="{CDB861BD-9B1E-4159-84F2-ABB7709E6BF1}" srcOrd="2" destOrd="0" presId="urn:microsoft.com/office/officeart/2011/layout/TabList"/>
    <dgm:cxn modelId="{D15BC698-BD8E-41B3-895F-3CFC0484DC51}" type="presParOf" srcId="{63A32E35-691D-4C1E-9B01-9F8AA7DD9921}" destId="{29B20116-92F9-42EC-94F7-EBABF4741368}" srcOrd="1" destOrd="0" presId="urn:microsoft.com/office/officeart/2011/layout/TabList"/>
    <dgm:cxn modelId="{B6098218-0B15-4D7C-9585-918B5404E75A}" type="presParOf" srcId="{63A32E35-691D-4C1E-9B01-9F8AA7DD9921}" destId="{9298255A-ED5C-4753-A5E8-DD2F90B5DF2E}" srcOrd="2" destOrd="0" presId="urn:microsoft.com/office/officeart/2011/layout/TabList"/>
    <dgm:cxn modelId="{2A33B757-CC8B-44C1-91AC-1850EA24F289}" type="presParOf" srcId="{9298255A-ED5C-4753-A5E8-DD2F90B5DF2E}" destId="{9B9A57B1-B172-464E-9FF3-AF64DED94A3E}" srcOrd="0" destOrd="0" presId="urn:microsoft.com/office/officeart/2011/layout/TabList"/>
    <dgm:cxn modelId="{4ED673E9-971A-4236-A2A9-372877F8D18B}" type="presParOf" srcId="{9298255A-ED5C-4753-A5E8-DD2F90B5DF2E}" destId="{EE1BA6B1-3CB2-4A73-A099-2FBC7B4439C1}" srcOrd="1" destOrd="0" presId="urn:microsoft.com/office/officeart/2011/layout/TabList"/>
    <dgm:cxn modelId="{0B7D0E64-FDD0-45FF-BCFD-9023EF561D05}" type="presParOf" srcId="{9298255A-ED5C-4753-A5E8-DD2F90B5DF2E}" destId="{EAE296B0-A96B-4B31-934F-D9CC0D97420A}" srcOrd="2" destOrd="0" presId="urn:microsoft.com/office/officeart/2011/layout/TabList"/>
    <dgm:cxn modelId="{44BC99E3-F3E3-493B-910D-F3670371F2A2}" type="presParOf" srcId="{63A32E35-691D-4C1E-9B01-9F8AA7DD9921}" destId="{8156D6E8-27C4-4CC0-A441-E66A1B121538}" srcOrd="3" destOrd="0" presId="urn:microsoft.com/office/officeart/2011/layout/TabList"/>
    <dgm:cxn modelId="{5FFDACBB-1332-4112-8900-3E4F58A69865}" type="presParOf" srcId="{63A32E35-691D-4C1E-9B01-9F8AA7DD9921}" destId="{B7928EF0-563A-4DE2-90BE-1072CD3466ED}" srcOrd="4" destOrd="0" presId="urn:microsoft.com/office/officeart/2011/layout/TabList"/>
    <dgm:cxn modelId="{F785C714-5614-4516-80E6-28A9ED2D7215}" type="presParOf" srcId="{B7928EF0-563A-4DE2-90BE-1072CD3466ED}" destId="{D79F532E-B8EA-4713-963F-53B2B9E2F5BE}" srcOrd="0" destOrd="0" presId="urn:microsoft.com/office/officeart/2011/layout/TabList"/>
    <dgm:cxn modelId="{259D4392-5646-44F6-A993-87D1BA2CD127}" type="presParOf" srcId="{B7928EF0-563A-4DE2-90BE-1072CD3466ED}" destId="{858DB165-B9B9-4A3A-948D-581B77D87076}" srcOrd="1" destOrd="0" presId="urn:microsoft.com/office/officeart/2011/layout/TabList"/>
    <dgm:cxn modelId="{D21FAC65-7528-4072-BE5A-5D2D5D84C50C}" type="presParOf" srcId="{B7928EF0-563A-4DE2-90BE-1072CD3466ED}" destId="{E97412DD-DFEC-4B32-9350-F55B22DF68AD}" srcOrd="2" destOrd="0" presId="urn:microsoft.com/office/officeart/2011/layout/TabList"/>
    <dgm:cxn modelId="{60A0C338-9C2B-4531-A46F-A86C95AEF3B0}" type="presParOf" srcId="{63A32E35-691D-4C1E-9B01-9F8AA7DD9921}" destId="{6AAF6779-392C-4422-962F-F60B62E3A6B3}" srcOrd="5" destOrd="0" presId="urn:microsoft.com/office/officeart/2011/layout/TabList"/>
    <dgm:cxn modelId="{1EA3FBF1-F645-4BD0-9447-4C7FDE19F041}" type="presParOf" srcId="{63A32E35-691D-4C1E-9B01-9F8AA7DD9921}" destId="{E2EC128A-8290-4493-8319-ABF03532293E}" srcOrd="6" destOrd="0" presId="urn:microsoft.com/office/officeart/2011/layout/TabList"/>
    <dgm:cxn modelId="{2A087CB7-B592-42E1-857C-843F003CA17E}" type="presParOf" srcId="{E2EC128A-8290-4493-8319-ABF03532293E}" destId="{8983446D-FFDD-4D21-937A-F569576C39FA}" srcOrd="0" destOrd="0" presId="urn:microsoft.com/office/officeart/2011/layout/TabList"/>
    <dgm:cxn modelId="{5B67BBDE-A5D5-4D5B-862D-EDCA78963EC1}" type="presParOf" srcId="{E2EC128A-8290-4493-8319-ABF03532293E}" destId="{4C43530C-10CA-4858-90E3-66C88C256C71}" srcOrd="1" destOrd="0" presId="urn:microsoft.com/office/officeart/2011/layout/TabList"/>
    <dgm:cxn modelId="{1BC417DA-CDAE-48F8-BC00-2B2A74E1C9AC}" type="presParOf" srcId="{E2EC128A-8290-4493-8319-ABF03532293E}" destId="{1F4F05A1-F606-4D86-BD12-322E4AFD2B6D}" srcOrd="2" destOrd="0" presId="urn:microsoft.com/office/officeart/2011/layout/TabList"/>
    <dgm:cxn modelId="{CC88D968-BBB2-4705-9155-CEE748EA26C6}" type="presParOf" srcId="{63A32E35-691D-4C1E-9B01-9F8AA7DD9921}" destId="{810ABB99-E9B8-4DBC-BAF1-E971FFB247D5}" srcOrd="7" destOrd="0" presId="urn:microsoft.com/office/officeart/2011/layout/TabList"/>
    <dgm:cxn modelId="{A9698B7C-CD69-4A0C-9A3D-BB4466518DD6}" type="presParOf" srcId="{63A32E35-691D-4C1E-9B01-9F8AA7DD9921}" destId="{86FFFCA0-28BE-4EF0-A34F-BF9129DC0434}" srcOrd="8" destOrd="0" presId="urn:microsoft.com/office/officeart/2011/layout/TabList"/>
    <dgm:cxn modelId="{06FD5B14-381B-4C19-8DFB-19032278F0F1}" type="presParOf" srcId="{86FFFCA0-28BE-4EF0-A34F-BF9129DC0434}" destId="{C33630FB-E75D-47C1-8592-DBD42AEDAEBD}" srcOrd="0" destOrd="0" presId="urn:microsoft.com/office/officeart/2011/layout/TabList"/>
    <dgm:cxn modelId="{3D2C3A2E-E31D-489C-B1B4-813E4F23844B}" type="presParOf" srcId="{86FFFCA0-28BE-4EF0-A34F-BF9129DC0434}" destId="{CB462A48-3F7D-427D-A5D3-3178A7DD84AE}" srcOrd="1" destOrd="0" presId="urn:microsoft.com/office/officeart/2011/layout/TabList"/>
    <dgm:cxn modelId="{413A29B7-37F6-40B8-859A-546CD88382A3}" type="presParOf" srcId="{86FFFCA0-28BE-4EF0-A34F-BF9129DC0434}" destId="{94FE4DD1-9FD3-47A1-9790-BE0C46C66BF6}" srcOrd="2" destOrd="0" presId="urn:microsoft.com/office/officeart/2011/layout/TabList"/>
    <dgm:cxn modelId="{4788CF1D-90EB-4AE7-98D2-FC2F76F90C78}" type="presParOf" srcId="{63A32E35-691D-4C1E-9B01-9F8AA7DD9921}" destId="{003BB4A4-BB92-4081-9F9F-7DC79A9227F4}" srcOrd="9" destOrd="0" presId="urn:microsoft.com/office/officeart/2011/layout/TabList"/>
    <dgm:cxn modelId="{D953FC02-F348-473B-A3D3-51FF611349A7}" type="presParOf" srcId="{63A32E35-691D-4C1E-9B01-9F8AA7DD9921}" destId="{868F0F0B-F3EB-4803-B7FF-E4E736D6E0DB}" srcOrd="10" destOrd="0" presId="urn:microsoft.com/office/officeart/2011/layout/TabList"/>
    <dgm:cxn modelId="{28BD1E43-2E7E-444C-B620-4A2FFFDEBE0B}" type="presParOf" srcId="{868F0F0B-F3EB-4803-B7FF-E4E736D6E0DB}" destId="{0B867288-423A-4940-A36A-A29707F1A954}" srcOrd="0" destOrd="0" presId="urn:microsoft.com/office/officeart/2011/layout/TabList"/>
    <dgm:cxn modelId="{659119C7-2DFE-4654-98BD-05095F193758}" type="presParOf" srcId="{868F0F0B-F3EB-4803-B7FF-E4E736D6E0DB}" destId="{87413233-8EFB-47AB-BFED-E880F53AE87E}" srcOrd="1" destOrd="0" presId="urn:microsoft.com/office/officeart/2011/layout/TabList"/>
    <dgm:cxn modelId="{FBAD36E2-52A7-4F99-866F-A34121960BF6}" type="presParOf" srcId="{868F0F0B-F3EB-4803-B7FF-E4E736D6E0DB}" destId="{652A0DBB-5C1E-4890-8D6A-95CA584DBEBB}" srcOrd="2" destOrd="0" presId="urn:microsoft.com/office/officeart/2011/layout/TabList"/>
    <dgm:cxn modelId="{33D2FD82-C943-4494-BCEE-8983EC41DCE3}" type="presParOf" srcId="{63A32E35-691D-4C1E-9B01-9F8AA7DD9921}" destId="{960B8EE0-536A-4DAE-9A20-27F94EC4FDF5}" srcOrd="11" destOrd="0" presId="urn:microsoft.com/office/officeart/2011/layout/TabList"/>
    <dgm:cxn modelId="{EA1E3B3D-F1CD-4752-943A-D08076225EDC}" type="presParOf" srcId="{63A32E35-691D-4C1E-9B01-9F8AA7DD9921}" destId="{518A6401-D6A8-45D6-BF86-2C8BAB74B58E}" srcOrd="12" destOrd="0" presId="urn:microsoft.com/office/officeart/2011/layout/TabList"/>
    <dgm:cxn modelId="{A5DA13F1-5636-4C7C-9840-6C093E71AB80}" type="presParOf" srcId="{518A6401-D6A8-45D6-BF86-2C8BAB74B58E}" destId="{41D5C80A-2213-46C4-A927-DC75CC72B8B5}" srcOrd="0" destOrd="0" presId="urn:microsoft.com/office/officeart/2011/layout/TabList"/>
    <dgm:cxn modelId="{BCA4972C-A996-46B0-9B70-18F605A6A4A0}" type="presParOf" srcId="{518A6401-D6A8-45D6-BF86-2C8BAB74B58E}" destId="{1D595B65-5EE5-4E9F-B28F-28B14E0E25D2}" srcOrd="1" destOrd="0" presId="urn:microsoft.com/office/officeart/2011/layout/TabList"/>
    <dgm:cxn modelId="{44519153-3098-44B7-803B-3163D0A257B2}" type="presParOf" srcId="{518A6401-D6A8-45D6-BF86-2C8BAB74B58E}" destId="{8451157D-DE6B-4066-A7DD-2D6DC9A89346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51157D-DE6B-4066-A7DD-2D6DC9A89346}">
      <dsp:nvSpPr>
        <dsp:cNvPr id="0" name=""/>
        <dsp:cNvSpPr/>
      </dsp:nvSpPr>
      <dsp:spPr>
        <a:xfrm>
          <a:off x="0" y="4493855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A0DBB-5C1E-4890-8D6A-95CA584DBEBB}">
      <dsp:nvSpPr>
        <dsp:cNvPr id="0" name=""/>
        <dsp:cNvSpPr/>
      </dsp:nvSpPr>
      <dsp:spPr>
        <a:xfrm>
          <a:off x="0" y="3847758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FE4DD1-9FD3-47A1-9790-BE0C46C66BF6}">
      <dsp:nvSpPr>
        <dsp:cNvPr id="0" name=""/>
        <dsp:cNvSpPr/>
      </dsp:nvSpPr>
      <dsp:spPr>
        <a:xfrm>
          <a:off x="0" y="3201662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4F05A1-F606-4D86-BD12-322E4AFD2B6D}">
      <dsp:nvSpPr>
        <dsp:cNvPr id="0" name=""/>
        <dsp:cNvSpPr/>
      </dsp:nvSpPr>
      <dsp:spPr>
        <a:xfrm>
          <a:off x="0" y="2555565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7412DD-DFEC-4B32-9350-F55B22DF68AD}">
      <dsp:nvSpPr>
        <dsp:cNvPr id="0" name=""/>
        <dsp:cNvSpPr/>
      </dsp:nvSpPr>
      <dsp:spPr>
        <a:xfrm>
          <a:off x="0" y="1909468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E296B0-A96B-4B31-934F-D9CC0D97420A}">
      <dsp:nvSpPr>
        <dsp:cNvPr id="0" name=""/>
        <dsp:cNvSpPr/>
      </dsp:nvSpPr>
      <dsp:spPr>
        <a:xfrm>
          <a:off x="0" y="1263371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B861BD-9B1E-4159-84F2-ABB7709E6BF1}">
      <dsp:nvSpPr>
        <dsp:cNvPr id="0" name=""/>
        <dsp:cNvSpPr/>
      </dsp:nvSpPr>
      <dsp:spPr>
        <a:xfrm>
          <a:off x="0" y="617274"/>
          <a:ext cx="1043940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B78637-1C24-4871-83F2-2FD2D79E87CE}">
      <dsp:nvSpPr>
        <dsp:cNvPr id="0" name=""/>
        <dsp:cNvSpPr/>
      </dsp:nvSpPr>
      <dsp:spPr>
        <a:xfrm>
          <a:off x="2714244" y="1944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Heart failure: adult population, ethnic minorities, poor background, co-morbidities</a:t>
          </a:r>
        </a:p>
      </dsp:txBody>
      <dsp:txXfrm>
        <a:off x="2714244" y="1944"/>
        <a:ext cx="7725156" cy="615330"/>
      </dsp:txXfrm>
    </dsp:sp>
    <dsp:sp modelId="{920DE457-06A4-4BD0-AF85-56D54D20DC98}">
      <dsp:nvSpPr>
        <dsp:cNvPr id="0" name=""/>
        <dsp:cNvSpPr/>
      </dsp:nvSpPr>
      <dsp:spPr>
        <a:xfrm>
          <a:off x="0" y="1944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Condition</a:t>
          </a:r>
        </a:p>
      </dsp:txBody>
      <dsp:txXfrm>
        <a:off x="30043" y="31987"/>
        <a:ext cx="2654158" cy="585287"/>
      </dsp:txXfrm>
    </dsp:sp>
    <dsp:sp modelId="{9B9A57B1-B172-464E-9FF3-AF64DED94A3E}">
      <dsp:nvSpPr>
        <dsp:cNvPr id="0" name=""/>
        <dsp:cNvSpPr/>
      </dsp:nvSpPr>
      <dsp:spPr>
        <a:xfrm>
          <a:off x="2714244" y="648041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Telehealth: biomarker monitoring tools, tablets (co-designed), Web portal, clinical trial </a:t>
          </a:r>
        </a:p>
      </dsp:txBody>
      <dsp:txXfrm>
        <a:off x="2714244" y="648041"/>
        <a:ext cx="7725156" cy="615330"/>
      </dsp:txXfrm>
    </dsp:sp>
    <dsp:sp modelId="{EE1BA6B1-3CB2-4A73-A099-2FBC7B4439C1}">
      <dsp:nvSpPr>
        <dsp:cNvPr id="0" name=""/>
        <dsp:cNvSpPr/>
      </dsp:nvSpPr>
      <dsp:spPr>
        <a:xfrm>
          <a:off x="0" y="648041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Technology</a:t>
          </a:r>
        </a:p>
      </dsp:txBody>
      <dsp:txXfrm>
        <a:off x="30043" y="678084"/>
        <a:ext cx="2654158" cy="585287"/>
      </dsp:txXfrm>
    </dsp:sp>
    <dsp:sp modelId="{D79F532E-B8EA-4713-963F-53B2B9E2F5BE}">
      <dsp:nvSpPr>
        <dsp:cNvPr id="0" name=""/>
        <dsp:cNvSpPr/>
      </dsp:nvSpPr>
      <dsp:spPr>
        <a:xfrm>
          <a:off x="2714244" y="1294137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Higher case load for community nurses (more patients), reduced travel time, quicker remote data processing, slow trial recruitment, transaction costs</a:t>
          </a:r>
        </a:p>
      </dsp:txBody>
      <dsp:txXfrm>
        <a:off x="2714244" y="1294137"/>
        <a:ext cx="7725156" cy="615330"/>
      </dsp:txXfrm>
    </dsp:sp>
    <dsp:sp modelId="{858DB165-B9B9-4A3A-948D-581B77D87076}">
      <dsp:nvSpPr>
        <dsp:cNvPr id="0" name=""/>
        <dsp:cNvSpPr/>
      </dsp:nvSpPr>
      <dsp:spPr>
        <a:xfrm>
          <a:off x="0" y="1294137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Value proposition</a:t>
          </a:r>
        </a:p>
      </dsp:txBody>
      <dsp:txXfrm>
        <a:off x="30043" y="1324180"/>
        <a:ext cx="2654158" cy="585287"/>
      </dsp:txXfrm>
    </dsp:sp>
    <dsp:sp modelId="{8983446D-FFDD-4D21-937A-F569576C39FA}">
      <dsp:nvSpPr>
        <dsp:cNvPr id="0" name=""/>
        <dsp:cNvSpPr/>
      </dsp:nvSpPr>
      <dsp:spPr>
        <a:xfrm>
          <a:off x="2714244" y="1940234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Staff (heart failure nurses): keen/superficial engagement, previous poor experience with telehealth, job threats, less time with patient, mixed patient views</a:t>
          </a:r>
        </a:p>
      </dsp:txBody>
      <dsp:txXfrm>
        <a:off x="2714244" y="1940234"/>
        <a:ext cx="7725156" cy="615330"/>
      </dsp:txXfrm>
    </dsp:sp>
    <dsp:sp modelId="{4C43530C-10CA-4858-90E3-66C88C256C71}">
      <dsp:nvSpPr>
        <dsp:cNvPr id="0" name=""/>
        <dsp:cNvSpPr/>
      </dsp:nvSpPr>
      <dsp:spPr>
        <a:xfrm>
          <a:off x="0" y="1940234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Adopters</a:t>
          </a:r>
        </a:p>
      </dsp:txBody>
      <dsp:txXfrm>
        <a:off x="30043" y="1970277"/>
        <a:ext cx="2654158" cy="585287"/>
      </dsp:txXfrm>
    </dsp:sp>
    <dsp:sp modelId="{C33630FB-E75D-47C1-8592-DBD42AEDAEBD}">
      <dsp:nvSpPr>
        <dsp:cNvPr id="0" name=""/>
        <dsp:cNvSpPr/>
      </dsp:nvSpPr>
      <dsp:spPr>
        <a:xfrm>
          <a:off x="2714244" y="2586331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Hospitals (cardiology units): good leadership/management relations, financial support for the technology, no mainstream integration, complex heart failure services</a:t>
          </a:r>
        </a:p>
      </dsp:txBody>
      <dsp:txXfrm>
        <a:off x="2714244" y="2586331"/>
        <a:ext cx="7725156" cy="615330"/>
      </dsp:txXfrm>
    </dsp:sp>
    <dsp:sp modelId="{CB462A48-3F7D-427D-A5D3-3178A7DD84AE}">
      <dsp:nvSpPr>
        <dsp:cNvPr id="0" name=""/>
        <dsp:cNvSpPr/>
      </dsp:nvSpPr>
      <dsp:spPr>
        <a:xfrm>
          <a:off x="0" y="2586331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Health organisation</a:t>
          </a:r>
        </a:p>
      </dsp:txBody>
      <dsp:txXfrm>
        <a:off x="30043" y="2616374"/>
        <a:ext cx="2654158" cy="585287"/>
      </dsp:txXfrm>
    </dsp:sp>
    <dsp:sp modelId="{0B867288-423A-4940-A36A-A29707F1A954}">
      <dsp:nvSpPr>
        <dsp:cNvPr id="0" name=""/>
        <dsp:cNvSpPr/>
      </dsp:nvSpPr>
      <dsp:spPr>
        <a:xfrm>
          <a:off x="2714244" y="3232428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Strong policy push for telehealth initiatives, broadband issues especially rural areas, limited inter-organisational networking</a:t>
          </a:r>
        </a:p>
      </dsp:txBody>
      <dsp:txXfrm>
        <a:off x="2714244" y="3232428"/>
        <a:ext cx="7725156" cy="615330"/>
      </dsp:txXfrm>
    </dsp:sp>
    <dsp:sp modelId="{87413233-8EFB-47AB-BFED-E880F53AE87E}">
      <dsp:nvSpPr>
        <dsp:cNvPr id="0" name=""/>
        <dsp:cNvSpPr/>
      </dsp:nvSpPr>
      <dsp:spPr>
        <a:xfrm>
          <a:off x="0" y="3232428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Wider system</a:t>
          </a:r>
        </a:p>
      </dsp:txBody>
      <dsp:txXfrm>
        <a:off x="30043" y="3262471"/>
        <a:ext cx="2654158" cy="585287"/>
      </dsp:txXfrm>
    </dsp:sp>
    <dsp:sp modelId="{41D5C80A-2213-46C4-A927-DC75CC72B8B5}">
      <dsp:nvSpPr>
        <dsp:cNvPr id="0" name=""/>
        <dsp:cNvSpPr/>
      </dsp:nvSpPr>
      <dsp:spPr>
        <a:xfrm>
          <a:off x="2714243" y="3878525"/>
          <a:ext cx="7725156" cy="615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b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Further adaptation by staff, Limited scope for adaptation/customisation in the tablet technology, pessimism towards the technology’s future survival </a:t>
          </a:r>
        </a:p>
      </dsp:txBody>
      <dsp:txXfrm>
        <a:off x="2714243" y="3878525"/>
        <a:ext cx="7725156" cy="615330"/>
      </dsp:txXfrm>
    </dsp:sp>
    <dsp:sp modelId="{1D595B65-5EE5-4E9F-B28F-28B14E0E25D2}">
      <dsp:nvSpPr>
        <dsp:cNvPr id="0" name=""/>
        <dsp:cNvSpPr/>
      </dsp:nvSpPr>
      <dsp:spPr>
        <a:xfrm>
          <a:off x="0" y="3878525"/>
          <a:ext cx="2714244" cy="615330"/>
        </a:xfrm>
        <a:prstGeom prst="round2SameRect">
          <a:avLst>
            <a:gd name="adj1" fmla="val 1667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Embedding &amp; adaptation over time</a:t>
          </a:r>
        </a:p>
      </dsp:txBody>
      <dsp:txXfrm>
        <a:off x="30043" y="3908568"/>
        <a:ext cx="2654158" cy="5852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02/11/2021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676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0900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9007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1363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4698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7816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Complex [adaptive] systems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characterised by fuzzy boundaries; their interacting agents operate according to internal rules that cannot always be predicted; such systems interact, adapt and co-evolve with other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50554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6915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7226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0474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Transaction costs theory, which was developed to explain the governance implications of costs that constitute friction or a barrier to otherwise desirable economic or social exchange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Often, the primary value of a technology is reduction in transaction costs; reducing frictions on the patient-provider interface – for example, patient-facing digital health innovations such as video consultations, and apps designed to support self-care in the home or help patients to locate, pay for, and rate laboratory services in their vicinity.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19275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staff, patients and carers who will be expected to use the technology (but who may refuse to use it or find they are unable to use it).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6088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 of organisational structure and climate (for example, the well-documented findings that well-led organisations with flat hierarchies, devolved decision-making, slack resources and a risk- taking climate find it easier to innovate than those lacking these features)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 of absorptive capacity (preconditions for capturing knowledge from outside the organisation and disseminating it internally)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 of organisational readiness (especially the notion of innovation-system fit and the potential ‘wrecking power’ of strategically-placed opponents)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 of assimilation and implementation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 of incremental versus disruptive change (‘disruptive innovation’ of the rip-and-replace school succeeds far less often than a more incremental approach to change)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2702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regulative (laws, regulations and contracts which stipulate what must happen),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normative (professional and societal expectations about what should happen) and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cultural-cognitive (taken-for-granted scripts and mental models about what generally does happen)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4902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1431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61156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70388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65137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DiCoT</a:t>
            </a:r>
            <a:r>
              <a:rPr lang="en-GB" dirty="0"/>
              <a:t>-CL has been applied to evaluate the design and use of a blood glucose meter on a ward and to investigate the safety around infusion practices on a ward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24579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21599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65684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647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8485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7398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686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11/2/21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researchportal.port.ac.uk/en/persons/taiwo-adedeji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sustainableimprovement/change-model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-users.cs.york.ac.uk/~jam/pdfs/Complex_IT_Projects.pdf" TargetMode="External"/><Relationship Id="rId5" Type="http://schemas.openxmlformats.org/officeDocument/2006/relationships/hyperlink" Target="https://onlinelibrary.wiley.com/doi/10.1111/j.1540-6210.2006.00570.x" TargetMode="External"/><Relationship Id="rId4" Type="http://schemas.openxmlformats.org/officeDocument/2006/relationships/hyperlink" Target="https://hbr.org/1995/05/leading-change-why-transformation-efforts-fail-2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72675" y="574764"/>
            <a:ext cx="5146398" cy="20928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Exploring the NASSS Framework for </a:t>
            </a:r>
          </a:p>
          <a:p>
            <a:r>
              <a:rPr lang="en-GB" sz="3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Technology-supported Implementations</a:t>
            </a:r>
            <a:endParaRPr lang="en-GB" sz="34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Taiwo Adedeji BSc MSc </a:t>
            </a:r>
            <a:r>
              <a:rPr lang="en-US" dirty="0" err="1"/>
              <a:t>MRes</a:t>
            </a:r>
            <a:r>
              <a:rPr lang="en-US" dirty="0"/>
              <a:t> PhD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13"/>
    </mc:Choice>
    <mc:Fallback xmlns="">
      <p:transition spd="slow" advTm="3891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b="1" dirty="0"/>
              <a:t>Personal introduction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219200"/>
            <a:ext cx="10439400" cy="42672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Lecturer/Researcher, Portsmouth Uni (since 2018), UWTSD (since 2021)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Teach and supervise undergrad and postgrad Computing students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Research and implement health informatics projects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Education, University of Portsmouth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BSc 2009-12, MSc 2013-14, </a:t>
            </a:r>
            <a:r>
              <a:rPr lang="en-GB" dirty="0" err="1"/>
              <a:t>MRes</a:t>
            </a:r>
            <a:r>
              <a:rPr lang="en-GB" dirty="0"/>
              <a:t> 2016-17, PhD 2018-21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Professional, Various organisations  (since 2010)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Programme Manager, FEDIP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Database Administrator, V3 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Technical Consultant, </a:t>
            </a:r>
            <a:r>
              <a:rPr lang="en-GB" dirty="0" err="1"/>
              <a:t>Phetad</a:t>
            </a:r>
            <a:endParaRPr lang="en-GB" dirty="0"/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Database Manager, EIE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Database/Network Analyst, </a:t>
            </a:r>
            <a:r>
              <a:rPr lang="en-GB" dirty="0" err="1"/>
              <a:t>Boxit</a:t>
            </a:r>
            <a:endParaRPr lang="en-GB" dirty="0"/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IT Service Delivery Analyst, </a:t>
            </a:r>
            <a:r>
              <a:rPr lang="en-GB" dirty="0" err="1"/>
              <a:t>UoP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pic>
        <p:nvPicPr>
          <p:cNvPr id="1028" name="Picture 4" descr="Taiwo Adedeji — University of Portsmouth">
            <a:extLst>
              <a:ext uri="{FF2B5EF4-FFF2-40B4-BE49-F238E27FC236}">
                <a16:creationId xmlns:a16="http://schemas.microsoft.com/office/drawing/2014/main" id="{FA18B57D-FF24-4131-AA4F-F95BBB0A3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5358" y="887354"/>
            <a:ext cx="1982470" cy="245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957168E-97D5-4494-AC8F-FC1586862AD7}"/>
              </a:ext>
            </a:extLst>
          </p:cNvPr>
          <p:cNvSpPr/>
          <p:nvPr/>
        </p:nvSpPr>
        <p:spPr>
          <a:xfrm>
            <a:off x="838200" y="517975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Publication profile: </a:t>
            </a:r>
            <a:r>
              <a:rPr lang="en-GB" dirty="0">
                <a:hlinkClick r:id="rId4"/>
              </a:rPr>
              <a:t>https://researchportal.port.ac.uk/en/persons/taiwo-adedeji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364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829"/>
    </mc:Choice>
    <mc:Fallback xmlns="">
      <p:transition spd="slow" advTm="9182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601200" cy="449580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a systematic understanding and knowledge of the concepts, methods and technological components of digital technology and evaluate critically their functionality, benefits and limitations in a specific context. 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6824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31"/>
    </mc:Choice>
    <mc:Fallback xmlns="">
      <p:transition spd="slow" advTm="4953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601200" cy="44958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Complexity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Adoption</a:t>
            </a:r>
            <a:endParaRPr lang="en-GB" sz="2100" dirty="0"/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Framework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Theories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Reduce or manage complexity?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4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Implementing digital health interventions</a:t>
            </a:r>
          </a:p>
        </p:txBody>
      </p:sp>
    </p:spTree>
    <p:extLst>
      <p:ext uri="{BB962C8B-B14F-4D97-AF65-F5344CB8AC3E}">
        <p14:creationId xmlns:p14="http://schemas.microsoft.com/office/powerpoint/2010/main" val="300652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421"/>
    </mc:Choice>
    <mc:Fallback xmlns="">
      <p:transition spd="slow" advTm="5042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9601200" cy="4495800"/>
          </a:xfrm>
        </p:spPr>
        <p:txBody>
          <a:bodyPr>
            <a:normAutofit/>
          </a:bodyPr>
          <a:lstStyle/>
          <a:p>
            <a:pPr marL="0" indent="0" algn="ctr">
              <a:buSzPct val="75000"/>
              <a:buNone/>
            </a:pPr>
            <a:endParaRPr lang="en-GB" i="1" dirty="0"/>
          </a:p>
          <a:p>
            <a:pPr marL="0" indent="0" algn="ctr">
              <a:buSzPct val="75000"/>
              <a:buNone/>
            </a:pPr>
            <a:endParaRPr lang="en-GB" i="1" dirty="0"/>
          </a:p>
          <a:p>
            <a:pPr marL="0" indent="0" algn="ctr">
              <a:buSzPct val="75000"/>
              <a:buNone/>
            </a:pPr>
            <a:r>
              <a:rPr lang="en-GB" b="1" i="1" dirty="0"/>
              <a:t>Complexity</a:t>
            </a:r>
            <a:r>
              <a:rPr lang="en-GB" i="1" dirty="0"/>
              <a:t>…“a dynamic and constantly emerging set of processes and objects that not only interact with each other, but come to be defined by those interactions” </a:t>
            </a:r>
          </a:p>
          <a:p>
            <a:pPr marL="0" indent="0" algn="ctr">
              <a:buSzPct val="75000"/>
              <a:buNone/>
            </a:pPr>
            <a:r>
              <a:rPr lang="en-GB" i="1" dirty="0"/>
              <a:t>(Cohn et al., 2013, p. 40).</a:t>
            </a:r>
            <a:endParaRPr lang="en-GB" sz="21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5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Complexity</a:t>
            </a:r>
          </a:p>
        </p:txBody>
      </p:sp>
      <p:pic>
        <p:nvPicPr>
          <p:cNvPr id="2050" name="Picture 2" descr="Interlink Icons - Download Free Vector Icons | Noun Project">
            <a:extLst>
              <a:ext uri="{FF2B5EF4-FFF2-40B4-BE49-F238E27FC236}">
                <a16:creationId xmlns:a16="http://schemas.microsoft.com/office/drawing/2014/main" id="{72D6CD87-9B24-4107-A9E2-EF5E6D4EF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429000"/>
            <a:ext cx="2607996" cy="260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1430D785-109F-46CC-B44B-A2857A6510AC}"/>
              </a:ext>
            </a:extLst>
          </p:cNvPr>
          <p:cNvSpPr/>
          <p:nvPr/>
        </p:nvSpPr>
        <p:spPr>
          <a:xfrm>
            <a:off x="7865796" y="2971800"/>
            <a:ext cx="3124200" cy="25723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Complexity applies not just to interventions but to systems/contexts implementing the interventions</a:t>
            </a:r>
          </a:p>
          <a:p>
            <a:pPr algn="ctr"/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37D6737-B571-475B-895A-74FEAB68ED46}"/>
              </a:ext>
            </a:extLst>
          </p:cNvPr>
          <p:cNvGrpSpPr/>
          <p:nvPr/>
        </p:nvGrpSpPr>
        <p:grpSpPr>
          <a:xfrm>
            <a:off x="685800" y="1484650"/>
            <a:ext cx="5029200" cy="422808"/>
            <a:chOff x="990600" y="1484650"/>
            <a:chExt cx="5029200" cy="42280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075F1DD-71A6-4920-A739-CBC325DA640A}"/>
                </a:ext>
              </a:extLst>
            </p:cNvPr>
            <p:cNvSpPr/>
            <p:nvPr/>
          </p:nvSpPr>
          <p:spPr>
            <a:xfrm>
              <a:off x="990600" y="1484650"/>
              <a:ext cx="5029200" cy="4228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1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Simple           Complicated           Complex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0FF2E89D-D4AC-44A5-ACA5-3FE8D19F4824}"/>
                </a:ext>
              </a:extLst>
            </p:cNvPr>
            <p:cNvCxnSpPr/>
            <p:nvPr/>
          </p:nvCxnSpPr>
          <p:spPr>
            <a:xfrm>
              <a:off x="1981200" y="1696054"/>
              <a:ext cx="38100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ED8156CD-1937-4837-8B81-69F8BDB1DA2E}"/>
                </a:ext>
              </a:extLst>
            </p:cNvPr>
            <p:cNvCxnSpPr/>
            <p:nvPr/>
          </p:nvCxnSpPr>
          <p:spPr>
            <a:xfrm>
              <a:off x="4038600" y="1696054"/>
              <a:ext cx="38100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73142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95"/>
    </mc:Choice>
    <mc:Fallback xmlns="">
      <p:transition spd="slow" advTm="111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9601200" cy="762000"/>
          </a:xfrm>
        </p:spPr>
        <p:txBody>
          <a:bodyPr>
            <a:normAutofit fontScale="92500"/>
          </a:bodyPr>
          <a:lstStyle/>
          <a:p>
            <a:pPr marL="0" indent="0" algn="ctr">
              <a:buSzPct val="75000"/>
              <a:buNone/>
            </a:pPr>
            <a:r>
              <a:rPr lang="en-GB" dirty="0"/>
              <a:t>“The more complexity there is in the system, the less likely the technology is to achieve sustained adoption across the system (and the more likely it is to be abandoned).”</a:t>
            </a:r>
            <a:endParaRPr lang="en-GB" sz="21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6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Adoption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1B22FC-E8A9-4E2F-AE05-80745ED1E490}"/>
              </a:ext>
            </a:extLst>
          </p:cNvPr>
          <p:cNvSpPr/>
          <p:nvPr/>
        </p:nvSpPr>
        <p:spPr>
          <a:xfrm>
            <a:off x="7162800" y="2315154"/>
            <a:ext cx="385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(Greenhalgh &amp; Abimbola, 2019, p. 194)</a:t>
            </a:r>
          </a:p>
        </p:txBody>
      </p:sp>
    </p:spTree>
    <p:extLst>
      <p:ext uri="{BB962C8B-B14F-4D97-AF65-F5344CB8AC3E}">
        <p14:creationId xmlns:p14="http://schemas.microsoft.com/office/powerpoint/2010/main" val="218751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101"/>
    </mc:Choice>
    <mc:Fallback xmlns="">
      <p:transition spd="slow" advTm="8110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9906000" cy="4495800"/>
          </a:xfrm>
        </p:spPr>
        <p:txBody>
          <a:bodyPr>
            <a:normAutofit/>
          </a:bodyPr>
          <a:lstStyle/>
          <a:p>
            <a:pPr marL="0" indent="0" algn="ctr">
              <a:buSzPct val="75000"/>
              <a:buNone/>
            </a:pPr>
            <a:r>
              <a:rPr lang="en-GB" dirty="0"/>
              <a:t>Framework shows basic structure or fundamental organisational elements (Rallis, 2018).</a:t>
            </a:r>
          </a:p>
          <a:p>
            <a:pPr marL="0" indent="0" algn="ctr">
              <a:buSzPct val="75000"/>
              <a:buNone/>
            </a:pPr>
            <a:endParaRPr lang="en-GB" sz="21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7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Framework</a:t>
            </a:r>
          </a:p>
        </p:txBody>
      </p:sp>
      <p:pic>
        <p:nvPicPr>
          <p:cNvPr id="4098" name="Picture 2" descr="Framework - Free business and finance icons">
            <a:extLst>
              <a:ext uri="{FF2B5EF4-FFF2-40B4-BE49-F238E27FC236}">
                <a16:creationId xmlns:a16="http://schemas.microsoft.com/office/drawing/2014/main" id="{936DC277-B010-44D2-821E-5538F523E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18" y="2326957"/>
            <a:ext cx="2900363" cy="290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479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24"/>
    </mc:Choice>
    <mc:Fallback xmlns="">
      <p:transition spd="slow" advTm="4152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601200" cy="4495800"/>
          </a:xfrm>
        </p:spPr>
        <p:txBody>
          <a:bodyPr>
            <a:normAutofit/>
          </a:bodyPr>
          <a:lstStyle/>
          <a:p>
            <a:pPr marL="357188" indent="-357188">
              <a:buSzPct val="75000"/>
              <a:buFont typeface="Courier New" pitchFamily="49" charset="0"/>
              <a:buChar char="o"/>
              <a:tabLst>
                <a:tab pos="265113" algn="l"/>
              </a:tabLst>
            </a:pPr>
            <a:r>
              <a:rPr lang="en-GB" b="1" dirty="0"/>
              <a:t>N</a:t>
            </a:r>
            <a:r>
              <a:rPr lang="en-GB" dirty="0"/>
              <a:t>on-adoption, </a:t>
            </a:r>
            <a:r>
              <a:rPr lang="en-GB" b="1" dirty="0"/>
              <a:t>A</a:t>
            </a:r>
            <a:r>
              <a:rPr lang="en-GB" dirty="0"/>
              <a:t>bandonment and challenges to </a:t>
            </a:r>
            <a:r>
              <a:rPr lang="en-GB" b="1" dirty="0"/>
              <a:t>S</a:t>
            </a:r>
            <a:r>
              <a:rPr lang="en-GB" dirty="0"/>
              <a:t>cale-up, </a:t>
            </a:r>
            <a:r>
              <a:rPr lang="en-GB" b="1" dirty="0"/>
              <a:t>S</a:t>
            </a:r>
            <a:r>
              <a:rPr lang="en-GB" dirty="0"/>
              <a:t>pread and </a:t>
            </a:r>
            <a:r>
              <a:rPr lang="en-GB" b="1" dirty="0"/>
              <a:t>S</a:t>
            </a:r>
            <a:r>
              <a:rPr lang="en-GB" dirty="0"/>
              <a:t>ustainability of technology-supported change efforts in health and social care.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Not a theory but uses theories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 theory-informed </a:t>
            </a:r>
            <a:r>
              <a:rPr lang="en-GB" b="1" dirty="0"/>
              <a:t>map</a:t>
            </a:r>
            <a:r>
              <a:rPr lang="en-GB" dirty="0"/>
              <a:t> highlighting areas of complexity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Theory of complex adaptive systems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8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NASSS Framework (Greenhalgh) </a:t>
            </a:r>
          </a:p>
        </p:txBody>
      </p:sp>
    </p:spTree>
    <p:extLst>
      <p:ext uri="{BB962C8B-B14F-4D97-AF65-F5344CB8AC3E}">
        <p14:creationId xmlns:p14="http://schemas.microsoft.com/office/powerpoint/2010/main" val="12776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673"/>
    </mc:Choice>
    <mc:Fallback xmlns="">
      <p:transition spd="slow" advTm="14667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9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NASSS (sub)domains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9F249D-AA22-44B1-87B4-549F3AA5D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359928"/>
            <a:ext cx="6421868" cy="537298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08DE431-557D-48FF-A576-9FCF9B0AC892}"/>
              </a:ext>
            </a:extLst>
          </p:cNvPr>
          <p:cNvSpPr/>
          <p:nvPr/>
        </p:nvSpPr>
        <p:spPr>
          <a:xfrm>
            <a:off x="8070665" y="5732913"/>
            <a:ext cx="3158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(Greenhalgh &amp; Abimbola, 2019)</a:t>
            </a:r>
          </a:p>
        </p:txBody>
      </p:sp>
    </p:spTree>
    <p:extLst>
      <p:ext uri="{BB962C8B-B14F-4D97-AF65-F5344CB8AC3E}">
        <p14:creationId xmlns:p14="http://schemas.microsoft.com/office/powerpoint/2010/main" val="335725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63"/>
    </mc:Choice>
    <mc:Fallback xmlns="">
      <p:transition spd="slow" advTm="12636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6D00722A-6D01-4CBC-9E10-FC6BD18ECD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2885291"/>
              </p:ext>
            </p:extLst>
          </p:nvPr>
        </p:nvGraphicFramePr>
        <p:xfrm>
          <a:off x="685800" y="1600200"/>
          <a:ext cx="10287000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Condition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Illness (e.g. diabetes, or risk state, such as increased tendency to falls)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Biomedical and epidemiological theories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Pharmacological theories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illness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100" dirty="0"/>
                        <a:t>When the condition is: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Metabolically volatile (e.g. sepsis)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Inherently unstable (e.g. alcohol dependency)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Poorly described or understood (e.g. a newly described syndrome)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Associated with multiple co-morbidities and polypharmacy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Influenced by socio-economic or cultural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581400" y="6184225"/>
            <a:ext cx="4114800" cy="365125"/>
          </a:xfrm>
        </p:spPr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10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1 – The condition</a:t>
            </a:r>
          </a:p>
        </p:txBody>
      </p:sp>
    </p:spTree>
    <p:extLst>
      <p:ext uri="{BB962C8B-B14F-4D97-AF65-F5344CB8AC3E}">
        <p14:creationId xmlns:p14="http://schemas.microsoft.com/office/powerpoint/2010/main" val="391031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362"/>
    </mc:Choice>
    <mc:Fallback xmlns="">
      <p:transition spd="slow" advTm="17036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11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2 – The technology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046194A5-6D5A-4A0F-B5FF-D1FFFE0E97A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01146000"/>
              </p:ext>
            </p:extLst>
          </p:nvPr>
        </p:nvGraphicFramePr>
        <p:xfrm>
          <a:off x="685800" y="1600200"/>
          <a:ext cx="10287000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Digital health tools (e.g. EPRs, Web portals, mobile devices)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General hardware, software,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Socio-technical systems theories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Technology adoption theories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Normalisation process theory (NPT)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User-centred design theories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Features/functionality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Knowledge of users (staff and patients)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Users’ trust in the knowledge (e.g. CDSS, AI)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Technology supply model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Intellectual property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677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266"/>
    </mc:Choice>
    <mc:Fallback xmlns="">
      <p:transition spd="slow" advTm="14126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3 – The value proposition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6FEE75ED-9E87-464D-BC06-282B880960D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8171802"/>
              </p:ext>
            </p:extLst>
          </p:nvPr>
        </p:nvGraphicFramePr>
        <p:xfrm>
          <a:off x="685800" y="1600200"/>
          <a:ext cx="10287000" cy="3246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Value proposition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Supply-side (value to the developer, healthcare system)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Demand-side (value to the patient, insurer)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Transaction costs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Difficulties in formulating a reasonable business case for developing the technology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Unverifiable value generation assumptions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Re-distributing transaction costs of innovation among stakeholders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13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24"/>
    </mc:Choice>
    <mc:Fallback xmlns="">
      <p:transition spd="slow" advTm="8892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4 – The individuals/adopters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607A5FEC-2072-4057-B1F0-6306F66DA8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6314800"/>
              </p:ext>
            </p:extLst>
          </p:nvPr>
        </p:nvGraphicFramePr>
        <p:xfrm>
          <a:off x="685800" y="1600200"/>
          <a:ext cx="10287000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Adopters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Staff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Patients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Carers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Social learning theory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Structuration theory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Burden of treatment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Adopters refusing to use the technology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Threats to deeply held norms by technology use (e.g. maintaining standard of care, code of conduct)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31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871"/>
    </mc:Choice>
    <mc:Fallback xmlns="">
      <p:transition spd="slow" advTm="128871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14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5 – The healthcare </a:t>
            </a:r>
            <a:r>
              <a:rPr lang="en-US" b="1" dirty="0" err="1"/>
              <a:t>organisation</a:t>
            </a:r>
            <a:r>
              <a:rPr lang="en-US" b="1" dirty="0"/>
              <a:t>(s)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DE8E72DC-6F64-4597-AA3A-DCB735571CB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1348730"/>
              </p:ext>
            </p:extLst>
          </p:nvPr>
        </p:nvGraphicFramePr>
        <p:xfrm>
          <a:off x="685800" y="1492260"/>
          <a:ext cx="10287000" cy="452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9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467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Healthcare 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Characteristics of organisations that support innovation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NPT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organisational structure and climate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absorptive capacity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organisational readiness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assimilation and implementation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Theories of incremental versus disruptive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Organisational capacity to innovate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Readiness for the technology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Nature of adoption and funding decision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Potential disruption to existing routines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Extent of work to ensure the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3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614"/>
    </mc:Choice>
    <mc:Fallback xmlns="">
      <p:transition spd="slow" advTm="10661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15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6 – The wider system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A26BBD3C-C7FB-4078-8133-82E507E8019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481549"/>
              </p:ext>
            </p:extLst>
          </p:nvPr>
        </p:nvGraphicFramePr>
        <p:xfrm>
          <a:off x="685800" y="1600200"/>
          <a:ext cx="102870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Wider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External social, political, technological and economic contexts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Neo-institutional theory (“institutional pillars”)</a:t>
                      </a:r>
                    </a:p>
                    <a:p>
                      <a:pPr marL="6858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Regulative</a:t>
                      </a:r>
                    </a:p>
                    <a:p>
                      <a:pPr marL="6858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Normative</a:t>
                      </a:r>
                    </a:p>
                    <a:p>
                      <a:pPr marL="6858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Cultural-cognitive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Negative perceptions of the innovation from external forces (e.g. policymakers, regulatory/professional bodies, general public)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699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78"/>
    </mc:Choice>
    <mc:Fallback xmlns="">
      <p:transition spd="slow" advTm="7477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16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10515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Domain 7 – Embedding &amp; adaptation over time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2A15DB38-8BEC-4A0F-A0AF-6F1E53CE9C6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812047"/>
              </p:ext>
            </p:extLst>
          </p:nvPr>
        </p:nvGraphicFramePr>
        <p:xfrm>
          <a:off x="685800" y="1600200"/>
          <a:ext cx="10287000" cy="3246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74593920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3209918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497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Embedding and adaptation over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Continuous embedding and adaptation of both the technology and the organisation over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788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Theoretical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Diffusion of innovations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Notion of organisational resilience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263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1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Inability of the technology to adapt to:</a:t>
                      </a:r>
                    </a:p>
                    <a:p>
                      <a:pPr marL="6858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Changing context</a:t>
                      </a:r>
                    </a:p>
                    <a:p>
                      <a:pPr marL="6858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/>
                        <a:t>Organisation’s lack of resilience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45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589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45"/>
    </mc:Choice>
    <mc:Fallback xmlns="">
      <p:transition spd="slow" advTm="47345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DFEFF539-EB90-44B0-9208-3560CBD73B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700236"/>
              </p:ext>
            </p:extLst>
          </p:nvPr>
        </p:nvGraphicFramePr>
        <p:xfrm>
          <a:off x="685800" y="1371600"/>
          <a:ext cx="10439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17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NASSS example – SUPPORT-HF</a:t>
            </a:r>
          </a:p>
        </p:txBody>
      </p:sp>
    </p:spTree>
    <p:extLst>
      <p:ext uri="{BB962C8B-B14F-4D97-AF65-F5344CB8AC3E}">
        <p14:creationId xmlns:p14="http://schemas.microsoft.com/office/powerpoint/2010/main" val="252517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127"/>
    </mc:Choice>
    <mc:Fallback xmlns="">
      <p:transition spd="slow" advTm="350127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18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/>
              <a:t>Normalisation</a:t>
            </a:r>
            <a:r>
              <a:rPr lang="en-US" b="1" dirty="0"/>
              <a:t> process theory (NPT)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4E71290-7F43-45CB-AD33-A891AFAF0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4724400" cy="1981200"/>
          </a:xfrm>
        </p:spPr>
        <p:txBody>
          <a:bodyPr>
            <a:normAutofit/>
          </a:bodyPr>
          <a:lstStyle/>
          <a:p>
            <a:pPr>
              <a:buSzPct val="75000"/>
              <a:tabLst>
                <a:tab pos="265113" algn="l"/>
              </a:tabLst>
            </a:pPr>
            <a:r>
              <a:rPr lang="en-GB" dirty="0"/>
              <a:t>Implementation theory</a:t>
            </a:r>
          </a:p>
          <a:p>
            <a:pPr>
              <a:buSzPct val="75000"/>
              <a:tabLst>
                <a:tab pos="265113" algn="l"/>
              </a:tabLst>
            </a:pPr>
            <a:r>
              <a:rPr lang="en-GB" dirty="0"/>
              <a:t>Suitable for prospective and retrospective planning of interventions</a:t>
            </a:r>
          </a:p>
          <a:p>
            <a:pPr>
              <a:buSzPct val="75000"/>
              <a:tabLst>
                <a:tab pos="265113" algn="l"/>
              </a:tabLst>
            </a:pPr>
            <a:r>
              <a:rPr lang="en-GB" dirty="0"/>
              <a:t>Implementing a technology in an organisation through </a:t>
            </a:r>
            <a:r>
              <a:rPr lang="en-GB" i="1" dirty="0"/>
              <a:t>four constructs</a:t>
            </a:r>
            <a:r>
              <a:rPr lang="en-GB" dirty="0"/>
              <a:t>:</a:t>
            </a:r>
          </a:p>
          <a:p>
            <a:pPr marL="154350" lvl="1" indent="0">
              <a:buSzPct val="75000"/>
              <a:buNone/>
            </a:pPr>
            <a:endParaRPr lang="en-GB" sz="2100" dirty="0"/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sz="2100" dirty="0"/>
          </a:p>
        </p:txBody>
      </p:sp>
      <p:pic>
        <p:nvPicPr>
          <p:cNvPr id="3074" name="Picture 2" descr="Using Normalization Process Theory in feasibility studies and process  evaluations of complex healthcare interventions: a systematic review |  Implementation Science | Full Text">
            <a:extLst>
              <a:ext uri="{FF2B5EF4-FFF2-40B4-BE49-F238E27FC236}">
                <a16:creationId xmlns:a16="http://schemas.microsoft.com/office/drawing/2014/main" id="{F7B4AC3D-535D-4DC0-8452-D68F1A614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481" y="2590800"/>
            <a:ext cx="3683776" cy="312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38DE540E-8E1E-4860-8E20-3A21B1E1D187}"/>
              </a:ext>
            </a:extLst>
          </p:cNvPr>
          <p:cNvSpPr txBox="1">
            <a:spLocks/>
          </p:cNvSpPr>
          <p:nvPr/>
        </p:nvSpPr>
        <p:spPr>
          <a:xfrm>
            <a:off x="1066800" y="3802094"/>
            <a:ext cx="3531832" cy="106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dirty="0"/>
              <a:t>the work that people do to make sense of the intervention and its practices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dirty="0"/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BB264DB5-51AF-4E9D-A4E6-E4C7AD04812B}"/>
              </a:ext>
            </a:extLst>
          </p:cNvPr>
          <p:cNvSpPr txBox="1">
            <a:spLocks/>
          </p:cNvSpPr>
          <p:nvPr/>
        </p:nvSpPr>
        <p:spPr>
          <a:xfrm>
            <a:off x="8534400" y="2393299"/>
            <a:ext cx="3581400" cy="1373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dirty="0"/>
              <a:t>the work to enrol and engage other people in relation to the practices around the digital health intervention</a:t>
            </a:r>
            <a:endParaRPr lang="en-GB" dirty="0"/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1B2CA428-34BA-432F-94CC-F59B9260DE57}"/>
              </a:ext>
            </a:extLst>
          </p:cNvPr>
          <p:cNvSpPr txBox="1">
            <a:spLocks/>
          </p:cNvSpPr>
          <p:nvPr/>
        </p:nvSpPr>
        <p:spPr>
          <a:xfrm>
            <a:off x="8534400" y="3685881"/>
            <a:ext cx="27432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dirty="0"/>
              <a:t>the work to enact the initial implementation of the new practices</a:t>
            </a:r>
            <a:endParaRPr lang="en-GB" dirty="0"/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5035F255-DC43-42E4-941D-B634AA768B32}"/>
              </a:ext>
            </a:extLst>
          </p:cNvPr>
          <p:cNvSpPr txBox="1">
            <a:spLocks/>
          </p:cNvSpPr>
          <p:nvPr/>
        </p:nvSpPr>
        <p:spPr>
          <a:xfrm>
            <a:off x="8558784" y="4733365"/>
            <a:ext cx="27432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dirty="0"/>
              <a:t>the work involved in evaluating the impact of the technology</a:t>
            </a:r>
            <a:endParaRPr lang="en-GB" dirty="0"/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FEEA9DFC-DD1E-4F3A-B0B9-A470A18FC1CE}"/>
              </a:ext>
            </a:extLst>
          </p:cNvPr>
          <p:cNvSpPr txBox="1">
            <a:spLocks/>
          </p:cNvSpPr>
          <p:nvPr/>
        </p:nvSpPr>
        <p:spPr>
          <a:xfrm>
            <a:off x="5016577" y="5817599"/>
            <a:ext cx="3529584" cy="365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b="1" dirty="0"/>
              <a:t>Four constructs of NPT (May et al., 2018)</a:t>
            </a:r>
            <a:endParaRPr lang="en-GB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443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247"/>
    </mc:Choice>
    <mc:Fallback xmlns="">
      <p:transition spd="slow" advTm="136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19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Control theory (CT)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4E71290-7F43-45CB-AD33-A891AFAF0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5181600" cy="2819400"/>
          </a:xfrm>
        </p:spPr>
        <p:txBody>
          <a:bodyPr>
            <a:noAutofit/>
          </a:bodyPr>
          <a:lstStyle/>
          <a:p>
            <a:pPr>
              <a:buSzPct val="75000"/>
              <a:tabLst>
                <a:tab pos="265113" algn="l"/>
              </a:tabLst>
            </a:pPr>
            <a:r>
              <a:rPr lang="en-GB" dirty="0"/>
              <a:t>Cybernetics</a:t>
            </a:r>
          </a:p>
          <a:p>
            <a:pPr>
              <a:buSzPct val="75000"/>
              <a:tabLst>
                <a:tab pos="265113" algn="l"/>
              </a:tabLst>
            </a:pPr>
            <a:r>
              <a:rPr lang="en-GB" dirty="0"/>
              <a:t>Understanding the behaviour of self-regulating agents (humans and systems)</a:t>
            </a:r>
          </a:p>
          <a:p>
            <a:pPr>
              <a:buSzPct val="75000"/>
              <a:tabLst>
                <a:tab pos="265113" algn="l"/>
              </a:tabLst>
            </a:pPr>
            <a:r>
              <a:rPr lang="en-GB" dirty="0"/>
              <a:t>Negative feedback loop</a:t>
            </a:r>
          </a:p>
          <a:p>
            <a:pPr>
              <a:buSzPct val="75000"/>
              <a:tabLst>
                <a:tab pos="265113" algn="l"/>
              </a:tabLst>
            </a:pPr>
            <a:r>
              <a:rPr lang="en-GB" dirty="0"/>
              <a:t>Audit and feedback (A&amp;F)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Improve quality of care (Quality indicators)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Compare observed quality of care with predefined quality targets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AB93AED-B496-4CDC-AB0F-8F39F7502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1301917"/>
            <a:ext cx="4330116" cy="3362325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A55E92E7-4CDB-4FBD-8B8D-5A313D156B47}"/>
              </a:ext>
            </a:extLst>
          </p:cNvPr>
          <p:cNvSpPr txBox="1">
            <a:spLocks/>
          </p:cNvSpPr>
          <p:nvPr/>
        </p:nvSpPr>
        <p:spPr>
          <a:xfrm>
            <a:off x="6130779" y="4890208"/>
            <a:ext cx="3803358" cy="365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b="1" dirty="0"/>
              <a:t>Negative feedback loop, Carver and </a:t>
            </a:r>
            <a:r>
              <a:rPr lang="en-GB" sz="2100" b="1" dirty="0" err="1"/>
              <a:t>Scheier</a:t>
            </a:r>
            <a:r>
              <a:rPr lang="en-GB" sz="2100" b="1" dirty="0"/>
              <a:t>, 1982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4314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647"/>
    </mc:Choice>
    <mc:Fallback xmlns="">
      <p:transition spd="slow" advTm="9664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20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Distributed Cognition (DC)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4E71290-7F43-45CB-AD33-A891AFAF0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5562600" cy="2971800"/>
          </a:xfrm>
        </p:spPr>
        <p:txBody>
          <a:bodyPr>
            <a:no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Focuses on information processing in 	sociotechnical systems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Helps to understand complex sociotechnical 	informatics in the workplace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Distributed Cognition for Teamwork (</a:t>
            </a:r>
            <a:r>
              <a:rPr lang="en-GB" dirty="0" err="1"/>
              <a:t>DiCoT</a:t>
            </a:r>
            <a:r>
              <a:rPr lang="en-GB" dirty="0"/>
              <a:t>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5D4C5C-9060-4C76-8184-D41610635A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3200" y="1066800"/>
            <a:ext cx="4513013" cy="4419600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415AC08F-A663-47B4-A0B8-47A3D98F2D2D}"/>
              </a:ext>
            </a:extLst>
          </p:cNvPr>
          <p:cNvSpPr txBox="1">
            <a:spLocks/>
          </p:cNvSpPr>
          <p:nvPr/>
        </p:nvSpPr>
        <p:spPr>
          <a:xfrm>
            <a:off x="6326894" y="5608637"/>
            <a:ext cx="4965623" cy="365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4350" lvl="1" indent="0">
              <a:buSzPct val="75000"/>
              <a:buNone/>
            </a:pPr>
            <a:r>
              <a:rPr lang="en-GB" sz="2100" b="1" dirty="0"/>
              <a:t>The </a:t>
            </a:r>
            <a:r>
              <a:rPr lang="en-GB" sz="2100" b="1" dirty="0" err="1"/>
              <a:t>DiCoT</a:t>
            </a:r>
            <a:r>
              <a:rPr lang="en-GB" sz="2100" b="1" dirty="0"/>
              <a:t> concentric layers (</a:t>
            </a:r>
            <a:r>
              <a:rPr lang="en-GB" sz="2100" b="1" dirty="0" err="1"/>
              <a:t>DiCoT</a:t>
            </a:r>
            <a:r>
              <a:rPr lang="en-GB" sz="2100" b="1" dirty="0"/>
              <a:t>-CL) framework (Furniss </a:t>
            </a:r>
            <a:r>
              <a:rPr lang="en-GB" sz="2100" b="1" i="1" dirty="0"/>
              <a:t>et al.</a:t>
            </a:r>
            <a:r>
              <a:rPr lang="en-GB" sz="2100" b="1" dirty="0"/>
              <a:t>, 2015)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4251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977"/>
    </mc:Choice>
    <mc:Fallback xmlns="">
      <p:transition spd="slow" advTm="106977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601200" cy="44958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In reality, most technology projects in health and social care are not simple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Acknowledge and explore complexity in multiple domains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Make every effort to reduce complexity in many NASSS domains as possible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21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Reduce complexity?</a:t>
            </a:r>
          </a:p>
        </p:txBody>
      </p:sp>
    </p:spTree>
    <p:extLst>
      <p:ext uri="{BB962C8B-B14F-4D97-AF65-F5344CB8AC3E}">
        <p14:creationId xmlns:p14="http://schemas.microsoft.com/office/powerpoint/2010/main" val="2711577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38"/>
    </mc:Choice>
    <mc:Fallback xmlns="">
      <p:transition spd="slow" advTm="58138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210800" cy="4495800"/>
          </a:xfrm>
        </p:spPr>
        <p:txBody>
          <a:bodyPr>
            <a:normAutofit fontScale="92500"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Strengthen programme leadership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Co-develop and sustain a clear and compelling vision for the programme, tolerating multi-	stakeholder perspectives 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Identify and talk about uncertainty especially when it cannot be resolved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Develop individuals and support the adaptive actions they take when implementing the 	programme at the front line; 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Create incentives for delivering on broad objectives (but leave the detail to front-line staff) and 	provide them with slack resources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Build relationships and manage stakeholder conflict 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Control programme growth (e.g. minimise scope creep)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Co-design pathways and work routines with intended end-users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Acknowledge and respond to emergence, appreciating that unintended consequences will occur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Seek to better understand and work with the policy or regulatory context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Manage complexity?</a:t>
            </a:r>
          </a:p>
        </p:txBody>
      </p:sp>
    </p:spTree>
    <p:extLst>
      <p:ext uri="{BB962C8B-B14F-4D97-AF65-F5344CB8AC3E}">
        <p14:creationId xmlns:p14="http://schemas.microsoft.com/office/powerpoint/2010/main" val="134461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490"/>
    </mc:Choice>
    <mc:Fallback xmlns="">
      <p:transition spd="slow" advTm="16349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Reflections for your coursework?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9372600" cy="4114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How would you define complexity?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What are the features of a complex adaptive system?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Using your own example of a health informatics project, identify key areas of complexity in the NASSS domains.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Using your own example, consider how these areas of complexity could be either reduced or managed.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Consider related implementation models/theories.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What is the evidence that this framework/theory(s) works in the real world?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1800" dirty="0"/>
          </a:p>
          <a:p>
            <a:pPr marL="0" indent="0">
              <a:buSzPct val="75000"/>
              <a:buNone/>
            </a:pPr>
            <a:r>
              <a:rPr lang="en-GB" sz="1800" dirty="0"/>
              <a:t>									</a:t>
            </a:r>
            <a:endParaRPr lang="en-US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23</a:t>
            </a:fld>
            <a:r>
              <a:rPr lang="en-US" dirty="0"/>
              <a:t> of 26</a:t>
            </a:r>
          </a:p>
        </p:txBody>
      </p:sp>
    </p:spTree>
    <p:extLst>
      <p:ext uri="{BB962C8B-B14F-4D97-AF65-F5344CB8AC3E}">
        <p14:creationId xmlns:p14="http://schemas.microsoft.com/office/powerpoint/2010/main" val="219720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35"/>
    </mc:Choice>
    <mc:Fallback xmlns="">
      <p:transition spd="slow" advTm="47935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363200" cy="44958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Most digital health implementations are complex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The NASSS framework should be used to generate a rich narrative on the multiple 	influences on a complex project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Relevant theories can be used to underpin technological interventions in health and care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Success or failure of health IT implementations will be determined by how actors reduce 	or manage complexity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sz="21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24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26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68260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0"/>
    </mc:Choice>
    <mc:Fallback xmlns="">
      <p:transition spd="slow" advTm="138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Further reading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9372600" cy="4114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NHS England change model </a:t>
            </a:r>
            <a:r>
              <a:rPr lang="en-GB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https://www.england.nhs.uk/sustainableimprovement/change-model/</a:t>
            </a:r>
            <a:endParaRPr lang="en-GB" dirty="0">
              <a:solidFill>
                <a:schemeClr val="accent1"/>
              </a:solidFill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Kotter: Why transformation efforts fail </a:t>
            </a:r>
            <a:r>
              <a:rPr lang="en-GB" dirty="0">
                <a:solidFill>
                  <a:schemeClr val="accent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https://hbr.org/1995/05/leading-change-why-transformation-efforts-fail-2</a:t>
            </a:r>
            <a:endParaRPr lang="en-GB" dirty="0">
              <a:solidFill>
                <a:schemeClr val="accent1"/>
              </a:solidFill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Fernandez &amp; Rainey </a:t>
            </a:r>
            <a:r>
              <a:rPr lang="en-GB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https://onlinelibrary.wiley.com/doi/10.1111/j.1540-6210.2006.00570.x</a:t>
            </a:r>
            <a:endParaRPr lang="en-GB" dirty="0">
              <a:solidFill>
                <a:schemeClr val="accent1"/>
              </a:solidFill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Challenges of complex IT projects </a:t>
            </a:r>
            <a:r>
              <a:rPr lang="en-GB" dirty="0">
                <a:solidFill>
                  <a:schemeClr val="accen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https://www-users.cs.york.ac.uk/~jam/pdfs/Complex_IT_Projects.pdf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25</a:t>
            </a:fld>
            <a:r>
              <a:rPr lang="en-US" dirty="0"/>
              <a:t> of 26</a:t>
            </a:r>
          </a:p>
        </p:txBody>
      </p:sp>
    </p:spTree>
    <p:extLst>
      <p:ext uri="{BB962C8B-B14F-4D97-AF65-F5344CB8AC3E}">
        <p14:creationId xmlns:p14="http://schemas.microsoft.com/office/powerpoint/2010/main" val="292486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8"/>
    </mc:Choice>
    <mc:Fallback xmlns="">
      <p:transition spd="slow" advTm="7888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600200"/>
            <a:ext cx="9372600" cy="4114800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Carver, C. S. and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</a:rPr>
              <a:t>Scheier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, M. F. (1982) ‘Control Theory: A Useful Conceptual Framework for Personality-Social, Clinical, and Health Psychology’,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American Psychology Association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, 92(1).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Cohn, S.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(2013) ‘Entangled complexity: Why complex interventions are just not complicated enough’,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Health Services Research and Policy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18(1), pp. 40–43.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10.1258/jhsrp.2012.012036.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Furniss, D.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(2015) ‘Exploring medical device design and use through layers of Distributed Cognition: How a glucometer is coupled with its context’,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Biomedical Informatics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53, pp. 330–341.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10.1016/j.jbi.2014.12.006.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Greenhalgh, T. and Abimbola, S. (2019) ‘The NASSS Framework A Synthesis of Multiple Theories of Technology Implementation’, in Scott, P., de Keizer, N., and Georgiou, A. (eds)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Studies in Health Technology and Informatics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. IOS Press, pp. 193–204.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</a:rPr>
              <a:t>doi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: 10.3233/SHTI190123.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May, Carl R. , Amanda Cummings, Melissa Girling, Mike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</a:rPr>
              <a:t>Bracher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, Frances S. Mair, C. M. M.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et al.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 (2018) ‘Using Normalization Process Theory in feasibility studies and process evaluations of complex healthcare interventions : a systematic review’,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Implementation Science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, 13(1), pp. 1–42.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Rallis, S. F. (2018) ‘Conceptual Framework’, in Frey, B. B. (ed.)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The SAGE </a:t>
            </a:r>
            <a:r>
              <a:rPr lang="en-GB" sz="1800" i="1" dirty="0" err="1">
                <a:latin typeface="Calibri" panose="020F0502020204030204" pitchFamily="34" charset="0"/>
                <a:ea typeface="Calibri" panose="020F0502020204030204" pitchFamily="34" charset="0"/>
              </a:rPr>
              <a:t>encyclopedia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 of educational research, measurement, and evaluation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. Sage Publications.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</a:rPr>
              <a:t>doi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: https://dx.doi.org/10.4135/9781506326139.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26</a:t>
            </a:fld>
            <a:r>
              <a:rPr lang="en-US" dirty="0"/>
              <a:t> of 26</a:t>
            </a:r>
          </a:p>
        </p:txBody>
      </p:sp>
    </p:spTree>
    <p:extLst>
      <p:ext uri="{BB962C8B-B14F-4D97-AF65-F5344CB8AC3E}">
        <p14:creationId xmlns:p14="http://schemas.microsoft.com/office/powerpoint/2010/main" val="324839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0"/>
    </mc:Choice>
    <mc:Fallback xmlns="">
      <p:transition spd="slow" advTm="6840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6ff89a50-a1da-4e01-9872-f7f685bd680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7|8.6|13.6|7.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E1AA03-82F6-4216-B6D6-8852AE9E19C9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c6c83189-b5c3-439f-a5e1-cc528a58e10d"/>
    <ds:schemaRef ds:uri="http://purl.org/dc/dcmitype/"/>
    <ds:schemaRef ds:uri="e0aca856-062d-4f51-b0bf-62957c7bf4e7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7490</TotalTime>
  <Words>2309</Words>
  <Application>Microsoft Macintosh PowerPoint</Application>
  <PresentationFormat>Widescreen</PresentationFormat>
  <Paragraphs>286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Courier New</vt:lpstr>
      <vt:lpstr>Symbol</vt:lpstr>
      <vt:lpstr>Office Theme</vt:lpstr>
      <vt:lpstr>1_Office Theme</vt:lpstr>
      <vt:lpstr>The Digital Professional for Health and Care</vt:lpstr>
      <vt:lpstr>Personal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Reflections for your coursework?</vt:lpstr>
      <vt:lpstr>PowerPoint Presentation</vt:lpstr>
      <vt:lpstr>Further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Taiwo Adedeji</cp:lastModifiedBy>
  <cp:revision>153</cp:revision>
  <dcterms:created xsi:type="dcterms:W3CDTF">2021-02-08T08:08:49Z</dcterms:created>
  <dcterms:modified xsi:type="dcterms:W3CDTF">2021-11-02T11:22:58Z</dcterms:modified>
</cp:coreProperties>
</file>