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380"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1152719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222466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F92F9A-C061-4600-B031-E46C7A55F752}"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235438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F92F9A-C061-4600-B031-E46C7A55F752}"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1660357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F92F9A-C061-4600-B031-E46C7A55F752}" type="datetimeFigureOut">
              <a:rPr lang="en-GB" smtClean="0"/>
              <a:t>23/11/2016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913026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F92F9A-C061-4600-B031-E46C7A55F752}" type="datetimeFigureOut">
              <a:rPr lang="en-GB" smtClean="0"/>
              <a:t>23/11/2016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1346891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F92F9A-C061-4600-B031-E46C7A55F752}" type="datetimeFigureOut">
              <a:rPr lang="en-GB" smtClean="0"/>
              <a:t>23/11/2016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1354948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F92F9A-C061-4600-B031-E46C7A55F752}"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10416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F92F9A-C061-4600-B031-E46C7A55F752}"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2520389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2125964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t>‹#›</a:t>
            </a:fld>
            <a:endParaRPr lang="en-GB"/>
          </a:p>
        </p:txBody>
      </p:sp>
    </p:spTree>
    <p:extLst>
      <p:ext uri="{BB962C8B-B14F-4D97-AF65-F5344CB8AC3E}">
        <p14:creationId xmlns:p14="http://schemas.microsoft.com/office/powerpoint/2010/main" val="2481641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F92F9A-C061-4600-B031-E46C7A55F752}" type="datetimeFigureOut">
              <a:rPr lang="en-GB" smtClean="0"/>
              <a:t>23/11/2016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0E93D0-E651-4871-86E5-017B78050F8F}" type="slidenum">
              <a:rPr lang="en-GB" smtClean="0"/>
              <a:t>‹#›</a:t>
            </a:fld>
            <a:endParaRPr lang="en-GB"/>
          </a:p>
        </p:txBody>
      </p:sp>
    </p:spTree>
    <p:extLst>
      <p:ext uri="{BB962C8B-B14F-4D97-AF65-F5344CB8AC3E}">
        <p14:creationId xmlns:p14="http://schemas.microsoft.com/office/powerpoint/2010/main" val="1424934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Just-in Time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427598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Philosophy</a:t>
            </a:r>
            <a:endParaRPr lang="en-GB" dirty="0"/>
          </a:p>
        </p:txBody>
      </p:sp>
      <p:sp>
        <p:nvSpPr>
          <p:cNvPr id="3" name="Content Placeholder 2"/>
          <p:cNvSpPr>
            <a:spLocks noGrp="1"/>
          </p:cNvSpPr>
          <p:nvPr>
            <p:ph idx="1"/>
          </p:nvPr>
        </p:nvSpPr>
        <p:spPr/>
        <p:txBody>
          <a:bodyPr>
            <a:normAutofit lnSpcReduction="10000"/>
          </a:bodyPr>
          <a:lstStyle/>
          <a:p>
            <a:r>
              <a:rPr lang="en-GB" dirty="0" smtClean="0"/>
              <a:t>In its simplest form means getting the right quantity of goods at the right place and at the </a:t>
            </a:r>
            <a:r>
              <a:rPr lang="en-GB" smtClean="0"/>
              <a:t>right time</a:t>
            </a:r>
            <a:endParaRPr lang="en-GB" dirty="0" smtClean="0"/>
          </a:p>
          <a:p>
            <a:r>
              <a:rPr lang="en-GB" dirty="0" smtClean="0"/>
              <a:t>Although many people think that JIT is an inventory reduction programme or another type of manufacturing process, it is far more than that</a:t>
            </a:r>
          </a:p>
          <a:p>
            <a:r>
              <a:rPr lang="en-GB" dirty="0" smtClean="0"/>
              <a:t>JIT is a philosophy founded on the concept of eliminating waste</a:t>
            </a:r>
            <a:endParaRPr lang="en-GB" dirty="0"/>
          </a:p>
        </p:txBody>
      </p:sp>
    </p:spTree>
    <p:extLst>
      <p:ext uri="{BB962C8B-B14F-4D97-AF65-F5344CB8AC3E}">
        <p14:creationId xmlns:p14="http://schemas.microsoft.com/office/powerpoint/2010/main" val="633517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Philosophy</a:t>
            </a:r>
            <a:endParaRPr lang="en-GB" dirty="0"/>
          </a:p>
        </p:txBody>
      </p:sp>
      <p:sp>
        <p:nvSpPr>
          <p:cNvPr id="3" name="Content Placeholder 2"/>
          <p:cNvSpPr>
            <a:spLocks noGrp="1"/>
          </p:cNvSpPr>
          <p:nvPr>
            <p:ph idx="1"/>
          </p:nvPr>
        </p:nvSpPr>
        <p:spPr/>
        <p:txBody>
          <a:bodyPr/>
          <a:lstStyle/>
          <a:p>
            <a:r>
              <a:rPr lang="en-GB" dirty="0" smtClean="0"/>
              <a:t>JIT considers waste anything that does not add value</a:t>
            </a:r>
          </a:p>
          <a:p>
            <a:r>
              <a:rPr lang="en-GB" dirty="0" smtClean="0"/>
              <a:t>The broad view of JIT is now often termed </a:t>
            </a:r>
            <a:r>
              <a:rPr lang="en-GB" b="1" dirty="0" smtClean="0"/>
              <a:t>lean production</a:t>
            </a:r>
            <a:r>
              <a:rPr lang="en-GB" dirty="0" smtClean="0"/>
              <a:t> or </a:t>
            </a:r>
            <a:r>
              <a:rPr lang="en-GB" b="1" dirty="0" smtClean="0"/>
              <a:t>lean systems</a:t>
            </a:r>
          </a:p>
          <a:p>
            <a:r>
              <a:rPr lang="en-GB" dirty="0" smtClean="0"/>
              <a:t>JIT is a philosophy that overrides all aspects of the organisation, from admin issues to manufacturing, worker management, supplier management, and even housekeeping</a:t>
            </a:r>
            <a:endParaRPr lang="en-GB" dirty="0"/>
          </a:p>
        </p:txBody>
      </p:sp>
    </p:spTree>
    <p:extLst>
      <p:ext uri="{BB962C8B-B14F-4D97-AF65-F5344CB8AC3E}">
        <p14:creationId xmlns:p14="http://schemas.microsoft.com/office/powerpoint/2010/main" val="154575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Elements of JIT</a:t>
            </a:r>
            <a:endParaRPr lang="en-GB" dirty="0"/>
          </a:p>
        </p:txBody>
      </p:sp>
      <p:sp>
        <p:nvSpPr>
          <p:cNvPr id="3" name="Content Placeholder 2"/>
          <p:cNvSpPr>
            <a:spLocks noGrp="1"/>
          </p:cNvSpPr>
          <p:nvPr>
            <p:ph idx="1"/>
          </p:nvPr>
        </p:nvSpPr>
        <p:spPr/>
        <p:txBody>
          <a:bodyPr/>
          <a:lstStyle/>
          <a:p>
            <a:pPr marL="0" indent="0">
              <a:buNone/>
            </a:pPr>
            <a:r>
              <a:rPr lang="en-GB" dirty="0" smtClean="0"/>
              <a:t>The three elements of JIT are</a:t>
            </a:r>
          </a:p>
          <a:p>
            <a:pPr marL="0" indent="0">
              <a:buNone/>
            </a:pPr>
            <a:endParaRPr lang="en-GB" dirty="0"/>
          </a:p>
          <a:p>
            <a:pPr marL="514350" indent="-514350">
              <a:buAutoNum type="arabicParenBoth"/>
            </a:pPr>
            <a:r>
              <a:rPr lang="en-GB" dirty="0" smtClean="0"/>
              <a:t>Just-in-Time Manufacturing</a:t>
            </a:r>
          </a:p>
          <a:p>
            <a:pPr marL="514350" indent="-514350">
              <a:buAutoNum type="arabicParenBoth"/>
            </a:pPr>
            <a:r>
              <a:rPr lang="en-GB" dirty="0" smtClean="0"/>
              <a:t>Total Quality Management</a:t>
            </a:r>
          </a:p>
          <a:p>
            <a:pPr marL="514350" indent="-514350">
              <a:buAutoNum type="arabicParenBoth"/>
            </a:pPr>
            <a:r>
              <a:rPr lang="en-GB" dirty="0" smtClean="0"/>
              <a:t>Respect for People</a:t>
            </a:r>
            <a:endParaRPr lang="en-GB" dirty="0"/>
          </a:p>
        </p:txBody>
      </p:sp>
    </p:spTree>
    <p:extLst>
      <p:ext uri="{BB962C8B-B14F-4D97-AF65-F5344CB8AC3E}">
        <p14:creationId xmlns:p14="http://schemas.microsoft.com/office/powerpoint/2010/main" val="1108954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a:xfrm>
            <a:off x="457200" y="1600200"/>
            <a:ext cx="8229600" cy="4876800"/>
          </a:xfrm>
        </p:spPr>
        <p:txBody>
          <a:bodyPr>
            <a:normAutofit/>
          </a:bodyPr>
          <a:lstStyle/>
          <a:p>
            <a:r>
              <a:rPr lang="en-GB" dirty="0" smtClean="0"/>
              <a:t>The manufacturing process in JIT starts with the final assembly schedule, often called the </a:t>
            </a:r>
            <a:r>
              <a:rPr lang="en-GB" b="1" dirty="0" smtClean="0"/>
              <a:t>master production schedule</a:t>
            </a:r>
            <a:r>
              <a:rPr lang="en-GB" dirty="0" smtClean="0"/>
              <a:t> which is a statement of which products and quantities will be made in specific time periods</a:t>
            </a:r>
          </a:p>
          <a:p>
            <a:r>
              <a:rPr lang="en-GB" dirty="0" smtClean="0"/>
              <a:t>The master production schedule is usually fixed for a few months into the future to allow all work centres and suppliers to plan their schedules</a:t>
            </a:r>
            <a:endParaRPr lang="en-GB" dirty="0"/>
          </a:p>
        </p:txBody>
      </p:sp>
    </p:spTree>
    <p:extLst>
      <p:ext uri="{BB962C8B-B14F-4D97-AF65-F5344CB8AC3E}">
        <p14:creationId xmlns:p14="http://schemas.microsoft.com/office/powerpoint/2010/main" val="2053710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lstStyle/>
          <a:p>
            <a:r>
              <a:rPr lang="en-GB" dirty="0" smtClean="0"/>
              <a:t>For the current month, the schedule is “levelled” or developed so that the same amount of each product is produced in the same order everyday</a:t>
            </a:r>
          </a:p>
          <a:p>
            <a:r>
              <a:rPr lang="en-GB" dirty="0" smtClean="0"/>
              <a:t>JIT relies on a coordination system that withdraws parts from a previous work centre and moves them to the next</a:t>
            </a:r>
            <a:endParaRPr lang="en-GB" dirty="0"/>
          </a:p>
        </p:txBody>
      </p:sp>
    </p:spTree>
    <p:extLst>
      <p:ext uri="{BB962C8B-B14F-4D97-AF65-F5344CB8AC3E}">
        <p14:creationId xmlns:p14="http://schemas.microsoft.com/office/powerpoint/2010/main" val="134691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lstStyle/>
          <a:p>
            <a:r>
              <a:rPr lang="en-GB" dirty="0" smtClean="0"/>
              <a:t>The system typically relies on cards, called </a:t>
            </a:r>
            <a:r>
              <a:rPr lang="en-GB" b="1" dirty="0" smtClean="0"/>
              <a:t>kanban</a:t>
            </a:r>
            <a:r>
              <a:rPr lang="en-GB" dirty="0" smtClean="0"/>
              <a:t>, to </a:t>
            </a:r>
            <a:r>
              <a:rPr lang="en-GB" b="1" dirty="0" smtClean="0"/>
              <a:t>pull</a:t>
            </a:r>
            <a:r>
              <a:rPr lang="en-GB" dirty="0" smtClean="0"/>
              <a:t> the needed products through the production system</a:t>
            </a:r>
          </a:p>
          <a:p>
            <a:r>
              <a:rPr lang="en-GB" dirty="0" smtClean="0"/>
              <a:t>The kanban specifies what is needed</a:t>
            </a:r>
          </a:p>
          <a:p>
            <a:r>
              <a:rPr lang="en-GB" dirty="0" smtClean="0"/>
              <a:t>There is no excess production because the only products and quantities produced are these specified by the kanban</a:t>
            </a:r>
            <a:endParaRPr lang="en-GB" dirty="0"/>
          </a:p>
        </p:txBody>
      </p:sp>
    </p:spTree>
    <p:extLst>
      <p:ext uri="{BB962C8B-B14F-4D97-AF65-F5344CB8AC3E}">
        <p14:creationId xmlns:p14="http://schemas.microsoft.com/office/powerpoint/2010/main" val="3693915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normAutofit lnSpcReduction="10000"/>
          </a:bodyPr>
          <a:lstStyle/>
          <a:p>
            <a:r>
              <a:rPr lang="en-GB" dirty="0" smtClean="0"/>
              <a:t>JIT systems have been very efficient at reducing setup costs, which is a key to the success of JIT manufacturing</a:t>
            </a:r>
          </a:p>
          <a:p>
            <a:r>
              <a:rPr lang="en-GB" dirty="0" smtClean="0"/>
              <a:t>Set up times have been reduced from hours to mere seconds, and the goal is to reduce them to zero</a:t>
            </a:r>
          </a:p>
          <a:p>
            <a:r>
              <a:rPr lang="en-GB" dirty="0" smtClean="0"/>
              <a:t>Low set-up times mean that small lot sizes of products can be produced as needed and that production lead times will be shorter</a:t>
            </a:r>
            <a:endParaRPr lang="en-GB" dirty="0"/>
          </a:p>
        </p:txBody>
      </p:sp>
    </p:spTree>
    <p:extLst>
      <p:ext uri="{BB962C8B-B14F-4D97-AF65-F5344CB8AC3E}">
        <p14:creationId xmlns:p14="http://schemas.microsoft.com/office/powerpoint/2010/main" val="3438741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Just-in-Time Manufacturing</a:t>
            </a:r>
          </a:p>
        </p:txBody>
      </p:sp>
      <p:sp>
        <p:nvSpPr>
          <p:cNvPr id="3" name="Content Placeholder 2"/>
          <p:cNvSpPr>
            <a:spLocks noGrp="1"/>
          </p:cNvSpPr>
          <p:nvPr>
            <p:ph idx="1"/>
          </p:nvPr>
        </p:nvSpPr>
        <p:spPr/>
        <p:txBody>
          <a:bodyPr/>
          <a:lstStyle/>
          <a:p>
            <a:r>
              <a:rPr lang="en-GB" dirty="0" smtClean="0"/>
              <a:t>Views inventory as a waste that needs to be eliminated</a:t>
            </a:r>
          </a:p>
          <a:p>
            <a:r>
              <a:rPr lang="en-GB" dirty="0" smtClean="0"/>
              <a:t>According to JIT, inventory is carried to cover up a wide variety of problems, such as poor quality, slow delivery, inefficiency, lack of coordination, and demand uncertainty</a:t>
            </a:r>
            <a:endParaRPr lang="en-GB" dirty="0"/>
          </a:p>
        </p:txBody>
      </p:sp>
    </p:spTree>
    <p:extLst>
      <p:ext uri="{BB962C8B-B14F-4D97-AF65-F5344CB8AC3E}">
        <p14:creationId xmlns:p14="http://schemas.microsoft.com/office/powerpoint/2010/main" val="726129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Total Quality Management</a:t>
            </a:r>
            <a:endParaRPr lang="en-GB" dirty="0"/>
          </a:p>
        </p:txBody>
      </p:sp>
      <p:sp>
        <p:nvSpPr>
          <p:cNvPr id="3" name="Content Placeholder 2"/>
          <p:cNvSpPr>
            <a:spLocks noGrp="1"/>
          </p:cNvSpPr>
          <p:nvPr>
            <p:ph idx="1"/>
          </p:nvPr>
        </p:nvSpPr>
        <p:spPr/>
        <p:txBody>
          <a:bodyPr/>
          <a:lstStyle/>
          <a:p>
            <a:r>
              <a:rPr lang="en-GB" dirty="0" smtClean="0"/>
              <a:t>The foundation of JIT is produce the exact product that the customer wants</a:t>
            </a:r>
          </a:p>
          <a:p>
            <a:r>
              <a:rPr lang="en-GB" dirty="0" smtClean="0"/>
              <a:t>Quality is defined by the customer, and an effort is made by the whole company to meet the customer’s expectations</a:t>
            </a:r>
          </a:p>
          <a:p>
            <a:r>
              <a:rPr lang="en-GB" dirty="0" smtClean="0"/>
              <a:t>The benefits of JIT cannot occur if the company is not working toward eliminating scrap and rework</a:t>
            </a:r>
            <a:endParaRPr lang="en-GB" dirty="0"/>
          </a:p>
        </p:txBody>
      </p:sp>
    </p:spTree>
    <p:extLst>
      <p:ext uri="{BB962C8B-B14F-4D97-AF65-F5344CB8AC3E}">
        <p14:creationId xmlns:p14="http://schemas.microsoft.com/office/powerpoint/2010/main" val="4254863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Traditional quality control systems use the concept of </a:t>
            </a:r>
            <a:r>
              <a:rPr lang="en-GB" b="1" dirty="0" smtClean="0"/>
              <a:t>acceptable quality level</a:t>
            </a:r>
            <a:r>
              <a:rPr lang="en-GB" dirty="0" smtClean="0"/>
              <a:t> (AQL) to indicate the acceptable number of defective parts</a:t>
            </a:r>
          </a:p>
          <a:p>
            <a:r>
              <a:rPr lang="en-GB" dirty="0" smtClean="0"/>
              <a:t>In JIT there is no such measure- no level of defects other than zero is acceptable</a:t>
            </a:r>
          </a:p>
          <a:p>
            <a:r>
              <a:rPr lang="en-GB" dirty="0" smtClean="0"/>
              <a:t>In JIT the entire organisation is responsible for quality</a:t>
            </a:r>
            <a:endParaRPr lang="en-GB" dirty="0"/>
          </a:p>
        </p:txBody>
      </p:sp>
    </p:spTree>
    <p:extLst>
      <p:ext uri="{BB962C8B-B14F-4D97-AF65-F5344CB8AC3E}">
        <p14:creationId xmlns:p14="http://schemas.microsoft.com/office/powerpoint/2010/main" val="1442360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The concept of </a:t>
            </a:r>
            <a:r>
              <a:rPr lang="en-GB" b="1" dirty="0" smtClean="0"/>
              <a:t>quality at source</a:t>
            </a:r>
            <a:r>
              <a:rPr lang="en-GB" dirty="0" smtClean="0"/>
              <a:t> is part of JIT</a:t>
            </a:r>
          </a:p>
          <a:p>
            <a:r>
              <a:rPr lang="en-GB" dirty="0" smtClean="0"/>
              <a:t>The objective is not only to identify a quality problem but to uncover its root cause</a:t>
            </a:r>
          </a:p>
          <a:p>
            <a:r>
              <a:rPr lang="en-GB" dirty="0" smtClean="0"/>
              <a:t>If the cause of the problem is not identified, the problem will keep repeating itself</a:t>
            </a:r>
            <a:endParaRPr lang="en-GB" dirty="0"/>
          </a:p>
        </p:txBody>
      </p:sp>
    </p:spTree>
    <p:extLst>
      <p:ext uri="{BB962C8B-B14F-4D97-AF65-F5344CB8AC3E}">
        <p14:creationId xmlns:p14="http://schemas.microsoft.com/office/powerpoint/2010/main" val="1086864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The concept of continuous improvement is embedded in quality, means that the company must continuously and actively work to improve</a:t>
            </a:r>
          </a:p>
          <a:p>
            <a:r>
              <a:rPr lang="en-GB" dirty="0" smtClean="0"/>
              <a:t>In JIT continuous improvement governs everything, from reducing the number of defects to lowering setup costs and lot sizes</a:t>
            </a:r>
            <a:endParaRPr lang="en-GB" dirty="0"/>
          </a:p>
        </p:txBody>
      </p:sp>
    </p:spTree>
    <p:extLst>
      <p:ext uri="{BB962C8B-B14F-4D97-AF65-F5344CB8AC3E}">
        <p14:creationId xmlns:p14="http://schemas.microsoft.com/office/powerpoint/2010/main" val="1386399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However, continuous improvement goes beyond JIT manufacturing</a:t>
            </a:r>
          </a:p>
          <a:p>
            <a:r>
              <a:rPr lang="en-GB" dirty="0" smtClean="0"/>
              <a:t>It includes improvement of worker skills, supplier quality and relationships, and even the performance of management</a:t>
            </a:r>
            <a:endParaRPr lang="en-GB" dirty="0"/>
          </a:p>
        </p:txBody>
      </p:sp>
    </p:spTree>
    <p:extLst>
      <p:ext uri="{BB962C8B-B14F-4D97-AF65-F5344CB8AC3E}">
        <p14:creationId xmlns:p14="http://schemas.microsoft.com/office/powerpoint/2010/main" val="906756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Respect for People</a:t>
            </a:r>
            <a:endParaRPr lang="en-GB" dirty="0"/>
          </a:p>
        </p:txBody>
      </p:sp>
      <p:sp>
        <p:nvSpPr>
          <p:cNvPr id="3" name="Content Placeholder 2"/>
          <p:cNvSpPr>
            <a:spLocks noGrp="1"/>
          </p:cNvSpPr>
          <p:nvPr>
            <p:ph idx="1"/>
          </p:nvPr>
        </p:nvSpPr>
        <p:spPr/>
        <p:txBody>
          <a:bodyPr/>
          <a:lstStyle/>
          <a:p>
            <a:r>
              <a:rPr lang="en-GB" dirty="0" smtClean="0"/>
              <a:t>However, the involvement of workers is central to the JIT philosophy</a:t>
            </a:r>
          </a:p>
          <a:p>
            <a:r>
              <a:rPr lang="en-GB" dirty="0" smtClean="0"/>
              <a:t>None of the improvements developed by JIT could be possible without respect for people</a:t>
            </a:r>
          </a:p>
          <a:p>
            <a:r>
              <a:rPr lang="en-GB" dirty="0" smtClean="0"/>
              <a:t>JIT requires total organisational reform and participation by everyone in the company</a:t>
            </a:r>
          </a:p>
          <a:p>
            <a:r>
              <a:rPr lang="en-GB" dirty="0" smtClean="0"/>
              <a:t>Everyone is equally important and equally involved</a:t>
            </a:r>
            <a:endParaRPr lang="en-GB" dirty="0"/>
          </a:p>
        </p:txBody>
      </p:sp>
    </p:spTree>
    <p:extLst>
      <p:ext uri="{BB962C8B-B14F-4D97-AF65-F5344CB8AC3E}">
        <p14:creationId xmlns:p14="http://schemas.microsoft.com/office/powerpoint/2010/main" val="2641634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Employees in JIT organisations are expected to be active participants in meeting customer needs, from developing improvements in the production process to making sure quality standards are met at every level multiple tasks and to work in teams, including management, labour, staff, and even suppliers</a:t>
            </a:r>
            <a:endParaRPr lang="en-GB" dirty="0"/>
          </a:p>
        </p:txBody>
      </p:sp>
    </p:spTree>
    <p:extLst>
      <p:ext uri="{BB962C8B-B14F-4D97-AF65-F5344CB8AC3E}">
        <p14:creationId xmlns:p14="http://schemas.microsoft.com/office/powerpoint/2010/main" val="1391918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a:xfrm>
            <a:off x="457200" y="1600200"/>
            <a:ext cx="8229600" cy="4800600"/>
          </a:xfrm>
        </p:spPr>
        <p:txBody>
          <a:bodyPr>
            <a:normAutofit lnSpcReduction="10000"/>
          </a:bodyPr>
          <a:lstStyle/>
          <a:p>
            <a:r>
              <a:rPr lang="en-GB" dirty="0" smtClean="0"/>
              <a:t>JIT considers people to be a company’s most precious resources</a:t>
            </a:r>
          </a:p>
          <a:p>
            <a:r>
              <a:rPr lang="en-GB" dirty="0" smtClean="0"/>
              <a:t>The JIT philosophy believes in treating all employees with respect, providing job security, and offering significant rewards for well-performed tasks</a:t>
            </a:r>
          </a:p>
          <a:p>
            <a:r>
              <a:rPr lang="en-GB" dirty="0" smtClean="0"/>
              <a:t>Respect for people extends to suppliers</a:t>
            </a:r>
          </a:p>
          <a:p>
            <a:r>
              <a:rPr lang="en-GB" dirty="0" smtClean="0"/>
              <a:t>JIT believes in developing long-term relationships with suppliers in a partnership format</a:t>
            </a:r>
            <a:endParaRPr lang="en-GB" dirty="0"/>
          </a:p>
        </p:txBody>
      </p:sp>
    </p:spTree>
    <p:extLst>
      <p:ext uri="{BB962C8B-B14F-4D97-AF65-F5344CB8AC3E}">
        <p14:creationId xmlns:p14="http://schemas.microsoft.com/office/powerpoint/2010/main" val="724165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Beliefs of JIT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Elimination of waste</a:t>
            </a:r>
          </a:p>
          <a:p>
            <a:pPr marL="514350" indent="-514350">
              <a:buAutoNum type="arabicPeriod"/>
            </a:pPr>
            <a:r>
              <a:rPr lang="en-GB" dirty="0" smtClean="0"/>
              <a:t>A broad view of operations</a:t>
            </a:r>
          </a:p>
          <a:p>
            <a:pPr marL="514350" indent="-514350">
              <a:buAutoNum type="arabicPeriod"/>
            </a:pPr>
            <a:r>
              <a:rPr lang="en-GB" dirty="0" smtClean="0"/>
              <a:t>Simplicity</a:t>
            </a:r>
          </a:p>
          <a:p>
            <a:pPr marL="514350" indent="-514350">
              <a:buAutoNum type="arabicPeriod"/>
            </a:pPr>
            <a:r>
              <a:rPr lang="en-GB" dirty="0" smtClean="0"/>
              <a:t>Continuous improvement</a:t>
            </a:r>
          </a:p>
          <a:p>
            <a:pPr marL="514350" indent="-514350">
              <a:buAutoNum type="arabicPeriod"/>
            </a:pPr>
            <a:r>
              <a:rPr lang="en-GB" dirty="0" smtClean="0"/>
              <a:t>Visibility</a:t>
            </a:r>
          </a:p>
          <a:p>
            <a:pPr marL="514350" indent="-514350">
              <a:buAutoNum type="arabicPeriod"/>
            </a:pPr>
            <a:r>
              <a:rPr lang="en-GB" dirty="0" smtClean="0"/>
              <a:t>Flexibility </a:t>
            </a:r>
            <a:endParaRPr lang="en-GB" dirty="0"/>
          </a:p>
        </p:txBody>
      </p:sp>
    </p:spTree>
    <p:extLst>
      <p:ext uri="{BB962C8B-B14F-4D97-AF65-F5344CB8AC3E}">
        <p14:creationId xmlns:p14="http://schemas.microsoft.com/office/powerpoint/2010/main" val="395858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Pull System</a:t>
            </a:r>
            <a:endParaRPr lang="en-GB" dirty="0"/>
          </a:p>
        </p:txBody>
      </p:sp>
      <p:sp>
        <p:nvSpPr>
          <p:cNvPr id="3" name="Content Placeholder 2"/>
          <p:cNvSpPr>
            <a:spLocks noGrp="1"/>
          </p:cNvSpPr>
          <p:nvPr>
            <p:ph idx="1"/>
          </p:nvPr>
        </p:nvSpPr>
        <p:spPr/>
        <p:txBody>
          <a:bodyPr/>
          <a:lstStyle/>
          <a:p>
            <a:r>
              <a:rPr lang="en-GB" dirty="0" smtClean="0"/>
              <a:t>JIT uses a </a:t>
            </a:r>
            <a:r>
              <a:rPr lang="en-GB" b="1" dirty="0" smtClean="0"/>
              <a:t>pull system</a:t>
            </a:r>
            <a:r>
              <a:rPr lang="en-GB" dirty="0" smtClean="0"/>
              <a:t> rather than a push system to move products through the facility</a:t>
            </a:r>
          </a:p>
          <a:p>
            <a:r>
              <a:rPr lang="en-GB" dirty="0" smtClean="0"/>
              <a:t>Communication in JIT starts either with the last workstation in the production line or with the customer and works backward through the system</a:t>
            </a:r>
            <a:endParaRPr lang="en-GB" dirty="0"/>
          </a:p>
        </p:txBody>
      </p:sp>
    </p:spTree>
    <p:extLst>
      <p:ext uri="{BB962C8B-B14F-4D97-AF65-F5344CB8AC3E}">
        <p14:creationId xmlns:p14="http://schemas.microsoft.com/office/powerpoint/2010/main" val="34621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Pull System</a:t>
            </a:r>
            <a:endParaRPr lang="en-GB" dirty="0"/>
          </a:p>
        </p:txBody>
      </p:sp>
      <p:sp>
        <p:nvSpPr>
          <p:cNvPr id="3" name="Content Placeholder 2"/>
          <p:cNvSpPr>
            <a:spLocks noGrp="1"/>
          </p:cNvSpPr>
          <p:nvPr>
            <p:ph idx="1"/>
          </p:nvPr>
        </p:nvSpPr>
        <p:spPr/>
        <p:txBody>
          <a:bodyPr/>
          <a:lstStyle/>
          <a:p>
            <a:r>
              <a:rPr lang="en-GB" dirty="0" smtClean="0"/>
              <a:t>Each station requests the precise amount of products that is needed from the previous workstation</a:t>
            </a:r>
          </a:p>
          <a:p>
            <a:r>
              <a:rPr lang="en-GB" dirty="0" smtClean="0"/>
              <a:t>If products are not requested, they are not produced.  In this manner, no excess inventory is generated</a:t>
            </a:r>
            <a:endParaRPr lang="en-GB" dirty="0"/>
          </a:p>
        </p:txBody>
      </p:sp>
    </p:spTree>
    <p:extLst>
      <p:ext uri="{BB962C8B-B14F-4D97-AF65-F5344CB8AC3E}">
        <p14:creationId xmlns:p14="http://schemas.microsoft.com/office/powerpoint/2010/main" val="1673072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normAutofit lnSpcReduction="10000"/>
          </a:bodyPr>
          <a:lstStyle/>
          <a:p>
            <a:r>
              <a:rPr lang="en-GB" dirty="0" smtClean="0"/>
              <a:t>For the pull system to work there must be good communication between the work centres</a:t>
            </a:r>
          </a:p>
          <a:p>
            <a:r>
              <a:rPr lang="en-GB" dirty="0" smtClean="0"/>
              <a:t>This communication is made possible by the use of a device called a </a:t>
            </a:r>
            <a:r>
              <a:rPr lang="en-GB" b="1" dirty="0" smtClean="0"/>
              <a:t>kanban card</a:t>
            </a:r>
            <a:r>
              <a:rPr lang="en-GB" dirty="0" smtClean="0"/>
              <a:t> means “signal”</a:t>
            </a:r>
          </a:p>
          <a:p>
            <a:r>
              <a:rPr lang="en-GB" dirty="0" smtClean="0"/>
              <a:t>A kanban card has information on it such as; product name, part number, and quantity required</a:t>
            </a:r>
            <a:endParaRPr lang="en-GB" dirty="0"/>
          </a:p>
        </p:txBody>
      </p:sp>
    </p:spTree>
    <p:extLst>
      <p:ext uri="{BB962C8B-B14F-4D97-AF65-F5344CB8AC3E}">
        <p14:creationId xmlns:p14="http://schemas.microsoft.com/office/powerpoint/2010/main" val="962489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When workers need products from a preceding workstation, they pass the kanban and the empty container to that station</a:t>
            </a:r>
          </a:p>
          <a:p>
            <a:r>
              <a:rPr lang="en-GB" dirty="0" smtClean="0"/>
              <a:t>The kanban authorises the worker at the preceding station to produce the amount of goods specified on the kanban</a:t>
            </a:r>
          </a:p>
          <a:p>
            <a:r>
              <a:rPr lang="en-GB" dirty="0" smtClean="0"/>
              <a:t>In effect, the kanban is a production authorisation record</a:t>
            </a:r>
            <a:endParaRPr lang="en-GB" dirty="0"/>
          </a:p>
        </p:txBody>
      </p:sp>
    </p:spTree>
    <p:extLst>
      <p:ext uri="{BB962C8B-B14F-4D97-AF65-F5344CB8AC3E}">
        <p14:creationId xmlns:p14="http://schemas.microsoft.com/office/powerpoint/2010/main" val="3646170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To make the system work smoothly and control the movement of empty and full containers there are actually two types of Kanban cards: </a:t>
            </a:r>
            <a:r>
              <a:rPr lang="en-GB" b="1" dirty="0" smtClean="0"/>
              <a:t>production cards</a:t>
            </a:r>
            <a:r>
              <a:rPr lang="en-GB" dirty="0" smtClean="0"/>
              <a:t> that authorise production and </a:t>
            </a:r>
            <a:r>
              <a:rPr lang="en-GB" b="1" dirty="0" smtClean="0"/>
              <a:t>withdrawal cards</a:t>
            </a:r>
            <a:r>
              <a:rPr lang="en-GB" dirty="0" smtClean="0"/>
              <a:t> that authorise withdrawal of materials</a:t>
            </a:r>
            <a:endParaRPr lang="en-GB" dirty="0"/>
          </a:p>
        </p:txBody>
      </p:sp>
    </p:spTree>
    <p:extLst>
      <p:ext uri="{BB962C8B-B14F-4D97-AF65-F5344CB8AC3E}">
        <p14:creationId xmlns:p14="http://schemas.microsoft.com/office/powerpoint/2010/main" val="654222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Add Figure 7.3</a:t>
            </a:r>
            <a:endParaRPr lang="en-GB" dirty="0"/>
          </a:p>
        </p:txBody>
      </p:sp>
    </p:spTree>
    <p:extLst>
      <p:ext uri="{BB962C8B-B14F-4D97-AF65-F5344CB8AC3E}">
        <p14:creationId xmlns:p14="http://schemas.microsoft.com/office/powerpoint/2010/main" val="29564356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When this process is used, the amount produced at any one time is the amount in one container</a:t>
            </a:r>
          </a:p>
          <a:p>
            <a:r>
              <a:rPr lang="en-GB" dirty="0" smtClean="0"/>
              <a:t>Production cannot take place unless a container is empty and a production card has authorised production</a:t>
            </a:r>
          </a:p>
          <a:p>
            <a:r>
              <a:rPr lang="en-GB" dirty="0" smtClean="0"/>
              <a:t>A full container cannot be withdrawn unless a withdrawal kanban authorises it</a:t>
            </a:r>
            <a:endParaRPr lang="en-GB" dirty="0"/>
          </a:p>
        </p:txBody>
      </p:sp>
    </p:spTree>
    <p:extLst>
      <p:ext uri="{BB962C8B-B14F-4D97-AF65-F5344CB8AC3E}">
        <p14:creationId xmlns:p14="http://schemas.microsoft.com/office/powerpoint/2010/main" val="687255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normAutofit lnSpcReduction="10000"/>
          </a:bodyPr>
          <a:lstStyle/>
          <a:p>
            <a:r>
              <a:rPr lang="en-GB" dirty="0" smtClean="0"/>
              <a:t>It is the kanban cards that coordinate the pull production system</a:t>
            </a:r>
          </a:p>
          <a:p>
            <a:r>
              <a:rPr lang="en-GB" dirty="0" smtClean="0"/>
              <a:t>Another advantage of the kanban is that it is visual.  Kanban cards and containers are all placed in clearly visible areas for everyone to see</a:t>
            </a:r>
          </a:p>
          <a:p>
            <a:r>
              <a:rPr lang="en-GB" dirty="0" smtClean="0"/>
              <a:t>The number of kanbans and the number of containers in the system is a very important decision</a:t>
            </a:r>
            <a:endParaRPr lang="en-GB" dirty="0"/>
          </a:p>
        </p:txBody>
      </p:sp>
    </p:spTree>
    <p:extLst>
      <p:ext uri="{BB962C8B-B14F-4D97-AF65-F5344CB8AC3E}">
        <p14:creationId xmlns:p14="http://schemas.microsoft.com/office/powerpoint/2010/main" val="37315212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Number of kanbans needed to control the production of a particular product is as follows</a:t>
                </a:r>
              </a:p>
              <a:p>
                <a:pPr marL="0" indent="0">
                  <a:buNone/>
                </a:pPr>
                <a:endParaRPr lang="en-GB" dirty="0"/>
              </a:p>
              <a:p>
                <a:pPr marL="0" indent="0" algn="ctr">
                  <a:buNone/>
                </a:pPr>
                <a:r>
                  <a:rPr lang="en-GB" dirty="0" smtClean="0"/>
                  <a:t>N = </a:t>
                </a:r>
                <a14:m>
                  <m:oMath xmlns:m="http://schemas.openxmlformats.org/officeDocument/2006/math">
                    <m:f>
                      <m:fPr>
                        <m:ctrlPr>
                          <a:rPr lang="en-GB" i="1" smtClean="0">
                            <a:latin typeface="Cambria Math"/>
                          </a:rPr>
                        </m:ctrlPr>
                      </m:fPr>
                      <m:num>
                        <m:r>
                          <a:rPr lang="en-GB" b="0" i="1" smtClean="0">
                            <a:latin typeface="Cambria Math"/>
                          </a:rPr>
                          <m:t>𝐷𝑇</m:t>
                        </m:r>
                        <m:r>
                          <a:rPr lang="en-GB" b="0" i="1" smtClean="0">
                            <a:latin typeface="Cambria Math"/>
                          </a:rPr>
                          <m:t>+</m:t>
                        </m:r>
                        <m:r>
                          <a:rPr lang="en-GB" b="0" i="1" smtClean="0">
                            <a:latin typeface="Cambria Math"/>
                          </a:rPr>
                          <m:t>𝑆</m:t>
                        </m:r>
                      </m:num>
                      <m:den>
                        <m:r>
                          <a:rPr lang="en-GB" b="0" i="1" smtClean="0">
                            <a:latin typeface="Cambria Math"/>
                          </a:rPr>
                          <m:t>𝐶</m:t>
                        </m:r>
                      </m:den>
                    </m:f>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18874630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pPr marL="0" indent="0">
              <a:buNone/>
            </a:pPr>
            <a:r>
              <a:rPr lang="en-GB" dirty="0" smtClean="0"/>
              <a:t>N = Total number of Kanbans or containers</a:t>
            </a:r>
          </a:p>
          <a:p>
            <a:pPr marL="0" indent="0">
              <a:buNone/>
            </a:pPr>
            <a:r>
              <a:rPr lang="en-GB" dirty="0" smtClean="0"/>
              <a:t>D = demand rate</a:t>
            </a:r>
          </a:p>
          <a:p>
            <a:pPr marL="0" indent="0">
              <a:buNone/>
            </a:pPr>
            <a:r>
              <a:rPr lang="en-GB" dirty="0" smtClean="0"/>
              <a:t>T = Lead time</a:t>
            </a:r>
          </a:p>
          <a:p>
            <a:pPr marL="0" indent="0">
              <a:buNone/>
            </a:pPr>
            <a:r>
              <a:rPr lang="en-GB" dirty="0" smtClean="0"/>
              <a:t>C = size of container</a:t>
            </a:r>
          </a:p>
          <a:p>
            <a:pPr marL="0" indent="0">
              <a:buNone/>
            </a:pPr>
            <a:r>
              <a:rPr lang="en-GB" dirty="0" smtClean="0"/>
              <a:t>S = safety stock</a:t>
            </a:r>
            <a:endParaRPr lang="en-GB" dirty="0"/>
          </a:p>
        </p:txBody>
      </p:sp>
    </p:spTree>
    <p:extLst>
      <p:ext uri="{BB962C8B-B14F-4D97-AF65-F5344CB8AC3E}">
        <p14:creationId xmlns:p14="http://schemas.microsoft.com/office/powerpoint/2010/main" val="962459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 Example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worker’s job is to fill bottles of tablets, and they are expected to fill 200 bottles an hour.  The facility uses a kanban production system in which each container holds 25 bottles.  It takes 30 minutes for the worker to receive the bottles he needs from the previous workstation.  The factory sets safety stock at 10% of demand during lead time.</a:t>
            </a:r>
          </a:p>
          <a:p>
            <a:r>
              <a:rPr lang="en-GB" dirty="0" smtClean="0"/>
              <a:t>How many kanbans are needed for the filling process</a:t>
            </a:r>
          </a:p>
        </p:txBody>
      </p:sp>
    </p:spTree>
    <p:extLst>
      <p:ext uri="{BB962C8B-B14F-4D97-AF65-F5344CB8AC3E}">
        <p14:creationId xmlns:p14="http://schemas.microsoft.com/office/powerpoint/2010/main" val="3669583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 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D = 200 bottles per hour</a:t>
                </a:r>
              </a:p>
              <a:p>
                <a:pPr marL="0" indent="0">
                  <a:buNone/>
                </a:pPr>
                <a:r>
                  <a:rPr lang="en-GB" dirty="0" smtClean="0"/>
                  <a:t>T = 30 minutes or 0.5 hour</a:t>
                </a:r>
              </a:p>
              <a:p>
                <a:pPr marL="0" indent="0">
                  <a:buNone/>
                </a:pPr>
                <a:r>
                  <a:rPr lang="en-GB" dirty="0" smtClean="0"/>
                  <a:t>C = 25 bottles per containers</a:t>
                </a:r>
              </a:p>
              <a:p>
                <a:pPr marL="0" indent="0">
                  <a:buNone/>
                </a:pPr>
                <a:r>
                  <a:rPr lang="en-GB" dirty="0" smtClean="0"/>
                  <a:t>S = 0.10 (200 x 0.5) = 10 bottles</a:t>
                </a:r>
              </a:p>
              <a:p>
                <a:pPr marL="0" indent="0">
                  <a:buNone/>
                </a:pPr>
                <a:r>
                  <a:rPr lang="en-GB" dirty="0" smtClean="0"/>
                  <a:t>N = </a:t>
                </a:r>
                <a14:m>
                  <m:oMath xmlns:m="http://schemas.openxmlformats.org/officeDocument/2006/math">
                    <m:f>
                      <m:fPr>
                        <m:ctrlPr>
                          <a:rPr lang="en-GB" i="1" smtClean="0">
                            <a:latin typeface="Cambria Math"/>
                          </a:rPr>
                        </m:ctrlPr>
                      </m:fPr>
                      <m:num>
                        <m:r>
                          <a:rPr lang="en-GB" b="0" i="1" smtClean="0">
                            <a:latin typeface="Cambria Math"/>
                          </a:rPr>
                          <m:t>𝐷𝑇</m:t>
                        </m:r>
                        <m:r>
                          <a:rPr lang="en-GB" b="0" i="1" smtClean="0">
                            <a:latin typeface="Cambria Math"/>
                          </a:rPr>
                          <m:t>+</m:t>
                        </m:r>
                        <m:r>
                          <a:rPr lang="en-GB" b="0" i="1" smtClean="0">
                            <a:latin typeface="Cambria Math"/>
                          </a:rPr>
                          <m:t>𝑆</m:t>
                        </m:r>
                      </m:num>
                      <m:den>
                        <m:eqArr>
                          <m:eqArrPr>
                            <m:ctrlPr>
                              <a:rPr lang="en-GB" b="0" i="1" smtClean="0">
                                <a:latin typeface="Cambria Math"/>
                              </a:rPr>
                            </m:ctrlPr>
                          </m:eqArrPr>
                          <m:e>
                            <m:r>
                              <a:rPr lang="en-GB" b="0" i="1" smtClean="0">
                                <a:latin typeface="Cambria Math"/>
                              </a:rPr>
                              <m:t>𝐶</m:t>
                            </m:r>
                          </m:e>
                          <m:e/>
                        </m:eqArr>
                      </m:den>
                    </m:f>
                  </m:oMath>
                </a14:m>
                <a:endParaRPr lang="en-GB" dirty="0" smtClean="0"/>
              </a:p>
              <a:p>
                <a:pPr marL="0" indent="0">
                  <a:buNone/>
                </a:pPr>
                <a:r>
                  <a:rPr lang="en-GB" dirty="0" smtClean="0"/>
                  <a:t>N = </a:t>
                </a:r>
                <a14:m>
                  <m:oMath xmlns:m="http://schemas.openxmlformats.org/officeDocument/2006/math">
                    <m:f>
                      <m:fPr>
                        <m:ctrlPr>
                          <a:rPr lang="en-GB" i="1" smtClean="0">
                            <a:latin typeface="Cambria Math"/>
                          </a:rPr>
                        </m:ctrlPr>
                      </m:fPr>
                      <m:num>
                        <m:r>
                          <a:rPr lang="en-GB" b="0" i="1" smtClean="0">
                            <a:latin typeface="Cambria Math"/>
                          </a:rPr>
                          <m:t>200 </m:t>
                        </m:r>
                        <m:r>
                          <a:rPr lang="en-GB" b="0" i="1" smtClean="0">
                            <a:latin typeface="Cambria Math"/>
                            <a:ea typeface="Cambria Math"/>
                          </a:rPr>
                          <m:t>×0.5+10</m:t>
                        </m:r>
                      </m:num>
                      <m:den>
                        <m:r>
                          <a:rPr lang="en-GB" b="0" i="1" smtClean="0">
                            <a:latin typeface="Cambria Math"/>
                          </a:rPr>
                          <m:t>25</m:t>
                        </m:r>
                      </m:den>
                    </m:f>
                  </m:oMath>
                </a14:m>
                <a:r>
                  <a:rPr lang="en-GB" dirty="0" smtClean="0"/>
                  <a:t> = 4.4 or 5 kanbans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4014736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Small Lot Sizes</a:t>
            </a:r>
            <a:endParaRPr lang="en-GB" dirty="0"/>
          </a:p>
        </p:txBody>
      </p:sp>
      <p:sp>
        <p:nvSpPr>
          <p:cNvPr id="3" name="Content Placeholder 2"/>
          <p:cNvSpPr>
            <a:spLocks noGrp="1"/>
          </p:cNvSpPr>
          <p:nvPr>
            <p:ph idx="1"/>
          </p:nvPr>
        </p:nvSpPr>
        <p:spPr>
          <a:xfrm>
            <a:off x="457200" y="1600200"/>
            <a:ext cx="8229600" cy="5029200"/>
          </a:xfrm>
        </p:spPr>
        <p:txBody>
          <a:bodyPr>
            <a:normAutofit fontScale="92500" lnSpcReduction="10000"/>
          </a:bodyPr>
          <a:lstStyle/>
          <a:p>
            <a:r>
              <a:rPr lang="en-GB" dirty="0" smtClean="0"/>
              <a:t>A principal way of eliminating inventory and excess processing while increasing flexibility is through </a:t>
            </a:r>
            <a:r>
              <a:rPr lang="en-GB" b="1" dirty="0" smtClean="0"/>
              <a:t>small-lot production</a:t>
            </a:r>
            <a:r>
              <a:rPr lang="en-GB" dirty="0" smtClean="0"/>
              <a:t>, which means that the amount of products produced at any one time is small</a:t>
            </a:r>
          </a:p>
          <a:p>
            <a:r>
              <a:rPr lang="en-GB" dirty="0" smtClean="0"/>
              <a:t>This allows the manufacturer to produce many lots of different types of products</a:t>
            </a:r>
          </a:p>
          <a:p>
            <a:r>
              <a:rPr lang="en-GB" dirty="0" smtClean="0"/>
              <a:t>It also shortens the </a:t>
            </a:r>
            <a:r>
              <a:rPr lang="en-GB" b="1" dirty="0" smtClean="0"/>
              <a:t>manufacturing lead time</a:t>
            </a:r>
            <a:r>
              <a:rPr lang="en-GB" dirty="0" smtClean="0"/>
              <a:t>, the actual time it takes to produce a product, since it takes less time to produce 10 units than to produce 1000 units</a:t>
            </a:r>
            <a:endParaRPr lang="en-GB" dirty="0"/>
          </a:p>
        </p:txBody>
      </p:sp>
    </p:spTree>
    <p:extLst>
      <p:ext uri="{BB962C8B-B14F-4D97-AF65-F5344CB8AC3E}">
        <p14:creationId xmlns:p14="http://schemas.microsoft.com/office/powerpoint/2010/main" val="8189480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p:txBody>
          <a:bodyPr/>
          <a:lstStyle/>
          <a:p>
            <a:r>
              <a:rPr lang="en-GB" dirty="0" smtClean="0"/>
              <a:t>The ultimate goal of JIT is to be able to economically produce one item at a time as the customer wants it</a:t>
            </a:r>
          </a:p>
          <a:p>
            <a:r>
              <a:rPr lang="en-GB" dirty="0" smtClean="0"/>
              <a:t>However, to be able to achieve small-lot production, companies have to reduce set up time</a:t>
            </a:r>
          </a:p>
          <a:p>
            <a:r>
              <a:rPr lang="en-GB" dirty="0" smtClean="0"/>
              <a:t>Set up time is the time it takes to set up equipment for a production run</a:t>
            </a:r>
            <a:endParaRPr lang="en-GB" dirty="0"/>
          </a:p>
        </p:txBody>
      </p:sp>
    </p:spTree>
    <p:extLst>
      <p:ext uri="{BB962C8B-B14F-4D97-AF65-F5344CB8AC3E}">
        <p14:creationId xmlns:p14="http://schemas.microsoft.com/office/powerpoint/2010/main" val="35861539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p:txBody>
          <a:bodyPr/>
          <a:lstStyle/>
          <a:p>
            <a:r>
              <a:rPr lang="en-GB" dirty="0" smtClean="0"/>
              <a:t>This includes cleaning and recalibrating equipment, changing blades and other tools</a:t>
            </a:r>
          </a:p>
          <a:p>
            <a:r>
              <a:rPr lang="en-GB" dirty="0" smtClean="0"/>
              <a:t>To produce economically in small-lot sizes, JIT has found ways t reduce set up times</a:t>
            </a:r>
          </a:p>
          <a:p>
            <a:r>
              <a:rPr lang="en-GB" dirty="0" smtClean="0"/>
              <a:t>The goal is to achieve these low set up times or set up times in single digits of minutes</a:t>
            </a:r>
            <a:endParaRPr lang="en-GB" dirty="0"/>
          </a:p>
        </p:txBody>
      </p:sp>
    </p:spTree>
    <p:extLst>
      <p:ext uri="{BB962C8B-B14F-4D97-AF65-F5344CB8AC3E}">
        <p14:creationId xmlns:p14="http://schemas.microsoft.com/office/powerpoint/2010/main" val="33003993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One approach is to separate set up into two components: </a:t>
            </a:r>
            <a:r>
              <a:rPr lang="en-GB" b="1" dirty="0" smtClean="0"/>
              <a:t>internal set ups</a:t>
            </a:r>
            <a:r>
              <a:rPr lang="en-GB" dirty="0" smtClean="0"/>
              <a:t> and </a:t>
            </a:r>
            <a:r>
              <a:rPr lang="en-GB" b="1" dirty="0" smtClean="0"/>
              <a:t>external set ups</a:t>
            </a:r>
            <a:endParaRPr lang="en-GB" dirty="0" smtClean="0"/>
          </a:p>
          <a:p>
            <a:r>
              <a:rPr lang="en-GB" b="1" dirty="0" smtClean="0"/>
              <a:t>Internal set ups</a:t>
            </a:r>
            <a:r>
              <a:rPr lang="en-GB" dirty="0" smtClean="0"/>
              <a:t> require the machine to be stopped for the set up to be performed</a:t>
            </a:r>
          </a:p>
          <a:p>
            <a:r>
              <a:rPr lang="en-GB" b="1" dirty="0" smtClean="0"/>
              <a:t>External set ups</a:t>
            </a:r>
            <a:r>
              <a:rPr lang="en-GB" dirty="0" smtClean="0"/>
              <a:t> can be performed while the machine is still running</a:t>
            </a:r>
          </a:p>
          <a:p>
            <a:r>
              <a:rPr lang="en-GB" dirty="0" smtClean="0"/>
              <a:t>Almost all set ups in traditional manufacturing systems are internal, with JIT, much of set up process has been converted to external set ups</a:t>
            </a:r>
            <a:endParaRPr lang="en-GB" dirty="0"/>
          </a:p>
        </p:txBody>
      </p:sp>
    </p:spTree>
    <p:extLst>
      <p:ext uri="{BB962C8B-B14F-4D97-AF65-F5344CB8AC3E}">
        <p14:creationId xmlns:p14="http://schemas.microsoft.com/office/powerpoint/2010/main" val="30159301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Uniform Plant Loading</a:t>
            </a:r>
            <a:endParaRPr lang="en-GB" dirty="0"/>
          </a:p>
        </p:txBody>
      </p:sp>
      <p:sp>
        <p:nvSpPr>
          <p:cNvPr id="3" name="Content Placeholder 2"/>
          <p:cNvSpPr>
            <a:spLocks noGrp="1"/>
          </p:cNvSpPr>
          <p:nvPr>
            <p:ph idx="1"/>
          </p:nvPr>
        </p:nvSpPr>
        <p:spPr/>
        <p:txBody>
          <a:bodyPr/>
          <a:lstStyle/>
          <a:p>
            <a:r>
              <a:rPr lang="en-GB" dirty="0" smtClean="0"/>
              <a:t>Demand for a product can show sudden increases or decreases, which can mean disruptive changes in production schedules</a:t>
            </a:r>
          </a:p>
          <a:p>
            <a:r>
              <a:rPr lang="en-GB" dirty="0" smtClean="0"/>
              <a:t>These demand changes are typically magnified throughout the production line and the supply chain</a:t>
            </a:r>
          </a:p>
          <a:p>
            <a:r>
              <a:rPr lang="en-GB" dirty="0" smtClean="0"/>
              <a:t>They contribute to inefficiency and create waste</a:t>
            </a:r>
            <a:endParaRPr lang="en-GB" dirty="0"/>
          </a:p>
        </p:txBody>
      </p:sp>
    </p:spTree>
    <p:extLst>
      <p:ext uri="{BB962C8B-B14F-4D97-AF65-F5344CB8AC3E}">
        <p14:creationId xmlns:p14="http://schemas.microsoft.com/office/powerpoint/2010/main" val="24375151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Uniform Plant Loading</a:t>
            </a:r>
          </a:p>
        </p:txBody>
      </p:sp>
      <p:sp>
        <p:nvSpPr>
          <p:cNvPr id="3" name="Content Placeholder 2"/>
          <p:cNvSpPr>
            <a:spLocks noGrp="1"/>
          </p:cNvSpPr>
          <p:nvPr>
            <p:ph idx="1"/>
          </p:nvPr>
        </p:nvSpPr>
        <p:spPr>
          <a:xfrm>
            <a:off x="457200" y="1600200"/>
            <a:ext cx="8229600" cy="5029200"/>
          </a:xfrm>
        </p:spPr>
        <p:txBody>
          <a:bodyPr>
            <a:normAutofit lnSpcReduction="10000"/>
          </a:bodyPr>
          <a:lstStyle/>
          <a:p>
            <a:r>
              <a:rPr lang="en-GB" dirty="0" smtClean="0"/>
              <a:t>The JIT philosophy is to eliminate the problem by making adjustments as small as possible and setting a production plan that is frozen for the month</a:t>
            </a:r>
          </a:p>
          <a:p>
            <a:r>
              <a:rPr lang="en-GB" dirty="0" smtClean="0"/>
              <a:t>This is called </a:t>
            </a:r>
            <a:r>
              <a:rPr lang="en-GB" b="1" dirty="0" smtClean="0"/>
              <a:t>uniform plant loading</a:t>
            </a:r>
            <a:r>
              <a:rPr lang="en-GB" dirty="0" smtClean="0"/>
              <a:t> or “levelling” the production schedule</a:t>
            </a:r>
          </a:p>
          <a:p>
            <a:r>
              <a:rPr lang="en-GB" dirty="0" smtClean="0"/>
              <a:t>To meet demand and keep inventories low, a “level” schedule is developed so that the same mix of products is made every day in small quantities</a:t>
            </a:r>
            <a:endParaRPr lang="en-GB" dirty="0"/>
          </a:p>
        </p:txBody>
      </p:sp>
    </p:spTree>
    <p:extLst>
      <p:ext uri="{BB962C8B-B14F-4D97-AF65-F5344CB8AC3E}">
        <p14:creationId xmlns:p14="http://schemas.microsoft.com/office/powerpoint/2010/main" val="29601867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Uniform Plant Loading</a:t>
            </a:r>
          </a:p>
        </p:txBody>
      </p:sp>
      <p:sp>
        <p:nvSpPr>
          <p:cNvPr id="3" name="Content Placeholder 2"/>
          <p:cNvSpPr>
            <a:spLocks noGrp="1"/>
          </p:cNvSpPr>
          <p:nvPr>
            <p:ph idx="1"/>
          </p:nvPr>
        </p:nvSpPr>
        <p:spPr/>
        <p:txBody>
          <a:bodyPr>
            <a:normAutofit lnSpcReduction="10000"/>
          </a:bodyPr>
          <a:lstStyle/>
          <a:p>
            <a:r>
              <a:rPr lang="en-GB" dirty="0" smtClean="0"/>
              <a:t>This is in contrast to traditional systems, which produce large quantities of one product on one day and of another product on the next day</a:t>
            </a:r>
          </a:p>
          <a:p>
            <a:r>
              <a:rPr lang="en-GB" dirty="0" smtClean="0"/>
              <a:t>However, with the JIT system there is day-to-day repetition in the schedule, which prevents the company from having to carry large amounts of inventory and places predictable demands on all work centres and suppliers</a:t>
            </a:r>
            <a:endParaRPr lang="en-GB" dirty="0"/>
          </a:p>
        </p:txBody>
      </p:sp>
    </p:spTree>
    <p:extLst>
      <p:ext uri="{BB962C8B-B14F-4D97-AF65-F5344CB8AC3E}">
        <p14:creationId xmlns:p14="http://schemas.microsoft.com/office/powerpoint/2010/main" val="35568834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Flexible Resources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One aspect of flexibility is relying on general-purpose equipment capable of performing a number of different functions</a:t>
            </a:r>
          </a:p>
          <a:p>
            <a:r>
              <a:rPr lang="en-GB" dirty="0" smtClean="0"/>
              <a:t>For example, a general-purpose drilling machine may be able to drill holes in an engine block and also perform some milling and threading operations</a:t>
            </a:r>
          </a:p>
          <a:p>
            <a:r>
              <a:rPr lang="en-GB" dirty="0" smtClean="0"/>
              <a:t>General-purpose equipment provides flexibility of operations and eliminates waste of space, movement set up of other machines</a:t>
            </a:r>
            <a:endParaRPr lang="en-GB" dirty="0"/>
          </a:p>
        </p:txBody>
      </p:sp>
    </p:spTree>
    <p:extLst>
      <p:ext uri="{BB962C8B-B14F-4D97-AF65-F5344CB8AC3E}">
        <p14:creationId xmlns:p14="http://schemas.microsoft.com/office/powerpoint/2010/main" val="14293515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Flexible Resources</a:t>
            </a:r>
          </a:p>
        </p:txBody>
      </p:sp>
      <p:sp>
        <p:nvSpPr>
          <p:cNvPr id="3" name="Content Placeholder 2"/>
          <p:cNvSpPr>
            <a:spLocks noGrp="1"/>
          </p:cNvSpPr>
          <p:nvPr>
            <p:ph idx="1"/>
          </p:nvPr>
        </p:nvSpPr>
        <p:spPr/>
        <p:txBody>
          <a:bodyPr/>
          <a:lstStyle/>
          <a:p>
            <a:r>
              <a:rPr lang="en-GB" dirty="0" smtClean="0"/>
              <a:t>Another element of flexibility is the use of multifunction workers who can perform more than one job- an essential aspect of JIT</a:t>
            </a:r>
          </a:p>
          <a:p>
            <a:r>
              <a:rPr lang="en-GB" dirty="0" smtClean="0"/>
              <a:t>To meet changing production requirements, workers in JIT are trained to operate and set up different machines</a:t>
            </a:r>
            <a:endParaRPr lang="en-GB" dirty="0"/>
          </a:p>
        </p:txBody>
      </p:sp>
    </p:spTree>
    <p:extLst>
      <p:ext uri="{BB962C8B-B14F-4D97-AF65-F5344CB8AC3E}">
        <p14:creationId xmlns:p14="http://schemas.microsoft.com/office/powerpoint/2010/main" val="42787018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Flexible Resources</a:t>
            </a:r>
          </a:p>
        </p:txBody>
      </p:sp>
      <p:sp>
        <p:nvSpPr>
          <p:cNvPr id="3" name="Content Placeholder 2"/>
          <p:cNvSpPr>
            <a:spLocks noGrp="1"/>
          </p:cNvSpPr>
          <p:nvPr>
            <p:ph idx="1"/>
          </p:nvPr>
        </p:nvSpPr>
        <p:spPr/>
        <p:txBody>
          <a:bodyPr>
            <a:normAutofit fontScale="92500" lnSpcReduction="10000"/>
          </a:bodyPr>
          <a:lstStyle/>
          <a:p>
            <a:r>
              <a:rPr lang="en-GB" dirty="0" smtClean="0"/>
              <a:t>This provides flexibility in the schedule because workers can be moved around as needed</a:t>
            </a:r>
          </a:p>
          <a:p>
            <a:r>
              <a:rPr lang="en-GB" dirty="0" smtClean="0"/>
              <a:t>Also, workers in JIT are responsible for performing simple maintenance on their machines and are trained to perform quality control procedures and equipment together in order to produce a family of products with similar processing requirements</a:t>
            </a:r>
          </a:p>
          <a:p>
            <a:r>
              <a:rPr lang="en-GB" dirty="0" smtClean="0"/>
              <a:t>These machines create a small assembly line, and their grouping is usually called a cell</a:t>
            </a:r>
            <a:endParaRPr lang="en-GB" dirty="0"/>
          </a:p>
        </p:txBody>
      </p:sp>
    </p:spTree>
    <p:extLst>
      <p:ext uri="{BB962C8B-B14F-4D97-AF65-F5344CB8AC3E}">
        <p14:creationId xmlns:p14="http://schemas.microsoft.com/office/powerpoint/2010/main" val="21457232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Facility Layout</a:t>
            </a:r>
            <a:endParaRPr lang="en-GB" dirty="0"/>
          </a:p>
        </p:txBody>
      </p:sp>
      <p:sp>
        <p:nvSpPr>
          <p:cNvPr id="3" name="Content Placeholder 2"/>
          <p:cNvSpPr>
            <a:spLocks noGrp="1"/>
          </p:cNvSpPr>
          <p:nvPr>
            <p:ph idx="1"/>
          </p:nvPr>
        </p:nvSpPr>
        <p:spPr/>
        <p:txBody>
          <a:bodyPr/>
          <a:lstStyle/>
          <a:p>
            <a:r>
              <a:rPr lang="en-GB" dirty="0" smtClean="0"/>
              <a:t>Streamlined production is an important part of JIT; it relies heavily on assembly lines, dedicated to the production of a family of products</a:t>
            </a:r>
          </a:p>
          <a:p>
            <a:r>
              <a:rPr lang="en-GB" dirty="0" smtClean="0"/>
              <a:t>JIT also relies on </a:t>
            </a:r>
            <a:r>
              <a:rPr lang="en-GB" b="1" dirty="0" smtClean="0"/>
              <a:t>cell manufacturing</a:t>
            </a:r>
            <a:r>
              <a:rPr lang="en-GB" dirty="0" smtClean="0"/>
              <a:t> the placement of dissimilar machines</a:t>
            </a:r>
            <a:endParaRPr lang="en-GB" dirty="0"/>
          </a:p>
        </p:txBody>
      </p:sp>
    </p:spTree>
    <p:extLst>
      <p:ext uri="{BB962C8B-B14F-4D97-AF65-F5344CB8AC3E}">
        <p14:creationId xmlns:p14="http://schemas.microsoft.com/office/powerpoint/2010/main" val="19017021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Facility Layout</a:t>
            </a:r>
            <a:endParaRPr lang="en-GB" dirty="0"/>
          </a:p>
        </p:txBody>
      </p:sp>
      <p:sp>
        <p:nvSpPr>
          <p:cNvPr id="3" name="Content Placeholder 2"/>
          <p:cNvSpPr>
            <a:spLocks noGrp="1"/>
          </p:cNvSpPr>
          <p:nvPr>
            <p:ph idx="1"/>
          </p:nvPr>
        </p:nvSpPr>
        <p:spPr/>
        <p:txBody>
          <a:bodyPr/>
          <a:lstStyle/>
          <a:p>
            <a:r>
              <a:rPr lang="en-GB" dirty="0" smtClean="0"/>
              <a:t>The machines in one grouping can be those needed to manufacture a set of parts belonging to the same family of products</a:t>
            </a:r>
          </a:p>
          <a:p>
            <a:r>
              <a:rPr lang="en-GB" dirty="0" smtClean="0"/>
              <a:t>The equipment in a work cell is usually arranged in a U shape, with the worker placed in the centre of the U</a:t>
            </a:r>
            <a:endParaRPr lang="en-GB" dirty="0"/>
          </a:p>
        </p:txBody>
      </p:sp>
    </p:spTree>
    <p:extLst>
      <p:ext uri="{BB962C8B-B14F-4D97-AF65-F5344CB8AC3E}">
        <p14:creationId xmlns:p14="http://schemas.microsoft.com/office/powerpoint/2010/main" val="22302781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Facility Layout</a:t>
            </a:r>
          </a:p>
        </p:txBody>
      </p:sp>
      <p:sp>
        <p:nvSpPr>
          <p:cNvPr id="3" name="Content Placeholder 2"/>
          <p:cNvSpPr>
            <a:spLocks noGrp="1"/>
          </p:cNvSpPr>
          <p:nvPr>
            <p:ph idx="1"/>
          </p:nvPr>
        </p:nvSpPr>
        <p:spPr>
          <a:xfrm>
            <a:off x="457200" y="1600200"/>
            <a:ext cx="8229600" cy="5029200"/>
          </a:xfrm>
        </p:spPr>
        <p:txBody>
          <a:bodyPr>
            <a:normAutofit lnSpcReduction="10000"/>
          </a:bodyPr>
          <a:lstStyle/>
          <a:p>
            <a:pPr marL="0" indent="0">
              <a:buNone/>
            </a:pPr>
            <a:r>
              <a:rPr lang="en-GB" dirty="0" smtClean="0"/>
              <a:t>U-Shaped advantages</a:t>
            </a:r>
          </a:p>
          <a:p>
            <a:pPr marL="514350" indent="-514350">
              <a:buAutoNum type="arabicParenR"/>
            </a:pPr>
            <a:r>
              <a:rPr lang="en-GB" dirty="0" smtClean="0"/>
              <a:t>The use of cells provides production efficiency with the flexibility to produce a variety of different products</a:t>
            </a:r>
          </a:p>
          <a:p>
            <a:pPr marL="514350" indent="-514350">
              <a:buAutoNum type="arabicParenR"/>
            </a:pPr>
            <a:r>
              <a:rPr lang="en-GB" dirty="0" smtClean="0"/>
              <a:t>The U-shape allows workers to have easy reach and flexibility</a:t>
            </a:r>
          </a:p>
          <a:p>
            <a:pPr marL="514350" indent="-514350">
              <a:buAutoNum type="arabicParenR"/>
            </a:pPr>
            <a:r>
              <a:rPr lang="en-GB" dirty="0" smtClean="0"/>
              <a:t>No special material handling is needed because everything is within reach</a:t>
            </a:r>
          </a:p>
          <a:p>
            <a:pPr marL="514350" indent="-514350">
              <a:buAutoNum type="arabicParenR"/>
            </a:pPr>
            <a:r>
              <a:rPr lang="en-GB" dirty="0" smtClean="0"/>
              <a:t>Worker satisfaction is higher because of the ability to perform a variety of tasks</a:t>
            </a:r>
            <a:endParaRPr lang="en-GB" dirty="0"/>
          </a:p>
        </p:txBody>
      </p:sp>
    </p:spTree>
    <p:extLst>
      <p:ext uri="{BB962C8B-B14F-4D97-AF65-F5344CB8AC3E}">
        <p14:creationId xmlns:p14="http://schemas.microsoft.com/office/powerpoint/2010/main" val="33847520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The notion of quality at the source means that the root cause of quality problems needs to be identified</a:t>
            </a:r>
          </a:p>
          <a:p>
            <a:r>
              <a:rPr lang="en-GB" dirty="0" smtClean="0"/>
              <a:t>This could be a problem with the design, suppliers, the process or any other area</a:t>
            </a:r>
          </a:p>
          <a:p>
            <a:r>
              <a:rPr lang="en-GB" dirty="0" smtClean="0"/>
              <a:t>We know that it is much easier and less costly to build quality into a process than to try to correct problems after they occur</a:t>
            </a:r>
            <a:endParaRPr lang="en-GB" dirty="0"/>
          </a:p>
        </p:txBody>
      </p:sp>
    </p:spTree>
    <p:extLst>
      <p:ext uri="{BB962C8B-B14F-4D97-AF65-F5344CB8AC3E}">
        <p14:creationId xmlns:p14="http://schemas.microsoft.com/office/powerpoint/2010/main" val="23013286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914400"/>
          </a:xfrm>
        </p:spPr>
        <p:txBody>
          <a:bodyPr/>
          <a:lstStyle/>
          <a:p>
            <a:r>
              <a:rPr lang="en-GB" dirty="0" smtClean="0"/>
              <a:t>Quality at Source</a:t>
            </a:r>
            <a:endParaRPr lang="en-GB" dirty="0"/>
          </a:p>
        </p:txBody>
      </p:sp>
      <p:sp>
        <p:nvSpPr>
          <p:cNvPr id="3" name="Content Placeholder 2"/>
          <p:cNvSpPr>
            <a:spLocks noGrp="1"/>
          </p:cNvSpPr>
          <p:nvPr>
            <p:ph idx="1"/>
          </p:nvPr>
        </p:nvSpPr>
        <p:spPr>
          <a:xfrm>
            <a:off x="457200" y="1143000"/>
            <a:ext cx="8229600" cy="5486400"/>
          </a:xfrm>
        </p:spPr>
        <p:txBody>
          <a:bodyPr>
            <a:normAutofit fontScale="92500" lnSpcReduction="10000"/>
          </a:bodyPr>
          <a:lstStyle/>
          <a:p>
            <a:r>
              <a:rPr lang="en-GB" b="1" u="sng" dirty="0" smtClean="0"/>
              <a:t>Product design</a:t>
            </a:r>
            <a:r>
              <a:rPr lang="en-GB" dirty="0" smtClean="0"/>
              <a:t>.  In the design process customer needs may be misunderstood and not incorporated into the product design</a:t>
            </a:r>
          </a:p>
          <a:p>
            <a:r>
              <a:rPr lang="en-GB" b="1" u="sng" dirty="0" smtClean="0"/>
              <a:t>Process design</a:t>
            </a:r>
            <a:r>
              <a:rPr lang="en-GB" dirty="0" smtClean="0"/>
              <a:t>.  Management and equipment problems may stem from the design of the production process operator error actually contributes to only about 15 percent of quality problems</a:t>
            </a:r>
            <a:endParaRPr lang="en-GB" b="1" u="sng" dirty="0" smtClean="0"/>
          </a:p>
          <a:p>
            <a:r>
              <a:rPr lang="en-GB" b="1" u="sng" dirty="0" smtClean="0"/>
              <a:t>Suppliers</a:t>
            </a:r>
            <a:r>
              <a:rPr lang="en-GB" dirty="0" smtClean="0"/>
              <a:t>.  Quality problems caused by suppliers include low-quality materials and are often due to misunderstandings between manufacturer and supplier</a:t>
            </a:r>
            <a:r>
              <a:rPr lang="en-GB" b="1" u="sng" dirty="0" smtClean="0"/>
              <a:t> </a:t>
            </a:r>
            <a:endParaRPr lang="en-GB" b="1" u="sng" dirty="0"/>
          </a:p>
        </p:txBody>
      </p:sp>
    </p:spTree>
    <p:extLst>
      <p:ext uri="{BB962C8B-B14F-4D97-AF65-F5344CB8AC3E}">
        <p14:creationId xmlns:p14="http://schemas.microsoft.com/office/powerpoint/2010/main" val="28864583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Monitoring quality is the responsibility of everyone in the organisation</a:t>
            </a:r>
          </a:p>
          <a:p>
            <a:r>
              <a:rPr lang="en-GB" dirty="0" smtClean="0"/>
              <a:t>Workers are given the authority to stop the production line if quality problems are encountered; this is called </a:t>
            </a:r>
            <a:r>
              <a:rPr lang="en-GB" b="1" dirty="0" err="1" smtClean="0"/>
              <a:t>Jidoka</a:t>
            </a:r>
            <a:endParaRPr lang="en-GB" dirty="0" smtClean="0"/>
          </a:p>
          <a:p>
            <a:r>
              <a:rPr lang="en-GB" dirty="0" smtClean="0"/>
              <a:t>To perform </a:t>
            </a:r>
            <a:r>
              <a:rPr lang="en-GB" dirty="0" err="1" smtClean="0"/>
              <a:t>jidoka</a:t>
            </a:r>
            <a:r>
              <a:rPr lang="en-GB" dirty="0" smtClean="0"/>
              <a:t>, each worker can use a switch above his or her workstation to turn on a call light or stop production</a:t>
            </a:r>
            <a:endParaRPr lang="en-GB" dirty="0"/>
          </a:p>
        </p:txBody>
      </p:sp>
    </p:spTree>
    <p:extLst>
      <p:ext uri="{BB962C8B-B14F-4D97-AF65-F5344CB8AC3E}">
        <p14:creationId xmlns:p14="http://schemas.microsoft.com/office/powerpoint/2010/main" val="42022670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A green light means that production is flowing normally; a yellow light is a signal for help; and a red light means that the line is stopped</a:t>
            </a:r>
          </a:p>
          <a:p>
            <a:r>
              <a:rPr lang="en-GB" dirty="0" smtClean="0"/>
              <a:t>In JIT environments, stopping the line is not only allowed but expected</a:t>
            </a:r>
          </a:p>
          <a:p>
            <a:r>
              <a:rPr lang="en-GB" dirty="0" smtClean="0"/>
              <a:t>To help workers identify quality problems JIT relies on visual signals</a:t>
            </a:r>
            <a:endParaRPr lang="en-GB" dirty="0"/>
          </a:p>
        </p:txBody>
      </p:sp>
    </p:spTree>
    <p:extLst>
      <p:ext uri="{BB962C8B-B14F-4D97-AF65-F5344CB8AC3E}">
        <p14:creationId xmlns:p14="http://schemas.microsoft.com/office/powerpoint/2010/main" val="23794513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a:xfrm>
            <a:off x="457200" y="1600200"/>
            <a:ext cx="8229600" cy="5029200"/>
          </a:xfrm>
        </p:spPr>
        <p:txBody>
          <a:bodyPr>
            <a:normAutofit/>
          </a:bodyPr>
          <a:lstStyle/>
          <a:p>
            <a:r>
              <a:rPr lang="en-GB" dirty="0" smtClean="0"/>
              <a:t>Signals include; colour coding, bulleting boards lights, process control charts</a:t>
            </a:r>
          </a:p>
          <a:p>
            <a:r>
              <a:rPr lang="en-GB" dirty="0" smtClean="0"/>
              <a:t>Colour coding different sections of the work area helps workers identify stocking points and different processing sections</a:t>
            </a:r>
          </a:p>
          <a:p>
            <a:r>
              <a:rPr lang="en-GB" dirty="0" smtClean="0"/>
              <a:t>Another type of visual signal is </a:t>
            </a:r>
            <a:r>
              <a:rPr lang="en-GB" b="1" dirty="0" smtClean="0"/>
              <a:t>poka-yoke</a:t>
            </a:r>
            <a:r>
              <a:rPr lang="en-GB" dirty="0" smtClean="0"/>
              <a:t> which means “foolproof” and refers to a device or mechanism that prevents defects from occurring</a:t>
            </a:r>
            <a:endParaRPr lang="en-GB" dirty="0"/>
          </a:p>
        </p:txBody>
      </p:sp>
    </p:spTree>
    <p:extLst>
      <p:ext uri="{BB962C8B-B14F-4D97-AF65-F5344CB8AC3E}">
        <p14:creationId xmlns:p14="http://schemas.microsoft.com/office/powerpoint/2010/main" val="21559740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Respect for People</a:t>
            </a:r>
            <a:endParaRPr lang="en-GB" dirty="0"/>
          </a:p>
        </p:txBody>
      </p:sp>
      <p:sp>
        <p:nvSpPr>
          <p:cNvPr id="3" name="Content Placeholder 2"/>
          <p:cNvSpPr>
            <a:spLocks noGrp="1"/>
          </p:cNvSpPr>
          <p:nvPr>
            <p:ph idx="1"/>
          </p:nvPr>
        </p:nvSpPr>
        <p:spPr/>
        <p:txBody>
          <a:bodyPr/>
          <a:lstStyle/>
          <a:p>
            <a:r>
              <a:rPr lang="en-GB" dirty="0" smtClean="0"/>
              <a:t>Is considered central to the JIT philosophy</a:t>
            </a:r>
          </a:p>
          <a:p>
            <a:r>
              <a:rPr lang="en-GB" dirty="0" smtClean="0"/>
              <a:t>Of all the issues discussed, none departs more from traditional systems than the role of employees in a firm</a:t>
            </a:r>
          </a:p>
          <a:p>
            <a:r>
              <a:rPr lang="en-GB" dirty="0" smtClean="0"/>
              <a:t>According to JIT </a:t>
            </a:r>
            <a:r>
              <a:rPr lang="en-GB" b="1" dirty="0" smtClean="0"/>
              <a:t>genuine</a:t>
            </a:r>
            <a:r>
              <a:rPr lang="en-GB" dirty="0" smtClean="0"/>
              <a:t> and </a:t>
            </a:r>
            <a:r>
              <a:rPr lang="en-GB" b="1" dirty="0" smtClean="0"/>
              <a:t>meaningful respect for employees</a:t>
            </a:r>
            <a:r>
              <a:rPr lang="en-GB" dirty="0" smtClean="0"/>
              <a:t> must exist for a company to get the best from </a:t>
            </a:r>
            <a:r>
              <a:rPr lang="en-GB" smtClean="0"/>
              <a:t>its workers</a:t>
            </a:r>
            <a:endParaRPr lang="en-GB" dirty="0"/>
          </a:p>
        </p:txBody>
      </p:sp>
    </p:spTree>
    <p:extLst>
      <p:ext uri="{BB962C8B-B14F-4D97-AF65-F5344CB8AC3E}">
        <p14:creationId xmlns:p14="http://schemas.microsoft.com/office/powerpoint/2010/main" val="14357322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lstStyle/>
          <a:p>
            <a:r>
              <a:rPr lang="en-GB" dirty="0"/>
              <a:t>Respect for People</a:t>
            </a:r>
          </a:p>
        </p:txBody>
      </p:sp>
      <p:sp>
        <p:nvSpPr>
          <p:cNvPr id="3" name="Content Placeholder 2"/>
          <p:cNvSpPr>
            <a:spLocks noGrp="1"/>
          </p:cNvSpPr>
          <p:nvPr>
            <p:ph idx="1"/>
          </p:nvPr>
        </p:nvSpPr>
        <p:spPr>
          <a:xfrm>
            <a:off x="457200" y="1143000"/>
            <a:ext cx="8229600" cy="5486400"/>
          </a:xfrm>
        </p:spPr>
        <p:txBody>
          <a:bodyPr>
            <a:normAutofit fontScale="92500" lnSpcReduction="10000"/>
          </a:bodyPr>
          <a:lstStyle/>
          <a:p>
            <a:r>
              <a:rPr lang="en-GB" dirty="0" smtClean="0"/>
              <a:t>JIT organisations rely on all employees to work together, including management</a:t>
            </a:r>
          </a:p>
          <a:p>
            <a:r>
              <a:rPr lang="en-GB" dirty="0" smtClean="0"/>
              <a:t>The organisational hierarchy is generally flatter in JIT than in traditional organisations, and organisational layers are not strictly defined</a:t>
            </a:r>
          </a:p>
          <a:p>
            <a:r>
              <a:rPr lang="en-GB" dirty="0" smtClean="0"/>
              <a:t>Greater responsibility and autonomy is given to ordinary workers</a:t>
            </a:r>
          </a:p>
          <a:p>
            <a:r>
              <a:rPr lang="en-GB" dirty="0" smtClean="0"/>
              <a:t>All levels of employees often work in teams, and in many JIT organisations all dress the same way regardless of level, which helps breakdown traditional barriers and makes it easier for people to work together</a:t>
            </a:r>
          </a:p>
          <a:p>
            <a:endParaRPr lang="en-GB" dirty="0"/>
          </a:p>
        </p:txBody>
      </p:sp>
    </p:spTree>
    <p:extLst>
      <p:ext uri="{BB962C8B-B14F-4D97-AF65-F5344CB8AC3E}">
        <p14:creationId xmlns:p14="http://schemas.microsoft.com/office/powerpoint/2010/main" val="41552953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12924</TotalTime>
  <Words>2508</Words>
  <Application>Microsoft Office PowerPoint</Application>
  <PresentationFormat>On-screen Show (4:3)</PresentationFormat>
  <Paragraphs>197</Paragraphs>
  <Slides>50</Slides>
  <Notes>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Office Theme</vt:lpstr>
      <vt:lpstr>Just-in Time</vt:lpstr>
      <vt:lpstr>Just-in-Time Philosophy</vt:lpstr>
      <vt:lpstr>Just-in-Time Philosophy</vt:lpstr>
      <vt:lpstr>Elements of JIT</vt:lpstr>
      <vt:lpstr>Just-in-Time Manufacturing</vt:lpstr>
      <vt:lpstr>Just-in-Time Manufacturing</vt:lpstr>
      <vt:lpstr>Just-in-Time Manufacturing</vt:lpstr>
      <vt:lpstr>Just-in-Time Manufacturing</vt:lpstr>
      <vt:lpstr>Just-in-Time Manufacturing</vt:lpstr>
      <vt:lpstr>Total Quality Management</vt:lpstr>
      <vt:lpstr>Total Quality Management</vt:lpstr>
      <vt:lpstr>Total Quality Management</vt:lpstr>
      <vt:lpstr>Total Quality Management</vt:lpstr>
      <vt:lpstr>Total Quality Management</vt:lpstr>
      <vt:lpstr>Respect for People</vt:lpstr>
      <vt:lpstr>Respect for People</vt:lpstr>
      <vt:lpstr>Respect for People</vt:lpstr>
      <vt:lpstr>The Beliefs of JIT</vt:lpstr>
      <vt:lpstr>The Pull System</vt:lpstr>
      <vt:lpstr>The Pull System</vt:lpstr>
      <vt:lpstr>Kanban Production</vt:lpstr>
      <vt:lpstr>Kanban Production</vt:lpstr>
      <vt:lpstr>Kanban Production</vt:lpstr>
      <vt:lpstr>Kanban Production</vt:lpstr>
      <vt:lpstr>Kanban Production</vt:lpstr>
      <vt:lpstr>Kanban Production</vt:lpstr>
      <vt:lpstr>Kanban Production</vt:lpstr>
      <vt:lpstr>Kanban Production</vt:lpstr>
      <vt:lpstr>Kanban Production Example</vt:lpstr>
      <vt:lpstr>Kanban Production Example</vt:lpstr>
      <vt:lpstr>Small Lot Sizes</vt:lpstr>
      <vt:lpstr>Small Lot Sizes</vt:lpstr>
      <vt:lpstr>Small Lot Sizes</vt:lpstr>
      <vt:lpstr>Small Lot Sizes</vt:lpstr>
      <vt:lpstr>Uniform Plant Loading</vt:lpstr>
      <vt:lpstr>Uniform Plant Loading</vt:lpstr>
      <vt:lpstr>Uniform Plant Loading</vt:lpstr>
      <vt:lpstr>Flexible Resources</vt:lpstr>
      <vt:lpstr>Flexible Resources</vt:lpstr>
      <vt:lpstr>Flexible Resources</vt:lpstr>
      <vt:lpstr>Facility Layout</vt:lpstr>
      <vt:lpstr>Facility Layout</vt:lpstr>
      <vt:lpstr>Facility Layout</vt:lpstr>
      <vt:lpstr>Quality at Source</vt:lpstr>
      <vt:lpstr>Quality at Source</vt:lpstr>
      <vt:lpstr>Quality at Source</vt:lpstr>
      <vt:lpstr>Quality at Source</vt:lpstr>
      <vt:lpstr>Quality at Source</vt:lpstr>
      <vt:lpstr>Respect for People</vt:lpstr>
      <vt:lpstr>Respect for People</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26</cp:revision>
  <dcterms:created xsi:type="dcterms:W3CDTF">2016-11-10T00:23:02Z</dcterms:created>
  <dcterms:modified xsi:type="dcterms:W3CDTF">2016-11-23T12:09:38Z</dcterms:modified>
</cp:coreProperties>
</file>