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0"/>
  </p:notesMasterIdLst>
  <p:sldIdLst>
    <p:sldId id="278" r:id="rId5"/>
    <p:sldId id="279" r:id="rId6"/>
    <p:sldId id="280" r:id="rId7"/>
    <p:sldId id="283" r:id="rId8"/>
    <p:sldId id="284" r:id="rId9"/>
    <p:sldId id="295" r:id="rId10"/>
    <p:sldId id="285" r:id="rId11"/>
    <p:sldId id="286" r:id="rId12"/>
    <p:sldId id="287" r:id="rId13"/>
    <p:sldId id="288" r:id="rId14"/>
    <p:sldId id="290" r:id="rId15"/>
    <p:sldId id="291" r:id="rId16"/>
    <p:sldId id="292" r:id="rId17"/>
    <p:sldId id="293" r:id="rId18"/>
    <p:sldId id="29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4" autoAdjust="0"/>
    <p:restoredTop sz="94619" autoAdjust="0"/>
  </p:normalViewPr>
  <p:slideViewPr>
    <p:cSldViewPr snapToGrid="0">
      <p:cViewPr varScale="1">
        <p:scale>
          <a:sx n="85" d="100"/>
          <a:sy n="85" d="100"/>
        </p:scale>
        <p:origin x="499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01546-198A-4195-BCF8-F0FF54C90E5E}" type="datetimeFigureOut">
              <a:rPr lang="en-US" smtClean="0"/>
              <a:t>11/17/2025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DE88F-1F85-4A27-9D34-D74A50E7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7847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746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865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40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205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120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94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130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556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56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502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85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5291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092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64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254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78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A1C807-B9AD-4C9B-BF9F-60F034289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1" cy="6857990"/>
          </a:xfrm>
          <a:prstGeom prst="rect">
            <a:avLst/>
          </a:prstGeom>
        </p:spPr>
      </p:pic>
      <p:sp useBgFill="1">
        <p:nvSpPr>
          <p:cNvPr id="103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7131809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94176" y="1673524"/>
            <a:ext cx="4003550" cy="2642982"/>
          </a:xfrm>
        </p:spPr>
        <p:txBody>
          <a:bodyPr>
            <a:normAutofit/>
          </a:bodyPr>
          <a:lstStyle/>
          <a:p>
            <a:pPr algn="l"/>
            <a:r>
              <a:rPr lang="en-US" sz="4000" dirty="0"/>
              <a:t>Mid Staffordshire NHS Foundation Trust Scandal (2005–2009)*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5D61E7-AAF8-4AE4-B211-321BDFCFA1A6}"/>
              </a:ext>
            </a:extLst>
          </p:cNvPr>
          <p:cNvSpPr txBox="1"/>
          <p:nvPr/>
        </p:nvSpPr>
        <p:spPr>
          <a:xfrm>
            <a:off x="228600" y="4316506"/>
            <a:ext cx="686870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000" b="1" dirty="0">
                <a:highlight>
                  <a:srgbClr val="808080"/>
                </a:highlight>
              </a:rPr>
              <a:t>Module: LCHS7006 – Quality Assurance and Service Improvements</a:t>
            </a:r>
          </a:p>
          <a:p>
            <a:r>
              <a:rPr lang="en-IN" sz="2000" b="1" dirty="0">
                <a:highlight>
                  <a:srgbClr val="808080"/>
                </a:highlight>
              </a:rPr>
              <a:t>*Assignment:* Component 1 – Individual Presentation*Case Study: Mid Staffordshire NHS Foundation Trust Scandal (2005–2009)*</a:t>
            </a:r>
          </a:p>
          <a:p>
            <a:r>
              <a:rPr lang="en-IN" sz="2000" b="1" dirty="0">
                <a:highlight>
                  <a:srgbClr val="808080"/>
                </a:highlight>
              </a:rPr>
              <a:t>Programme: MSc Public Health and Social Care in Practice</a:t>
            </a:r>
          </a:p>
          <a:p>
            <a:r>
              <a:rPr lang="en-IN" sz="2000" b="1" dirty="0">
                <a:highlight>
                  <a:srgbClr val="808080"/>
                </a:highlight>
              </a:rPr>
              <a:t>Lecturer: Shepherd </a:t>
            </a:r>
            <a:r>
              <a:rPr lang="en-IN" sz="2000" b="1" dirty="0" err="1">
                <a:highlight>
                  <a:srgbClr val="808080"/>
                </a:highlight>
              </a:rPr>
              <a:t>Ziko</a:t>
            </a:r>
            <a:endParaRPr lang="en-IN" sz="2000" b="1" dirty="0">
              <a:highlight>
                <a:srgbClr val="808080"/>
              </a:highlight>
            </a:endParaRPr>
          </a:p>
          <a:p>
            <a:r>
              <a:rPr lang="en-IN" sz="2000" b="1" dirty="0">
                <a:highlight>
                  <a:srgbClr val="808080"/>
                </a:highlight>
              </a:rPr>
              <a:t>Student:  </a:t>
            </a:r>
            <a:r>
              <a:rPr lang="en-IN" sz="2000" b="1" dirty="0" err="1">
                <a:highlight>
                  <a:srgbClr val="808080"/>
                </a:highlight>
              </a:rPr>
              <a:t>keval</a:t>
            </a:r>
            <a:r>
              <a:rPr lang="en-IN" sz="2000" b="1" dirty="0">
                <a:highlight>
                  <a:srgbClr val="808080"/>
                </a:highlight>
              </a:rPr>
              <a:t> </a:t>
            </a:r>
            <a:r>
              <a:rPr lang="en-IN" sz="2000" b="1" dirty="0" err="1">
                <a:highlight>
                  <a:srgbClr val="808080"/>
                </a:highlight>
              </a:rPr>
              <a:t>valundra</a:t>
            </a:r>
            <a:r>
              <a:rPr lang="en-IN" sz="2000" b="1" dirty="0">
                <a:highlight>
                  <a:srgbClr val="808080"/>
                </a:highlight>
              </a:rPr>
              <a:t> , Student Id: 2431091   </a:t>
            </a:r>
          </a:p>
        </p:txBody>
      </p:sp>
    </p:spTree>
    <p:extLst>
      <p:ext uri="{BB962C8B-B14F-4D97-AF65-F5344CB8AC3E}">
        <p14:creationId xmlns:p14="http://schemas.microsoft.com/office/powerpoint/2010/main" val="4167884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2D6DE-C9B5-4678-91EF-77E85F23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-796022" y="10"/>
            <a:ext cx="6096000" cy="6857990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93" y="609600"/>
            <a:ext cx="4538124" cy="970450"/>
          </a:xfrm>
        </p:spPr>
        <p:txBody>
          <a:bodyPr anchor="b">
            <a:normAutofit/>
          </a:bodyPr>
          <a:lstStyle/>
          <a:p>
            <a:pPr algn="l"/>
            <a:r>
              <a:rPr lang="en-US" sz="4000" b="1" u="sng" dirty="0"/>
              <a:t>Objective</a:t>
            </a:r>
            <a:r>
              <a:rPr lang="en-US" sz="4000" dirty="0"/>
              <a:t> 	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6689" y="2100749"/>
            <a:ext cx="6096000" cy="4058751"/>
          </a:xfrm>
        </p:spPr>
        <p:txBody>
          <a:bodyPr anchor="t">
            <a:normAutofit fontScale="70000" lnSpcReduction="20000"/>
          </a:bodyPr>
          <a:lstStyle/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Introduction 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Case Background 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Systems--- based analysis---Swiss cheese model.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Root cause analysis---- fishbone 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Quality Assessment--- Donabedian model ( 1988)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Policy and Governance failures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Impact on Quality, Efficiency and Equity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Lessons learned and Quality improvement 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Theoretical Integration ----- Systems  Theory 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Link to Component  2 Report 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Conclusion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20235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D455A-D923-472C-BCB2-F807D95AE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762000"/>
          </a:xfrm>
        </p:spPr>
        <p:txBody>
          <a:bodyPr/>
          <a:lstStyle/>
          <a:p>
            <a:pPr marL="914400" indent="-914400">
              <a:buFont typeface="+mj-lt"/>
              <a:buAutoNum type="arabicPeriod"/>
            </a:pPr>
            <a:r>
              <a:rPr lang="en-US" b="1" u="sng" dirty="0"/>
              <a:t>INTRODUCTION</a:t>
            </a:r>
            <a:r>
              <a:rPr lang="en-US" dirty="0"/>
              <a:t>  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40F534-24E4-4444-9276-16ECA3386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9666" y="1780615"/>
            <a:ext cx="10353762" cy="3714749"/>
          </a:xfrm>
        </p:spPr>
        <p:txBody>
          <a:bodyPr>
            <a:normAutofit lnSpcReduction="10000"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presentation critically analyses the *Mid Staffordshire NHS Foundation Trust scandal* to explore how failures in quality assurance, leadership, and governance led to widespread patient harm.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applies the *Swiss Cheese Model, **Root Cause Analysis, **Donabedian Framework, and **Systems Theory* to identify the root causes and policy failures that shaped this tragedy.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case represents a defining moment in UK healthcare reform, illustrating how systemic neglect can erode safety, compassion, and accountability (Francis, 2013; NHS England, 2014).</a:t>
            </a:r>
            <a:endParaRPr lang="en-IN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8365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C0415-DA01-4533-B560-46EDBAA8A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2. </a:t>
            </a:r>
            <a:r>
              <a:rPr lang="en-US" b="1" u="sng" dirty="0"/>
              <a:t>CASE BACKGROUND</a:t>
            </a:r>
            <a:endParaRPr lang="en-IN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A11E1-B16A-4B1F-8AAB-A0AD2C0083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772" y="1866900"/>
            <a:ext cx="10353762" cy="3807759"/>
          </a:xfrm>
        </p:spPr>
        <p:txBody>
          <a:bodyPr>
            <a:normAutofit fontScale="92500"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Between *2005 and 2009, the **Mid Staffordshire NHS Foundation Trust* recorded *hundreds of unnecessary patient deaths* due to neglect, poor basic care, and a culture prioritizing financial and performance targets over patient safety (Francis, 2013).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Patients were left dehydrated, pain relief was ignored, and staff morale was low.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Repeated warnings from patients, families, and staff were dismissed.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*Francis Inquiry (2013)* concluded that “a system that put corporate and financial priorities ahead of patient care” caused the crisis.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scandal prompted the creation of the *Care Quality Commission (CQC)* and reforms across NHS governance and patient safety systems (Department of Health, 2013).</a:t>
            </a:r>
            <a:endParaRPr lang="en-IN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4191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1FB9A-9FD6-4FDB-992D-7ECB348AD8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900" b="1" dirty="0"/>
              <a:t>3</a:t>
            </a:r>
            <a:r>
              <a:rPr lang="en-US" b="1" u="sng" dirty="0"/>
              <a:t>. SYSTEMS BASED ANALYSIS-----SWISS CHEESE MODEL </a:t>
            </a:r>
            <a:endParaRPr lang="en-IN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9618F-AE13-49F3-8C39-8B6D92F7D8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76450"/>
            <a:ext cx="10353762" cy="4324408"/>
          </a:xfrm>
        </p:spPr>
        <p:txBody>
          <a:bodyPr>
            <a:normAutofit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According to *Reason (2000), the **Swiss Cheese Model* explains how multiple layers of </a:t>
            </a:r>
            <a:r>
              <a:rPr lang="en-US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defence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(staff, management, governance, regulators) can fail simultaneously when “holes” align.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|Failures across these layers created cumulative system vulnerabilities, allowing neglect to persist unnoticed (Francis, 2013; Reason, 2000).</a:t>
            </a:r>
          </a:p>
          <a:p>
            <a:endParaRPr lang="en-IN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FF3052C-FF59-4723-AA15-F020100EC8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2634725"/>
              </p:ext>
            </p:extLst>
          </p:nvPr>
        </p:nvGraphicFramePr>
        <p:xfrm>
          <a:off x="1600200" y="4238654"/>
          <a:ext cx="8559800" cy="2407920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2986489">
                  <a:extLst>
                    <a:ext uri="{9D8B030D-6E8A-4147-A177-3AD203B41FA5}">
                      <a16:colId xmlns:a16="http://schemas.microsoft.com/office/drawing/2014/main" val="3735968366"/>
                    </a:ext>
                  </a:extLst>
                </a:gridCol>
                <a:gridCol w="5573311">
                  <a:extLst>
                    <a:ext uri="{9D8B030D-6E8A-4147-A177-3AD203B41FA5}">
                      <a16:colId xmlns:a16="http://schemas.microsoft.com/office/drawing/2014/main" val="3868841093"/>
                    </a:ext>
                  </a:extLst>
                </a:gridCol>
              </a:tblGrid>
              <a:tr h="312078">
                <a:tc>
                  <a:txBody>
                    <a:bodyPr/>
                    <a:lstStyle/>
                    <a:p>
                      <a:r>
                        <a:rPr lang="en-US" sz="2000" b="1" u="sng" dirty="0" err="1"/>
                        <a:t>Defence</a:t>
                      </a:r>
                      <a:r>
                        <a:rPr lang="en-US" sz="2000" b="1" u="sng" dirty="0"/>
                        <a:t> layer </a:t>
                      </a:r>
                      <a:endParaRPr lang="en-IN" sz="2000" b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b="1" u="sng" dirty="0"/>
                        <a:t>Failure identified</a:t>
                      </a:r>
                      <a:endParaRPr lang="en-IN" sz="2000" b="1" u="sn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2391893"/>
                  </a:ext>
                </a:extLst>
              </a:tr>
              <a:tr h="288072">
                <a:tc>
                  <a:txBody>
                    <a:bodyPr/>
                    <a:lstStyle/>
                    <a:p>
                      <a:r>
                        <a:rPr lang="en-US" dirty="0"/>
                        <a:t>Frontline 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Poor nursing standards, inadequate staffing ratios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5900648"/>
                  </a:ext>
                </a:extLst>
              </a:tr>
              <a:tr h="288072">
                <a:tc>
                  <a:txBody>
                    <a:bodyPr/>
                    <a:lstStyle/>
                    <a:p>
                      <a:r>
                        <a:rPr lang="en-US" dirty="0"/>
                        <a:t>Supervisory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Ineffective ward management and absence of escalation protocols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4053919"/>
                  </a:ext>
                </a:extLst>
              </a:tr>
              <a:tr h="288072">
                <a:tc>
                  <a:txBody>
                    <a:bodyPr/>
                    <a:lstStyle/>
                    <a:p>
                      <a:r>
                        <a:rPr lang="en-US" dirty="0"/>
                        <a:t>Organizational 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Prioritisation</a:t>
                      </a:r>
                      <a:r>
                        <a:rPr lang="en-US" dirty="0"/>
                        <a:t> of financial targets over care quality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2460715"/>
                  </a:ext>
                </a:extLst>
              </a:tr>
              <a:tr h="288072">
                <a:tc>
                  <a:txBody>
                    <a:bodyPr/>
                    <a:lstStyle/>
                    <a:p>
                      <a:r>
                        <a:rPr lang="en-US" dirty="0"/>
                        <a:t>External oversight 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Weak regulatory scrutiny by the Healthcare Commission (</a:t>
                      </a:r>
                      <a:r>
                        <a:rPr lang="en-IN" dirty="0"/>
                        <a:t>(Healthcare Commission, 2009)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3301241"/>
                  </a:ext>
                </a:extLst>
              </a:tr>
            </a:tbl>
          </a:graphicData>
        </a:graphic>
      </p:graphicFrame>
      <p:graphicFrame>
        <p:nvGraphicFramePr>
          <p:cNvPr id="11" name="Table 5">
            <a:extLst>
              <a:ext uri="{FF2B5EF4-FFF2-40B4-BE49-F238E27FC236}">
                <a16:creationId xmlns:a16="http://schemas.microsoft.com/office/drawing/2014/main" id="{138239EB-A8F1-44F4-B9FB-DAF4E666ED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0497771"/>
              </p:ext>
            </p:extLst>
          </p:nvPr>
        </p:nvGraphicFramePr>
        <p:xfrm>
          <a:off x="1321547" y="3252710"/>
          <a:ext cx="9117105" cy="741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23421">
                  <a:extLst>
                    <a:ext uri="{9D8B030D-6E8A-4147-A177-3AD203B41FA5}">
                      <a16:colId xmlns:a16="http://schemas.microsoft.com/office/drawing/2014/main" val="1469641189"/>
                    </a:ext>
                  </a:extLst>
                </a:gridCol>
                <a:gridCol w="1823421">
                  <a:extLst>
                    <a:ext uri="{9D8B030D-6E8A-4147-A177-3AD203B41FA5}">
                      <a16:colId xmlns:a16="http://schemas.microsoft.com/office/drawing/2014/main" val="2147013952"/>
                    </a:ext>
                  </a:extLst>
                </a:gridCol>
                <a:gridCol w="1823421">
                  <a:extLst>
                    <a:ext uri="{9D8B030D-6E8A-4147-A177-3AD203B41FA5}">
                      <a16:colId xmlns:a16="http://schemas.microsoft.com/office/drawing/2014/main" val="1984439022"/>
                    </a:ext>
                  </a:extLst>
                </a:gridCol>
                <a:gridCol w="1823421">
                  <a:extLst>
                    <a:ext uri="{9D8B030D-6E8A-4147-A177-3AD203B41FA5}">
                      <a16:colId xmlns:a16="http://schemas.microsoft.com/office/drawing/2014/main" val="1401727342"/>
                    </a:ext>
                  </a:extLst>
                </a:gridCol>
                <a:gridCol w="1823421">
                  <a:extLst>
                    <a:ext uri="{9D8B030D-6E8A-4147-A177-3AD203B41FA5}">
                      <a16:colId xmlns:a16="http://schemas.microsoft.com/office/drawing/2014/main" val="180053336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97306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05869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8116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E222781-9554-494B-A560-BFF5A7B2DC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89212"/>
            <a:ext cx="5472953" cy="410135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5E65E84-A1BC-4DFF-B903-1C959B28E1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1" y="1089212"/>
            <a:ext cx="5912223" cy="424927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B7BF01-EC77-4DC1-A127-7DEE8CC29599}"/>
              </a:ext>
            </a:extLst>
          </p:cNvPr>
          <p:cNvSpPr txBox="1"/>
          <p:nvPr/>
        </p:nvSpPr>
        <p:spPr>
          <a:xfrm>
            <a:off x="9708776" y="6064623"/>
            <a:ext cx="36307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(NHS England and NHS Improvement, 2023)</a:t>
            </a:r>
            <a:endParaRPr lang="en-I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224E84-5D27-400E-B715-96D79311C914}"/>
              </a:ext>
            </a:extLst>
          </p:cNvPr>
          <p:cNvSpPr txBox="1"/>
          <p:nvPr/>
        </p:nvSpPr>
        <p:spPr>
          <a:xfrm>
            <a:off x="147918" y="6387788"/>
            <a:ext cx="2164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/>
              <a:t>(</a:t>
            </a:r>
            <a:r>
              <a:rPr lang="en-IN" dirty="0" err="1"/>
              <a:t>Kapur</a:t>
            </a:r>
            <a:r>
              <a:rPr lang="en-IN" dirty="0"/>
              <a:t>, 2014)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11019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18E10-A552-409C-AD4B-06108A6CA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u="sng" dirty="0"/>
              <a:t>4. Root Cause Analysis – Fishbone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0C409-6ABD-4BDA-8CA6-E38BA9B682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76450"/>
            <a:ext cx="10353762" cy="4364691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Using *RCA* and the *Fishbone Model*, the root causes of failure can be grouped as follows (NHS Improvement, 2018):</a:t>
            </a:r>
          </a:p>
          <a:p>
            <a:r>
              <a:rPr lang="en-US" b="1" u="sng" dirty="0"/>
              <a:t> People</a:t>
            </a:r>
            <a:r>
              <a:rPr lang="en-US" dirty="0"/>
              <a:t>: Inadequate training, low morale, bullying culture, poor leadership visibility.* Processes: Absence of incident learning, poor communication between teams, minimal patient feedback.* </a:t>
            </a:r>
          </a:p>
          <a:p>
            <a:r>
              <a:rPr lang="en-US" b="1" u="sng" dirty="0"/>
              <a:t>Environment</a:t>
            </a:r>
            <a:r>
              <a:rPr lang="en-US" dirty="0"/>
              <a:t>: Chronic understaffing, high workload, unsafe conditions.* </a:t>
            </a:r>
          </a:p>
          <a:p>
            <a:r>
              <a:rPr lang="en-US" b="1" u="sng" dirty="0"/>
              <a:t>Management</a:t>
            </a:r>
            <a:r>
              <a:rPr lang="en-US" dirty="0"/>
              <a:t>: Overemphasis on achieving Foundation Trust status and meeting performance targets.* </a:t>
            </a:r>
          </a:p>
          <a:p>
            <a:r>
              <a:rPr lang="en-US" b="1" u="sng" dirty="0"/>
              <a:t>Policy</a:t>
            </a:r>
            <a:r>
              <a:rPr lang="en-US" b="1" dirty="0"/>
              <a:t>: </a:t>
            </a:r>
            <a:r>
              <a:rPr lang="en-US" dirty="0"/>
              <a:t>Lack of clear national standards for patient experience and quality governance at the time. </a:t>
            </a:r>
          </a:p>
          <a:p>
            <a:pPr marL="36900" indent="0">
              <a:buNone/>
            </a:pPr>
            <a:r>
              <a:rPr lang="en-US" dirty="0"/>
              <a:t>This RCA illustrates that harm arose from interconnected organizational and policy failures, not isolated negligence (Francis, 2013).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87647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646DF-94E0-4EF6-882D-437C44F0DF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u="sng" dirty="0"/>
              <a:t>5. Quality Assessment – Donabedian Model (1988)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F17B7-92A4-4E03-89A4-C04ACFF29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866900"/>
            <a:ext cx="10353762" cy="4991100"/>
          </a:xfrm>
        </p:spPr>
        <p:txBody>
          <a:bodyPr/>
          <a:lstStyle/>
          <a:p>
            <a:r>
              <a:rPr lang="en-US" dirty="0"/>
              <a:t>Donabedian’s framework assesses Structure → Process → Outcome to evaluate service quality</a:t>
            </a:r>
          </a:p>
          <a:p>
            <a:r>
              <a:rPr lang="en-US" dirty="0"/>
              <a:t>This model shows that when structural and procedural systems fail, patient outcomes deteriorate dramatically (Donabedian, 1988).</a:t>
            </a:r>
          </a:p>
          <a:p>
            <a:endParaRPr lang="en-US" dirty="0"/>
          </a:p>
          <a:p>
            <a:endParaRPr lang="en-IN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AB582469-5B77-4C85-95EE-A5D34C9AD0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2668465"/>
              </p:ext>
            </p:extLst>
          </p:nvPr>
        </p:nvGraphicFramePr>
        <p:xfrm>
          <a:off x="1547906" y="4362450"/>
          <a:ext cx="8860118" cy="2291080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2392083">
                  <a:extLst>
                    <a:ext uri="{9D8B030D-6E8A-4147-A177-3AD203B41FA5}">
                      <a16:colId xmlns:a16="http://schemas.microsoft.com/office/drawing/2014/main" val="3584613146"/>
                    </a:ext>
                  </a:extLst>
                </a:gridCol>
                <a:gridCol w="6468035">
                  <a:extLst>
                    <a:ext uri="{9D8B030D-6E8A-4147-A177-3AD203B41FA5}">
                      <a16:colId xmlns:a16="http://schemas.microsoft.com/office/drawing/2014/main" val="178513172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u="sng" dirty="0"/>
                        <a:t>Element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b="1" u="sng" dirty="0"/>
                        <a:t>Manifestation at Mid Staffordshire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95569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Structure :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Inadequate staffing, weak supervision, poor training.</a:t>
                      </a:r>
                    </a:p>
                    <a:p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71514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Process :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Substandard nursing care, lack of communication and risk assessment.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04025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Outcome  :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Avoidable deaths, patient suffering, loss of public trust.</a:t>
                      </a:r>
                    </a:p>
                    <a:p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73025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0710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F5D6D-9E1C-41A1-92C9-33F052996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295" y="635000"/>
            <a:ext cx="10353762" cy="1257300"/>
          </a:xfrm>
        </p:spPr>
        <p:txBody>
          <a:bodyPr/>
          <a:lstStyle/>
          <a:p>
            <a:r>
              <a:rPr lang="en-IN" b="1" u="sng" dirty="0"/>
              <a:t>6.Policy and Governance Failures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888AA-3407-40C8-ABE5-8D78ED9A4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76450"/>
            <a:ext cx="10353762" cy="4286250"/>
          </a:xfrm>
        </p:spPr>
        <p:txBody>
          <a:bodyPr>
            <a:normAutofit fontScale="92500" lnSpcReduction="20000"/>
          </a:bodyPr>
          <a:lstStyle/>
          <a:p>
            <a:pPr marL="36900" indent="0">
              <a:buNone/>
            </a:pPr>
            <a:r>
              <a:rPr lang="en-US" dirty="0"/>
              <a:t>The scandal revealed severe *governance and leadership deficiencies*:</a:t>
            </a:r>
          </a:p>
          <a:p>
            <a:r>
              <a:rPr lang="en-US" dirty="0"/>
              <a:t>The Trust’s ‘board ignored clinical data, focusing on financial efficiency.</a:t>
            </a:r>
          </a:p>
          <a:p>
            <a:r>
              <a:rPr lang="en-US" dirty="0"/>
              <a:t>The *Healthcare Commission* and *Strategic Health Authority* failed to act on warning signs (Francis, 2013).</a:t>
            </a:r>
          </a:p>
          <a:p>
            <a:r>
              <a:rPr lang="en-US" dirty="0"/>
              <a:t> Nationally, there was *no effective quality assurance framework* linking outcomes to governance accountability (Department of Health, 2013).* </a:t>
            </a:r>
          </a:p>
          <a:p>
            <a:r>
              <a:rPr lang="en-US" dirty="0"/>
              <a:t>A “culture of fear” discouraged staff from reporting concerns (Dixon-Woods et al., 2014).*</a:t>
            </a:r>
          </a:p>
          <a:p>
            <a:r>
              <a:rPr lang="en-US" dirty="0"/>
              <a:t> Lack of a *Just Culture* meant errors were punished rather than analyzed for learning (NHS Improvement, 2018).</a:t>
            </a:r>
          </a:p>
          <a:p>
            <a:r>
              <a:rPr lang="en-US" dirty="0"/>
              <a:t>These governance gaps undermined the NHS’s ability to detect and respond to early warning indicators of harm.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09828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42647-530F-4FE3-9A9E-A0B0ED4A5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</a:t>
            </a:r>
            <a:r>
              <a:rPr lang="en-US" u="sng" dirty="0"/>
              <a:t>. Impact on Quality, Efficiency, and Equity</a:t>
            </a:r>
            <a:endParaRPr lang="en-IN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6B068-F815-4E24-881F-C1EC24AF5E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The Mid Staffordshire scandal exemplifies how systemic failures ripple across core dimensions of healthcare: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u="sng" dirty="0"/>
              <a:t>Quality</a:t>
            </a:r>
            <a:r>
              <a:rPr lang="en-US" dirty="0"/>
              <a:t>: When leadership prioritizes targets over care, clinical standards erode. Patients suffer from missed diagnoses, delayed interventions, and neglect.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u="sng" dirty="0"/>
              <a:t>Efficiency</a:t>
            </a:r>
            <a:r>
              <a:rPr lang="en-US" dirty="0"/>
              <a:t>: Short-term cost-cutting led to long-term financial burdens—legal payouts, investigations, and reputational recovery.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u="sng" dirty="0"/>
              <a:t>Equity</a:t>
            </a:r>
            <a:r>
              <a:rPr lang="en-US" dirty="0"/>
              <a:t>: Vulnerable groups bore the brunt. Elderly and disabled patients were less likely to advocate for themselves, making them disproportionately affected by neglect.</a:t>
            </a:r>
          </a:p>
          <a:p>
            <a:r>
              <a:rPr lang="en-US" dirty="0"/>
              <a:t>This tri-dimensional impact underscores the </a:t>
            </a:r>
            <a:r>
              <a:rPr lang="en-US" b="1" dirty="0"/>
              <a:t>interdependence of quality, efficiency, and equity</a:t>
            </a:r>
            <a:r>
              <a:rPr lang="en-US" dirty="0"/>
              <a:t>—a failure in one often cascades into the others.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38375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D6D20-5455-4F88-A773-6AA53B2F9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419100"/>
            <a:ext cx="10353762" cy="970450"/>
          </a:xfrm>
        </p:spPr>
        <p:txBody>
          <a:bodyPr>
            <a:normAutofit fontScale="90000"/>
          </a:bodyPr>
          <a:lstStyle/>
          <a:p>
            <a:r>
              <a:rPr lang="en-US" b="1" u="sng" dirty="0"/>
              <a:t>8. Lessons Learned and Quality Improvement</a:t>
            </a:r>
            <a:endParaRPr lang="en-IN" b="1" u="sng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D67C6D-76F0-43D7-A13F-E0F77DFB44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46013" y="1559859"/>
            <a:ext cx="4764764" cy="570549"/>
          </a:xfrm>
        </p:spPr>
        <p:txBody>
          <a:bodyPr/>
          <a:lstStyle/>
          <a:p>
            <a:r>
              <a:rPr lang="en-US" b="1" u="sng" dirty="0"/>
              <a:t>Key lessons </a:t>
            </a:r>
            <a:endParaRPr lang="en-IN" b="1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67CED3-27C5-494E-98B0-9BF8226276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4070" y="2140427"/>
            <a:ext cx="4764764" cy="3395953"/>
          </a:xfrm>
        </p:spPr>
        <p:txBody>
          <a:bodyPr>
            <a:noAutofit/>
          </a:bodyPr>
          <a:lstStyle/>
          <a:p>
            <a:r>
              <a:rPr lang="en-US" dirty="0"/>
              <a:t>1. *Patient-</a:t>
            </a:r>
            <a:r>
              <a:rPr lang="en-US" dirty="0" err="1"/>
              <a:t>centred</a:t>
            </a:r>
            <a:r>
              <a:rPr lang="en-US" dirty="0"/>
              <a:t> care* must be prioritized above performance metrics.</a:t>
            </a:r>
          </a:p>
          <a:p>
            <a:r>
              <a:rPr lang="en-US" dirty="0"/>
              <a:t>2. Establish *robust clinical governance* and *transparent reporting systems*</a:t>
            </a:r>
          </a:p>
          <a:p>
            <a:r>
              <a:rPr lang="en-US" dirty="0"/>
              <a:t>.3. Foster *leadership accountability* and open communication.</a:t>
            </a:r>
          </a:p>
          <a:p>
            <a:r>
              <a:rPr lang="en-US" dirty="0"/>
              <a:t>4. Strengthen *CQC inspection processes* and *staff training*.</a:t>
            </a:r>
          </a:p>
          <a:p>
            <a:r>
              <a:rPr lang="en-US" dirty="0"/>
              <a:t>5. Embed *Just Culture* principles to encourage error reporting (NHS Improvement, 2018).</a:t>
            </a:r>
            <a:endParaRPr lang="en-IN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9CCD82-1DD3-491E-B11A-285DF2A166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3166" y="1855153"/>
            <a:ext cx="4779582" cy="570548"/>
          </a:xfrm>
        </p:spPr>
        <p:txBody>
          <a:bodyPr/>
          <a:lstStyle/>
          <a:p>
            <a:r>
              <a:rPr lang="en-US" b="1" u="sng" dirty="0"/>
              <a:t>Frameworks for ongoing improvement</a:t>
            </a:r>
            <a:endParaRPr lang="en-IN" b="1" u="sng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E10140-B3CA-4C3A-8A2A-B1F8699847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8349" y="2492847"/>
            <a:ext cx="4779581" cy="3043533"/>
          </a:xfrm>
        </p:spPr>
        <p:txBody>
          <a:bodyPr>
            <a:noAutofit/>
          </a:bodyPr>
          <a:lstStyle/>
          <a:p>
            <a:r>
              <a:rPr lang="en-US" dirty="0"/>
              <a:t>Duty of </a:t>
            </a:r>
            <a:r>
              <a:rPr lang="en-US" dirty="0" err="1"/>
              <a:t>Candour</a:t>
            </a:r>
            <a:r>
              <a:rPr lang="en-US" dirty="0"/>
              <a:t> (2014)* – legal requirement for openness after adverse events.* </a:t>
            </a:r>
          </a:p>
          <a:p>
            <a:r>
              <a:rPr lang="en-US" dirty="0"/>
              <a:t>*Freedom to Speak Up (2015)* – protection for whistleblowers.*</a:t>
            </a:r>
          </a:p>
          <a:p>
            <a:r>
              <a:rPr lang="en-US" dirty="0"/>
              <a:t> *Patient Safety Incident Response Framework (PSIRF, 2022)* – systematic learning from incidents </a:t>
            </a:r>
            <a:r>
              <a:rPr lang="en-IN" dirty="0"/>
              <a:t>(NHS England, 2022)</a:t>
            </a:r>
            <a:r>
              <a:rPr lang="en-US" dirty="0"/>
              <a:t>.</a:t>
            </a:r>
          </a:p>
          <a:p>
            <a:pPr marL="36900" indent="0">
              <a:buNone/>
            </a:pPr>
            <a:r>
              <a:rPr lang="en-US" dirty="0"/>
              <a:t>These reforms were all direct outcomes of the Francis Inquiry (Francis, 2013).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531493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3CCF1-436B-45A0-92D6-502D376B57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u="sng" dirty="0"/>
              <a:t>9.Theoretical Integration – Systems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AD3C7-7D7B-4E95-BF36-C5CD67453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76450"/>
            <a:ext cx="10353762" cy="4019550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/>
              <a:t>Systems Theory (</a:t>
            </a:r>
            <a:r>
              <a:rPr lang="en-US" b="1" dirty="0" err="1"/>
              <a:t>Checkland</a:t>
            </a:r>
            <a:r>
              <a:rPr lang="en-US" b="1" dirty="0"/>
              <a:t>, 1999) conceptualizes healthcare as a dynamic interplay of subsystems—each with its own function but reliant on others for overall performance. In Mid Staffordshire:</a:t>
            </a:r>
          </a:p>
          <a:p>
            <a:pPr marL="36900" indent="0">
              <a:buNone/>
            </a:pPr>
            <a:r>
              <a:rPr lang="en-US" b="1" dirty="0"/>
              <a:t>         Clinical subsystems failed to escalate deteriorating patient conditions.</a:t>
            </a:r>
          </a:p>
          <a:p>
            <a:pPr marL="36900" indent="0">
              <a:buNone/>
            </a:pPr>
            <a:r>
              <a:rPr lang="en-US" b="1" dirty="0"/>
              <a:t>         Administrative subsystems prioritized financial targets over care quality.</a:t>
            </a:r>
          </a:p>
          <a:p>
            <a:pPr marL="36900" indent="0">
              <a:buNone/>
            </a:pPr>
            <a:r>
              <a:rPr lang="en-US" b="1" dirty="0"/>
              <a:t>         Regulatory subsystems lacked timely oversight and integration of warning signals.</a:t>
            </a:r>
          </a:p>
          <a:p>
            <a:r>
              <a:rPr lang="en-US" b="1" dirty="0"/>
              <a:t>This fragmentation meant that feedback loops were broken, and governance decisions were made in silos, detached from frontline realities.</a:t>
            </a:r>
          </a:p>
          <a:p>
            <a:r>
              <a:rPr lang="en-US" b="1" dirty="0"/>
              <a:t>Reason’s (2000) insights on system safety reinforce that without aligned subsystems and shared accountability, latent errors accumulate unchecked—until they manifest as harm.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17647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6F4DA-1376-45D8-99F3-78E95430D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10. Link to Component 2 Report</a:t>
            </a:r>
            <a:endParaRPr lang="en-IN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9C90FA-028A-43A0-A2D5-885F55488F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900" indent="0">
              <a:buNone/>
            </a:pPr>
            <a:r>
              <a:rPr lang="en-US" dirty="0"/>
              <a:t>The written report (Component 2) will:</a:t>
            </a:r>
          </a:p>
          <a:p>
            <a:r>
              <a:rPr lang="en-US" dirty="0"/>
              <a:t>* Examine *how governance failures and cultural barriers* compromise quality assurance.*</a:t>
            </a:r>
          </a:p>
          <a:p>
            <a:r>
              <a:rPr lang="en-US" dirty="0"/>
              <a:t> Evaluate *national policy reforms* post-Francis (Duty of </a:t>
            </a:r>
            <a:r>
              <a:rPr lang="en-US" dirty="0" err="1"/>
              <a:t>Candour</a:t>
            </a:r>
            <a:r>
              <a:rPr lang="en-US" dirty="0"/>
              <a:t>, CQC, Just Culture).* </a:t>
            </a:r>
          </a:p>
          <a:p>
            <a:r>
              <a:rPr lang="en-US" dirty="0"/>
              <a:t>Apply *Donabedian and Systems Theory* to propose a new sustainable QA model.* Recommend *leadership training, psychological safety, and multidisciplinary learning frameworks* for continuous improvement.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650076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19B7B-30F6-425A-8302-7F5B9B637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u="sng" dirty="0"/>
              <a:t>11.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DE9813-1415-4107-B001-5F23105C19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The *Mid Staffordshire scandal* demonstrates that neglect of quality governance, leadership, and compassionate culture can have catastrophic consequences for patients.</a:t>
            </a:r>
          </a:p>
          <a:p>
            <a:r>
              <a:rPr lang="en-US" dirty="0"/>
              <a:t>Using the *Swiss Cheese Model, **RCA, **Donabedian Framework, and **Systems Theory, it becomes clear that these were *systemic, not individual failures.</a:t>
            </a:r>
          </a:p>
          <a:p>
            <a:r>
              <a:rPr lang="en-US" dirty="0"/>
              <a:t>The legacy of Mid Staffordshire transformed the NHS, embedding transparency, accountability, and learning at the heart of quality assurance (Francis, 2013; NHS England, 2014).Effective QA depends on *culture, leadership, and systems integration* — not just policies.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573742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4F0BA-FA7C-4119-812C-2C0FE0516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u="sng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8BECA-7AB4-47F5-9F19-6CB5A6F010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dirty="0"/>
              <a:t> </a:t>
            </a:r>
            <a:r>
              <a:rPr lang="en-US" dirty="0" err="1"/>
              <a:t>Checkland</a:t>
            </a:r>
            <a:r>
              <a:rPr lang="en-US" dirty="0"/>
              <a:t>, P. (1999) Systems Thinking, Systems Practice. Chichester: Wiley.</a:t>
            </a:r>
          </a:p>
          <a:p>
            <a:r>
              <a:rPr lang="en-US" dirty="0"/>
              <a:t>Department of Health (2013) Patients First and Foremost: The Initial Government Response to the Francis Report. London: DHSC.</a:t>
            </a:r>
          </a:p>
          <a:p>
            <a:r>
              <a:rPr lang="en-US" dirty="0"/>
              <a:t> Dixon-Woods, M., Baker, R., Charles, K., et al. (2014) ‘Culture and </a:t>
            </a:r>
            <a:r>
              <a:rPr lang="en-US" dirty="0" err="1"/>
              <a:t>behaviour</a:t>
            </a:r>
            <a:r>
              <a:rPr lang="en-US" dirty="0"/>
              <a:t> in the English NHS,’ BMJ Quality &amp; Safety, 23(2), pp. 106–115.</a:t>
            </a:r>
          </a:p>
          <a:p>
            <a:r>
              <a:rPr lang="en-US" dirty="0"/>
              <a:t>Donabedian, A. (1988) ‘The quality of care: How can it be assessed?’ JAMA, 260(12), pp. 1743–1748.</a:t>
            </a:r>
          </a:p>
          <a:p>
            <a:r>
              <a:rPr lang="en-US" dirty="0"/>
              <a:t> Francis, R. (2013) Report of the Mid Staffordshire NHS Foundation Trust Public Inquiry. London: The Stationery Office.</a:t>
            </a:r>
          </a:p>
          <a:p>
            <a:r>
              <a:rPr lang="en-US" dirty="0"/>
              <a:t> Healthcare Commission (2009) Investigation into Mid Staffordshire NHS Foundation Trust. London: Healthcare Commission.</a:t>
            </a:r>
          </a:p>
          <a:p>
            <a:r>
              <a:rPr lang="en-US" dirty="0" err="1"/>
              <a:t>Kapur</a:t>
            </a:r>
            <a:r>
              <a:rPr lang="en-US" dirty="0"/>
              <a:t>, N. (2014) Evidence on NHS Complaints and Clinical Failure. Written evidence submitted to the UK Parliament. Available at: https://committees.parliament.uk/writtenevidence/55955/pdf/ (Accessed: 16 November 2025).</a:t>
            </a:r>
          </a:p>
          <a:p>
            <a:r>
              <a:rPr lang="en-US" dirty="0"/>
              <a:t>NHS England and NHS Improvement (2023). Cause and effect (fishbone). Quality, service improvement, and Redesign tools. Available at: https://aqua.nhs.uk/wp-content/uploads/2023/07/qsir-cause-and-effect-fishbone.pdf (Accessed: 16 November 2025).</a:t>
            </a:r>
          </a:p>
          <a:p>
            <a:r>
              <a:rPr lang="en-US" dirty="0"/>
              <a:t> NHS England (2014) Learning to be Safer: NHS Response to the Francis Inquiry. London: NHS England.</a:t>
            </a:r>
          </a:p>
          <a:p>
            <a:r>
              <a:rPr lang="en-US" dirty="0"/>
              <a:t>NHS England (2022) Patient Safety Incident Response Framework (PSIRF). London: NHS England.</a:t>
            </a:r>
          </a:p>
          <a:p>
            <a:r>
              <a:rPr lang="en-US" dirty="0"/>
              <a:t>NHS Improvement (2018) A Just Culture Guide. London: NHS Improvement.</a:t>
            </a:r>
          </a:p>
          <a:p>
            <a:r>
              <a:rPr lang="en-US" dirty="0"/>
              <a:t> Reason, J. (2000) ‘Human error: models and management,’ BMJ, 320(7237), pp. 768–770.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64682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2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585E981-8C91-4205-A0C3-C991F42B4C9E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C4C00F4-06E9-43E3-AD97-88A857CEFA82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{65E517FB-16BF-4512-8343-9D3488611EAE}TFe742eee6-54b3-45e8-a03d-f3d997f9b6caf6c338c2_win32-3734725ae7e2</Template>
  <TotalTime>392</TotalTime>
  <Words>1740</Words>
  <Application>Microsoft Office PowerPoint</Application>
  <PresentationFormat>Widescreen</PresentationFormat>
  <Paragraphs>117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Goudy Old Style</vt:lpstr>
      <vt:lpstr>Wingdings</vt:lpstr>
      <vt:lpstr>Wingdings 2</vt:lpstr>
      <vt:lpstr>SlateVTI</vt:lpstr>
      <vt:lpstr>Mid Staffordshire NHS Foundation Trust Scandal (2005–2009)*</vt:lpstr>
      <vt:lpstr>Objective  </vt:lpstr>
      <vt:lpstr>INTRODUCTION  </vt:lpstr>
      <vt:lpstr>2. CASE BACKGROUND</vt:lpstr>
      <vt:lpstr>3. SYSTEMS BASED ANALYSIS-----SWISS CHEESE MODEL </vt:lpstr>
      <vt:lpstr>PowerPoint Presentation</vt:lpstr>
      <vt:lpstr>4. Root Cause Analysis – Fishbone Diagram</vt:lpstr>
      <vt:lpstr>5. Quality Assessment – Donabedian Model (1988)</vt:lpstr>
      <vt:lpstr>6.Policy and Governance Failures</vt:lpstr>
      <vt:lpstr>7. Impact on Quality, Efficiency, and Equity</vt:lpstr>
      <vt:lpstr>8. Lessons Learned and Quality Improvement</vt:lpstr>
      <vt:lpstr>9.Theoretical Integration – Systems Theory</vt:lpstr>
      <vt:lpstr>10. Link to Component 2 Report</vt:lpstr>
      <vt:lpstr>11. 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arpita chaudhary</dc:creator>
  <cp:lastModifiedBy>Sanket Makwana</cp:lastModifiedBy>
  <cp:revision>28</cp:revision>
  <dcterms:created xsi:type="dcterms:W3CDTF">2025-11-14T09:08:00Z</dcterms:created>
  <dcterms:modified xsi:type="dcterms:W3CDTF">2025-11-17T16:39:45Z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