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80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9" r:id="rId14"/>
    <p:sldId id="269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77" d="100"/>
          <a:sy n="77" d="100"/>
        </p:scale>
        <p:origin x="16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7"/>
          <p:cNvSpPr>
            <a:spLocks noChangeArrowheads="1"/>
          </p:cNvSpPr>
          <p:nvPr/>
        </p:nvSpPr>
        <p:spPr bwMode="auto">
          <a:xfrm>
            <a:off x="812800" y="1219200"/>
            <a:ext cx="10566400" cy="914400"/>
          </a:xfrm>
          <a:custGeom>
            <a:avLst/>
            <a:gdLst>
              <a:gd name="T0" fmla="*/ 0 w 1000"/>
              <a:gd name="T1" fmla="*/ 8361273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" name="Line 8"/>
          <p:cNvSpPr>
            <a:spLocks noChangeShapeType="1"/>
          </p:cNvSpPr>
          <p:nvPr/>
        </p:nvSpPr>
        <p:spPr bwMode="auto">
          <a:xfrm>
            <a:off x="2641602" y="3962400"/>
            <a:ext cx="8682567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19202" y="1524000"/>
            <a:ext cx="10164233" cy="1752600"/>
          </a:xfrm>
        </p:spPr>
        <p:txBody>
          <a:bodyPr/>
          <a:lstStyle>
            <a:lvl1pPr>
              <a:defRPr sz="3750"/>
            </a:lvl1pPr>
          </a:lstStyle>
          <a:p>
            <a:pPr lvl="0"/>
            <a:r>
              <a:rPr lang="en-GB" altLang="en-US" noProof="0"/>
              <a:t>Click to edit Master title style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641600" y="3962400"/>
            <a:ext cx="87376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100"/>
            </a:lvl1pPr>
          </a:lstStyle>
          <a:p>
            <a:pPr lvl="0"/>
            <a:r>
              <a:rPr lang="en-GB" altLang="en-US" noProof="0"/>
              <a:t>Click to edit Master subtitle style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3638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5081BF33-9844-4AC1-844F-4A29F5CAC784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3499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9C06D56F-5B9F-4C34-B81D-C1EFBC428BFC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59514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3"/>
            <a:ext cx="10363200" cy="1362075"/>
          </a:xfrm>
        </p:spPr>
        <p:txBody>
          <a:bodyPr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BC042856-9974-46FE-B5C5-C6AEE1EDCC20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77192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3"/>
            <a:ext cx="5384800" cy="4530725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3"/>
            <a:ext cx="5384800" cy="4530725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9C432C87-43AB-4530-B8F3-3570D8E5845D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2126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5"/>
            <a:ext cx="5389033" cy="3951288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E4C85A51-7439-4F9E-A21C-06BDA6460889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0108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BF2B420C-3C3B-4F7D-A77F-502E3456AEC0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602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64C49878-E10A-461C-9F14-AB0D26130CA4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88146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85311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691063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06FAE705-8F74-4E3A-9470-48C0368602EC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7861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3047F8A7-FE05-4837-83E9-F7496172C87B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313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08569A0A-C161-46EB-8BEB-5E9A451C748E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1105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7813"/>
            <a:ext cx="2743200" cy="585311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7813"/>
            <a:ext cx="8026400" cy="585311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defTabSz="685800">
              <a:defRPr/>
            </a:pPr>
            <a:fld id="{4C491F9A-02AE-47CC-AC6C-53143EB8CB42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9400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7816"/>
            <a:ext cx="109728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3"/>
            <a:ext cx="109728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900">
                <a:latin typeface="+mj-lt"/>
              </a:defRPr>
            </a:lvl1pPr>
          </a:lstStyle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34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900">
                <a:latin typeface="+mj-lt"/>
              </a:defRPr>
            </a:lvl1pPr>
          </a:lstStyle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34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900">
                <a:latin typeface="+mj-lt"/>
              </a:defRPr>
            </a:lvl1pPr>
          </a:lstStyle>
          <a:p>
            <a:pPr defTabSz="685800" fontAlgn="base">
              <a:spcBef>
                <a:spcPct val="0"/>
              </a:spcBef>
              <a:spcAft>
                <a:spcPct val="0"/>
              </a:spcAft>
              <a:defRPr/>
            </a:pPr>
            <a:fld id="{B53B3F08-1B0E-4051-AEA3-6387EF1EEE22}" type="slidenum">
              <a:rPr lang="en-GB" altLang="en-US" smtClean="0">
                <a:solidFill>
                  <a:srgbClr val="000000"/>
                </a:solidFill>
              </a:rPr>
              <a:pPr defTabSz="685800"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1031" name="Freeform 7"/>
          <p:cNvSpPr>
            <a:spLocks noChangeArrowheads="1"/>
          </p:cNvSpPr>
          <p:nvPr/>
        </p:nvSpPr>
        <p:spPr bwMode="auto">
          <a:xfrm>
            <a:off x="508000" y="228600"/>
            <a:ext cx="10972800" cy="609600"/>
          </a:xfrm>
          <a:custGeom>
            <a:avLst/>
            <a:gdLst>
              <a:gd name="T0" fmla="*/ 0 w 1000"/>
              <a:gd name="T1" fmla="*/ 3716121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032" name="Line 8"/>
          <p:cNvSpPr>
            <a:spLocks noChangeShapeType="1"/>
          </p:cNvSpPr>
          <p:nvPr/>
        </p:nvSpPr>
        <p:spPr bwMode="auto">
          <a:xfrm>
            <a:off x="609600" y="6172200"/>
            <a:ext cx="109728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35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45340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5pPr>
      <a:lvl6pPr marL="3429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6pPr>
      <a:lvl7pPr marL="6858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7pPr>
      <a:lvl8pPr marL="10287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8pPr>
      <a:lvl9pPr marL="1371600" algn="l" rtl="0" fontAlgn="base">
        <a:spcBef>
          <a:spcPct val="0"/>
        </a:spcBef>
        <a:spcAft>
          <a:spcPct val="0"/>
        </a:spcAft>
        <a:defRPr sz="3150">
          <a:solidFill>
            <a:schemeClr val="tx2"/>
          </a:solidFill>
          <a:latin typeface="Garamond" pitchFamily="18" charset="0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250">
          <a:solidFill>
            <a:schemeClr val="tx1"/>
          </a:solidFill>
          <a:latin typeface="+mn-lt"/>
          <a:ea typeface="+mn-ea"/>
          <a:cs typeface="+mn-cs"/>
        </a:defRPr>
      </a:lvl1pPr>
      <a:lvl2pPr marL="502444" indent="-244079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q"/>
        <a:defRPr sz="1950">
          <a:solidFill>
            <a:schemeClr val="tx1"/>
          </a:solidFill>
          <a:latin typeface="+mn-lt"/>
        </a:defRPr>
      </a:lvl2pPr>
      <a:lvl3pPr marL="766763" indent="-263129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1650">
          <a:solidFill>
            <a:schemeClr val="tx1"/>
          </a:solidFill>
          <a:latin typeface="+mn-lt"/>
        </a:defRPr>
      </a:lvl3pPr>
      <a:lvl4pPr marL="1004888" indent="-236935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q"/>
        <a:defRPr sz="1500">
          <a:solidFill>
            <a:schemeClr val="tx1"/>
          </a:solidFill>
          <a:latin typeface="+mn-lt"/>
        </a:defRPr>
      </a:lvl4pPr>
      <a:lvl5pPr marL="1260872" indent="-254794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5pPr>
      <a:lvl6pPr marL="16037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6pPr>
      <a:lvl7pPr marL="19466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7pPr>
      <a:lvl8pPr marL="22895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8pPr>
      <a:lvl9pPr marL="2632472" indent="-254794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15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 anchor="ctr"/>
          <a:lstStyle/>
          <a:p>
            <a:r>
              <a:rPr lang="en-GB" altLang="en-US" sz="4400" dirty="0"/>
              <a:t>Quantitative Analysis</a:t>
            </a:r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dirty="0"/>
              <a:t>Dr Richard J Self, Derby University, </a:t>
            </a:r>
          </a:p>
          <a:p>
            <a:r>
              <a:rPr lang="en-GB" altLang="en-US" dirty="0"/>
              <a:t>Professor John Rees, UWTSD</a:t>
            </a:r>
          </a:p>
        </p:txBody>
      </p:sp>
    </p:spTree>
    <p:extLst>
      <p:ext uri="{BB962C8B-B14F-4D97-AF65-F5344CB8AC3E}">
        <p14:creationId xmlns:p14="http://schemas.microsoft.com/office/powerpoint/2010/main" val="502645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611" y="277816"/>
            <a:ext cx="11286161" cy="1139825"/>
          </a:xfrm>
        </p:spPr>
        <p:txBody>
          <a:bodyPr/>
          <a:lstStyle/>
          <a:p>
            <a:r>
              <a:rPr lang="en-GB" dirty="0"/>
              <a:t>What is the Difference between Quantitative and Qualitative Research?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0" lvl="0" indent="-256032" eaLnBrk="1" fontAlgn="auto" hangingPunct="1">
              <a:spcBef>
                <a:spcPts val="300"/>
              </a:spcBef>
              <a:spcAft>
                <a:spcPts val="0"/>
              </a:spcAft>
              <a:buClr>
                <a:srgbClr val="A04DA3"/>
              </a:buClr>
              <a:buSzTx/>
              <a:buFont typeface="Georgia"/>
              <a:buChar char="•"/>
            </a:pPr>
            <a:r>
              <a:rPr lang="en-GB" sz="2800" b="1" i="1" kern="1200" dirty="0">
                <a:solidFill>
                  <a:prstClr val="black"/>
                </a:solidFill>
                <a:latin typeface="Georgia"/>
              </a:rPr>
              <a:t>Qualitative research </a:t>
            </a:r>
            <a:r>
              <a:rPr lang="en-GB" sz="2800" kern="1200" dirty="0">
                <a:solidFill>
                  <a:prstClr val="black"/>
                </a:solidFill>
                <a:latin typeface="Georgia"/>
              </a:rPr>
              <a:t>involves the collection of (soft) data that are open to interpretation</a:t>
            </a:r>
          </a:p>
          <a:p>
            <a:pPr marL="658368" lvl="1" indent="-246888" eaLnBrk="1" fontAlgn="auto" hangingPunct="1">
              <a:spcBef>
                <a:spcPts val="300"/>
              </a:spcBef>
              <a:spcAft>
                <a:spcPts val="0"/>
              </a:spcAft>
              <a:buClr>
                <a:srgbClr val="438086"/>
              </a:buClr>
              <a:buSzTx/>
              <a:buFont typeface="Georgia"/>
              <a:buChar char="▫"/>
            </a:pPr>
            <a:r>
              <a:rPr lang="en-GB" sz="2600" kern="1200" dirty="0">
                <a:solidFill>
                  <a:srgbClr val="438086"/>
                </a:solidFill>
                <a:latin typeface="Georgia"/>
                <a:ea typeface="+mn-ea"/>
                <a:cs typeface="+mn-cs"/>
              </a:rPr>
              <a:t>E.g. Opinions which cannot be generalised in numerical terms</a:t>
            </a:r>
          </a:p>
          <a:p>
            <a:pPr marL="365760" lvl="0" indent="-256032" eaLnBrk="1" fontAlgn="auto" hangingPunct="1">
              <a:spcBef>
                <a:spcPts val="300"/>
              </a:spcBef>
              <a:spcAft>
                <a:spcPts val="0"/>
              </a:spcAft>
              <a:buClr>
                <a:srgbClr val="A04DA3"/>
              </a:buClr>
              <a:buSzTx/>
              <a:buFont typeface="Georgia"/>
              <a:buChar char="•"/>
            </a:pPr>
            <a:endParaRPr lang="en-GB" sz="2800" kern="1200" dirty="0">
              <a:solidFill>
                <a:prstClr val="black"/>
              </a:solidFill>
              <a:latin typeface="Georgia"/>
            </a:endParaRPr>
          </a:p>
          <a:p>
            <a:pPr marL="365760" lvl="0" indent="-256032" eaLnBrk="1" fontAlgn="auto" hangingPunct="1">
              <a:spcBef>
                <a:spcPts val="300"/>
              </a:spcBef>
              <a:spcAft>
                <a:spcPts val="0"/>
              </a:spcAft>
              <a:buClr>
                <a:srgbClr val="A04DA3"/>
              </a:buClr>
              <a:buSzTx/>
              <a:buFont typeface="Georgia"/>
              <a:buChar char="•"/>
            </a:pPr>
            <a:r>
              <a:rPr lang="en-GB" sz="2800" b="1" i="1" kern="1200" dirty="0">
                <a:solidFill>
                  <a:prstClr val="black"/>
                </a:solidFill>
                <a:latin typeface="Georgia"/>
              </a:rPr>
              <a:t>Quantitative research </a:t>
            </a:r>
            <a:r>
              <a:rPr lang="en-GB" sz="2800" kern="1200" dirty="0">
                <a:solidFill>
                  <a:prstClr val="black"/>
                </a:solidFill>
                <a:latin typeface="Georgia"/>
              </a:rPr>
              <a:t>is research that produces statistics (hard data)</a:t>
            </a:r>
          </a:p>
          <a:p>
            <a:pPr marL="658368" lvl="1" indent="-246888" eaLnBrk="1" fontAlgn="auto" hangingPunct="1">
              <a:spcBef>
                <a:spcPts val="300"/>
              </a:spcBef>
              <a:spcAft>
                <a:spcPts val="0"/>
              </a:spcAft>
              <a:buClr>
                <a:srgbClr val="438086"/>
              </a:buClr>
              <a:buSzTx/>
              <a:buFont typeface="Georgia"/>
              <a:buChar char="▫"/>
            </a:pPr>
            <a:r>
              <a:rPr lang="en-GB" sz="2600" kern="1200" dirty="0">
                <a:solidFill>
                  <a:srgbClr val="438086"/>
                </a:solidFill>
                <a:latin typeface="Georgia"/>
                <a:ea typeface="+mn-ea"/>
                <a:cs typeface="+mn-cs"/>
              </a:rPr>
              <a:t>Things that produce evidence in numerical terms</a:t>
            </a:r>
          </a:p>
          <a:p>
            <a:pPr marL="658368" lvl="1" indent="-246888" eaLnBrk="1" fontAlgn="auto" hangingPunct="1">
              <a:spcBef>
                <a:spcPts val="300"/>
              </a:spcBef>
              <a:spcAft>
                <a:spcPts val="0"/>
              </a:spcAft>
              <a:buClr>
                <a:srgbClr val="438086"/>
              </a:buClr>
              <a:buSzTx/>
              <a:buFont typeface="Georgia"/>
              <a:buChar char="▫"/>
            </a:pPr>
            <a:r>
              <a:rPr lang="en-GB" sz="2600" kern="1200" dirty="0">
                <a:solidFill>
                  <a:srgbClr val="438086"/>
                </a:solidFill>
                <a:latin typeface="Georgia"/>
                <a:ea typeface="+mn-ea"/>
                <a:cs typeface="+mn-cs"/>
              </a:rPr>
              <a:t>If evaluating questionnaires, often involves surveys of large numbers of respondents</a:t>
            </a:r>
            <a:endParaRPr lang="en-US" altLang="zh-CN" sz="2600" kern="1200" dirty="0">
              <a:solidFill>
                <a:srgbClr val="438086"/>
              </a:solidFill>
              <a:latin typeface="Georgia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defTabSz="685800">
              <a:defRPr/>
            </a:pPr>
            <a:r>
              <a:rPr lang="en-GB" altLang="en-US">
                <a:solidFill>
                  <a:srgbClr val="000000"/>
                </a:solidFill>
              </a:rPr>
              <a:t>DSP &amp; Communications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>
              <a:defRPr/>
            </a:pPr>
            <a:fld id="{9C06D56F-5B9F-4C34-B81D-C1EFBC428BFC}" type="slidenum">
              <a:rPr lang="en-GB" altLang="en-US" smtClean="0">
                <a:solidFill>
                  <a:srgbClr val="000000"/>
                </a:solidFill>
              </a:rPr>
              <a:pPr defTabSz="685800">
                <a:defRPr/>
              </a:pPr>
              <a:t>2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08397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Purpose of Quantitative Research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To detect patterns</a:t>
            </a:r>
          </a:p>
          <a:p>
            <a:r>
              <a:rPr lang="en-GB" altLang="en-US"/>
              <a:t>To draw conclusions</a:t>
            </a:r>
          </a:p>
        </p:txBody>
      </p:sp>
    </p:spTree>
    <p:extLst>
      <p:ext uri="{BB962C8B-B14F-4D97-AF65-F5344CB8AC3E}">
        <p14:creationId xmlns:p14="http://schemas.microsoft.com/office/powerpoint/2010/main" val="25032270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Techniques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/>
              <a:t>Simple Techniques</a:t>
            </a:r>
          </a:p>
          <a:p>
            <a:pPr lvl="1">
              <a:lnSpc>
                <a:spcPct val="90000"/>
              </a:lnSpc>
            </a:pPr>
            <a:r>
              <a:rPr lang="en-GB" altLang="en-US" sz="2400"/>
              <a:t>Tables</a:t>
            </a:r>
          </a:p>
          <a:p>
            <a:pPr lvl="1">
              <a:lnSpc>
                <a:spcPct val="90000"/>
              </a:lnSpc>
            </a:pPr>
            <a:r>
              <a:rPr lang="en-GB" altLang="en-US" sz="2400"/>
              <a:t>Charts</a:t>
            </a:r>
          </a:p>
          <a:p>
            <a:pPr lvl="1">
              <a:lnSpc>
                <a:spcPct val="90000"/>
              </a:lnSpc>
            </a:pPr>
            <a:r>
              <a:rPr lang="en-GB" altLang="en-US" sz="2400"/>
              <a:t>Graphs</a:t>
            </a:r>
          </a:p>
          <a:p>
            <a:pPr>
              <a:lnSpc>
                <a:spcPct val="90000"/>
              </a:lnSpc>
            </a:pPr>
            <a:r>
              <a:rPr lang="en-GB" altLang="en-US" sz="2800"/>
              <a:t>Descriptive statistics to identify patterns better</a:t>
            </a:r>
          </a:p>
          <a:p>
            <a:pPr lvl="1">
              <a:lnSpc>
                <a:spcPct val="90000"/>
              </a:lnSpc>
            </a:pPr>
            <a:r>
              <a:rPr lang="en-GB" altLang="en-US" sz="2400"/>
              <a:t>Averages and ranges</a:t>
            </a:r>
          </a:p>
          <a:p>
            <a:pPr>
              <a:lnSpc>
                <a:spcPct val="90000"/>
              </a:lnSpc>
            </a:pPr>
            <a:r>
              <a:rPr lang="en-GB" altLang="en-US" sz="2800"/>
              <a:t>Complex statistics</a:t>
            </a:r>
          </a:p>
          <a:p>
            <a:pPr lvl="1">
              <a:lnSpc>
                <a:spcPct val="90000"/>
              </a:lnSpc>
            </a:pPr>
            <a:r>
              <a:rPr lang="en-GB" altLang="en-US" sz="2400"/>
              <a:t>Large surveys</a:t>
            </a:r>
          </a:p>
          <a:p>
            <a:pPr lvl="1">
              <a:lnSpc>
                <a:spcPct val="90000"/>
              </a:lnSpc>
            </a:pPr>
            <a:r>
              <a:rPr lang="en-GB" altLang="en-US" sz="2400"/>
              <a:t>Correlation detection</a:t>
            </a:r>
          </a:p>
          <a:p>
            <a:pPr lvl="1">
              <a:lnSpc>
                <a:spcPct val="90000"/>
              </a:lnSpc>
            </a:pPr>
            <a:r>
              <a:rPr lang="en-GB" altLang="en-US" sz="2400"/>
              <a:t>Proving the existence of the patterns</a:t>
            </a:r>
          </a:p>
        </p:txBody>
      </p:sp>
    </p:spTree>
    <p:extLst>
      <p:ext uri="{BB962C8B-B14F-4D97-AF65-F5344CB8AC3E}">
        <p14:creationId xmlns:p14="http://schemas.microsoft.com/office/powerpoint/2010/main" val="962296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Choice of Technique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Choice of analysis technique affects</a:t>
            </a:r>
          </a:p>
          <a:p>
            <a:pPr lvl="1"/>
            <a:r>
              <a:rPr lang="en-GB" altLang="en-US" dirty="0"/>
              <a:t>Design of experiment</a:t>
            </a:r>
          </a:p>
          <a:p>
            <a:pPr lvl="1"/>
            <a:r>
              <a:rPr lang="en-GB" altLang="en-US" dirty="0"/>
              <a:t>Type of data to be generated</a:t>
            </a:r>
          </a:p>
          <a:p>
            <a:pPr lvl="1"/>
            <a:r>
              <a:rPr lang="en-GB" altLang="en-US" dirty="0"/>
              <a:t>Quantity of data to  be generated</a:t>
            </a:r>
          </a:p>
          <a:p>
            <a:pPr lvl="1"/>
            <a:r>
              <a:rPr lang="en-GB" altLang="en-US" dirty="0"/>
              <a:t>Software to be used to analyse data</a:t>
            </a:r>
          </a:p>
          <a:p>
            <a:endParaRPr lang="en-GB" altLang="en-US" dirty="0"/>
          </a:p>
          <a:p>
            <a:r>
              <a:rPr lang="en-GB" altLang="en-US" dirty="0"/>
              <a:t>Bryony J. Oates, “Researching Information Systems and Computing”, Sage, 2006, (See Chapter 17 on techniques selection for IT related research) </a:t>
            </a:r>
          </a:p>
          <a:p>
            <a:r>
              <a:rPr lang="en-GB" altLang="en-US" dirty="0"/>
              <a:t>J. W. </a:t>
            </a:r>
            <a:r>
              <a:rPr lang="en-GB" altLang="en-US" dirty="0" err="1"/>
              <a:t>Cresswell</a:t>
            </a:r>
            <a:r>
              <a:rPr lang="en-GB" altLang="en-US" dirty="0"/>
              <a:t>, J. D. </a:t>
            </a:r>
            <a:r>
              <a:rPr lang="en-GB" altLang="en-US" dirty="0" err="1"/>
              <a:t>Cresswell</a:t>
            </a:r>
            <a:r>
              <a:rPr lang="en-GB" altLang="en-US" dirty="0"/>
              <a:t>, “Research Design: Qualitative, Quantitative, and Mixed Methods Approaches”, Sage Edge, 5th Jan 2018, ISBN 9781506386768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135967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Types of Data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dirty="0"/>
              <a:t>Nominal</a:t>
            </a:r>
          </a:p>
          <a:p>
            <a:pPr lvl="1">
              <a:lnSpc>
                <a:spcPct val="80000"/>
              </a:lnSpc>
            </a:pPr>
            <a:r>
              <a:rPr lang="en-GB" altLang="en-US" dirty="0"/>
              <a:t>Male = 1, female = 2</a:t>
            </a:r>
          </a:p>
          <a:p>
            <a:pPr lvl="1">
              <a:lnSpc>
                <a:spcPct val="80000"/>
              </a:lnSpc>
            </a:pPr>
            <a:r>
              <a:rPr lang="en-GB" altLang="en-US" dirty="0"/>
              <a:t>No arithmetic can be used</a:t>
            </a:r>
          </a:p>
          <a:p>
            <a:pPr marL="258365" lvl="1" indent="0">
              <a:lnSpc>
                <a:spcPct val="80000"/>
              </a:lnSpc>
              <a:buNone/>
            </a:pPr>
            <a:endParaRPr lang="en-GB" altLang="en-US" dirty="0"/>
          </a:p>
          <a:p>
            <a:pPr>
              <a:lnSpc>
                <a:spcPct val="80000"/>
              </a:lnSpc>
            </a:pPr>
            <a:r>
              <a:rPr lang="en-GB" altLang="en-US" dirty="0"/>
              <a:t>Ordinal (ranked data)</a:t>
            </a:r>
          </a:p>
          <a:p>
            <a:pPr lvl="1">
              <a:lnSpc>
                <a:spcPct val="80000"/>
              </a:lnSpc>
            </a:pPr>
            <a:r>
              <a:rPr lang="en-GB" altLang="en-US" dirty="0"/>
              <a:t>Quantitative scale</a:t>
            </a:r>
          </a:p>
          <a:p>
            <a:pPr lvl="1">
              <a:lnSpc>
                <a:spcPct val="80000"/>
              </a:lnSpc>
            </a:pPr>
            <a:r>
              <a:rPr lang="en-GB" altLang="en-US" dirty="0"/>
              <a:t>Sequence but not scale of difference</a:t>
            </a:r>
          </a:p>
          <a:p>
            <a:pPr lvl="2">
              <a:lnSpc>
                <a:spcPct val="80000"/>
              </a:lnSpc>
            </a:pPr>
            <a:r>
              <a:rPr lang="en-GB" altLang="en-US" dirty="0"/>
              <a:t>Examination results, 1st, 2nd, 3rd etc.</a:t>
            </a:r>
          </a:p>
          <a:p>
            <a:pPr lvl="1">
              <a:lnSpc>
                <a:spcPct val="80000"/>
              </a:lnSpc>
            </a:pPr>
            <a:r>
              <a:rPr lang="en-GB" altLang="en-US" dirty="0"/>
              <a:t>No arithmetic can be used</a:t>
            </a:r>
          </a:p>
        </p:txBody>
      </p:sp>
    </p:spTree>
    <p:extLst>
      <p:ext uri="{BB962C8B-B14F-4D97-AF65-F5344CB8AC3E}">
        <p14:creationId xmlns:p14="http://schemas.microsoft.com/office/powerpoint/2010/main" val="400351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Data Cont.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Interval</a:t>
            </a:r>
          </a:p>
          <a:p>
            <a:pPr lvl="1"/>
            <a:r>
              <a:rPr lang="en-GB" dirty="0"/>
              <a:t>Measurements (</a:t>
            </a:r>
            <a:r>
              <a:rPr lang="en-GB" dirty="0" err="1"/>
              <a:t>eg</a:t>
            </a:r>
            <a:r>
              <a:rPr lang="en-GB" dirty="0"/>
              <a:t> dates)</a:t>
            </a:r>
          </a:p>
          <a:p>
            <a:pPr lvl="1"/>
            <a:r>
              <a:rPr lang="en-GB" dirty="0"/>
              <a:t>Addition and subtraction only</a:t>
            </a:r>
          </a:p>
          <a:p>
            <a:r>
              <a:rPr lang="en-GB" dirty="0"/>
              <a:t>Ratio</a:t>
            </a:r>
          </a:p>
          <a:p>
            <a:pPr lvl="1"/>
            <a:r>
              <a:rPr lang="en-GB" dirty="0"/>
              <a:t>True measurements with a true zero</a:t>
            </a:r>
          </a:p>
          <a:p>
            <a:pPr lvl="1"/>
            <a:r>
              <a:rPr lang="en-GB" dirty="0"/>
              <a:t>Height, weight, age, AC frequency</a:t>
            </a:r>
          </a:p>
          <a:p>
            <a:pPr lvl="1"/>
            <a:r>
              <a:rPr lang="en-GB" dirty="0"/>
              <a:t>All basic arithmetic possible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61471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Descriptive Statistics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800"/>
              <a:t>Central tendency</a:t>
            </a:r>
          </a:p>
          <a:p>
            <a:pPr lvl="1">
              <a:lnSpc>
                <a:spcPct val="80000"/>
              </a:lnSpc>
            </a:pPr>
            <a:r>
              <a:rPr lang="en-GB" altLang="en-US" sz="2400"/>
              <a:t>Mean, mode, median</a:t>
            </a:r>
          </a:p>
          <a:p>
            <a:pPr>
              <a:lnSpc>
                <a:spcPct val="80000"/>
              </a:lnSpc>
            </a:pPr>
            <a:r>
              <a:rPr lang="en-GB" altLang="en-US" sz="2800"/>
              <a:t>Distribution</a:t>
            </a:r>
          </a:p>
          <a:p>
            <a:pPr lvl="1">
              <a:lnSpc>
                <a:spcPct val="80000"/>
              </a:lnSpc>
            </a:pPr>
            <a:r>
              <a:rPr lang="en-GB" altLang="en-US" sz="2400"/>
              <a:t>Range</a:t>
            </a:r>
          </a:p>
          <a:p>
            <a:pPr lvl="2">
              <a:lnSpc>
                <a:spcPct val="80000"/>
              </a:lnSpc>
            </a:pPr>
            <a:r>
              <a:rPr lang="en-GB" altLang="en-US" sz="2000"/>
              <a:t>Minimum to maximum</a:t>
            </a:r>
          </a:p>
          <a:p>
            <a:pPr lvl="2">
              <a:lnSpc>
                <a:spcPct val="80000"/>
              </a:lnSpc>
            </a:pPr>
            <a:r>
              <a:rPr lang="en-GB" altLang="en-US" sz="2000"/>
              <a:t>Beware of extreme values</a:t>
            </a:r>
          </a:p>
          <a:p>
            <a:pPr lvl="3">
              <a:lnSpc>
                <a:spcPct val="80000"/>
              </a:lnSpc>
            </a:pPr>
            <a:r>
              <a:rPr lang="en-GB" altLang="en-US" sz="1800"/>
              <a:t>1, 3, 7, 9, 11, 12, 12, 19,</a:t>
            </a:r>
            <a:r>
              <a:rPr lang="en-GB" altLang="en-US" sz="1800" b="1">
                <a:solidFill>
                  <a:srgbClr val="FF6600"/>
                </a:solidFill>
              </a:rPr>
              <a:t>39 (range 38 but most between 1 and 19)</a:t>
            </a:r>
          </a:p>
          <a:p>
            <a:pPr lvl="1">
              <a:lnSpc>
                <a:spcPct val="80000"/>
              </a:lnSpc>
            </a:pPr>
            <a:r>
              <a:rPr lang="en-GB" altLang="en-US" sz="2400"/>
              <a:t>Fractiles</a:t>
            </a:r>
          </a:p>
          <a:p>
            <a:pPr lvl="2">
              <a:lnSpc>
                <a:spcPct val="80000"/>
              </a:lnSpc>
            </a:pPr>
            <a:r>
              <a:rPr lang="en-GB" altLang="en-US" sz="2000"/>
              <a:t>Contain equal numbers of observations</a:t>
            </a:r>
          </a:p>
          <a:p>
            <a:pPr lvl="3">
              <a:lnSpc>
                <a:spcPct val="80000"/>
              </a:lnSpc>
            </a:pPr>
            <a:r>
              <a:rPr lang="en-GB" altLang="en-US" sz="1800"/>
              <a:t>Median = two equal halves</a:t>
            </a:r>
          </a:p>
          <a:p>
            <a:pPr lvl="3">
              <a:lnSpc>
                <a:spcPct val="80000"/>
              </a:lnSpc>
            </a:pPr>
            <a:r>
              <a:rPr lang="en-GB" altLang="en-US" sz="1800"/>
              <a:t>Quartiles – 4 even groups</a:t>
            </a:r>
          </a:p>
          <a:p>
            <a:pPr lvl="1">
              <a:lnSpc>
                <a:spcPct val="80000"/>
              </a:lnSpc>
            </a:pPr>
            <a:r>
              <a:rPr lang="en-GB" altLang="en-US" sz="2400"/>
              <a:t>Standard deviation</a:t>
            </a:r>
          </a:p>
          <a:p>
            <a:pPr lvl="2">
              <a:lnSpc>
                <a:spcPct val="80000"/>
              </a:lnSpc>
            </a:pPr>
            <a:r>
              <a:rPr lang="en-GB" altLang="en-US" sz="2000"/>
              <a:t>Variability</a:t>
            </a:r>
          </a:p>
        </p:txBody>
      </p:sp>
    </p:spTree>
    <p:extLst>
      <p:ext uri="{BB962C8B-B14F-4D97-AF65-F5344CB8AC3E}">
        <p14:creationId xmlns:p14="http://schemas.microsoft.com/office/powerpoint/2010/main" val="7745883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Relationship Statistics (1)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Correlation</a:t>
            </a:r>
          </a:p>
          <a:p>
            <a:pPr lvl="1"/>
            <a:r>
              <a:rPr lang="en-GB" altLang="en-US" sz="2400"/>
              <a:t>Strength of relationships between two variables</a:t>
            </a:r>
          </a:p>
          <a:p>
            <a:pPr lvl="1"/>
            <a:r>
              <a:rPr lang="en-GB" altLang="en-US" sz="2400"/>
              <a:t>Spearman’s rank correlation coefficient</a:t>
            </a:r>
          </a:p>
          <a:p>
            <a:pPr lvl="2"/>
            <a:r>
              <a:rPr lang="en-GB" altLang="en-US"/>
              <a:t>Ordinal data</a:t>
            </a:r>
          </a:p>
          <a:p>
            <a:pPr lvl="1"/>
            <a:r>
              <a:rPr lang="en-GB" altLang="en-US" sz="2400"/>
              <a:t>Pearson’s product moment correlation coefficient</a:t>
            </a:r>
          </a:p>
          <a:p>
            <a:pPr lvl="2"/>
            <a:r>
              <a:rPr lang="en-GB" altLang="en-US"/>
              <a:t>Interval and ratio data</a:t>
            </a:r>
          </a:p>
          <a:p>
            <a:pPr lvl="1"/>
            <a:r>
              <a:rPr lang="en-GB" altLang="en-US" sz="2400" b="1">
                <a:solidFill>
                  <a:srgbClr val="FF6600"/>
                </a:solidFill>
              </a:rPr>
              <a:t>N.B. Correlation does not necessarily mean causality!</a:t>
            </a:r>
          </a:p>
        </p:txBody>
      </p:sp>
    </p:spTree>
    <p:extLst>
      <p:ext uri="{BB962C8B-B14F-4D97-AF65-F5344CB8AC3E}">
        <p14:creationId xmlns:p14="http://schemas.microsoft.com/office/powerpoint/2010/main" val="5117149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Relationship Statistics (2)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Null Hypothesis</a:t>
            </a:r>
          </a:p>
          <a:p>
            <a:pPr lvl="1"/>
            <a:r>
              <a:rPr lang="en-GB" altLang="en-US" sz="2400"/>
              <a:t>Assume no relationship is present in the data, any apparent relationship is assumed to be chance</a:t>
            </a:r>
          </a:p>
          <a:p>
            <a:pPr lvl="1"/>
            <a:r>
              <a:rPr lang="en-GB" altLang="en-US" sz="2400"/>
              <a:t>Statistical tests can estimate the probability that the perceived relationship is due to change</a:t>
            </a:r>
          </a:p>
          <a:p>
            <a:pPr lvl="2"/>
            <a:r>
              <a:rPr lang="en-GB" altLang="en-US"/>
              <a:t>Probability (of chance relationship) p compared to 1 in 20</a:t>
            </a:r>
          </a:p>
          <a:p>
            <a:pPr lvl="3"/>
            <a:r>
              <a:rPr lang="en-GB" altLang="en-US"/>
              <a:t>If p &gt;  0.05 then chance and Null hypothesis is proved</a:t>
            </a:r>
          </a:p>
          <a:p>
            <a:pPr lvl="3"/>
            <a:r>
              <a:rPr lang="en-GB" altLang="en-US"/>
              <a:t>If p &lt; 0.05 then not chance and correlation is statistically significant</a:t>
            </a:r>
          </a:p>
          <a:p>
            <a:pPr lvl="2"/>
            <a:r>
              <a:rPr lang="en-GB" altLang="en-US"/>
              <a:t>Use Chi-square test and t-tests</a:t>
            </a:r>
          </a:p>
        </p:txBody>
      </p:sp>
    </p:spTree>
    <p:extLst>
      <p:ext uri="{BB962C8B-B14F-4D97-AF65-F5344CB8AC3E}">
        <p14:creationId xmlns:p14="http://schemas.microsoft.com/office/powerpoint/2010/main" val="7461811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Interpretation of Data Analysis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Don’t just analyse, interpret them,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What do they mean?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What do they show?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What do they imply?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How do they relate to other research (Literature review)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What do you consider to be important?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Why are they important?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What is their relevance?</a:t>
            </a:r>
          </a:p>
          <a:p>
            <a:pPr lvl="1">
              <a:lnSpc>
                <a:spcPct val="90000"/>
              </a:lnSpc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09375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209800" y="2130426"/>
            <a:ext cx="7772400" cy="1470025"/>
          </a:xfrm>
        </p:spPr>
        <p:txBody>
          <a:bodyPr anchor="ctr"/>
          <a:lstStyle/>
          <a:p>
            <a:r>
              <a:rPr lang="en-GB" altLang="en-US" sz="4400" dirty="0"/>
              <a:t>Impact on your Project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895600" y="3886200"/>
            <a:ext cx="6400800" cy="1752600"/>
          </a:xfrm>
        </p:spPr>
        <p:txBody>
          <a:bodyPr/>
          <a:lstStyle/>
          <a:p>
            <a:r>
              <a:rPr lang="en-GB" altLang="en-US" sz="3200"/>
              <a:t>Design and structure of the final project (if data related)</a:t>
            </a:r>
          </a:p>
        </p:txBody>
      </p:sp>
    </p:spTree>
    <p:extLst>
      <p:ext uri="{BB962C8B-B14F-4D97-AF65-F5344CB8AC3E}">
        <p14:creationId xmlns:p14="http://schemas.microsoft.com/office/powerpoint/2010/main" val="15159973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991544" y="188641"/>
            <a:ext cx="8229600" cy="777875"/>
          </a:xfrm>
        </p:spPr>
        <p:txBody>
          <a:bodyPr/>
          <a:lstStyle/>
          <a:p>
            <a:r>
              <a:rPr lang="en-GB" b="1" dirty="0"/>
              <a:t>The Research Process</a:t>
            </a:r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1839069" y="1838106"/>
            <a:ext cx="2069307" cy="646331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Experiences and Motivation</a:t>
            </a:r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1685926" y="4824414"/>
            <a:ext cx="1439863" cy="646331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Literature Review</a:t>
            </a:r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5600701" y="1903413"/>
            <a:ext cx="1439863" cy="369332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Survey</a:t>
            </a:r>
          </a:p>
        </p:txBody>
      </p:sp>
      <p:sp>
        <p:nvSpPr>
          <p:cNvPr id="14342" name="Text Box 6"/>
          <p:cNvSpPr txBox="1">
            <a:spLocks noChangeArrowheads="1"/>
          </p:cNvSpPr>
          <p:nvPr/>
        </p:nvSpPr>
        <p:spPr bwMode="auto">
          <a:xfrm>
            <a:off x="3575051" y="3878264"/>
            <a:ext cx="1439863" cy="646331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Conceptual Framework</a:t>
            </a:r>
          </a:p>
        </p:txBody>
      </p:sp>
      <p:sp>
        <p:nvSpPr>
          <p:cNvPr id="14343" name="Text Box 7"/>
          <p:cNvSpPr txBox="1">
            <a:spLocks noChangeArrowheads="1"/>
          </p:cNvSpPr>
          <p:nvPr/>
        </p:nvSpPr>
        <p:spPr bwMode="auto">
          <a:xfrm>
            <a:off x="3568649" y="2712713"/>
            <a:ext cx="1439863" cy="646331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Research Question</a:t>
            </a:r>
          </a:p>
        </p:txBody>
      </p:sp>
      <p:sp>
        <p:nvSpPr>
          <p:cNvPr id="14344" name="Text Box 8"/>
          <p:cNvSpPr txBox="1">
            <a:spLocks noChangeArrowheads="1"/>
          </p:cNvSpPr>
          <p:nvPr/>
        </p:nvSpPr>
        <p:spPr bwMode="auto">
          <a:xfrm>
            <a:off x="5600701" y="2479677"/>
            <a:ext cx="1439863" cy="646331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Design and Creation</a:t>
            </a:r>
          </a:p>
        </p:txBody>
      </p:sp>
      <p:sp>
        <p:nvSpPr>
          <p:cNvPr id="14345" name="Text Box 9"/>
          <p:cNvSpPr txBox="1">
            <a:spLocks noChangeArrowheads="1"/>
          </p:cNvSpPr>
          <p:nvPr/>
        </p:nvSpPr>
        <p:spPr bwMode="auto">
          <a:xfrm>
            <a:off x="5610226" y="3389313"/>
            <a:ext cx="1439863" cy="369332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Experiment</a:t>
            </a:r>
          </a:p>
        </p:txBody>
      </p:sp>
      <p:sp>
        <p:nvSpPr>
          <p:cNvPr id="14346" name="Text Box 10"/>
          <p:cNvSpPr txBox="1">
            <a:spLocks noChangeArrowheads="1"/>
          </p:cNvSpPr>
          <p:nvPr/>
        </p:nvSpPr>
        <p:spPr bwMode="auto">
          <a:xfrm>
            <a:off x="5565776" y="4064001"/>
            <a:ext cx="1439863" cy="369332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Case Study</a:t>
            </a:r>
          </a:p>
        </p:txBody>
      </p:sp>
      <p:sp>
        <p:nvSpPr>
          <p:cNvPr id="14347" name="Text Box 11"/>
          <p:cNvSpPr txBox="1">
            <a:spLocks noChangeArrowheads="1"/>
          </p:cNvSpPr>
          <p:nvPr/>
        </p:nvSpPr>
        <p:spPr bwMode="auto">
          <a:xfrm>
            <a:off x="5565776" y="4738689"/>
            <a:ext cx="1439863" cy="646331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Action Research</a:t>
            </a:r>
          </a:p>
        </p:txBody>
      </p:sp>
      <p:sp>
        <p:nvSpPr>
          <p:cNvPr id="14348" name="Text Box 12"/>
          <p:cNvSpPr txBox="1">
            <a:spLocks noChangeArrowheads="1"/>
          </p:cNvSpPr>
          <p:nvPr/>
        </p:nvSpPr>
        <p:spPr bwMode="auto">
          <a:xfrm>
            <a:off x="5519739" y="5729289"/>
            <a:ext cx="1663454" cy="369332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Ethnography</a:t>
            </a:r>
          </a:p>
        </p:txBody>
      </p:sp>
      <p:sp>
        <p:nvSpPr>
          <p:cNvPr id="14349" name="Text Box 13"/>
          <p:cNvSpPr txBox="1">
            <a:spLocks noChangeArrowheads="1"/>
          </p:cNvSpPr>
          <p:nvPr/>
        </p:nvSpPr>
        <p:spPr bwMode="auto">
          <a:xfrm>
            <a:off x="5591176" y="1042988"/>
            <a:ext cx="1439862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rgbClr val="3366FF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Strategies</a:t>
            </a:r>
          </a:p>
        </p:txBody>
      </p:sp>
      <p:sp>
        <p:nvSpPr>
          <p:cNvPr id="14350" name="Text Box 14"/>
          <p:cNvSpPr txBox="1">
            <a:spLocks noChangeArrowheads="1"/>
          </p:cNvSpPr>
          <p:nvPr/>
        </p:nvSpPr>
        <p:spPr bwMode="auto">
          <a:xfrm>
            <a:off x="7491413" y="1042989"/>
            <a:ext cx="1439863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rgbClr val="3366FF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Data Generation</a:t>
            </a:r>
          </a:p>
        </p:txBody>
      </p:sp>
      <p:sp>
        <p:nvSpPr>
          <p:cNvPr id="14351" name="Text Box 15"/>
          <p:cNvSpPr txBox="1">
            <a:spLocks noChangeArrowheads="1"/>
          </p:cNvSpPr>
          <p:nvPr/>
        </p:nvSpPr>
        <p:spPr bwMode="auto">
          <a:xfrm>
            <a:off x="9336088" y="1042988"/>
            <a:ext cx="1194923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rgbClr val="3366FF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Data Analysis</a:t>
            </a:r>
          </a:p>
        </p:txBody>
      </p:sp>
      <p:sp>
        <p:nvSpPr>
          <p:cNvPr id="14352" name="Text Box 16"/>
          <p:cNvSpPr txBox="1">
            <a:spLocks noChangeArrowheads="1"/>
          </p:cNvSpPr>
          <p:nvPr/>
        </p:nvSpPr>
        <p:spPr bwMode="auto">
          <a:xfrm>
            <a:off x="7491413" y="2079625"/>
            <a:ext cx="1439862" cy="369332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Interviews</a:t>
            </a:r>
          </a:p>
        </p:txBody>
      </p:sp>
      <p:sp>
        <p:nvSpPr>
          <p:cNvPr id="14353" name="Text Box 17"/>
          <p:cNvSpPr txBox="1">
            <a:spLocks noChangeArrowheads="1"/>
          </p:cNvSpPr>
          <p:nvPr/>
        </p:nvSpPr>
        <p:spPr bwMode="auto">
          <a:xfrm>
            <a:off x="7491413" y="2979739"/>
            <a:ext cx="1534434" cy="369332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Observation</a:t>
            </a:r>
          </a:p>
        </p:txBody>
      </p:sp>
      <p:sp>
        <p:nvSpPr>
          <p:cNvPr id="14354" name="Text Box 18"/>
          <p:cNvSpPr txBox="1">
            <a:spLocks noChangeArrowheads="1"/>
          </p:cNvSpPr>
          <p:nvPr/>
        </p:nvSpPr>
        <p:spPr bwMode="auto">
          <a:xfrm>
            <a:off x="7491413" y="3698876"/>
            <a:ext cx="1439862" cy="646331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Question-naires</a:t>
            </a:r>
          </a:p>
        </p:txBody>
      </p:sp>
      <p:sp>
        <p:nvSpPr>
          <p:cNvPr id="14355" name="Text Box 19"/>
          <p:cNvSpPr txBox="1">
            <a:spLocks noChangeArrowheads="1"/>
          </p:cNvSpPr>
          <p:nvPr/>
        </p:nvSpPr>
        <p:spPr bwMode="auto">
          <a:xfrm>
            <a:off x="7535863" y="4733925"/>
            <a:ext cx="1439862" cy="369332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Documents</a:t>
            </a:r>
          </a:p>
        </p:txBody>
      </p:sp>
      <p:sp>
        <p:nvSpPr>
          <p:cNvPr id="14356" name="Text Box 20"/>
          <p:cNvSpPr txBox="1">
            <a:spLocks noChangeArrowheads="1"/>
          </p:cNvSpPr>
          <p:nvPr/>
        </p:nvSpPr>
        <p:spPr bwMode="auto">
          <a:xfrm>
            <a:off x="9156699" y="2616996"/>
            <a:ext cx="1574658" cy="369332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Quantitative</a:t>
            </a:r>
          </a:p>
        </p:txBody>
      </p:sp>
      <p:sp>
        <p:nvSpPr>
          <p:cNvPr id="14357" name="Text Box 21"/>
          <p:cNvSpPr txBox="1">
            <a:spLocks noChangeArrowheads="1"/>
          </p:cNvSpPr>
          <p:nvPr/>
        </p:nvSpPr>
        <p:spPr bwMode="auto">
          <a:xfrm>
            <a:off x="9156699" y="3969544"/>
            <a:ext cx="1439862" cy="369332"/>
          </a:xfrm>
          <a:prstGeom prst="rect">
            <a:avLst/>
          </a:prstGeom>
          <a:noFill/>
          <a:ln w="38100">
            <a:solidFill>
              <a:srgbClr val="3366FF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Qualitative</a:t>
            </a:r>
          </a:p>
        </p:txBody>
      </p:sp>
      <p:sp>
        <p:nvSpPr>
          <p:cNvPr id="14358" name="Text Box 22"/>
          <p:cNvSpPr txBox="1">
            <a:spLocks noChangeArrowheads="1"/>
          </p:cNvSpPr>
          <p:nvPr/>
        </p:nvSpPr>
        <p:spPr bwMode="auto">
          <a:xfrm>
            <a:off x="1777429" y="6309321"/>
            <a:ext cx="8423027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38100" algn="ctr">
                <a:solidFill>
                  <a:srgbClr val="FFCC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9966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(After Oates, 2006, p33)</a:t>
            </a:r>
          </a:p>
        </p:txBody>
      </p:sp>
      <p:sp>
        <p:nvSpPr>
          <p:cNvPr id="14359" name="Line 23"/>
          <p:cNvSpPr>
            <a:spLocks noChangeShapeType="1"/>
          </p:cNvSpPr>
          <p:nvPr/>
        </p:nvSpPr>
        <p:spPr bwMode="auto">
          <a:xfrm>
            <a:off x="2779160" y="2503161"/>
            <a:ext cx="789488" cy="251152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4360" name="Line 24"/>
          <p:cNvSpPr>
            <a:spLocks noChangeShapeType="1"/>
          </p:cNvSpPr>
          <p:nvPr/>
        </p:nvSpPr>
        <p:spPr bwMode="auto">
          <a:xfrm flipV="1">
            <a:off x="2586038" y="3384550"/>
            <a:ext cx="982610" cy="1439863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4361" name="Line 25"/>
          <p:cNvSpPr>
            <a:spLocks noChangeShapeType="1"/>
          </p:cNvSpPr>
          <p:nvPr/>
        </p:nvSpPr>
        <p:spPr bwMode="auto">
          <a:xfrm flipV="1">
            <a:off x="3125789" y="4554539"/>
            <a:ext cx="809625" cy="809625"/>
          </a:xfrm>
          <a:prstGeom prst="line">
            <a:avLst/>
          </a:prstGeom>
          <a:noFill/>
          <a:ln w="38100">
            <a:solidFill>
              <a:srgbClr val="3366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cxnSp>
        <p:nvCxnSpPr>
          <p:cNvPr id="3" name="Straight Connector 2"/>
          <p:cNvCxnSpPr/>
          <p:nvPr/>
        </p:nvCxnSpPr>
        <p:spPr>
          <a:xfrm>
            <a:off x="5375920" y="1042988"/>
            <a:ext cx="0" cy="5266332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>
            <a:off x="7248128" y="1024265"/>
            <a:ext cx="0" cy="5266332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9120336" y="1024265"/>
            <a:ext cx="0" cy="5266332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/>
          <p:cNvCxnSpPr/>
          <p:nvPr/>
        </p:nvCxnSpPr>
        <p:spPr>
          <a:xfrm>
            <a:off x="1631504" y="1065709"/>
            <a:ext cx="0" cy="5266332"/>
          </a:xfrm>
          <a:prstGeom prst="line">
            <a:avLst/>
          </a:prstGeom>
          <a:ln w="15875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 Box 13"/>
          <p:cNvSpPr txBox="1">
            <a:spLocks noChangeArrowheads="1"/>
          </p:cNvSpPr>
          <p:nvPr/>
        </p:nvSpPr>
        <p:spPr bwMode="auto">
          <a:xfrm>
            <a:off x="2279576" y="1042989"/>
            <a:ext cx="2880320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38100">
            <a:solidFill>
              <a:srgbClr val="3366FF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What to do, how to do it?</a:t>
            </a:r>
          </a:p>
        </p:txBody>
      </p:sp>
    </p:spTree>
    <p:extLst>
      <p:ext uri="{BB962C8B-B14F-4D97-AF65-F5344CB8AC3E}">
        <p14:creationId xmlns:p14="http://schemas.microsoft.com/office/powerpoint/2010/main" val="24452820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Likely Types of Project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dirty="0"/>
              <a:t>For Most Technical Programmes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Design and build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Experiment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For Quality-based Projects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Experiment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Survey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Case study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If done for your employer, we need to ensure level is appropriate (supervisor will advise)</a:t>
            </a:r>
          </a:p>
        </p:txBody>
      </p:sp>
    </p:spTree>
    <p:extLst>
      <p:ext uri="{BB962C8B-B14F-4D97-AF65-F5344CB8AC3E}">
        <p14:creationId xmlns:p14="http://schemas.microsoft.com/office/powerpoint/2010/main" val="32138334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Experiments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Experimentation can be based on </a:t>
            </a:r>
          </a:p>
          <a:p>
            <a:pPr lvl="1"/>
            <a:r>
              <a:rPr lang="en-GB" altLang="en-US"/>
              <a:t>Design and build</a:t>
            </a:r>
          </a:p>
          <a:p>
            <a:pPr lvl="1"/>
            <a:r>
              <a:rPr lang="en-GB" altLang="en-US"/>
              <a:t>Simulations</a:t>
            </a:r>
          </a:p>
          <a:p>
            <a:pPr lvl="1"/>
            <a:r>
              <a:rPr lang="en-GB" altLang="en-US"/>
              <a:t>Survey</a:t>
            </a:r>
          </a:p>
          <a:p>
            <a:pPr lvl="1"/>
            <a:r>
              <a:rPr lang="en-GB" altLang="en-US"/>
              <a:t>Situational observation</a:t>
            </a:r>
          </a:p>
          <a:p>
            <a:pPr lvl="1"/>
            <a:r>
              <a:rPr lang="en-GB" altLang="en-US"/>
              <a:t>Data analysis from existing data</a:t>
            </a:r>
          </a:p>
          <a:p>
            <a:pPr lvl="1"/>
            <a:r>
              <a:rPr lang="en-GB" altLang="en-US"/>
              <a:t>Inferencing</a:t>
            </a:r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758483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Some Basics:  Best Fit</a:t>
            </a:r>
          </a:p>
        </p:txBody>
      </p:sp>
      <p:grpSp>
        <p:nvGrpSpPr>
          <p:cNvPr id="18436" name="Group 4"/>
          <p:cNvGrpSpPr>
            <a:grpSpLocks noChangeAspect="1"/>
          </p:cNvGrpSpPr>
          <p:nvPr/>
        </p:nvGrpSpPr>
        <p:grpSpPr bwMode="auto">
          <a:xfrm>
            <a:off x="2495550" y="1543051"/>
            <a:ext cx="6769100" cy="4060825"/>
            <a:chOff x="2362" y="8512"/>
            <a:chExt cx="7200" cy="4320"/>
          </a:xfrm>
        </p:grpSpPr>
        <p:sp>
          <p:nvSpPr>
            <p:cNvPr id="18437" name="AutoShape 5"/>
            <p:cNvSpPr>
              <a:spLocks noChangeAspect="1" noChangeArrowheads="1"/>
            </p:cNvSpPr>
            <p:nvPr/>
          </p:nvSpPr>
          <p:spPr bwMode="auto">
            <a:xfrm>
              <a:off x="2362" y="8512"/>
              <a:ext cx="7200" cy="43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38" name="Line 6"/>
            <p:cNvSpPr>
              <a:spLocks noChangeShapeType="1"/>
            </p:cNvSpPr>
            <p:nvPr/>
          </p:nvSpPr>
          <p:spPr bwMode="auto">
            <a:xfrm flipH="1">
              <a:off x="3144" y="8884"/>
              <a:ext cx="13" cy="365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39" name="Line 7"/>
            <p:cNvSpPr>
              <a:spLocks noChangeShapeType="1"/>
            </p:cNvSpPr>
            <p:nvPr/>
          </p:nvSpPr>
          <p:spPr bwMode="auto">
            <a:xfrm>
              <a:off x="3144" y="12561"/>
              <a:ext cx="5327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40" name="Oval 8"/>
            <p:cNvSpPr>
              <a:spLocks noChangeArrowheads="1"/>
            </p:cNvSpPr>
            <p:nvPr/>
          </p:nvSpPr>
          <p:spPr bwMode="auto">
            <a:xfrm>
              <a:off x="4548" y="11417"/>
              <a:ext cx="123" cy="124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41" name="Oval 9"/>
            <p:cNvSpPr>
              <a:spLocks noChangeArrowheads="1"/>
            </p:cNvSpPr>
            <p:nvPr/>
          </p:nvSpPr>
          <p:spPr bwMode="auto">
            <a:xfrm>
              <a:off x="6108" y="11184"/>
              <a:ext cx="123" cy="123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42" name="Oval 10"/>
            <p:cNvSpPr>
              <a:spLocks noChangeArrowheads="1"/>
            </p:cNvSpPr>
            <p:nvPr/>
          </p:nvSpPr>
          <p:spPr bwMode="auto">
            <a:xfrm>
              <a:off x="6900" y="9910"/>
              <a:ext cx="123" cy="124"/>
            </a:xfrm>
            <a:prstGeom prst="ellipse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43" name="Line 11"/>
            <p:cNvSpPr>
              <a:spLocks noChangeShapeType="1"/>
            </p:cNvSpPr>
            <p:nvPr/>
          </p:nvSpPr>
          <p:spPr bwMode="auto">
            <a:xfrm flipV="1">
              <a:off x="4418" y="9793"/>
              <a:ext cx="3261" cy="2287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44" name="Line 12"/>
            <p:cNvSpPr>
              <a:spLocks noChangeShapeType="1"/>
            </p:cNvSpPr>
            <p:nvPr/>
          </p:nvSpPr>
          <p:spPr bwMode="auto">
            <a:xfrm flipH="1" flipV="1">
              <a:off x="5964" y="11002"/>
              <a:ext cx="208" cy="233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45" name="Text Box 13"/>
            <p:cNvSpPr txBox="1">
              <a:spLocks noChangeArrowheads="1"/>
            </p:cNvSpPr>
            <p:nvPr/>
          </p:nvSpPr>
          <p:spPr bwMode="auto">
            <a:xfrm>
              <a:off x="5534" y="11340"/>
              <a:ext cx="1248" cy="4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R</a:t>
              </a:r>
              <a:r>
                <a:rPr lang="en-GB" altLang="en-US" sz="1200" baseline="-25000">
                  <a:solidFill>
                    <a:srgbClr val="000000"/>
                  </a:solidFill>
                  <a:latin typeface="Arial" panose="020B0604020202020204" pitchFamily="34" charset="0"/>
                </a:rPr>
                <a:t>2 = </a:t>
              </a: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R(x</a:t>
              </a:r>
              <a:r>
                <a:rPr lang="en-GB" altLang="en-US" sz="1200" baseline="-25000">
                  <a:solidFill>
                    <a:srgbClr val="000000"/>
                  </a:solidFill>
                  <a:latin typeface="Arial" panose="020B0604020202020204" pitchFamily="34" charset="0"/>
                </a:rPr>
                <a:t>2</a:t>
              </a: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, y</a:t>
              </a:r>
              <a:r>
                <a:rPr lang="en-GB" altLang="en-US" sz="1200" baseline="-25000">
                  <a:solidFill>
                    <a:srgbClr val="000000"/>
                  </a:solidFill>
                  <a:latin typeface="Arial" panose="020B0604020202020204" pitchFamily="34" charset="0"/>
                </a:rPr>
                <a:t>2</a:t>
              </a: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)</a:t>
              </a:r>
              <a:endParaRPr lang="en-GB" altLang="en-US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18446" name="Line 14"/>
            <p:cNvSpPr>
              <a:spLocks noChangeShapeType="1"/>
            </p:cNvSpPr>
            <p:nvPr/>
          </p:nvSpPr>
          <p:spPr bwMode="auto">
            <a:xfrm flipV="1">
              <a:off x="5769" y="11132"/>
              <a:ext cx="247" cy="246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47" name="Text Box 15"/>
            <p:cNvSpPr txBox="1">
              <a:spLocks noChangeArrowheads="1"/>
            </p:cNvSpPr>
            <p:nvPr/>
          </p:nvSpPr>
          <p:spPr bwMode="auto">
            <a:xfrm>
              <a:off x="6211" y="10833"/>
              <a:ext cx="493" cy="35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 altLang="en-US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18448" name="Text Box 16"/>
            <p:cNvSpPr txBox="1">
              <a:spLocks noChangeArrowheads="1"/>
            </p:cNvSpPr>
            <p:nvPr/>
          </p:nvSpPr>
          <p:spPr bwMode="auto">
            <a:xfrm>
              <a:off x="6977" y="9455"/>
              <a:ext cx="1248" cy="45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R</a:t>
              </a:r>
              <a:r>
                <a:rPr lang="en-GB" altLang="en-US" sz="1200" baseline="-25000">
                  <a:solidFill>
                    <a:srgbClr val="000000"/>
                  </a:solidFill>
                  <a:latin typeface="Arial" panose="020B0604020202020204" pitchFamily="34" charset="0"/>
                </a:rPr>
                <a:t>3</a:t>
              </a: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=R (x</a:t>
              </a:r>
              <a:r>
                <a:rPr lang="en-GB" altLang="en-US" sz="1200" baseline="-25000">
                  <a:solidFill>
                    <a:srgbClr val="000000"/>
                  </a:solidFill>
                  <a:latin typeface="Arial" panose="020B0604020202020204" pitchFamily="34" charset="0"/>
                </a:rPr>
                <a:t>3, </a:t>
              </a: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y</a:t>
              </a:r>
              <a:r>
                <a:rPr lang="en-GB" altLang="en-US" sz="1200" baseline="-25000">
                  <a:solidFill>
                    <a:srgbClr val="000000"/>
                  </a:solidFill>
                  <a:latin typeface="Arial" panose="020B0604020202020204" pitchFamily="34" charset="0"/>
                </a:rPr>
                <a:t>3</a:t>
              </a: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)</a:t>
              </a:r>
              <a:endParaRPr lang="en-GB" altLang="en-US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18449" name="Line 17"/>
            <p:cNvSpPr>
              <a:spLocks noChangeShapeType="1"/>
            </p:cNvSpPr>
            <p:nvPr/>
          </p:nvSpPr>
          <p:spPr bwMode="auto">
            <a:xfrm>
              <a:off x="6951" y="9975"/>
              <a:ext cx="169" cy="195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50" name="Text Box 18"/>
            <p:cNvSpPr txBox="1">
              <a:spLocks noChangeArrowheads="1"/>
            </p:cNvSpPr>
            <p:nvPr/>
          </p:nvSpPr>
          <p:spPr bwMode="auto">
            <a:xfrm>
              <a:off x="4560" y="10951"/>
              <a:ext cx="1248" cy="4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R</a:t>
              </a:r>
              <a:r>
                <a:rPr lang="en-GB" altLang="en-US" sz="1200" baseline="-25000">
                  <a:solidFill>
                    <a:srgbClr val="000000"/>
                  </a:solidFill>
                  <a:latin typeface="Arial" panose="020B0604020202020204" pitchFamily="34" charset="0"/>
                </a:rPr>
                <a:t>1</a:t>
              </a: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= R(x</a:t>
              </a:r>
              <a:r>
                <a:rPr lang="en-GB" altLang="en-US" sz="1200" baseline="-25000">
                  <a:solidFill>
                    <a:srgbClr val="000000"/>
                  </a:solidFill>
                  <a:latin typeface="Arial" panose="020B0604020202020204" pitchFamily="34" charset="0"/>
                </a:rPr>
                <a:t>1</a:t>
              </a: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,y</a:t>
              </a:r>
              <a:r>
                <a:rPr lang="en-GB" altLang="en-US" sz="1200" baseline="-25000">
                  <a:solidFill>
                    <a:srgbClr val="000000"/>
                  </a:solidFill>
                  <a:latin typeface="Arial" panose="020B0604020202020204" pitchFamily="34" charset="0"/>
                </a:rPr>
                <a:t>1</a:t>
              </a:r>
              <a:r>
                <a:rPr lang="en-GB" altLang="en-US" sz="1200">
                  <a:solidFill>
                    <a:srgbClr val="000000"/>
                  </a:solidFill>
                  <a:latin typeface="Arial" panose="020B0604020202020204" pitchFamily="34" charset="0"/>
                </a:rPr>
                <a:t>)</a:t>
              </a:r>
              <a:endParaRPr lang="en-GB" altLang="en-US">
                <a:solidFill>
                  <a:srgbClr val="000000"/>
                </a:solidFill>
                <a:latin typeface="Arial" panose="020B0604020202020204" pitchFamily="34" charset="0"/>
              </a:endParaRPr>
            </a:p>
          </p:txBody>
        </p:sp>
        <p:sp>
          <p:nvSpPr>
            <p:cNvPr id="18451" name="Line 19"/>
            <p:cNvSpPr>
              <a:spLocks noChangeShapeType="1"/>
            </p:cNvSpPr>
            <p:nvPr/>
          </p:nvSpPr>
          <p:spPr bwMode="auto">
            <a:xfrm flipH="1">
              <a:off x="7107" y="9806"/>
              <a:ext cx="130" cy="22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52" name="Line 20"/>
            <p:cNvSpPr>
              <a:spLocks noChangeShapeType="1"/>
            </p:cNvSpPr>
            <p:nvPr/>
          </p:nvSpPr>
          <p:spPr bwMode="auto">
            <a:xfrm>
              <a:off x="4612" y="11482"/>
              <a:ext cx="208" cy="31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53" name="Line 21"/>
            <p:cNvSpPr>
              <a:spLocks noChangeShapeType="1"/>
            </p:cNvSpPr>
            <p:nvPr/>
          </p:nvSpPr>
          <p:spPr bwMode="auto">
            <a:xfrm flipH="1">
              <a:off x="4781" y="11287"/>
              <a:ext cx="104" cy="299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8454" name="Rectangle 22"/>
          <p:cNvSpPr>
            <a:spLocks noChangeArrowheads="1"/>
          </p:cNvSpPr>
          <p:nvPr/>
        </p:nvSpPr>
        <p:spPr bwMode="auto">
          <a:xfrm>
            <a:off x="1992314" y="5443816"/>
            <a:ext cx="7840673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 algn="ctr">
                <a:solidFill>
                  <a:srgbClr val="FFCC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r>
              <a:rPr lang="en-GB" altLang="en-US" dirty="0">
                <a:solidFill>
                  <a:srgbClr val="000000"/>
                </a:solidFill>
                <a:latin typeface="Arial"/>
              </a:rPr>
              <a:t>Distance of each point from the line is r, r</a:t>
            </a:r>
            <a:r>
              <a:rPr lang="en-GB" altLang="en-US" baseline="-25000" dirty="0">
                <a:solidFill>
                  <a:srgbClr val="000000"/>
                </a:solidFill>
                <a:latin typeface="Arial"/>
              </a:rPr>
              <a:t>n</a:t>
            </a:r>
            <a:r>
              <a:rPr lang="en-GB" altLang="en-US" baseline="30000" dirty="0">
                <a:solidFill>
                  <a:srgbClr val="000000"/>
                </a:solidFill>
                <a:latin typeface="Arial"/>
              </a:rPr>
              <a:t>2</a:t>
            </a:r>
            <a:r>
              <a:rPr lang="en-GB" altLang="en-US" dirty="0">
                <a:solidFill>
                  <a:srgbClr val="000000"/>
                </a:solidFill>
                <a:latin typeface="Arial"/>
              </a:rPr>
              <a:t> = x</a:t>
            </a:r>
            <a:r>
              <a:rPr lang="en-GB" altLang="en-US" baseline="-25000" dirty="0">
                <a:solidFill>
                  <a:srgbClr val="000000"/>
                </a:solidFill>
                <a:latin typeface="Arial"/>
              </a:rPr>
              <a:t>n</a:t>
            </a:r>
            <a:r>
              <a:rPr lang="en-GB" altLang="en-US" baseline="30000" dirty="0">
                <a:solidFill>
                  <a:srgbClr val="000000"/>
                </a:solidFill>
                <a:latin typeface="Arial"/>
              </a:rPr>
              <a:t>2</a:t>
            </a:r>
            <a:r>
              <a:rPr lang="en-GB" altLang="en-US" dirty="0">
                <a:solidFill>
                  <a:srgbClr val="000000"/>
                </a:solidFill>
                <a:latin typeface="Arial"/>
              </a:rPr>
              <a:t> +y</a:t>
            </a:r>
            <a:r>
              <a:rPr lang="en-GB" altLang="en-US" baseline="-25000" dirty="0">
                <a:solidFill>
                  <a:srgbClr val="000000"/>
                </a:solidFill>
                <a:latin typeface="Arial"/>
              </a:rPr>
              <a:t>n</a:t>
            </a:r>
            <a:r>
              <a:rPr lang="en-GB" altLang="en-US" baseline="30000" dirty="0">
                <a:solidFill>
                  <a:srgbClr val="000000"/>
                </a:solidFill>
                <a:latin typeface="Arial"/>
              </a:rPr>
              <a:t>2</a:t>
            </a:r>
            <a:r>
              <a:rPr lang="en-GB" altLang="en-US" dirty="0">
                <a:solidFill>
                  <a:srgbClr val="000000"/>
                </a:solidFill>
                <a:latin typeface="Arial"/>
              </a:rPr>
              <a:t> for each point (</a:t>
            </a:r>
            <a:r>
              <a:rPr lang="en-GB" altLang="en-US" dirty="0" err="1">
                <a:solidFill>
                  <a:srgbClr val="000000"/>
                </a:solidFill>
                <a:latin typeface="Arial"/>
              </a:rPr>
              <a:t>x</a:t>
            </a:r>
            <a:r>
              <a:rPr lang="en-GB" altLang="en-US" baseline="-25000" dirty="0" err="1">
                <a:solidFill>
                  <a:srgbClr val="000000"/>
                </a:solidFill>
                <a:latin typeface="Arial"/>
              </a:rPr>
              <a:t>n</a:t>
            </a:r>
            <a:r>
              <a:rPr lang="en-GB" altLang="en-US" dirty="0">
                <a:solidFill>
                  <a:srgbClr val="000000"/>
                </a:solidFill>
                <a:latin typeface="Arial"/>
              </a:rPr>
              <a:t>, </a:t>
            </a:r>
            <a:r>
              <a:rPr lang="en-GB" altLang="en-US" dirty="0" err="1">
                <a:solidFill>
                  <a:srgbClr val="000000"/>
                </a:solidFill>
                <a:latin typeface="Arial"/>
              </a:rPr>
              <a:t>y</a:t>
            </a:r>
            <a:r>
              <a:rPr lang="en-GB" altLang="en-US" baseline="-25000" dirty="0" err="1">
                <a:solidFill>
                  <a:srgbClr val="000000"/>
                </a:solidFill>
                <a:latin typeface="Arial"/>
              </a:rPr>
              <a:t>n</a:t>
            </a:r>
            <a:r>
              <a:rPr lang="en-GB" altLang="en-US" dirty="0">
                <a:solidFill>
                  <a:srgbClr val="000000"/>
                </a:solidFill>
                <a:latin typeface="Arial"/>
              </a:rPr>
              <a:t>)</a:t>
            </a:r>
            <a:r>
              <a:rPr lang="en-GB" altLang="en-US" b="1" dirty="0">
                <a:solidFill>
                  <a:srgbClr val="000000"/>
                </a:solidFill>
                <a:latin typeface="Arial"/>
              </a:rPr>
              <a:t> </a:t>
            </a:r>
          </a:p>
        </p:txBody>
      </p:sp>
      <p:sp>
        <p:nvSpPr>
          <p:cNvPr id="18455" name="Rectangle 23"/>
          <p:cNvSpPr>
            <a:spLocks noChangeArrowheads="1"/>
          </p:cNvSpPr>
          <p:nvPr/>
        </p:nvSpPr>
        <p:spPr bwMode="auto">
          <a:xfrm>
            <a:off x="2021655" y="5732742"/>
            <a:ext cx="292105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 algn="ctr">
                <a:solidFill>
                  <a:srgbClr val="FFCC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l"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algn="l"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algn="l"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algn="l"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algn="l"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/>
            <a:r>
              <a:rPr lang="en-GB" altLang="en-US" dirty="0">
                <a:solidFill>
                  <a:srgbClr val="000000"/>
                </a:solidFill>
                <a:latin typeface="Arial"/>
              </a:rPr>
              <a:t>Total error = (R</a:t>
            </a:r>
            <a:r>
              <a:rPr lang="en-GB" altLang="en-US" baseline="-25000" dirty="0">
                <a:solidFill>
                  <a:srgbClr val="000000"/>
                </a:solidFill>
                <a:latin typeface="Arial"/>
              </a:rPr>
              <a:t>1</a:t>
            </a:r>
            <a:r>
              <a:rPr lang="en-GB" altLang="en-US" dirty="0">
                <a:solidFill>
                  <a:srgbClr val="000000"/>
                </a:solidFill>
                <a:latin typeface="Arial"/>
              </a:rPr>
              <a:t> + R</a:t>
            </a:r>
            <a:r>
              <a:rPr lang="en-GB" altLang="en-US" baseline="-25000" dirty="0">
                <a:solidFill>
                  <a:srgbClr val="000000"/>
                </a:solidFill>
                <a:latin typeface="Arial"/>
              </a:rPr>
              <a:t>2</a:t>
            </a:r>
            <a:r>
              <a:rPr lang="en-GB" altLang="en-US" dirty="0">
                <a:solidFill>
                  <a:srgbClr val="000000"/>
                </a:solidFill>
                <a:latin typeface="Arial"/>
              </a:rPr>
              <a:t> + R</a:t>
            </a:r>
            <a:r>
              <a:rPr lang="en-GB" altLang="en-US" baseline="-25000" dirty="0">
                <a:solidFill>
                  <a:srgbClr val="000000"/>
                </a:solidFill>
                <a:latin typeface="Arial"/>
              </a:rPr>
              <a:t>3</a:t>
            </a:r>
            <a:r>
              <a:rPr lang="en-GB" altLang="en-US" dirty="0">
                <a:solidFill>
                  <a:srgbClr val="000000"/>
                </a:solidFill>
                <a:latin typeface="Arial"/>
              </a:rPr>
              <a:t>)</a:t>
            </a:r>
          </a:p>
        </p:txBody>
      </p:sp>
      <p:sp>
        <p:nvSpPr>
          <p:cNvPr id="18456" name="Text Box 24"/>
          <p:cNvSpPr txBox="1">
            <a:spLocks noChangeArrowheads="1"/>
          </p:cNvSpPr>
          <p:nvPr/>
        </p:nvSpPr>
        <p:spPr bwMode="auto">
          <a:xfrm>
            <a:off x="2882137" y="1373188"/>
            <a:ext cx="2449453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 algn="ctr">
                <a:solidFill>
                  <a:srgbClr val="FFCC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algn="l"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algn="l"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algn="l"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algn="l"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algn="l"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/>
            <a:r>
              <a:rPr lang="en-GB" altLang="en-US">
                <a:solidFill>
                  <a:srgbClr val="000000"/>
                </a:solidFill>
                <a:latin typeface="Garamond" panose="02020404030301010803" pitchFamily="18" charset="0"/>
              </a:rPr>
              <a:t>Method of Least Squares</a:t>
            </a:r>
          </a:p>
        </p:txBody>
      </p:sp>
    </p:spTree>
    <p:extLst>
      <p:ext uri="{BB962C8B-B14F-4D97-AF65-F5344CB8AC3E}">
        <p14:creationId xmlns:p14="http://schemas.microsoft.com/office/powerpoint/2010/main" val="19315633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000"/>
              <a:t>Some Basics – Cluster Comparison</a:t>
            </a:r>
          </a:p>
        </p:txBody>
      </p:sp>
      <p:sp>
        <p:nvSpPr>
          <p:cNvPr id="20516" name="Text Box 36"/>
          <p:cNvSpPr txBox="1">
            <a:spLocks noChangeArrowheads="1"/>
          </p:cNvSpPr>
          <p:nvPr/>
        </p:nvSpPr>
        <p:spPr bwMode="auto">
          <a:xfrm>
            <a:off x="1502700" y="5189538"/>
            <a:ext cx="478605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 algn="ctr">
                <a:solidFill>
                  <a:srgbClr val="FFCC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algn="l"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algn="l"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algn="l"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algn="l"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algn="l"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fontAlgn="base">
              <a:spcBef>
                <a:spcPct val="0"/>
              </a:spcBef>
              <a:spcAft>
                <a:spcPct val="0"/>
              </a:spcAft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fontAlgn="base">
              <a:spcBef>
                <a:spcPct val="0"/>
              </a:spcBef>
              <a:spcAft>
                <a:spcPct val="0"/>
              </a:spcAft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fontAlgn="base">
              <a:spcBef>
                <a:spcPct val="0"/>
              </a:spcBef>
              <a:spcAft>
                <a:spcPct val="0"/>
              </a:spcAft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fontAlgn="base">
              <a:spcBef>
                <a:spcPct val="0"/>
              </a:spcBef>
              <a:spcAft>
                <a:spcPct val="0"/>
              </a:spcAft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/>
            <a:r>
              <a:rPr lang="en-GB" altLang="en-US" sz="2800" dirty="0">
                <a:solidFill>
                  <a:srgbClr val="000000"/>
                </a:solidFill>
                <a:latin typeface="Garamond" panose="02020404030301010803" pitchFamily="18" charset="0"/>
              </a:rPr>
              <a:t>How similar are the two clusters?</a:t>
            </a:r>
          </a:p>
        </p:txBody>
      </p:sp>
      <p:sp>
        <p:nvSpPr>
          <p:cNvPr id="34" name="Line 5"/>
          <p:cNvSpPr>
            <a:spLocks noChangeShapeType="1"/>
          </p:cNvSpPr>
          <p:nvPr/>
        </p:nvSpPr>
        <p:spPr bwMode="auto">
          <a:xfrm>
            <a:off x="1917397" y="2323334"/>
            <a:ext cx="0" cy="20161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35" name="Line 6"/>
          <p:cNvSpPr>
            <a:spLocks noChangeShapeType="1"/>
          </p:cNvSpPr>
          <p:nvPr/>
        </p:nvSpPr>
        <p:spPr bwMode="auto">
          <a:xfrm>
            <a:off x="1917397" y="4339459"/>
            <a:ext cx="26638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36" name="Line 8"/>
          <p:cNvSpPr>
            <a:spLocks noChangeShapeType="1"/>
          </p:cNvSpPr>
          <p:nvPr/>
        </p:nvSpPr>
        <p:spPr bwMode="auto">
          <a:xfrm>
            <a:off x="5517847" y="2323334"/>
            <a:ext cx="0" cy="2016125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37" name="Line 9"/>
          <p:cNvSpPr>
            <a:spLocks noChangeShapeType="1"/>
          </p:cNvSpPr>
          <p:nvPr/>
        </p:nvSpPr>
        <p:spPr bwMode="auto">
          <a:xfrm>
            <a:off x="5517847" y="4339459"/>
            <a:ext cx="26638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38" name="Oval 10"/>
          <p:cNvSpPr>
            <a:spLocks noChangeArrowheads="1"/>
          </p:cNvSpPr>
          <p:nvPr/>
        </p:nvSpPr>
        <p:spPr bwMode="auto">
          <a:xfrm>
            <a:off x="2565097" y="3259959"/>
            <a:ext cx="71437" cy="71437"/>
          </a:xfrm>
          <a:prstGeom prst="ellips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39" name="Oval 11"/>
          <p:cNvSpPr>
            <a:spLocks noChangeArrowheads="1"/>
          </p:cNvSpPr>
          <p:nvPr/>
        </p:nvSpPr>
        <p:spPr bwMode="auto">
          <a:xfrm>
            <a:off x="2925459" y="3331396"/>
            <a:ext cx="71438" cy="71438"/>
          </a:xfrm>
          <a:prstGeom prst="ellips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40" name="Oval 12"/>
          <p:cNvSpPr>
            <a:spLocks noChangeArrowheads="1"/>
          </p:cNvSpPr>
          <p:nvPr/>
        </p:nvSpPr>
        <p:spPr bwMode="auto">
          <a:xfrm>
            <a:off x="2925459" y="3618734"/>
            <a:ext cx="71438" cy="71437"/>
          </a:xfrm>
          <a:prstGeom prst="ellips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41" name="Oval 13"/>
          <p:cNvSpPr>
            <a:spLocks noChangeArrowheads="1"/>
          </p:cNvSpPr>
          <p:nvPr/>
        </p:nvSpPr>
        <p:spPr bwMode="auto">
          <a:xfrm>
            <a:off x="3285822" y="3763196"/>
            <a:ext cx="71437" cy="71438"/>
          </a:xfrm>
          <a:prstGeom prst="ellips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42" name="Oval 14"/>
          <p:cNvSpPr>
            <a:spLocks noChangeArrowheads="1"/>
          </p:cNvSpPr>
          <p:nvPr/>
        </p:nvSpPr>
        <p:spPr bwMode="auto">
          <a:xfrm>
            <a:off x="3141359" y="3907659"/>
            <a:ext cx="71438" cy="71437"/>
          </a:xfrm>
          <a:prstGeom prst="ellips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43" name="Oval 15"/>
          <p:cNvSpPr>
            <a:spLocks noChangeArrowheads="1"/>
          </p:cNvSpPr>
          <p:nvPr/>
        </p:nvSpPr>
        <p:spPr bwMode="auto">
          <a:xfrm>
            <a:off x="2780997" y="3475859"/>
            <a:ext cx="71437" cy="71437"/>
          </a:xfrm>
          <a:prstGeom prst="ellips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44" name="Oval 16"/>
          <p:cNvSpPr>
            <a:spLocks noChangeArrowheads="1"/>
          </p:cNvSpPr>
          <p:nvPr/>
        </p:nvSpPr>
        <p:spPr bwMode="auto">
          <a:xfrm>
            <a:off x="2996897" y="3691759"/>
            <a:ext cx="71437" cy="71437"/>
          </a:xfrm>
          <a:prstGeom prst="ellips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45" name="Oval 17"/>
          <p:cNvSpPr>
            <a:spLocks noChangeArrowheads="1"/>
          </p:cNvSpPr>
          <p:nvPr/>
        </p:nvSpPr>
        <p:spPr bwMode="auto">
          <a:xfrm>
            <a:off x="2780997" y="3763196"/>
            <a:ext cx="71437" cy="71438"/>
          </a:xfrm>
          <a:prstGeom prst="ellips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46" name="Oval 18"/>
          <p:cNvSpPr>
            <a:spLocks noChangeArrowheads="1"/>
          </p:cNvSpPr>
          <p:nvPr/>
        </p:nvSpPr>
        <p:spPr bwMode="auto">
          <a:xfrm>
            <a:off x="3357259" y="3979096"/>
            <a:ext cx="71438" cy="71438"/>
          </a:xfrm>
          <a:prstGeom prst="ellips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47" name="Oval 19"/>
          <p:cNvSpPr>
            <a:spLocks noChangeArrowheads="1"/>
          </p:cNvSpPr>
          <p:nvPr/>
        </p:nvSpPr>
        <p:spPr bwMode="auto">
          <a:xfrm>
            <a:off x="3285822" y="3475859"/>
            <a:ext cx="71437" cy="71437"/>
          </a:xfrm>
          <a:prstGeom prst="ellips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48" name="Oval 20"/>
          <p:cNvSpPr>
            <a:spLocks noChangeArrowheads="1"/>
          </p:cNvSpPr>
          <p:nvPr/>
        </p:nvSpPr>
        <p:spPr bwMode="auto">
          <a:xfrm>
            <a:off x="6308422" y="3186934"/>
            <a:ext cx="71437" cy="71437"/>
          </a:xfrm>
          <a:prstGeom prst="ellips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49" name="Oval 21"/>
          <p:cNvSpPr>
            <a:spLocks noChangeArrowheads="1"/>
          </p:cNvSpPr>
          <p:nvPr/>
        </p:nvSpPr>
        <p:spPr bwMode="auto">
          <a:xfrm>
            <a:off x="6668784" y="3258371"/>
            <a:ext cx="71438" cy="71438"/>
          </a:xfrm>
          <a:prstGeom prst="ellips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50" name="Oval 22"/>
          <p:cNvSpPr>
            <a:spLocks noChangeArrowheads="1"/>
          </p:cNvSpPr>
          <p:nvPr/>
        </p:nvSpPr>
        <p:spPr bwMode="auto">
          <a:xfrm>
            <a:off x="6668784" y="3545709"/>
            <a:ext cx="71438" cy="71437"/>
          </a:xfrm>
          <a:prstGeom prst="ellips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51" name="Oval 23"/>
          <p:cNvSpPr>
            <a:spLocks noChangeArrowheads="1"/>
          </p:cNvSpPr>
          <p:nvPr/>
        </p:nvSpPr>
        <p:spPr bwMode="auto">
          <a:xfrm>
            <a:off x="7029147" y="3690171"/>
            <a:ext cx="71437" cy="71438"/>
          </a:xfrm>
          <a:prstGeom prst="ellips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52" name="Oval 24"/>
          <p:cNvSpPr>
            <a:spLocks noChangeArrowheads="1"/>
          </p:cNvSpPr>
          <p:nvPr/>
        </p:nvSpPr>
        <p:spPr bwMode="auto">
          <a:xfrm>
            <a:off x="6884684" y="3834634"/>
            <a:ext cx="71438" cy="71437"/>
          </a:xfrm>
          <a:prstGeom prst="ellips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53" name="Oval 25"/>
          <p:cNvSpPr>
            <a:spLocks noChangeArrowheads="1"/>
          </p:cNvSpPr>
          <p:nvPr/>
        </p:nvSpPr>
        <p:spPr bwMode="auto">
          <a:xfrm>
            <a:off x="6524322" y="3402834"/>
            <a:ext cx="71437" cy="71437"/>
          </a:xfrm>
          <a:prstGeom prst="ellips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54" name="Oval 26"/>
          <p:cNvSpPr>
            <a:spLocks noChangeArrowheads="1"/>
          </p:cNvSpPr>
          <p:nvPr/>
        </p:nvSpPr>
        <p:spPr bwMode="auto">
          <a:xfrm>
            <a:off x="6740222" y="3618734"/>
            <a:ext cx="71437" cy="71437"/>
          </a:xfrm>
          <a:prstGeom prst="ellips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55" name="Oval 27"/>
          <p:cNvSpPr>
            <a:spLocks noChangeArrowheads="1"/>
          </p:cNvSpPr>
          <p:nvPr/>
        </p:nvSpPr>
        <p:spPr bwMode="auto">
          <a:xfrm>
            <a:off x="6524322" y="3690171"/>
            <a:ext cx="71437" cy="71438"/>
          </a:xfrm>
          <a:prstGeom prst="ellips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56" name="Oval 28"/>
          <p:cNvSpPr>
            <a:spLocks noChangeArrowheads="1"/>
          </p:cNvSpPr>
          <p:nvPr/>
        </p:nvSpPr>
        <p:spPr bwMode="auto">
          <a:xfrm>
            <a:off x="7100584" y="3906071"/>
            <a:ext cx="71438" cy="71438"/>
          </a:xfrm>
          <a:prstGeom prst="ellips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57" name="Oval 29"/>
          <p:cNvSpPr>
            <a:spLocks noChangeArrowheads="1"/>
          </p:cNvSpPr>
          <p:nvPr/>
        </p:nvSpPr>
        <p:spPr bwMode="auto">
          <a:xfrm>
            <a:off x="7029147" y="3402834"/>
            <a:ext cx="71437" cy="71437"/>
          </a:xfrm>
          <a:prstGeom prst="ellips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58" name="Oval 30"/>
          <p:cNvSpPr>
            <a:spLocks noChangeArrowheads="1"/>
          </p:cNvSpPr>
          <p:nvPr/>
        </p:nvSpPr>
        <p:spPr bwMode="auto">
          <a:xfrm>
            <a:off x="6740222" y="3906071"/>
            <a:ext cx="71437" cy="71438"/>
          </a:xfrm>
          <a:prstGeom prst="ellips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59" name="Oval 31"/>
          <p:cNvSpPr>
            <a:spLocks noChangeArrowheads="1"/>
          </p:cNvSpPr>
          <p:nvPr/>
        </p:nvSpPr>
        <p:spPr bwMode="auto">
          <a:xfrm>
            <a:off x="6452884" y="3907659"/>
            <a:ext cx="71438" cy="71437"/>
          </a:xfrm>
          <a:prstGeom prst="ellips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60" name="Oval 32"/>
          <p:cNvSpPr>
            <a:spLocks noChangeArrowheads="1"/>
          </p:cNvSpPr>
          <p:nvPr/>
        </p:nvSpPr>
        <p:spPr bwMode="auto">
          <a:xfrm>
            <a:off x="7029147" y="4052121"/>
            <a:ext cx="71437" cy="71438"/>
          </a:xfrm>
          <a:prstGeom prst="ellips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61" name="Oval 33"/>
          <p:cNvSpPr>
            <a:spLocks noChangeArrowheads="1"/>
          </p:cNvSpPr>
          <p:nvPr/>
        </p:nvSpPr>
        <p:spPr bwMode="auto">
          <a:xfrm>
            <a:off x="2565097" y="3044059"/>
            <a:ext cx="71437" cy="71437"/>
          </a:xfrm>
          <a:prstGeom prst="ellips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62" name="Oval 34"/>
          <p:cNvSpPr>
            <a:spLocks noChangeArrowheads="1"/>
          </p:cNvSpPr>
          <p:nvPr/>
        </p:nvSpPr>
        <p:spPr bwMode="auto">
          <a:xfrm>
            <a:off x="2780997" y="3259959"/>
            <a:ext cx="71437" cy="71437"/>
          </a:xfrm>
          <a:prstGeom prst="ellips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63" name="Oval 35"/>
          <p:cNvSpPr>
            <a:spLocks noChangeArrowheads="1"/>
          </p:cNvSpPr>
          <p:nvPr/>
        </p:nvSpPr>
        <p:spPr bwMode="auto">
          <a:xfrm>
            <a:off x="2996897" y="3475859"/>
            <a:ext cx="71437" cy="71437"/>
          </a:xfrm>
          <a:prstGeom prst="ellipse">
            <a:avLst/>
          </a:prstGeom>
          <a:noFill/>
          <a:ln w="38100" algn="ctr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65436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Analytical Measures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/>
              <a:t>Regression analysis</a:t>
            </a:r>
          </a:p>
          <a:p>
            <a:r>
              <a:rPr lang="en-GB" altLang="en-US" sz="2800"/>
              <a:t>Linear distance</a:t>
            </a:r>
          </a:p>
          <a:p>
            <a:r>
              <a:rPr lang="en-GB" altLang="en-US" sz="2800"/>
              <a:t>Least square difference</a:t>
            </a:r>
          </a:p>
          <a:p>
            <a:r>
              <a:rPr lang="en-GB" altLang="en-US" sz="2800"/>
              <a:t>Centroid, moments of area</a:t>
            </a:r>
          </a:p>
          <a:p>
            <a:r>
              <a:rPr lang="en-GB" altLang="en-US" sz="2800"/>
              <a:t>Fisher’s linear discriminant</a:t>
            </a:r>
          </a:p>
          <a:p>
            <a:r>
              <a:rPr lang="en-GB" altLang="en-US" sz="2800"/>
              <a:t>Mahalanobis distance</a:t>
            </a:r>
          </a:p>
          <a:p>
            <a:r>
              <a:rPr lang="en-GB" altLang="en-US" sz="2800"/>
              <a:t>…and a whole pile of increasingly exotic stuff which few understand and fewer really use</a:t>
            </a:r>
          </a:p>
        </p:txBody>
      </p:sp>
    </p:spTree>
    <p:extLst>
      <p:ext uri="{BB962C8B-B14F-4D97-AF65-F5344CB8AC3E}">
        <p14:creationId xmlns:p14="http://schemas.microsoft.com/office/powerpoint/2010/main" val="15826397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Other Measures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/>
              <a:t>Artificial neural networks</a:t>
            </a:r>
          </a:p>
          <a:p>
            <a:pPr lvl="1">
              <a:lnSpc>
                <a:spcPct val="90000"/>
              </a:lnSpc>
            </a:pPr>
            <a:r>
              <a:rPr lang="en-GB" altLang="en-US" sz="2400"/>
              <a:t>Back propagation</a:t>
            </a:r>
          </a:p>
          <a:p>
            <a:pPr lvl="1">
              <a:lnSpc>
                <a:spcPct val="90000"/>
              </a:lnSpc>
            </a:pPr>
            <a:endParaRPr lang="en-GB" altLang="en-US" sz="2400"/>
          </a:p>
          <a:p>
            <a:pPr>
              <a:lnSpc>
                <a:spcPct val="90000"/>
              </a:lnSpc>
            </a:pPr>
            <a:r>
              <a:rPr lang="en-GB" altLang="en-US" sz="2800"/>
              <a:t>Genetic algorithms</a:t>
            </a:r>
          </a:p>
          <a:p>
            <a:pPr lvl="1">
              <a:lnSpc>
                <a:spcPct val="90000"/>
              </a:lnSpc>
            </a:pPr>
            <a:r>
              <a:rPr lang="en-GB" altLang="en-US" sz="2400"/>
              <a:t>Iterative solutions which finish at an established precision or change of step </a:t>
            </a:r>
          </a:p>
          <a:p>
            <a:pPr>
              <a:lnSpc>
                <a:spcPct val="90000"/>
              </a:lnSpc>
            </a:pPr>
            <a:endParaRPr lang="en-GB" altLang="en-US" sz="2800"/>
          </a:p>
          <a:p>
            <a:pPr>
              <a:lnSpc>
                <a:spcPct val="90000"/>
              </a:lnSpc>
            </a:pPr>
            <a:r>
              <a:rPr lang="en-GB" altLang="en-US" sz="2800"/>
              <a:t>Adaptive learning algorithms</a:t>
            </a:r>
          </a:p>
          <a:p>
            <a:pPr>
              <a:lnSpc>
                <a:spcPct val="90000"/>
              </a:lnSpc>
              <a:buFontTx/>
              <a:buNone/>
            </a:pPr>
            <a:endParaRPr lang="en-GB" altLang="en-US" sz="2800"/>
          </a:p>
          <a:p>
            <a:pPr>
              <a:lnSpc>
                <a:spcPct val="90000"/>
              </a:lnSpc>
            </a:pPr>
            <a:r>
              <a:rPr lang="en-GB" altLang="en-US" sz="2800"/>
              <a:t>Fuzzy reasoning (probabilisitic/possibilistic)</a:t>
            </a:r>
          </a:p>
        </p:txBody>
      </p:sp>
    </p:spTree>
    <p:extLst>
      <p:ext uri="{BB962C8B-B14F-4D97-AF65-F5344CB8AC3E}">
        <p14:creationId xmlns:p14="http://schemas.microsoft.com/office/powerpoint/2010/main" val="39028227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So What?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These are tools</a:t>
            </a:r>
          </a:p>
          <a:p>
            <a:r>
              <a:rPr lang="en-GB" altLang="en-US"/>
              <a:t>Use them as such, don’t do sums by hand</a:t>
            </a:r>
          </a:p>
          <a:p>
            <a:pPr lvl="1"/>
            <a:r>
              <a:rPr lang="en-GB" altLang="en-US"/>
              <a:t>but need to know enough to interpret the results!</a:t>
            </a:r>
          </a:p>
          <a:p>
            <a:pPr lvl="1"/>
            <a:r>
              <a:rPr lang="en-GB" altLang="en-US"/>
              <a:t>And to spot errors, non-convergences, etc.</a:t>
            </a:r>
          </a:p>
          <a:p>
            <a:r>
              <a:rPr lang="en-GB" altLang="en-US"/>
              <a:t>Part of the forward skills base for data-driven management and KM</a:t>
            </a:r>
          </a:p>
          <a:p>
            <a:r>
              <a:rPr lang="en-GB" altLang="en-US"/>
              <a:t>Same things in AI and data mining</a:t>
            </a:r>
          </a:p>
        </p:txBody>
      </p:sp>
    </p:spTree>
    <p:extLst>
      <p:ext uri="{BB962C8B-B14F-4D97-AF65-F5344CB8AC3E}">
        <p14:creationId xmlns:p14="http://schemas.microsoft.com/office/powerpoint/2010/main" val="22544615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Some Basics - Distributions</a:t>
            </a:r>
          </a:p>
        </p:txBody>
      </p:sp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060576"/>
            <a:ext cx="4267200" cy="273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2060576"/>
            <a:ext cx="4267200" cy="2733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7" name="Text Box 9"/>
          <p:cNvSpPr txBox="1">
            <a:spLocks noChangeArrowheads="1"/>
          </p:cNvSpPr>
          <p:nvPr/>
        </p:nvSpPr>
        <p:spPr bwMode="auto">
          <a:xfrm>
            <a:off x="2016486" y="5189539"/>
            <a:ext cx="506658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38100" algn="ctr">
                <a:solidFill>
                  <a:srgbClr val="FFCC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marL="342900" indent="-342900" algn="l"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00100" indent="-342900" algn="l"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57300" indent="-342900" algn="l"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fontAlgn="base">
              <a:spcBef>
                <a:spcPct val="0"/>
              </a:spcBef>
              <a:spcAft>
                <a:spcPct val="0"/>
              </a:spcAft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fontAlgn="base">
              <a:spcBef>
                <a:spcPct val="0"/>
              </a:spcBef>
              <a:spcAft>
                <a:spcPct val="0"/>
              </a:spcAft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fontAlgn="base">
              <a:spcBef>
                <a:spcPct val="0"/>
              </a:spcBef>
              <a:spcAft>
                <a:spcPct val="0"/>
              </a:spcAft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fontAlgn="base">
              <a:spcBef>
                <a:spcPct val="0"/>
              </a:spcBef>
              <a:spcAft>
                <a:spcPct val="0"/>
              </a:spcAft>
              <a:tabLst>
                <a:tab pos="457200" algn="r"/>
                <a:tab pos="787400" algn="l"/>
                <a:tab pos="6337300" algn="r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just">
              <a:buFontTx/>
              <a:buAutoNum type="arabicPeriod"/>
            </a:pPr>
            <a:r>
              <a:rPr lang="en-GB" altLang="en-US">
                <a:solidFill>
                  <a:srgbClr val="000000"/>
                </a:solidFill>
                <a:latin typeface="Garamond" panose="02020404030301010803" pitchFamily="18" charset="0"/>
              </a:rPr>
              <a:t>How similar are the distributions?  </a:t>
            </a:r>
          </a:p>
          <a:p>
            <a:pPr algn="just">
              <a:buFontTx/>
              <a:buAutoNum type="arabicPeriod"/>
            </a:pPr>
            <a:r>
              <a:rPr lang="en-GB" altLang="en-US">
                <a:solidFill>
                  <a:srgbClr val="000000"/>
                </a:solidFill>
                <a:latin typeface="Garamond" panose="02020404030301010803" pitchFamily="18" charset="0"/>
              </a:rPr>
              <a:t>How similar is the distribution to a standard form?</a:t>
            </a:r>
          </a:p>
        </p:txBody>
      </p:sp>
    </p:spTree>
    <p:extLst>
      <p:ext uri="{BB962C8B-B14F-4D97-AF65-F5344CB8AC3E}">
        <p14:creationId xmlns:p14="http://schemas.microsoft.com/office/powerpoint/2010/main" val="17794772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Measures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Basic parameters</a:t>
            </a:r>
          </a:p>
          <a:p>
            <a:pPr lvl="1"/>
            <a:r>
              <a:rPr lang="en-GB" altLang="en-US"/>
              <a:t>Mean</a:t>
            </a:r>
          </a:p>
          <a:p>
            <a:pPr lvl="1"/>
            <a:r>
              <a:rPr lang="en-GB" altLang="en-US"/>
              <a:t>Standard deviation</a:t>
            </a:r>
          </a:p>
          <a:p>
            <a:pPr lvl="1"/>
            <a:r>
              <a:rPr lang="en-GB" altLang="en-US"/>
              <a:t>Variance</a:t>
            </a:r>
          </a:p>
          <a:p>
            <a:pPr lvl="1"/>
            <a:r>
              <a:rPr lang="en-GB" altLang="en-US"/>
              <a:t>Skew</a:t>
            </a:r>
          </a:p>
          <a:p>
            <a:r>
              <a:rPr lang="en-GB" altLang="en-US"/>
              <a:t>Shape</a:t>
            </a:r>
          </a:p>
          <a:p>
            <a:r>
              <a:rPr lang="en-GB" altLang="en-US"/>
              <a:t>Normalisation for scaling and measurement errors is common</a:t>
            </a:r>
          </a:p>
        </p:txBody>
      </p:sp>
    </p:spTree>
    <p:extLst>
      <p:ext uri="{BB962C8B-B14F-4D97-AF65-F5344CB8AC3E}">
        <p14:creationId xmlns:p14="http://schemas.microsoft.com/office/powerpoint/2010/main" val="239809929"/>
      </p:ext>
    </p:extLst>
  </p:cSld>
  <p:clrMapOvr>
    <a:masterClrMapping/>
  </p:clrMapOvr>
</p:sld>
</file>

<file path=ppt/theme/theme1.xml><?xml version="1.0" encoding="utf-8"?>
<a:theme xmlns:a="http://schemas.openxmlformats.org/drawingml/2006/main" name="Edge">
  <a:themeElements>
    <a:clrScheme name="Edge 7">
      <a:dk1>
        <a:srgbClr val="000000"/>
      </a:dk1>
      <a:lt1>
        <a:srgbClr val="FFFF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FFFFFF"/>
      </a:accent3>
      <a:accent4>
        <a:srgbClr val="000000"/>
      </a:accent4>
      <a:accent5>
        <a:srgbClr val="E2CAAA"/>
      </a:accent5>
      <a:accent6>
        <a:srgbClr val="35742A"/>
      </a:accent6>
      <a:hlink>
        <a:srgbClr val="996600"/>
      </a:hlink>
      <a:folHlink>
        <a:srgbClr val="AFBF39"/>
      </a:folHlink>
    </a:clrScheme>
    <a:fontScheme name="Edge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Edge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C1AAAA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2">
        <a:dk1>
          <a:srgbClr val="333333"/>
        </a:dk1>
        <a:lt1>
          <a:srgbClr val="CCCCFF"/>
        </a:lt1>
        <a:dk2>
          <a:srgbClr val="0B0506"/>
        </a:dk2>
        <a:lt2>
          <a:srgbClr val="FFFFFF"/>
        </a:lt2>
        <a:accent1>
          <a:srgbClr val="3366CC"/>
        </a:accent1>
        <a:accent2>
          <a:srgbClr val="3333CC"/>
        </a:accent2>
        <a:accent3>
          <a:srgbClr val="AAAAAA"/>
        </a:accent3>
        <a:accent4>
          <a:srgbClr val="AEAEDA"/>
        </a:accent4>
        <a:accent5>
          <a:srgbClr val="ADB8E2"/>
        </a:accent5>
        <a:accent6>
          <a:srgbClr val="2D2DB9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3">
        <a:dk1>
          <a:srgbClr val="333333"/>
        </a:dk1>
        <a:lt1>
          <a:srgbClr val="FFFFFF"/>
        </a:lt1>
        <a:dk2>
          <a:srgbClr val="22101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ABAAAA"/>
        </a:accent3>
        <a:accent4>
          <a:srgbClr val="DADADA"/>
        </a:accent4>
        <a:accent5>
          <a:srgbClr val="E2ADAA"/>
        </a:accent5>
        <a:accent6>
          <a:srgbClr val="B98A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AAAAE2"/>
        </a:accent3>
        <a:accent4>
          <a:srgbClr val="DADADA"/>
        </a:accent4>
        <a:accent5>
          <a:srgbClr val="FFB8AA"/>
        </a:accent5>
        <a:accent6>
          <a:srgbClr val="E72D00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5">
        <a:dk1>
          <a:srgbClr val="9B8D65"/>
        </a:dk1>
        <a:lt1>
          <a:srgbClr val="F8F8F8"/>
        </a:lt1>
        <a:dk2>
          <a:srgbClr val="002600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AAACAA"/>
        </a:accent3>
        <a:accent4>
          <a:srgbClr val="D4D4D4"/>
        </a:accent4>
        <a:accent5>
          <a:srgbClr val="E2CAAD"/>
        </a:accent5>
        <a:accent6>
          <a:srgbClr val="818A5D"/>
        </a:accent6>
        <a:hlink>
          <a:srgbClr val="3366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AAB8CA"/>
        </a:accent3>
        <a:accent4>
          <a:srgbClr val="DADADA"/>
        </a:accent4>
        <a:accent5>
          <a:srgbClr val="E2CAAA"/>
        </a:accent5>
        <a:accent6>
          <a:srgbClr val="E78A00"/>
        </a:accent6>
        <a:hlink>
          <a:srgbClr val="FFCC00"/>
        </a:hlink>
        <a:folHlink>
          <a:srgbClr val="706F3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35742A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FFFFFF"/>
        </a:accent3>
        <a:accent4>
          <a:srgbClr val="000000"/>
        </a:accent4>
        <a:accent5>
          <a:srgbClr val="C0C0C0"/>
        </a:accent5>
        <a:accent6>
          <a:srgbClr val="8A8A2D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4462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882</Words>
  <Application>Microsoft Office PowerPoint</Application>
  <PresentationFormat>Widescreen</PresentationFormat>
  <Paragraphs>178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宋体</vt:lpstr>
      <vt:lpstr>Arial</vt:lpstr>
      <vt:lpstr>Garamond</vt:lpstr>
      <vt:lpstr>Georgia</vt:lpstr>
      <vt:lpstr>Wingdings</vt:lpstr>
      <vt:lpstr>Edge</vt:lpstr>
      <vt:lpstr>Quantitative Analysis</vt:lpstr>
      <vt:lpstr>What is the Difference between Quantitative and Qualitative Research?</vt:lpstr>
      <vt:lpstr>Purpose of Quantitative Research</vt:lpstr>
      <vt:lpstr>Techniques</vt:lpstr>
      <vt:lpstr>Choice of Technique</vt:lpstr>
      <vt:lpstr>Types of Data</vt:lpstr>
      <vt:lpstr>Types of Data Cont.</vt:lpstr>
      <vt:lpstr>Descriptive Statistics</vt:lpstr>
      <vt:lpstr>Relationship Statistics (1)</vt:lpstr>
      <vt:lpstr>Relationship Statistics (2)</vt:lpstr>
      <vt:lpstr>Interpretation of Data Analysis</vt:lpstr>
      <vt:lpstr>Impact on your Project</vt:lpstr>
      <vt:lpstr>The Research Process</vt:lpstr>
      <vt:lpstr>Likely Types of Project</vt:lpstr>
      <vt:lpstr>Experiments</vt:lpstr>
      <vt:lpstr>Some Basics:  Best Fit</vt:lpstr>
      <vt:lpstr>Some Basics – Cluster Comparison</vt:lpstr>
      <vt:lpstr>Analytical Measures</vt:lpstr>
      <vt:lpstr>Other Measures</vt:lpstr>
      <vt:lpstr>So What?</vt:lpstr>
      <vt:lpstr>Some Basics - Distributions</vt:lpstr>
      <vt:lpstr>Measures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John Rees</dc:creator>
  <cp:lastModifiedBy>John Rees</cp:lastModifiedBy>
  <cp:revision>7</cp:revision>
  <dcterms:created xsi:type="dcterms:W3CDTF">2019-10-15T15:25:42Z</dcterms:created>
  <dcterms:modified xsi:type="dcterms:W3CDTF">2020-02-26T08:40:30Z</dcterms:modified>
</cp:coreProperties>
</file>