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3.xml" ContentType="application/vnd.openxmlformats-officedocument.theme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4.xml" ContentType="application/vnd.openxmlformats-officedocument.theme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5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6.xml" ContentType="application/vnd.openxmlformats-officedocument.theme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7.xml" ContentType="application/vnd.openxmlformats-officedocument.theme+xml"/>
  <Override PartName="/ppt/theme/theme8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1" r:id="rId5"/>
    <p:sldMasterId id="2147483656" r:id="rId6"/>
    <p:sldMasterId id="2147483658" r:id="rId7"/>
    <p:sldMasterId id="2147483662" r:id="rId8"/>
    <p:sldMasterId id="2147483736" r:id="rId9"/>
    <p:sldMasterId id="2147483666" r:id="rId10"/>
  </p:sldMasterIdLst>
  <p:notesMasterIdLst>
    <p:notesMasterId r:id="rId19"/>
  </p:notesMasterIdLst>
  <p:sldIdLst>
    <p:sldId id="256" r:id="rId11"/>
    <p:sldId id="257" r:id="rId12"/>
    <p:sldId id="264" r:id="rId13"/>
    <p:sldId id="265" r:id="rId14"/>
    <p:sldId id="266" r:id="rId15"/>
    <p:sldId id="267" r:id="rId16"/>
    <p:sldId id="268" r:id="rId17"/>
    <p:sldId id="269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E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205"/>
    <p:restoredTop sz="96327"/>
  </p:normalViewPr>
  <p:slideViewPr>
    <p:cSldViewPr snapToGrid="0" snapToObjects="1">
      <p:cViewPr varScale="1">
        <p:scale>
          <a:sx n="84" d="100"/>
          <a:sy n="84" d="100"/>
        </p:scale>
        <p:origin x="39" y="19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slide" Target="slides/slide3.xml"/><Relationship Id="rId18" Type="http://schemas.openxmlformats.org/officeDocument/2006/relationships/slide" Target="slides/slide8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2.xml"/><Relationship Id="rId17" Type="http://schemas.openxmlformats.org/officeDocument/2006/relationships/slide" Target="slides/slide7.xml"/><Relationship Id="rId2" Type="http://schemas.openxmlformats.org/officeDocument/2006/relationships/customXml" Target="../customXml/item2.xml"/><Relationship Id="rId16" Type="http://schemas.openxmlformats.org/officeDocument/2006/relationships/slide" Target="slides/slide6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5.xml"/><Relationship Id="rId23" Type="http://schemas.openxmlformats.org/officeDocument/2006/relationships/tableStyles" Target="tableStyles.xml"/><Relationship Id="rId10" Type="http://schemas.openxmlformats.org/officeDocument/2006/relationships/slideMaster" Target="slideMasters/slideMaster7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4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DF08955-2058-403D-8CB5-2818A13DCFE1}" type="datetimeFigureOut">
              <a:rPr lang="en-GB" smtClean="0"/>
              <a:t>07/04/2025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FCA69A-5673-48F7-BE4F-61341EE0A0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0445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5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5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6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6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7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7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7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7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7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7159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609306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60472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871147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167767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115236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363112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55913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770437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8EBC572C-48FE-AD9A-7AD7-86C36D520AD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E16F96A5-5C09-DAAF-EEDA-1617BAE837FF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607550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802F7B1-BC09-69F9-23EF-79194C8C4C5D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438218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583661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DEC84BAF-399B-3EB4-7D16-7AD6FB4F55B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370854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D4F2A6B-7701-15B3-8D63-AE3B9136812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995605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.png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6.xml"/><Relationship Id="rId4" Type="http://schemas.openxmlformats.org/officeDocument/2006/relationships/slideLayout" Target="../slideLayouts/slideLayout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theme" Target="../theme/theme3.xml"/><Relationship Id="rId3" Type="http://schemas.openxmlformats.org/officeDocument/2006/relationships/slideLayout" Target="../slideLayouts/slideLayout9.xml"/><Relationship Id="rId7" Type="http://schemas.openxmlformats.org/officeDocument/2006/relationships/slideLayout" Target="../slideLayouts/slideLayout13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6" Type="http://schemas.openxmlformats.org/officeDocument/2006/relationships/slideLayout" Target="../slideLayouts/slideLayout12.xml"/><Relationship Id="rId5" Type="http://schemas.openxmlformats.org/officeDocument/2006/relationships/slideLayout" Target="../slideLayouts/slideLayout11.xml"/><Relationship Id="rId4" Type="http://schemas.openxmlformats.org/officeDocument/2006/relationships/slideLayout" Target="../slideLayouts/slideLayout10.xml"/><Relationship Id="rId9" Type="http://schemas.openxmlformats.org/officeDocument/2006/relationships/image" Target="../media/image7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1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2" Type="http://schemas.openxmlformats.org/officeDocument/2006/relationships/slideLayout" Target="../slideLayouts/slideLayout17.xml"/><Relationship Id="rId1" Type="http://schemas.openxmlformats.org/officeDocument/2006/relationships/slideLayout" Target="../slideLayouts/slideLayout16.xml"/><Relationship Id="rId5" Type="http://schemas.openxmlformats.org/officeDocument/2006/relationships/image" Target="../media/image16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1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19.png"/><Relationship Id="rId4" Type="http://schemas.openxmlformats.org/officeDocument/2006/relationships/theme" Target="../theme/theme6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9.xml"/><Relationship Id="rId3" Type="http://schemas.openxmlformats.org/officeDocument/2006/relationships/slideLayout" Target="../slideLayouts/slideLayout24.xml"/><Relationship Id="rId7" Type="http://schemas.openxmlformats.org/officeDocument/2006/relationships/slideLayout" Target="../slideLayouts/slideLayout28.xml"/><Relationship Id="rId2" Type="http://schemas.openxmlformats.org/officeDocument/2006/relationships/slideLayout" Target="../slideLayouts/slideLayout23.xml"/><Relationship Id="rId1" Type="http://schemas.openxmlformats.org/officeDocument/2006/relationships/slideLayout" Target="../slideLayouts/slideLayout22.xml"/><Relationship Id="rId6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5.xml"/><Relationship Id="rId9" Type="http://schemas.openxmlformats.org/officeDocument/2006/relationships/theme" Target="../theme/theme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4/7/2025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25" r:id="rId2"/>
    <p:sldLayoutId id="2147483726" r:id="rId3"/>
    <p:sldLayoutId id="2147483678" r:id="rId4"/>
    <p:sldLayoutId id="2147483679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blue and white background&#10;&#10;Description automatically generated">
            <a:extLst>
              <a:ext uri="{FF2B5EF4-FFF2-40B4-BE49-F238E27FC236}">
                <a16:creationId xmlns:a16="http://schemas.microsoft.com/office/drawing/2014/main" id="{BF243FAE-C9BF-560F-03CE-0AB92CA09623}"/>
              </a:ext>
            </a:extLst>
          </p:cNvPr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731" r:id="rId3"/>
    <p:sldLayoutId id="2147483727" r:id="rId4"/>
    <p:sldLayoutId id="2147483728" r:id="rId5"/>
    <p:sldLayoutId id="2147483729" r:id="rId6"/>
    <p:sldLayoutId id="2147483732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F2F710DE-1040-53E8-EF72-7B7DD44EF53E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4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1624223-D0A5-1996-255E-23A2837A1709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5CC8AAB-A52B-5798-2F83-586D692B7AA1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540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538378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35ED7F-F0BC-E81F-AC40-0DB4971E89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/>
              <a:t>ECGE6003P </a:t>
            </a:r>
            <a:br>
              <a:rPr lang="en-GB" dirty="0"/>
            </a:b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Prosiect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Annibynnol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A6E96B-BED6-9CD7-86BF-D20753FF92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Bydd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angen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i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chi nodi ac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amlinellu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pwnc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addas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ar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gyfer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ymchwil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pellach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a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chyflwyno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cynigion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ffurfiol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yn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cyfiawnhau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eich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dewis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o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brosiect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ymchwil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. </a:t>
            </a:r>
          </a:p>
          <a:p>
            <a:pPr marL="0" indent="0">
              <a:buNone/>
            </a:pP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Sylwch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fod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casglu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data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sylfaenol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yn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ddewisol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fel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rhan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o'r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prosiect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hwn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,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os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dewiswch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wneud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hynny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yna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bydd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angen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i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chi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geisio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arweiniad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eich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tiwtor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ynghylch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ystyriaethau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moesegol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sy'n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berthnasol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i'ch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cynigion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27893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C09915-8240-561B-5F9B-CFB9442A4B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ECGE6003P </a:t>
            </a:r>
            <a:br>
              <a:rPr lang="en-GB" dirty="0"/>
            </a:b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Prosiect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Annibynnol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4AA62E-D0CA-9D69-F014-53C162552A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/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Rhan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2 -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Prosiect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ymchwil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(8000 o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eiriau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)</a:t>
            </a:r>
            <a:b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</a:b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Gyda </a:t>
            </a:r>
            <a:r>
              <a:rPr lang="en-GB" b="0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chanllawiau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0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tiwtor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0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priodol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, </a:t>
            </a:r>
            <a:r>
              <a:rPr lang="en-GB" b="0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bydd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0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myfyrwyr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0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yn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0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cyflwyno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0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allbwn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0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ymchwil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0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ar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0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ffurf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darn </a:t>
            </a:r>
            <a:r>
              <a:rPr lang="en-GB" b="0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estynedig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o </a:t>
            </a:r>
            <a:r>
              <a:rPr lang="en-GB" b="0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ysgrifennu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, </a:t>
            </a:r>
            <a:r>
              <a:rPr lang="en-GB" b="0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adroddiad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neu </a:t>
            </a:r>
            <a:r>
              <a:rPr lang="en-GB" b="0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arteffact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0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arall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0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i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0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fynd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0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i'r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0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afael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0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â'r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0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broblem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0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ymchwil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a </a:t>
            </a:r>
            <a:r>
              <a:rPr lang="en-GB" b="0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nodwyd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o dan y </a:t>
            </a:r>
            <a:r>
              <a:rPr lang="en-GB" b="0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cynigion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0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prosiect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.</a:t>
            </a:r>
          </a:p>
          <a:p>
            <a:pPr algn="l"/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Dylid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cynhyrchu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eich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prosiect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ymchwil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yn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y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fformat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a'r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strwythur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rydych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chi'n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cytuno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â'ch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tiwtor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.</a:t>
            </a: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1878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6EE93A-96A4-FC7A-4A9F-5C6078C4AB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ECGE6003P </a:t>
            </a:r>
            <a:br>
              <a:rPr lang="en-GB" dirty="0"/>
            </a:b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Prosiect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Annibynnol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8F7E42-263A-66C3-AE26-AB4A7C0C4F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Rhan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3 - Poster (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cyfwerth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â 1000 o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eiriau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)</a:t>
            </a:r>
            <a:br>
              <a:rPr lang="en-GB" dirty="0"/>
            </a:b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Gan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ddefnyddio'r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cyfryngau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priodol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sy'n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berthnasol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i'r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prosiect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ymchwil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,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bydd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gofyn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i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fyfyrwyr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gynhyrchu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canfyddiadau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eu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hymchwil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i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gynulleidfa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ehangach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a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chyfathrebu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eu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canlyniadau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mewn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modd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priodol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8052409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869457-E78A-6D21-5B34-3A9949FEA6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ECGE6003P </a:t>
            </a:r>
            <a:br>
              <a:rPr lang="en-GB" dirty="0"/>
            </a:b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Prosiect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Annibynnol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303064-72EB-AAF3-E382-0D0F19B385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/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Ffurf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weledol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o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gyfathrebu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ymchwil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academaidd</a:t>
            </a:r>
            <a:b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</a:b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Prifysgol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Newcastle (2024)</a:t>
            </a:r>
            <a:b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</a:b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Cynrychiolaeth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o'ch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gwaith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wedi'i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gyfathrebu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trwy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destun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,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delweddau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gweledol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,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infograffeg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a/neu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dablau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a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graffiau</a:t>
            </a:r>
            <a:b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</a:b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Prifysgol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Canterbury Christchurch (2024)</a:t>
            </a: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algn="l"/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Crynodeb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o'ch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prosiect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annibynnol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('y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uchafbwyntiau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')</a:t>
            </a: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37001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01CE83-7B6D-0499-3A8B-99A81F58E9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ECGE6003P </a:t>
            </a:r>
            <a:br>
              <a:rPr lang="en-GB" dirty="0"/>
            </a:b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Prosiect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Annibynnol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484CB0-4037-5408-F94A-FBCBA150F9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Mae'n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bwysig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iawn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nad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yw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eich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poster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yn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rhy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eiriau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.</a:t>
            </a:r>
            <a:br>
              <a:rPr lang="en-GB" dirty="0"/>
            </a:b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Efallai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na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fydd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gormod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o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destun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yn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cyfathrebu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pwyntiau'n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effeithiol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.</a:t>
            </a:r>
            <a:br>
              <a:rPr lang="en-GB" dirty="0"/>
            </a:b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Defnyddiwch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eiriau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a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delweddau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,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efallai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graffiau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/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siartiau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(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cyfeiriwch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at bob un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ohonynt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)</a:t>
            </a:r>
            <a:br>
              <a:rPr lang="en-GB" dirty="0"/>
            </a:b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Dylai'r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strwythur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ddilyn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amlinelliad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clir</a:t>
            </a:r>
            <a:br>
              <a:rPr lang="en-GB" dirty="0"/>
            </a:b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Defnyddiwch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y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templed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a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ddarperir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ar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Moodle/Teams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54199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91C8B0-C6A8-1CE9-69C9-606B8DEDC6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ECGE6003P </a:t>
            </a:r>
            <a:br>
              <a:rPr lang="en-GB" dirty="0"/>
            </a:b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Prosiect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Annibynnol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E36C87-57B1-B919-F8B8-FBFC457042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Cefndir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byr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o'r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pwnc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i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osod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y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cyd-destun</a:t>
            </a:r>
            <a:br>
              <a:rPr lang="en-GB" dirty="0"/>
            </a:b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Nodwch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brif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nodau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ac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amcanion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eich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ymchwil</a:t>
            </a:r>
            <a:br>
              <a:rPr lang="en-GB" dirty="0"/>
            </a:b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Eich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canfyddiadau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allweddol</a:t>
            </a:r>
            <a:br>
              <a:rPr lang="en-GB" dirty="0"/>
            </a:b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Cysylltiadau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â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damcaniaeth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,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polisi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ac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arfer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gorau</a:t>
            </a:r>
            <a:br>
              <a:rPr lang="en-GB" dirty="0"/>
            </a:b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Casgliad</a:t>
            </a:r>
            <a:br>
              <a:rPr lang="en-GB" dirty="0"/>
            </a:b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Cyfeiriadau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a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rhestr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gyfeirio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(Harvard)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46971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F6ECAD-B4B6-23C9-B79A-20BC228AED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ECGE6003P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Prosiect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Annibynnol</a:t>
            </a:r>
            <a:b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</a:b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Rhestr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gyfeirio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5084F9-607E-38D8-C3B1-DCF03447D2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Prifysgol</a:t>
            </a:r>
            <a:r>
              <a:rPr lang="en-GB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Canterbury Christchurch (2024) Beth </a:t>
            </a:r>
            <a:r>
              <a:rPr lang="en-GB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yw</a:t>
            </a:r>
            <a:r>
              <a:rPr lang="en-GB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poster </a:t>
            </a:r>
            <a:r>
              <a:rPr lang="en-GB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academaidd</a:t>
            </a:r>
            <a:r>
              <a:rPr lang="en-GB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? </a:t>
            </a:r>
            <a:r>
              <a:rPr lang="en-GB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Ar</a:t>
            </a:r>
            <a:r>
              <a:rPr lang="en-GB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gael</a:t>
            </a:r>
            <a:r>
              <a:rPr lang="en-GB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yn</a:t>
            </a:r>
            <a:r>
              <a:rPr lang="en-GB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 https://www.canterbury.ac.uk/learning-skills-hub/academic-poster-design/what-is-an-academic-poster (</a:t>
            </a:r>
            <a:r>
              <a:rPr lang="en-GB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Wedi'i</a:t>
            </a:r>
            <a:r>
              <a:rPr lang="en-GB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gyrchu</a:t>
            </a:r>
            <a:r>
              <a:rPr lang="en-GB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11.03.2024)</a:t>
            </a:r>
            <a:br>
              <a:rPr lang="en-GB" dirty="0"/>
            </a:br>
            <a:r>
              <a:rPr lang="en-GB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Cite them right (2024) </a:t>
            </a:r>
            <a:r>
              <a:rPr lang="en-GB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Canllaw</a:t>
            </a:r>
            <a:r>
              <a:rPr lang="en-GB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Harvard. </a:t>
            </a:r>
            <a:r>
              <a:rPr lang="en-GB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Ar</a:t>
            </a:r>
            <a:r>
              <a:rPr lang="en-GB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gael</a:t>
            </a:r>
            <a:r>
              <a:rPr lang="en-GB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yn</a:t>
            </a:r>
            <a:r>
              <a:rPr lang="en-GB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 https://www.citethemrightonline.com/category-list?docid=CTRHarvard (</a:t>
            </a:r>
            <a:r>
              <a:rPr lang="en-GB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Wedi'i</a:t>
            </a:r>
            <a:r>
              <a:rPr lang="en-GB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gyrchu</a:t>
            </a:r>
            <a:r>
              <a:rPr lang="en-GB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11.03.2024)</a:t>
            </a:r>
            <a:br>
              <a:rPr lang="en-GB" dirty="0"/>
            </a:br>
            <a:r>
              <a:rPr lang="en-GB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Prifysgol</a:t>
            </a:r>
            <a:r>
              <a:rPr lang="en-GB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Newcastle (2024) </a:t>
            </a:r>
            <a:r>
              <a:rPr lang="en-GB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Posteri</a:t>
            </a:r>
            <a:r>
              <a:rPr lang="en-GB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Academaidd</a:t>
            </a:r>
            <a:r>
              <a:rPr lang="en-GB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. </a:t>
            </a:r>
            <a:r>
              <a:rPr lang="en-GB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Ar</a:t>
            </a:r>
            <a:r>
              <a:rPr lang="en-GB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gael</a:t>
            </a:r>
            <a:r>
              <a:rPr lang="en-GB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yn</a:t>
            </a:r>
            <a:r>
              <a:rPr lang="en-GB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 https://www.ncl.ac.uk/academic-skills-kit/assessment/academic-posters/ (</a:t>
            </a:r>
            <a:r>
              <a:rPr lang="en-GB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Wedi'i</a:t>
            </a:r>
            <a:r>
              <a:rPr lang="en-GB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gyrchu</a:t>
            </a:r>
            <a:r>
              <a:rPr lang="en-GB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11.03.2024)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794536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d9a8f111-f499-48a8-b724-064b0d7e51ee" xsi:nil="true"/>
    <lcf76f155ced4ddcb4097134ff3c332f xmlns="9f8b6bd3-658c-499b-a11d-eb1fd1b1a001">
      <Terms xmlns="http://schemas.microsoft.com/office/infopath/2007/PartnerControls"/>
    </lcf76f155ced4ddcb4097134ff3c332f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645A90D4AF1594DA85FD2E0F7B5AA8E" ma:contentTypeVersion="12" ma:contentTypeDescription="Create a new document." ma:contentTypeScope="" ma:versionID="d4af350b33b104fbc4c9327c43d70906">
  <xsd:schema xmlns:xsd="http://www.w3.org/2001/XMLSchema" xmlns:xs="http://www.w3.org/2001/XMLSchema" xmlns:p="http://schemas.microsoft.com/office/2006/metadata/properties" xmlns:ns2="9f8b6bd3-658c-499b-a11d-eb1fd1b1a001" xmlns:ns3="d9a8f111-f499-48a8-b724-064b0d7e51ee" targetNamespace="http://schemas.microsoft.com/office/2006/metadata/properties" ma:root="true" ma:fieldsID="d495ef9186fd2eb41404d8f70323b77b" ns2:_="" ns3:_="">
    <xsd:import namespace="9f8b6bd3-658c-499b-a11d-eb1fd1b1a001"/>
    <xsd:import namespace="d9a8f111-f499-48a8-b724-064b0d7e51e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f8b6bd3-658c-499b-a11d-eb1fd1b1a00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9a8f111-f499-48a8-b724-064b0d7e51ee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620d245a-018d-4075-ac76-a15507827afe}" ma:internalName="TaxCatchAll" ma:showField="CatchAllData" ma:web="d9a8f111-f499-48a8-b724-064b0d7e51e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70B82C2-0F3C-4AA1-8E4D-625FF07CEBD6}">
  <ds:schemaRefs>
    <ds:schemaRef ds:uri="http://schemas.microsoft.com/office/2006/metadata/properties"/>
    <ds:schemaRef ds:uri="http://schemas.microsoft.com/office/infopath/2007/PartnerControls"/>
    <ds:schemaRef ds:uri="d9a8f111-f499-48a8-b724-064b0d7e51ee"/>
    <ds:schemaRef ds:uri="9f8b6bd3-658c-499b-a11d-eb1fd1b1a001"/>
  </ds:schemaRefs>
</ds:datastoreItem>
</file>

<file path=customXml/itemProps2.xml><?xml version="1.0" encoding="utf-8"?>
<ds:datastoreItem xmlns:ds="http://schemas.openxmlformats.org/officeDocument/2006/customXml" ds:itemID="{ED8165B4-6D73-47E4-9DB8-7EF2173A382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ECB43F2-B3FC-41C0-8182-F645308405C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f8b6bd3-658c-499b-a11d-eb1fd1b1a001"/>
    <ds:schemaRef ds:uri="d9a8f111-f499-48a8-b724-064b0d7e51e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432</Words>
  <Application>Microsoft Office PowerPoint</Application>
  <PresentationFormat>Widescreen</PresentationFormat>
  <Paragraphs>17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7</vt:i4>
      </vt:variant>
      <vt:variant>
        <vt:lpstr>Slide Titles</vt:lpstr>
      </vt:variant>
      <vt:variant>
        <vt:i4>8</vt:i4>
      </vt:variant>
    </vt:vector>
  </HeadingPairs>
  <TitlesOfParts>
    <vt:vector size="19" baseType="lpstr">
      <vt:lpstr>Arial</vt:lpstr>
      <vt:lpstr>Calibri</vt:lpstr>
      <vt:lpstr>Calibri Light</vt:lpstr>
      <vt:lpstr>Segoe UI</vt:lpstr>
      <vt:lpstr>UWTSD Holding Page</vt:lpstr>
      <vt:lpstr>UWTSD Title Page 1</vt:lpstr>
      <vt:lpstr>UWTSD Text 1</vt:lpstr>
      <vt:lpstr>UWTSD Text 2</vt:lpstr>
      <vt:lpstr>UWTSD Text 3</vt:lpstr>
      <vt:lpstr>UWTSD Text 4</vt:lpstr>
      <vt:lpstr>UWTSD Logo Variations place image in Background</vt:lpstr>
      <vt:lpstr>PowerPoint Presentation</vt:lpstr>
      <vt:lpstr>ECGE6003P  Prosiect Annibynnol</vt:lpstr>
      <vt:lpstr>ECGE6003P  Prosiect Annibynnol</vt:lpstr>
      <vt:lpstr>ECGE6003P  Prosiect Annibynnol</vt:lpstr>
      <vt:lpstr>ECGE6003P  Prosiect Annibynnol</vt:lpstr>
      <vt:lpstr>ECGE6003P  Prosiect Annibynnol</vt:lpstr>
      <vt:lpstr>ECGE6003P  Prosiect Annibynnol</vt:lpstr>
      <vt:lpstr>ECGE6003P Prosiect Annibynnol Rhestr gyfeirio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Sue Ainsworth</cp:lastModifiedBy>
  <cp:revision>18</cp:revision>
  <dcterms:created xsi:type="dcterms:W3CDTF">2021-03-09T15:35:42Z</dcterms:created>
  <dcterms:modified xsi:type="dcterms:W3CDTF">2025-04-07T05:53:50Z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0x0101004645A90D4AF1594DA85FD2E0F7B5AA8E</vt:lpwstr>
  </property>
</Properties>
</file>