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63" autoAdjust="0"/>
    <p:restoredTop sz="90719" autoAdjust="0"/>
  </p:normalViewPr>
  <p:slideViewPr>
    <p:cSldViewPr snapToGrid="0">
      <p:cViewPr varScale="1">
        <p:scale>
          <a:sx n="75" d="100"/>
          <a:sy n="75" d="100"/>
        </p:scale>
        <p:origin x="883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C5B8-0D48-4EB8-99C9-813C02079CC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757C-8DAC-4226-B443-B45456D2B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576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C5B8-0D48-4EB8-99C9-813C02079CC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757C-8DAC-4226-B443-B45456D2B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032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C5B8-0D48-4EB8-99C9-813C02079CC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757C-8DAC-4226-B443-B45456D2B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924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C5B8-0D48-4EB8-99C9-813C02079CC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757C-8DAC-4226-B443-B45456D2B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849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C5B8-0D48-4EB8-99C9-813C02079CC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757C-8DAC-4226-B443-B45456D2B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215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C5B8-0D48-4EB8-99C9-813C02079CC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757C-8DAC-4226-B443-B45456D2B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659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C5B8-0D48-4EB8-99C9-813C02079CC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757C-8DAC-4226-B443-B45456D2B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11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C5B8-0D48-4EB8-99C9-813C02079CC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757C-8DAC-4226-B443-B45456D2B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080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C5B8-0D48-4EB8-99C9-813C02079CC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757C-8DAC-4226-B443-B45456D2B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521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C5B8-0D48-4EB8-99C9-813C02079CC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757C-8DAC-4226-B443-B45456D2B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76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C5B8-0D48-4EB8-99C9-813C02079CC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757C-8DAC-4226-B443-B45456D2B9B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746186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C5B8-0D48-4EB8-99C9-813C02079CC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757C-8DAC-4226-B443-B45456D2B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7714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C5B8-0D48-4EB8-99C9-813C02079CC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757C-8DAC-4226-B443-B45456D2B9B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525423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C5B8-0D48-4EB8-99C9-813C02079CC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757C-8DAC-4226-B443-B45456D2B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7189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C5B8-0D48-4EB8-99C9-813C02079CC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757C-8DAC-4226-B443-B45456D2B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2909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C5B8-0D48-4EB8-99C9-813C02079CC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757C-8DAC-4226-B443-B45456D2B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088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BAC5B8-0D48-4EB8-99C9-813C02079CC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CAC757C-8DAC-4226-B443-B45456D2B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803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C03C5789-03DB-F16B-A893-A2FCA642C3E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333" r="16156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BDB7C0-2974-7CE9-DBCF-B09076AC90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7490" y="0"/>
            <a:ext cx="5380543" cy="1096899"/>
          </a:xfrm>
        </p:spPr>
        <p:txBody>
          <a:bodyPr>
            <a:normAutofit fontScale="90000"/>
          </a:bodyPr>
          <a:lstStyle/>
          <a:p>
            <a:r>
              <a:rPr lang="en-GB" sz="4200" dirty="0">
                <a:solidFill>
                  <a:schemeClr val="tx2"/>
                </a:solidFill>
              </a:rPr>
              <a:t>Cardiovascular Diseases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75761F-D0E2-800A-ACDC-92766F010F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87043" y="1096899"/>
            <a:ext cx="3893440" cy="704047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2"/>
                </a:solidFill>
              </a:rPr>
              <a:t>(type 2 diabetes)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128B715B-3262-CF4B-85AD-3E1DBA2C94AF}"/>
              </a:ext>
            </a:extLst>
          </p:cNvPr>
          <p:cNvSpPr txBox="1">
            <a:spLocks/>
          </p:cNvSpPr>
          <p:nvPr/>
        </p:nvSpPr>
        <p:spPr>
          <a:xfrm>
            <a:off x="4825328" y="4185871"/>
            <a:ext cx="7366652" cy="3304117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rgbClr val="90C226"/>
              </a:buClr>
              <a:buFont typeface="Wingdings 3" charset="2"/>
              <a:buNone/>
            </a:pPr>
            <a:r>
              <a:rPr lang="en-GB" b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Assignment: Care Plan Presentation – Leading UK Health Issues (Cardiovascular Disease Category)</a:t>
            </a:r>
          </a:p>
          <a:p>
            <a:pPr marL="0" indent="0">
              <a:spcBef>
                <a:spcPts val="0"/>
              </a:spcBef>
              <a:buClrTx/>
              <a:buSzTx/>
              <a:buFont typeface="Wingdings 3" charset="2"/>
              <a:buNone/>
              <a:defRPr/>
            </a:pPr>
            <a:r>
              <a:rPr lang="en-GB" dirty="0">
                <a:solidFill>
                  <a:prstClr val="black"/>
                </a:solidFill>
              </a:rPr>
              <a:t>Your name: Muna Sheikh</a:t>
            </a:r>
          </a:p>
          <a:p>
            <a:pPr marL="0" indent="0">
              <a:spcBef>
                <a:spcPts val="0"/>
              </a:spcBef>
              <a:buClrTx/>
              <a:buSzTx/>
              <a:buFont typeface="Wingdings 3" charset="2"/>
              <a:buNone/>
              <a:defRPr/>
            </a:pPr>
            <a:r>
              <a:rPr lang="en-GB" dirty="0">
                <a:solidFill>
                  <a:prstClr val="black"/>
                </a:solidFill>
              </a:rPr>
              <a:t>Student number: 2226434</a:t>
            </a:r>
          </a:p>
          <a:p>
            <a:pPr marL="0" indent="0">
              <a:spcBef>
                <a:spcPts val="0"/>
              </a:spcBef>
              <a:buClrTx/>
              <a:buSzTx/>
              <a:buFont typeface="Wingdings 3" charset="2"/>
              <a:buNone/>
              <a:defRPr/>
            </a:pPr>
            <a:r>
              <a:rPr lang="en-GB" dirty="0">
                <a:solidFill>
                  <a:prstClr val="black"/>
                </a:solidFill>
              </a:rPr>
              <a:t>Module code : BMHP5023_BIRM</a:t>
            </a:r>
          </a:p>
          <a:p>
            <a:pPr marL="0" indent="0">
              <a:spcBef>
                <a:spcPts val="0"/>
              </a:spcBef>
              <a:buClrTx/>
              <a:buSzTx/>
              <a:buFont typeface="Wingdings 3" charset="2"/>
              <a:buNone/>
              <a:defRPr/>
            </a:pPr>
            <a:r>
              <a:rPr lang="en-GB" dirty="0">
                <a:solidFill>
                  <a:prstClr val="black"/>
                </a:solidFill>
              </a:rPr>
              <a:t>Title: Introduction to Physiology</a:t>
            </a:r>
          </a:p>
          <a:p>
            <a:pPr marL="0" indent="0">
              <a:spcBef>
                <a:spcPts val="0"/>
              </a:spcBef>
              <a:buClrTx/>
              <a:buSzTx/>
              <a:buFont typeface="Wingdings 3" charset="2"/>
              <a:buNone/>
              <a:defRPr/>
            </a:pPr>
            <a:r>
              <a:rPr lang="en-GB" dirty="0">
                <a:solidFill>
                  <a:prstClr val="black"/>
                </a:solidFill>
              </a:rPr>
              <a:t>Assignment title : Type 2 Diabetes</a:t>
            </a:r>
          </a:p>
          <a:p>
            <a:endParaRPr lang="en-GB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3BBB83D-D0A6-59D9-5388-4D1F9B5F0D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726354" y="180094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118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89"/>
    </mc:Choice>
    <mc:Fallback xmlns="">
      <p:transition spd="slow" advTm="37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3" dur="5476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3" grpId="0" build="p"/>
      <p:bldP spid="9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CC6B6-7062-FBC8-E58C-311C2FD909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4337" y="1348410"/>
            <a:ext cx="6544679" cy="197461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/>
              <a:t>Fictional Patient Profile</a:t>
            </a:r>
          </a:p>
          <a:p>
            <a:r>
              <a:rPr lang="en-GB" sz="1600" dirty="0"/>
              <a:t>Name: Robert "Rob" Thomas</a:t>
            </a:r>
          </a:p>
          <a:p>
            <a:r>
              <a:rPr lang="en-GB" sz="1600" dirty="0"/>
              <a:t>Age: 52 years</a:t>
            </a:r>
          </a:p>
          <a:p>
            <a:r>
              <a:rPr lang="en-GB" sz="1600" dirty="0"/>
              <a:t>Location: Swansea, Wales</a:t>
            </a:r>
          </a:p>
          <a:p>
            <a:r>
              <a:rPr lang="en-GB" sz="1600" dirty="0"/>
              <a:t>Occupation: HGV driver (sedentary work, long shifts)</a:t>
            </a:r>
          </a:p>
          <a:p>
            <a:r>
              <a:rPr lang="en-GB" sz="1600" dirty="0"/>
              <a:t>Family: Married, three children; father had type 2 diabetes and coronary heart disease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57D182C-3B71-EF4D-38F2-EAECBC53A0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2166419"/>
              </p:ext>
            </p:extLst>
          </p:nvPr>
        </p:nvGraphicFramePr>
        <p:xfrm>
          <a:off x="2753360" y="4410234"/>
          <a:ext cx="7343775" cy="1515745"/>
        </p:xfrm>
        <a:graphic>
          <a:graphicData uri="http://schemas.openxmlformats.org/drawingml/2006/table">
            <a:tbl>
              <a:tblPr/>
              <a:tblGrid>
                <a:gridCol w="3045619">
                  <a:extLst>
                    <a:ext uri="{9D8B030D-6E8A-4147-A177-3AD203B41FA5}">
                      <a16:colId xmlns:a16="http://schemas.microsoft.com/office/drawing/2014/main" val="3216096677"/>
                    </a:ext>
                  </a:extLst>
                </a:gridCol>
                <a:gridCol w="4298156">
                  <a:extLst>
                    <a:ext uri="{9D8B030D-6E8A-4147-A177-3AD203B41FA5}">
                      <a16:colId xmlns:a16="http://schemas.microsoft.com/office/drawing/2014/main" val="149415939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800"/>
                        </a:lnSpc>
                        <a:buNone/>
                      </a:pPr>
                      <a:endParaRPr lang="en-GB" sz="1200" b="1" dirty="0">
                        <a:solidFill>
                          <a:srgbClr val="1C1F23"/>
                        </a:solidFill>
                        <a:effectLst/>
                        <a:latin typeface="ui-sans-serif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800"/>
                        </a:lnSpc>
                        <a:buNone/>
                      </a:pPr>
                      <a:endParaRPr lang="en-GB" sz="1200" b="1" dirty="0">
                        <a:solidFill>
                          <a:srgbClr val="1C1F23"/>
                        </a:solidFill>
                        <a:effectLst/>
                        <a:latin typeface="ui-sans-serif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2623298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endParaRPr lang="en-GB" sz="1200" b="0" dirty="0">
                        <a:solidFill>
                          <a:srgbClr val="1C1F23"/>
                        </a:solidFill>
                        <a:effectLst/>
                        <a:latin typeface="ui-sans-serif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endParaRPr lang="en-GB" sz="1200" b="0" dirty="0">
                        <a:solidFill>
                          <a:srgbClr val="1C1F23"/>
                        </a:solidFill>
                        <a:effectLst/>
                        <a:latin typeface="ui-sans-serif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341858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endParaRPr lang="en-GB" sz="1200" b="0" dirty="0">
                        <a:solidFill>
                          <a:srgbClr val="1C1F23"/>
                        </a:solidFill>
                        <a:effectLst/>
                        <a:latin typeface="ui-sans-serif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endParaRPr lang="en-GB" sz="1200" b="0" dirty="0">
                        <a:solidFill>
                          <a:srgbClr val="1C1F23"/>
                        </a:solidFill>
                        <a:effectLst/>
                        <a:latin typeface="ui-sans-serif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153188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endParaRPr lang="en-GB" sz="1200" b="0" dirty="0">
                        <a:solidFill>
                          <a:srgbClr val="1C1F23"/>
                        </a:solidFill>
                        <a:effectLst/>
                        <a:latin typeface="ui-sans-serif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endParaRPr lang="en-GB" sz="1200" b="0" dirty="0">
                        <a:solidFill>
                          <a:srgbClr val="1C1F23"/>
                        </a:solidFill>
                        <a:effectLst/>
                        <a:latin typeface="ui-sans-serif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3458441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endParaRPr lang="en-GB" sz="1200" b="0" dirty="0">
                        <a:solidFill>
                          <a:srgbClr val="1C1F23"/>
                        </a:solidFill>
                        <a:effectLst/>
                        <a:latin typeface="ui-sans-serif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endParaRPr lang="en-GB" sz="1200" b="0" dirty="0">
                        <a:solidFill>
                          <a:srgbClr val="1C1F23"/>
                        </a:solidFill>
                        <a:effectLst/>
                        <a:latin typeface="ui-sans-serif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0358287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5CAB476-3390-5AA5-2563-A5A93F593E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9145346"/>
              </p:ext>
            </p:extLst>
          </p:nvPr>
        </p:nvGraphicFramePr>
        <p:xfrm>
          <a:off x="469222" y="3801102"/>
          <a:ext cx="8004218" cy="30568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02109">
                  <a:extLst>
                    <a:ext uri="{9D8B030D-6E8A-4147-A177-3AD203B41FA5}">
                      <a16:colId xmlns:a16="http://schemas.microsoft.com/office/drawing/2014/main" val="881314548"/>
                    </a:ext>
                  </a:extLst>
                </a:gridCol>
                <a:gridCol w="4002109">
                  <a:extLst>
                    <a:ext uri="{9D8B030D-6E8A-4147-A177-3AD203B41FA5}">
                      <a16:colId xmlns:a16="http://schemas.microsoft.com/office/drawing/2014/main" val="1011847580"/>
                    </a:ext>
                  </a:extLst>
                </a:gridCol>
              </a:tblGrid>
              <a:tr h="60866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Non-modifiable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Modifiable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527408"/>
                  </a:ext>
                </a:extLst>
              </a:tr>
              <a:tr h="492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Age over 40</a:t>
                      </a:r>
                    </a:p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BMI 31.5 (obese)</a:t>
                      </a:r>
                    </a:p>
                    <a:p>
                      <a:endParaRPr lang="en-GB" sz="1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1888382"/>
                  </a:ext>
                </a:extLst>
              </a:tr>
              <a:tr h="492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Male gender</a:t>
                      </a:r>
                    </a:p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Low physical activity (&lt;1 hour/week)</a:t>
                      </a:r>
                    </a:p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632240"/>
                  </a:ext>
                </a:extLst>
              </a:tr>
              <a:tr h="648978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Family history of diabetes &amp; heart disease</a:t>
                      </a:r>
                    </a:p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Diet high in processed foods and added sugar</a:t>
                      </a:r>
                    </a:p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9806487"/>
                  </a:ext>
                </a:extLst>
              </a:tr>
              <a:tr h="695612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Black Caribbean heritage</a:t>
                      </a:r>
                    </a:p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Drinks 14–16 units of alcohol weekly; occasional smoking</a:t>
                      </a:r>
                    </a:p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1773093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7EDDDEFB-56C4-8D92-4AD8-E118E656B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73626"/>
            <a:ext cx="8596668" cy="1116094"/>
          </a:xfrm>
        </p:spPr>
        <p:txBody>
          <a:bodyPr>
            <a:normAutofit fontScale="90000"/>
          </a:bodyPr>
          <a:lstStyle/>
          <a:p>
            <a:r>
              <a:rPr lang="en-GB" sz="3100" b="1" dirty="0"/>
              <a:t>Suggested Care Plan: Fictional Patient with Type 2 Diabetes</a:t>
            </a:r>
            <a:br>
              <a:rPr lang="en-GB" b="1" dirty="0"/>
            </a:br>
            <a:endParaRPr lang="en-GB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B11642-422F-5B61-E5D1-E44A60F502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86077" y="122468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517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469"/>
    </mc:Choice>
    <mc:Fallback xmlns="">
      <p:transition spd="slow" advTm="874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7" dur="7414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E0C3F-FFE2-CDA1-7206-E3F48A067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Normal Function: Pancreas, Blood Sugar &amp; Circulation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68596-8CC5-5BF1-D7CD-374FD36742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Pancreas: Beta cells produce insulin – the hormone that unlocks cells to take up glucose from the blood;</a:t>
            </a:r>
          </a:p>
          <a:p>
            <a:r>
              <a:rPr lang="en-GB" dirty="0"/>
              <a:t> Glucose regulation: After eating → insulin rises → glucose moves into cells for energy; excess stored in liver/muscles </a:t>
            </a:r>
          </a:p>
          <a:p>
            <a:r>
              <a:rPr lang="en-GB" dirty="0"/>
              <a:t>Cardiovascular link: Stable blood sugar keeps blood vessel walls healthy; insulin also supports normal blood pressure and fat balance</a:t>
            </a:r>
          </a:p>
          <a:p>
            <a:r>
              <a:rPr lang="en-GB" dirty="0"/>
              <a:t> Normal levels: Fasting blood glucose 3.5–5.5 mmol/L; HbA1c 20–42 mmol/mol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AE571E0-5336-290C-5172-4AF37344BC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0245" y="111188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51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122"/>
    </mc:Choice>
    <mc:Fallback>
      <p:transition spd="slow" advTm="681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681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101C6-5E3F-1F42-CD78-D4F023622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13079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What is Type 2 Diabetes?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BA689D-D232-BB75-6452-D1EBE4C2FE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014" y="1398589"/>
            <a:ext cx="8596668" cy="164941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Condition where cells stop responding properly to insulin (insulin resistance); later, pancreas makes less insulin</a:t>
            </a:r>
          </a:p>
          <a:p>
            <a:r>
              <a:rPr lang="en-GB" dirty="0"/>
              <a:t>Accounts for ~90% of all diabetes cases in the UK</a:t>
            </a:r>
          </a:p>
          <a:p>
            <a:r>
              <a:rPr lang="en-GB" dirty="0"/>
              <a:t>Strongly linked to increased risk of coronary heart disease, stroke, and kidney disease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65D027D-4A04-8558-1EBF-BDDAE6D635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4243096"/>
              </p:ext>
            </p:extLst>
          </p:nvPr>
        </p:nvGraphicFramePr>
        <p:xfrm>
          <a:off x="995680" y="3444241"/>
          <a:ext cx="8128000" cy="2291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3440">
                  <a:extLst>
                    <a:ext uri="{9D8B030D-6E8A-4147-A177-3AD203B41FA5}">
                      <a16:colId xmlns:a16="http://schemas.microsoft.com/office/drawing/2014/main" val="1137862436"/>
                    </a:ext>
                  </a:extLst>
                </a:gridCol>
                <a:gridCol w="6004560">
                  <a:extLst>
                    <a:ext uri="{9D8B030D-6E8A-4147-A177-3AD203B41FA5}">
                      <a16:colId xmlns:a16="http://schemas.microsoft.com/office/drawing/2014/main" val="30080634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Type of Impact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76326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Physiological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Persistently high blood glucose; raised blood pressure and cholesterol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1981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Structural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Thickened, narrowed blood vessels; damaged nerve fibres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86558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Functional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Reduced energy; poor wound healing; strain on heart and kidneys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6310215"/>
                  </a:ext>
                </a:extLst>
              </a:tr>
            </a:tbl>
          </a:graphicData>
        </a:graphic>
      </p:graphicFrame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E823136-B125-C239-26BD-A2695F577D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56000" y="33369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055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952"/>
    </mc:Choice>
    <mc:Fallback>
      <p:transition spd="slow" advTm="599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5995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8257BCA-4737-2427-FF7E-1320D50FD7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0465" y="1130723"/>
            <a:ext cx="9270895" cy="2669117"/>
          </a:xfrm>
        </p:spPr>
        <p:txBody>
          <a:bodyPr/>
          <a:lstStyle/>
          <a:p>
            <a:pPr marL="0" marR="0" algn="l">
              <a:lnSpc>
                <a:spcPts val="1800"/>
              </a:lnSpc>
              <a:buNone/>
            </a:pPr>
            <a:r>
              <a:rPr lang="en-GB" sz="1800" b="1" dirty="0">
                <a:solidFill>
                  <a:srgbClr val="1C1F23"/>
                </a:solidFill>
                <a:effectLst/>
                <a:latin typeface="ui-sans-serif"/>
              </a:rPr>
              <a:t>Underlying Biological Mechanisms</a:t>
            </a: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Insulin resistance: Excess body fat (especially around the abdomen) releases chemicals that block insulin signalling</a:t>
            </a: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Beta-cell decline: Pancreas works harder for years → eventually wears out → insulin production drops</a:t>
            </a: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Glucose toxicity: Persistently high sugar damages cells further, worsening the problem</a:t>
            </a: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Vascular damage: Excess glucose sticks to proteins in vessel walls → inflammation, narrowing, reduced blood flow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9EDAD9-95C7-3C7C-DD2F-49D3F7D55C02}"/>
              </a:ext>
            </a:extLst>
          </p:cNvPr>
          <p:cNvSpPr txBox="1"/>
          <p:nvPr/>
        </p:nvSpPr>
        <p:spPr>
          <a:xfrm>
            <a:off x="609600" y="4389120"/>
            <a:ext cx="7853680" cy="1018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l">
              <a:lnSpc>
                <a:spcPts val="1800"/>
              </a:lnSpc>
              <a:buNone/>
            </a:pPr>
            <a:r>
              <a:rPr lang="en-GB" sz="2000" b="1" dirty="0">
                <a:solidFill>
                  <a:srgbClr val="1C1F23"/>
                </a:solidFill>
                <a:effectLst/>
                <a:latin typeface="ui-sans-serif"/>
              </a:rPr>
              <a:t>Symptom Links</a:t>
            </a:r>
          </a:p>
          <a:p>
            <a:pPr marL="0" marR="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Tiredness = cells cannot get enough glucose for energy</a:t>
            </a:r>
          </a:p>
          <a:p>
            <a:pPr marL="0" marR="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Thirst/urination = kidneys try to flush extra sugar out via urine</a:t>
            </a:r>
          </a:p>
          <a:p>
            <a:pPr marL="0" marR="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Slow healing = poor blood flow and reduced immune cell function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3A4D96-64BF-F413-017E-7CD1972329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47685" y="46164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4188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464"/>
    </mc:Choice>
    <mc:Fallback>
      <p:transition spd="slow" advTm="644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644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138AD-6C78-7878-79F3-2332FF95D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3312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1C1F23"/>
                </a:solidFill>
                <a:latin typeface="ui-sans-serif"/>
              </a:rPr>
              <a:t>Diagnostic Process (NICE NG28)</a:t>
            </a:r>
            <a:br>
              <a:rPr lang="en-GB" dirty="0">
                <a:solidFill>
                  <a:srgbClr val="1C1F23"/>
                </a:solidFill>
                <a:latin typeface="ui-sans-serif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2BCFF-D462-4E4C-45C8-A0D7057458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774" y="1605281"/>
            <a:ext cx="8596668" cy="3362959"/>
          </a:xfrm>
        </p:spPr>
        <p:txBody>
          <a:bodyPr/>
          <a:lstStyle/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Presentation: Persistent thirst, fatigue, and recurrent foot ulcers prompted GP referral</a:t>
            </a: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Key tests: </a:t>
            </a: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HbA1c: average blood glucose over 3 months – 53 mmol/mol (diagnostic threshold ≥48 mmol/mol)</a:t>
            </a: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Fasting glucose: 7.4 mmol/L</a:t>
            </a: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Lipid profile, blood pressure, kidney function, ECG to check cardiovascular risk</a:t>
            </a: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Clinical features: Overweight, family history, mild hypertension</a:t>
            </a: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Diagnosis confirmed: Type 2 diabetes; moderate cardiovascular risk</a:t>
            </a:r>
          </a:p>
          <a:p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34B0A6-1478-EA90-F0AE-F263F4B8DD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395922" y="53879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550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256"/>
    </mc:Choice>
    <mc:Fallback>
      <p:transition spd="slow" advTm="692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6" dur="6558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F7D4678-86E4-FCF8-E09D-7AD94DAB80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7619042"/>
              </p:ext>
            </p:extLst>
          </p:nvPr>
        </p:nvGraphicFramePr>
        <p:xfrm>
          <a:off x="554038" y="1495584"/>
          <a:ext cx="8596311" cy="4587875"/>
        </p:xfrm>
        <a:graphic>
          <a:graphicData uri="http://schemas.openxmlformats.org/drawingml/2006/table">
            <a:tbl>
              <a:tblPr/>
              <a:tblGrid>
                <a:gridCol w="2865437">
                  <a:extLst>
                    <a:ext uri="{9D8B030D-6E8A-4147-A177-3AD203B41FA5}">
                      <a16:colId xmlns:a16="http://schemas.microsoft.com/office/drawing/2014/main" val="2230839105"/>
                    </a:ext>
                  </a:extLst>
                </a:gridCol>
                <a:gridCol w="2865437">
                  <a:extLst>
                    <a:ext uri="{9D8B030D-6E8A-4147-A177-3AD203B41FA5}">
                      <a16:colId xmlns:a16="http://schemas.microsoft.com/office/drawing/2014/main" val="256049628"/>
                    </a:ext>
                  </a:extLst>
                </a:gridCol>
                <a:gridCol w="2865437">
                  <a:extLst>
                    <a:ext uri="{9D8B030D-6E8A-4147-A177-3AD203B41FA5}">
                      <a16:colId xmlns:a16="http://schemas.microsoft.com/office/drawing/2014/main" val="111638165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800"/>
                        </a:lnSpc>
                        <a:buNone/>
                      </a:pPr>
                      <a:r>
                        <a:rPr lang="en-GB" sz="1800" b="1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Component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800"/>
                        </a:lnSpc>
                        <a:buNone/>
                      </a:pPr>
                      <a:r>
                        <a:rPr lang="en-GB" sz="1800" b="1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Intervention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800"/>
                        </a:lnSpc>
                        <a:buNone/>
                      </a:pPr>
                      <a:r>
                        <a:rPr lang="en-GB" sz="1800" b="1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Delivered By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707241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r>
                        <a:rPr lang="en-GB" sz="1800" b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Lifestyle (first priority)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r>
                        <a:rPr lang="en-GB" sz="1800" b="0" dirty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Gradual weight loss of 5–7%; balanced low-sugar diet; 150 mins/week moderate activity; reduce alcohol; stop smoking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r>
                        <a:rPr lang="en-GB" sz="1800" b="0" dirty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GP, dietitian, diabetes specialist nurse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77034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r>
                        <a:rPr lang="en-GB" sz="1800" b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Pharmacological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r>
                        <a:rPr lang="en-GB" sz="1800" b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Start metformin 500mg twice daily; review after 3 months; statin for cholesterol; blood pressure monitoring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r>
                        <a:rPr lang="en-GB" sz="1800" b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GP, pharmacist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5324939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r>
                        <a:rPr lang="en-GB" sz="1800" b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Monitoring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r>
                        <a:rPr lang="en-GB" sz="1800" b="0" dirty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HbA1c every 6 months; annual foot checks, eye screening, kidney tests, cardiovascular risk review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r>
                        <a:rPr lang="en-GB" sz="1800" b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GP practice, community diabetes team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557955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r>
                        <a:rPr lang="en-GB" sz="1800" b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Self-management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r>
                        <a:rPr lang="en-GB" sz="1800" b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Personalised care plan; free NHS Diabetes Education course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r>
                        <a:rPr lang="en-GB" sz="1800" b="0" dirty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Specialist nurse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26099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2DE8F78-55CF-CA87-B3EE-4F4EAF542B91}"/>
              </a:ext>
            </a:extLst>
          </p:cNvPr>
          <p:cNvSpPr txBox="1"/>
          <p:nvPr/>
        </p:nvSpPr>
        <p:spPr>
          <a:xfrm>
            <a:off x="1349755" y="401230"/>
            <a:ext cx="7156069" cy="767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l">
              <a:lnSpc>
                <a:spcPts val="1800"/>
              </a:lnSpc>
              <a:buNone/>
            </a:pPr>
            <a:r>
              <a:rPr lang="en-GB" sz="2400" b="0" dirty="0">
                <a:solidFill>
                  <a:srgbClr val="1C1F23"/>
                </a:solidFill>
                <a:effectLst/>
                <a:latin typeface="ui-sans-serif"/>
              </a:rPr>
              <a:t>Care Plan: Aligned with NICE NG28 &amp; NHS Diabetes Guidelines</a:t>
            </a:r>
          </a:p>
          <a:p>
            <a:pPr marL="0" marR="0" algn="l">
              <a:lnSpc>
                <a:spcPts val="1800"/>
              </a:lnSpc>
              <a:spcAft>
                <a:spcPts val="600"/>
              </a:spcAft>
              <a:buNone/>
            </a:pPr>
            <a:endParaRPr lang="en-GB" sz="1200" b="0" dirty="0">
              <a:solidFill>
                <a:srgbClr val="1C1F23"/>
              </a:solidFill>
              <a:effectLst/>
              <a:latin typeface="ui-sans-serif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E900E0D-46DF-9346-1B12-7AEA4AA0AE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62986" y="60125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09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697"/>
    </mc:Choice>
    <mc:Fallback>
      <p:transition spd="slow" advTm="746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27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68537-D11D-F0B6-0E7E-70AB5F691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763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1C1F23"/>
                </a:solidFill>
                <a:latin typeface="ui-sans-serif"/>
              </a:rPr>
              <a:t>Team Working &amp; Communication</a:t>
            </a:r>
            <a:br>
              <a:rPr lang="en-GB" dirty="0">
                <a:solidFill>
                  <a:srgbClr val="1C1F23"/>
                </a:solidFill>
                <a:latin typeface="ui-sans-serif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F9064-3850-BCF1-3625-C44B8938D6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034" y="1488613"/>
            <a:ext cx="8596668" cy="3880773"/>
          </a:xfrm>
        </p:spPr>
        <p:txBody>
          <a:bodyPr/>
          <a:lstStyle/>
          <a:p>
            <a:pPr marL="0" marR="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Named lead: Diabetes Specialist Nurse (DSN) – main point of contact</a:t>
            </a:r>
          </a:p>
          <a:p>
            <a:pPr marL="0" marR="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Multidisciplinary team: GP, practice nurse, dietitian, podiatrist, cardiovascular prevention team</a:t>
            </a:r>
          </a:p>
          <a:p>
            <a:pPr marL="0" marR="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Approach: </a:t>
            </a:r>
          </a:p>
          <a:p>
            <a:pPr marL="0" marR="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Plain language; avoid jargon</a:t>
            </a:r>
          </a:p>
          <a:p>
            <a:pPr marL="0" marR="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Joint decision-making about goals and treatments</a:t>
            </a:r>
          </a:p>
          <a:p>
            <a:pPr marL="0" marR="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Information in Welsh/English on request; leaflets + digital resources</a:t>
            </a:r>
          </a:p>
          <a:p>
            <a:pPr marL="0" marR="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Updates shared via NHS Wales Shared Care Record</a:t>
            </a:r>
          </a:p>
          <a:p>
            <a:pPr marL="0" marR="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Access: Early evening appointments; telephone/email check-ins for shift workers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B35654C-A595-0F2E-FF76-98A29B3EDC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32165" y="46164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122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066"/>
    </mc:Choice>
    <mc:Fallback>
      <p:transition spd="slow" advTm="540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0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F2841C-20D2-925E-0DA1-61A1950A2E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484" y="846140"/>
            <a:ext cx="8596668" cy="2135186"/>
          </a:xfrm>
        </p:spPr>
        <p:txBody>
          <a:bodyPr/>
          <a:lstStyle/>
          <a:p>
            <a:pPr marL="0" marR="0" algn="l">
              <a:lnSpc>
                <a:spcPts val="1800"/>
              </a:lnSpc>
              <a:buNone/>
            </a:pPr>
            <a:r>
              <a:rPr lang="en-GB" sz="1800" b="1" dirty="0">
                <a:solidFill>
                  <a:srgbClr val="1C1F23"/>
                </a:solidFill>
                <a:effectLst/>
                <a:latin typeface="ui-sans-serif"/>
              </a:rPr>
              <a:t>Ethical Principles in Practice</a:t>
            </a:r>
          </a:p>
          <a:p>
            <a:pPr marL="0" marR="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Autonomy: Rob sets his own pace; can accept or decline treatments</a:t>
            </a:r>
          </a:p>
          <a:p>
            <a:pPr marL="0" marR="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Beneficence: Balancing diabetes control with his need to keep working</a:t>
            </a:r>
          </a:p>
          <a:p>
            <a:pPr marL="0" marR="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Non-maleficence: Avoiding overly strict targets that cause stress or unsafe driving</a:t>
            </a:r>
          </a:p>
          <a:p>
            <a:pPr marL="0" marR="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Justice: Equal access to free education and support regardless of work status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26BC70-B1B6-DAA7-60F1-0B2889ED5A66}"/>
              </a:ext>
            </a:extLst>
          </p:cNvPr>
          <p:cNvSpPr txBox="1"/>
          <p:nvPr/>
        </p:nvSpPr>
        <p:spPr>
          <a:xfrm>
            <a:off x="733425" y="3429000"/>
            <a:ext cx="7943850" cy="12753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-342900" algn="l" defTabSz="457200" rtl="0" eaLnBrk="1" fontAlgn="auto" latinLnBrk="0" hangingPunct="1">
              <a:lnSpc>
                <a:spcPts val="18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1C1F23"/>
                </a:solidFill>
                <a:effectLst/>
                <a:uLnTx/>
                <a:uFillTx/>
                <a:latin typeface="ui-sans-serif"/>
                <a:ea typeface="+mn-ea"/>
                <a:cs typeface="+mn-cs"/>
              </a:rPr>
              <a:t>Key Dilemma</a:t>
            </a:r>
          </a:p>
          <a:p>
            <a:pPr marL="0" marR="0" lvl="0" indent="-342900" algn="l" defTabSz="457200" rtl="0" eaLnBrk="1" fontAlgn="auto" latinLnBrk="0" hangingPunct="1">
              <a:lnSpc>
                <a:spcPts val="18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1C1F23"/>
                </a:solidFill>
                <a:effectLst/>
                <a:uLnTx/>
                <a:uFillTx/>
                <a:latin typeface="ui-sans-serif"/>
                <a:ea typeface="+mn-ea"/>
                <a:cs typeface="+mn-cs"/>
              </a:rPr>
              <a:t>Rob worries medication will stop him holding his HGV licence</a:t>
            </a:r>
          </a:p>
          <a:p>
            <a:pPr marL="0" marR="0" lvl="0" indent="-342900" algn="l" defTabSz="457200" rtl="0" eaLnBrk="1" fontAlgn="auto" latinLnBrk="0" hangingPunct="1">
              <a:lnSpc>
                <a:spcPts val="18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1C1F23"/>
                </a:solidFill>
                <a:effectLst/>
                <a:uLnTx/>
                <a:uFillTx/>
                <a:latin typeface="ui-sans-serif"/>
                <a:ea typeface="+mn-ea"/>
                <a:cs typeface="+mn-cs"/>
              </a:rPr>
              <a:t>Resolution: Explain DVLA rules clearly; confirm metformin is permitted; provide written evidence for his employer/DVLA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C773785-1E37-39E2-6DA1-1580A71BFB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62789" y="48196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4619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895"/>
    </mc:Choice>
    <mc:Fallback>
      <p:transition spd="slow" advTm="778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82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C967F6D-08C1-871B-9B3E-05680F9393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9394325"/>
              </p:ext>
            </p:extLst>
          </p:nvPr>
        </p:nvGraphicFramePr>
        <p:xfrm>
          <a:off x="923925" y="2981324"/>
          <a:ext cx="8350250" cy="2905124"/>
        </p:xfrm>
        <a:graphic>
          <a:graphicData uri="http://schemas.openxmlformats.org/drawingml/2006/table">
            <a:tbl>
              <a:tblPr/>
              <a:tblGrid>
                <a:gridCol w="4175125">
                  <a:extLst>
                    <a:ext uri="{9D8B030D-6E8A-4147-A177-3AD203B41FA5}">
                      <a16:colId xmlns:a16="http://schemas.microsoft.com/office/drawing/2014/main" val="459327822"/>
                    </a:ext>
                  </a:extLst>
                </a:gridCol>
                <a:gridCol w="4175125">
                  <a:extLst>
                    <a:ext uri="{9D8B030D-6E8A-4147-A177-3AD203B41FA5}">
                      <a16:colId xmlns:a16="http://schemas.microsoft.com/office/drawing/2014/main" val="543261198"/>
                    </a:ext>
                  </a:extLst>
                </a:gridCol>
              </a:tblGrid>
              <a:tr h="726281"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800"/>
                        </a:lnSpc>
                        <a:buNone/>
                      </a:pPr>
                      <a:r>
                        <a:rPr lang="en-GB" sz="2000" b="1" dirty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Barrier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ts val="1800"/>
                        </a:lnSpc>
                        <a:buNone/>
                      </a:pPr>
                      <a:r>
                        <a:rPr lang="en-GB" sz="2000" b="1" dirty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Action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38289565"/>
                  </a:ext>
                </a:extLst>
              </a:tr>
              <a:tr h="726281"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r>
                        <a:rPr lang="en-GB" sz="2000" b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Irregular shift patterns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r>
                        <a:rPr lang="en-GB" sz="2000" b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Text reminders; online learning modules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0944113"/>
                  </a:ext>
                </a:extLst>
              </a:tr>
              <a:tr h="726281"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r>
                        <a:rPr lang="en-GB" sz="2000" b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Limited access to healthy food on the road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r>
                        <a:rPr lang="en-GB" sz="2000" b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Simple meal plans for drivers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04121573"/>
                  </a:ext>
                </a:extLst>
              </a:tr>
              <a:tr h="726281"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r>
                        <a:rPr lang="en-GB" sz="2000" b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Motivation to exercise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ts val="1800"/>
                        </a:lnSpc>
                        <a:buNone/>
                      </a:pPr>
                      <a:r>
                        <a:rPr lang="en-GB" sz="2000" b="0" dirty="0">
                          <a:solidFill>
                            <a:srgbClr val="1C1F23"/>
                          </a:solidFill>
                          <a:effectLst/>
                          <a:latin typeface="ui-sans-serif"/>
                        </a:rPr>
                        <a:t>Start with 10-minute walks; link to local walking groups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013863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1B93E1D-50FF-484F-7800-33D0071D662B}"/>
              </a:ext>
            </a:extLst>
          </p:cNvPr>
          <p:cNvSpPr txBox="1"/>
          <p:nvPr/>
        </p:nvSpPr>
        <p:spPr>
          <a:xfrm>
            <a:off x="1843088" y="665276"/>
            <a:ext cx="6786562" cy="1691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l">
              <a:lnSpc>
                <a:spcPts val="1800"/>
              </a:lnSpc>
              <a:buNone/>
            </a:pPr>
            <a:r>
              <a:rPr lang="en-GB" sz="2400" b="1" dirty="0">
                <a:solidFill>
                  <a:srgbClr val="1C1F23"/>
                </a:solidFill>
                <a:effectLst/>
                <a:latin typeface="ui-sans-serif"/>
              </a:rPr>
              <a:t>Expected Outcomes</a:t>
            </a:r>
          </a:p>
          <a:p>
            <a:pPr marL="0" marR="0" algn="l">
              <a:lnSpc>
                <a:spcPts val="1800"/>
              </a:lnSpc>
              <a:buFont typeface="Arial" panose="020B0604020202020204" pitchFamily="34" charset="0"/>
              <a:buChar char="•"/>
            </a:pPr>
            <a:endParaRPr lang="en-GB" sz="2000" b="0" dirty="0">
              <a:solidFill>
                <a:srgbClr val="1C1F23"/>
              </a:solidFill>
              <a:effectLst/>
              <a:latin typeface="ui-sans-serif"/>
            </a:endParaRPr>
          </a:p>
          <a:p>
            <a:pPr marL="0" marR="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HbA1c ≤48 mmol/mol within 12 months</a:t>
            </a:r>
          </a:p>
          <a:p>
            <a:pPr marL="0" marR="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Reduced cardiovascular risk; improved energy and mobility</a:t>
            </a:r>
          </a:p>
          <a:p>
            <a:pPr marL="0" marR="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Sustained healthy habits; reduced long-term complication risk</a:t>
            </a:r>
          </a:p>
          <a:p>
            <a:pPr marL="0" marR="0" algn="l">
              <a:lnSpc>
                <a:spcPts val="1800"/>
              </a:lnSpc>
              <a:buNone/>
            </a:pPr>
            <a:r>
              <a:rPr lang="en-GB" sz="2000" b="0" dirty="0">
                <a:solidFill>
                  <a:srgbClr val="1C1F23"/>
                </a:solidFill>
                <a:effectLst/>
                <a:latin typeface="ui-sans-serif"/>
              </a:rPr>
              <a:t>Barriers &amp; Solutions</a:t>
            </a:r>
          </a:p>
          <a:p>
            <a:pPr marL="0" marR="0" algn="l">
              <a:lnSpc>
                <a:spcPts val="1800"/>
              </a:lnSpc>
              <a:spcAft>
                <a:spcPts val="600"/>
              </a:spcAft>
              <a:buNone/>
            </a:pPr>
            <a:endParaRPr lang="en-GB" sz="1200" b="0" dirty="0">
              <a:solidFill>
                <a:srgbClr val="1C1F23"/>
              </a:solidFill>
              <a:effectLst/>
              <a:latin typeface="ui-sans-serif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0D413DE-DDA5-FA99-ED1C-28E0DFC581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55205" y="49942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820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209"/>
    </mc:Choice>
    <mc:Fallback>
      <p:transition spd="slow" advTm="432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20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17C9C-BC5E-0D4E-50E1-9706843A2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52500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35D17-5619-323F-1BE5-D3A9ABB12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759" y="1474790"/>
            <a:ext cx="8596668" cy="2744786"/>
          </a:xfrm>
        </p:spPr>
        <p:txBody>
          <a:bodyPr>
            <a:normAutofit/>
          </a:bodyPr>
          <a:lstStyle/>
          <a:p>
            <a:r>
              <a:rPr lang="en-GB" sz="2400" b="0" i="0" dirty="0">
                <a:solidFill>
                  <a:srgbClr val="1C1F23"/>
                </a:solidFill>
                <a:effectLst/>
                <a:latin typeface="ui-sans-serif"/>
              </a:rPr>
              <a:t>Summary Patient profile with clear links to cardiovascular risk Explained normal physiology and type 2 diabetes pathophysiology Followed NICE diagnostic and care standards Included lifestyle, treatment, communication, and ethical considerations Supported by 10 credible academic and clinical references</a:t>
            </a:r>
            <a:endParaRPr lang="en-GB" sz="2400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0FCBBF1-1A9F-CC8A-E2F5-19FD8C9449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86639" y="62484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819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413"/>
    </mc:Choice>
    <mc:Fallback>
      <p:transition spd="slow" advTm="364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08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11033-A794-1DC8-8535-B28CFDC64D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174" y="233680"/>
            <a:ext cx="9513146" cy="6502399"/>
          </a:xfrm>
        </p:spPr>
        <p:txBody>
          <a:bodyPr/>
          <a:lstStyle/>
          <a:p>
            <a:pPr marL="0" marR="0" algn="l">
              <a:lnSpc>
                <a:spcPts val="1800"/>
              </a:lnSpc>
              <a:buNone/>
            </a:pPr>
            <a:r>
              <a:rPr lang="en-GB" sz="2400" b="1" dirty="0">
                <a:solidFill>
                  <a:srgbClr val="1C1F23"/>
                </a:solidFill>
                <a:effectLst/>
                <a:latin typeface="ui-sans-serif"/>
              </a:rPr>
              <a:t>References (UWTSD Cite Them Right Harvard)</a:t>
            </a: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endParaRPr lang="en-GB" sz="1800" b="0" dirty="0">
              <a:solidFill>
                <a:srgbClr val="1C1F23"/>
              </a:solidFill>
              <a:effectLst/>
              <a:latin typeface="ui-sans-serif"/>
            </a:endParaRP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Beauchamp, T.L. and Childress, J.F. (2019) </a:t>
            </a:r>
            <a:r>
              <a:rPr lang="en-GB" sz="1800" b="0" i="1" dirty="0">
                <a:solidFill>
                  <a:srgbClr val="1C1F23"/>
                </a:solidFill>
                <a:effectLst/>
                <a:latin typeface="ui-sans-serif"/>
              </a:rPr>
              <a:t>Principles of Biomedical Ethics</a:t>
            </a: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. 8th </a:t>
            </a:r>
            <a:r>
              <a:rPr lang="en-GB" sz="1800" b="0" dirty="0" err="1">
                <a:solidFill>
                  <a:srgbClr val="1C1F23"/>
                </a:solidFill>
                <a:effectLst/>
                <a:latin typeface="ui-sans-serif"/>
              </a:rPr>
              <a:t>edn</a:t>
            </a: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. Oxford: Oxford University Press.</a:t>
            </a: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Diabetes UK (2025) </a:t>
            </a:r>
            <a:r>
              <a:rPr lang="en-GB" sz="1800" b="0" i="1" dirty="0">
                <a:solidFill>
                  <a:srgbClr val="1C1F23"/>
                </a:solidFill>
                <a:effectLst/>
                <a:latin typeface="ui-sans-serif"/>
              </a:rPr>
              <a:t>Type 2 Diabetes: Causes, Symptoms and Prevalence</a:t>
            </a: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. London: Diabetes UK.</a:t>
            </a: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Driver and Vehicle Licensing Agency (2025) </a:t>
            </a:r>
            <a:r>
              <a:rPr lang="en-GB" sz="1800" b="0" i="1" dirty="0">
                <a:solidFill>
                  <a:srgbClr val="1C1F23"/>
                </a:solidFill>
                <a:effectLst/>
                <a:latin typeface="ui-sans-serif"/>
              </a:rPr>
              <a:t>Assessing Fitness to Drive: Diabetes</a:t>
            </a: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. Swansea: DVLA.</a:t>
            </a: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Hall, J.E. and Guyton, A.C. (2021) </a:t>
            </a:r>
            <a:r>
              <a:rPr lang="en-GB" sz="1800" b="0" i="1" dirty="0">
                <a:solidFill>
                  <a:srgbClr val="1C1F23"/>
                </a:solidFill>
                <a:effectLst/>
                <a:latin typeface="ui-sans-serif"/>
              </a:rPr>
              <a:t>Guyton and Hall’s Textbook of Medical Physiology</a:t>
            </a: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. 14th </a:t>
            </a:r>
            <a:r>
              <a:rPr lang="en-GB" sz="1800" b="0" dirty="0" err="1">
                <a:solidFill>
                  <a:srgbClr val="1C1F23"/>
                </a:solidFill>
                <a:effectLst/>
                <a:latin typeface="ui-sans-serif"/>
              </a:rPr>
              <a:t>edn</a:t>
            </a: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. Philadelphia: Elsevier.</a:t>
            </a: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National Institute for Health and Care Excellence (2024a) </a:t>
            </a:r>
            <a:r>
              <a:rPr lang="en-GB" sz="1800" b="0" i="1" dirty="0">
                <a:solidFill>
                  <a:srgbClr val="1C1F23"/>
                </a:solidFill>
                <a:effectLst/>
                <a:latin typeface="ui-sans-serif"/>
              </a:rPr>
              <a:t>Cardiovascular Disease: Risk Assessment and Reduction</a:t>
            </a: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. NICE Guideline CG181. London: NICE.</a:t>
            </a: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National Institute for Health and Care Excellence (2024b) </a:t>
            </a:r>
            <a:r>
              <a:rPr lang="en-GB" sz="1800" b="0" i="1" dirty="0">
                <a:solidFill>
                  <a:srgbClr val="1C1F23"/>
                </a:solidFill>
                <a:effectLst/>
                <a:latin typeface="ui-sans-serif"/>
              </a:rPr>
              <a:t>Type 2 Diabetes in Adults: Diagnosis and Management</a:t>
            </a: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. NICE Guideline NG28. London: NICE.</a:t>
            </a: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NHS England (2025) </a:t>
            </a:r>
            <a:r>
              <a:rPr lang="en-GB" sz="1800" b="0" i="1" dirty="0">
                <a:solidFill>
                  <a:srgbClr val="1C1F23"/>
                </a:solidFill>
                <a:effectLst/>
                <a:latin typeface="ui-sans-serif"/>
              </a:rPr>
              <a:t>National Diabetes Prevention Programme: Evidence and Guidance</a:t>
            </a: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. London: NHS England.</a:t>
            </a: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Social Care Institute for Excellence (2023) </a:t>
            </a:r>
            <a:r>
              <a:rPr lang="en-GB" sz="1800" b="0" i="1" dirty="0">
                <a:solidFill>
                  <a:srgbClr val="1C1F23"/>
                </a:solidFill>
                <a:effectLst/>
                <a:latin typeface="ui-sans-serif"/>
              </a:rPr>
              <a:t>Person-Centred Care for Long-Term Conditions</a:t>
            </a: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. London: SCIE.</a:t>
            </a: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Tortora, G.J. and Derrickson, B.H. (2021) </a:t>
            </a:r>
            <a:r>
              <a:rPr lang="en-GB" sz="1800" b="0" i="1" dirty="0">
                <a:solidFill>
                  <a:srgbClr val="1C1F23"/>
                </a:solidFill>
                <a:effectLst/>
                <a:latin typeface="ui-sans-serif"/>
              </a:rPr>
              <a:t>Principles of Anatomy and Physiology</a:t>
            </a: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. 16th </a:t>
            </a:r>
            <a:r>
              <a:rPr lang="en-GB" sz="1800" b="0" dirty="0" err="1">
                <a:solidFill>
                  <a:srgbClr val="1C1F23"/>
                </a:solidFill>
                <a:effectLst/>
                <a:latin typeface="ui-sans-serif"/>
              </a:rPr>
              <a:t>edn</a:t>
            </a: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. Hoboken: Wiley.</a:t>
            </a:r>
          </a:p>
          <a:p>
            <a:pPr marL="0" marR="0" algn="l">
              <a:lnSpc>
                <a:spcPts val="1800"/>
              </a:lnSpc>
              <a:buFont typeface="+mj-lt"/>
              <a:buAutoNum type="arabicPeriod"/>
            </a:pP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Welsh Government (2025) </a:t>
            </a:r>
            <a:r>
              <a:rPr lang="en-GB" sz="1800" b="0" i="1" dirty="0">
                <a:solidFill>
                  <a:srgbClr val="1C1F23"/>
                </a:solidFill>
                <a:effectLst/>
                <a:latin typeface="ui-sans-serif"/>
              </a:rPr>
              <a:t>NHS Wales Diabetes Care Framework</a:t>
            </a:r>
            <a:r>
              <a:rPr lang="en-GB" sz="1800" b="0" dirty="0">
                <a:solidFill>
                  <a:srgbClr val="1C1F23"/>
                </a:solidFill>
                <a:effectLst/>
                <a:latin typeface="ui-sans-serif"/>
              </a:rPr>
              <a:t>. Cardiff: Welsh Government.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186085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263</TotalTime>
  <Words>1149</Words>
  <Application>Microsoft Office PowerPoint</Application>
  <PresentationFormat>Widescreen</PresentationFormat>
  <Paragraphs>120</Paragraphs>
  <Slides>12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Trebuchet MS</vt:lpstr>
      <vt:lpstr>ui-sans-serif</vt:lpstr>
      <vt:lpstr>Wingdings 3</vt:lpstr>
      <vt:lpstr>Facet</vt:lpstr>
      <vt:lpstr>Cardiovascular Diseases </vt:lpstr>
      <vt:lpstr>Suggested Care Plan: Fictional Patient with Type 2 Diabetes </vt:lpstr>
      <vt:lpstr>Normal Function: Pancreas, Blood Sugar &amp; Circulation</vt:lpstr>
      <vt:lpstr>What is Type 2 Diabetes?</vt:lpstr>
      <vt:lpstr>PowerPoint Presentation</vt:lpstr>
      <vt:lpstr>Diagnostic Process (NICE NG28) </vt:lpstr>
      <vt:lpstr>PowerPoint Presentation</vt:lpstr>
      <vt:lpstr>Team Working &amp; Communication </vt:lpstr>
      <vt:lpstr>PowerPoint Presentation</vt:lpstr>
      <vt:lpstr>PowerPoint Presentation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Muna Sheikh (2226434)</dc:creator>
  <cp:lastModifiedBy>Muna Sheikh (2226434)</cp:lastModifiedBy>
  <cp:revision>6</cp:revision>
  <dcterms:created xsi:type="dcterms:W3CDTF">2026-07-16T09:30:51Z</dcterms:created>
  <dcterms:modified xsi:type="dcterms:W3CDTF">2026-07-19T11:19:15Z</dcterms:modified>
</cp:coreProperties>
</file>