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08" r:id="rId1"/>
  </p:sldMasterIdLst>
  <p:notesMasterIdLst>
    <p:notesMasterId r:id="rId99"/>
  </p:notesMasterIdLst>
  <p:handoutMasterIdLst>
    <p:handoutMasterId r:id="rId100"/>
  </p:handoutMasterIdLst>
  <p:sldIdLst>
    <p:sldId id="256" r:id="rId2"/>
    <p:sldId id="624" r:id="rId3"/>
    <p:sldId id="633" r:id="rId4"/>
    <p:sldId id="668" r:id="rId5"/>
    <p:sldId id="667" r:id="rId6"/>
    <p:sldId id="660" r:id="rId7"/>
    <p:sldId id="661" r:id="rId8"/>
    <p:sldId id="662" r:id="rId9"/>
    <p:sldId id="663" r:id="rId10"/>
    <p:sldId id="665" r:id="rId11"/>
    <p:sldId id="666" r:id="rId12"/>
    <p:sldId id="635" r:id="rId13"/>
    <p:sldId id="636" r:id="rId14"/>
    <p:sldId id="637" r:id="rId15"/>
    <p:sldId id="657" r:id="rId16"/>
    <p:sldId id="658" r:id="rId17"/>
    <p:sldId id="638" r:id="rId18"/>
    <p:sldId id="640" r:id="rId19"/>
    <p:sldId id="643" r:id="rId20"/>
    <p:sldId id="671" r:id="rId21"/>
    <p:sldId id="642" r:id="rId22"/>
    <p:sldId id="644" r:id="rId23"/>
    <p:sldId id="645" r:id="rId24"/>
    <p:sldId id="670" r:id="rId25"/>
    <p:sldId id="646" r:id="rId26"/>
    <p:sldId id="648" r:id="rId27"/>
    <p:sldId id="649" r:id="rId28"/>
    <p:sldId id="650" r:id="rId29"/>
    <p:sldId id="656" r:id="rId30"/>
    <p:sldId id="651" r:id="rId31"/>
    <p:sldId id="652" r:id="rId32"/>
    <p:sldId id="653" r:id="rId33"/>
    <p:sldId id="654" r:id="rId34"/>
    <p:sldId id="655" r:id="rId35"/>
    <p:sldId id="672" r:id="rId36"/>
    <p:sldId id="682" r:id="rId37"/>
    <p:sldId id="674" r:id="rId38"/>
    <p:sldId id="675" r:id="rId39"/>
    <p:sldId id="676" r:id="rId40"/>
    <p:sldId id="677" r:id="rId41"/>
    <p:sldId id="678" r:id="rId42"/>
    <p:sldId id="680" r:id="rId43"/>
    <p:sldId id="683" r:id="rId44"/>
    <p:sldId id="684" r:id="rId45"/>
    <p:sldId id="681" r:id="rId46"/>
    <p:sldId id="685" r:id="rId47"/>
    <p:sldId id="686" r:id="rId48"/>
    <p:sldId id="688" r:id="rId49"/>
    <p:sldId id="695" r:id="rId50"/>
    <p:sldId id="689" r:id="rId51"/>
    <p:sldId id="690" r:id="rId52"/>
    <p:sldId id="691" r:id="rId53"/>
    <p:sldId id="696" r:id="rId54"/>
    <p:sldId id="692" r:id="rId55"/>
    <p:sldId id="693" r:id="rId56"/>
    <p:sldId id="694" r:id="rId57"/>
    <p:sldId id="687" r:id="rId58"/>
    <p:sldId id="697" r:id="rId59"/>
    <p:sldId id="699" r:id="rId60"/>
    <p:sldId id="701" r:id="rId61"/>
    <p:sldId id="700" r:id="rId62"/>
    <p:sldId id="702" r:id="rId63"/>
    <p:sldId id="704" r:id="rId64"/>
    <p:sldId id="705" r:id="rId65"/>
    <p:sldId id="698" r:id="rId66"/>
    <p:sldId id="706" r:id="rId67"/>
    <p:sldId id="707" r:id="rId68"/>
    <p:sldId id="708" r:id="rId69"/>
    <p:sldId id="709" r:id="rId70"/>
    <p:sldId id="710" r:id="rId71"/>
    <p:sldId id="711" r:id="rId72"/>
    <p:sldId id="712" r:id="rId73"/>
    <p:sldId id="713" r:id="rId74"/>
    <p:sldId id="714" r:id="rId75"/>
    <p:sldId id="715" r:id="rId76"/>
    <p:sldId id="716" r:id="rId77"/>
    <p:sldId id="717" r:id="rId78"/>
    <p:sldId id="718" r:id="rId79"/>
    <p:sldId id="719" r:id="rId80"/>
    <p:sldId id="720" r:id="rId81"/>
    <p:sldId id="721" r:id="rId82"/>
    <p:sldId id="722" r:id="rId83"/>
    <p:sldId id="723" r:id="rId84"/>
    <p:sldId id="724" r:id="rId85"/>
    <p:sldId id="725" r:id="rId86"/>
    <p:sldId id="726" r:id="rId87"/>
    <p:sldId id="727" r:id="rId88"/>
    <p:sldId id="728" r:id="rId89"/>
    <p:sldId id="729" r:id="rId90"/>
    <p:sldId id="730" r:id="rId91"/>
    <p:sldId id="731" r:id="rId92"/>
    <p:sldId id="732" r:id="rId93"/>
    <p:sldId id="733" r:id="rId94"/>
    <p:sldId id="734" r:id="rId95"/>
    <p:sldId id="735" r:id="rId96"/>
    <p:sldId id="736" r:id="rId97"/>
    <p:sldId id="737" r:id="rId9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20000"/>
      </a:spcBef>
      <a:spcAft>
        <a:spcPct val="0"/>
      </a:spcAft>
      <a:buChar char="•"/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20000"/>
      </a:spcBef>
      <a:spcAft>
        <a:spcPct val="0"/>
      </a:spcAft>
      <a:buChar char="•"/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20000"/>
      </a:spcBef>
      <a:spcAft>
        <a:spcPct val="0"/>
      </a:spcAft>
      <a:buChar char="•"/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20000"/>
      </a:spcBef>
      <a:spcAft>
        <a:spcPct val="0"/>
      </a:spcAft>
      <a:buChar char="•"/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20000"/>
      </a:spcBef>
      <a:spcAft>
        <a:spcPct val="0"/>
      </a:spcAft>
      <a:buChar char="•"/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30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990033"/>
    <a:srgbClr val="000000"/>
    <a:srgbClr val="CC00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022" autoAdjust="0"/>
    <p:restoredTop sz="94660"/>
  </p:normalViewPr>
  <p:slideViewPr>
    <p:cSldViewPr showGuides="1">
      <p:cViewPr varScale="1">
        <p:scale>
          <a:sx n="99" d="100"/>
          <a:sy n="99" d="100"/>
        </p:scale>
        <p:origin x="48" y="1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handoutMaster" Target="handoutMasters/handoutMaster1.xml"/><Relationship Id="rId105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notesMaster" Target="notesMasters/notesMaster1.xml"/><Relationship Id="rId10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D3A47544-5D2B-4A84-A441-002E66AA5367}"/>
    <pc:docChg chg="addSld delSld modSld">
      <pc:chgData name="Ralph Haeussler" userId="a33031a8bc7a0d8c" providerId="LiveId" clId="{D3A47544-5D2B-4A84-A441-002E66AA5367}" dt="2018-02-26T10:56:02.856" v="10"/>
      <pc:docMkLst>
        <pc:docMk/>
      </pc:docMkLst>
      <pc:sldChg chg="del">
        <pc:chgData name="Ralph Haeussler" userId="a33031a8bc7a0d8c" providerId="LiveId" clId="{D3A47544-5D2B-4A84-A441-002E66AA5367}" dt="2018-02-26T10:53:37.600" v="0" actId="2696"/>
        <pc:sldMkLst>
          <pc:docMk/>
          <pc:sldMk cId="0" sldId="625"/>
        </pc:sldMkLst>
      </pc:sldChg>
      <pc:sldChg chg="del">
        <pc:chgData name="Ralph Haeussler" userId="a33031a8bc7a0d8c" providerId="LiveId" clId="{D3A47544-5D2B-4A84-A441-002E66AA5367}" dt="2018-02-26T10:53:37.633" v="1" actId="2696"/>
        <pc:sldMkLst>
          <pc:docMk/>
          <pc:sldMk cId="0" sldId="627"/>
        </pc:sldMkLst>
      </pc:sldChg>
      <pc:sldChg chg="del">
        <pc:chgData name="Ralph Haeussler" userId="a33031a8bc7a0d8c" providerId="LiveId" clId="{D3A47544-5D2B-4A84-A441-002E66AA5367}" dt="2018-02-26T10:53:37.655" v="2" actId="2696"/>
        <pc:sldMkLst>
          <pc:docMk/>
          <pc:sldMk cId="0" sldId="628"/>
        </pc:sldMkLst>
      </pc:sldChg>
      <pc:sldChg chg="del">
        <pc:chgData name="Ralph Haeussler" userId="a33031a8bc7a0d8c" providerId="LiveId" clId="{D3A47544-5D2B-4A84-A441-002E66AA5367}" dt="2018-02-26T10:53:37.757" v="6" actId="2696"/>
        <pc:sldMkLst>
          <pc:docMk/>
          <pc:sldMk cId="0" sldId="629"/>
        </pc:sldMkLst>
      </pc:sldChg>
      <pc:sldChg chg="del">
        <pc:chgData name="Ralph Haeussler" userId="a33031a8bc7a0d8c" providerId="LiveId" clId="{D3A47544-5D2B-4A84-A441-002E66AA5367}" dt="2018-02-26T10:53:37.762" v="7" actId="2696"/>
        <pc:sldMkLst>
          <pc:docMk/>
          <pc:sldMk cId="0" sldId="630"/>
        </pc:sldMkLst>
      </pc:sldChg>
      <pc:sldChg chg="del">
        <pc:chgData name="Ralph Haeussler" userId="a33031a8bc7a0d8c" providerId="LiveId" clId="{D3A47544-5D2B-4A84-A441-002E66AA5367}" dt="2018-02-26T10:53:37.774" v="8" actId="2696"/>
        <pc:sldMkLst>
          <pc:docMk/>
          <pc:sldMk cId="0" sldId="631"/>
        </pc:sldMkLst>
      </pc:sldChg>
      <pc:sldChg chg="del">
        <pc:chgData name="Ralph Haeussler" userId="a33031a8bc7a0d8c" providerId="LiveId" clId="{D3A47544-5D2B-4A84-A441-002E66AA5367}" dt="2018-02-26T10:53:37.781" v="9" actId="2696"/>
        <pc:sldMkLst>
          <pc:docMk/>
          <pc:sldMk cId="0" sldId="632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182985966" sldId="706"/>
        </pc:sldMkLst>
      </pc:sldChg>
      <pc:sldChg chg="del">
        <pc:chgData name="Ralph Haeussler" userId="a33031a8bc7a0d8c" providerId="LiveId" clId="{D3A47544-5D2B-4A84-A441-002E66AA5367}" dt="2018-02-26T10:53:37.712" v="4" actId="2696"/>
        <pc:sldMkLst>
          <pc:docMk/>
          <pc:sldMk cId="2580895777" sldId="706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855542916" sldId="707"/>
        </pc:sldMkLst>
      </pc:sldChg>
      <pc:sldChg chg="del">
        <pc:chgData name="Ralph Haeussler" userId="a33031a8bc7a0d8c" providerId="LiveId" clId="{D3A47544-5D2B-4A84-A441-002E66AA5367}" dt="2018-02-26T10:53:37.738" v="5" actId="2696"/>
        <pc:sldMkLst>
          <pc:docMk/>
          <pc:sldMk cId="2933894985" sldId="707"/>
        </pc:sldMkLst>
      </pc:sldChg>
      <pc:sldChg chg="del">
        <pc:chgData name="Ralph Haeussler" userId="a33031a8bc7a0d8c" providerId="LiveId" clId="{D3A47544-5D2B-4A84-A441-002E66AA5367}" dt="2018-02-26T10:53:37.685" v="3" actId="2696"/>
        <pc:sldMkLst>
          <pc:docMk/>
          <pc:sldMk cId="638303681" sldId="708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638346840" sldId="708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451456497" sldId="709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982997649" sldId="710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662438285" sldId="711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53491970" sldId="712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081675491" sldId="713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531300541" sldId="714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666951001" sldId="715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958294754" sldId="716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850853164" sldId="717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458129622" sldId="718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658932229" sldId="719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077400739" sldId="720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510408920" sldId="721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058150819" sldId="722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469810530" sldId="723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774333141" sldId="724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698676091" sldId="725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21969304" sldId="726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4033861281" sldId="727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46947295" sldId="728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298415994" sldId="729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631156684" sldId="730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067474807" sldId="731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802877194" sldId="732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300001656" sldId="733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2329965753" sldId="734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1222059498" sldId="735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3697938331" sldId="736"/>
        </pc:sldMkLst>
      </pc:sldChg>
      <pc:sldChg chg="add">
        <pc:chgData name="Ralph Haeussler" userId="a33031a8bc7a0d8c" providerId="LiveId" clId="{D3A47544-5D2B-4A84-A441-002E66AA5367}" dt="2018-02-26T10:56:02.856" v="10"/>
        <pc:sldMkLst>
          <pc:docMk/>
          <pc:sldMk cId="4035587168" sldId="73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buFontTx/>
              <a:buNone/>
              <a:defRPr kumimoji="0" sz="1200"/>
            </a:lvl1pPr>
          </a:lstStyle>
          <a:p>
            <a:r>
              <a:rPr lang="en-US"/>
              <a:t>Häussler</a:t>
            </a:r>
          </a:p>
        </p:txBody>
      </p:sp>
      <p:sp>
        <p:nvSpPr>
          <p:cNvPr id="3727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buFontTx/>
              <a:buNone/>
              <a:defRPr kumimoji="0" sz="1200"/>
            </a:lvl1pPr>
          </a:lstStyle>
          <a:p>
            <a:endParaRPr lang="en-US"/>
          </a:p>
        </p:txBody>
      </p:sp>
      <p:sp>
        <p:nvSpPr>
          <p:cNvPr id="3727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buFontTx/>
              <a:buNone/>
              <a:defRPr kumimoji="0" sz="1200"/>
            </a:lvl1pPr>
          </a:lstStyle>
          <a:p>
            <a:r>
              <a:rPr lang="en-US"/>
              <a:t>Title goes here</a:t>
            </a:r>
          </a:p>
        </p:txBody>
      </p:sp>
      <p:sp>
        <p:nvSpPr>
          <p:cNvPr id="3727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buFontTx/>
              <a:buNone/>
              <a:defRPr kumimoji="0" sz="1200"/>
            </a:lvl1pPr>
          </a:lstStyle>
          <a:p>
            <a:fld id="{C39B241A-5558-4D2E-8BA2-B8712626A0C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7578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504" name="Rectangle 8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200"/>
            </a:lvl1pPr>
          </a:lstStyle>
          <a:p>
            <a:endParaRPr lang="en-US"/>
          </a:p>
        </p:txBody>
      </p:sp>
      <p:sp>
        <p:nvSpPr>
          <p:cNvPr id="362505" name="Rectangle 9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2506" name="Rectangle 10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0"/>
            <a:r>
              <a:rPr lang="en-US"/>
              <a:t>Second level</a:t>
            </a:r>
          </a:p>
          <a:p>
            <a:pPr lvl="0"/>
            <a:r>
              <a:rPr lang="en-US"/>
              <a:t>Third level</a:t>
            </a:r>
          </a:p>
          <a:p>
            <a:pPr lvl="0"/>
            <a:r>
              <a:rPr lang="en-US"/>
              <a:t>Fourth level</a:t>
            </a:r>
          </a:p>
          <a:p>
            <a:pPr lvl="0"/>
            <a:r>
              <a:rPr lang="en-US"/>
              <a:t>Fifth level</a:t>
            </a:r>
          </a:p>
        </p:txBody>
      </p:sp>
      <p:sp>
        <p:nvSpPr>
          <p:cNvPr id="362507" name="Rectangle 11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200"/>
            </a:lvl1pPr>
          </a:lstStyle>
          <a:p>
            <a:endParaRPr lang="en-US"/>
          </a:p>
        </p:txBody>
      </p:sp>
      <p:sp>
        <p:nvSpPr>
          <p:cNvPr id="362508" name="Rectangle 12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200"/>
            </a:lvl1pPr>
          </a:lstStyle>
          <a:p>
            <a:endParaRPr lang="en-US"/>
          </a:p>
        </p:txBody>
      </p:sp>
      <p:sp>
        <p:nvSpPr>
          <p:cNvPr id="362509" name="Rectangle 13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200"/>
            </a:lvl1pPr>
          </a:lstStyle>
          <a:p>
            <a:fld id="{B4E41A84-2B77-42D7-A7CB-4126FD948EC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1622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Publius_Septimius_Geta" TargetMode="External"/><Relationship Id="rId13" Type="http://schemas.openxmlformats.org/officeDocument/2006/relationships/hyperlink" Target="http://en.wikipedia.org/wiki/Elagabalus" TargetMode="External"/><Relationship Id="rId3" Type="http://schemas.openxmlformats.org/officeDocument/2006/relationships/hyperlink" Target="http://en.wikipedia.org/wiki/Septimius_Severus" TargetMode="External"/><Relationship Id="rId7" Type="http://schemas.openxmlformats.org/officeDocument/2006/relationships/hyperlink" Target="http://en.wikipedia.org/wiki/209" TargetMode="External"/><Relationship Id="rId12" Type="http://schemas.openxmlformats.org/officeDocument/2006/relationships/hyperlink" Target="http://en.wikipedia.org/wiki/218" TargetMode="External"/><Relationship Id="rId2" Type="http://schemas.openxmlformats.org/officeDocument/2006/relationships/slide" Target="../slides/slide76.xml"/><Relationship Id="rId16" Type="http://schemas.openxmlformats.org/officeDocument/2006/relationships/hyperlink" Target="http://en.wikipedia.org/wiki/235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en.wikipedia.org/wiki/Caracalla" TargetMode="External"/><Relationship Id="rId11" Type="http://schemas.openxmlformats.org/officeDocument/2006/relationships/hyperlink" Target="http://en.wikipedia.org/wiki/Macrinus" TargetMode="External"/><Relationship Id="rId5" Type="http://schemas.openxmlformats.org/officeDocument/2006/relationships/hyperlink" Target="http://en.wikipedia.org/wiki/198" TargetMode="External"/><Relationship Id="rId15" Type="http://schemas.openxmlformats.org/officeDocument/2006/relationships/hyperlink" Target="http://en.wikipedia.org/wiki/Alexander_Severus" TargetMode="External"/><Relationship Id="rId10" Type="http://schemas.openxmlformats.org/officeDocument/2006/relationships/hyperlink" Target="http://en.wikipedia.org/wiki/217" TargetMode="External"/><Relationship Id="rId4" Type="http://schemas.openxmlformats.org/officeDocument/2006/relationships/hyperlink" Target="http://en.wikipedia.org/wiki/193" TargetMode="External"/><Relationship Id="rId9" Type="http://schemas.openxmlformats.org/officeDocument/2006/relationships/hyperlink" Target="http://en.wikipedia.org/wiki/211" TargetMode="External"/><Relationship Id="rId14" Type="http://schemas.openxmlformats.org/officeDocument/2006/relationships/hyperlink" Target="http://en.wikipedia.org/wiki/222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hlinkClick r:id="rId3" tooltip="Septimius Severus"/>
              </a:rPr>
              <a:t>Septimius</a:t>
            </a:r>
            <a:r>
              <a:rPr lang="en-GB" dirty="0">
                <a:hlinkClick r:id="rId3" tooltip="Septimius Severus"/>
              </a:rPr>
              <a:t> Severus</a:t>
            </a:r>
            <a:r>
              <a:rPr lang="en-GB" dirty="0"/>
              <a:t> </a:t>
            </a:r>
            <a:r>
              <a:rPr lang="en-GB" dirty="0">
                <a:hlinkClick r:id="rId4" tooltip="193"/>
              </a:rPr>
              <a:t>193</a:t>
            </a:r>
            <a:r>
              <a:rPr lang="en-GB" dirty="0"/>
              <a:t>–</a:t>
            </a:r>
            <a:r>
              <a:rPr lang="en-GB" dirty="0">
                <a:hlinkClick r:id="rId5" tooltip="198"/>
              </a:rPr>
              <a:t>198</a:t>
            </a:r>
            <a:r>
              <a:rPr lang="en-GB" dirty="0"/>
              <a:t> </a:t>
            </a:r>
          </a:p>
          <a:p>
            <a:r>
              <a:rPr lang="en-GB" dirty="0"/>
              <a:t>-with </a:t>
            </a:r>
            <a:r>
              <a:rPr lang="en-GB" dirty="0">
                <a:hlinkClick r:id="rId6" tooltip="Caracalla"/>
              </a:rPr>
              <a:t>Caracalla</a:t>
            </a:r>
            <a:r>
              <a:rPr lang="en-GB" dirty="0"/>
              <a:t> </a:t>
            </a:r>
            <a:r>
              <a:rPr lang="en-GB" dirty="0">
                <a:hlinkClick r:id="rId5" tooltip="198"/>
              </a:rPr>
              <a:t>198</a:t>
            </a:r>
            <a:r>
              <a:rPr lang="en-GB" dirty="0"/>
              <a:t>–</a:t>
            </a:r>
            <a:r>
              <a:rPr lang="en-GB" dirty="0">
                <a:hlinkClick r:id="rId7" tooltip="209"/>
              </a:rPr>
              <a:t>209</a:t>
            </a:r>
            <a:r>
              <a:rPr lang="en-GB" dirty="0"/>
              <a:t> </a:t>
            </a:r>
          </a:p>
          <a:p>
            <a:r>
              <a:rPr lang="en-GB" dirty="0"/>
              <a:t>-with </a:t>
            </a:r>
            <a:r>
              <a:rPr lang="en-GB" dirty="0">
                <a:hlinkClick r:id="rId6" tooltip="Caracalla"/>
              </a:rPr>
              <a:t>Caracalla</a:t>
            </a:r>
            <a:r>
              <a:rPr lang="en-GB" dirty="0"/>
              <a:t> and </a:t>
            </a:r>
            <a:r>
              <a:rPr lang="en-GB" dirty="0" err="1">
                <a:hlinkClick r:id="rId8" tooltip="Publius Septimius Geta"/>
              </a:rPr>
              <a:t>Geta</a:t>
            </a:r>
            <a:r>
              <a:rPr lang="en-GB" dirty="0"/>
              <a:t> </a:t>
            </a:r>
            <a:r>
              <a:rPr lang="en-GB" dirty="0">
                <a:hlinkClick r:id="rId7" tooltip="209"/>
              </a:rPr>
              <a:t>209</a:t>
            </a:r>
            <a:r>
              <a:rPr lang="en-GB" dirty="0"/>
              <a:t>–</a:t>
            </a:r>
            <a:r>
              <a:rPr lang="en-GB" dirty="0">
                <a:hlinkClick r:id="rId9" tooltip="211"/>
              </a:rPr>
              <a:t>211</a:t>
            </a:r>
            <a:r>
              <a:rPr lang="en-GB" dirty="0"/>
              <a:t> </a:t>
            </a:r>
          </a:p>
          <a:p>
            <a:r>
              <a:rPr lang="en-GB" dirty="0">
                <a:hlinkClick r:id="rId6" tooltip="Caracalla"/>
              </a:rPr>
              <a:t>Caracalla</a:t>
            </a:r>
            <a:r>
              <a:rPr lang="en-GB" dirty="0"/>
              <a:t> and </a:t>
            </a:r>
            <a:r>
              <a:rPr lang="en-GB" dirty="0" err="1">
                <a:hlinkClick r:id="rId8" tooltip="Publius Septimius Geta"/>
              </a:rPr>
              <a:t>Geta</a:t>
            </a:r>
            <a:r>
              <a:rPr lang="en-GB" dirty="0"/>
              <a:t> </a:t>
            </a:r>
            <a:r>
              <a:rPr lang="en-GB" dirty="0">
                <a:hlinkClick r:id="rId9" tooltip="211"/>
              </a:rPr>
              <a:t>211</a:t>
            </a:r>
            <a:r>
              <a:rPr lang="en-GB" dirty="0"/>
              <a:t>–</a:t>
            </a:r>
            <a:r>
              <a:rPr lang="en-GB" dirty="0">
                <a:hlinkClick r:id="rId9" tooltip="211"/>
              </a:rPr>
              <a:t>211</a:t>
            </a:r>
            <a:r>
              <a:rPr lang="en-GB" dirty="0"/>
              <a:t> </a:t>
            </a:r>
          </a:p>
          <a:p>
            <a:r>
              <a:rPr lang="en-GB" dirty="0">
                <a:hlinkClick r:id="rId6" tooltip="Caracalla"/>
              </a:rPr>
              <a:t>Caracalla</a:t>
            </a:r>
            <a:r>
              <a:rPr lang="en-GB" dirty="0"/>
              <a:t> </a:t>
            </a:r>
            <a:r>
              <a:rPr lang="en-GB" dirty="0">
                <a:hlinkClick r:id="rId9" tooltip="211"/>
              </a:rPr>
              <a:t>211</a:t>
            </a:r>
            <a:r>
              <a:rPr lang="en-GB" dirty="0"/>
              <a:t>–</a:t>
            </a:r>
            <a:r>
              <a:rPr lang="en-GB" dirty="0">
                <a:hlinkClick r:id="rId10" tooltip="217"/>
              </a:rPr>
              <a:t>217</a:t>
            </a:r>
            <a:r>
              <a:rPr lang="en-GB" dirty="0"/>
              <a:t> </a:t>
            </a:r>
          </a:p>
          <a:p>
            <a:r>
              <a:rPr lang="en-GB" dirty="0"/>
              <a:t>Interlude: </a:t>
            </a:r>
          </a:p>
          <a:p>
            <a:r>
              <a:rPr lang="en-GB" dirty="0" err="1">
                <a:hlinkClick r:id="rId11" tooltip="Macrinus"/>
              </a:rPr>
              <a:t>Macrinus</a:t>
            </a:r>
            <a:r>
              <a:rPr lang="en-GB" dirty="0"/>
              <a:t> </a:t>
            </a:r>
            <a:r>
              <a:rPr lang="en-GB" dirty="0">
                <a:hlinkClick r:id="rId10" tooltip="217"/>
              </a:rPr>
              <a:t>217</a:t>
            </a:r>
            <a:r>
              <a:rPr lang="en-GB" dirty="0"/>
              <a:t>–</a:t>
            </a:r>
            <a:r>
              <a:rPr lang="en-GB" dirty="0">
                <a:hlinkClick r:id="rId12" tooltip="218"/>
              </a:rPr>
              <a:t>218</a:t>
            </a:r>
            <a:r>
              <a:rPr lang="en-GB" dirty="0"/>
              <a:t> </a:t>
            </a:r>
          </a:p>
          <a:p>
            <a:r>
              <a:rPr lang="en-GB" dirty="0">
                <a:hlinkClick r:id="rId13" tooltip="Elagabalus"/>
              </a:rPr>
              <a:t>Elagabalus</a:t>
            </a:r>
            <a:r>
              <a:rPr lang="en-GB" dirty="0"/>
              <a:t> </a:t>
            </a:r>
            <a:r>
              <a:rPr lang="en-GB" dirty="0">
                <a:hlinkClick r:id="rId12" tooltip="218"/>
              </a:rPr>
              <a:t>218</a:t>
            </a:r>
            <a:r>
              <a:rPr lang="en-GB" dirty="0"/>
              <a:t>–</a:t>
            </a:r>
            <a:r>
              <a:rPr lang="en-GB" dirty="0">
                <a:hlinkClick r:id="rId14" tooltip="222"/>
              </a:rPr>
              <a:t>222</a:t>
            </a:r>
            <a:r>
              <a:rPr lang="en-GB" dirty="0"/>
              <a:t> </a:t>
            </a:r>
          </a:p>
          <a:p>
            <a:r>
              <a:rPr lang="en-GB" dirty="0">
                <a:hlinkClick r:id="rId15" tooltip="Alexander Severus"/>
              </a:rPr>
              <a:t>Alexander Severus</a:t>
            </a:r>
            <a:r>
              <a:rPr lang="en-GB" dirty="0"/>
              <a:t> </a:t>
            </a:r>
            <a:r>
              <a:rPr lang="en-GB" dirty="0">
                <a:hlinkClick r:id="rId14" tooltip="222"/>
              </a:rPr>
              <a:t>222</a:t>
            </a:r>
            <a:r>
              <a:rPr lang="en-GB" dirty="0"/>
              <a:t>–</a:t>
            </a:r>
            <a:r>
              <a:rPr lang="en-GB" dirty="0">
                <a:hlinkClick r:id="rId16" tooltip="235"/>
              </a:rPr>
              <a:t>235</a:t>
            </a:r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41A84-2B77-42D7-A7CB-4126FD948EC9}" type="slidenum">
              <a:rPr lang="en-US" smtClean="0"/>
              <a:pPr/>
              <a:t>76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202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ihand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el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17" name="Untertitel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de-DE"/>
              <a:t>Formatvorlage des Untertitelmasters durch Klicken bearbeiten</a:t>
            </a:r>
            <a:endParaRPr kumimoji="0" lang="en-US"/>
          </a:p>
        </p:txBody>
      </p:sp>
      <p:sp>
        <p:nvSpPr>
          <p:cNvPr id="30" name="Datumsplatzhalt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ußzeilenplatzhalt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Foliennummernplatzhalt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C51BE-EF3A-40CF-B71D-0CBB87C621C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26A2B-9004-40CE-8C46-7100E07533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ihand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ihand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9E1758-828C-47DA-8701-B19F7840B35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A4E981-A5E2-4BE1-870E-C5F4045F7F2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C5BC4-291E-4C66-95CD-321618CD76F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liennummernplatzhalt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A3046E-D88F-49A0-8DA4-5B914FF3B56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ußzeilenplatzhalt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0D740-9F59-49CB-81D8-FB3B0C4A5B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6E644A6-DEB7-4F66-A7FC-2CD5FFEAB39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Bildplatzhalt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de-DE"/>
              <a:t>Bild durch Klicken auf Symbol hinzufügen</a:t>
            </a:r>
            <a:endParaRPr kumimoji="0"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de-DE"/>
              <a:t>Textmasterformate durch Klicken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B3890-CE63-4229-B5ED-05C01C602B1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063B9-652B-47C5-A5F8-DCB09382218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de-DE"/>
              <a:t>Textmasterformate durch Klicken bearbeiten</a:t>
            </a:r>
          </a:p>
          <a:p>
            <a:pPr lvl="1" eaLnBrk="1" latinLnBrk="0" hangingPunct="1"/>
            <a:r>
              <a:rPr lang="de-DE"/>
              <a:t>Zweite Ebene</a:t>
            </a:r>
          </a:p>
          <a:p>
            <a:pPr lvl="2" eaLnBrk="1" latinLnBrk="0" hangingPunct="1"/>
            <a:r>
              <a:rPr lang="de-DE"/>
              <a:t>Dritte Ebene</a:t>
            </a:r>
          </a:p>
          <a:p>
            <a:pPr lvl="3" eaLnBrk="1" latinLnBrk="0" hangingPunct="1"/>
            <a:r>
              <a:rPr lang="de-DE"/>
              <a:t>Vierte Ebene</a:t>
            </a:r>
          </a:p>
          <a:p>
            <a:pPr lvl="4" eaLnBrk="1" latinLnBrk="0" hangingPunct="1"/>
            <a:r>
              <a:rPr lang="de-DE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BC641-1AB7-4006-BFFD-9C4497B06BF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ihand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ihand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elplatzhalt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de-DE"/>
              <a:t>Titelmasterformat durch Klicken bearbeiten</a:t>
            </a:r>
            <a:endParaRPr kumimoji="0" lang="en-US"/>
          </a:p>
        </p:txBody>
      </p:sp>
      <p:sp>
        <p:nvSpPr>
          <p:cNvPr id="30" name="Textplatzhalt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de-DE"/>
              <a:t>Textmasterformate durch Klicken bearbeiten</a:t>
            </a:r>
          </a:p>
          <a:p>
            <a:pPr lvl="1" eaLnBrk="1" latinLnBrk="0" hangingPunct="1"/>
            <a:r>
              <a:rPr kumimoji="0" lang="de-DE"/>
              <a:t>Zweite Ebene</a:t>
            </a:r>
          </a:p>
          <a:p>
            <a:pPr lvl="2" eaLnBrk="1" latinLnBrk="0" hangingPunct="1"/>
            <a:r>
              <a:rPr kumimoji="0" lang="de-DE"/>
              <a:t>Dritte Ebene</a:t>
            </a:r>
          </a:p>
          <a:p>
            <a:pPr lvl="3" eaLnBrk="1" latinLnBrk="0" hangingPunct="1"/>
            <a:r>
              <a:rPr kumimoji="0" lang="de-DE"/>
              <a:t>Vierte Ebene</a:t>
            </a:r>
          </a:p>
          <a:p>
            <a:pPr lvl="4" eaLnBrk="1" latinLnBrk="0" hangingPunct="1"/>
            <a:r>
              <a:rPr kumimoji="0" lang="de-DE"/>
              <a:t>Fünfte Ebene</a:t>
            </a:r>
            <a:endParaRPr kumimoji="0" lang="en-US"/>
          </a:p>
        </p:txBody>
      </p:sp>
      <p:sp>
        <p:nvSpPr>
          <p:cNvPr id="10" name="Datumsplatzhalt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Fußzeilenplatzhalt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Foliennummernplatzhalt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822BD3B-4D6A-41FE-A7CE-0E6B2D5D783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.haeussler@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jpeg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Eigene Dateien\TEACHING MATERIAL\EINFÜHRUNG ALTE GESCHICHTE\Epigraphik\Vindolanda 182_1-front_t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5D5D5"/>
              </a:clrFrom>
              <a:clrTo>
                <a:srgbClr val="D5D5D5">
                  <a:alpha val="0"/>
                </a:srgbClr>
              </a:clrTo>
            </a:clrChange>
            <a:lum contrast="42000"/>
          </a:blip>
          <a:srcRect/>
          <a:stretch>
            <a:fillRect/>
          </a:stretch>
        </p:blipFill>
        <p:spPr bwMode="auto">
          <a:xfrm>
            <a:off x="-19423" y="908720"/>
            <a:ext cx="6492975" cy="5237922"/>
          </a:xfrm>
          <a:prstGeom prst="rect">
            <a:avLst/>
          </a:prstGeom>
          <a:noFill/>
        </p:spPr>
      </p:pic>
      <p:sp>
        <p:nvSpPr>
          <p:cNvPr id="2060" name="Text Box 12"/>
          <p:cNvSpPr txBox="1">
            <a:spLocks noChangeArrowheads="1"/>
          </p:cNvSpPr>
          <p:nvPr/>
        </p:nvSpPr>
        <p:spPr bwMode="auto">
          <a:xfrm>
            <a:off x="1058416" y="4293096"/>
            <a:ext cx="7762056" cy="2015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en-US" b="1" dirty="0"/>
              <a:t>2017-2018</a:t>
            </a:r>
          </a:p>
          <a:p>
            <a:pPr algn="r">
              <a:spcBef>
                <a:spcPct val="50000"/>
              </a:spcBef>
              <a:buFontTx/>
              <a:buNone/>
            </a:pPr>
            <a:endParaRPr kumimoji="0" lang="en-US" b="1" dirty="0"/>
          </a:p>
          <a:p>
            <a:pPr algn="r">
              <a:spcBef>
                <a:spcPct val="50000"/>
              </a:spcBef>
              <a:buFontTx/>
              <a:buNone/>
            </a:pPr>
            <a:r>
              <a:rPr kumimoji="0" lang="en-US" sz="2000" b="1" dirty="0"/>
              <a:t>Course </a:t>
            </a:r>
            <a:r>
              <a:rPr kumimoji="0" lang="en-GB" sz="2000" b="1" dirty="0"/>
              <a:t>organiser</a:t>
            </a:r>
            <a:r>
              <a:rPr kumimoji="0" lang="en-US" sz="2000" b="1" dirty="0"/>
              <a:t>: Dr Ralph </a:t>
            </a:r>
            <a:r>
              <a:rPr kumimoji="0" lang="en-US" sz="2000" b="1" dirty="0" err="1"/>
              <a:t>Häussler</a:t>
            </a:r>
            <a:br>
              <a:rPr kumimoji="0" lang="en-US" sz="2000" b="1" dirty="0"/>
            </a:br>
            <a:r>
              <a:rPr kumimoji="0" lang="en-US" sz="2000" dirty="0">
                <a:hlinkClick r:id="rId3"/>
              </a:rPr>
              <a:t>r.haeussler@tsd.ac.uk</a:t>
            </a:r>
            <a:r>
              <a:rPr kumimoji="0" lang="en-US" sz="2000" dirty="0"/>
              <a:t> 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43608" y="1143000"/>
            <a:ext cx="7772400" cy="1637928"/>
          </a:xfrm>
        </p:spPr>
        <p:txBody>
          <a:bodyPr anchor="ctr">
            <a:normAutofit fontScale="90000"/>
          </a:bodyPr>
          <a:lstStyle/>
          <a:p>
            <a:r>
              <a:rPr lang="en-US" b="1" dirty="0"/>
              <a:t>Welcome  to</a:t>
            </a:r>
            <a:br>
              <a:rPr lang="en-US" b="1" dirty="0"/>
            </a:br>
            <a:r>
              <a:rPr lang="en-US" dirty="0"/>
              <a:t>Latin Advanced PROSE:</a:t>
            </a:r>
            <a:br>
              <a:rPr lang="en-US" dirty="0"/>
            </a:br>
            <a:r>
              <a:rPr lang="en-US" dirty="0"/>
              <a:t>EPIGRAPHY</a:t>
            </a:r>
          </a:p>
        </p:txBody>
      </p:sp>
    </p:spTree>
  </p:cSld>
  <p:clrMapOvr>
    <a:masterClrMapping/>
  </p:clrMapOvr>
  <p:transition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Course</a:t>
            </a:r>
            <a:r>
              <a:rPr lang="de-DE" dirty="0"/>
              <a:t> </a:t>
            </a:r>
            <a:r>
              <a:rPr lang="de-DE" dirty="0" err="1"/>
              <a:t>structure</a:t>
            </a:r>
            <a:endParaRPr lang="en-GB" dirty="0"/>
          </a:p>
        </p:txBody>
      </p:sp>
      <p:pic>
        <p:nvPicPr>
          <p:cNvPr id="461827" name="Picture 3"/>
          <p:cNvPicPr>
            <a:picLocks noChangeAspect="1" noChangeArrowheads="1"/>
          </p:cNvPicPr>
          <p:nvPr/>
        </p:nvPicPr>
        <p:blipFill>
          <a:blip r:embed="rId2" cstate="print">
            <a:lum contrast="20000"/>
          </a:blip>
          <a:srcRect l="30050" t="13881" r="33200" b="10000"/>
          <a:stretch>
            <a:fillRect/>
          </a:stretch>
        </p:blipFill>
        <p:spPr bwMode="auto">
          <a:xfrm rot="580427">
            <a:off x="4625744" y="1211527"/>
            <a:ext cx="4047395" cy="5239625"/>
          </a:xfrm>
          <a:prstGeom prst="rect">
            <a:avLst/>
          </a:prstGeom>
          <a:noFill/>
          <a:ln w="9525" cap="flat" cmpd="sng">
            <a:noFill/>
            <a:prstDash val="solid"/>
            <a:miter lim="800000"/>
            <a:headEnd/>
            <a:tailEnd/>
          </a:ln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12776"/>
            <a:ext cx="7467600" cy="4525963"/>
          </a:xfrm>
        </p:spPr>
        <p:txBody>
          <a:bodyPr/>
          <a:lstStyle/>
          <a:p>
            <a:r>
              <a:rPr lang="en-GB" dirty="0"/>
              <a:t>Recommended reading: </a:t>
            </a:r>
          </a:p>
          <a:p>
            <a:r>
              <a:rPr lang="en-GB" dirty="0"/>
              <a:t>Alison Cooley, </a:t>
            </a:r>
            <a:br>
              <a:rPr lang="en-GB" dirty="0"/>
            </a:br>
            <a:r>
              <a:rPr lang="en-GB" i="1" dirty="0"/>
              <a:t>The Cambridge Manual </a:t>
            </a:r>
            <a:br>
              <a:rPr lang="en-GB" i="1" dirty="0"/>
            </a:br>
            <a:r>
              <a:rPr lang="en-GB" i="1" dirty="0"/>
              <a:t>of Latin Epigraphy</a:t>
            </a:r>
            <a:r>
              <a:rPr lang="en-GB" dirty="0"/>
              <a:t>. </a:t>
            </a:r>
            <a:br>
              <a:rPr lang="en-GB" dirty="0"/>
            </a:br>
            <a:r>
              <a:rPr lang="en-GB" dirty="0"/>
              <a:t>Cambridge University </a:t>
            </a:r>
            <a:br>
              <a:rPr lang="en-GB" dirty="0"/>
            </a:br>
            <a:r>
              <a:rPr lang="en-GB" dirty="0"/>
              <a:t>Press 2012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525963"/>
          </a:xfrm>
        </p:spPr>
        <p:txBody>
          <a:bodyPr>
            <a:normAutofit/>
          </a:bodyPr>
          <a:lstStyle/>
          <a:p>
            <a:r>
              <a:rPr lang="en-US" sz="2000" dirty="0"/>
              <a:t>from Greek </a:t>
            </a:r>
            <a:r>
              <a:rPr lang="en-US" sz="2000" dirty="0" err="1">
                <a:latin typeface="Symbol" pitchFamily="18" charset="2"/>
              </a:rPr>
              <a:t>epigrafein</a:t>
            </a:r>
            <a:r>
              <a:rPr lang="en-US" sz="2000" dirty="0"/>
              <a:t> </a:t>
            </a:r>
            <a:r>
              <a:rPr lang="de-DE" sz="2000" i="1" dirty="0" err="1"/>
              <a:t>epi-gráphein</a:t>
            </a:r>
            <a:r>
              <a:rPr lang="de-DE" sz="2000" i="1" dirty="0"/>
              <a:t> (</a:t>
            </a:r>
            <a:r>
              <a:rPr lang="de-DE" sz="2000" i="1" dirty="0" err="1"/>
              <a:t>to</a:t>
            </a:r>
            <a:r>
              <a:rPr lang="de-DE" sz="2000" i="1" dirty="0"/>
              <a:t> </a:t>
            </a:r>
            <a:r>
              <a:rPr lang="de-DE" sz="2000" i="1" dirty="0" err="1"/>
              <a:t>write</a:t>
            </a:r>
            <a:r>
              <a:rPr lang="de-DE" sz="2000" i="1" dirty="0"/>
              <a:t>)</a:t>
            </a:r>
          </a:p>
          <a:p>
            <a:r>
              <a:rPr lang="de-DE" sz="2000" dirty="0" err="1"/>
              <a:t>Inscriptions</a:t>
            </a:r>
            <a:r>
              <a:rPr lang="de-DE" sz="2000" dirty="0"/>
              <a:t> </a:t>
            </a:r>
            <a:r>
              <a:rPr lang="de-DE" sz="2000" dirty="0" err="1"/>
              <a:t>come</a:t>
            </a:r>
            <a:r>
              <a:rPr lang="de-DE" sz="2000" dirty="0"/>
              <a:t> in a large </a:t>
            </a:r>
            <a:r>
              <a:rPr lang="de-DE" sz="2000" dirty="0" err="1"/>
              <a:t>variety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forms</a:t>
            </a:r>
            <a:r>
              <a:rPr lang="de-DE" sz="2000" dirty="0"/>
              <a:t>:</a:t>
            </a:r>
          </a:p>
          <a:p>
            <a:endParaRPr lang="en-GB" sz="2400" dirty="0"/>
          </a:p>
        </p:txBody>
      </p:sp>
      <p:pic>
        <p:nvPicPr>
          <p:cNvPr id="7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pic>
        <p:nvPicPr>
          <p:cNvPr id="8" name="Picture 3" descr="C:\Eigene Dateien\TEACHING MATERIAL\EINFÜHRUNG ALTE GESCHICHTE\Epigraphik\Titus Bogen Rom m Inschrift P Connolly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620688"/>
            <a:ext cx="5470525" cy="63246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525963"/>
          </a:xfrm>
        </p:spPr>
        <p:txBody>
          <a:bodyPr>
            <a:normAutofit/>
          </a:bodyPr>
          <a:lstStyle/>
          <a:p>
            <a:r>
              <a:rPr lang="en-US" sz="2000" dirty="0"/>
              <a:t>from Greek </a:t>
            </a:r>
            <a:r>
              <a:rPr lang="en-US" sz="2000" dirty="0" err="1">
                <a:latin typeface="Symbol" pitchFamily="18" charset="2"/>
              </a:rPr>
              <a:t>epigrafein</a:t>
            </a:r>
            <a:r>
              <a:rPr lang="en-US" sz="2000" dirty="0"/>
              <a:t> </a:t>
            </a:r>
            <a:r>
              <a:rPr lang="de-DE" sz="2000" i="1" dirty="0" err="1"/>
              <a:t>epi-gráphein</a:t>
            </a:r>
            <a:r>
              <a:rPr lang="de-DE" sz="2000" i="1" dirty="0"/>
              <a:t> (</a:t>
            </a:r>
            <a:r>
              <a:rPr lang="de-DE" sz="2000" i="1" dirty="0" err="1"/>
              <a:t>to</a:t>
            </a:r>
            <a:r>
              <a:rPr lang="de-DE" sz="2000" i="1" dirty="0"/>
              <a:t> </a:t>
            </a:r>
            <a:r>
              <a:rPr lang="de-DE" sz="2000" i="1" dirty="0" err="1"/>
              <a:t>write</a:t>
            </a:r>
            <a:r>
              <a:rPr lang="de-DE" sz="2000" i="1" dirty="0"/>
              <a:t>)</a:t>
            </a:r>
          </a:p>
          <a:p>
            <a:r>
              <a:rPr lang="de-DE" sz="2000" dirty="0" err="1"/>
              <a:t>Inscriptions</a:t>
            </a:r>
            <a:r>
              <a:rPr lang="de-DE" sz="2000" dirty="0"/>
              <a:t> </a:t>
            </a:r>
            <a:r>
              <a:rPr lang="de-DE" sz="2000" dirty="0" err="1"/>
              <a:t>come</a:t>
            </a:r>
            <a:r>
              <a:rPr lang="de-DE" sz="2000" dirty="0"/>
              <a:t> in a large </a:t>
            </a:r>
            <a:r>
              <a:rPr lang="de-DE" sz="2000" dirty="0" err="1"/>
              <a:t>variety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forms</a:t>
            </a:r>
            <a:r>
              <a:rPr lang="de-DE" sz="2000" dirty="0"/>
              <a:t>:</a:t>
            </a:r>
          </a:p>
          <a:p>
            <a:endParaRPr lang="en-GB" sz="2400" dirty="0"/>
          </a:p>
        </p:txBody>
      </p:sp>
      <p:pic>
        <p:nvPicPr>
          <p:cNvPr id="6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pic>
        <p:nvPicPr>
          <p:cNvPr id="8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564904"/>
            <a:ext cx="2935484" cy="4293096"/>
          </a:xfrm>
          <a:prstGeom prst="rect">
            <a:avLst/>
          </a:prstGeom>
          <a:noFill/>
        </p:spPr>
      </p:pic>
      <p:pic>
        <p:nvPicPr>
          <p:cNvPr id="9" name="Grafik 8" descr="000_0014 Nîmes MARS LAVAVUS smal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119303">
            <a:off x="2502672" y="1972132"/>
            <a:ext cx="6101554" cy="3821771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C:\Eigene Dateien\TEACHING MATERIAL\EINFÜHRUNG ALTE GESCHICHTE\Epigraphik\Altar Athen P Connolly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1ECE6"/>
              </a:clrFrom>
              <a:clrTo>
                <a:srgbClr val="F1ECE6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127623"/>
            <a:ext cx="5121799" cy="3730377"/>
          </a:xfrm>
          <a:prstGeom prst="rect">
            <a:avLst/>
          </a:prstGeom>
          <a:noFill/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525963"/>
          </a:xfrm>
        </p:spPr>
        <p:txBody>
          <a:bodyPr>
            <a:normAutofit/>
          </a:bodyPr>
          <a:lstStyle/>
          <a:p>
            <a:r>
              <a:rPr lang="en-US" sz="2000" dirty="0"/>
              <a:t>from Greek </a:t>
            </a:r>
            <a:r>
              <a:rPr lang="en-US" sz="2000" dirty="0" err="1">
                <a:latin typeface="Symbol" pitchFamily="18" charset="2"/>
              </a:rPr>
              <a:t>epigrafein</a:t>
            </a:r>
            <a:r>
              <a:rPr lang="en-US" sz="2000" dirty="0"/>
              <a:t> </a:t>
            </a:r>
            <a:r>
              <a:rPr lang="de-DE" sz="2000" i="1" dirty="0" err="1"/>
              <a:t>epi-gráphein</a:t>
            </a:r>
            <a:r>
              <a:rPr lang="de-DE" sz="2000" i="1" dirty="0"/>
              <a:t> (</a:t>
            </a:r>
            <a:r>
              <a:rPr lang="de-DE" sz="2000" i="1" dirty="0" err="1"/>
              <a:t>to</a:t>
            </a:r>
            <a:r>
              <a:rPr lang="de-DE" sz="2000" i="1" dirty="0"/>
              <a:t> </a:t>
            </a:r>
            <a:r>
              <a:rPr lang="de-DE" sz="2000" i="1" dirty="0" err="1"/>
              <a:t>write</a:t>
            </a:r>
            <a:r>
              <a:rPr lang="de-DE" sz="2000" i="1" dirty="0"/>
              <a:t>)</a:t>
            </a:r>
          </a:p>
          <a:p>
            <a:r>
              <a:rPr lang="de-DE" sz="2000" dirty="0" err="1"/>
              <a:t>Inscriptions</a:t>
            </a:r>
            <a:r>
              <a:rPr lang="de-DE" sz="2000" dirty="0"/>
              <a:t> </a:t>
            </a:r>
            <a:r>
              <a:rPr lang="de-DE" sz="2000" dirty="0" err="1"/>
              <a:t>come</a:t>
            </a:r>
            <a:r>
              <a:rPr lang="de-DE" sz="2000" dirty="0"/>
              <a:t> in a large </a:t>
            </a:r>
            <a:r>
              <a:rPr lang="de-DE" sz="2000" dirty="0" err="1"/>
              <a:t>variety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forms</a:t>
            </a:r>
            <a:r>
              <a:rPr lang="de-DE" sz="2000" dirty="0"/>
              <a:t>:</a:t>
            </a:r>
          </a:p>
          <a:p>
            <a:endParaRPr lang="en-GB" sz="2400" dirty="0"/>
          </a:p>
        </p:txBody>
      </p:sp>
      <p:pic>
        <p:nvPicPr>
          <p:cNvPr id="10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564904"/>
            <a:ext cx="2935484" cy="4293096"/>
          </a:xfrm>
          <a:prstGeom prst="rect">
            <a:avLst/>
          </a:prstGeom>
          <a:noFill/>
        </p:spPr>
      </p:pic>
      <p:pic>
        <p:nvPicPr>
          <p:cNvPr id="6" name="Picture 1030" descr="C:\Eigene Dateien\TEACHING MATERIAL\EINFÜHRUNG ALTE GESCHICHTE\Epigraphik\Nida Inschrift mit Ligatur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5399" y="1944216"/>
            <a:ext cx="6463105" cy="4581128"/>
          </a:xfrm>
          <a:prstGeom prst="rect">
            <a:avLst/>
          </a:prstGeom>
          <a:noFill/>
        </p:spPr>
      </p:pic>
      <p:sp>
        <p:nvSpPr>
          <p:cNvPr id="11" name="Ellipse 10"/>
          <p:cNvSpPr/>
          <p:nvPr/>
        </p:nvSpPr>
        <p:spPr>
          <a:xfrm>
            <a:off x="7668344" y="3140968"/>
            <a:ext cx="648072" cy="72008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Ellipse 11"/>
          <p:cNvSpPr/>
          <p:nvPr/>
        </p:nvSpPr>
        <p:spPr>
          <a:xfrm>
            <a:off x="8100392" y="5157192"/>
            <a:ext cx="648072" cy="72008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Ellipse 12"/>
          <p:cNvSpPr/>
          <p:nvPr/>
        </p:nvSpPr>
        <p:spPr>
          <a:xfrm>
            <a:off x="8100392" y="3645024"/>
            <a:ext cx="648072" cy="72008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feld 13"/>
          <p:cNvSpPr txBox="1"/>
          <p:nvPr/>
        </p:nvSpPr>
        <p:spPr>
          <a:xfrm>
            <a:off x="7164288" y="1196752"/>
            <a:ext cx="19797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Ligature</a:t>
            </a:r>
          </a:p>
        </p:txBody>
      </p:sp>
      <p:cxnSp>
        <p:nvCxnSpPr>
          <p:cNvPr id="19" name="Gerade Verbindung mit Pfeil 18"/>
          <p:cNvCxnSpPr>
            <a:stCxn id="14" idx="2"/>
          </p:cNvCxnSpPr>
          <p:nvPr/>
        </p:nvCxnSpPr>
        <p:spPr>
          <a:xfrm flipH="1">
            <a:off x="8028384" y="1750750"/>
            <a:ext cx="125760" cy="1318210"/>
          </a:xfrm>
          <a:prstGeom prst="straightConnector1">
            <a:avLst/>
          </a:prstGeom>
          <a:ln w="666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Box 1029"/>
          <p:cNvSpPr txBox="1">
            <a:spLocks noChangeArrowheads="1"/>
          </p:cNvSpPr>
          <p:nvPr/>
        </p:nvSpPr>
        <p:spPr bwMode="auto">
          <a:xfrm>
            <a:off x="0" y="5934670"/>
            <a:ext cx="6172200" cy="923330"/>
          </a:xfrm>
          <a:prstGeom prst="rect">
            <a:avLst/>
          </a:prstGeom>
          <a:solidFill>
            <a:schemeClr val="tx1">
              <a:lumMod val="75000"/>
              <a:alpha val="41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i="1" dirty="0" err="1"/>
              <a:t>Salu</a:t>
            </a:r>
            <a:r>
              <a:rPr kumimoji="0" lang="en-US" sz="1800" b="1" i="1" dirty="0" err="1">
                <a:solidFill>
                  <a:srgbClr val="CC0000"/>
                </a:solidFill>
              </a:rPr>
              <a:t>ti</a:t>
            </a:r>
            <a:r>
              <a:rPr kumimoji="0" lang="en-US" sz="1800" b="1" i="1" dirty="0">
                <a:solidFill>
                  <a:srgbClr val="CC0000"/>
                </a:solidFill>
              </a:rPr>
              <a:t> </a:t>
            </a:r>
            <a:r>
              <a:rPr kumimoji="0" lang="en-US" sz="1800" i="1" dirty="0"/>
              <a:t>Aug(</a:t>
            </a:r>
            <a:r>
              <a:rPr kumimoji="0" lang="en-US" sz="1800" i="1" dirty="0" err="1"/>
              <a:t>ustae</a:t>
            </a:r>
            <a:r>
              <a:rPr kumimoji="0" lang="en-US" sz="1800" i="1" dirty="0"/>
              <a:t>) | </a:t>
            </a:r>
            <a:r>
              <a:rPr kumimoji="0" lang="en-US" sz="1800" i="1" dirty="0" err="1"/>
              <a:t>dendrophori</a:t>
            </a:r>
            <a:r>
              <a:rPr kumimoji="0" lang="en-US" sz="1800" i="1" dirty="0"/>
              <a:t> </a:t>
            </a:r>
            <a:r>
              <a:rPr kumimoji="0" lang="en-US" sz="1800" b="1" i="1" dirty="0">
                <a:solidFill>
                  <a:srgbClr val="CC0000"/>
                </a:solidFill>
              </a:rPr>
              <a:t>Au</a:t>
            </a:r>
            <a:r>
              <a:rPr kumimoji="0" lang="en-US" sz="1800" i="1" dirty="0"/>
              <a:t>g(</a:t>
            </a:r>
            <a:r>
              <a:rPr kumimoji="0" lang="en-US" sz="1800" i="1" dirty="0" err="1"/>
              <a:t>ustales</a:t>
            </a:r>
            <a:r>
              <a:rPr kumimoji="0" lang="en-US" sz="1800" i="1" dirty="0"/>
              <a:t>) | </a:t>
            </a:r>
            <a:r>
              <a:rPr kumimoji="0" lang="en-US" sz="1800" i="1" dirty="0" err="1"/>
              <a:t>consistentes</a:t>
            </a:r>
            <a:r>
              <a:rPr kumimoji="0" lang="en-US" sz="1800" i="1" dirty="0"/>
              <a:t> M</a:t>
            </a:r>
            <a:r>
              <a:rPr kumimoji="0" lang="en-US" sz="1800" b="1" i="1" dirty="0">
                <a:solidFill>
                  <a:srgbClr val="CC0000"/>
                </a:solidFill>
              </a:rPr>
              <a:t>ed</a:t>
            </a:r>
            <a:r>
              <a:rPr kumimoji="0" lang="en-US" sz="1800" i="1" dirty="0"/>
              <a:t>(---) | </a:t>
            </a:r>
            <a:r>
              <a:rPr kumimoji="0" lang="en-US" sz="1800" b="1" i="1" dirty="0">
                <a:solidFill>
                  <a:srgbClr val="CC0000"/>
                </a:solidFill>
              </a:rPr>
              <a:t>it(</a:t>
            </a:r>
            <a:r>
              <a:rPr kumimoji="0" lang="en-US" sz="1800" b="1" i="1" dirty="0" err="1">
                <a:solidFill>
                  <a:srgbClr val="CC0000"/>
                </a:solidFill>
              </a:rPr>
              <a:t>em</a:t>
            </a:r>
            <a:r>
              <a:rPr kumimoji="0" lang="en-US" sz="1800" b="1" i="1" dirty="0">
                <a:solidFill>
                  <a:srgbClr val="CC0000"/>
                </a:solidFill>
              </a:rPr>
              <a:t>)q(</a:t>
            </a:r>
            <a:r>
              <a:rPr kumimoji="0" lang="en-US" sz="1800" b="1" i="1" dirty="0" err="1">
                <a:solidFill>
                  <a:srgbClr val="CC0000"/>
                </a:solidFill>
              </a:rPr>
              <a:t>ue</a:t>
            </a:r>
            <a:r>
              <a:rPr kumimoji="0" lang="en-US" sz="1800" b="1" i="1" dirty="0">
                <a:solidFill>
                  <a:srgbClr val="CC0000"/>
                </a:solidFill>
              </a:rPr>
              <a:t>)</a:t>
            </a:r>
            <a:r>
              <a:rPr kumimoji="0" lang="en-US" sz="1800" i="1" dirty="0"/>
              <a:t> </a:t>
            </a:r>
            <a:r>
              <a:rPr kumimoji="0" lang="en-US" sz="1800" i="1" dirty="0" err="1"/>
              <a:t>Nidae</a:t>
            </a:r>
            <a:r>
              <a:rPr kumimoji="0" lang="en-US" sz="1800" i="1" dirty="0"/>
              <a:t> </a:t>
            </a:r>
            <a:r>
              <a:rPr kumimoji="0" lang="en-US" sz="1800" i="1" dirty="0" err="1"/>
              <a:t>scolam</a:t>
            </a:r>
            <a:r>
              <a:rPr kumimoji="0" lang="en-US" sz="1800" i="1" dirty="0"/>
              <a:t> | de </a:t>
            </a:r>
            <a:r>
              <a:rPr kumimoji="0" lang="en-US" sz="1800" i="1" dirty="0" err="1"/>
              <a:t>suo</a:t>
            </a:r>
            <a:r>
              <a:rPr kumimoji="0" lang="en-US" sz="1800" i="1" dirty="0"/>
              <a:t> </a:t>
            </a:r>
            <a:r>
              <a:rPr kumimoji="0" lang="en-US" sz="1800" i="1" dirty="0" err="1"/>
              <a:t>fecerunt</a:t>
            </a:r>
            <a:r>
              <a:rPr kumimoji="0" lang="en-US" sz="1800" i="1" dirty="0"/>
              <a:t> | loc(o) </a:t>
            </a:r>
            <a:r>
              <a:rPr kumimoji="0" lang="en-US" sz="1800" i="1" dirty="0" err="1"/>
              <a:t>adsig</a:t>
            </a:r>
            <a:r>
              <a:rPr kumimoji="0" lang="en-US" sz="1800" i="1" dirty="0"/>
              <a:t>(</a:t>
            </a:r>
            <a:r>
              <a:rPr kumimoji="0" lang="en-US" sz="1800" i="1" dirty="0" err="1"/>
              <a:t>nato</a:t>
            </a:r>
            <a:r>
              <a:rPr kumimoji="0" lang="en-US" sz="1800" i="1" dirty="0"/>
              <a:t>) a </a:t>
            </a:r>
            <a:r>
              <a:rPr kumimoji="0" lang="en-US" sz="1800" i="1" dirty="0" err="1"/>
              <a:t>vic</a:t>
            </a:r>
            <a:r>
              <a:rPr kumimoji="0" lang="en-US" sz="1800" i="1" dirty="0"/>
              <a:t>(</a:t>
            </a:r>
            <a:r>
              <a:rPr kumimoji="0" lang="en-US" sz="1800" i="1" dirty="0" err="1"/>
              <a:t>canis</a:t>
            </a:r>
            <a:r>
              <a:rPr kumimoji="0" lang="en-US" sz="1800" i="1" dirty="0"/>
              <a:t>) </a:t>
            </a:r>
            <a:r>
              <a:rPr kumimoji="0" lang="en-US" sz="1800" i="1" dirty="0" err="1"/>
              <a:t>N</a:t>
            </a:r>
            <a:r>
              <a:rPr kumimoji="0" lang="en-US" sz="1800" b="1" i="1" dirty="0" err="1">
                <a:solidFill>
                  <a:srgbClr val="CC0000"/>
                </a:solidFill>
              </a:rPr>
              <a:t>ide</a:t>
            </a:r>
            <a:r>
              <a:rPr kumimoji="0" lang="en-US" sz="1800" i="1" dirty="0"/>
              <a:t>(</a:t>
            </a:r>
            <a:r>
              <a:rPr kumimoji="0" lang="en-US" sz="1800" i="1" dirty="0" err="1"/>
              <a:t>nsibus</a:t>
            </a:r>
            <a:r>
              <a:rPr kumimoji="0" lang="en-US" sz="1800" i="1" dirty="0"/>
              <a:t>)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14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/>
      <p:bldP spid="20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C:\Eigene Dateien\TEACHING MATERIAL\EINFÜHRUNG ALTE GESCHICHTE\Epigraphik\tavola di polcevera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7968" y="260648"/>
            <a:ext cx="8096032" cy="6597352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C:\Eigene Dateien\TEACHING MATERIAL\EINFÜHRUNG ALTE GESCHICHTE\Epigraphik\Stamps Ausschnitt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605792"/>
            <a:ext cx="4716016" cy="4118858"/>
          </a:xfrm>
          <a:prstGeom prst="rect">
            <a:avLst/>
          </a:prstGeom>
          <a:noFill/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Stamps</a:t>
            </a:r>
          </a:p>
          <a:p>
            <a:pPr lvl="1"/>
            <a:r>
              <a:rPr lang="en-GB" dirty="0"/>
              <a:t>e.g. on amphorae </a:t>
            </a:r>
            <a:r>
              <a:rPr lang="en-GB" dirty="0">
                <a:sym typeface="Wingdings" pitchFamily="2" charset="2"/>
              </a:rPr>
              <a:t> economic history</a:t>
            </a:r>
            <a:endParaRPr lang="en-GB" dirty="0"/>
          </a:p>
        </p:txBody>
      </p:sp>
      <p:pic>
        <p:nvPicPr>
          <p:cNvPr id="4" name="Picture 4" descr="C:\Eigene Dateien\TEACHING MATERIAL\EINFÜHRUNG ALTE GESCHICHTE\Epigraphik\Graufensenque lagestampille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60657">
            <a:off x="430310" y="3538816"/>
            <a:ext cx="4602316" cy="231125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pic>
        <p:nvPicPr>
          <p:cNvPr id="4" name="Picture 3" descr="C:\Eigene Dateien\TEACHING MATERIAL\EINFÜHRUNG ALTE GESCHICHTE\Epigraphik\Vindolanda 182_1-front_t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5D5D5"/>
              </a:clrFrom>
              <a:clrTo>
                <a:srgbClr val="D5D5D5">
                  <a:alpha val="0"/>
                </a:srgbClr>
              </a:clrTo>
            </a:clrChange>
            <a:lum contrast="42000"/>
          </a:blip>
          <a:srcRect/>
          <a:stretch>
            <a:fillRect/>
          </a:stretch>
        </p:blipFill>
        <p:spPr bwMode="auto">
          <a:xfrm>
            <a:off x="2705100" y="1663700"/>
            <a:ext cx="6438900" cy="5194300"/>
          </a:xfrm>
          <a:prstGeom prst="rect">
            <a:avLst/>
          </a:prstGeom>
          <a:noFill/>
        </p:spPr>
      </p:pic>
      <p:pic>
        <p:nvPicPr>
          <p:cNvPr id="5" name="Picture 3" descr="C:\Eigene Dateien\TEACHING MATERIAL\EINFÜHRUNG ALTE GESCHICHTE\Epigraphik\Stilus tablet Flavian from NL.JPG"/>
          <p:cNvPicPr>
            <a:picLocks noChangeAspect="1" noChangeArrowheads="1"/>
          </p:cNvPicPr>
          <p:nvPr/>
        </p:nvPicPr>
        <p:blipFill>
          <a:blip r:embed="rId3" cstate="print">
            <a:lum bright="-12000" contrast="30000"/>
          </a:blip>
          <a:srcRect b="2188"/>
          <a:stretch>
            <a:fillRect/>
          </a:stretch>
        </p:blipFill>
        <p:spPr bwMode="auto">
          <a:xfrm>
            <a:off x="914400" y="2413967"/>
            <a:ext cx="8229600" cy="4444033"/>
          </a:xfrm>
          <a:prstGeom prst="rect">
            <a:avLst/>
          </a:prstGeom>
          <a:noFill/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Writing tablets: </a:t>
            </a:r>
          </a:p>
          <a:p>
            <a:pPr lvl="1"/>
            <a:r>
              <a:rPr lang="en-GB" dirty="0"/>
              <a:t>e.g., on wood</a:t>
            </a:r>
          </a:p>
          <a:p>
            <a:pPr lvl="1"/>
            <a:r>
              <a:rPr lang="en-GB" dirty="0"/>
              <a:t>wax tablets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6" name="Textfeld 5"/>
          <p:cNvSpPr txBox="1"/>
          <p:nvPr/>
        </p:nvSpPr>
        <p:spPr>
          <a:xfrm rot="5400000">
            <a:off x="7354833" y="3728065"/>
            <a:ext cx="30243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dirty="0">
                <a:solidFill>
                  <a:srgbClr val="0070C0"/>
                </a:solidFill>
              </a:rPr>
              <a:t>stylus tablet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Writing tablets: </a:t>
            </a:r>
          </a:p>
          <a:p>
            <a:pPr lvl="1"/>
            <a:r>
              <a:rPr lang="en-GB" dirty="0"/>
              <a:t>e.g., on wood</a:t>
            </a:r>
          </a:p>
          <a:p>
            <a:pPr lvl="1"/>
            <a:r>
              <a:rPr lang="en-GB" dirty="0"/>
              <a:t>wax tablets</a:t>
            </a:r>
          </a:p>
          <a:p>
            <a:r>
              <a:rPr lang="en-GB" dirty="0">
                <a:solidFill>
                  <a:srgbClr val="00B0F0"/>
                </a:solidFill>
              </a:rPr>
              <a:t>Graffiti</a:t>
            </a:r>
          </a:p>
          <a:p>
            <a:pPr lvl="1"/>
            <a:r>
              <a:rPr lang="en-GB" dirty="0"/>
              <a:t>on lead &amp; pottery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526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340768"/>
            <a:ext cx="4897573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261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26506"/>
            <a:ext cx="4032448" cy="2786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26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2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2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526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52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52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525963"/>
          </a:xfrm>
        </p:spPr>
        <p:txBody>
          <a:bodyPr/>
          <a:lstStyle/>
          <a:p>
            <a:r>
              <a:rPr lang="en-GB" dirty="0"/>
              <a:t>Writing tablets: </a:t>
            </a:r>
          </a:p>
          <a:p>
            <a:pPr lvl="1"/>
            <a:r>
              <a:rPr lang="en-GB" dirty="0"/>
              <a:t>e.g., on wood</a:t>
            </a:r>
          </a:p>
          <a:p>
            <a:pPr lvl="1"/>
            <a:r>
              <a:rPr lang="en-GB" dirty="0"/>
              <a:t>wax tablets</a:t>
            </a:r>
          </a:p>
          <a:p>
            <a:r>
              <a:rPr lang="en-GB" dirty="0"/>
              <a:t>Graffiti</a:t>
            </a:r>
          </a:p>
          <a:p>
            <a:pPr lvl="1"/>
            <a:r>
              <a:rPr lang="en-GB" dirty="0"/>
              <a:t>on lead &amp; pottery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340768"/>
            <a:ext cx="4897573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26506"/>
            <a:ext cx="4032448" cy="2786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C:\Eigene Dateien\TEACHING MATERIAL\EINFÜHRUNG ALTE GESCHICHTE\Epigraphik\lead tablet 91-1 drawing.TIF"/>
          <p:cNvPicPr>
            <a:picLocks noChangeAspect="1" noChangeArrowheads="1"/>
          </p:cNvPicPr>
          <p:nvPr/>
        </p:nvPicPr>
        <p:blipFill>
          <a:blip r:embed="rId4" cstate="print">
            <a:lum bright="-30000" contrast="30000"/>
          </a:blip>
          <a:srcRect/>
          <a:stretch>
            <a:fillRect/>
          </a:stretch>
        </p:blipFill>
        <p:spPr bwMode="auto">
          <a:xfrm>
            <a:off x="3851920" y="2204864"/>
            <a:ext cx="5160624" cy="4392488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de-DE" dirty="0" err="1"/>
              <a:t>Introduction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Epigraphy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525963"/>
          </a:xfrm>
        </p:spPr>
        <p:txBody>
          <a:bodyPr/>
          <a:lstStyle/>
          <a:p>
            <a:r>
              <a:rPr lang="en-GB" dirty="0"/>
              <a:t>Writing tablets: </a:t>
            </a:r>
          </a:p>
          <a:p>
            <a:pPr lvl="1"/>
            <a:r>
              <a:rPr lang="en-GB" dirty="0"/>
              <a:t>e.g., on wood</a:t>
            </a:r>
          </a:p>
          <a:p>
            <a:pPr lvl="1"/>
            <a:r>
              <a:rPr lang="en-GB" dirty="0"/>
              <a:t>wax tablets</a:t>
            </a:r>
          </a:p>
          <a:p>
            <a:r>
              <a:rPr lang="en-GB" dirty="0"/>
              <a:t>Graffiti</a:t>
            </a:r>
          </a:p>
          <a:p>
            <a:pPr lvl="1"/>
            <a:r>
              <a:rPr lang="en-GB" dirty="0"/>
              <a:t>on lead &amp; pottery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340768"/>
            <a:ext cx="4897573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26506"/>
            <a:ext cx="4032448" cy="2786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 descr="C:\Eigene Dateien\TEACHING MATERIAL\EINFÜHRUNG ALTE GESCHICHTE\Epigraphik\Graufensenque lag260 Graffit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40" b="82877" l="9581" r="94611">
                        <a14:foregroundMark x1="21856" y1="15068" x2="21856" y2="15068"/>
                        <a14:foregroundMark x1="32335" y1="10274" x2="32335" y2="10274"/>
                        <a14:foregroundMark x1="17964" y1="27055" x2="17964" y2="27055"/>
                        <a14:foregroundMark x1="14072" y1="58904" x2="14072" y2="58904"/>
                        <a14:foregroundMark x1="31138" y1="76712" x2="31138" y2="76712"/>
                        <a14:foregroundMark x1="18263" y1="77055" x2="18263" y2="77055"/>
                        <a14:foregroundMark x1="89820" y1="68493" x2="89820" y2="68493"/>
                        <a14:foregroundMark x1="94910" y1="49658" x2="94910" y2="49658"/>
                        <a14:foregroundMark x1="91317" y1="73630" x2="91317" y2="73630"/>
                        <a14:foregroundMark x1="57784" y1="3082" x2="57784" y2="3082"/>
                        <a14:foregroundMark x1="40419" y1="3082" x2="40419" y2="3082"/>
                        <a14:foregroundMark x1="21856" y1="16438" x2="21856" y2="16438"/>
                        <a14:foregroundMark x1="13772" y1="30479" x2="13772" y2="30479"/>
                        <a14:foregroundMark x1="25150" y1="30479" x2="25150" y2="30479"/>
                        <a14:foregroundMark x1="10778" y1="42466" x2="10778" y2="42466"/>
                        <a14:foregroundMark x1="20359" y1="46918" x2="20359" y2="46918"/>
                        <a14:foregroundMark x1="29641" y1="50000" x2="29641" y2="50000"/>
                        <a14:foregroundMark x1="39820" y1="58904" x2="39820" y2="58904"/>
                        <a14:foregroundMark x1="46108" y1="65068" x2="46108" y2="65068"/>
                        <a14:foregroundMark x1="51796" y1="71575" x2="51796" y2="71575"/>
                        <a14:foregroundMark x1="65868" y1="73630" x2="65868" y2="73630"/>
                        <a14:foregroundMark x1="65868" y1="73630" x2="65868" y2="73630"/>
                        <a14:foregroundMark x1="76946" y1="72260" x2="76946" y2="72260"/>
                        <a14:foregroundMark x1="83234" y1="78767" x2="83234" y2="78767"/>
                        <a14:foregroundMark x1="13772" y1="69521" x2="13772" y2="69521"/>
                        <a14:foregroundMark x1="23054" y1="79110" x2="23054" y2="79110"/>
                        <a14:foregroundMark x1="29940" y1="78767" x2="29940" y2="78767"/>
                        <a14:foregroundMark x1="41317" y1="77055" x2="41317" y2="77055"/>
                        <a14:foregroundMark x1="55389" y1="79110" x2="55389" y2="79110"/>
                        <a14:foregroundMark x1="65569" y1="77055" x2="65569" y2="77055"/>
                        <a14:foregroundMark x1="74251" y1="79110" x2="74251" y2="79110"/>
                        <a14:foregroundMark x1="24551" y1="79110" x2="24551" y2="79110"/>
                        <a14:foregroundMark x1="26647" y1="80822" x2="26647" y2="80822"/>
                        <a14:foregroundMark x1="20359" y1="82877" x2="20359" y2="82877"/>
                        <a14:foregroundMark x1="14671" y1="77740" x2="14671" y2="77740"/>
                        <a14:foregroundMark x1="26048" y1="72603" x2="26048" y2="72603"/>
                        <a14:foregroundMark x1="29042" y1="73288" x2="29042" y2="73288"/>
                        <a14:foregroundMark x1="35030" y1="76370" x2="35030" y2="76370"/>
                        <a14:foregroundMark x1="41617" y1="79110" x2="41617" y2="79110"/>
                        <a14:foregroundMark x1="46707" y1="79110" x2="46707" y2="79110"/>
                        <a14:foregroundMark x1="53892" y1="76370" x2="53892" y2="76370"/>
                        <a14:foregroundMark x1="60180" y1="80822" x2="60180" y2="80822"/>
                        <a14:foregroundMark x1="50299" y1="81164" x2="50299" y2="81164"/>
                        <a14:foregroundMark x1="67365" y1="5822" x2="67365" y2="5822"/>
                      </a14:backgroundRemoval>
                    </a14:imgEffect>
                  </a14:imgLayer>
                </a14:imgProps>
              </a:ext>
            </a:extLst>
          </a:blip>
          <a:srcRect b="18636"/>
          <a:stretch>
            <a:fillRect/>
          </a:stretch>
        </p:blipFill>
        <p:spPr bwMode="auto">
          <a:xfrm>
            <a:off x="1986680" y="1844824"/>
            <a:ext cx="7087398" cy="504056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8516" name="Picture 4" descr="C:\Eigene Dateien\TEACHING MATERIAL\EINFÜHRUNG ALTE GESCHICHTE\Epigraphik\Verulamium Basilica Inschrift kl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2170113"/>
          </a:xfrm>
          <a:prstGeom prst="rect">
            <a:avLst/>
          </a:prstGeom>
          <a:noFill/>
        </p:spPr>
      </p:pic>
      <p:sp>
        <p:nvSpPr>
          <p:cNvPr id="4" name="Titel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Fragmented 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 Box 1029"/>
          <p:cNvSpPr txBox="1">
            <a:spLocks noChangeArrowheads="1"/>
          </p:cNvSpPr>
          <p:nvPr/>
        </p:nvSpPr>
        <p:spPr bwMode="auto">
          <a:xfrm>
            <a:off x="179512" y="6491287"/>
            <a:ext cx="2743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dirty="0"/>
              <a:t> </a:t>
            </a:r>
            <a:r>
              <a:rPr kumimoji="0" lang="en-US" sz="1800" dirty="0" err="1"/>
              <a:t>Verulamium</a:t>
            </a:r>
            <a:r>
              <a:rPr kumimoji="0" lang="en-US" sz="1800" dirty="0"/>
              <a:t>, St. Albans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48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hteck 5"/>
          <p:cNvSpPr/>
          <p:nvPr/>
        </p:nvSpPr>
        <p:spPr>
          <a:xfrm>
            <a:off x="0" y="1916832"/>
            <a:ext cx="9144000" cy="2160240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9541" name="Picture 5" descr="C:\Eigene Dateien\TEACHING MATERIAL\EINFÜHRUNG ALTE GESCHICHTE\Epigraphik\Verulamium Basilica Inschrift Fragments Only.TI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1905000"/>
            <a:ext cx="9144000" cy="2171700"/>
          </a:xfrm>
          <a:prstGeom prst="rect">
            <a:avLst/>
          </a:prstGeom>
          <a:noFill/>
        </p:spPr>
      </p:pic>
      <p:sp>
        <p:nvSpPr>
          <p:cNvPr id="7" name="Titel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Fragmented</a:t>
            </a:r>
            <a:r>
              <a:rPr kumimoji="0" lang="de-DE" sz="4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de-DE" sz="4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 Box 1029"/>
          <p:cNvSpPr txBox="1">
            <a:spLocks noChangeArrowheads="1"/>
          </p:cNvSpPr>
          <p:nvPr/>
        </p:nvSpPr>
        <p:spPr bwMode="auto">
          <a:xfrm>
            <a:off x="179512" y="6491287"/>
            <a:ext cx="2743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dirty="0"/>
              <a:t> </a:t>
            </a:r>
            <a:r>
              <a:rPr kumimoji="0" lang="en-US" sz="1800" dirty="0" err="1"/>
              <a:t>Verulamium</a:t>
            </a:r>
            <a:r>
              <a:rPr kumimoji="0" lang="en-US" sz="1800" dirty="0"/>
              <a:t>, St. Albans</a:t>
            </a:r>
          </a:p>
        </p:txBody>
      </p:sp>
    </p:spTree>
  </p:cSld>
  <p:clrMapOvr>
    <a:masterClrMapping/>
  </p:clrMapOvr>
  <p:transition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63" name="Picture 1027" descr="C:\Eigene Dateien\TEACHING MATERIAL\EINFÜHRUNG ALTE GESCHICHTE\Epigraphik\Verulamium Basilica Inschrift kl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2170113"/>
          </a:xfrm>
          <a:prstGeom prst="rect">
            <a:avLst/>
          </a:prstGeom>
          <a:noFill/>
        </p:spPr>
      </p:pic>
      <p:sp>
        <p:nvSpPr>
          <p:cNvPr id="450564" name="Text Box 1028"/>
          <p:cNvSpPr txBox="1">
            <a:spLocks noChangeArrowheads="1"/>
          </p:cNvSpPr>
          <p:nvPr/>
        </p:nvSpPr>
        <p:spPr bwMode="auto">
          <a:xfrm>
            <a:off x="4716016" y="5410200"/>
            <a:ext cx="3970784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2200" dirty="0"/>
              <a:t> the names and titles </a:t>
            </a:r>
            <a:br>
              <a:rPr kumimoji="0" lang="en-US" sz="2200" dirty="0"/>
            </a:br>
            <a:r>
              <a:rPr kumimoji="0" lang="en-US" sz="2200" dirty="0"/>
              <a:t>  of the emperor,</a:t>
            </a:r>
            <a:br>
              <a:rPr kumimoji="0" lang="en-US" sz="2200" dirty="0"/>
            </a:br>
            <a:r>
              <a:rPr kumimoji="0" lang="en-US" sz="2200" dirty="0"/>
              <a:t>  can easily be reconstructed</a:t>
            </a:r>
          </a:p>
        </p:txBody>
      </p:sp>
      <p:sp>
        <p:nvSpPr>
          <p:cNvPr id="450565" name="Text Box 1029"/>
          <p:cNvSpPr txBox="1">
            <a:spLocks noChangeArrowheads="1"/>
          </p:cNvSpPr>
          <p:nvPr/>
        </p:nvSpPr>
        <p:spPr bwMode="auto">
          <a:xfrm>
            <a:off x="179512" y="6491287"/>
            <a:ext cx="2743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sz="1800" dirty="0"/>
              <a:t> </a:t>
            </a:r>
            <a:r>
              <a:rPr kumimoji="0" lang="en-US" sz="1800" dirty="0" err="1"/>
              <a:t>Verulamium</a:t>
            </a:r>
            <a:r>
              <a:rPr kumimoji="0" lang="en-US" sz="1800" dirty="0"/>
              <a:t>, St. Albans</a:t>
            </a:r>
          </a:p>
        </p:txBody>
      </p:sp>
      <p:sp>
        <p:nvSpPr>
          <p:cNvPr id="6" name="Titel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Fragmented 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/>
          <p:cNvSpPr/>
          <p:nvPr/>
        </p:nvSpPr>
        <p:spPr>
          <a:xfrm>
            <a:off x="179512" y="4221088"/>
            <a:ext cx="878497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800" dirty="0"/>
              <a:t>IMP(</a:t>
            </a:r>
            <a:r>
              <a:rPr lang="en-GB" sz="1800" dirty="0" err="1"/>
              <a:t>eratori</a:t>
            </a:r>
            <a:r>
              <a:rPr lang="en-GB" sz="1800" dirty="0"/>
              <a:t>) TITO CAESARI DIVI ]</a:t>
            </a:r>
            <a:r>
              <a:rPr lang="en-GB" sz="1800" dirty="0">
                <a:solidFill>
                  <a:srgbClr val="FFC000"/>
                </a:solidFill>
              </a:rPr>
              <a:t>VESPA</a:t>
            </a:r>
            <a:r>
              <a:rPr lang="en-GB" sz="1800" dirty="0"/>
              <a:t>[SIANI] </a:t>
            </a:r>
            <a:r>
              <a:rPr lang="en-GB" sz="1800" dirty="0">
                <a:solidFill>
                  <a:srgbClr val="FFC000"/>
                </a:solidFill>
              </a:rPr>
              <a:t>F</a:t>
            </a:r>
            <a:r>
              <a:rPr lang="en-GB" sz="1800" dirty="0"/>
              <a:t>(</a:t>
            </a:r>
            <a:r>
              <a:rPr lang="en-GB" sz="1800" dirty="0" err="1"/>
              <a:t>ilio</a:t>
            </a:r>
            <a:r>
              <a:rPr lang="en-GB" sz="1800" dirty="0"/>
              <a:t>) [VESPASIANO AVG(</a:t>
            </a:r>
            <a:r>
              <a:rPr lang="en-GB" sz="1800" dirty="0" err="1"/>
              <a:t>usto</a:t>
            </a:r>
            <a:r>
              <a:rPr lang="en-GB" sz="1800" dirty="0"/>
              <a:t>)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P(</a:t>
            </a:r>
            <a:r>
              <a:rPr lang="en-GB" sz="1800" dirty="0" err="1"/>
              <a:t>ontifici</a:t>
            </a:r>
            <a:r>
              <a:rPr lang="en-GB" sz="1800" dirty="0"/>
              <a:t>) M(</a:t>
            </a:r>
            <a:r>
              <a:rPr lang="en-GB" sz="1800" dirty="0" err="1"/>
              <a:t>aximo</a:t>
            </a:r>
            <a:r>
              <a:rPr lang="en-GB" sz="1800" dirty="0"/>
              <a:t>) TR(</a:t>
            </a:r>
            <a:r>
              <a:rPr lang="en-GB" sz="1800" dirty="0" err="1"/>
              <a:t>ibuniciae</a:t>
            </a:r>
            <a:r>
              <a:rPr lang="en-GB" sz="1800" dirty="0"/>
              <a:t>) P(</a:t>
            </a:r>
            <a:r>
              <a:rPr lang="en-GB" sz="1800" dirty="0" err="1"/>
              <a:t>otestatis</a:t>
            </a:r>
            <a:r>
              <a:rPr lang="en-GB" sz="1800" dirty="0"/>
              <a:t>) VIIII IMP(</a:t>
            </a:r>
            <a:r>
              <a:rPr lang="en-GB" sz="1800" dirty="0" err="1"/>
              <a:t>eratori</a:t>
            </a:r>
            <a:r>
              <a:rPr lang="en-GB" sz="1800" dirty="0"/>
              <a:t>) XV CO(n)S(</a:t>
            </a:r>
            <a:r>
              <a:rPr lang="en-GB" sz="1800" dirty="0" err="1"/>
              <a:t>uli</a:t>
            </a:r>
            <a:r>
              <a:rPr lang="en-GB" sz="1800" dirty="0"/>
              <a:t>) VII] </a:t>
            </a:r>
            <a:r>
              <a:rPr lang="en-GB" sz="1800" dirty="0">
                <a:solidFill>
                  <a:srgbClr val="FFC000"/>
                </a:solidFill>
              </a:rPr>
              <a:t>DESI</a:t>
            </a:r>
            <a:r>
              <a:rPr lang="en-GB" sz="1800" dirty="0"/>
              <a:t>[G(</a:t>
            </a:r>
            <a:r>
              <a:rPr lang="en-GB" sz="1800" dirty="0" err="1"/>
              <a:t>nato</a:t>
            </a:r>
            <a:r>
              <a:rPr lang="en-GB" sz="1800" dirty="0"/>
              <a:t>) VIII CENSORI PATRI PATRIAE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ET CAESARI DIVI VESP]</a:t>
            </a:r>
            <a:r>
              <a:rPr lang="en-GB" sz="1800" dirty="0">
                <a:solidFill>
                  <a:srgbClr val="FFC000"/>
                </a:solidFill>
              </a:rPr>
              <a:t>ASIAN</a:t>
            </a:r>
            <a:r>
              <a:rPr lang="en-GB" sz="1800" dirty="0"/>
              <a:t>[I F(</a:t>
            </a:r>
            <a:r>
              <a:rPr lang="en-GB" sz="1800" dirty="0" err="1"/>
              <a:t>ilio</a:t>
            </a:r>
            <a:r>
              <a:rPr lang="en-GB" sz="1800" dirty="0"/>
              <a:t>) DO]</a:t>
            </a:r>
            <a:r>
              <a:rPr lang="en-GB" sz="1800" dirty="0">
                <a:solidFill>
                  <a:srgbClr val="FFC000"/>
                </a:solidFill>
              </a:rPr>
              <a:t>MI</a:t>
            </a:r>
            <a:r>
              <a:rPr lang="en-GB" sz="1800" dirty="0"/>
              <a:t>[TIANO CO(n)S(</a:t>
            </a:r>
            <a:r>
              <a:rPr lang="en-GB" sz="1800" dirty="0" err="1"/>
              <a:t>uli</a:t>
            </a:r>
            <a:r>
              <a:rPr lang="en-GB" sz="1800" dirty="0"/>
              <a:t>) VI DESIG(</a:t>
            </a:r>
            <a:r>
              <a:rPr lang="en-GB" sz="1800" dirty="0" err="1"/>
              <a:t>nato</a:t>
            </a:r>
            <a:r>
              <a:rPr lang="en-GB" sz="1800" dirty="0"/>
              <a:t>) VII PRINCIPI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r>
              <a:rPr lang="en-GB" sz="1800" dirty="0"/>
              <a:t> IVVENTVTIS ET] </a:t>
            </a:r>
            <a:r>
              <a:rPr lang="en-GB" sz="1800" dirty="0">
                <a:solidFill>
                  <a:srgbClr val="FFC000"/>
                </a:solidFill>
              </a:rPr>
              <a:t>OMN</a:t>
            </a:r>
            <a:r>
              <a:rPr lang="en-GB" sz="1800" dirty="0"/>
              <a:t>[IVM COLLEGIORVM SACERDOTI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GN(</a:t>
            </a:r>
            <a:r>
              <a:rPr lang="en-GB" sz="1800" dirty="0" err="1"/>
              <a:t>aeo</a:t>
            </a:r>
            <a:r>
              <a:rPr lang="en-GB" sz="1800" dirty="0"/>
              <a:t>) IVLIO A]</a:t>
            </a:r>
            <a:r>
              <a:rPr lang="en-GB" sz="1800" dirty="0">
                <a:solidFill>
                  <a:srgbClr val="FFC000"/>
                </a:solidFill>
              </a:rPr>
              <a:t>GRI[C</a:t>
            </a:r>
            <a:r>
              <a:rPr lang="en-GB" sz="1800" dirty="0"/>
              <a:t>OLA LEGATO AVG(</a:t>
            </a:r>
            <a:r>
              <a:rPr lang="en-GB" sz="1800" dirty="0" err="1"/>
              <a:t>usti</a:t>
            </a:r>
            <a:r>
              <a:rPr lang="en-GB" sz="1800" dirty="0"/>
              <a:t>) PRO]</a:t>
            </a:r>
            <a:r>
              <a:rPr lang="en-GB" sz="1800" dirty="0">
                <a:solidFill>
                  <a:srgbClr val="FFC000"/>
                </a:solidFill>
              </a:rPr>
              <a:t> PR</a:t>
            </a:r>
            <a:r>
              <a:rPr lang="en-GB" sz="1800" dirty="0"/>
              <a:t>(</a:t>
            </a:r>
            <a:r>
              <a:rPr lang="en-GB" sz="1800" dirty="0" err="1"/>
              <a:t>aetore</a:t>
            </a:r>
            <a:r>
              <a:rPr lang="en-GB" sz="1800" dirty="0"/>
              <a:t>)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[MVNICIPIVM] </a:t>
            </a:r>
            <a:r>
              <a:rPr lang="en-GB" sz="1800" dirty="0">
                <a:solidFill>
                  <a:srgbClr val="FFC000"/>
                </a:solidFill>
              </a:rPr>
              <a:t>VER</a:t>
            </a:r>
            <a:r>
              <a:rPr lang="en-GB" sz="1800" dirty="0"/>
              <a:t>[VLAMIVM BASILICA OR]</a:t>
            </a:r>
            <a:r>
              <a:rPr lang="en-GB" sz="1800" dirty="0">
                <a:solidFill>
                  <a:srgbClr val="FFC000"/>
                </a:solidFill>
              </a:rPr>
              <a:t>NATA</a:t>
            </a:r>
            <a:r>
              <a:rPr lang="en-GB" sz="1800" dirty="0"/>
              <a:t>.</a:t>
            </a:r>
          </a:p>
        </p:txBody>
      </p:sp>
      <p:pic>
        <p:nvPicPr>
          <p:cNvPr id="3" name="Picture 1027" descr="C:\Eigene Dateien\TEACHING MATERIAL\EINFÜHRUNG ALTE GESCHICHTE\Epigraphik\Verulamium Basilica Inschrift kl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05000"/>
            <a:ext cx="9144000" cy="2170113"/>
          </a:xfrm>
          <a:prstGeom prst="rect">
            <a:avLst/>
          </a:prstGeom>
          <a:noFill/>
        </p:spPr>
      </p:pic>
      <p:sp>
        <p:nvSpPr>
          <p:cNvPr id="4" name="Titel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6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Fragmented 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hteck 1"/>
          <p:cNvSpPr/>
          <p:nvPr/>
        </p:nvSpPr>
        <p:spPr>
          <a:xfrm>
            <a:off x="179512" y="4221088"/>
            <a:ext cx="878497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800" dirty="0"/>
              <a:t>IMP(</a:t>
            </a:r>
            <a:r>
              <a:rPr lang="en-GB" sz="1800" dirty="0" err="1"/>
              <a:t>eratori</a:t>
            </a:r>
            <a:r>
              <a:rPr lang="en-GB" sz="1800" dirty="0"/>
              <a:t>) TITO CAESARI DIVI ]</a:t>
            </a:r>
            <a:r>
              <a:rPr lang="en-GB" sz="1800" dirty="0">
                <a:solidFill>
                  <a:srgbClr val="FFC000"/>
                </a:solidFill>
              </a:rPr>
              <a:t>VESPA</a:t>
            </a:r>
            <a:r>
              <a:rPr lang="en-GB" sz="1800" dirty="0"/>
              <a:t>[SIANI] </a:t>
            </a:r>
            <a:r>
              <a:rPr lang="en-GB" sz="1800" dirty="0">
                <a:solidFill>
                  <a:srgbClr val="FFC000"/>
                </a:solidFill>
              </a:rPr>
              <a:t>F</a:t>
            </a:r>
            <a:r>
              <a:rPr lang="en-GB" sz="1800" dirty="0"/>
              <a:t>(</a:t>
            </a:r>
            <a:r>
              <a:rPr lang="en-GB" sz="1800" dirty="0" err="1"/>
              <a:t>ilio</a:t>
            </a:r>
            <a:r>
              <a:rPr lang="en-GB" sz="1800" dirty="0"/>
              <a:t>) [VESPASIANO AVG(</a:t>
            </a:r>
            <a:r>
              <a:rPr lang="en-GB" sz="1800" dirty="0" err="1"/>
              <a:t>usto</a:t>
            </a:r>
            <a:r>
              <a:rPr lang="en-GB" sz="1800" dirty="0"/>
              <a:t>)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P(</a:t>
            </a:r>
            <a:r>
              <a:rPr lang="en-GB" sz="1800" dirty="0" err="1"/>
              <a:t>ontifici</a:t>
            </a:r>
            <a:r>
              <a:rPr lang="en-GB" sz="1800" dirty="0"/>
              <a:t>) M(</a:t>
            </a:r>
            <a:r>
              <a:rPr lang="en-GB" sz="1800" dirty="0" err="1"/>
              <a:t>aximo</a:t>
            </a:r>
            <a:r>
              <a:rPr lang="en-GB" sz="1800" dirty="0"/>
              <a:t>) TR(</a:t>
            </a:r>
            <a:r>
              <a:rPr lang="en-GB" sz="1800" dirty="0" err="1"/>
              <a:t>ibuniciae</a:t>
            </a:r>
            <a:r>
              <a:rPr lang="en-GB" sz="1800" dirty="0"/>
              <a:t>) P(</a:t>
            </a:r>
            <a:r>
              <a:rPr lang="en-GB" sz="1800" dirty="0" err="1"/>
              <a:t>otestatis</a:t>
            </a:r>
            <a:r>
              <a:rPr lang="en-GB" sz="1800" dirty="0"/>
              <a:t>) VIIII IMP(</a:t>
            </a:r>
            <a:r>
              <a:rPr lang="en-GB" sz="1800" dirty="0" err="1"/>
              <a:t>eratori</a:t>
            </a:r>
            <a:r>
              <a:rPr lang="en-GB" sz="1800" dirty="0"/>
              <a:t>) XV CO(n)S(</a:t>
            </a:r>
            <a:r>
              <a:rPr lang="en-GB" sz="1800" dirty="0" err="1"/>
              <a:t>uli</a:t>
            </a:r>
            <a:r>
              <a:rPr lang="en-GB" sz="1800" dirty="0"/>
              <a:t>) VII] </a:t>
            </a:r>
            <a:r>
              <a:rPr lang="en-GB" sz="1800" dirty="0">
                <a:solidFill>
                  <a:srgbClr val="FFC000"/>
                </a:solidFill>
              </a:rPr>
              <a:t>DESI</a:t>
            </a:r>
            <a:r>
              <a:rPr lang="en-GB" sz="1800" dirty="0"/>
              <a:t>[G(</a:t>
            </a:r>
            <a:r>
              <a:rPr lang="en-GB" sz="1800" dirty="0" err="1"/>
              <a:t>nato</a:t>
            </a:r>
            <a:r>
              <a:rPr lang="en-GB" sz="1800" dirty="0"/>
              <a:t>) VIII CENSORI PATRI PATRIAE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ET CAESARI DIVI VESP]</a:t>
            </a:r>
            <a:r>
              <a:rPr lang="en-GB" sz="1800" dirty="0">
                <a:solidFill>
                  <a:srgbClr val="FFC000"/>
                </a:solidFill>
              </a:rPr>
              <a:t>ASIAN</a:t>
            </a:r>
            <a:r>
              <a:rPr lang="en-GB" sz="1800" dirty="0"/>
              <a:t>[I F(</a:t>
            </a:r>
            <a:r>
              <a:rPr lang="en-GB" sz="1800" dirty="0" err="1"/>
              <a:t>ilio</a:t>
            </a:r>
            <a:r>
              <a:rPr lang="en-GB" sz="1800" dirty="0"/>
              <a:t>) DO]</a:t>
            </a:r>
            <a:r>
              <a:rPr lang="en-GB" sz="1800" dirty="0">
                <a:solidFill>
                  <a:srgbClr val="FFC000"/>
                </a:solidFill>
              </a:rPr>
              <a:t>MI</a:t>
            </a:r>
            <a:r>
              <a:rPr lang="en-GB" sz="1800" dirty="0"/>
              <a:t>[TIANO CO(n)S(</a:t>
            </a:r>
            <a:r>
              <a:rPr lang="en-GB" sz="1800" dirty="0" err="1"/>
              <a:t>uli</a:t>
            </a:r>
            <a:r>
              <a:rPr lang="en-GB" sz="1800" dirty="0"/>
              <a:t>) VI DESIG(</a:t>
            </a:r>
            <a:r>
              <a:rPr lang="en-GB" sz="1800" dirty="0" err="1"/>
              <a:t>nato</a:t>
            </a:r>
            <a:r>
              <a:rPr lang="en-GB" sz="1800" dirty="0"/>
              <a:t>) VII PRINCIPI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r>
              <a:rPr lang="en-GB" sz="1800" dirty="0"/>
              <a:t> IVVENTVTIS ET] </a:t>
            </a:r>
            <a:r>
              <a:rPr lang="en-GB" sz="1800" dirty="0">
                <a:solidFill>
                  <a:srgbClr val="FFC000"/>
                </a:solidFill>
              </a:rPr>
              <a:t>OMN</a:t>
            </a:r>
            <a:r>
              <a:rPr lang="en-GB" sz="1800" dirty="0"/>
              <a:t>[IVM COLLEGIORVM SACERDOTI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GN(</a:t>
            </a:r>
            <a:r>
              <a:rPr lang="en-GB" sz="1800" dirty="0" err="1"/>
              <a:t>aeo</a:t>
            </a:r>
            <a:r>
              <a:rPr lang="en-GB" sz="1800" dirty="0"/>
              <a:t>) IVLIO A]</a:t>
            </a:r>
            <a:r>
              <a:rPr lang="en-GB" sz="1800" dirty="0">
                <a:solidFill>
                  <a:srgbClr val="FFC000"/>
                </a:solidFill>
              </a:rPr>
              <a:t>GRI[C</a:t>
            </a:r>
            <a:r>
              <a:rPr lang="en-GB" sz="1800" dirty="0"/>
              <a:t>OLA LEGATO AVG(</a:t>
            </a:r>
            <a:r>
              <a:rPr lang="en-GB" sz="1800" dirty="0" err="1"/>
              <a:t>usti</a:t>
            </a:r>
            <a:r>
              <a:rPr lang="en-GB" sz="1800" dirty="0"/>
              <a:t>) PRO]</a:t>
            </a:r>
            <a:r>
              <a:rPr lang="en-GB" sz="1800" dirty="0">
                <a:solidFill>
                  <a:srgbClr val="FFC000"/>
                </a:solidFill>
              </a:rPr>
              <a:t> PR</a:t>
            </a:r>
            <a:r>
              <a:rPr lang="en-GB" sz="1800" dirty="0"/>
              <a:t>(</a:t>
            </a:r>
            <a:r>
              <a:rPr lang="en-GB" sz="1800" dirty="0" err="1"/>
              <a:t>aetore</a:t>
            </a:r>
            <a:r>
              <a:rPr lang="en-GB" sz="1800" dirty="0"/>
              <a:t>) </a:t>
            </a:r>
            <a:r>
              <a:rPr lang="en-GB" sz="1800" dirty="0">
                <a:solidFill>
                  <a:srgbClr val="FFC000"/>
                </a:solidFill>
              </a:rPr>
              <a:t>|</a:t>
            </a:r>
            <a:br>
              <a:rPr lang="en-GB" sz="1800" dirty="0"/>
            </a:br>
            <a:r>
              <a:rPr lang="en-GB" sz="1800" dirty="0"/>
              <a:t>[MVNICIPIVM] </a:t>
            </a:r>
            <a:r>
              <a:rPr lang="en-GB" sz="1800" dirty="0">
                <a:solidFill>
                  <a:srgbClr val="FFC000"/>
                </a:solidFill>
              </a:rPr>
              <a:t>VER</a:t>
            </a:r>
            <a:r>
              <a:rPr lang="en-GB" sz="1800" dirty="0"/>
              <a:t>[VLAMIVM BASILICA OR]</a:t>
            </a:r>
            <a:r>
              <a:rPr lang="en-GB" sz="1800" dirty="0">
                <a:solidFill>
                  <a:srgbClr val="FFC000"/>
                </a:solidFill>
              </a:rPr>
              <a:t>NATA</a:t>
            </a:r>
            <a:r>
              <a:rPr lang="en-GB" sz="1800" dirty="0"/>
              <a:t>.</a:t>
            </a:r>
          </a:p>
        </p:txBody>
      </p:sp>
      <p:sp>
        <p:nvSpPr>
          <p:cNvPr id="4" name="Titel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4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Fragmented</a:t>
            </a:r>
            <a:r>
              <a:rPr kumimoji="0" lang="de-DE" sz="4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de-DE" sz="4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feld 4"/>
          <p:cNvSpPr txBox="1"/>
          <p:nvPr/>
        </p:nvSpPr>
        <p:spPr>
          <a:xfrm>
            <a:off x="575556" y="1556792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i="1" dirty="0"/>
              <a:t>For the Emperor Titus Caesar Vespasian Augustus, son of the deified Vespasian,</a:t>
            </a:r>
            <a:br>
              <a:rPr lang="en-GB" sz="1600" i="1" dirty="0"/>
            </a:br>
            <a:r>
              <a:rPr lang="en-GB" sz="1600" i="1" dirty="0" err="1"/>
              <a:t>Pontifex</a:t>
            </a:r>
            <a:r>
              <a:rPr lang="en-GB" sz="1600" i="1" dirty="0"/>
              <a:t> </a:t>
            </a:r>
            <a:r>
              <a:rPr lang="en-GB" sz="1600" i="1" dirty="0" err="1"/>
              <a:t>Maximus</a:t>
            </a:r>
            <a:r>
              <a:rPr lang="en-GB" sz="1600" i="1" dirty="0"/>
              <a:t>, in the ninth year of </a:t>
            </a:r>
            <a:r>
              <a:rPr lang="en-GB" sz="1600" i="1" dirty="0" err="1"/>
              <a:t>tribunician</a:t>
            </a:r>
            <a:r>
              <a:rPr lang="en-GB" sz="1600" i="1" dirty="0"/>
              <a:t> power, acclaimed Imperator fifteen times, having been consul seven times, designated consul for an eighth time, censor, Father of the Fatherland,</a:t>
            </a:r>
            <a:br>
              <a:rPr lang="en-GB" sz="1600" i="1" dirty="0"/>
            </a:br>
            <a:r>
              <a:rPr lang="en-GB" sz="1600" i="1" dirty="0"/>
              <a:t>and to Caesar Domitian, son of the deified Vespasian, having been consul six times, designated consul for a seventh term, Prince of Youth, and member of all the priestly brotherhoods,</a:t>
            </a:r>
            <a:br>
              <a:rPr lang="en-GB" sz="1600" i="1" dirty="0"/>
            </a:br>
            <a:r>
              <a:rPr lang="en-GB" sz="1600" i="1" dirty="0"/>
              <a:t>when </a:t>
            </a:r>
            <a:r>
              <a:rPr lang="en-GB" sz="1600" i="1" dirty="0" err="1"/>
              <a:t>Gnaeus</a:t>
            </a:r>
            <a:r>
              <a:rPr lang="en-GB" sz="1600" i="1" dirty="0"/>
              <a:t> Julius Agricola was legate of the emperor with pro-praetorian power,</a:t>
            </a:r>
            <a:br>
              <a:rPr lang="en-GB" sz="1600" i="1" dirty="0"/>
            </a:br>
            <a:r>
              <a:rPr lang="en-GB" sz="1600" i="1" dirty="0"/>
              <a:t>the  basilica of the municipium </a:t>
            </a:r>
            <a:r>
              <a:rPr lang="en-GB" sz="1600" i="1" dirty="0" err="1"/>
              <a:t>Verulamium</a:t>
            </a:r>
            <a:r>
              <a:rPr lang="en-GB" sz="1600" i="1" dirty="0"/>
              <a:t> was adorned. 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395536" y="652534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800" dirty="0">
                <a:solidFill>
                  <a:schemeClr val="tx1">
                    <a:lumMod val="75000"/>
                  </a:schemeClr>
                </a:solidFill>
              </a:rPr>
              <a:t>probably AD 79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/>
              <a:t>MATERIAL</a:t>
            </a:r>
          </a:p>
          <a:p>
            <a:pPr lvl="1"/>
            <a:r>
              <a:rPr lang="en-GB" dirty="0"/>
              <a:t>stone</a:t>
            </a:r>
          </a:p>
          <a:p>
            <a:pPr lvl="2"/>
            <a:r>
              <a:rPr lang="en-GB" dirty="0"/>
              <a:t>marble, limestone, sandstone, etc.</a:t>
            </a:r>
          </a:p>
          <a:p>
            <a:pPr lvl="1"/>
            <a:r>
              <a:rPr lang="en-GB" dirty="0"/>
              <a:t>bronze</a:t>
            </a:r>
          </a:p>
          <a:p>
            <a:pPr lvl="1"/>
            <a:r>
              <a:rPr lang="en-GB" dirty="0"/>
              <a:t>lead</a:t>
            </a:r>
          </a:p>
          <a:p>
            <a:pPr lvl="1"/>
            <a:r>
              <a:rPr lang="en-GB" dirty="0"/>
              <a:t>pottery / pot </a:t>
            </a:r>
            <a:r>
              <a:rPr lang="en-GB" dirty="0" err="1"/>
              <a:t>sherds</a:t>
            </a:r>
            <a:endParaRPr lang="en-GB" dirty="0"/>
          </a:p>
          <a:p>
            <a:pPr lvl="1"/>
            <a:r>
              <a:rPr lang="en-GB" dirty="0"/>
              <a:t>wood / wax tablets</a:t>
            </a:r>
          </a:p>
          <a:p>
            <a:pPr lvl="1"/>
            <a:r>
              <a:rPr lang="en-GB" dirty="0"/>
              <a:t>papyri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4360360"/>
          </a:xfrm>
        </p:spPr>
        <p:txBody>
          <a:bodyPr>
            <a:normAutofit lnSpcReduction="10000"/>
          </a:bodyPr>
          <a:lstStyle/>
          <a:p>
            <a:r>
              <a:rPr lang="de-DE" dirty="0"/>
              <a:t>TYPE</a:t>
            </a:r>
          </a:p>
          <a:p>
            <a:pPr lvl="1"/>
            <a:r>
              <a:rPr lang="de-DE" dirty="0"/>
              <a:t>Monumental vs. </a:t>
            </a:r>
            <a:r>
              <a:rPr lang="de-DE" dirty="0" err="1"/>
              <a:t>Document</a:t>
            </a:r>
            <a:endParaRPr lang="de-DE" dirty="0"/>
          </a:p>
          <a:p>
            <a:pPr lvl="1"/>
            <a:r>
              <a:rPr lang="de-DE" dirty="0"/>
              <a:t>Votive </a:t>
            </a:r>
            <a:r>
              <a:rPr lang="de-DE" dirty="0" err="1"/>
              <a:t>inscriptions</a:t>
            </a:r>
            <a:r>
              <a:rPr lang="de-DE" dirty="0"/>
              <a:t>, </a:t>
            </a:r>
            <a:r>
              <a:rPr lang="de-DE" dirty="0" err="1"/>
              <a:t>dedications</a:t>
            </a:r>
            <a:r>
              <a:rPr lang="de-DE" dirty="0"/>
              <a:t>, </a:t>
            </a:r>
            <a:r>
              <a:rPr lang="de-DE" dirty="0" err="1"/>
              <a:t>building</a:t>
            </a:r>
            <a:r>
              <a:rPr lang="de-DE" dirty="0"/>
              <a:t> </a:t>
            </a:r>
            <a:r>
              <a:rPr lang="de-DE" dirty="0" err="1"/>
              <a:t>inscriptions</a:t>
            </a:r>
            <a:r>
              <a:rPr lang="de-DE" dirty="0"/>
              <a:t>, etc.</a:t>
            </a:r>
          </a:p>
          <a:p>
            <a:pPr lvl="1"/>
            <a:r>
              <a:rPr lang="de-DE" dirty="0" err="1"/>
              <a:t>Funerary</a:t>
            </a:r>
            <a:r>
              <a:rPr lang="de-DE" dirty="0"/>
              <a:t> </a:t>
            </a:r>
            <a:r>
              <a:rPr lang="de-DE" dirty="0" err="1"/>
              <a:t>inscriptions</a:t>
            </a:r>
            <a:endParaRPr lang="de-DE" dirty="0"/>
          </a:p>
          <a:p>
            <a:pPr lvl="1"/>
            <a:r>
              <a:rPr lang="de-DE" dirty="0"/>
              <a:t>Legal </a:t>
            </a:r>
            <a:r>
              <a:rPr lang="de-DE" dirty="0" err="1"/>
              <a:t>texts</a:t>
            </a:r>
            <a:r>
              <a:rPr lang="de-DE" dirty="0"/>
              <a:t>; </a:t>
            </a:r>
            <a:r>
              <a:rPr lang="de-DE" dirty="0" err="1"/>
              <a:t>charters</a:t>
            </a:r>
            <a:r>
              <a:rPr lang="de-DE" dirty="0"/>
              <a:t>; </a:t>
            </a:r>
            <a:r>
              <a:rPr lang="de-DE" dirty="0" err="1"/>
              <a:t>contracts</a:t>
            </a:r>
            <a:r>
              <a:rPr lang="de-DE" dirty="0"/>
              <a:t>;</a:t>
            </a:r>
          </a:p>
          <a:p>
            <a:pPr lvl="1"/>
            <a:r>
              <a:rPr lang="de-DE" dirty="0"/>
              <a:t>Letters </a:t>
            </a:r>
            <a:br>
              <a:rPr lang="de-DE" dirty="0"/>
            </a:br>
            <a:r>
              <a:rPr lang="de-DE" dirty="0"/>
              <a:t>(e.g. on </a:t>
            </a:r>
            <a:r>
              <a:rPr lang="de-DE" dirty="0" err="1"/>
              <a:t>writing</a:t>
            </a:r>
            <a:r>
              <a:rPr lang="de-DE" dirty="0"/>
              <a:t> </a:t>
            </a:r>
            <a:r>
              <a:rPr lang="de-DE" dirty="0" err="1"/>
              <a:t>tablets</a:t>
            </a:r>
            <a:r>
              <a:rPr lang="de-DE" dirty="0"/>
              <a:t> </a:t>
            </a:r>
            <a:r>
              <a:rPr lang="de-DE" dirty="0" err="1"/>
              <a:t>and</a:t>
            </a:r>
            <a:r>
              <a:rPr lang="de-DE" dirty="0"/>
              <a:t> </a:t>
            </a:r>
            <a:r>
              <a:rPr lang="de-DE" dirty="0" err="1"/>
              <a:t>papyri</a:t>
            </a:r>
            <a:r>
              <a:rPr lang="de-DE" dirty="0"/>
              <a:t>)</a:t>
            </a:r>
          </a:p>
          <a:p>
            <a:pPr lvl="1"/>
            <a:r>
              <a:rPr lang="de-DE" dirty="0"/>
              <a:t>Accounts, </a:t>
            </a:r>
            <a:r>
              <a:rPr lang="de-DE" dirty="0" err="1"/>
              <a:t>bills</a:t>
            </a:r>
            <a:r>
              <a:rPr lang="de-DE" dirty="0"/>
              <a:t>, </a:t>
            </a:r>
            <a:r>
              <a:rPr lang="de-DE" dirty="0" err="1"/>
              <a:t>invoices</a:t>
            </a:r>
            <a:r>
              <a:rPr lang="de-DE" dirty="0"/>
              <a:t>, „</a:t>
            </a:r>
            <a:r>
              <a:rPr lang="de-DE" dirty="0" err="1"/>
              <a:t>bank</a:t>
            </a:r>
            <a:r>
              <a:rPr lang="de-DE" dirty="0"/>
              <a:t> </a:t>
            </a:r>
            <a:r>
              <a:rPr lang="de-DE" dirty="0" err="1"/>
              <a:t>transfers</a:t>
            </a:r>
            <a:r>
              <a:rPr lang="de-DE" dirty="0"/>
              <a:t>“, etc.</a:t>
            </a:r>
            <a:endParaRPr lang="en-GB" dirty="0"/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Categories</a:t>
            </a:r>
            <a:r>
              <a:rPr lang="de-DE" sz="4800" dirty="0"/>
              <a:t> </a:t>
            </a:r>
            <a:r>
              <a:rPr lang="de-DE" sz="4800" dirty="0" err="1"/>
              <a:t>of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"/>
                            </p:stCondLst>
                            <p:childTnLst>
                              <p:par>
                                <p:cTn id="5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500"/>
                            </p:stCondLst>
                            <p:childTnLst>
                              <p:par>
                                <p:cTn id="5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1" name="Text Box 3"/>
          <p:cNvSpPr txBox="1">
            <a:spLocks noChangeArrowheads="1"/>
          </p:cNvSpPr>
          <p:nvPr/>
        </p:nvSpPr>
        <p:spPr bwMode="auto">
          <a:xfrm>
            <a:off x="1979712" y="3140968"/>
            <a:ext cx="3024336" cy="1865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kumimoji="0" lang="en-US" sz="3600" dirty="0"/>
              <a:t>I O M</a:t>
            </a:r>
            <a:br>
              <a:rPr kumimoji="0" lang="en-US" sz="3600" dirty="0"/>
            </a:br>
            <a:r>
              <a:rPr kumimoji="0" lang="en-US" sz="3600" dirty="0"/>
              <a:t>ET · IVNO</a:t>
            </a:r>
            <a:br>
              <a:rPr kumimoji="0" lang="en-US" sz="3600" dirty="0"/>
            </a:br>
            <a:r>
              <a:rPr kumimoji="0" lang="en-US" sz="3600" dirty="0"/>
              <a:t>NI REG</a:t>
            </a:r>
            <a:br>
              <a:rPr kumimoji="0" lang="en-US" sz="3600" dirty="0"/>
            </a:br>
            <a:r>
              <a:rPr kumimoji="0" lang="en-US" sz="3600" dirty="0"/>
              <a:t>T I C</a:t>
            </a:r>
            <a:endParaRPr kumimoji="0" lang="en-US" sz="4000" dirty="0"/>
          </a:p>
        </p:txBody>
      </p:sp>
      <p:pic>
        <p:nvPicPr>
          <p:cNvPr id="396292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396296" name="Text Box 8"/>
          <p:cNvSpPr txBox="1">
            <a:spLocks noChangeArrowheads="1"/>
          </p:cNvSpPr>
          <p:nvPr/>
        </p:nvSpPr>
        <p:spPr bwMode="auto">
          <a:xfrm>
            <a:off x="6804248" y="6381328"/>
            <a:ext cx="2209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it-IT" sz="1800" i="1" dirty="0">
                <a:latin typeface="Times"/>
              </a:rPr>
              <a:t>CIL</a:t>
            </a:r>
            <a:r>
              <a:rPr kumimoji="0" lang="it-IT" sz="1800" dirty="0">
                <a:latin typeface="Times"/>
              </a:rPr>
              <a:t> XIII 6220 </a:t>
            </a:r>
            <a:endParaRPr kumimoji="0" lang="en-US" sz="1800" dirty="0">
              <a:latin typeface="Times"/>
            </a:endParaRPr>
          </a:p>
        </p:txBody>
      </p:sp>
      <p:sp>
        <p:nvSpPr>
          <p:cNvPr id="8" name="Inhaltsplatzhalter 3"/>
          <p:cNvSpPr txBox="1">
            <a:spLocks/>
          </p:cNvSpPr>
          <p:nvPr/>
        </p:nvSpPr>
        <p:spPr>
          <a:xfrm>
            <a:off x="457200" y="1516912"/>
            <a:ext cx="497889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 &amp; conventions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dirty="0">
                <a:latin typeface="+mn-lt"/>
              </a:rPr>
              <a:t>a) </a:t>
            </a:r>
            <a:r>
              <a:rPr kumimoji="0" lang="en-GB" u="sng" dirty="0">
                <a:latin typeface="+mn-lt"/>
              </a:rPr>
              <a:t>majuscule</a:t>
            </a:r>
            <a:r>
              <a:rPr kumimoji="0" lang="en-GB" dirty="0">
                <a:latin typeface="+mn-lt"/>
              </a:rPr>
              <a:t> transcription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6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396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6291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6804248" y="6381328"/>
            <a:ext cx="2209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it-IT" sz="1800" i="1" dirty="0">
                <a:latin typeface="Times"/>
              </a:rPr>
              <a:t>CIL</a:t>
            </a:r>
            <a:r>
              <a:rPr kumimoji="0" lang="it-IT" sz="1800" dirty="0">
                <a:latin typeface="Times"/>
              </a:rPr>
              <a:t> XIII 6220 </a:t>
            </a:r>
            <a:endParaRPr kumimoji="0" lang="en-US" sz="1800" dirty="0">
              <a:latin typeface="Times"/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457200" y="1516912"/>
            <a:ext cx="533893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Rules &amp; conventions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dirty="0">
                <a:latin typeface="+mn-lt"/>
              </a:rPr>
              <a:t>b) </a:t>
            </a:r>
            <a:r>
              <a:rPr kumimoji="0" lang="en-GB" u="sng" dirty="0">
                <a:latin typeface="+mn-lt"/>
              </a:rPr>
              <a:t>minuscule</a:t>
            </a:r>
            <a:r>
              <a:rPr kumimoji="0" lang="en-GB" dirty="0">
                <a:latin typeface="+mn-lt"/>
              </a:rPr>
              <a:t> transcription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35496" y="3140968"/>
            <a:ext cx="6048672" cy="1421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kumimoji="0" lang="it-IT" sz="3600" dirty="0"/>
              <a:t>I(ovi) O(</a:t>
            </a:r>
            <a:r>
              <a:rPr kumimoji="0" lang="it-IT" sz="3600" dirty="0" err="1"/>
              <a:t>ptimo</a:t>
            </a:r>
            <a:r>
              <a:rPr kumimoji="0" lang="it-IT" sz="3600" dirty="0"/>
              <a:t>) M(</a:t>
            </a:r>
            <a:r>
              <a:rPr kumimoji="0" lang="it-IT" sz="3600" dirty="0" err="1"/>
              <a:t>aximo</a:t>
            </a:r>
            <a:r>
              <a:rPr kumimoji="0" lang="it-IT" sz="3600" dirty="0"/>
              <a:t>) | </a:t>
            </a:r>
            <a:r>
              <a:rPr kumimoji="0" lang="it-IT" sz="3600" dirty="0" err="1"/>
              <a:t>et</a:t>
            </a:r>
            <a:r>
              <a:rPr kumimoji="0" lang="it-IT" sz="3600" dirty="0"/>
              <a:t> </a:t>
            </a:r>
            <a:r>
              <a:rPr kumimoji="0" lang="it-IT" sz="3600" dirty="0" err="1"/>
              <a:t>Iuno|ni</a:t>
            </a:r>
            <a:r>
              <a:rPr kumimoji="0" lang="it-IT" sz="3600" dirty="0"/>
              <a:t> </a:t>
            </a:r>
            <a:r>
              <a:rPr kumimoji="0" lang="it-IT" sz="3600" dirty="0" err="1"/>
              <a:t>Reg</a:t>
            </a:r>
            <a:r>
              <a:rPr kumimoji="0" lang="it-IT" sz="3600" dirty="0"/>
              <a:t>(</a:t>
            </a:r>
            <a:r>
              <a:rPr kumimoji="0" lang="it-IT" sz="3600" dirty="0" err="1"/>
              <a:t>inae</a:t>
            </a:r>
            <a:r>
              <a:rPr kumimoji="0" lang="it-IT" sz="3600" dirty="0"/>
              <a:t>) | Ti(</a:t>
            </a:r>
            <a:r>
              <a:rPr kumimoji="0" lang="it-IT" sz="3600" dirty="0" err="1"/>
              <a:t>berius</a:t>
            </a:r>
            <a:r>
              <a:rPr kumimoji="0" lang="it-IT" sz="3600" dirty="0"/>
              <a:t>) C[</a:t>
            </a:r>
            <a:r>
              <a:rPr kumimoji="0" lang="it-IT" sz="3600" dirty="0" err="1"/>
              <a:t>---</a:t>
            </a:r>
            <a:r>
              <a:rPr kumimoji="0" lang="it-IT" sz="3600" dirty="0"/>
              <a:t>]</a:t>
            </a:r>
            <a:endParaRPr kumimoji="0" lang="en-US" sz="3600" dirty="0"/>
          </a:p>
        </p:txBody>
      </p:sp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107504" y="5816180"/>
            <a:ext cx="5040560" cy="997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kumimoji="0" lang="it-IT" sz="2400" dirty="0">
                <a:latin typeface="Tempus Sans ITC" pitchFamily="82" charset="0"/>
              </a:rPr>
              <a:t>“</a:t>
            </a:r>
            <a:r>
              <a:rPr kumimoji="0" lang="it-IT" sz="2400" dirty="0" err="1">
                <a:latin typeface="Tempus Sans ITC" pitchFamily="82" charset="0"/>
              </a:rPr>
              <a:t>To</a:t>
            </a:r>
            <a:r>
              <a:rPr kumimoji="0" lang="it-IT" sz="2400" dirty="0">
                <a:latin typeface="Tempus Sans ITC" pitchFamily="82" charset="0"/>
              </a:rPr>
              <a:t> </a:t>
            </a:r>
            <a:r>
              <a:rPr kumimoji="0" lang="it-IT" sz="2400" dirty="0" err="1">
                <a:latin typeface="Tempus Sans ITC" pitchFamily="82" charset="0"/>
              </a:rPr>
              <a:t>Jupiter</a:t>
            </a:r>
            <a:r>
              <a:rPr kumimoji="0" lang="it-IT" sz="2400" dirty="0">
                <a:latin typeface="Tempus Sans ITC" pitchFamily="82" charset="0"/>
              </a:rPr>
              <a:t>, the Best and </a:t>
            </a:r>
            <a:r>
              <a:rPr kumimoji="0" lang="it-IT" sz="2400" dirty="0" err="1">
                <a:latin typeface="Tempus Sans ITC" pitchFamily="82" charset="0"/>
              </a:rPr>
              <a:t>Greatest</a:t>
            </a:r>
            <a:r>
              <a:rPr kumimoji="0" lang="it-IT" sz="2400" dirty="0">
                <a:latin typeface="Tempus Sans ITC" pitchFamily="82" charset="0"/>
              </a:rPr>
              <a:t>, and </a:t>
            </a:r>
            <a:r>
              <a:rPr kumimoji="0" lang="it-IT" sz="2400" dirty="0" err="1">
                <a:latin typeface="Tempus Sans ITC" pitchFamily="82" charset="0"/>
              </a:rPr>
              <a:t>to</a:t>
            </a:r>
            <a:r>
              <a:rPr kumimoji="0" lang="it-IT" sz="2400" dirty="0">
                <a:latin typeface="Tempus Sans ITC" pitchFamily="82" charset="0"/>
              </a:rPr>
              <a:t> </a:t>
            </a:r>
            <a:r>
              <a:rPr kumimoji="0" lang="it-IT" sz="2400" dirty="0" err="1">
                <a:latin typeface="Tempus Sans ITC" pitchFamily="82" charset="0"/>
              </a:rPr>
              <a:t>Juno</a:t>
            </a:r>
            <a:r>
              <a:rPr kumimoji="0" lang="it-IT" sz="2400" dirty="0">
                <a:latin typeface="Tempus Sans ITC" pitchFamily="82" charset="0"/>
              </a:rPr>
              <a:t> Regina. </a:t>
            </a:r>
            <a:r>
              <a:rPr kumimoji="0" lang="it-IT" sz="2400" dirty="0" err="1">
                <a:latin typeface="Tempus Sans ITC" pitchFamily="82" charset="0"/>
              </a:rPr>
              <a:t>Tiberius</a:t>
            </a:r>
            <a:r>
              <a:rPr kumimoji="0" lang="it-IT" sz="2400" dirty="0">
                <a:latin typeface="Tempus Sans ITC" pitchFamily="82" charset="0"/>
              </a:rPr>
              <a:t> C[</a:t>
            </a:r>
            <a:r>
              <a:rPr kumimoji="0" lang="it-IT" sz="2400" dirty="0" err="1">
                <a:latin typeface="Tempus Sans ITC" pitchFamily="82" charset="0"/>
              </a:rPr>
              <a:t>----</a:t>
            </a:r>
            <a:r>
              <a:rPr kumimoji="0" lang="it-IT" sz="2400" dirty="0">
                <a:latin typeface="Tempus Sans ITC" pitchFamily="82" charset="0"/>
              </a:rPr>
              <a:t>] (set up </a:t>
            </a:r>
            <a:r>
              <a:rPr kumimoji="0" lang="it-IT" sz="2400" dirty="0" err="1">
                <a:latin typeface="Tempus Sans ITC" pitchFamily="82" charset="0"/>
              </a:rPr>
              <a:t>this</a:t>
            </a:r>
            <a:r>
              <a:rPr kumimoji="0" lang="it-IT" sz="2400" dirty="0">
                <a:latin typeface="Tempus Sans ITC" pitchFamily="82" charset="0"/>
              </a:rPr>
              <a:t> </a:t>
            </a:r>
            <a:r>
              <a:rPr kumimoji="0" lang="it-IT" sz="2400" dirty="0" err="1">
                <a:latin typeface="Tempus Sans ITC" pitchFamily="82" charset="0"/>
              </a:rPr>
              <a:t>inscription</a:t>
            </a:r>
            <a:r>
              <a:rPr kumimoji="0" lang="it-IT" sz="2400" dirty="0">
                <a:latin typeface="Tempus Sans ITC" pitchFamily="82" charset="0"/>
              </a:rPr>
              <a:t>/</a:t>
            </a:r>
            <a:r>
              <a:rPr kumimoji="0" lang="it-IT" sz="2400" dirty="0" err="1">
                <a:latin typeface="Tempus Sans ITC" pitchFamily="82" charset="0"/>
              </a:rPr>
              <a:t>fulfilled</a:t>
            </a:r>
            <a:r>
              <a:rPr kumimoji="0" lang="it-IT" sz="2400" dirty="0">
                <a:latin typeface="Tempus Sans ITC" pitchFamily="82" charset="0"/>
              </a:rPr>
              <a:t> </a:t>
            </a:r>
            <a:r>
              <a:rPr kumimoji="0" lang="it-IT" sz="2400" dirty="0" err="1">
                <a:latin typeface="Tempus Sans ITC" pitchFamily="82" charset="0"/>
              </a:rPr>
              <a:t>his</a:t>
            </a:r>
            <a:r>
              <a:rPr kumimoji="0" lang="it-IT" sz="2400" dirty="0">
                <a:latin typeface="Tempus Sans ITC" pitchFamily="82" charset="0"/>
              </a:rPr>
              <a:t> </a:t>
            </a:r>
            <a:r>
              <a:rPr kumimoji="0" lang="it-IT" sz="2400" dirty="0" err="1">
                <a:latin typeface="Tempus Sans ITC" pitchFamily="82" charset="0"/>
              </a:rPr>
              <a:t>vow</a:t>
            </a:r>
            <a:r>
              <a:rPr kumimoji="0" lang="it-IT" sz="2400" dirty="0">
                <a:latin typeface="Tempus Sans ITC" pitchFamily="82" charset="0"/>
              </a:rPr>
              <a:t>).”</a:t>
            </a:r>
            <a:endParaRPr kumimoji="0" lang="en-US" sz="2400" dirty="0">
              <a:latin typeface="Tempus Sans ITC" pitchFamily="82" charset="0"/>
            </a:endParaRPr>
          </a:p>
        </p:txBody>
      </p:sp>
      <p:sp>
        <p:nvSpPr>
          <p:cNvPr id="9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8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>
            <a:lum bright="-38000" contrast="-48000"/>
          </a:blip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3" name="Text Box 7"/>
          <p:cNvSpPr txBox="1">
            <a:spLocks noChangeArrowheads="1"/>
          </p:cNvSpPr>
          <p:nvPr/>
        </p:nvSpPr>
        <p:spPr bwMode="auto">
          <a:xfrm>
            <a:off x="251520" y="2348880"/>
            <a:ext cx="597666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a(</a:t>
            </a:r>
            <a:r>
              <a:rPr lang="de-DE" sz="2400" b="1" dirty="0" err="1">
                <a:latin typeface="Tempus Sans ITC" pitchFamily="82" charset="0"/>
              </a:rPr>
              <a:t>bc</a:t>
            </a:r>
            <a:r>
              <a:rPr lang="de-DE" sz="2400" b="1" dirty="0">
                <a:latin typeface="Tempus Sans ITC" pitchFamily="82" charset="0"/>
              </a:rPr>
              <a:t>)	</a:t>
            </a:r>
            <a:r>
              <a:rPr lang="de-DE" sz="2400" dirty="0" err="1">
                <a:latin typeface="Tempus Sans ITC" pitchFamily="82" charset="0"/>
              </a:rPr>
              <a:t>abbreviation</a:t>
            </a:r>
            <a:r>
              <a:rPr lang="de-DE" sz="2400" dirty="0">
                <a:latin typeface="Tempus Sans ITC" pitchFamily="82" charset="0"/>
              </a:rPr>
              <a:t>, </a:t>
            </a:r>
            <a:r>
              <a:rPr lang="de-DE" sz="2400" dirty="0" err="1">
                <a:latin typeface="Tempus Sans ITC" pitchFamily="82" charset="0"/>
              </a:rPr>
              <a:t>expanded</a:t>
            </a:r>
            <a:r>
              <a:rPr lang="de-DE" sz="2400" dirty="0">
                <a:latin typeface="Tempus Sans ITC" pitchFamily="82" charset="0"/>
              </a:rPr>
              <a:t> </a:t>
            </a:r>
            <a:br>
              <a:rPr lang="de-DE" sz="2400" dirty="0">
                <a:latin typeface="Tempus Sans ITC" pitchFamily="82" charset="0"/>
              </a:rPr>
            </a:br>
            <a:r>
              <a:rPr lang="de-DE" sz="2400" dirty="0">
                <a:latin typeface="Tempus Sans ITC" pitchFamily="82" charset="0"/>
              </a:rPr>
              <a:t>                 </a:t>
            </a:r>
            <a:r>
              <a:rPr lang="de-DE" sz="2400" dirty="0" err="1">
                <a:latin typeface="Tempus Sans ITC" pitchFamily="82" charset="0"/>
              </a:rPr>
              <a:t>by</a:t>
            </a:r>
            <a:r>
              <a:rPr lang="de-DE" sz="2400" dirty="0">
                <a:latin typeface="Tempus Sans ITC" pitchFamily="82" charset="0"/>
              </a:rPr>
              <a:t> </a:t>
            </a:r>
            <a:r>
              <a:rPr lang="de-DE" sz="2400" dirty="0" err="1">
                <a:latin typeface="Tempus Sans ITC" pitchFamily="82" charset="0"/>
              </a:rPr>
              <a:t>editor</a:t>
            </a:r>
            <a:endParaRPr lang="de-DE" sz="2400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[---]	</a:t>
            </a:r>
            <a:r>
              <a:rPr lang="de-DE" sz="2400" b="1" dirty="0" err="1">
                <a:latin typeface="Tempus Sans ITC" pitchFamily="82" charset="0"/>
              </a:rPr>
              <a:t>lacuna</a:t>
            </a:r>
            <a:r>
              <a:rPr lang="de-DE" sz="2400" b="1" dirty="0">
                <a:latin typeface="Tempus Sans ITC" pitchFamily="82" charset="0"/>
              </a:rPr>
              <a:t>/</a:t>
            </a:r>
            <a:r>
              <a:rPr lang="de-DE" sz="2400" b="1" dirty="0" err="1">
                <a:latin typeface="Tempus Sans ITC" pitchFamily="82" charset="0"/>
              </a:rPr>
              <a:t>gap</a:t>
            </a:r>
            <a:r>
              <a:rPr lang="de-DE" sz="2400" b="1" dirty="0">
                <a:latin typeface="Tempus Sans ITC" pitchFamily="82" charset="0"/>
              </a:rPr>
              <a:t> in </a:t>
            </a:r>
            <a:r>
              <a:rPr lang="de-DE" sz="2400" b="1" dirty="0" err="1">
                <a:latin typeface="Tempus Sans ITC" pitchFamily="82" charset="0"/>
              </a:rPr>
              <a:t>the</a:t>
            </a:r>
            <a:r>
              <a:rPr lang="de-DE" sz="2400" b="1" dirty="0">
                <a:latin typeface="Tempus Sans ITC" pitchFamily="82" charset="0"/>
              </a:rPr>
              <a:t> original </a:t>
            </a:r>
            <a:r>
              <a:rPr lang="de-DE" sz="2400" b="1" dirty="0" err="1">
                <a:latin typeface="Tempus Sans ITC" pitchFamily="82" charset="0"/>
              </a:rPr>
              <a:t>text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[</a:t>
            </a:r>
            <a:r>
              <a:rPr lang="de-DE" sz="2400" b="1" dirty="0" err="1">
                <a:latin typeface="Tempus Sans ITC" pitchFamily="82" charset="0"/>
              </a:rPr>
              <a:t>abc</a:t>
            </a:r>
            <a:r>
              <a:rPr lang="de-DE" sz="2400" b="1" dirty="0">
                <a:latin typeface="Tempus Sans ITC" pitchFamily="82" charset="0"/>
              </a:rPr>
              <a:t>]	</a:t>
            </a:r>
            <a:r>
              <a:rPr lang="de-DE" sz="2400" b="1" dirty="0" err="1">
                <a:latin typeface="Tempus Sans ITC" pitchFamily="82" charset="0"/>
              </a:rPr>
              <a:t>lacuna</a:t>
            </a:r>
            <a:r>
              <a:rPr lang="de-DE" sz="2400" b="1" dirty="0">
                <a:latin typeface="Tempus Sans ITC" pitchFamily="82" charset="0"/>
              </a:rPr>
              <a:t>/</a:t>
            </a:r>
            <a:r>
              <a:rPr lang="de-DE" sz="2400" b="1" dirty="0" err="1">
                <a:latin typeface="Tempus Sans ITC" pitchFamily="82" charset="0"/>
              </a:rPr>
              <a:t>gap</a:t>
            </a:r>
            <a:r>
              <a:rPr lang="de-DE" sz="2400" b="1" dirty="0">
                <a:latin typeface="Tempus Sans ITC" pitchFamily="82" charset="0"/>
              </a:rPr>
              <a:t>, </a:t>
            </a:r>
            <a:r>
              <a:rPr lang="de-DE" sz="2400" b="1" dirty="0" err="1">
                <a:latin typeface="Tempus Sans ITC" pitchFamily="82" charset="0"/>
              </a:rPr>
              <a:t>restored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by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editor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&lt;</a:t>
            </a:r>
            <a:r>
              <a:rPr lang="de-DE" sz="2400" b="1" dirty="0" err="1">
                <a:latin typeface="Tempus Sans ITC" pitchFamily="82" charset="0"/>
              </a:rPr>
              <a:t>abc</a:t>
            </a:r>
            <a:r>
              <a:rPr lang="de-DE" sz="2400" b="1" dirty="0">
                <a:latin typeface="Tempus Sans ITC" pitchFamily="82" charset="0"/>
              </a:rPr>
              <a:t>&gt;	</a:t>
            </a:r>
            <a:r>
              <a:rPr lang="de-DE" sz="2400" b="1" dirty="0" err="1">
                <a:latin typeface="Tempus Sans ITC" pitchFamily="82" charset="0"/>
              </a:rPr>
              <a:t>changes</a:t>
            </a:r>
            <a:r>
              <a:rPr lang="de-DE" sz="2400" b="1" dirty="0">
                <a:latin typeface="Tempus Sans ITC" pitchFamily="82" charset="0"/>
              </a:rPr>
              <a:t>/</a:t>
            </a:r>
            <a:r>
              <a:rPr lang="de-DE" sz="2400" b="1" dirty="0" err="1">
                <a:latin typeface="Tempus Sans ITC" pitchFamily="82" charset="0"/>
              </a:rPr>
              <a:t>corrections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by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editor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[[</a:t>
            </a:r>
            <a:r>
              <a:rPr lang="de-DE" sz="2400" b="1" dirty="0" err="1">
                <a:latin typeface="Tempus Sans ITC" pitchFamily="82" charset="0"/>
              </a:rPr>
              <a:t>abc</a:t>
            </a:r>
            <a:r>
              <a:rPr lang="de-DE" sz="2400" b="1" dirty="0">
                <a:latin typeface="Tempus Sans ITC" pitchFamily="82" charset="0"/>
              </a:rPr>
              <a:t>]]	</a:t>
            </a:r>
            <a:r>
              <a:rPr lang="de-DE" sz="2400" b="1" dirty="0" err="1">
                <a:latin typeface="Tempus Sans ITC" pitchFamily="82" charset="0"/>
              </a:rPr>
              <a:t>letters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deleted</a:t>
            </a:r>
            <a:r>
              <a:rPr lang="de-DE" sz="2400" b="1" dirty="0">
                <a:latin typeface="Tempus Sans ITC" pitchFamily="82" charset="0"/>
              </a:rPr>
              <a:t> in </a:t>
            </a:r>
            <a:r>
              <a:rPr lang="de-DE" sz="2400" b="1" dirty="0" err="1">
                <a:latin typeface="Tempus Sans ITC" pitchFamily="82" charset="0"/>
              </a:rPr>
              <a:t>Antiquity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{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abc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}	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letters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on 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inscription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, 			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considered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erroneous and </a:t>
            </a:r>
            <a:br>
              <a:rPr lang="en-GB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</a:br>
            <a:r>
              <a:rPr lang="en-GB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		superfluous by 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the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editor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.</a:t>
            </a:r>
            <a:endParaRPr kumimoji="0" lang="en-US" sz="2400" b="1" dirty="0">
              <a:latin typeface="Tempus Sans ITC" pitchFamily="82" charset="0"/>
            </a:endParaRPr>
          </a:p>
        </p:txBody>
      </p:sp>
      <p:sp>
        <p:nvSpPr>
          <p:cNvPr id="6" name="Inhaltsplatzhalter 3"/>
          <p:cNvSpPr txBox="1">
            <a:spLocks/>
          </p:cNvSpPr>
          <p:nvPr/>
        </p:nvSpPr>
        <p:spPr>
          <a:xfrm>
            <a:off x="457200" y="1516912"/>
            <a:ext cx="533893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Leiden Convention</a:t>
            </a:r>
            <a:r>
              <a:rPr kumimoji="0" lang="en-GB" sz="3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(1931)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029" name="Text Box 5"/>
          <p:cNvSpPr txBox="1">
            <a:spLocks noChangeArrowheads="1"/>
          </p:cNvSpPr>
          <p:nvPr/>
        </p:nvSpPr>
        <p:spPr bwMode="auto">
          <a:xfrm>
            <a:off x="685800" y="1676400"/>
            <a:ext cx="41148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small altar / </a:t>
            </a:r>
            <a:r>
              <a:rPr kumimoji="0" lang="en-US" sz="1800" i="1" dirty="0" err="1"/>
              <a:t>arula</a:t>
            </a:r>
            <a:endParaRPr kumimoji="0" lang="en-US" sz="1800" i="1" dirty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votive inscription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inscriptions provide information on cults and religious believes in the Roman provinces, even in many rural areas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kumimoji="0" lang="en-US" sz="1800" dirty="0"/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Jupiter &amp; Juno: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Roman deities 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Roman theonyms</a:t>
            </a:r>
          </a:p>
          <a:p>
            <a:pPr lvl="1">
              <a:lnSpc>
                <a:spcPct val="80000"/>
              </a:lnSpc>
              <a:spcBef>
                <a:spcPct val="50000"/>
              </a:spcBef>
            </a:pPr>
            <a:r>
              <a:rPr kumimoji="0" lang="en-US" sz="1800" dirty="0"/>
              <a:t> But here: worshipped together as </a:t>
            </a:r>
            <a:r>
              <a:rPr kumimoji="0" lang="en-US" sz="1800" b="1" dirty="0"/>
              <a:t>divine couple</a:t>
            </a:r>
            <a:r>
              <a:rPr kumimoji="0" lang="en-US" sz="1800" dirty="0"/>
              <a:t>: </a:t>
            </a:r>
            <a:br>
              <a:rPr kumimoji="0" lang="en-US" sz="1800" dirty="0"/>
            </a:br>
            <a:r>
              <a:rPr kumimoji="0" lang="en-US" sz="1800" dirty="0"/>
              <a:t> </a:t>
            </a:r>
            <a:r>
              <a:rPr kumimoji="0" lang="en-US" sz="1800" dirty="0">
                <a:sym typeface="Wingdings" pitchFamily="2" charset="2"/>
              </a:rPr>
              <a:t> typical for “Celtic” religion, especially in Eastern Gaul</a:t>
            </a:r>
            <a:endParaRPr kumimoji="0" lang="en-US" sz="1800" dirty="0"/>
          </a:p>
          <a:p>
            <a:pPr lvl="1">
              <a:lnSpc>
                <a:spcPct val="80000"/>
              </a:lnSpc>
              <a:spcBef>
                <a:spcPct val="50000"/>
              </a:spcBef>
            </a:pPr>
            <a:endParaRPr kumimoji="0" lang="en-US" sz="1800" dirty="0"/>
          </a:p>
        </p:txBody>
      </p:sp>
      <p:pic>
        <p:nvPicPr>
          <p:cNvPr id="6" name="Picture 4" descr="C:\Eigene Dateien\TEACHING MATERIAL\EINFÜHRUNG ALTE GESCHICHTE\Epigraphik\CSIR 2 10 no 9 Jupiteraltar Inschriften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6506" y="1340768"/>
            <a:ext cx="3772510" cy="5517232"/>
          </a:xfrm>
          <a:prstGeom prst="rect">
            <a:avLst/>
          </a:prstGeom>
          <a:noFill/>
        </p:spPr>
      </p:pic>
      <p:sp>
        <p:nvSpPr>
          <p:cNvPr id="5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Grafik 6" descr="100_3134 smal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5" y="1014079"/>
            <a:ext cx="4320480" cy="5843921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7"/>
          <p:cNvSpPr txBox="1">
            <a:spLocks noChangeArrowheads="1"/>
          </p:cNvSpPr>
          <p:nvPr/>
        </p:nvSpPr>
        <p:spPr bwMode="auto">
          <a:xfrm>
            <a:off x="251520" y="2348880"/>
            <a:ext cx="597666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a(</a:t>
            </a:r>
            <a:r>
              <a:rPr lang="de-DE" sz="2400" b="1" dirty="0" err="1">
                <a:latin typeface="Tempus Sans ITC" pitchFamily="82" charset="0"/>
              </a:rPr>
              <a:t>bc</a:t>
            </a:r>
            <a:r>
              <a:rPr lang="de-DE" sz="2400" b="1" dirty="0">
                <a:latin typeface="Tempus Sans ITC" pitchFamily="82" charset="0"/>
              </a:rPr>
              <a:t>)	</a:t>
            </a:r>
            <a:r>
              <a:rPr lang="de-DE" sz="2400" dirty="0" err="1">
                <a:latin typeface="Tempus Sans ITC" pitchFamily="82" charset="0"/>
              </a:rPr>
              <a:t>abbreviation</a:t>
            </a:r>
            <a:r>
              <a:rPr lang="de-DE" sz="2400" dirty="0">
                <a:latin typeface="Tempus Sans ITC" pitchFamily="82" charset="0"/>
              </a:rPr>
              <a:t>, </a:t>
            </a:r>
            <a:r>
              <a:rPr lang="de-DE" sz="2400" dirty="0" err="1">
                <a:latin typeface="Tempus Sans ITC" pitchFamily="82" charset="0"/>
              </a:rPr>
              <a:t>expanded</a:t>
            </a:r>
            <a:r>
              <a:rPr lang="de-DE" sz="2400" dirty="0">
                <a:latin typeface="Tempus Sans ITC" pitchFamily="82" charset="0"/>
              </a:rPr>
              <a:t> </a:t>
            </a:r>
            <a:br>
              <a:rPr lang="de-DE" sz="2400" dirty="0">
                <a:latin typeface="Tempus Sans ITC" pitchFamily="82" charset="0"/>
              </a:rPr>
            </a:br>
            <a:r>
              <a:rPr lang="de-DE" sz="2400" dirty="0">
                <a:latin typeface="Tempus Sans ITC" pitchFamily="82" charset="0"/>
              </a:rPr>
              <a:t>                 </a:t>
            </a:r>
            <a:r>
              <a:rPr lang="de-DE" sz="2400" dirty="0" err="1">
                <a:latin typeface="Tempus Sans ITC" pitchFamily="82" charset="0"/>
              </a:rPr>
              <a:t>by</a:t>
            </a:r>
            <a:r>
              <a:rPr lang="de-DE" sz="2400" dirty="0">
                <a:latin typeface="Tempus Sans ITC" pitchFamily="82" charset="0"/>
              </a:rPr>
              <a:t> </a:t>
            </a:r>
            <a:r>
              <a:rPr lang="de-DE" sz="2400" dirty="0" err="1">
                <a:latin typeface="Tempus Sans ITC" pitchFamily="82" charset="0"/>
              </a:rPr>
              <a:t>editor</a:t>
            </a:r>
            <a:endParaRPr lang="de-DE" sz="2400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[---]	</a:t>
            </a:r>
            <a:r>
              <a:rPr lang="de-DE" sz="2400" b="1" dirty="0" err="1">
                <a:latin typeface="Tempus Sans ITC" pitchFamily="82" charset="0"/>
              </a:rPr>
              <a:t>lacuna</a:t>
            </a:r>
            <a:r>
              <a:rPr lang="de-DE" sz="2400" b="1" dirty="0">
                <a:latin typeface="Tempus Sans ITC" pitchFamily="82" charset="0"/>
              </a:rPr>
              <a:t>/</a:t>
            </a:r>
            <a:r>
              <a:rPr lang="de-DE" sz="2400" b="1" dirty="0" err="1">
                <a:latin typeface="Tempus Sans ITC" pitchFamily="82" charset="0"/>
              </a:rPr>
              <a:t>gap</a:t>
            </a:r>
            <a:r>
              <a:rPr lang="de-DE" sz="2400" b="1" dirty="0">
                <a:latin typeface="Tempus Sans ITC" pitchFamily="82" charset="0"/>
              </a:rPr>
              <a:t> in </a:t>
            </a:r>
            <a:r>
              <a:rPr lang="de-DE" sz="2400" b="1" dirty="0" err="1">
                <a:latin typeface="Tempus Sans ITC" pitchFamily="82" charset="0"/>
              </a:rPr>
              <a:t>the</a:t>
            </a:r>
            <a:r>
              <a:rPr lang="de-DE" sz="2400" b="1" dirty="0">
                <a:latin typeface="Tempus Sans ITC" pitchFamily="82" charset="0"/>
              </a:rPr>
              <a:t> original </a:t>
            </a:r>
            <a:r>
              <a:rPr lang="de-DE" sz="2400" b="1" dirty="0" err="1">
                <a:latin typeface="Tempus Sans ITC" pitchFamily="82" charset="0"/>
              </a:rPr>
              <a:t>text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[</a:t>
            </a:r>
            <a:r>
              <a:rPr lang="de-DE" sz="2400" b="1" dirty="0" err="1">
                <a:latin typeface="Tempus Sans ITC" pitchFamily="82" charset="0"/>
              </a:rPr>
              <a:t>abc</a:t>
            </a:r>
            <a:r>
              <a:rPr lang="de-DE" sz="2400" b="1" dirty="0">
                <a:latin typeface="Tempus Sans ITC" pitchFamily="82" charset="0"/>
              </a:rPr>
              <a:t>]	</a:t>
            </a:r>
            <a:r>
              <a:rPr lang="de-DE" sz="2400" b="1" dirty="0" err="1">
                <a:latin typeface="Tempus Sans ITC" pitchFamily="82" charset="0"/>
              </a:rPr>
              <a:t>lacuna</a:t>
            </a:r>
            <a:r>
              <a:rPr lang="de-DE" sz="2400" b="1" dirty="0">
                <a:latin typeface="Tempus Sans ITC" pitchFamily="82" charset="0"/>
              </a:rPr>
              <a:t>/</a:t>
            </a:r>
            <a:r>
              <a:rPr lang="de-DE" sz="2400" b="1" dirty="0" err="1">
                <a:latin typeface="Tempus Sans ITC" pitchFamily="82" charset="0"/>
              </a:rPr>
              <a:t>gap</a:t>
            </a:r>
            <a:r>
              <a:rPr lang="de-DE" sz="2400" b="1" dirty="0">
                <a:latin typeface="Tempus Sans ITC" pitchFamily="82" charset="0"/>
              </a:rPr>
              <a:t>, </a:t>
            </a:r>
            <a:r>
              <a:rPr lang="de-DE" sz="2400" b="1" dirty="0" err="1">
                <a:latin typeface="Tempus Sans ITC" pitchFamily="82" charset="0"/>
              </a:rPr>
              <a:t>restored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by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editor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&lt;</a:t>
            </a:r>
            <a:r>
              <a:rPr lang="de-DE" sz="2400" b="1" dirty="0" err="1">
                <a:latin typeface="Tempus Sans ITC" pitchFamily="82" charset="0"/>
              </a:rPr>
              <a:t>abc</a:t>
            </a:r>
            <a:r>
              <a:rPr lang="de-DE" sz="2400" b="1" dirty="0">
                <a:latin typeface="Tempus Sans ITC" pitchFamily="82" charset="0"/>
              </a:rPr>
              <a:t>&gt;	</a:t>
            </a:r>
            <a:r>
              <a:rPr lang="de-DE" sz="2400" b="1" dirty="0" err="1">
                <a:latin typeface="Tempus Sans ITC" pitchFamily="82" charset="0"/>
              </a:rPr>
              <a:t>changes</a:t>
            </a:r>
            <a:r>
              <a:rPr lang="de-DE" sz="2400" b="1" dirty="0">
                <a:latin typeface="Tempus Sans ITC" pitchFamily="82" charset="0"/>
              </a:rPr>
              <a:t>/</a:t>
            </a:r>
            <a:r>
              <a:rPr lang="de-DE" sz="2400" b="1" dirty="0" err="1">
                <a:latin typeface="Tempus Sans ITC" pitchFamily="82" charset="0"/>
              </a:rPr>
              <a:t>corrections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by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editor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lang="de-DE" sz="2400" b="1" dirty="0">
                <a:latin typeface="Tempus Sans ITC" pitchFamily="82" charset="0"/>
              </a:rPr>
              <a:t>[[</a:t>
            </a:r>
            <a:r>
              <a:rPr lang="de-DE" sz="2400" b="1" dirty="0" err="1">
                <a:latin typeface="Tempus Sans ITC" pitchFamily="82" charset="0"/>
              </a:rPr>
              <a:t>abc</a:t>
            </a:r>
            <a:r>
              <a:rPr lang="de-DE" sz="2400" b="1" dirty="0">
                <a:latin typeface="Tempus Sans ITC" pitchFamily="82" charset="0"/>
              </a:rPr>
              <a:t>]]	</a:t>
            </a:r>
            <a:r>
              <a:rPr lang="de-DE" sz="2400" b="1" dirty="0" err="1">
                <a:latin typeface="Tempus Sans ITC" pitchFamily="82" charset="0"/>
              </a:rPr>
              <a:t>letters</a:t>
            </a:r>
            <a:r>
              <a:rPr lang="de-DE" sz="2400" b="1" dirty="0">
                <a:latin typeface="Tempus Sans ITC" pitchFamily="82" charset="0"/>
              </a:rPr>
              <a:t> </a:t>
            </a:r>
            <a:r>
              <a:rPr lang="de-DE" sz="2400" b="1" dirty="0" err="1">
                <a:latin typeface="Tempus Sans ITC" pitchFamily="82" charset="0"/>
              </a:rPr>
              <a:t>deleted</a:t>
            </a:r>
            <a:r>
              <a:rPr lang="de-DE" sz="2400" b="1" dirty="0">
                <a:latin typeface="Tempus Sans ITC" pitchFamily="82" charset="0"/>
              </a:rPr>
              <a:t> in </a:t>
            </a:r>
            <a:r>
              <a:rPr lang="de-DE" sz="2400" b="1" dirty="0" err="1">
                <a:latin typeface="Tempus Sans ITC" pitchFamily="82" charset="0"/>
              </a:rPr>
              <a:t>Antiquity</a:t>
            </a:r>
            <a:endParaRPr lang="de-DE" sz="2400" b="1" dirty="0">
              <a:latin typeface="Tempus Sans ITC" pitchFamily="82" charset="0"/>
            </a:endParaRPr>
          </a:p>
          <a:p>
            <a:pPr lvl="1">
              <a:spcBef>
                <a:spcPct val="0"/>
              </a:spcBef>
              <a:buFontTx/>
              <a:buNone/>
            </a:pP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{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abc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}	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letters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on 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inscription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, 			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considered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erroneous and </a:t>
            </a:r>
            <a:br>
              <a:rPr lang="en-GB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</a:br>
            <a:r>
              <a:rPr lang="en-GB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		superfluous by 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the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</a:t>
            </a:r>
            <a:r>
              <a:rPr kumimoji="0" lang="de-DE" sz="2400" dirty="0" err="1">
                <a:latin typeface="Tempus Sans ITC" pitchFamily="82" charset="0"/>
                <a:ea typeface="Tahoma" pitchFamily="34" charset="0"/>
                <a:cs typeface="Tahoma" pitchFamily="34" charset="0"/>
              </a:rPr>
              <a:t>editor</a:t>
            </a:r>
            <a:r>
              <a:rPr kumimoji="0" lang="de-DE" sz="2400" dirty="0">
                <a:latin typeface="Tempus Sans ITC" pitchFamily="82" charset="0"/>
                <a:ea typeface="Tahoma" pitchFamily="34" charset="0"/>
                <a:cs typeface="Tahoma" pitchFamily="34" charset="0"/>
              </a:rPr>
              <a:t> .</a:t>
            </a:r>
            <a:endParaRPr kumimoji="0" lang="en-US" sz="2400" b="1" dirty="0">
              <a:latin typeface="Tempus Sans ITC" pitchFamily="82" charset="0"/>
            </a:endParaRPr>
          </a:p>
        </p:txBody>
      </p:sp>
      <p:sp>
        <p:nvSpPr>
          <p:cNvPr id="6" name="Inhaltsplatzhalter 3"/>
          <p:cNvSpPr txBox="1">
            <a:spLocks/>
          </p:cNvSpPr>
          <p:nvPr/>
        </p:nvSpPr>
        <p:spPr>
          <a:xfrm>
            <a:off x="457200" y="1516912"/>
            <a:ext cx="5338936" cy="3941763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Leiden Convention</a:t>
            </a:r>
            <a:r>
              <a:rPr kumimoji="0" lang="en-GB" sz="3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(1931)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269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 dirty="0"/>
              <a:t>LEVBIVS CLAVPI</a:t>
            </a:r>
            <a:br>
              <a:rPr kumimoji="0" lang="en-US" dirty="0"/>
            </a:br>
            <a:r>
              <a:rPr kumimoji="0" lang="en-US" dirty="0"/>
              <a:t>F EQ MISSICIVS</a:t>
            </a:r>
            <a:br>
              <a:rPr kumimoji="0" lang="en-US" dirty="0"/>
            </a:br>
            <a:r>
              <a:rPr kumimoji="0" lang="en-US" dirty="0"/>
              <a:t>ALA SEBOSIANA</a:t>
            </a:r>
            <a:br>
              <a:rPr kumimoji="0" lang="en-US" dirty="0"/>
            </a:br>
            <a:r>
              <a:rPr kumimoji="0" lang="en-US" dirty="0"/>
              <a:t>AN LXXV H S E </a:t>
            </a:r>
            <a:br>
              <a:rPr kumimoji="0" lang="en-US" dirty="0"/>
            </a:br>
            <a:r>
              <a:rPr kumimoji="0" lang="en-US" dirty="0"/>
              <a:t>GRATVS F MILES</a:t>
            </a:r>
            <a:br>
              <a:rPr kumimoji="0" lang="en-US" dirty="0"/>
            </a:br>
            <a:r>
              <a:rPr kumimoji="0" lang="en-US" dirty="0"/>
              <a:t>EX T F</a:t>
            </a:r>
          </a:p>
        </p:txBody>
      </p:sp>
      <p:sp>
        <p:nvSpPr>
          <p:cNvPr id="395270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6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95268" name="Picture 4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5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395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5269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kumimoji="0" lang="en-US"/>
              <a:t>LEVBIVS CLAVPI</a:t>
            </a:r>
            <a:br>
              <a:rPr kumimoji="0" lang="en-US"/>
            </a:br>
            <a:r>
              <a:rPr kumimoji="0" lang="en-US"/>
              <a:t>F EQ MISSICIVS</a:t>
            </a:r>
            <a:br>
              <a:rPr kumimoji="0" lang="en-US"/>
            </a:br>
            <a:r>
              <a:rPr kumimoji="0" lang="en-US"/>
              <a:t>ALA SEBOSIANA</a:t>
            </a:r>
            <a:br>
              <a:rPr kumimoji="0" lang="en-US"/>
            </a:br>
            <a:r>
              <a:rPr kumimoji="0" lang="en-US"/>
              <a:t>AN LXXV H S E </a:t>
            </a:r>
            <a:br>
              <a:rPr kumimoji="0" lang="en-US"/>
            </a:br>
            <a:r>
              <a:rPr kumimoji="0" lang="en-US"/>
              <a:t>GRATVS F MILES</a:t>
            </a:r>
            <a:br>
              <a:rPr kumimoji="0" lang="en-US"/>
            </a:br>
            <a:r>
              <a:rPr kumimoji="0" lang="en-US"/>
              <a:t>EX T F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5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" name="Picture 4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6" name="Textfeld 5"/>
          <p:cNvSpPr txBox="1"/>
          <p:nvPr/>
        </p:nvSpPr>
        <p:spPr>
          <a:xfrm>
            <a:off x="0" y="1268760"/>
            <a:ext cx="6012160" cy="1015663"/>
          </a:xfrm>
          <a:prstGeom prst="rect">
            <a:avLst/>
          </a:prstGeom>
          <a:solidFill>
            <a:srgbClr val="C00000">
              <a:alpha val="75000"/>
            </a:srgb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dirty="0">
                <a:solidFill>
                  <a:srgbClr val="FFFF00"/>
                </a:solidFill>
              </a:rPr>
              <a:t>Your task: How to expand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 the abbreviations ? 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6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How</a:t>
            </a:r>
            <a:r>
              <a:rPr lang="de-DE" sz="4800" dirty="0"/>
              <a:t> </a:t>
            </a:r>
            <a:r>
              <a:rPr lang="de-DE" sz="4800" dirty="0" err="1"/>
              <a:t>to</a:t>
            </a:r>
            <a:r>
              <a:rPr lang="de-DE" sz="4800" dirty="0"/>
              <a:t> </a:t>
            </a:r>
            <a:r>
              <a:rPr lang="de-DE" sz="4800" dirty="0" err="1"/>
              <a:t>transcribe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r>
              <a:rPr lang="de-DE" sz="4800" dirty="0"/>
              <a:t>?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98343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398341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6791672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</a:t>
            </a:r>
            <a:br>
              <a:rPr lang="it-IT" dirty="0"/>
            </a:br>
            <a:r>
              <a:rPr lang="it-IT" dirty="0"/>
              <a:t>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</a:t>
            </a:r>
            <a:br>
              <a:rPr lang="it-IT" dirty="0"/>
            </a:br>
            <a:r>
              <a:rPr lang="it-IT" dirty="0"/>
              <a:t>ala </a:t>
            </a:r>
            <a:r>
              <a:rPr lang="it-IT" dirty="0" err="1"/>
              <a:t>Sebosiana</a:t>
            </a:r>
            <a:r>
              <a:rPr lang="it-IT" dirty="0"/>
              <a:t> </a:t>
            </a:r>
            <a:br>
              <a:rPr lang="it-IT" dirty="0"/>
            </a:b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</a:t>
            </a:r>
            <a:br>
              <a:rPr lang="it-IT" dirty="0"/>
            </a:b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</a:t>
            </a:r>
            <a:br>
              <a:rPr lang="it-IT" dirty="0"/>
            </a:br>
            <a:r>
              <a:rPr lang="it-IT" dirty="0"/>
              <a:t>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 </a:t>
            </a:r>
          </a:p>
        </p:txBody>
      </p:sp>
    </p:spTree>
  </p:cSld>
  <p:clrMapOvr>
    <a:masterClrMapping/>
  </p:clrMapOvr>
  <p:transition>
    <p:randomBar dir="vert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pic>
        <p:nvPicPr>
          <p:cNvPr id="3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7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iagonal liegende Ecken des Rechtecks abrunden 5"/>
          <p:cNvSpPr/>
          <p:nvPr/>
        </p:nvSpPr>
        <p:spPr>
          <a:xfrm>
            <a:off x="1619672" y="2636912"/>
            <a:ext cx="2664296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pic>
        <p:nvPicPr>
          <p:cNvPr id="3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3131840" y="1628800"/>
            <a:ext cx="4752528" cy="55399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dirty="0"/>
              <a:t>Filiation: „</a:t>
            </a:r>
            <a:r>
              <a:rPr lang="de-DE" dirty="0" err="1"/>
              <a:t>son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Claupus</a:t>
            </a:r>
            <a:r>
              <a:rPr lang="de-DE" dirty="0"/>
              <a:t>“</a:t>
            </a:r>
            <a:endParaRPr lang="en-GB" dirty="0"/>
          </a:p>
        </p:txBody>
      </p:sp>
      <p:cxnSp>
        <p:nvCxnSpPr>
          <p:cNvPr id="9" name="Gerade Verbindung mit Pfeil 8"/>
          <p:cNvCxnSpPr/>
          <p:nvPr/>
        </p:nvCxnSpPr>
        <p:spPr>
          <a:xfrm flipH="1">
            <a:off x="3635896" y="2204864"/>
            <a:ext cx="1152128" cy="360040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feld 9"/>
          <p:cNvSpPr txBox="1"/>
          <p:nvPr/>
        </p:nvSpPr>
        <p:spPr>
          <a:xfrm>
            <a:off x="251520" y="1124744"/>
            <a:ext cx="2376264" cy="1015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dirty="0"/>
              <a:t>Nominative!</a:t>
            </a:r>
            <a:br>
              <a:rPr lang="de-DE" dirty="0"/>
            </a:br>
            <a:r>
              <a:rPr lang="de-DE" dirty="0"/>
              <a:t>(</a:t>
            </a:r>
            <a:r>
              <a:rPr lang="de-DE" dirty="0" err="1"/>
              <a:t>early</a:t>
            </a:r>
            <a:r>
              <a:rPr lang="de-DE" dirty="0"/>
              <a:t> </a:t>
            </a:r>
            <a:r>
              <a:rPr lang="de-DE" dirty="0" err="1"/>
              <a:t>date</a:t>
            </a:r>
            <a:r>
              <a:rPr lang="de-DE" dirty="0"/>
              <a:t>)</a:t>
            </a:r>
            <a:endParaRPr lang="en-GB" dirty="0"/>
          </a:p>
        </p:txBody>
      </p:sp>
      <p:cxnSp>
        <p:nvCxnSpPr>
          <p:cNvPr id="11" name="Gerade Verbindung mit Pfeil 10"/>
          <p:cNvCxnSpPr/>
          <p:nvPr/>
        </p:nvCxnSpPr>
        <p:spPr>
          <a:xfrm flipH="1">
            <a:off x="971600" y="2060848"/>
            <a:ext cx="144016" cy="648072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gonal liegende Ecken des Rechtecks abrunden 1"/>
          <p:cNvSpPr/>
          <p:nvPr/>
        </p:nvSpPr>
        <p:spPr>
          <a:xfrm>
            <a:off x="251520" y="3068960"/>
            <a:ext cx="3024336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pic>
        <p:nvPicPr>
          <p:cNvPr id="4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3131840" y="1628800"/>
            <a:ext cx="5472608" cy="10156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dirty="0"/>
              <a:t> NOM. </a:t>
            </a:r>
            <a:r>
              <a:rPr lang="de-DE" dirty="0" err="1"/>
              <a:t>discharged</a:t>
            </a:r>
            <a:r>
              <a:rPr lang="de-DE" dirty="0"/>
              <a:t> </a:t>
            </a:r>
            <a:r>
              <a:rPr lang="de-DE" dirty="0" err="1"/>
              <a:t>horseman</a:t>
            </a:r>
            <a:r>
              <a:rPr lang="de-DE" dirty="0"/>
              <a:t>, </a:t>
            </a:r>
            <a:r>
              <a:rPr lang="de-DE" dirty="0" err="1"/>
              <a:t>mounted</a:t>
            </a:r>
            <a:r>
              <a:rPr lang="de-DE" dirty="0"/>
              <a:t> </a:t>
            </a:r>
            <a:r>
              <a:rPr lang="de-DE" dirty="0" err="1"/>
              <a:t>soldier</a:t>
            </a:r>
            <a:endParaRPr lang="en-GB" dirty="0"/>
          </a:p>
        </p:txBody>
      </p:sp>
      <p:cxnSp>
        <p:nvCxnSpPr>
          <p:cNvPr id="8" name="Gerade Verbindung mit Pfeil 7"/>
          <p:cNvCxnSpPr/>
          <p:nvPr/>
        </p:nvCxnSpPr>
        <p:spPr>
          <a:xfrm flipH="1">
            <a:off x="3275856" y="2564904"/>
            <a:ext cx="1584176" cy="720080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gonal liegende Ecken des Rechtecks abrunden 1"/>
          <p:cNvSpPr/>
          <p:nvPr/>
        </p:nvSpPr>
        <p:spPr>
          <a:xfrm>
            <a:off x="251520" y="3501008"/>
            <a:ext cx="2016224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Diagonal liegende Ecken des Rechtecks abrunden 8"/>
          <p:cNvSpPr/>
          <p:nvPr/>
        </p:nvSpPr>
        <p:spPr>
          <a:xfrm>
            <a:off x="3491880" y="3140968"/>
            <a:ext cx="720080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228600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pic>
        <p:nvPicPr>
          <p:cNvPr id="4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4536504" y="4197275"/>
            <a:ext cx="4572000" cy="2616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ALA –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cavalry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</a:t>
            </a:r>
            <a:endParaRPr lang="de-DE" sz="20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auxiliary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unit</a:t>
            </a:r>
            <a:endParaRPr lang="de-DE" sz="20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500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horsemen</a:t>
            </a:r>
            <a:endParaRPr lang="de-DE" sz="20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i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</a:t>
            </a:r>
            <a:r>
              <a:rPr lang="de-DE" sz="2000" b="1" i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 </a:t>
            </a:r>
            <a:r>
              <a:rPr lang="de-DE" sz="2000" b="1" i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Gallorum</a:t>
            </a:r>
            <a:r>
              <a:rPr lang="de-DE" sz="2000" b="1" i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i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Sebosiana</a:t>
            </a:r>
            <a:r>
              <a:rPr lang="de-DE" sz="2000" b="1" i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2"/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Gaul (Loire)</a:t>
            </a:r>
          </a:p>
          <a:p>
            <a:pPr lvl="2"/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based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Germany</a:t>
            </a:r>
          </a:p>
          <a:p>
            <a:pPr lvl="2"/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moved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Britain</a:t>
            </a:r>
            <a:r>
              <a:rPr lang="de-DE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AD 69 </a:t>
            </a:r>
            <a:endParaRPr lang="en-GB" sz="2000" b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Gerade Verbindung mit Pfeil 7"/>
          <p:cNvCxnSpPr/>
          <p:nvPr/>
        </p:nvCxnSpPr>
        <p:spPr>
          <a:xfrm flipH="1" flipV="1">
            <a:off x="2267744" y="3789040"/>
            <a:ext cx="2448272" cy="648072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feld 12"/>
          <p:cNvSpPr txBox="1"/>
          <p:nvPr/>
        </p:nvSpPr>
        <p:spPr>
          <a:xfrm>
            <a:off x="4572000" y="1340768"/>
            <a:ext cx="4572000" cy="7694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Should really be </a:t>
            </a:r>
            <a:r>
              <a:rPr lang="en-GB" sz="2000" b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genetive</a:t>
            </a:r>
            <a:r>
              <a:rPr lang="en-GB" sz="2000" b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!</a:t>
            </a:r>
          </a:p>
          <a:p>
            <a:pPr>
              <a:buNone/>
            </a:pPr>
            <a:r>
              <a:rPr lang="en-GB" sz="2000" b="1" i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en-GB" sz="2000" b="1" i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alae</a:t>
            </a:r>
            <a:r>
              <a:rPr lang="en-GB" sz="2000" b="1" i="1" dirty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i="1" dirty="0" err="1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Sebosianae</a:t>
            </a:r>
            <a:endParaRPr lang="en-GB" sz="2000" b="1" i="1" dirty="0"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4" name="Gerade Verbindung mit Pfeil 13"/>
          <p:cNvCxnSpPr>
            <a:stCxn id="13" idx="1"/>
          </p:cNvCxnSpPr>
          <p:nvPr/>
        </p:nvCxnSpPr>
        <p:spPr>
          <a:xfrm flipH="1">
            <a:off x="3851920" y="1725489"/>
            <a:ext cx="720080" cy="1415479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iagonal liegende Ecken des Rechtecks abrunden 8"/>
          <p:cNvSpPr/>
          <p:nvPr/>
        </p:nvSpPr>
        <p:spPr>
          <a:xfrm>
            <a:off x="179512" y="4005064"/>
            <a:ext cx="1224136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Diagonal liegende Ecken des Rechtecks abrunden 1"/>
          <p:cNvSpPr/>
          <p:nvPr/>
        </p:nvSpPr>
        <p:spPr>
          <a:xfrm>
            <a:off x="2267744" y="3573016"/>
            <a:ext cx="2304256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pic>
        <p:nvPicPr>
          <p:cNvPr id="4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gonal liegende Ecken des Rechtecks abrunden 1"/>
          <p:cNvSpPr/>
          <p:nvPr/>
        </p:nvSpPr>
        <p:spPr>
          <a:xfrm>
            <a:off x="1331640" y="4005064"/>
            <a:ext cx="2952328" cy="504056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pic>
        <p:nvPicPr>
          <p:cNvPr id="5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gonal liegende Ecken des Rechtecks abrunden 1"/>
          <p:cNvSpPr/>
          <p:nvPr/>
        </p:nvSpPr>
        <p:spPr>
          <a:xfrm>
            <a:off x="251520" y="4509120"/>
            <a:ext cx="4176464" cy="1008112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</a:t>
            </a:r>
            <a:r>
              <a:rPr lang="it-IT" dirty="0">
                <a:solidFill>
                  <a:srgbClr val="FFC000"/>
                </a:solidFill>
              </a:rPr>
              <a:t>ex t(</a:t>
            </a:r>
            <a:r>
              <a:rPr lang="it-IT" dirty="0" err="1">
                <a:solidFill>
                  <a:srgbClr val="FFC000"/>
                </a:solidFill>
              </a:rPr>
              <a:t>estamento</a:t>
            </a:r>
            <a:r>
              <a:rPr lang="it-IT" dirty="0">
                <a:solidFill>
                  <a:srgbClr val="FFC000"/>
                </a:solidFill>
              </a:rPr>
              <a:t>)</a:t>
            </a:r>
            <a:r>
              <a:rPr lang="it-IT" dirty="0"/>
              <a:t> f(</a:t>
            </a:r>
            <a:r>
              <a:rPr lang="it-IT" dirty="0" err="1"/>
              <a:t>ecit</a:t>
            </a:r>
            <a:r>
              <a:rPr lang="it-IT" dirty="0"/>
              <a:t>). </a:t>
            </a:r>
          </a:p>
        </p:txBody>
      </p:sp>
      <p:pic>
        <p:nvPicPr>
          <p:cNvPr id="4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cxnSp>
        <p:nvCxnSpPr>
          <p:cNvPr id="8" name="Gerade Verbindung mit Pfeil 7"/>
          <p:cNvCxnSpPr/>
          <p:nvPr/>
        </p:nvCxnSpPr>
        <p:spPr>
          <a:xfrm flipH="1">
            <a:off x="3347864" y="3068960"/>
            <a:ext cx="1584176" cy="1584176"/>
          </a:xfrm>
          <a:prstGeom prst="straightConnector1">
            <a:avLst/>
          </a:prstGeom>
          <a:ln w="857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1691680" y="548680"/>
            <a:ext cx="5472608" cy="26776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de-DE" dirty="0"/>
              <a:t> </a:t>
            </a:r>
            <a:r>
              <a:rPr lang="de-DE" dirty="0" err="1"/>
              <a:t>Gratus</a:t>
            </a:r>
            <a:r>
              <a:rPr lang="de-DE" dirty="0"/>
              <a:t>: </a:t>
            </a:r>
            <a:r>
              <a:rPr lang="de-DE" dirty="0" err="1"/>
              <a:t>son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Leubius</a:t>
            </a:r>
            <a:endParaRPr lang="de-DE" dirty="0"/>
          </a:p>
          <a:p>
            <a:r>
              <a:rPr lang="de-DE" dirty="0"/>
              <a:t> </a:t>
            </a:r>
            <a:r>
              <a:rPr lang="de-DE" dirty="0" err="1"/>
              <a:t>soldiers</a:t>
            </a:r>
            <a:endParaRPr lang="de-DE" dirty="0"/>
          </a:p>
          <a:p>
            <a:r>
              <a:rPr lang="de-DE" dirty="0"/>
              <a:t> </a:t>
            </a:r>
            <a:r>
              <a:rPr lang="de-DE" dirty="0" err="1"/>
              <a:t>heir</a:t>
            </a:r>
            <a:r>
              <a:rPr lang="de-DE" dirty="0"/>
              <a:t> </a:t>
            </a:r>
            <a:r>
              <a:rPr lang="de-DE" dirty="0" err="1"/>
              <a:t>of</a:t>
            </a:r>
            <a:r>
              <a:rPr lang="de-DE" dirty="0"/>
              <a:t> </a:t>
            </a:r>
            <a:r>
              <a:rPr lang="de-DE" dirty="0" err="1"/>
              <a:t>Gratus</a:t>
            </a:r>
            <a:endParaRPr lang="de-DE" dirty="0"/>
          </a:p>
          <a:p>
            <a:r>
              <a:rPr lang="de-DE" dirty="0"/>
              <a:t> </a:t>
            </a:r>
            <a:r>
              <a:rPr lang="de-DE" dirty="0" err="1"/>
              <a:t>legally</a:t>
            </a:r>
            <a:r>
              <a:rPr lang="de-DE" dirty="0"/>
              <a:t> </a:t>
            </a:r>
            <a:r>
              <a:rPr lang="de-DE" dirty="0" err="1"/>
              <a:t>required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set</a:t>
            </a:r>
            <a:r>
              <a:rPr lang="de-DE" dirty="0"/>
              <a:t> </a:t>
            </a:r>
            <a:r>
              <a:rPr lang="de-DE" dirty="0" err="1"/>
              <a:t>up</a:t>
            </a:r>
            <a:r>
              <a:rPr lang="de-DE" dirty="0"/>
              <a:t> </a:t>
            </a:r>
            <a:r>
              <a:rPr lang="de-DE" dirty="0" err="1"/>
              <a:t>this</a:t>
            </a:r>
            <a:r>
              <a:rPr lang="de-DE" dirty="0"/>
              <a:t> </a:t>
            </a:r>
            <a:r>
              <a:rPr lang="de-DE" dirty="0" err="1"/>
              <a:t>tombstone</a:t>
            </a:r>
            <a:endParaRPr lang="de-DE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/>
              <a:t>Leubius</a:t>
            </a:r>
            <a:r>
              <a:rPr lang="it-IT" dirty="0"/>
              <a:t> </a:t>
            </a:r>
            <a:r>
              <a:rPr lang="it-IT" dirty="0" err="1"/>
              <a:t>Claupi</a:t>
            </a:r>
            <a:r>
              <a:rPr lang="it-IT" dirty="0"/>
              <a:t> |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eq</a:t>
            </a:r>
            <a:r>
              <a:rPr lang="it-IT" dirty="0"/>
              <a:t>(</a:t>
            </a:r>
            <a:r>
              <a:rPr lang="it-IT" dirty="0" err="1"/>
              <a:t>ues</a:t>
            </a:r>
            <a:r>
              <a:rPr lang="it-IT" dirty="0"/>
              <a:t>) </a:t>
            </a:r>
            <a:r>
              <a:rPr lang="it-IT" dirty="0" err="1"/>
              <a:t>missicius</a:t>
            </a:r>
            <a:r>
              <a:rPr lang="it-IT" dirty="0"/>
              <a:t> | ala </a:t>
            </a:r>
            <a:r>
              <a:rPr lang="it-IT" dirty="0" err="1"/>
              <a:t>Sebosiana</a:t>
            </a:r>
            <a:r>
              <a:rPr lang="it-IT" dirty="0"/>
              <a:t> | </a:t>
            </a:r>
            <a:r>
              <a:rPr lang="it-IT" dirty="0" err="1"/>
              <a:t>an</a:t>
            </a:r>
            <a:r>
              <a:rPr lang="it-IT" dirty="0"/>
              <a:t>(</a:t>
            </a:r>
            <a:r>
              <a:rPr lang="it-IT" dirty="0" err="1"/>
              <a:t>norum</a:t>
            </a:r>
            <a:r>
              <a:rPr lang="it-IT" dirty="0"/>
              <a:t>) LXXV h(</a:t>
            </a:r>
            <a:r>
              <a:rPr lang="it-IT" dirty="0" err="1"/>
              <a:t>ic</a:t>
            </a:r>
            <a:r>
              <a:rPr lang="it-IT" dirty="0"/>
              <a:t>) s(</a:t>
            </a:r>
            <a:r>
              <a:rPr lang="it-IT" dirty="0" err="1"/>
              <a:t>itus</a:t>
            </a:r>
            <a:r>
              <a:rPr lang="it-IT" dirty="0"/>
              <a:t>) e(</a:t>
            </a:r>
            <a:r>
              <a:rPr lang="it-IT" dirty="0" err="1"/>
              <a:t>st</a:t>
            </a:r>
            <a:r>
              <a:rPr lang="it-IT" dirty="0"/>
              <a:t>) | </a:t>
            </a:r>
            <a:r>
              <a:rPr lang="it-IT" dirty="0" err="1"/>
              <a:t>Gratus</a:t>
            </a:r>
            <a:r>
              <a:rPr lang="it-IT" dirty="0"/>
              <a:t> f(</a:t>
            </a:r>
            <a:r>
              <a:rPr lang="it-IT" dirty="0" err="1"/>
              <a:t>ilius</a:t>
            </a:r>
            <a:r>
              <a:rPr lang="it-IT" dirty="0"/>
              <a:t>) </a:t>
            </a:r>
            <a:r>
              <a:rPr lang="it-IT" dirty="0" err="1"/>
              <a:t>miles</a:t>
            </a:r>
            <a:r>
              <a:rPr lang="it-IT" dirty="0"/>
              <a:t> | ex t(</a:t>
            </a:r>
            <a:r>
              <a:rPr lang="it-IT" dirty="0" err="1"/>
              <a:t>estamento</a:t>
            </a:r>
            <a:r>
              <a:rPr lang="it-IT" dirty="0"/>
              <a:t>) f(</a:t>
            </a:r>
            <a:r>
              <a:rPr lang="it-IT" dirty="0" err="1"/>
              <a:t>ecit</a:t>
            </a:r>
            <a:r>
              <a:rPr lang="it-IT" dirty="0"/>
              <a:t>) </a:t>
            </a:r>
          </a:p>
        </p:txBody>
      </p:sp>
      <p:pic>
        <p:nvPicPr>
          <p:cNvPr id="4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8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feld 6"/>
          <p:cNvSpPr txBox="1"/>
          <p:nvPr/>
        </p:nvSpPr>
        <p:spPr>
          <a:xfrm rot="1045311">
            <a:off x="3212817" y="994625"/>
            <a:ext cx="5256584" cy="230832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sz="2400" dirty="0"/>
              <a:t>„</a:t>
            </a:r>
            <a:r>
              <a:rPr lang="de-DE" sz="2400" dirty="0" err="1"/>
              <a:t>Leubius</a:t>
            </a:r>
            <a:r>
              <a:rPr lang="de-DE" sz="2400" dirty="0"/>
              <a:t>, </a:t>
            </a:r>
            <a:r>
              <a:rPr lang="de-DE" sz="2400" dirty="0" err="1"/>
              <a:t>the</a:t>
            </a:r>
            <a:r>
              <a:rPr lang="de-DE" sz="2400" dirty="0"/>
              <a:t> </a:t>
            </a:r>
            <a:r>
              <a:rPr lang="de-DE" sz="2400" dirty="0" err="1"/>
              <a:t>son</a:t>
            </a:r>
            <a:r>
              <a:rPr lang="de-DE" sz="2400" dirty="0"/>
              <a:t> </a:t>
            </a:r>
            <a:r>
              <a:rPr lang="de-DE" sz="2400" dirty="0" err="1"/>
              <a:t>of</a:t>
            </a:r>
            <a:r>
              <a:rPr lang="de-DE" sz="2400" dirty="0"/>
              <a:t> </a:t>
            </a:r>
            <a:r>
              <a:rPr lang="de-DE" sz="2400" dirty="0" err="1"/>
              <a:t>Claupus</a:t>
            </a:r>
            <a:r>
              <a:rPr lang="de-DE" sz="2400" dirty="0"/>
              <a:t>, </a:t>
            </a:r>
            <a:r>
              <a:rPr lang="de-DE" sz="2400" dirty="0" err="1"/>
              <a:t>discharged</a:t>
            </a:r>
            <a:r>
              <a:rPr lang="de-DE" sz="2400" dirty="0"/>
              <a:t> </a:t>
            </a:r>
            <a:r>
              <a:rPr lang="de-DE" sz="2400" dirty="0" err="1"/>
              <a:t>horseman</a:t>
            </a:r>
            <a:r>
              <a:rPr lang="de-DE" sz="2400" dirty="0"/>
              <a:t> </a:t>
            </a:r>
            <a:r>
              <a:rPr lang="de-DE" sz="2400" dirty="0" err="1"/>
              <a:t>of</a:t>
            </a:r>
            <a:r>
              <a:rPr lang="de-DE" sz="2400" dirty="0"/>
              <a:t> </a:t>
            </a:r>
            <a:r>
              <a:rPr lang="de-DE" sz="2400" dirty="0" err="1"/>
              <a:t>the</a:t>
            </a:r>
            <a:r>
              <a:rPr lang="de-DE" sz="2400" dirty="0"/>
              <a:t> </a:t>
            </a:r>
            <a:r>
              <a:rPr lang="de-DE" sz="2400" dirty="0" err="1"/>
              <a:t>ala</a:t>
            </a:r>
            <a:r>
              <a:rPr lang="de-DE" sz="2400" dirty="0"/>
              <a:t> </a:t>
            </a:r>
            <a:r>
              <a:rPr lang="de-DE" sz="2400" dirty="0" err="1"/>
              <a:t>Sebosiana</a:t>
            </a:r>
            <a:r>
              <a:rPr lang="de-DE" sz="2400" dirty="0"/>
              <a:t>, 81 </a:t>
            </a:r>
            <a:r>
              <a:rPr lang="de-DE" sz="2400" dirty="0" err="1"/>
              <a:t>years</a:t>
            </a:r>
            <a:r>
              <a:rPr lang="de-DE" sz="2400" dirty="0"/>
              <a:t> </a:t>
            </a:r>
            <a:r>
              <a:rPr lang="de-DE" sz="2400" dirty="0" err="1"/>
              <a:t>old</a:t>
            </a:r>
            <a:r>
              <a:rPr lang="de-DE" sz="2400" dirty="0"/>
              <a:t>, </a:t>
            </a:r>
            <a:r>
              <a:rPr lang="de-DE" sz="2400" dirty="0" err="1"/>
              <a:t>is</a:t>
            </a:r>
            <a:r>
              <a:rPr lang="de-DE" sz="2400" dirty="0"/>
              <a:t> </a:t>
            </a:r>
            <a:r>
              <a:rPr lang="de-DE" sz="2400" dirty="0" err="1"/>
              <a:t>buried</a:t>
            </a:r>
            <a:r>
              <a:rPr lang="de-DE" sz="2400" dirty="0"/>
              <a:t> </a:t>
            </a:r>
            <a:r>
              <a:rPr lang="de-DE" sz="2400" dirty="0" err="1"/>
              <a:t>here</a:t>
            </a:r>
            <a:r>
              <a:rPr lang="de-DE" sz="2400" dirty="0"/>
              <a:t>; </a:t>
            </a:r>
            <a:r>
              <a:rPr lang="de-DE" sz="2400" dirty="0" err="1"/>
              <a:t>his</a:t>
            </a:r>
            <a:r>
              <a:rPr lang="de-DE" sz="2400" dirty="0"/>
              <a:t> </a:t>
            </a:r>
            <a:r>
              <a:rPr lang="de-DE" sz="2400" dirty="0" err="1"/>
              <a:t>son</a:t>
            </a:r>
            <a:r>
              <a:rPr lang="de-DE" sz="2400" dirty="0"/>
              <a:t> </a:t>
            </a:r>
            <a:r>
              <a:rPr lang="de-DE" sz="2400" dirty="0" err="1"/>
              <a:t>Gratus</a:t>
            </a:r>
            <a:r>
              <a:rPr lang="de-DE" sz="2400" dirty="0"/>
              <a:t>, </a:t>
            </a:r>
            <a:r>
              <a:rPr lang="de-DE" sz="2400" dirty="0" err="1"/>
              <a:t>soldier</a:t>
            </a:r>
            <a:r>
              <a:rPr lang="de-DE" sz="2400" dirty="0"/>
              <a:t>, </a:t>
            </a:r>
            <a:r>
              <a:rPr lang="de-DE" sz="2400" dirty="0" err="1"/>
              <a:t>set</a:t>
            </a:r>
            <a:r>
              <a:rPr lang="de-DE" sz="2400" dirty="0"/>
              <a:t> </a:t>
            </a:r>
            <a:r>
              <a:rPr lang="de-DE" sz="2400" dirty="0" err="1"/>
              <a:t>up</a:t>
            </a:r>
            <a:r>
              <a:rPr lang="de-DE" sz="2400" dirty="0"/>
              <a:t> (</a:t>
            </a:r>
            <a:r>
              <a:rPr lang="de-DE" sz="2400" dirty="0" err="1"/>
              <a:t>this</a:t>
            </a:r>
            <a:r>
              <a:rPr lang="de-DE" sz="2400" dirty="0"/>
              <a:t> </a:t>
            </a:r>
            <a:r>
              <a:rPr lang="de-DE" sz="2400" dirty="0" err="1"/>
              <a:t>tombstone</a:t>
            </a:r>
            <a:r>
              <a:rPr lang="de-DE" sz="2400" dirty="0"/>
              <a:t>) </a:t>
            </a:r>
            <a:r>
              <a:rPr lang="de-DE" sz="2400" dirty="0" err="1"/>
              <a:t>according</a:t>
            </a:r>
            <a:r>
              <a:rPr lang="de-DE" sz="2400" dirty="0"/>
              <a:t> </a:t>
            </a:r>
            <a:r>
              <a:rPr lang="de-DE" sz="2400" dirty="0" err="1"/>
              <a:t>to</a:t>
            </a:r>
            <a:r>
              <a:rPr lang="de-DE" sz="2400" dirty="0"/>
              <a:t> </a:t>
            </a:r>
            <a:r>
              <a:rPr lang="de-DE" sz="2400" dirty="0" err="1"/>
              <a:t>the</a:t>
            </a:r>
            <a:r>
              <a:rPr lang="de-DE" sz="2400" dirty="0"/>
              <a:t> (</a:t>
            </a:r>
            <a:r>
              <a:rPr lang="de-DE" sz="2400" dirty="0" err="1"/>
              <a:t>stipulations</a:t>
            </a:r>
            <a:r>
              <a:rPr lang="de-DE" sz="2400" dirty="0"/>
              <a:t> </a:t>
            </a:r>
            <a:r>
              <a:rPr lang="de-DE" sz="2400" dirty="0" err="1"/>
              <a:t>of</a:t>
            </a:r>
            <a:r>
              <a:rPr lang="de-DE" sz="2400" dirty="0"/>
              <a:t> </a:t>
            </a:r>
            <a:r>
              <a:rPr lang="de-DE" sz="2400" dirty="0" err="1"/>
              <a:t>the</a:t>
            </a:r>
            <a:r>
              <a:rPr lang="de-DE" sz="2400" dirty="0"/>
              <a:t>) </a:t>
            </a:r>
            <a:r>
              <a:rPr lang="de-DE" sz="2400" dirty="0" err="1"/>
              <a:t>testament</a:t>
            </a:r>
            <a:r>
              <a:rPr lang="de-DE" sz="2400" dirty="0"/>
              <a:t>.“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211832" y="2590800"/>
            <a:ext cx="4648200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buFontTx/>
              <a:buNone/>
            </a:pP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Leubius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Claupi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 | f(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ilius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eq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ues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missicius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 | ala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Sebosiana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 |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an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norum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LXXV h(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ic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s(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itus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e(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st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|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Gratus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 f(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ilius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miles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 | ex t(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estamento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f(</a:t>
            </a:r>
            <a:r>
              <a:rPr lang="it-IT" dirty="0" err="1">
                <a:solidFill>
                  <a:schemeClr val="tx1">
                    <a:lumMod val="75000"/>
                  </a:schemeClr>
                </a:solidFill>
              </a:rPr>
              <a:t>ecit</a:t>
            </a:r>
            <a:r>
              <a:rPr lang="it-IT" dirty="0">
                <a:solidFill>
                  <a:schemeClr val="tx1">
                    <a:lumMod val="75000"/>
                  </a:schemeClr>
                </a:solidFill>
              </a:rPr>
              <a:t>) </a:t>
            </a:r>
          </a:p>
        </p:txBody>
      </p:sp>
      <p:pic>
        <p:nvPicPr>
          <p:cNvPr id="3" name="Picture 7" descr="C:\Eigene Dateien\TEACHING MATERIAL\EINFÜHRUNG ALTE GESCHICHTE\Epigraphik\Worms Römer Kavalerie Grabst Inschrift.JPG"/>
          <p:cNvPicPr>
            <a:picLocks noChangeAspect="1" noChangeArrowheads="1"/>
          </p:cNvPicPr>
          <p:nvPr/>
        </p:nvPicPr>
        <p:blipFill>
          <a:blip r:embed="rId2" cstate="print">
            <a:lum bright="-24000" contrast="6000"/>
          </a:blip>
          <a:srcRect/>
          <a:stretch>
            <a:fillRect/>
          </a:stretch>
        </p:blipFill>
        <p:spPr bwMode="auto">
          <a:xfrm>
            <a:off x="4953000" y="0"/>
            <a:ext cx="3171825" cy="6858000"/>
          </a:xfrm>
          <a:prstGeom prst="rect">
            <a:avLst/>
          </a:prstGeom>
          <a:noFill/>
        </p:spPr>
      </p:pic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0" y="6172200"/>
            <a:ext cx="495300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buFontTx/>
              <a:buNone/>
            </a:pPr>
            <a:r>
              <a:rPr kumimoji="0" lang="it-IT" sz="1600" i="1" dirty="0">
                <a:solidFill>
                  <a:schemeClr val="tx1">
                    <a:lumMod val="65000"/>
                  </a:schemeClr>
                </a:solidFill>
              </a:rPr>
              <a:t>CIL</a:t>
            </a:r>
            <a: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  <a:t> XIII 11709=AE 1899, 191 = AE 1900, 75 </a:t>
            </a:r>
            <a:br>
              <a:rPr kumimoji="0" lang="it-IT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kumimoji="0" lang="en-US" sz="1800" dirty="0" err="1">
                <a:solidFill>
                  <a:schemeClr val="tx1">
                    <a:lumMod val="65000"/>
                  </a:schemeClr>
                </a:solidFill>
              </a:rPr>
              <a:t>Borbetomagus</a:t>
            </a:r>
            <a:r>
              <a:rPr kumimoji="0" lang="en-US" sz="1800" dirty="0">
                <a:solidFill>
                  <a:schemeClr val="tx1">
                    <a:lumMod val="65000"/>
                  </a:schemeClr>
                </a:solidFill>
              </a:rPr>
              <a:t> / Worms, Eastern Gaul</a:t>
            </a:r>
          </a:p>
        </p:txBody>
      </p:sp>
      <p:sp>
        <p:nvSpPr>
          <p:cNvPr id="7" name="Titel 1"/>
          <p:cNvSpPr txBox="1">
            <a:spLocks/>
          </p:cNvSpPr>
          <p:nvPr/>
        </p:nvSpPr>
        <p:spPr>
          <a:xfrm>
            <a:off x="457200" y="274638"/>
            <a:ext cx="8686800" cy="1143000"/>
          </a:xfrm>
          <a:prstGeom prst="rect">
            <a:avLst/>
          </a:prstGeom>
        </p:spPr>
        <p:txBody>
          <a:bodyPr/>
          <a:lstStyle/>
          <a:p>
            <a:pPr lvl="0" eaLnBrk="1" fontAlgn="auto" hangingPunct="1">
              <a:spcBef>
                <a:spcPct val="0"/>
              </a:spcBef>
              <a:spcAft>
                <a:spcPts val="0"/>
              </a:spcAft>
              <a:buNone/>
            </a:pPr>
            <a:r>
              <a:rPr lang="de-DE" sz="4800" dirty="0" err="1"/>
              <a:t>Funerary</a:t>
            </a:r>
            <a:r>
              <a:rPr lang="de-DE" sz="4800" dirty="0"/>
              <a:t> </a:t>
            </a:r>
            <a:r>
              <a:rPr lang="de-DE" sz="4800" dirty="0" err="1"/>
              <a:t>inscriptions</a:t>
            </a:r>
            <a:endParaRPr kumimoji="0" lang="en-GB" sz="4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3491880" y="455878"/>
            <a:ext cx="5256584" cy="520142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de-DE" sz="2000" b="1" dirty="0" err="1"/>
              <a:t>What</a:t>
            </a:r>
            <a:r>
              <a:rPr lang="de-DE" sz="2000" b="1" dirty="0"/>
              <a:t> </a:t>
            </a:r>
            <a:r>
              <a:rPr lang="de-DE" sz="2000" b="1" dirty="0" err="1"/>
              <a:t>information</a:t>
            </a:r>
            <a:r>
              <a:rPr lang="de-DE" sz="2000" b="1" dirty="0"/>
              <a:t> </a:t>
            </a:r>
            <a:r>
              <a:rPr lang="de-DE" sz="2000" b="1" dirty="0" err="1"/>
              <a:t>does</a:t>
            </a:r>
            <a:r>
              <a:rPr lang="de-DE" sz="2000" b="1" dirty="0"/>
              <a:t> </a:t>
            </a:r>
            <a:br>
              <a:rPr lang="de-DE" sz="2000" b="1" dirty="0"/>
            </a:br>
            <a:r>
              <a:rPr lang="de-DE" sz="2000" b="1" dirty="0" err="1"/>
              <a:t>this</a:t>
            </a:r>
            <a:r>
              <a:rPr lang="de-DE" sz="2000" b="1" dirty="0"/>
              <a:t> </a:t>
            </a:r>
            <a:r>
              <a:rPr lang="de-DE" sz="2000" b="1" dirty="0" err="1"/>
              <a:t>tombstone</a:t>
            </a:r>
            <a:r>
              <a:rPr lang="de-DE" sz="2000" b="1" dirty="0"/>
              <a:t> </a:t>
            </a:r>
            <a:r>
              <a:rPr lang="de-DE" sz="2000" b="1" dirty="0" err="1"/>
              <a:t>provide</a:t>
            </a:r>
            <a:r>
              <a:rPr lang="de-DE" sz="2000" b="1" dirty="0"/>
              <a:t> ?</a:t>
            </a:r>
            <a:br>
              <a:rPr lang="de-DE" sz="2000" b="1" dirty="0"/>
            </a:br>
            <a:endParaRPr lang="de-DE" sz="2000" b="1" dirty="0"/>
          </a:p>
          <a:p>
            <a:pPr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b="1" dirty="0"/>
              <a:t>Military </a:t>
            </a:r>
            <a:r>
              <a:rPr lang="de-DE" sz="2000" b="1" dirty="0" err="1"/>
              <a:t>information</a:t>
            </a:r>
            <a:r>
              <a:rPr lang="de-DE" sz="2000" b="1" dirty="0"/>
              <a:t>:</a:t>
            </a:r>
          </a:p>
          <a:p>
            <a:pPr lvl="1"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dirty="0" err="1"/>
              <a:t>Location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the</a:t>
            </a:r>
            <a:r>
              <a:rPr lang="de-DE" sz="2000" dirty="0"/>
              <a:t> </a:t>
            </a:r>
            <a:r>
              <a:rPr lang="de-DE" sz="2000" i="1" dirty="0" err="1"/>
              <a:t>ala</a:t>
            </a:r>
            <a:r>
              <a:rPr lang="de-DE" sz="2000" i="1" dirty="0"/>
              <a:t> </a:t>
            </a:r>
            <a:r>
              <a:rPr lang="de-DE" sz="2000" i="1" dirty="0" err="1"/>
              <a:t>Sebosiana</a:t>
            </a:r>
            <a:r>
              <a:rPr lang="de-DE" sz="2000" dirty="0"/>
              <a:t> on </a:t>
            </a:r>
            <a:r>
              <a:rPr lang="de-DE" sz="2000" dirty="0" err="1"/>
              <a:t>the</a:t>
            </a:r>
            <a:r>
              <a:rPr lang="de-DE" sz="2000" dirty="0"/>
              <a:t> </a:t>
            </a:r>
            <a:br>
              <a:rPr lang="de-DE" sz="2000" dirty="0"/>
            </a:br>
            <a:r>
              <a:rPr lang="de-DE" sz="2000" dirty="0"/>
              <a:t>    Rhine </a:t>
            </a:r>
            <a:r>
              <a:rPr lang="de-DE" sz="2000" dirty="0" err="1"/>
              <a:t>frontier</a:t>
            </a:r>
            <a:r>
              <a:rPr lang="de-DE" sz="2000" dirty="0"/>
              <a:t> </a:t>
            </a:r>
            <a:r>
              <a:rPr lang="de-DE" sz="2000" dirty="0" err="1"/>
              <a:t>around</a:t>
            </a:r>
            <a:r>
              <a:rPr lang="de-DE" sz="2000" dirty="0"/>
              <a:t> AD 50</a:t>
            </a:r>
          </a:p>
          <a:p>
            <a:pPr lvl="1">
              <a:buFont typeface="Wingdings" pitchFamily="2" charset="2"/>
              <a:buChar char="v"/>
            </a:pPr>
            <a:r>
              <a:rPr lang="de-DE" sz="2000" dirty="0"/>
              <a:t>  </a:t>
            </a:r>
            <a:r>
              <a:rPr lang="de-DE" sz="2000" dirty="0" err="1"/>
              <a:t>We</a:t>
            </a:r>
            <a:r>
              <a:rPr lang="de-DE" sz="2000" dirty="0"/>
              <a:t> </a:t>
            </a:r>
            <a:r>
              <a:rPr lang="de-DE" sz="2000" dirty="0" err="1"/>
              <a:t>can</a:t>
            </a:r>
            <a:r>
              <a:rPr lang="de-DE" sz="2000" dirty="0"/>
              <a:t> </a:t>
            </a:r>
            <a:r>
              <a:rPr lang="de-DE" sz="2000" dirty="0" err="1"/>
              <a:t>plot</a:t>
            </a:r>
            <a:r>
              <a:rPr lang="de-DE" sz="2000" dirty="0"/>
              <a:t> </a:t>
            </a:r>
            <a:r>
              <a:rPr lang="de-DE" sz="2000" dirty="0" err="1"/>
              <a:t>the</a:t>
            </a:r>
            <a:r>
              <a:rPr lang="de-DE" sz="2000" dirty="0"/>
              <a:t> </a:t>
            </a:r>
            <a:r>
              <a:rPr lang="de-DE" sz="2000" dirty="0" err="1"/>
              <a:t>movement</a:t>
            </a:r>
            <a:r>
              <a:rPr lang="de-DE" sz="2000" dirty="0"/>
              <a:t> </a:t>
            </a:r>
            <a:r>
              <a:rPr lang="de-DE" sz="2000" dirty="0" err="1"/>
              <a:t>of</a:t>
            </a:r>
            <a:r>
              <a:rPr lang="de-DE" sz="2000" dirty="0"/>
              <a:t> </a:t>
            </a:r>
            <a:r>
              <a:rPr lang="de-DE" sz="2000" dirty="0" err="1"/>
              <a:t>troops</a:t>
            </a:r>
            <a:br>
              <a:rPr lang="de-DE" sz="2000" dirty="0"/>
            </a:br>
            <a:r>
              <a:rPr lang="de-DE" sz="2000" dirty="0"/>
              <a:t>     </a:t>
            </a:r>
            <a:r>
              <a:rPr lang="de-DE" sz="2000" dirty="0" err="1"/>
              <a:t>around</a:t>
            </a:r>
            <a:r>
              <a:rPr lang="de-DE" sz="2000" dirty="0"/>
              <a:t> </a:t>
            </a:r>
            <a:r>
              <a:rPr lang="de-DE" sz="2000" dirty="0" err="1"/>
              <a:t>the</a:t>
            </a:r>
            <a:r>
              <a:rPr lang="de-DE" sz="2000" dirty="0"/>
              <a:t> Roman </a:t>
            </a:r>
            <a:r>
              <a:rPr lang="de-DE" sz="2000" dirty="0" err="1"/>
              <a:t>empire</a:t>
            </a:r>
            <a:endParaRPr lang="de-DE" sz="2000" dirty="0"/>
          </a:p>
          <a:p>
            <a:pPr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b="1" dirty="0" err="1"/>
              <a:t>Three</a:t>
            </a:r>
            <a:r>
              <a:rPr lang="de-DE" sz="2000" b="1" dirty="0"/>
              <a:t> </a:t>
            </a:r>
            <a:r>
              <a:rPr lang="de-DE" sz="2000" b="1" dirty="0" err="1"/>
              <a:t>generations</a:t>
            </a:r>
            <a:r>
              <a:rPr lang="de-DE" sz="2000" b="1" dirty="0"/>
              <a:t> </a:t>
            </a:r>
            <a:r>
              <a:rPr lang="de-DE" sz="2000" b="1" dirty="0" err="1"/>
              <a:t>of</a:t>
            </a:r>
            <a:r>
              <a:rPr lang="de-DE" sz="2000" b="1" dirty="0"/>
              <a:t> </a:t>
            </a:r>
            <a:r>
              <a:rPr lang="de-DE" sz="2000" b="1" dirty="0" err="1"/>
              <a:t>the</a:t>
            </a:r>
            <a:r>
              <a:rPr lang="de-DE" sz="2000" b="1" dirty="0"/>
              <a:t> same </a:t>
            </a:r>
            <a:r>
              <a:rPr lang="de-DE" sz="2000" b="1" dirty="0" err="1"/>
              <a:t>family</a:t>
            </a:r>
            <a:r>
              <a:rPr lang="de-DE" sz="2000" dirty="0"/>
              <a:t>: </a:t>
            </a:r>
            <a:r>
              <a:rPr lang="de-DE" sz="2000" dirty="0" err="1"/>
              <a:t>Claupus</a:t>
            </a:r>
            <a:r>
              <a:rPr lang="de-DE" sz="2000" dirty="0"/>
              <a:t>, </a:t>
            </a:r>
            <a:r>
              <a:rPr lang="de-DE" sz="2000" dirty="0" err="1"/>
              <a:t>Leubius</a:t>
            </a:r>
            <a:r>
              <a:rPr lang="de-DE" sz="2000" dirty="0"/>
              <a:t> </a:t>
            </a:r>
            <a:r>
              <a:rPr lang="de-DE" sz="2000" dirty="0" err="1"/>
              <a:t>and</a:t>
            </a:r>
            <a:r>
              <a:rPr lang="de-DE" sz="2000" dirty="0"/>
              <a:t> </a:t>
            </a:r>
            <a:r>
              <a:rPr lang="de-DE" sz="2000" dirty="0" err="1"/>
              <a:t>Gratus</a:t>
            </a:r>
            <a:endParaRPr lang="de-DE" sz="2000" dirty="0"/>
          </a:p>
          <a:p>
            <a:pPr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b="1" dirty="0"/>
              <a:t>Status</a:t>
            </a:r>
            <a:r>
              <a:rPr lang="de-DE" sz="2000" dirty="0"/>
              <a:t>: </a:t>
            </a:r>
            <a:r>
              <a:rPr lang="de-DE" sz="2000" dirty="0" err="1"/>
              <a:t>the</a:t>
            </a:r>
            <a:r>
              <a:rPr lang="de-DE" sz="2000" dirty="0"/>
              <a:t> </a:t>
            </a:r>
            <a:r>
              <a:rPr lang="de-DE" sz="2000" dirty="0" err="1"/>
              <a:t>names</a:t>
            </a:r>
            <a:r>
              <a:rPr lang="de-DE" sz="2000" dirty="0"/>
              <a:t> </a:t>
            </a:r>
            <a:r>
              <a:rPr lang="de-DE" sz="2000" dirty="0" err="1"/>
              <a:t>and</a:t>
            </a:r>
            <a:r>
              <a:rPr lang="de-DE" sz="2000" dirty="0"/>
              <a:t> </a:t>
            </a:r>
            <a:r>
              <a:rPr lang="de-DE" sz="2000" dirty="0" err="1"/>
              <a:t>the</a:t>
            </a:r>
            <a:r>
              <a:rPr lang="de-DE" sz="2000" dirty="0"/>
              <a:t> </a:t>
            </a:r>
            <a:r>
              <a:rPr lang="de-DE" sz="2000" dirty="0" err="1"/>
              <a:t>filiation</a:t>
            </a:r>
            <a:r>
              <a:rPr lang="de-DE" sz="2000" dirty="0"/>
              <a:t> </a:t>
            </a:r>
            <a:r>
              <a:rPr lang="de-DE" sz="2000" dirty="0" err="1"/>
              <a:t>suggest</a:t>
            </a:r>
            <a:r>
              <a:rPr lang="de-DE" sz="2000" dirty="0"/>
              <a:t> </a:t>
            </a:r>
            <a:r>
              <a:rPr lang="de-DE" sz="2000" i="1" dirty="0"/>
              <a:t>peregrini</a:t>
            </a:r>
            <a:r>
              <a:rPr lang="de-DE" sz="2000" dirty="0"/>
              <a:t> (i.e. not Roman </a:t>
            </a:r>
            <a:r>
              <a:rPr lang="de-DE" sz="2000" dirty="0" err="1"/>
              <a:t>citizens</a:t>
            </a:r>
            <a:r>
              <a:rPr lang="de-DE" sz="2000" dirty="0"/>
              <a:t>)</a:t>
            </a:r>
          </a:p>
          <a:p>
            <a:pPr lvl="1"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dirty="0" err="1"/>
              <a:t>Celtic</a:t>
            </a:r>
            <a:r>
              <a:rPr lang="de-DE" sz="2000" dirty="0"/>
              <a:t> </a:t>
            </a:r>
            <a:r>
              <a:rPr lang="de-DE" sz="2000" dirty="0" err="1"/>
              <a:t>names</a:t>
            </a:r>
            <a:r>
              <a:rPr lang="de-DE" sz="2000" dirty="0"/>
              <a:t>: </a:t>
            </a:r>
            <a:r>
              <a:rPr lang="de-DE" sz="2000" dirty="0" err="1"/>
              <a:t>Leubius</a:t>
            </a:r>
            <a:r>
              <a:rPr lang="de-DE" sz="2000" dirty="0"/>
              <a:t>…</a:t>
            </a:r>
          </a:p>
          <a:p>
            <a:pPr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dirty="0" err="1"/>
              <a:t>Leubius</a:t>
            </a:r>
            <a:r>
              <a:rPr lang="de-DE" sz="2000" dirty="0"/>
              <a:t>‘ </a:t>
            </a:r>
            <a:r>
              <a:rPr lang="de-DE" sz="2000" dirty="0" err="1"/>
              <a:t>age</a:t>
            </a:r>
            <a:r>
              <a:rPr lang="de-DE" sz="2000" dirty="0"/>
              <a:t>: 75 </a:t>
            </a:r>
            <a:r>
              <a:rPr lang="de-DE" sz="2000" dirty="0" err="1"/>
              <a:t>years</a:t>
            </a:r>
            <a:r>
              <a:rPr lang="de-DE" sz="2000" dirty="0"/>
              <a:t> – </a:t>
            </a:r>
            <a:r>
              <a:rPr lang="de-DE" sz="2000" dirty="0" err="1"/>
              <a:t>realistic</a:t>
            </a:r>
            <a:r>
              <a:rPr lang="de-DE" sz="2000" dirty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de-DE" sz="2000" dirty="0"/>
              <a:t> </a:t>
            </a:r>
            <a:r>
              <a:rPr lang="de-DE" sz="2000" dirty="0" err="1"/>
              <a:t>self-representation</a:t>
            </a:r>
            <a:r>
              <a:rPr lang="de-DE" sz="2000" dirty="0"/>
              <a:t>? Identity? </a:t>
            </a:r>
            <a:r>
              <a:rPr lang="de-DE" sz="2000" dirty="0" err="1"/>
              <a:t>Wealth</a:t>
            </a:r>
            <a:r>
              <a:rPr lang="de-DE" sz="2000" dirty="0"/>
              <a:t>?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Funerary inscriptions</a:t>
            </a:r>
          </a:p>
        </p:txBody>
      </p:sp>
      <p:pic>
        <p:nvPicPr>
          <p:cNvPr id="5" name="Grafik 4" descr="RIB 108 8474-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36866" y="44624"/>
            <a:ext cx="3683606" cy="7587952"/>
          </a:xfrm>
          <a:prstGeom prst="rect">
            <a:avLst/>
          </a:prstGeom>
        </p:spPr>
      </p:pic>
      <p:sp>
        <p:nvSpPr>
          <p:cNvPr id="6" name="Textfeld 5"/>
          <p:cNvSpPr txBox="1"/>
          <p:nvPr/>
        </p:nvSpPr>
        <p:spPr>
          <a:xfrm>
            <a:off x="323528" y="1340768"/>
            <a:ext cx="3960440" cy="313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 RIB-1, 108 = CSIR-GB I.7, 138</a:t>
            </a:r>
          </a:p>
          <a:p>
            <a:r>
              <a:rPr lang="en-GB" sz="1800" b="1" dirty="0"/>
              <a:t> Cirencester / </a:t>
            </a:r>
            <a:r>
              <a:rPr lang="en-GB" sz="1800" b="1" dirty="0" err="1"/>
              <a:t>Corinium</a:t>
            </a:r>
            <a:endParaRPr lang="en-GB" sz="1800" b="1" dirty="0"/>
          </a:p>
          <a:p>
            <a:endParaRPr lang="en-GB" sz="1800" dirty="0"/>
          </a:p>
          <a:p>
            <a:pPr>
              <a:buNone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DAMNICVS EQES ALAE</a:t>
            </a:r>
            <a:b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INDIAN TVR ALBANI</a:t>
            </a:r>
            <a:b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 XVI CIVES RAVR</a:t>
            </a:r>
            <a:b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CVR FVLVIVS NATALIS IT</a:t>
            </a:r>
            <a:b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FL..IVS BITVCUS EX TESTAME</a:t>
            </a:r>
            <a:b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S E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323528" y="4581128"/>
            <a:ext cx="48245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200" i="1" dirty="0" err="1"/>
              <a:t>Dannicus</a:t>
            </a:r>
            <a:r>
              <a:rPr lang="en-GB" sz="2200" i="1" dirty="0"/>
              <a:t> </a:t>
            </a:r>
            <a:r>
              <a:rPr lang="en-GB" sz="2200" i="1" dirty="0" err="1"/>
              <a:t>eq</a:t>
            </a:r>
            <a:r>
              <a:rPr lang="en-GB" sz="2200" i="1" dirty="0"/>
              <a:t>(u)</a:t>
            </a:r>
            <a:r>
              <a:rPr lang="en-GB" sz="2200" i="1" dirty="0" err="1"/>
              <a:t>es</a:t>
            </a:r>
            <a:r>
              <a:rPr lang="en-GB" sz="2200" i="1" dirty="0"/>
              <a:t> </a:t>
            </a:r>
            <a:r>
              <a:rPr lang="en-GB" sz="2200" i="1" dirty="0" err="1"/>
              <a:t>alae</a:t>
            </a:r>
            <a:r>
              <a:rPr lang="en-GB" sz="2200" i="1" dirty="0"/>
              <a:t> </a:t>
            </a:r>
            <a:r>
              <a:rPr lang="en-GB" sz="2200" dirty="0"/>
              <a:t>|</a:t>
            </a:r>
            <a:r>
              <a:rPr lang="en-GB" sz="2200" i="1" dirty="0"/>
              <a:t> Indian(</a:t>
            </a:r>
            <a:r>
              <a:rPr lang="en-GB" sz="2200" i="1" dirty="0" err="1"/>
              <a:t>ae</a:t>
            </a:r>
            <a:r>
              <a:rPr lang="en-GB" sz="2200" i="1" dirty="0"/>
              <a:t>) </a:t>
            </a:r>
            <a:r>
              <a:rPr lang="en-GB" sz="2200" i="1" dirty="0" err="1"/>
              <a:t>tur</a:t>
            </a:r>
            <a:r>
              <a:rPr lang="en-GB" sz="2200" i="1" dirty="0"/>
              <a:t>(ma) </a:t>
            </a:r>
            <a:r>
              <a:rPr lang="en-GB" sz="2200" i="1" dirty="0" err="1"/>
              <a:t>Albani</a:t>
            </a:r>
            <a:r>
              <a:rPr lang="en-GB" sz="2200" i="1" dirty="0"/>
              <a:t>  </a:t>
            </a:r>
            <a:r>
              <a:rPr lang="en-GB" sz="2200" dirty="0"/>
              <a:t>|</a:t>
            </a:r>
            <a:r>
              <a:rPr lang="en-GB" sz="2200" i="1" dirty="0"/>
              <a:t> </a:t>
            </a:r>
            <a:r>
              <a:rPr lang="en-GB" sz="2200" i="1" dirty="0" err="1"/>
              <a:t>stip</a:t>
            </a:r>
            <a:r>
              <a:rPr lang="en-GB" sz="2200" i="1" dirty="0"/>
              <a:t>(</a:t>
            </a:r>
            <a:r>
              <a:rPr lang="en-GB" sz="2200" i="1" dirty="0" err="1"/>
              <a:t>endiorum</a:t>
            </a:r>
            <a:r>
              <a:rPr lang="en-GB" sz="2200" i="1" dirty="0"/>
              <a:t>) XVI </a:t>
            </a:r>
            <a:r>
              <a:rPr lang="en-GB" sz="2200" i="1" dirty="0" err="1"/>
              <a:t>civ</a:t>
            </a:r>
            <a:r>
              <a:rPr lang="en-GB" sz="2200" i="1" dirty="0"/>
              <a:t>&lt;</a:t>
            </a:r>
            <a:r>
              <a:rPr lang="en-GB" sz="2200" i="1" dirty="0" err="1"/>
              <a:t>i</a:t>
            </a:r>
            <a:r>
              <a:rPr lang="en-GB" sz="2200" i="1" dirty="0"/>
              <a:t>=E&gt;s </a:t>
            </a:r>
            <a:r>
              <a:rPr lang="en-GB" sz="2200" i="1" dirty="0" err="1"/>
              <a:t>Raur</a:t>
            </a:r>
            <a:r>
              <a:rPr lang="en-GB" sz="2200" i="1" dirty="0"/>
              <a:t>(</a:t>
            </a:r>
            <a:r>
              <a:rPr lang="en-GB" sz="2200" i="1" dirty="0" err="1"/>
              <a:t>icus</a:t>
            </a:r>
            <a:r>
              <a:rPr lang="en-GB" sz="2200" i="1" dirty="0"/>
              <a:t>) </a:t>
            </a:r>
            <a:r>
              <a:rPr lang="en-GB" sz="2200" dirty="0"/>
              <a:t>|</a:t>
            </a:r>
            <a:r>
              <a:rPr lang="en-GB" sz="2200" i="1" dirty="0"/>
              <a:t> cur(</a:t>
            </a:r>
            <a:r>
              <a:rPr lang="en-GB" sz="2200" i="1" dirty="0" err="1"/>
              <a:t>averunt</a:t>
            </a:r>
            <a:r>
              <a:rPr lang="en-GB" sz="2200" i="1" dirty="0"/>
              <a:t>) </a:t>
            </a:r>
            <a:r>
              <a:rPr lang="en-GB" sz="2200" i="1" dirty="0" err="1"/>
              <a:t>Fulvius</a:t>
            </a:r>
            <a:r>
              <a:rPr lang="en-GB" sz="2200" i="1" dirty="0"/>
              <a:t> </a:t>
            </a:r>
            <a:r>
              <a:rPr lang="en-GB" sz="2200" i="1" dirty="0" err="1"/>
              <a:t>Natalis</a:t>
            </a:r>
            <a:r>
              <a:rPr lang="en-GB" sz="2200" i="1" dirty="0"/>
              <a:t> &lt;e=I&gt;t  </a:t>
            </a:r>
            <a:r>
              <a:rPr lang="en-GB" sz="2200" dirty="0"/>
              <a:t>|</a:t>
            </a:r>
            <a:r>
              <a:rPr lang="en-GB" sz="2200" i="1" dirty="0"/>
              <a:t> Fl[</a:t>
            </a:r>
            <a:r>
              <a:rPr lang="en-GB" sz="2200" i="1" dirty="0" err="1"/>
              <a:t>av</a:t>
            </a:r>
            <a:r>
              <a:rPr lang="en-GB" sz="2200" i="1" dirty="0"/>
              <a:t>]ius </a:t>
            </a:r>
            <a:r>
              <a:rPr lang="en-GB" sz="2200" i="1" dirty="0" err="1"/>
              <a:t>Bitucus</a:t>
            </a:r>
            <a:r>
              <a:rPr lang="en-GB" sz="2200" i="1" dirty="0"/>
              <a:t> ex </a:t>
            </a:r>
            <a:r>
              <a:rPr lang="en-GB" sz="2200" i="1" dirty="0" err="1"/>
              <a:t>testame</a:t>
            </a:r>
            <a:r>
              <a:rPr lang="en-GB" sz="2200" i="1" dirty="0"/>
              <a:t>(</a:t>
            </a:r>
            <a:r>
              <a:rPr lang="en-GB" sz="2200" i="1" dirty="0" err="1"/>
              <a:t>nto</a:t>
            </a:r>
            <a:r>
              <a:rPr lang="en-GB" sz="2200" i="1" dirty="0"/>
              <a:t>)  </a:t>
            </a:r>
            <a:r>
              <a:rPr lang="en-GB" sz="2200" dirty="0"/>
              <a:t>|</a:t>
            </a:r>
            <a:r>
              <a:rPr lang="en-GB" sz="2200" i="1" dirty="0"/>
              <a:t> h(</a:t>
            </a:r>
            <a:r>
              <a:rPr lang="en-GB" sz="2200" i="1" dirty="0" err="1"/>
              <a:t>ic</a:t>
            </a:r>
            <a:r>
              <a:rPr lang="en-GB" sz="2200" i="1" dirty="0"/>
              <a:t>) s(</a:t>
            </a:r>
            <a:r>
              <a:rPr lang="en-GB" sz="2200" i="1" dirty="0" err="1"/>
              <a:t>itus</a:t>
            </a:r>
            <a:r>
              <a:rPr lang="en-GB" sz="2200" i="1" dirty="0"/>
              <a:t>) e(</a:t>
            </a:r>
            <a:r>
              <a:rPr lang="en-GB" sz="2200" i="1" dirty="0" err="1"/>
              <a:t>st</a:t>
            </a:r>
            <a:r>
              <a:rPr lang="en-GB" sz="2200" i="1" dirty="0"/>
              <a:t>).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5076056" y="5119907"/>
            <a:ext cx="4067944" cy="192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800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stipendium</a:t>
            </a: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pay, stipend</a:t>
            </a:r>
            <a:b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1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merere</a:t>
            </a: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stipendia</a:t>
            </a: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“to perform military service”; </a:t>
            </a:r>
            <a:r>
              <a:rPr lang="en-GB" sz="1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mereo</a:t>
            </a: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“to deserve”)</a:t>
            </a:r>
          </a:p>
          <a:p>
            <a:pPr>
              <a:buNone/>
            </a:pPr>
            <a:r>
              <a:rPr lang="en-GB" sz="1800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turma</a:t>
            </a: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troop, company</a:t>
            </a:r>
          </a:p>
          <a:p>
            <a:pPr>
              <a:buNone/>
            </a:pPr>
            <a:r>
              <a:rPr lang="en-GB" sz="1800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curo</a:t>
            </a:r>
            <a:r>
              <a:rPr lang="en-GB" sz="18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to care, to attend to…</a:t>
            </a:r>
          </a:p>
          <a:p>
            <a:pPr>
              <a:buNone/>
            </a:pPr>
            <a:endParaRPr lang="en-GB" sz="18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feld 9"/>
          <p:cNvSpPr txBox="1"/>
          <p:nvPr/>
        </p:nvSpPr>
        <p:spPr>
          <a:xfrm>
            <a:off x="395536" y="1988840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sz="1200" b="1" i="1" dirty="0">
                <a:solidFill>
                  <a:srgbClr val="FFC000"/>
                </a:solidFill>
              </a:rPr>
              <a:t>ala </a:t>
            </a:r>
            <a:r>
              <a:rPr lang="en-GB" sz="1200" b="1" i="1" dirty="0" err="1">
                <a:solidFill>
                  <a:srgbClr val="FFC000"/>
                </a:solidFill>
              </a:rPr>
              <a:t>Gallorum</a:t>
            </a:r>
            <a:r>
              <a:rPr lang="en-GB" sz="1200" b="1" i="1" dirty="0">
                <a:solidFill>
                  <a:srgbClr val="FFC000"/>
                </a:solidFill>
              </a:rPr>
              <a:t> Indiana</a:t>
            </a:r>
            <a:r>
              <a:rPr lang="en-GB" sz="1200" dirty="0">
                <a:solidFill>
                  <a:srgbClr val="FFC000"/>
                </a:solidFill>
              </a:rPr>
              <a:t>  - named after 1</a:t>
            </a:r>
            <a:r>
              <a:rPr lang="en-GB" sz="1200" baseline="30000" dirty="0">
                <a:solidFill>
                  <a:srgbClr val="FFC000"/>
                </a:solidFill>
              </a:rPr>
              <a:t>st</a:t>
            </a:r>
            <a:r>
              <a:rPr lang="en-GB" sz="1200" dirty="0">
                <a:solidFill>
                  <a:srgbClr val="FFC000"/>
                </a:solidFill>
              </a:rPr>
              <a:t> commander, </a:t>
            </a:r>
            <a:br>
              <a:rPr lang="en-GB" sz="1200" dirty="0">
                <a:solidFill>
                  <a:srgbClr val="FFC000"/>
                </a:solidFill>
              </a:rPr>
            </a:br>
            <a:r>
              <a:rPr lang="en-GB" sz="1200" dirty="0" err="1">
                <a:solidFill>
                  <a:srgbClr val="FFC000"/>
                </a:solidFill>
              </a:rPr>
              <a:t>Iulius</a:t>
            </a:r>
            <a:r>
              <a:rPr lang="en-GB" sz="1200" dirty="0">
                <a:solidFill>
                  <a:srgbClr val="FFC000"/>
                </a:solidFill>
              </a:rPr>
              <a:t> Indus (</a:t>
            </a:r>
            <a:r>
              <a:rPr lang="en-GB" sz="1200" dirty="0" err="1">
                <a:solidFill>
                  <a:srgbClr val="FFC000"/>
                </a:solidFill>
              </a:rPr>
              <a:t>Treveran</a:t>
            </a:r>
            <a:r>
              <a:rPr lang="en-GB" sz="1200" dirty="0">
                <a:solidFill>
                  <a:srgbClr val="FFC000"/>
                </a:solidFill>
              </a:rPr>
              <a:t>)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Funerary inscriptions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525963"/>
          </a:xfrm>
        </p:spPr>
        <p:txBody>
          <a:bodyPr>
            <a:normAutofit/>
          </a:bodyPr>
          <a:lstStyle/>
          <a:p>
            <a:r>
              <a:rPr lang="en-GB" i="1" dirty="0"/>
              <a:t>RIB</a:t>
            </a:r>
            <a:r>
              <a:rPr lang="en-GB" dirty="0"/>
              <a:t> 155</a:t>
            </a:r>
            <a:br>
              <a:rPr lang="en-GB" dirty="0"/>
            </a:br>
            <a:r>
              <a:rPr lang="en-GB" dirty="0"/>
              <a:t>from Bath / </a:t>
            </a:r>
            <a:r>
              <a:rPr lang="en-GB" dirty="0" err="1"/>
              <a:t>Aquae</a:t>
            </a:r>
            <a:r>
              <a:rPr lang="en-GB" dirty="0"/>
              <a:t> </a:t>
            </a:r>
            <a:r>
              <a:rPr lang="en-GB" dirty="0" err="1"/>
              <a:t>Sulis</a:t>
            </a:r>
            <a:endParaRPr lang="en-GB" dirty="0"/>
          </a:p>
          <a:p>
            <a:r>
              <a:rPr lang="en-GB" dirty="0"/>
              <a:t>D(is) M(</a:t>
            </a:r>
            <a:r>
              <a:rPr lang="en-GB" dirty="0" err="1"/>
              <a:t>anibus</a:t>
            </a:r>
            <a:r>
              <a:rPr lang="en-GB" dirty="0"/>
              <a:t>) | C(</a:t>
            </a:r>
            <a:r>
              <a:rPr lang="en-GB" dirty="0" err="1"/>
              <a:t>aius</a:t>
            </a:r>
            <a:r>
              <a:rPr lang="en-GB" dirty="0"/>
              <a:t>) </a:t>
            </a:r>
            <a:r>
              <a:rPr lang="en-GB" dirty="0" err="1"/>
              <a:t>Calpurnius</a:t>
            </a:r>
            <a:r>
              <a:rPr lang="en-GB" dirty="0"/>
              <a:t> | [R]</a:t>
            </a:r>
            <a:r>
              <a:rPr lang="en-GB" dirty="0" err="1"/>
              <a:t>eceptus</a:t>
            </a:r>
            <a:r>
              <a:rPr lang="en-GB" dirty="0"/>
              <a:t> </a:t>
            </a:r>
            <a:r>
              <a:rPr lang="en-GB" dirty="0" err="1"/>
              <a:t>sacer|dos</a:t>
            </a:r>
            <a:r>
              <a:rPr lang="en-GB" dirty="0"/>
              <a:t> </a:t>
            </a:r>
            <a:r>
              <a:rPr lang="en-GB" dirty="0" err="1"/>
              <a:t>deae</a:t>
            </a:r>
            <a:r>
              <a:rPr lang="en-GB" dirty="0"/>
              <a:t> </a:t>
            </a:r>
            <a:r>
              <a:rPr lang="en-GB" dirty="0" err="1"/>
              <a:t>Su|lis</a:t>
            </a:r>
            <a:r>
              <a:rPr lang="en-GB" dirty="0"/>
              <a:t> </a:t>
            </a:r>
            <a:r>
              <a:rPr lang="en-GB" dirty="0" err="1"/>
              <a:t>vix</a:t>
            </a:r>
            <a:r>
              <a:rPr lang="en-GB" dirty="0"/>
              <a:t>(it) an(</a:t>
            </a:r>
            <a:r>
              <a:rPr lang="en-GB" dirty="0" err="1"/>
              <a:t>nos</a:t>
            </a:r>
            <a:r>
              <a:rPr lang="en-GB" dirty="0"/>
              <a:t>) LXXV | </a:t>
            </a:r>
            <a:r>
              <a:rPr lang="en-GB" dirty="0" err="1"/>
              <a:t>Calpurnia</a:t>
            </a:r>
            <a:r>
              <a:rPr lang="en-GB" dirty="0"/>
              <a:t> </a:t>
            </a:r>
            <a:r>
              <a:rPr lang="en-GB" dirty="0" err="1"/>
              <a:t>Trifo|sa</a:t>
            </a:r>
            <a:r>
              <a:rPr lang="en-GB" dirty="0"/>
              <a:t> l[</a:t>
            </a:r>
            <a:r>
              <a:rPr lang="en-GB" dirty="0" err="1"/>
              <a:t>i</a:t>
            </a:r>
            <a:r>
              <a:rPr lang="en-GB" dirty="0"/>
              <a:t>]</a:t>
            </a:r>
            <a:r>
              <a:rPr lang="en-GB" dirty="0" err="1"/>
              <a:t>bert</a:t>
            </a:r>
            <a:r>
              <a:rPr lang="en-GB" dirty="0"/>
              <a:t>(a) </a:t>
            </a:r>
            <a:r>
              <a:rPr lang="en-GB" dirty="0" err="1"/>
              <a:t>coniunx</a:t>
            </a:r>
            <a:r>
              <a:rPr lang="en-GB" dirty="0"/>
              <a:t> | f(</a:t>
            </a:r>
            <a:r>
              <a:rPr lang="en-GB" dirty="0" err="1"/>
              <a:t>aciendum</a:t>
            </a:r>
            <a:r>
              <a:rPr lang="en-GB" dirty="0"/>
              <a:t>) c(</a:t>
            </a:r>
            <a:r>
              <a:rPr lang="en-GB" dirty="0" err="1"/>
              <a:t>uravit</a:t>
            </a:r>
            <a:r>
              <a:rPr lang="en-GB" dirty="0"/>
              <a:t>).</a:t>
            </a:r>
          </a:p>
        </p:txBody>
      </p:sp>
      <p:pic>
        <p:nvPicPr>
          <p:cNvPr id="4" name="Picture 4" descr="http://db.edcs.eu/epigr/bilder/$RIB_0015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0"/>
            <a:ext cx="36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feld 4"/>
          <p:cNvSpPr txBox="1"/>
          <p:nvPr/>
        </p:nvSpPr>
        <p:spPr>
          <a:xfrm>
            <a:off x="1331640" y="6093296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“the making [of which] he has arranged”;</a:t>
            </a:r>
            <a:br>
              <a:rPr lang="en-GB" sz="1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“he arranged [this] to be made”….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10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  <p:sp>
        <p:nvSpPr>
          <p:cNvPr id="452611" name="Text Box 3"/>
          <p:cNvSpPr txBox="1">
            <a:spLocks noChangeArrowheads="1"/>
          </p:cNvSpPr>
          <p:nvPr/>
        </p:nvSpPr>
        <p:spPr bwMode="auto">
          <a:xfrm>
            <a:off x="0" y="1268760"/>
            <a:ext cx="9144000" cy="4001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2000" dirty="0"/>
              <a:t>A Roman name</a:t>
            </a:r>
          </a:p>
          <a:p>
            <a:pPr lvl="1">
              <a:spcBef>
                <a:spcPct val="50000"/>
              </a:spcBef>
            </a:pPr>
            <a:r>
              <a:rPr kumimoji="0" lang="en-US" sz="2000" dirty="0"/>
              <a:t> on inscriptions: we usually find the FULL name</a:t>
            </a:r>
            <a:br>
              <a:rPr kumimoji="0" lang="en-US" sz="2000" dirty="0"/>
            </a:br>
            <a:r>
              <a:rPr kumimoji="0" lang="en-US" sz="2000" dirty="0"/>
              <a:t>   but not in literature!</a:t>
            </a:r>
          </a:p>
          <a:p>
            <a:pPr lvl="1">
              <a:spcBef>
                <a:spcPct val="50000"/>
              </a:spcBef>
            </a:pPr>
            <a:r>
              <a:rPr kumimoji="0" lang="en-US" sz="2000" dirty="0"/>
              <a:t>  towards the end of the </a:t>
            </a:r>
            <a:r>
              <a:rPr kumimoji="0" lang="en-US" sz="2000" dirty="0" err="1"/>
              <a:t>Republicm</a:t>
            </a:r>
            <a:r>
              <a:rPr kumimoji="0" lang="en-US" sz="2000" dirty="0"/>
              <a:t> the TRIA NOMINA became </a:t>
            </a:r>
            <a:br>
              <a:rPr kumimoji="0" lang="en-US" sz="2000" dirty="0"/>
            </a:br>
            <a:r>
              <a:rPr kumimoji="0" lang="en-US" sz="2000" dirty="0"/>
              <a:t>   common:</a:t>
            </a:r>
            <a:br>
              <a:rPr kumimoji="0" lang="en-US" sz="2000" dirty="0"/>
            </a:br>
            <a:br>
              <a:rPr kumimoji="0" lang="en-US" sz="2000" dirty="0"/>
            </a:br>
            <a:r>
              <a:rPr kumimoji="0" lang="en-US" sz="2400" b="1" dirty="0">
                <a:solidFill>
                  <a:srgbClr val="FFC000"/>
                </a:solidFill>
              </a:rPr>
              <a:t>praenomen - </a:t>
            </a:r>
            <a:r>
              <a:rPr kumimoji="0" lang="en-US" sz="2400" b="1" dirty="0" err="1">
                <a:solidFill>
                  <a:srgbClr val="FFC000"/>
                </a:solidFill>
              </a:rPr>
              <a:t>nomen</a:t>
            </a:r>
            <a:r>
              <a:rPr kumimoji="0" lang="en-US" sz="2400" b="1" dirty="0">
                <a:solidFill>
                  <a:srgbClr val="FFC000"/>
                </a:solidFill>
              </a:rPr>
              <a:t> </a:t>
            </a:r>
            <a:r>
              <a:rPr kumimoji="0" lang="en-US" sz="2400" b="1" dirty="0" err="1">
                <a:solidFill>
                  <a:srgbClr val="FFC000"/>
                </a:solidFill>
              </a:rPr>
              <a:t>gentilis</a:t>
            </a:r>
            <a:r>
              <a:rPr kumimoji="0" lang="en-US" sz="2400" b="1" dirty="0">
                <a:solidFill>
                  <a:srgbClr val="FFC000"/>
                </a:solidFill>
              </a:rPr>
              <a:t> / gentilicium - cognomen</a:t>
            </a:r>
          </a:p>
          <a:p>
            <a:pPr lvl="2">
              <a:spcBef>
                <a:spcPct val="50000"/>
              </a:spcBef>
              <a:buFontTx/>
              <a:buNone/>
            </a:pPr>
            <a:endParaRPr kumimoji="0" lang="en-US" sz="2000" b="1" dirty="0"/>
          </a:p>
          <a:p>
            <a:pPr lvl="2">
              <a:spcBef>
                <a:spcPct val="50000"/>
              </a:spcBef>
            </a:pPr>
            <a:endParaRPr kumimoji="0" lang="en-US" sz="2000" dirty="0"/>
          </a:p>
          <a:p>
            <a:pPr lvl="4">
              <a:spcBef>
                <a:spcPct val="50000"/>
              </a:spcBef>
            </a:pPr>
            <a:endParaRPr kumimoji="0" lang="en-US" sz="200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069" name="Rectangle 5"/>
          <p:cNvSpPr>
            <a:spLocks noGrp="1" noChangeArrowheads="1"/>
          </p:cNvSpPr>
          <p:nvPr>
            <p:ph idx="1"/>
          </p:nvPr>
        </p:nvSpPr>
        <p:spPr>
          <a:xfrm>
            <a:off x="228600" y="1676400"/>
            <a:ext cx="8610600" cy="51816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TRIA NOMINA</a:t>
            </a:r>
          </a:p>
          <a:p>
            <a:pPr algn="ctr">
              <a:buFont typeface="Monotype Sorts" pitchFamily="2" charset="2"/>
              <a:buNone/>
            </a:pPr>
            <a:r>
              <a:rPr lang="en-US" b="1" dirty="0">
                <a:solidFill>
                  <a:srgbClr val="FFC000"/>
                </a:solidFill>
              </a:rPr>
              <a:t>C. IVLIVS CAESAR</a:t>
            </a:r>
          </a:p>
          <a:p>
            <a:r>
              <a:rPr lang="en-US" sz="2400" u="sng" dirty="0"/>
              <a:t>Common </a:t>
            </a:r>
            <a:r>
              <a:rPr lang="en-US" sz="2400" i="1" u="sng" dirty="0"/>
              <a:t>praenomen, </a:t>
            </a:r>
            <a:r>
              <a:rPr lang="en-US" sz="2400" i="1" u="sng" dirty="0" err="1"/>
              <a:t>praenomina</a:t>
            </a:r>
            <a:r>
              <a:rPr lang="en-US" sz="2400" dirty="0"/>
              <a:t>: </a:t>
            </a:r>
            <a:br>
              <a:rPr lang="en-US" sz="2400" dirty="0"/>
            </a:br>
            <a:r>
              <a:rPr lang="en-US" sz="2400" dirty="0"/>
              <a:t>C(</a:t>
            </a:r>
            <a:r>
              <a:rPr lang="en-US" sz="2400" dirty="0" err="1"/>
              <a:t>aius</a:t>
            </a:r>
            <a:r>
              <a:rPr lang="en-US" sz="2400" dirty="0"/>
              <a:t>), L(</a:t>
            </a:r>
            <a:r>
              <a:rPr lang="en-US" sz="2400" dirty="0" err="1"/>
              <a:t>ucius</a:t>
            </a:r>
            <a:r>
              <a:rPr lang="en-US" sz="2400" dirty="0"/>
              <a:t>), M(</a:t>
            </a:r>
            <a:r>
              <a:rPr lang="en-US" sz="2400" dirty="0" err="1"/>
              <a:t>arcus</a:t>
            </a:r>
            <a:r>
              <a:rPr lang="en-US" sz="2400" dirty="0"/>
              <a:t>), T(</a:t>
            </a:r>
            <a:r>
              <a:rPr lang="en-US" sz="2400" dirty="0" err="1"/>
              <a:t>itus</a:t>
            </a:r>
            <a:r>
              <a:rPr lang="en-US" sz="2400" dirty="0"/>
              <a:t>), Ti(</a:t>
            </a:r>
            <a:r>
              <a:rPr lang="en-US" sz="2400" dirty="0" err="1"/>
              <a:t>berius</a:t>
            </a:r>
            <a:r>
              <a:rPr lang="en-US" sz="2400" dirty="0"/>
              <a:t>), P(</a:t>
            </a:r>
            <a:r>
              <a:rPr lang="en-US" sz="2400" dirty="0" err="1"/>
              <a:t>ublius</a:t>
            </a:r>
            <a:r>
              <a:rPr lang="en-US" sz="2400" dirty="0"/>
              <a:t>), S(</a:t>
            </a:r>
            <a:r>
              <a:rPr lang="en-US" sz="2400" dirty="0" err="1"/>
              <a:t>purius</a:t>
            </a:r>
            <a:r>
              <a:rPr lang="en-US" sz="2400" dirty="0"/>
              <a:t>), … </a:t>
            </a:r>
            <a:br>
              <a:rPr lang="en-US" sz="2400" dirty="0"/>
            </a:br>
            <a:endParaRPr lang="en-US" sz="2400" dirty="0"/>
          </a:p>
          <a:p>
            <a:r>
              <a:rPr lang="en-US" sz="2400" i="1" u="sng" dirty="0" err="1"/>
              <a:t>nomen</a:t>
            </a:r>
            <a:r>
              <a:rPr lang="en-US" sz="2400" i="1" u="sng" dirty="0"/>
              <a:t> </a:t>
            </a:r>
            <a:r>
              <a:rPr lang="en-US" sz="2400" i="1" u="sng" dirty="0" err="1"/>
              <a:t>gentilis</a:t>
            </a:r>
            <a:r>
              <a:rPr lang="en-US" sz="2400" dirty="0"/>
              <a:t>: stem + </a:t>
            </a:r>
            <a:r>
              <a:rPr lang="en-US" sz="2400" i="1" dirty="0"/>
              <a:t>-ius</a:t>
            </a:r>
            <a:r>
              <a:rPr lang="en-US" sz="2400" dirty="0"/>
              <a:t>:</a:t>
            </a:r>
            <a:r>
              <a:rPr lang="en-US" sz="2400" i="1" dirty="0"/>
              <a:t>  </a:t>
            </a:r>
            <a:r>
              <a:rPr lang="en-US" sz="2400" dirty="0" err="1"/>
              <a:t>Iulius</a:t>
            </a:r>
            <a:r>
              <a:rPr lang="en-US" sz="2400" dirty="0"/>
              <a:t>, Flavius, </a:t>
            </a:r>
            <a:r>
              <a:rPr lang="en-US" sz="2400" dirty="0" err="1"/>
              <a:t>Valerius</a:t>
            </a:r>
            <a:r>
              <a:rPr lang="en-US" sz="2400" dirty="0"/>
              <a:t>, Aurelius,…</a:t>
            </a:r>
            <a:br>
              <a:rPr lang="en-US" sz="2400" dirty="0"/>
            </a:br>
            <a:endParaRPr lang="en-US" sz="2400" dirty="0"/>
          </a:p>
          <a:p>
            <a:r>
              <a:rPr lang="en-US" sz="2400" u="sng" dirty="0"/>
              <a:t>cognomen</a:t>
            </a:r>
            <a:r>
              <a:rPr lang="en-US" sz="2400" dirty="0"/>
              <a:t> / surname, nick name</a:t>
            </a:r>
            <a:br>
              <a:rPr lang="en-US" sz="2400" dirty="0"/>
            </a:br>
            <a:r>
              <a:rPr lang="en-US" sz="2400" dirty="0"/>
              <a:t>(in Roman families also to distinguish different section of a </a:t>
            </a:r>
            <a:r>
              <a:rPr lang="en-US" sz="2400" i="1" dirty="0"/>
              <a:t>gens</a:t>
            </a:r>
            <a:r>
              <a:rPr lang="en-US" sz="2400" dirty="0"/>
              <a:t>)</a:t>
            </a:r>
          </a:p>
          <a:p>
            <a:pPr lvl="1"/>
            <a:r>
              <a:rPr lang="en-US" sz="2000" dirty="0"/>
              <a:t>Since Sulla the cognomen is part of the official name</a:t>
            </a:r>
          </a:p>
          <a:p>
            <a:pPr lvl="2"/>
            <a:r>
              <a:rPr lang="en-US" sz="1800" dirty="0" err="1"/>
              <a:t>Africanus</a:t>
            </a:r>
            <a:r>
              <a:rPr lang="en-US" sz="1800" dirty="0"/>
              <a:t>, Caesar, </a:t>
            </a:r>
            <a:r>
              <a:rPr lang="en-US" sz="1800" dirty="0" err="1"/>
              <a:t>Octavianus</a:t>
            </a:r>
            <a:r>
              <a:rPr lang="en-US" sz="1800" dirty="0"/>
              <a:t>, Felix, …</a:t>
            </a:r>
          </a:p>
          <a:p>
            <a:pPr lvl="1"/>
            <a:r>
              <a:rPr lang="en-US" sz="2000" dirty="0"/>
              <a:t>Further cognomina: to commemorate the names of ancestors</a:t>
            </a:r>
            <a:br>
              <a:rPr lang="en-US" sz="2000" dirty="0"/>
            </a:br>
            <a:endParaRPr lang="en-US" sz="2000" dirty="0"/>
          </a:p>
          <a:p>
            <a:pPr lvl="1"/>
            <a:r>
              <a:rPr lang="en-US" sz="2400" i="1" dirty="0" err="1"/>
              <a:t>signum</a:t>
            </a:r>
            <a:r>
              <a:rPr lang="en-US" sz="2400" i="1" dirty="0"/>
              <a:t> / qui et </a:t>
            </a:r>
            <a:r>
              <a:rPr lang="en-US" sz="2400" i="1" dirty="0" err="1"/>
              <a:t>vocator</a:t>
            </a:r>
            <a:r>
              <a:rPr lang="en-US" sz="2400" dirty="0"/>
              <a:t> “</a:t>
            </a:r>
            <a:r>
              <a:rPr lang="en-US" sz="2400" dirty="0" err="1"/>
              <a:t>alsoi</a:t>
            </a:r>
            <a:r>
              <a:rPr lang="en-US" sz="2400" dirty="0"/>
              <a:t> known as…”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</p:spTree>
  </p:cSld>
  <p:clrMapOvr>
    <a:masterClrMapping/>
  </p:clrMapOvr>
  <p:transition>
    <p:randomBar dir="vert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468" name="Rectangle 4"/>
          <p:cNvSpPr>
            <a:spLocks noChangeArrowheads="1"/>
          </p:cNvSpPr>
          <p:nvPr/>
        </p:nvSpPr>
        <p:spPr bwMode="auto">
          <a:xfrm>
            <a:off x="0" y="16764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3200" dirty="0">
                <a:latin typeface="Times New Roman" pitchFamily="18" charset="0"/>
              </a:rPr>
              <a:t>TRIA NOMINA</a:t>
            </a:r>
          </a:p>
          <a:p>
            <a:pPr marL="342900" indent="-342900" algn="ctr">
              <a:buClr>
                <a:schemeClr val="bg2"/>
              </a:buClr>
              <a:buFont typeface="Monotype Sorts" pitchFamily="2" charset="2"/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AVFIDIVS </a:t>
            </a:r>
            <a:r>
              <a:rPr lang="en-US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F. </a:t>
            </a: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ARN RESTITVTVS KARTH</a:t>
            </a:r>
            <a:endParaRPr lang="en-US" sz="3200" b="1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u="sng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u="sng" dirty="0" err="1">
                <a:latin typeface="Times New Roman" pitchFamily="18" charset="0"/>
              </a:rPr>
              <a:t>filiation</a:t>
            </a:r>
            <a:r>
              <a:rPr lang="en-US" sz="2400" u="sng" dirty="0">
                <a:latin typeface="Times New Roman" pitchFamily="18" charset="0"/>
              </a:rPr>
              <a:t> / patronymic:</a:t>
            </a:r>
            <a:r>
              <a:rPr lang="en-US" sz="2400" dirty="0">
                <a:latin typeface="Times New Roman" pitchFamily="18" charset="0"/>
              </a:rPr>
              <a:t> </a:t>
            </a:r>
            <a:br>
              <a:rPr lang="en-US" sz="2400" dirty="0">
                <a:latin typeface="Times New Roman" pitchFamily="18" charset="0"/>
              </a:rPr>
            </a:br>
            <a:r>
              <a:rPr lang="en-US" sz="2400" dirty="0">
                <a:latin typeface="Times New Roman" pitchFamily="18" charset="0"/>
              </a:rPr>
              <a:t>e.g. </a:t>
            </a:r>
            <a:r>
              <a:rPr lang="en-US" sz="2400" b="1" dirty="0">
                <a:latin typeface="Times New Roman" pitchFamily="18" charset="0"/>
              </a:rPr>
              <a:t>C. F.</a:t>
            </a:r>
            <a:r>
              <a:rPr lang="en-US" sz="2400" dirty="0">
                <a:latin typeface="Times New Roman" pitchFamily="18" charset="0"/>
              </a:rPr>
              <a:t> -&gt; </a:t>
            </a:r>
            <a:r>
              <a:rPr lang="en-US" sz="2400" i="1" dirty="0">
                <a:latin typeface="Times New Roman" pitchFamily="18" charset="0"/>
              </a:rPr>
              <a:t>G(</a:t>
            </a:r>
            <a:r>
              <a:rPr lang="en-US" sz="2400" i="1" dirty="0" err="1">
                <a:latin typeface="Times New Roman" pitchFamily="18" charset="0"/>
              </a:rPr>
              <a:t>ai</a:t>
            </a:r>
            <a:r>
              <a:rPr lang="en-US" sz="2400" i="1" dirty="0">
                <a:latin typeface="Times New Roman" pitchFamily="18" charset="0"/>
              </a:rPr>
              <a:t>) f(</a:t>
            </a:r>
            <a:r>
              <a:rPr lang="en-US" sz="2400" i="1" dirty="0" err="1">
                <a:latin typeface="Times New Roman" pitchFamily="18" charset="0"/>
              </a:rPr>
              <a:t>ilius</a:t>
            </a:r>
            <a:r>
              <a:rPr lang="en-US" sz="2400" i="1" dirty="0">
                <a:latin typeface="Times New Roman" pitchFamily="18" charset="0"/>
              </a:rPr>
              <a:t>)</a:t>
            </a:r>
            <a:r>
              <a:rPr lang="en-US" sz="2400" dirty="0">
                <a:latin typeface="Times New Roman" pitchFamily="18" charset="0"/>
              </a:rPr>
              <a:t> “son of Gaius”                				  		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</a:rPr>
              <a:t>(</a:t>
            </a:r>
            <a:r>
              <a:rPr lang="en-US" sz="2400" dirty="0" err="1">
                <a:solidFill>
                  <a:srgbClr val="FFC000"/>
                </a:solidFill>
                <a:latin typeface="Times New Roman" pitchFamily="18" charset="0"/>
              </a:rPr>
              <a:t>genetiv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</a:rPr>
              <a:t> + </a:t>
            </a:r>
            <a:r>
              <a:rPr lang="en-US" sz="2400" i="1" dirty="0" err="1">
                <a:solidFill>
                  <a:srgbClr val="FFC000"/>
                </a:solidFill>
                <a:latin typeface="Times New Roman" pitchFamily="18" charset="0"/>
              </a:rPr>
              <a:t>filius</a:t>
            </a:r>
            <a:r>
              <a:rPr lang="en-US" sz="2400" i="1" dirty="0">
                <a:solidFill>
                  <a:srgbClr val="FFC000"/>
                </a:solidFill>
                <a:latin typeface="Times New Roman" pitchFamily="18" charset="0"/>
              </a:rPr>
              <a:t> / </a:t>
            </a:r>
            <a:r>
              <a:rPr lang="en-US" sz="2400" i="1" dirty="0" err="1">
                <a:solidFill>
                  <a:srgbClr val="FFC000"/>
                </a:solidFill>
                <a:latin typeface="Times New Roman" pitchFamily="18" charset="0"/>
              </a:rPr>
              <a:t>filia</a:t>
            </a:r>
            <a:r>
              <a:rPr lang="en-US" sz="2400" i="1" dirty="0">
                <a:solidFill>
                  <a:srgbClr val="FFC000"/>
                </a:solidFill>
                <a:latin typeface="Times New Roman" pitchFamily="18" charset="0"/>
              </a:rPr>
              <a:t> / </a:t>
            </a:r>
            <a:r>
              <a:rPr lang="en-US" sz="2400" i="1" dirty="0" err="1">
                <a:solidFill>
                  <a:srgbClr val="FFC000"/>
                </a:solidFill>
                <a:latin typeface="Times New Roman" pitchFamily="18" charset="0"/>
              </a:rPr>
              <a:t>libertus</a:t>
            </a:r>
            <a:r>
              <a:rPr lang="en-US" sz="2400" i="1" dirty="0">
                <a:solidFill>
                  <a:srgbClr val="FFC000"/>
                </a:solidFill>
                <a:latin typeface="Times New Roman" pitchFamily="18" charset="0"/>
              </a:rPr>
              <a:t>/-a</a:t>
            </a:r>
            <a:r>
              <a:rPr lang="en-US" sz="2400" dirty="0">
                <a:solidFill>
                  <a:srgbClr val="FFC000"/>
                </a:solidFill>
                <a:latin typeface="Times New Roman" pitchFamily="18" charset="0"/>
              </a:rPr>
              <a:t>)</a:t>
            </a: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dirty="0">
              <a:latin typeface="Times New Roman" pitchFamily="18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</p:spTree>
  </p:cSld>
  <p:clrMapOvr>
    <a:masterClrMapping/>
  </p:clrMapOvr>
  <p:transition>
    <p:randomBar dir="vert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9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3200" dirty="0">
                <a:latin typeface="Times New Roman" pitchFamily="18" charset="0"/>
              </a:rPr>
              <a:t>TRIA NOMINA</a:t>
            </a:r>
          </a:p>
          <a:p>
            <a:pPr marL="342900" indent="-342900" algn="ctr">
              <a:buClr>
                <a:schemeClr val="bg2"/>
              </a:buClr>
              <a:buFont typeface="Monotype Sorts" pitchFamily="2" charset="2"/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AVFIDIVS C. F. </a:t>
            </a:r>
            <a:r>
              <a:rPr lang="en-US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ARN</a:t>
            </a: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 RESTITVTVS KARTH</a:t>
            </a:r>
            <a:endParaRPr lang="en-US" sz="3200" b="1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u="sng" dirty="0">
              <a:solidFill>
                <a:schemeClr val="bg2"/>
              </a:solidFill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u="sng" dirty="0">
                <a:latin typeface="Times New Roman" pitchFamily="18" charset="0"/>
              </a:rPr>
              <a:t>tribus</a:t>
            </a:r>
            <a:r>
              <a:rPr lang="en-US" sz="2400" dirty="0">
                <a:latin typeface="Times New Roman" pitchFamily="18" charset="0"/>
              </a:rPr>
              <a:t>: 35 </a:t>
            </a:r>
            <a:r>
              <a:rPr lang="en-US" sz="2400" dirty="0" err="1">
                <a:latin typeface="Times New Roman" pitchFamily="18" charset="0"/>
              </a:rPr>
              <a:t>tr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ib</a:t>
            </a: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ū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US" sz="2400" dirty="0">
                <a:latin typeface="Times New Roman" pitchFamily="18" charset="0"/>
              </a:rPr>
              <a:t> (“voting tribes”) for Roman citizens:</a:t>
            </a:r>
            <a:br>
              <a:rPr lang="en-US" sz="2400" dirty="0">
                <a:latin typeface="Times New Roman" pitchFamily="18" charset="0"/>
              </a:rPr>
            </a:br>
            <a:r>
              <a:rPr lang="en-US" sz="2400" b="1" dirty="0">
                <a:latin typeface="Times New Roman" pitchFamily="18" charset="0"/>
              </a:rPr>
              <a:t>VOLT -&gt; </a:t>
            </a:r>
            <a:r>
              <a:rPr lang="en-US" sz="2400" b="1" i="1" dirty="0">
                <a:latin typeface="Times New Roman" pitchFamily="18" charset="0"/>
              </a:rPr>
              <a:t>(</a:t>
            </a:r>
            <a:r>
              <a:rPr lang="en-US" sz="2400" b="1" i="1" dirty="0" err="1">
                <a:latin typeface="Times New Roman" pitchFamily="18" charset="0"/>
              </a:rPr>
              <a:t>tribu</a:t>
            </a:r>
            <a:r>
              <a:rPr lang="en-US" sz="2400" b="1" i="1" dirty="0">
                <a:latin typeface="Times New Roman" pitchFamily="18" charset="0"/>
              </a:rPr>
              <a:t>) </a:t>
            </a:r>
            <a:r>
              <a:rPr lang="en-US" sz="2400" b="1" i="1" dirty="0" err="1">
                <a:latin typeface="Times New Roman" pitchFamily="18" charset="0"/>
              </a:rPr>
              <a:t>Voltinia</a:t>
            </a:r>
            <a:r>
              <a:rPr lang="en-US" sz="2400" dirty="0">
                <a:latin typeface="Times New Roman" pitchFamily="18" charset="0"/>
              </a:rPr>
              <a:t> </a:t>
            </a: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dirty="0">
                <a:latin typeface="Times New Roman" pitchFamily="18" charset="0"/>
              </a:rPr>
              <a:t>For example,</a:t>
            </a:r>
            <a:br>
              <a:rPr lang="en-US" sz="2400" dirty="0">
                <a:latin typeface="Times New Roman" pitchFamily="18" charset="0"/>
              </a:rPr>
            </a:br>
            <a:r>
              <a:rPr lang="en-US" sz="2400" i="1" dirty="0" err="1">
                <a:latin typeface="Times New Roman" pitchFamily="18" charset="0"/>
              </a:rPr>
              <a:t>Galeria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Voltinia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Fabia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Sergia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Quirinia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b="1" i="1" u="sng" dirty="0" err="1">
                <a:solidFill>
                  <a:srgbClr val="FFC000"/>
                </a:solidFill>
                <a:latin typeface="Times New Roman" pitchFamily="18" charset="0"/>
              </a:rPr>
              <a:t>Arnensis</a:t>
            </a:r>
            <a:r>
              <a:rPr lang="en-US" sz="2400" i="1" dirty="0">
                <a:latin typeface="Times New Roman" pitchFamily="18" charset="0"/>
              </a:rPr>
              <a:t>, </a:t>
            </a:r>
            <a:r>
              <a:rPr lang="en-US" sz="2400" i="1" dirty="0" err="1">
                <a:latin typeface="Times New Roman" pitchFamily="18" charset="0"/>
              </a:rPr>
              <a:t>Stellatina</a:t>
            </a:r>
            <a:r>
              <a:rPr lang="en-US" sz="2400" i="1" dirty="0">
                <a:latin typeface="Times New Roman" pitchFamily="18" charset="0"/>
              </a:rPr>
              <a:t>… 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</p:spTree>
  </p:cSld>
  <p:clrMapOvr>
    <a:masterClrMapping/>
  </p:clrMapOvr>
  <p:transition>
    <p:randomBar dir="vert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3" name="Rectangle 3"/>
          <p:cNvSpPr>
            <a:spLocks noChangeArrowheads="1"/>
          </p:cNvSpPr>
          <p:nvPr/>
        </p:nvSpPr>
        <p:spPr bwMode="auto">
          <a:xfrm>
            <a:off x="0" y="1676400"/>
            <a:ext cx="9144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3200" dirty="0">
                <a:latin typeface="Times New Roman" pitchFamily="18" charset="0"/>
              </a:rPr>
              <a:t>TRIA NOMINA</a:t>
            </a:r>
          </a:p>
          <a:p>
            <a:pPr marL="342900" indent="-342900" algn="ctr">
              <a:buClr>
                <a:schemeClr val="bg2"/>
              </a:buClr>
              <a:buFont typeface="Monotype Sorts" pitchFamily="2" charset="2"/>
              <a:buNone/>
            </a:pPr>
            <a:r>
              <a:rPr lang="en-US" sz="3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C. AVFIDIVS C. F. ARN RESTITVTVS </a:t>
            </a:r>
            <a:r>
              <a:rPr lang="en-US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</a:rPr>
              <a:t>KARTH</a:t>
            </a:r>
            <a:endParaRPr lang="en-US" sz="3200" b="1" dirty="0">
              <a:solidFill>
                <a:srgbClr val="FFC000"/>
              </a:solidFill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endParaRPr lang="en-US" sz="2400" u="sng" dirty="0">
              <a:solidFill>
                <a:schemeClr val="bg2"/>
              </a:solidFill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400" dirty="0" err="1">
                <a:latin typeface="Times New Roman" pitchFamily="18" charset="0"/>
              </a:rPr>
              <a:t>domicilium</a:t>
            </a:r>
            <a:r>
              <a:rPr lang="en-US" sz="2400" dirty="0">
                <a:latin typeface="Times New Roman" pitchFamily="18" charset="0"/>
              </a:rPr>
              <a:t> – where someone lives</a:t>
            </a:r>
            <a:br>
              <a:rPr lang="en-US" sz="2400" dirty="0">
                <a:latin typeface="Times New Roman" pitchFamily="18" charset="0"/>
              </a:rPr>
            </a:br>
            <a:r>
              <a:rPr lang="en-US" sz="2400" dirty="0" err="1">
                <a:latin typeface="Times New Roman" pitchFamily="18" charset="0"/>
              </a:rPr>
              <a:t>origo</a:t>
            </a:r>
            <a:r>
              <a:rPr lang="en-US" sz="2400" dirty="0">
                <a:latin typeface="Times New Roman" pitchFamily="18" charset="0"/>
              </a:rPr>
              <a:t>: somebody’s origin; origin of the family</a:t>
            </a:r>
            <a:br>
              <a:rPr lang="en-US" sz="2400" dirty="0">
                <a:latin typeface="Times New Roman" pitchFamily="18" charset="0"/>
              </a:rPr>
            </a:br>
            <a:endParaRPr lang="en-US" sz="2400" dirty="0">
              <a:latin typeface="Times New Roman" pitchFamily="18" charset="0"/>
            </a:endParaRPr>
          </a:p>
          <a:p>
            <a:pPr marL="342900" indent="-342900">
              <a:buClr>
                <a:schemeClr val="bg2"/>
              </a:buClr>
              <a:buFont typeface="Monotype Sorts" pitchFamily="2" charset="2"/>
              <a:buChar char="§"/>
            </a:pPr>
            <a:r>
              <a:rPr lang="en-US" sz="2800" dirty="0">
                <a:solidFill>
                  <a:srgbClr val="FFC000"/>
                </a:solidFill>
                <a:latin typeface="Times New Roman" pitchFamily="18" charset="0"/>
              </a:rPr>
              <a:t>             </a:t>
            </a:r>
            <a:r>
              <a:rPr lang="en-US" sz="2800" dirty="0" err="1">
                <a:solidFill>
                  <a:srgbClr val="FFC000"/>
                </a:solidFill>
                <a:latin typeface="Times New Roman" pitchFamily="18" charset="0"/>
              </a:rPr>
              <a:t>Karth</a:t>
            </a:r>
            <a:r>
              <a:rPr lang="en-US" sz="2800" dirty="0">
                <a:solidFill>
                  <a:srgbClr val="FFC000"/>
                </a:solidFill>
                <a:latin typeface="Times New Roman" pitchFamily="18" charset="0"/>
              </a:rPr>
              <a:t> -&gt; 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(</a:t>
            </a:r>
            <a:r>
              <a:rPr lang="en-US" sz="2800" i="1" dirty="0" err="1">
                <a:solidFill>
                  <a:srgbClr val="FFC000"/>
                </a:solidFill>
                <a:latin typeface="Times New Roman" pitchFamily="18" charset="0"/>
              </a:rPr>
              <a:t>origo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) </a:t>
            </a:r>
            <a:r>
              <a:rPr lang="en-US" sz="2800" i="1" dirty="0" err="1">
                <a:solidFill>
                  <a:srgbClr val="FFC000"/>
                </a:solidFill>
                <a:latin typeface="Times New Roman" pitchFamily="18" charset="0"/>
              </a:rPr>
              <a:t>Karth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(</a:t>
            </a:r>
            <a:r>
              <a:rPr lang="en-US" sz="2800" i="1" dirty="0" err="1">
                <a:solidFill>
                  <a:srgbClr val="FFC000"/>
                </a:solidFill>
                <a:latin typeface="Times New Roman" pitchFamily="18" charset="0"/>
              </a:rPr>
              <a:t>agine</a:t>
            </a:r>
            <a:r>
              <a:rPr lang="en-US" sz="2800" i="1" dirty="0">
                <a:solidFill>
                  <a:srgbClr val="FFC000"/>
                </a:solidFill>
                <a:latin typeface="Times New Roman" pitchFamily="18" charset="0"/>
              </a:rPr>
              <a:t>)</a:t>
            </a:r>
          </a:p>
          <a:p>
            <a:pPr marL="742950" lvl="1" indent="-285750">
              <a:buClr>
                <a:schemeClr val="bg2"/>
              </a:buClr>
              <a:buSzPct val="50000"/>
              <a:buFont typeface="Monotype Sorts" pitchFamily="2" charset="2"/>
              <a:buChar char="l"/>
            </a:pPr>
            <a:endParaRPr lang="en-US" sz="2000" dirty="0">
              <a:solidFill>
                <a:schemeClr val="bg2"/>
              </a:solidFill>
              <a:latin typeface="Times New Roman" pitchFamily="18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</p:spTree>
  </p:cSld>
  <p:clrMapOvr>
    <a:masterClrMapping/>
  </p:clrMapOvr>
  <p:transition>
    <p:randomBar dir="vert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491" name="Text Box 3"/>
          <p:cNvSpPr txBox="1">
            <a:spLocks noChangeArrowheads="1"/>
          </p:cNvSpPr>
          <p:nvPr/>
        </p:nvSpPr>
        <p:spPr bwMode="auto">
          <a:xfrm>
            <a:off x="251520" y="1340768"/>
            <a:ext cx="8610600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2200" dirty="0"/>
              <a:t> Name indicates people’s social status</a:t>
            </a:r>
          </a:p>
          <a:p>
            <a:pPr>
              <a:spcBef>
                <a:spcPct val="50000"/>
              </a:spcBef>
            </a:pPr>
            <a:r>
              <a:rPr kumimoji="0" lang="en-US" sz="2200" dirty="0"/>
              <a:t> Most obviously: </a:t>
            </a:r>
            <a:r>
              <a:rPr kumimoji="0" lang="en-US" sz="2200" dirty="0" err="1"/>
              <a:t>liberti</a:t>
            </a:r>
            <a:r>
              <a:rPr kumimoji="0" lang="en-US" sz="2200" dirty="0"/>
              <a:t>: freedmen/freedwomen:</a:t>
            </a:r>
          </a:p>
          <a:p>
            <a:pPr lvl="1">
              <a:spcBef>
                <a:spcPct val="50000"/>
              </a:spcBef>
            </a:pPr>
            <a:r>
              <a:rPr kumimoji="0" lang="en-US" sz="2200" dirty="0"/>
              <a:t> an ex-slaves takes the </a:t>
            </a:r>
            <a:r>
              <a:rPr kumimoji="0" lang="en-US" sz="2200" dirty="0" err="1"/>
              <a:t>praenoman</a:t>
            </a:r>
            <a:r>
              <a:rPr kumimoji="0" lang="en-US" sz="2200" dirty="0"/>
              <a:t> and </a:t>
            </a:r>
            <a:r>
              <a:rPr kumimoji="0" lang="en-US" sz="2200" dirty="0" err="1"/>
              <a:t>nomen</a:t>
            </a:r>
            <a:r>
              <a:rPr kumimoji="0" lang="en-US" sz="2200" dirty="0"/>
              <a:t> of their former master, their </a:t>
            </a:r>
            <a:r>
              <a:rPr kumimoji="0" lang="en-US" sz="2200" i="1" dirty="0"/>
              <a:t>patronus:</a:t>
            </a:r>
            <a:endParaRPr kumimoji="0" lang="en-US" sz="2200" dirty="0"/>
          </a:p>
          <a:p>
            <a:pPr>
              <a:spcBef>
                <a:spcPct val="50000"/>
              </a:spcBef>
            </a:pPr>
            <a:r>
              <a:rPr kumimoji="0" lang="en-US" sz="2200" dirty="0">
                <a:solidFill>
                  <a:schemeClr val="tx2"/>
                </a:solidFill>
              </a:rPr>
              <a:t>	</a:t>
            </a:r>
            <a:r>
              <a:rPr kumimoji="0" lang="en-US" sz="2200" b="1" i="1" dirty="0">
                <a:solidFill>
                  <a:schemeClr val="tx2"/>
                </a:solidFill>
              </a:rPr>
              <a:t>Hermes -&gt; C. </a:t>
            </a:r>
            <a:r>
              <a:rPr kumimoji="0" lang="en-US" sz="2200" b="1" i="1" dirty="0" err="1">
                <a:solidFill>
                  <a:schemeClr val="tx2"/>
                </a:solidFill>
              </a:rPr>
              <a:t>Iulius</a:t>
            </a:r>
            <a:r>
              <a:rPr kumimoji="0" lang="en-US" sz="2200" b="1" i="1" dirty="0">
                <a:solidFill>
                  <a:schemeClr val="tx2"/>
                </a:solidFill>
              </a:rPr>
              <a:t> C. lib(</a:t>
            </a:r>
            <a:r>
              <a:rPr kumimoji="0" lang="en-US" sz="2200" b="1" i="1" dirty="0" err="1">
                <a:solidFill>
                  <a:schemeClr val="tx2"/>
                </a:solidFill>
              </a:rPr>
              <a:t>ertus</a:t>
            </a:r>
            <a:r>
              <a:rPr kumimoji="0" lang="en-US" sz="2200" b="1" i="1" dirty="0">
                <a:solidFill>
                  <a:schemeClr val="tx2"/>
                </a:solidFill>
              </a:rPr>
              <a:t>) Hermes</a:t>
            </a:r>
            <a:r>
              <a:rPr kumimoji="0" lang="en-US" sz="2200" i="1" dirty="0">
                <a:solidFill>
                  <a:schemeClr val="tx2"/>
                </a:solidFill>
              </a:rPr>
              <a:t> </a:t>
            </a:r>
          </a:p>
          <a:p>
            <a:pPr lvl="1">
              <a:spcBef>
                <a:spcPct val="50000"/>
              </a:spcBef>
            </a:pPr>
            <a:r>
              <a:rPr kumimoji="0" lang="en-US" sz="2200" dirty="0"/>
              <a:t> Greek names often indicate slaves or ex-slaves</a:t>
            </a:r>
          </a:p>
          <a:p>
            <a:pPr lvl="2">
              <a:spcBef>
                <a:spcPct val="50000"/>
              </a:spcBef>
            </a:pPr>
            <a:r>
              <a:rPr lang="en-GB" sz="2400" dirty="0">
                <a:solidFill>
                  <a:schemeClr val="tx1">
                    <a:lumMod val="75000"/>
                  </a:schemeClr>
                </a:solidFill>
              </a:rPr>
              <a:t> e.g., 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P. </a:t>
            </a:r>
            <a:r>
              <a:rPr lang="en-GB" sz="2400" i="1" dirty="0" err="1">
                <a:solidFill>
                  <a:schemeClr val="tx1">
                    <a:lumMod val="75000"/>
                  </a:schemeClr>
                </a:solidFill>
              </a:rPr>
              <a:t>Atilius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GB" sz="2400" i="1" dirty="0" err="1">
                <a:solidFill>
                  <a:schemeClr val="tx1">
                    <a:lumMod val="75000"/>
                  </a:schemeClr>
                </a:solidFill>
              </a:rPr>
              <a:t>Nicostratus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GB" sz="2400" i="1" dirty="0" err="1">
                <a:solidFill>
                  <a:schemeClr val="tx1">
                    <a:lumMod val="75000"/>
                  </a:schemeClr>
                </a:solidFill>
              </a:rPr>
              <a:t>VIuir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en-GB" sz="2400" i="1" dirty="0" err="1">
                <a:solidFill>
                  <a:schemeClr val="tx1">
                    <a:lumMod val="75000"/>
                  </a:schemeClr>
                </a:solidFill>
              </a:rPr>
              <a:t>aug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(</a:t>
            </a:r>
            <a:r>
              <a:rPr lang="en-GB" sz="2400" i="1" dirty="0" err="1">
                <a:solidFill>
                  <a:schemeClr val="tx1">
                    <a:lumMod val="75000"/>
                  </a:schemeClr>
                </a:solidFill>
              </a:rPr>
              <a:t>ustalis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)</a:t>
            </a:r>
            <a:r>
              <a:rPr lang="en-GB" sz="2400" dirty="0">
                <a:solidFill>
                  <a:schemeClr val="tx1">
                    <a:lumMod val="75000"/>
                  </a:schemeClr>
                </a:solidFill>
              </a:rPr>
              <a:t>  </a:t>
            </a:r>
            <a:br>
              <a:rPr lang="en-GB" sz="2400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en-GB" sz="2400" dirty="0">
                <a:solidFill>
                  <a:schemeClr val="tx1">
                    <a:lumMod val="75000"/>
                  </a:schemeClr>
                </a:solidFill>
              </a:rPr>
              <a:t>  from Alba </a:t>
            </a:r>
            <a:r>
              <a:rPr lang="en-GB" sz="2400" dirty="0" err="1">
                <a:solidFill>
                  <a:schemeClr val="tx1">
                    <a:lumMod val="75000"/>
                  </a:schemeClr>
                </a:solidFill>
              </a:rPr>
              <a:t>Pompeia</a:t>
            </a:r>
            <a:r>
              <a:rPr lang="en-GB" sz="2400" dirty="0">
                <a:solidFill>
                  <a:schemeClr val="tx1">
                    <a:lumMod val="75000"/>
                  </a:schemeClr>
                </a:solidFill>
              </a:rPr>
              <a:t> (</a:t>
            </a:r>
            <a:r>
              <a:rPr lang="en-GB" sz="2400" i="1" dirty="0">
                <a:solidFill>
                  <a:schemeClr val="tx1">
                    <a:lumMod val="75000"/>
                  </a:schemeClr>
                </a:solidFill>
              </a:rPr>
              <a:t>CIL</a:t>
            </a:r>
            <a:r>
              <a:rPr lang="en-GB" sz="2400" dirty="0">
                <a:solidFill>
                  <a:schemeClr val="tx1">
                    <a:lumMod val="75000"/>
                  </a:schemeClr>
                </a:solidFill>
              </a:rPr>
              <a:t> V 7602)</a:t>
            </a:r>
            <a:endParaRPr kumimoji="0" lang="en-US" sz="2200" dirty="0">
              <a:solidFill>
                <a:schemeClr val="tx1">
                  <a:lumMod val="75000"/>
                </a:schemeClr>
              </a:solidFill>
            </a:endParaRPr>
          </a:p>
          <a:p>
            <a:pPr lvl="1">
              <a:spcBef>
                <a:spcPct val="50000"/>
              </a:spcBef>
            </a:pPr>
            <a:r>
              <a:rPr kumimoji="0" lang="en-US" sz="2200" dirty="0"/>
              <a:t> special cases:</a:t>
            </a:r>
          </a:p>
          <a:p>
            <a:pPr lvl="2">
              <a:spcBef>
                <a:spcPct val="50000"/>
              </a:spcBef>
            </a:pPr>
            <a:r>
              <a:rPr kumimoji="0" lang="en-US" sz="2200" i="1" dirty="0">
                <a:solidFill>
                  <a:schemeClr val="tx2"/>
                </a:solidFill>
              </a:rPr>
              <a:t> coloniae </a:t>
            </a:r>
            <a:r>
              <a:rPr kumimoji="0" lang="en-US" sz="2200" i="1" dirty="0" err="1">
                <a:solidFill>
                  <a:schemeClr val="tx2"/>
                </a:solidFill>
              </a:rPr>
              <a:t>libertus</a:t>
            </a:r>
            <a:r>
              <a:rPr kumimoji="0" lang="en-US" sz="2200" i="1" dirty="0">
                <a:solidFill>
                  <a:schemeClr val="tx2"/>
                </a:solidFill>
              </a:rPr>
              <a:t>,… </a:t>
            </a:r>
          </a:p>
          <a:p>
            <a:pPr lvl="2">
              <a:spcBef>
                <a:spcPct val="50000"/>
              </a:spcBef>
            </a:pPr>
            <a:r>
              <a:rPr kumimoji="0" lang="en-US" sz="2200" i="1" dirty="0">
                <a:solidFill>
                  <a:schemeClr val="tx2"/>
                </a:solidFill>
              </a:rPr>
              <a:t> </a:t>
            </a:r>
            <a:r>
              <a:rPr kumimoji="0" lang="en-US" sz="2200" i="1" dirty="0" err="1">
                <a:solidFill>
                  <a:schemeClr val="tx2"/>
                </a:solidFill>
              </a:rPr>
              <a:t>Augustae</a:t>
            </a:r>
            <a:r>
              <a:rPr kumimoji="0" lang="en-US" sz="2200" i="1" dirty="0">
                <a:solidFill>
                  <a:schemeClr val="tx2"/>
                </a:solidFill>
              </a:rPr>
              <a:t> </a:t>
            </a:r>
            <a:r>
              <a:rPr kumimoji="0" lang="en-US" sz="2200" i="1" dirty="0" err="1">
                <a:solidFill>
                  <a:schemeClr val="tx2"/>
                </a:solidFill>
              </a:rPr>
              <a:t>libertus</a:t>
            </a:r>
            <a:r>
              <a:rPr kumimoji="0" lang="en-US" sz="2200" i="1" dirty="0">
                <a:solidFill>
                  <a:schemeClr val="tx2"/>
                </a:solidFill>
              </a:rPr>
              <a:t>, </a:t>
            </a:r>
            <a:r>
              <a:rPr kumimoji="0" lang="en-US" sz="2200" i="1" dirty="0" err="1">
                <a:solidFill>
                  <a:schemeClr val="tx2"/>
                </a:solidFill>
              </a:rPr>
              <a:t>liberta</a:t>
            </a:r>
            <a:endParaRPr kumimoji="0" lang="en-US" sz="2200" i="1" dirty="0">
              <a:solidFill>
                <a:schemeClr val="tx2"/>
              </a:solidFill>
            </a:endParaRPr>
          </a:p>
          <a:p>
            <a:pPr lvl="1">
              <a:spcBef>
                <a:spcPct val="50000"/>
              </a:spcBef>
            </a:pPr>
            <a:endParaRPr kumimoji="0" lang="en-US" sz="2200" i="1" dirty="0">
              <a:solidFill>
                <a:schemeClr val="tx2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</p:spTree>
  </p:cSld>
  <p:clrMapOvr>
    <a:masterClrMapping/>
  </p:clrMapOvr>
  <p:transition>
    <p:randomBar dir="vert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5257800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</a:pPr>
            <a:r>
              <a:rPr lang="en-US" sz="3200" i="1" dirty="0"/>
              <a:t> </a:t>
            </a:r>
            <a:r>
              <a:rPr lang="en-US" sz="2400" u="sng" dirty="0"/>
              <a:t>Adoption</a:t>
            </a:r>
            <a:r>
              <a:rPr lang="en-US" sz="2400" dirty="0"/>
              <a:t>:</a:t>
            </a:r>
            <a:r>
              <a:rPr lang="en-US" sz="3200" dirty="0"/>
              <a:t> </a:t>
            </a:r>
          </a:p>
          <a:p>
            <a:pPr lvl="1">
              <a:spcBef>
                <a:spcPct val="50000"/>
              </a:spcBef>
            </a:pPr>
            <a:r>
              <a:rPr lang="en-US" sz="2800" b="1" i="1" dirty="0">
                <a:solidFill>
                  <a:schemeClr val="tx2"/>
                </a:solidFill>
              </a:rPr>
              <a:t>Gaius </a:t>
            </a:r>
            <a:r>
              <a:rPr lang="en-US" sz="2800" b="1" i="1" dirty="0" err="1">
                <a:solidFill>
                  <a:schemeClr val="tx2"/>
                </a:solidFill>
              </a:rPr>
              <a:t>Octavius</a:t>
            </a:r>
            <a:r>
              <a:rPr lang="en-US" sz="2800" b="1" i="1" dirty="0">
                <a:solidFill>
                  <a:schemeClr val="tx2"/>
                </a:solidFill>
              </a:rPr>
              <a:t> </a:t>
            </a:r>
            <a:br>
              <a:rPr lang="en-US" sz="2800" b="1" i="1" dirty="0">
                <a:solidFill>
                  <a:schemeClr val="tx2"/>
                </a:solidFill>
              </a:rPr>
            </a:br>
            <a:r>
              <a:rPr lang="en-US" sz="2800" b="1" i="1" dirty="0">
                <a:solidFill>
                  <a:schemeClr val="tx2"/>
                </a:solidFill>
                <a:sym typeface="Wingdings" pitchFamily="2" charset="2"/>
              </a:rPr>
              <a:t> </a:t>
            </a:r>
            <a:r>
              <a:rPr lang="en-US" sz="2800" b="1" i="1" dirty="0">
                <a:solidFill>
                  <a:schemeClr val="tx2"/>
                </a:solidFill>
              </a:rPr>
              <a:t>Gaius </a:t>
            </a:r>
            <a:r>
              <a:rPr lang="en-US" sz="2800" b="1" i="1" dirty="0" err="1">
                <a:solidFill>
                  <a:schemeClr val="tx2"/>
                </a:solidFill>
              </a:rPr>
              <a:t>Iulius</a:t>
            </a:r>
            <a:r>
              <a:rPr lang="en-US" sz="2800" b="1" i="1" dirty="0">
                <a:solidFill>
                  <a:schemeClr val="tx2"/>
                </a:solidFill>
              </a:rPr>
              <a:t> Caesar </a:t>
            </a:r>
            <a:r>
              <a:rPr lang="en-US" sz="2800" b="1" i="1" dirty="0" err="1">
                <a:solidFill>
                  <a:schemeClr val="tx2"/>
                </a:solidFill>
              </a:rPr>
              <a:t>Octavianus</a:t>
            </a:r>
            <a:endParaRPr lang="en-US" sz="2800" b="1" i="1" dirty="0">
              <a:solidFill>
                <a:schemeClr val="tx2"/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2800" b="1" i="1" dirty="0">
                <a:solidFill>
                  <a:schemeClr val="tx2"/>
                </a:solidFill>
              </a:rPr>
              <a:t>T. Aurelius </a:t>
            </a:r>
            <a:r>
              <a:rPr lang="en-US" sz="2800" b="1" i="1" dirty="0" err="1">
                <a:solidFill>
                  <a:schemeClr val="tx2"/>
                </a:solidFill>
              </a:rPr>
              <a:t>Fulvus</a:t>
            </a:r>
            <a:r>
              <a:rPr lang="en-US" sz="2800" b="1" i="1" dirty="0">
                <a:solidFill>
                  <a:schemeClr val="tx2"/>
                </a:solidFill>
              </a:rPr>
              <a:t> </a:t>
            </a:r>
            <a:r>
              <a:rPr lang="en-US" sz="2800" b="1" i="1" dirty="0" err="1">
                <a:solidFill>
                  <a:schemeClr val="tx2"/>
                </a:solidFill>
              </a:rPr>
              <a:t>Boionius</a:t>
            </a:r>
            <a:r>
              <a:rPr lang="en-US" sz="2800" b="1" i="1" dirty="0">
                <a:solidFill>
                  <a:schemeClr val="tx2"/>
                </a:solidFill>
              </a:rPr>
              <a:t> </a:t>
            </a:r>
            <a:r>
              <a:rPr lang="en-US" sz="2800" b="1" i="1" dirty="0" err="1">
                <a:solidFill>
                  <a:schemeClr val="tx2"/>
                </a:solidFill>
              </a:rPr>
              <a:t>Arrius</a:t>
            </a:r>
            <a:r>
              <a:rPr lang="en-US" sz="2800" b="1" i="1" dirty="0">
                <a:solidFill>
                  <a:schemeClr val="tx2"/>
                </a:solidFill>
              </a:rPr>
              <a:t> </a:t>
            </a:r>
            <a:r>
              <a:rPr lang="en-US" sz="2800" b="1" i="1" dirty="0" err="1">
                <a:solidFill>
                  <a:schemeClr val="tx2"/>
                </a:solidFill>
              </a:rPr>
              <a:t>Antoninus</a:t>
            </a:r>
            <a:br>
              <a:rPr lang="en-US" sz="2800" b="1" i="1" dirty="0">
                <a:solidFill>
                  <a:schemeClr val="tx2"/>
                </a:solidFill>
              </a:rPr>
            </a:br>
            <a:r>
              <a:rPr lang="en-US" sz="2800" b="1" i="1" dirty="0">
                <a:solidFill>
                  <a:schemeClr val="tx2"/>
                </a:solidFill>
                <a:sym typeface="Wingdings" pitchFamily="2" charset="2"/>
              </a:rPr>
              <a:t></a:t>
            </a:r>
            <a:r>
              <a:rPr lang="en-US" sz="2800" b="1" i="1" dirty="0">
                <a:solidFill>
                  <a:schemeClr val="tx2"/>
                </a:solidFill>
              </a:rPr>
              <a:t> T </a:t>
            </a:r>
            <a:r>
              <a:rPr lang="en-US" sz="2800" b="1" i="1" dirty="0" err="1">
                <a:solidFill>
                  <a:schemeClr val="tx2"/>
                </a:solidFill>
              </a:rPr>
              <a:t>Aelius</a:t>
            </a:r>
            <a:r>
              <a:rPr lang="en-US" sz="2800" b="1" i="1" dirty="0">
                <a:solidFill>
                  <a:schemeClr val="tx2"/>
                </a:solidFill>
              </a:rPr>
              <a:t> </a:t>
            </a:r>
            <a:r>
              <a:rPr lang="en-US" sz="2800" b="1" i="1" dirty="0" err="1">
                <a:solidFill>
                  <a:schemeClr val="tx2"/>
                </a:solidFill>
              </a:rPr>
              <a:t>Hadrianus</a:t>
            </a:r>
            <a:r>
              <a:rPr lang="en-US" sz="2800" b="1" i="1" dirty="0">
                <a:solidFill>
                  <a:schemeClr val="tx2"/>
                </a:solidFill>
              </a:rPr>
              <a:t> Aurelius </a:t>
            </a:r>
            <a:r>
              <a:rPr lang="en-US" sz="2800" b="1" i="1" dirty="0" err="1">
                <a:solidFill>
                  <a:schemeClr val="tx2"/>
                </a:solidFill>
              </a:rPr>
              <a:t>Antoninus</a:t>
            </a:r>
            <a:r>
              <a:rPr lang="en-US" sz="2800" b="1" i="1" dirty="0">
                <a:solidFill>
                  <a:schemeClr val="tx2"/>
                </a:solidFill>
              </a:rPr>
              <a:t> (Pius)</a:t>
            </a:r>
            <a:br>
              <a:rPr lang="en-US" sz="2800" b="1" i="1" dirty="0">
                <a:solidFill>
                  <a:schemeClr val="tx2"/>
                </a:solidFill>
              </a:rPr>
            </a:br>
            <a:r>
              <a:rPr lang="en-US" sz="2200" dirty="0"/>
              <a:t>		after his adoption by P. </a:t>
            </a:r>
            <a:r>
              <a:rPr lang="en-US" sz="2200" dirty="0" err="1"/>
              <a:t>Aelius</a:t>
            </a:r>
            <a:r>
              <a:rPr lang="en-US" sz="2200" dirty="0"/>
              <a:t> </a:t>
            </a:r>
            <a:r>
              <a:rPr lang="en-US" sz="2200" dirty="0" err="1"/>
              <a:t>Hadrianus</a:t>
            </a:r>
            <a:br>
              <a:rPr lang="en-US" sz="2200" dirty="0"/>
            </a:br>
            <a:endParaRPr lang="en-US" sz="2200" dirty="0"/>
          </a:p>
          <a:p>
            <a:pPr>
              <a:spcBef>
                <a:spcPct val="50000"/>
              </a:spcBef>
            </a:pPr>
            <a:r>
              <a:rPr lang="en-US" sz="2400" dirty="0"/>
              <a:t>Children of Roman soldiers:</a:t>
            </a:r>
          </a:p>
          <a:p>
            <a:pPr lvl="1">
              <a:spcBef>
                <a:spcPct val="50000"/>
              </a:spcBef>
            </a:pPr>
            <a:r>
              <a:rPr lang="en-US" sz="2000" i="1" dirty="0"/>
              <a:t>tribus</a:t>
            </a:r>
            <a:r>
              <a:rPr lang="en-US" sz="2000" dirty="0"/>
              <a:t> = </a:t>
            </a:r>
            <a:r>
              <a:rPr lang="en-US" sz="2000" i="1" dirty="0" err="1"/>
              <a:t>Pollia</a:t>
            </a:r>
            <a:r>
              <a:rPr lang="en-US" sz="2000" dirty="0"/>
              <a:t>; </a:t>
            </a:r>
          </a:p>
          <a:p>
            <a:pPr lvl="1">
              <a:spcBef>
                <a:spcPct val="50000"/>
              </a:spcBef>
            </a:pPr>
            <a:r>
              <a:rPr lang="en-US" sz="2000" i="1" dirty="0" err="1"/>
              <a:t>origo</a:t>
            </a:r>
            <a:r>
              <a:rPr lang="en-US" sz="2000" dirty="0"/>
              <a:t> = </a:t>
            </a:r>
            <a:r>
              <a:rPr lang="en-US" sz="2000" i="1" dirty="0" err="1"/>
              <a:t>castris</a:t>
            </a:r>
            <a:endParaRPr lang="en-US" sz="2000" dirty="0"/>
          </a:p>
          <a:p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</p:spTree>
  </p:cSld>
  <p:clrMapOvr>
    <a:masterClrMapping/>
  </p:clrMapOvr>
  <p:transition>
    <p:randomBar dir="vert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51520" y="1484784"/>
            <a:ext cx="5256584" cy="4525963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US" sz="2400" dirty="0"/>
              <a:t>Women, are often named after the </a:t>
            </a:r>
            <a:r>
              <a:rPr lang="en-US" sz="2400" i="1" dirty="0"/>
              <a:t>gens </a:t>
            </a:r>
            <a:r>
              <a:rPr lang="en-US" sz="2400" dirty="0"/>
              <a:t>of the husband;</a:t>
            </a:r>
          </a:p>
          <a:p>
            <a:pPr>
              <a:spcBef>
                <a:spcPct val="50000"/>
              </a:spcBef>
            </a:pPr>
            <a:r>
              <a:rPr lang="en-US" sz="2400" dirty="0"/>
              <a:t>No </a:t>
            </a:r>
            <a:r>
              <a:rPr lang="en-US" sz="2400" i="1" dirty="0"/>
              <a:t>praenomen</a:t>
            </a:r>
          </a:p>
          <a:p>
            <a:pPr>
              <a:spcBef>
                <a:spcPct val="50000"/>
              </a:spcBef>
            </a:pPr>
            <a:r>
              <a:rPr lang="en-US" sz="2400" dirty="0"/>
              <a:t>e.g.: </a:t>
            </a:r>
            <a:r>
              <a:rPr lang="en-US" sz="2400" dirty="0" err="1"/>
              <a:t>Valer</a:t>
            </a:r>
            <a:r>
              <a:rPr lang="en-US" sz="2400" b="1" dirty="0" err="1">
                <a:solidFill>
                  <a:srgbClr val="FFC000"/>
                </a:solidFill>
              </a:rPr>
              <a:t>ius</a:t>
            </a:r>
            <a:r>
              <a:rPr lang="en-US" sz="2400" dirty="0"/>
              <a:t> -&gt; Valer</a:t>
            </a:r>
            <a:r>
              <a:rPr lang="en-US" sz="2400" b="1" dirty="0">
                <a:solidFill>
                  <a:srgbClr val="FFC000"/>
                </a:solidFill>
              </a:rPr>
              <a:t>ia</a:t>
            </a:r>
            <a:br>
              <a:rPr lang="en-US" sz="2400" b="1" dirty="0">
                <a:solidFill>
                  <a:srgbClr val="FFC000"/>
                </a:solidFill>
              </a:rPr>
            </a:br>
            <a:endParaRPr lang="en-US" sz="2400" b="1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en-US" sz="2400" b="1" dirty="0">
                <a:solidFill>
                  <a:schemeClr val="tx2">
                    <a:lumMod val="90000"/>
                  </a:schemeClr>
                </a:solidFill>
              </a:rPr>
              <a:t>Cf. </a:t>
            </a:r>
            <a:r>
              <a:rPr lang="en-US" sz="2400" b="1" i="1" dirty="0">
                <a:solidFill>
                  <a:schemeClr val="tx2">
                    <a:lumMod val="90000"/>
                  </a:schemeClr>
                </a:solidFill>
              </a:rPr>
              <a:t>RIB</a:t>
            </a:r>
            <a:r>
              <a:rPr lang="en-US" sz="2400" b="1" dirty="0">
                <a:solidFill>
                  <a:schemeClr val="tx2">
                    <a:lumMod val="90000"/>
                  </a:schemeClr>
                </a:solidFill>
              </a:rPr>
              <a:t> 155 from earlier:</a:t>
            </a:r>
          </a:p>
          <a:p>
            <a:pPr lvl="1">
              <a:spcBef>
                <a:spcPct val="50000"/>
              </a:spcBef>
            </a:pPr>
            <a:r>
              <a:rPr lang="en-US" sz="2000" b="1" dirty="0" err="1">
                <a:solidFill>
                  <a:schemeClr val="tx2">
                    <a:lumMod val="90000"/>
                  </a:schemeClr>
                </a:solidFill>
              </a:rPr>
              <a:t>Calpurnius</a:t>
            </a:r>
            <a:endParaRPr lang="en-US" sz="2000" b="1" dirty="0">
              <a:solidFill>
                <a:schemeClr val="tx2">
                  <a:lumMod val="90000"/>
                </a:schemeClr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2000" b="1" dirty="0">
                <a:solidFill>
                  <a:schemeClr val="tx2">
                    <a:lumMod val="90000"/>
                  </a:schemeClr>
                </a:solidFill>
                <a:sym typeface="Wingdings" pitchFamily="2" charset="2"/>
              </a:rPr>
              <a:t></a:t>
            </a:r>
            <a:r>
              <a:rPr lang="en-US" sz="2000" b="1" dirty="0" err="1">
                <a:solidFill>
                  <a:schemeClr val="tx2">
                    <a:lumMod val="90000"/>
                  </a:schemeClr>
                </a:solidFill>
                <a:sym typeface="Wingdings" pitchFamily="2" charset="2"/>
              </a:rPr>
              <a:t>Calpurnia</a:t>
            </a:r>
            <a:endParaRPr lang="en-US" sz="2000" dirty="0">
              <a:solidFill>
                <a:schemeClr val="tx2">
                  <a:lumMod val="90000"/>
                </a:schemeClr>
              </a:solidFill>
            </a:endParaRPr>
          </a:p>
          <a:p>
            <a:endParaRPr lang="en-GB" sz="3200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  <p:pic>
        <p:nvPicPr>
          <p:cNvPr id="5" name="Picture 4" descr="http://db.edcs.eu/epigr/bilder/$RIB_0015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0"/>
            <a:ext cx="3600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  <p:sp>
        <p:nvSpPr>
          <p:cNvPr id="6" name="Inhaltsplatzhalter 5"/>
          <p:cNvSpPr>
            <a:spLocks noGrp="1"/>
          </p:cNvSpPr>
          <p:nvPr>
            <p:ph idx="1"/>
          </p:nvPr>
        </p:nvSpPr>
        <p:spPr>
          <a:xfrm>
            <a:off x="395536" y="1196752"/>
            <a:ext cx="8403704" cy="5661248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names spread into the provinces as more and more people acquire Roman citizenship.</a:t>
            </a:r>
          </a:p>
          <a:p>
            <a:pPr>
              <a:spcBef>
                <a:spcPct val="50000"/>
              </a:spcBef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how do local/”native” people create their Roman-style </a:t>
            </a:r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 nomina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when they acquire Roman citizenship (</a:t>
            </a:r>
            <a:r>
              <a:rPr lang="en-US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civitas</a:t>
            </a:r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Romana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>
              <a:spcBef>
                <a:spcPct val="50000"/>
              </a:spcBef>
            </a:pP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 Many people are named after the person who gave them citizenship.</a:t>
            </a:r>
            <a:b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As a result, we find many </a:t>
            </a:r>
            <a:r>
              <a:rPr lang="en-US" sz="1800" dirty="0" err="1"/>
              <a:t>Iulii</a:t>
            </a:r>
            <a:r>
              <a:rPr lang="en-US" sz="1800" dirty="0"/>
              <a:t>, Pompeii, </a:t>
            </a:r>
            <a:r>
              <a:rPr lang="en-US" sz="1800" dirty="0" err="1"/>
              <a:t>Aurelii</a:t>
            </a:r>
            <a:r>
              <a:rPr lang="en-US" sz="1800" dirty="0"/>
              <a:t>, and so on.</a:t>
            </a:r>
          </a:p>
          <a:p>
            <a:pPr lvl="2">
              <a:spcBef>
                <a:spcPct val="50000"/>
              </a:spcBef>
            </a:pPr>
            <a:r>
              <a:rPr lang="en-US" sz="1800" b="1" i="1" dirty="0">
                <a:solidFill>
                  <a:srgbClr val="FFC000"/>
                </a:solidFill>
              </a:rPr>
              <a:t>Ti(</a:t>
            </a:r>
            <a:r>
              <a:rPr lang="en-US" sz="1800" b="1" i="1" dirty="0" err="1">
                <a:solidFill>
                  <a:srgbClr val="FFC000"/>
                </a:solidFill>
              </a:rPr>
              <a:t>berius</a:t>
            </a:r>
            <a:r>
              <a:rPr lang="en-US" sz="1800" b="1" i="1" dirty="0">
                <a:solidFill>
                  <a:srgbClr val="FFC000"/>
                </a:solidFill>
              </a:rPr>
              <a:t>) Claudius </a:t>
            </a:r>
            <a:r>
              <a:rPr lang="en-US" sz="1800" b="1" i="1" u="sng" dirty="0" err="1">
                <a:solidFill>
                  <a:srgbClr val="FFC000"/>
                </a:solidFill>
              </a:rPr>
              <a:t>Togidubnus</a:t>
            </a:r>
            <a:r>
              <a:rPr lang="en-US" sz="1800" b="1" i="1" dirty="0">
                <a:solidFill>
                  <a:srgbClr val="FFC000"/>
                </a:solidFill>
              </a:rPr>
              <a:t> </a:t>
            </a:r>
            <a:r>
              <a:rPr lang="en-US" sz="1800" b="1" i="1" dirty="0" err="1">
                <a:solidFill>
                  <a:srgbClr val="FFC000"/>
                </a:solidFill>
              </a:rPr>
              <a:t>rex</a:t>
            </a:r>
            <a:r>
              <a:rPr lang="en-US" sz="1800" b="1" i="1" dirty="0">
                <a:solidFill>
                  <a:srgbClr val="FFC000"/>
                </a:solidFill>
              </a:rPr>
              <a:t> </a:t>
            </a:r>
            <a:r>
              <a:rPr lang="en-US" sz="1800" b="1" i="1" dirty="0" err="1">
                <a:solidFill>
                  <a:srgbClr val="FFC000"/>
                </a:solidFill>
              </a:rPr>
              <a:t>magnus</a:t>
            </a:r>
            <a:r>
              <a:rPr lang="en-US" sz="1800" b="1" i="1" dirty="0">
                <a:solidFill>
                  <a:srgbClr val="FFC000"/>
                </a:solidFill>
              </a:rPr>
              <a:t> in Britannia</a:t>
            </a:r>
            <a:br>
              <a:rPr lang="en-US" sz="1800" b="1" i="1" dirty="0">
                <a:solidFill>
                  <a:srgbClr val="FFC000"/>
                </a:solidFill>
              </a:rPr>
            </a:br>
            <a:endParaRPr lang="en-US" sz="1800" b="1" i="1" dirty="0">
              <a:solidFill>
                <a:srgbClr val="FFC000"/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(2) Many </a:t>
            </a:r>
            <a:r>
              <a:rPr lang="en-US" sz="1800" i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gentilicia</a:t>
            </a:r>
            <a:r>
              <a:rPr lang="en-US" sz="1800" i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incorporate “indigenous” elements </a:t>
            </a:r>
            <a:b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</a:br>
            <a: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    (e.g., Etruscan, Oscan, Celtic names)</a:t>
            </a:r>
          </a:p>
          <a:p>
            <a:pPr lvl="1">
              <a:spcBef>
                <a:spcPct val="50000"/>
              </a:spcBef>
            </a:pPr>
            <a: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(3) In addition, people often keep their original name as cognomen</a:t>
            </a:r>
            <a:b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</a:br>
            <a:r>
              <a:rPr lang="en-US" sz="18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     - as in </a:t>
            </a:r>
            <a:r>
              <a:rPr lang="en-US" sz="1800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Togidubnus</a:t>
            </a:r>
            <a:endParaRPr lang="en-US" sz="18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0662"/>
            <a:ext cx="5274171" cy="3064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Latin Onomastics</a:t>
            </a:r>
          </a:p>
        </p:txBody>
      </p:sp>
      <p:sp>
        <p:nvSpPr>
          <p:cNvPr id="5" name="Inhaltsplatzhalter 5"/>
          <p:cNvSpPr>
            <a:spLocks noGrp="1"/>
          </p:cNvSpPr>
          <p:nvPr>
            <p:ph idx="1"/>
          </p:nvPr>
        </p:nvSpPr>
        <p:spPr>
          <a:xfrm>
            <a:off x="395536" y="1196752"/>
            <a:ext cx="8403704" cy="5904656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names spread into the provinces as more and more people acquire Roman citizenship.</a:t>
            </a:r>
          </a:p>
          <a:p>
            <a:pPr>
              <a:spcBef>
                <a:spcPct val="50000"/>
              </a:spcBef>
            </a:pP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how do local/”native” people create their Roman-style </a:t>
            </a:r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 nomina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when they acquire Roman citizenship (</a:t>
            </a:r>
            <a:r>
              <a:rPr lang="en-US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civitas</a:t>
            </a:r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Romana</a:t>
            </a:r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lvl="1">
              <a:spcBef>
                <a:spcPct val="50000"/>
              </a:spcBef>
            </a:pP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 Many people are named after the person who gave them citizenship.</a:t>
            </a:r>
            <a:b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As a result, we find many </a:t>
            </a:r>
            <a:r>
              <a:rPr lang="en-US" sz="1800" dirty="0" err="1"/>
              <a:t>Iulii</a:t>
            </a:r>
            <a:r>
              <a:rPr lang="en-US" sz="1800" dirty="0"/>
              <a:t>, Pompeii, </a:t>
            </a:r>
            <a:r>
              <a:rPr lang="en-US" sz="1800" dirty="0" err="1"/>
              <a:t>Aurelii</a:t>
            </a:r>
            <a:r>
              <a:rPr lang="en-US" sz="1800" dirty="0"/>
              <a:t>, and so on.</a:t>
            </a:r>
          </a:p>
          <a:p>
            <a:pPr lvl="2">
              <a:spcBef>
                <a:spcPct val="50000"/>
              </a:spcBef>
            </a:pPr>
            <a:r>
              <a:rPr lang="en-US" sz="1800" b="1" i="1" dirty="0">
                <a:solidFill>
                  <a:srgbClr val="FFC000"/>
                </a:solidFill>
              </a:rPr>
              <a:t>Ti(</a:t>
            </a:r>
            <a:r>
              <a:rPr lang="en-US" sz="1800" b="1" i="1" dirty="0" err="1">
                <a:solidFill>
                  <a:srgbClr val="FFC000"/>
                </a:solidFill>
              </a:rPr>
              <a:t>berius</a:t>
            </a:r>
            <a:r>
              <a:rPr lang="en-US" sz="1800" b="1" i="1" dirty="0">
                <a:solidFill>
                  <a:srgbClr val="FFC000"/>
                </a:solidFill>
              </a:rPr>
              <a:t>) Claudius </a:t>
            </a:r>
            <a:r>
              <a:rPr lang="en-US" sz="1800" b="1" i="1" u="sng" dirty="0" err="1">
                <a:solidFill>
                  <a:srgbClr val="FFC000"/>
                </a:solidFill>
              </a:rPr>
              <a:t>Togidubnus</a:t>
            </a:r>
            <a:r>
              <a:rPr lang="en-US" sz="1800" b="1" i="1" dirty="0">
                <a:solidFill>
                  <a:srgbClr val="FFC000"/>
                </a:solidFill>
              </a:rPr>
              <a:t> </a:t>
            </a:r>
            <a:r>
              <a:rPr lang="en-US" sz="1800" b="1" i="1" dirty="0" err="1">
                <a:solidFill>
                  <a:srgbClr val="FFC000"/>
                </a:solidFill>
              </a:rPr>
              <a:t>rex</a:t>
            </a:r>
            <a:r>
              <a:rPr lang="en-US" sz="1800" b="1" i="1" dirty="0">
                <a:solidFill>
                  <a:srgbClr val="FFC000"/>
                </a:solidFill>
              </a:rPr>
              <a:t> </a:t>
            </a:r>
            <a:r>
              <a:rPr lang="en-US" sz="1800" b="1" i="1" dirty="0" err="1">
                <a:solidFill>
                  <a:srgbClr val="FFC000"/>
                </a:solidFill>
              </a:rPr>
              <a:t>magnus</a:t>
            </a:r>
            <a:r>
              <a:rPr lang="en-US" sz="1800" b="1" i="1" dirty="0">
                <a:solidFill>
                  <a:srgbClr val="FFC000"/>
                </a:solidFill>
              </a:rPr>
              <a:t> in Britannia</a:t>
            </a:r>
            <a:endParaRPr lang="en-US" sz="1050" b="1" i="1" dirty="0">
              <a:solidFill>
                <a:srgbClr val="FFC000"/>
              </a:solidFill>
            </a:endParaRPr>
          </a:p>
          <a:p>
            <a:pPr lvl="1">
              <a:spcBef>
                <a:spcPct val="50000"/>
              </a:spcBef>
            </a:pPr>
            <a:r>
              <a:rPr lang="en-US" sz="1800" dirty="0"/>
              <a:t>(2) Many </a:t>
            </a:r>
            <a:r>
              <a:rPr lang="en-US" sz="1800" i="1" dirty="0" err="1"/>
              <a:t>gentilicia</a:t>
            </a:r>
            <a:r>
              <a:rPr lang="en-US" sz="1800" i="1" dirty="0"/>
              <a:t> </a:t>
            </a:r>
            <a:r>
              <a:rPr lang="en-US" sz="1800" dirty="0"/>
              <a:t>incorporate “indigenous” elements </a:t>
            </a:r>
            <a:br>
              <a:rPr lang="en-US" sz="1800" dirty="0"/>
            </a:br>
            <a:r>
              <a:rPr lang="en-US" sz="1800" dirty="0"/>
              <a:t>     (e.g., Etruscan, Oscan, Celtic names)</a:t>
            </a:r>
          </a:p>
          <a:p>
            <a:pPr lvl="3">
              <a:spcBef>
                <a:spcPct val="50000"/>
              </a:spcBef>
            </a:pPr>
            <a:r>
              <a:rPr lang="en-US" sz="1500" dirty="0" err="1"/>
              <a:t>E.g.,gentilicia</a:t>
            </a:r>
            <a:r>
              <a:rPr lang="en-US" sz="1500" dirty="0"/>
              <a:t> like </a:t>
            </a:r>
            <a:r>
              <a:rPr lang="en-GB" sz="1500" i="1" dirty="0" err="1"/>
              <a:t>Enicius</a:t>
            </a:r>
            <a:r>
              <a:rPr lang="en-GB" sz="1500" dirty="0"/>
              <a:t> resemble Celtic names starting with </a:t>
            </a:r>
            <a:r>
              <a:rPr lang="en-GB" sz="1500" i="1" dirty="0" err="1"/>
              <a:t>Eni</a:t>
            </a:r>
            <a:r>
              <a:rPr lang="en-GB" sz="1500" i="1" dirty="0"/>
              <a:t>- </a:t>
            </a:r>
            <a:r>
              <a:rPr lang="en-GB" sz="1500" dirty="0"/>
              <a:t>such as </a:t>
            </a:r>
            <a:r>
              <a:rPr lang="en-GB" sz="1500" dirty="0" err="1"/>
              <a:t>Enignus</a:t>
            </a:r>
            <a:r>
              <a:rPr lang="en-GB" sz="1500" dirty="0"/>
              <a:t>, </a:t>
            </a:r>
            <a:r>
              <a:rPr lang="en-GB" sz="1500" dirty="0" err="1"/>
              <a:t>Enicenius</a:t>
            </a:r>
            <a:r>
              <a:rPr lang="en-GB" sz="1500" dirty="0"/>
              <a:t>, </a:t>
            </a:r>
            <a:r>
              <a:rPr lang="en-GB" sz="1500" dirty="0" err="1"/>
              <a:t>Enimanuus</a:t>
            </a:r>
            <a:r>
              <a:rPr lang="en-GB" sz="1500" dirty="0"/>
              <a:t>,</a:t>
            </a:r>
            <a:br>
              <a:rPr lang="en-GB" sz="1500" dirty="0"/>
            </a:br>
            <a:r>
              <a:rPr lang="en-GB" sz="1500" dirty="0"/>
              <a:t>(“</a:t>
            </a:r>
            <a:r>
              <a:rPr lang="en-GB" sz="1500" dirty="0" err="1"/>
              <a:t>Deckname</a:t>
            </a:r>
            <a:r>
              <a:rPr lang="en-GB" sz="1500" dirty="0"/>
              <a:t>”, “nom </a:t>
            </a:r>
            <a:r>
              <a:rPr lang="en-GB" sz="1500" dirty="0" err="1"/>
              <a:t>d’assonance</a:t>
            </a:r>
            <a:r>
              <a:rPr lang="en-GB" sz="1500" dirty="0"/>
              <a:t>”)</a:t>
            </a:r>
            <a:endParaRPr lang="en-US" sz="1500" dirty="0"/>
          </a:p>
          <a:p>
            <a:pPr lvl="3">
              <a:spcBef>
                <a:spcPct val="50000"/>
              </a:spcBef>
            </a:pPr>
            <a:r>
              <a:rPr lang="en-GB" sz="1500" i="1" dirty="0" err="1">
                <a:solidFill>
                  <a:srgbClr val="00B0F0"/>
                </a:solidFill>
              </a:rPr>
              <a:t>Bassus</a:t>
            </a:r>
            <a:r>
              <a:rPr lang="en-GB" sz="1500" i="1" dirty="0"/>
              <a:t> </a:t>
            </a:r>
            <a:r>
              <a:rPr lang="en-GB" sz="1500" b="1" i="1" dirty="0" err="1">
                <a:solidFill>
                  <a:srgbClr val="FFC000"/>
                </a:solidFill>
              </a:rPr>
              <a:t>Curhonis</a:t>
            </a:r>
            <a:r>
              <a:rPr lang="en-GB" sz="1500" i="1" dirty="0"/>
              <a:t> </a:t>
            </a:r>
            <a:r>
              <a:rPr lang="en-GB" sz="1500" i="1" dirty="0" err="1"/>
              <a:t>Sexti</a:t>
            </a:r>
            <a:r>
              <a:rPr lang="en-GB" sz="1500" i="1" dirty="0"/>
              <a:t> f(</a:t>
            </a:r>
            <a:r>
              <a:rPr lang="en-GB" sz="1500" i="1" dirty="0" err="1"/>
              <a:t>ili</a:t>
            </a:r>
            <a:r>
              <a:rPr lang="en-GB" sz="1500" i="1" dirty="0"/>
              <a:t>)</a:t>
            </a:r>
            <a:r>
              <a:rPr lang="en-GB" sz="1500" dirty="0"/>
              <a:t> (</a:t>
            </a:r>
            <a:r>
              <a:rPr lang="en-GB" sz="1500" i="1" dirty="0"/>
              <a:t>CIL</a:t>
            </a:r>
            <a:r>
              <a:rPr lang="en-GB" sz="1500" dirty="0"/>
              <a:t> V 6907)</a:t>
            </a:r>
          </a:p>
          <a:p>
            <a:pPr lvl="3">
              <a:spcBef>
                <a:spcPct val="50000"/>
              </a:spcBef>
            </a:pPr>
            <a:r>
              <a:rPr lang="en-GB" sz="1500" i="1" u="sng" dirty="0" err="1">
                <a:solidFill>
                  <a:srgbClr val="00B0F0"/>
                </a:solidFill>
              </a:rPr>
              <a:t>Mocetius</a:t>
            </a:r>
            <a:r>
              <a:rPr lang="en-GB" sz="1500" i="1" dirty="0"/>
              <a:t> </a:t>
            </a:r>
            <a:r>
              <a:rPr lang="en-GB" sz="1500" b="1" i="1" dirty="0">
                <a:solidFill>
                  <a:srgbClr val="FFC000"/>
                </a:solidFill>
              </a:rPr>
              <a:t>Pontius</a:t>
            </a:r>
            <a:r>
              <a:rPr lang="en-GB" sz="1500" i="1" dirty="0"/>
              <a:t> </a:t>
            </a:r>
            <a:r>
              <a:rPr lang="en-GB" sz="1500" i="1" dirty="0" err="1">
                <a:solidFill>
                  <a:srgbClr val="00B0F0"/>
                </a:solidFill>
              </a:rPr>
              <a:t>Ivantugeni</a:t>
            </a:r>
            <a:r>
              <a:rPr lang="en-GB" sz="1500" i="1" dirty="0"/>
              <a:t> f(</a:t>
            </a:r>
            <a:r>
              <a:rPr lang="en-GB" sz="1500" i="1" dirty="0" err="1"/>
              <a:t>ilius</a:t>
            </a:r>
            <a:r>
              <a:rPr lang="en-GB" sz="1500" i="1" dirty="0"/>
              <a:t>)</a:t>
            </a:r>
            <a:r>
              <a:rPr lang="en-GB" sz="1500" dirty="0"/>
              <a:t> (</a:t>
            </a:r>
            <a:r>
              <a:rPr lang="en-GB" sz="1500" i="1" dirty="0"/>
              <a:t>TROS</a:t>
            </a:r>
            <a:r>
              <a:rPr lang="en-GB" sz="1500" dirty="0"/>
              <a:t> no. 27)</a:t>
            </a:r>
          </a:p>
          <a:p>
            <a:pPr lvl="3">
              <a:spcBef>
                <a:spcPct val="50000"/>
              </a:spcBef>
            </a:pPr>
            <a:r>
              <a:rPr lang="en-GB" sz="1500" b="1" i="1" dirty="0" err="1">
                <a:solidFill>
                  <a:srgbClr val="FFC000"/>
                </a:solidFill>
              </a:rPr>
              <a:t>Ategnatia</a:t>
            </a:r>
            <a:r>
              <a:rPr lang="en-GB" sz="1500" i="1" dirty="0"/>
              <a:t> </a:t>
            </a:r>
            <a:r>
              <a:rPr lang="en-GB" sz="1500" i="1" dirty="0" err="1">
                <a:solidFill>
                  <a:srgbClr val="00B0F0"/>
                </a:solidFill>
              </a:rPr>
              <a:t>Adgennis</a:t>
            </a:r>
            <a:r>
              <a:rPr lang="en-GB" sz="1500" i="1" dirty="0"/>
              <a:t> f(</a:t>
            </a:r>
            <a:r>
              <a:rPr lang="en-GB" sz="1500" i="1" dirty="0" err="1"/>
              <a:t>ilia</a:t>
            </a:r>
            <a:r>
              <a:rPr lang="en-GB" sz="1500" i="1" dirty="0"/>
              <a:t>) </a:t>
            </a:r>
            <a:r>
              <a:rPr lang="en-GB" sz="1500" i="1" dirty="0" err="1"/>
              <a:t>Secunda</a:t>
            </a:r>
            <a:r>
              <a:rPr lang="en-GB" sz="1500" dirty="0"/>
              <a:t> (</a:t>
            </a:r>
            <a:r>
              <a:rPr lang="en-GB" sz="1500" i="1" dirty="0"/>
              <a:t>AE</a:t>
            </a:r>
            <a:r>
              <a:rPr lang="en-GB" sz="1500" dirty="0"/>
              <a:t> 1989, 320 = </a:t>
            </a:r>
            <a:r>
              <a:rPr lang="en-GB" sz="1500" i="1" dirty="0"/>
              <a:t>AE</a:t>
            </a:r>
            <a:r>
              <a:rPr lang="en-GB" sz="1500" dirty="0"/>
              <a:t> 1992, 642)</a:t>
            </a:r>
          </a:p>
          <a:p>
            <a:pPr lvl="3">
              <a:spcBef>
                <a:spcPct val="50000"/>
              </a:spcBef>
            </a:pPr>
            <a:endParaRPr lang="en-US" sz="1200" dirty="0"/>
          </a:p>
        </p:txBody>
      </p:sp>
    </p:spTree>
  </p:cSld>
  <p:clrMapOvr>
    <a:masterClrMapping/>
  </p:clrMapOvr>
  <p:transition>
    <p:randomBar dir="vert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79512" y="1268760"/>
            <a:ext cx="5040560" cy="2808312"/>
          </a:xfrm>
        </p:spPr>
        <p:txBody>
          <a:bodyPr>
            <a:normAutofit/>
          </a:bodyPr>
          <a:lstStyle/>
          <a:p>
            <a:r>
              <a:rPr lang="en-GB" sz="1800" b="1" dirty="0"/>
              <a:t>RIB 685, CSIR GB I.3, 39</a:t>
            </a:r>
            <a:br>
              <a:rPr lang="en-GB" sz="1800" b="1" dirty="0"/>
            </a:br>
            <a:r>
              <a:rPr lang="en-GB" sz="1800" b="1" dirty="0"/>
              <a:t>YORK / </a:t>
            </a:r>
            <a:r>
              <a:rPr lang="en-GB" sz="1800" u="sng" dirty="0" err="1"/>
              <a:t>Eboracum</a:t>
            </a:r>
            <a:br>
              <a:rPr lang="en-GB" sz="1800" u="sng" dirty="0"/>
            </a:br>
            <a:r>
              <a:rPr lang="en-GB" sz="1800" i="1" dirty="0"/>
              <a:t>D(is) M(</a:t>
            </a:r>
            <a:r>
              <a:rPr lang="en-GB" sz="1800" i="1" dirty="0" err="1"/>
              <a:t>anibus</a:t>
            </a:r>
            <a:r>
              <a:rPr lang="en-GB" sz="1800" i="1" dirty="0"/>
              <a:t>) </a:t>
            </a:r>
            <a:r>
              <a:rPr lang="en-GB" sz="1800" i="1" dirty="0" err="1"/>
              <a:t>Flaviae</a:t>
            </a:r>
            <a:r>
              <a:rPr lang="en-GB" sz="1800" i="1" dirty="0"/>
              <a:t> </a:t>
            </a:r>
            <a:r>
              <a:rPr lang="en-GB" sz="1800" i="1" dirty="0" err="1"/>
              <a:t>Augustinae</a:t>
            </a:r>
            <a:r>
              <a:rPr lang="en-GB" sz="1800" i="1" dirty="0"/>
              <a:t> / </a:t>
            </a:r>
            <a:r>
              <a:rPr lang="en-GB" sz="1800" i="1" dirty="0" err="1"/>
              <a:t>vixit</a:t>
            </a:r>
            <a:r>
              <a:rPr lang="en-GB" sz="1800" i="1" dirty="0"/>
              <a:t> an(</a:t>
            </a:r>
            <a:r>
              <a:rPr lang="en-GB" sz="1800" i="1" dirty="0" err="1"/>
              <a:t>nos</a:t>
            </a:r>
            <a:r>
              <a:rPr lang="en-GB" sz="1800" i="1" dirty="0"/>
              <a:t>) XXXVIIII m(</a:t>
            </a:r>
            <a:r>
              <a:rPr lang="en-GB" sz="1800" i="1" dirty="0" err="1"/>
              <a:t>enses</a:t>
            </a:r>
            <a:r>
              <a:rPr lang="en-GB" sz="1800" i="1" dirty="0"/>
              <a:t>) VII d(</a:t>
            </a:r>
            <a:r>
              <a:rPr lang="en-GB" sz="1800" i="1" dirty="0" err="1"/>
              <a:t>ies</a:t>
            </a:r>
            <a:r>
              <a:rPr lang="en-GB" sz="1800" i="1" dirty="0"/>
              <a:t>) XI </a:t>
            </a:r>
            <a:r>
              <a:rPr lang="en-GB" sz="1800" i="1" dirty="0" err="1"/>
              <a:t>filius</a:t>
            </a:r>
            <a:r>
              <a:rPr lang="en-GB" sz="1800" i="1" dirty="0"/>
              <a:t> / </a:t>
            </a:r>
            <a:r>
              <a:rPr lang="en-GB" sz="1800" i="1" dirty="0" err="1"/>
              <a:t>Saenius</a:t>
            </a:r>
            <a:r>
              <a:rPr lang="en-GB" sz="1800" i="1" dirty="0"/>
              <a:t> Aug(u)</a:t>
            </a:r>
            <a:r>
              <a:rPr lang="en-GB" sz="1800" i="1" dirty="0" err="1"/>
              <a:t>stinus</a:t>
            </a:r>
            <a:r>
              <a:rPr lang="en-GB" sz="1800" i="1" dirty="0"/>
              <a:t> </a:t>
            </a:r>
            <a:r>
              <a:rPr lang="en-GB" sz="1800" i="1" dirty="0" err="1"/>
              <a:t>vixit</a:t>
            </a:r>
            <a:r>
              <a:rPr lang="en-GB" sz="1800" i="1" dirty="0"/>
              <a:t> an(num) I d(</a:t>
            </a:r>
            <a:r>
              <a:rPr lang="en-GB" sz="1800" i="1" dirty="0" err="1"/>
              <a:t>ies</a:t>
            </a:r>
            <a:r>
              <a:rPr lang="en-GB" sz="1800" i="1" dirty="0"/>
              <a:t>) III / </a:t>
            </a:r>
            <a:r>
              <a:rPr lang="en-GB" sz="1800" i="1" dirty="0" err="1"/>
              <a:t>Ursa</a:t>
            </a:r>
            <a:r>
              <a:rPr lang="en-GB" sz="1800" i="1" dirty="0"/>
              <a:t> </a:t>
            </a:r>
            <a:r>
              <a:rPr lang="en-GB" sz="1800" i="1" dirty="0" err="1"/>
              <a:t>vixit</a:t>
            </a:r>
            <a:r>
              <a:rPr lang="en-GB" sz="1800" i="1" dirty="0"/>
              <a:t> an(num) I m(</a:t>
            </a:r>
            <a:r>
              <a:rPr lang="en-GB" sz="1800" i="1" dirty="0" err="1"/>
              <a:t>enses</a:t>
            </a:r>
            <a:r>
              <a:rPr lang="en-GB" sz="1800" i="1" dirty="0"/>
              <a:t>) VIIII d(</a:t>
            </a:r>
            <a:r>
              <a:rPr lang="en-GB" sz="1800" i="1" dirty="0" err="1"/>
              <a:t>ies</a:t>
            </a:r>
            <a:r>
              <a:rPr lang="en-GB" sz="1800" i="1" dirty="0"/>
              <a:t>) V C(</a:t>
            </a:r>
            <a:r>
              <a:rPr lang="en-GB" sz="1800" i="1" dirty="0" err="1"/>
              <a:t>aius</a:t>
            </a:r>
            <a:r>
              <a:rPr lang="en-GB" sz="1800" i="1" dirty="0"/>
              <a:t>) </a:t>
            </a:r>
            <a:r>
              <a:rPr lang="en-GB" sz="1800" i="1" dirty="0" err="1"/>
              <a:t>Aeresius</a:t>
            </a:r>
            <a:r>
              <a:rPr lang="en-GB" sz="1800" i="1" dirty="0"/>
              <a:t> / </a:t>
            </a:r>
            <a:r>
              <a:rPr lang="en-GB" sz="1800" i="1" dirty="0" err="1"/>
              <a:t>Saenus</a:t>
            </a:r>
            <a:r>
              <a:rPr lang="en-GB" sz="1800" i="1" dirty="0"/>
              <a:t> vet(</a:t>
            </a:r>
            <a:r>
              <a:rPr lang="en-GB" sz="1800" i="1" dirty="0" err="1"/>
              <a:t>eranus</a:t>
            </a:r>
            <a:r>
              <a:rPr lang="en-GB" sz="1800" i="1" dirty="0"/>
              <a:t>) leg(</a:t>
            </a:r>
            <a:r>
              <a:rPr lang="en-GB" sz="1800" i="1" dirty="0" err="1"/>
              <a:t>ionis</a:t>
            </a:r>
            <a:r>
              <a:rPr lang="en-GB" sz="1800" i="1" dirty="0"/>
              <a:t>) VI Vic(</a:t>
            </a:r>
            <a:r>
              <a:rPr lang="en-GB" sz="1800" i="1" dirty="0" err="1"/>
              <a:t>tricis</a:t>
            </a:r>
            <a:r>
              <a:rPr lang="en-GB" sz="1800" i="1" dirty="0"/>
              <a:t>) </a:t>
            </a:r>
            <a:r>
              <a:rPr lang="en-GB" sz="1800" i="1" dirty="0" err="1"/>
              <a:t>coniugi</a:t>
            </a:r>
            <a:r>
              <a:rPr lang="en-GB" sz="1800" i="1" dirty="0"/>
              <a:t> </a:t>
            </a:r>
            <a:r>
              <a:rPr lang="en-GB" sz="1800" i="1" dirty="0" err="1"/>
              <a:t>cari</a:t>
            </a:r>
            <a:r>
              <a:rPr lang="en-GB" sz="1800" i="1" dirty="0"/>
              <a:t>/[s]</a:t>
            </a:r>
            <a:r>
              <a:rPr lang="en-GB" sz="1800" i="1" dirty="0" err="1"/>
              <a:t>simae</a:t>
            </a:r>
            <a:r>
              <a:rPr lang="en-GB" sz="1800" i="1" dirty="0"/>
              <a:t> et </a:t>
            </a:r>
            <a:r>
              <a:rPr lang="en-GB" sz="1800" i="1" dirty="0" err="1"/>
              <a:t>sibi</a:t>
            </a:r>
            <a:r>
              <a:rPr lang="en-GB" sz="1800" i="1" dirty="0"/>
              <a:t> f(</a:t>
            </a:r>
            <a:r>
              <a:rPr lang="en-GB" sz="1800" i="1" dirty="0" err="1"/>
              <a:t>aciendum</a:t>
            </a:r>
            <a:r>
              <a:rPr lang="en-GB" sz="1800" i="1" dirty="0"/>
              <a:t>) c(</a:t>
            </a:r>
            <a:r>
              <a:rPr lang="en-GB" sz="1800" i="1" dirty="0" err="1"/>
              <a:t>uravit</a:t>
            </a:r>
            <a:r>
              <a:rPr lang="en-GB" sz="1800" i="1" dirty="0"/>
              <a:t>).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pic>
        <p:nvPicPr>
          <p:cNvPr id="5" name="Picture 27" descr="http://db.edcs.eu/epigr/bilder/$RIB_00685_2.jpg"/>
          <p:cNvPicPr/>
          <p:nvPr/>
        </p:nvPicPr>
        <p:blipFill>
          <a:blip r:embed="rId2" cstate="print">
            <a:lum bright="10000" contrast="20000"/>
          </a:blip>
          <a:srcRect l="13140" r="9480"/>
          <a:stretch>
            <a:fillRect/>
          </a:stretch>
        </p:blipFill>
        <p:spPr bwMode="auto">
          <a:xfrm>
            <a:off x="5292080" y="44624"/>
            <a:ext cx="3816424" cy="6741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feld 5"/>
          <p:cNvSpPr txBox="1"/>
          <p:nvPr/>
        </p:nvSpPr>
        <p:spPr>
          <a:xfrm>
            <a:off x="35496" y="4221088"/>
            <a:ext cx="5904656" cy="1754326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“To the spirits of the departed (and) </a:t>
            </a:r>
            <a:r>
              <a:rPr lang="en-GB" sz="1800" b="1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of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Flavia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Augustina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; she lived 39 years, 7 months, 11 days. Her son,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Saenius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Augustinus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lived 1 year, 3 days;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Ursa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(her daughter) lived 1 year, 9 months, 5 days. Gaius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Aeresius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Saenus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veteran of the 6</a:t>
            </a:r>
            <a:r>
              <a:rPr lang="en-GB" sz="1800" i="1" baseline="300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Legion </a:t>
            </a: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Victrix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had set this up for his beloved wife and himself.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79512" y="1052736"/>
            <a:ext cx="5122912" cy="1396752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From the inscription, create (a) a majuscule transcription, (b) a minuscule transcription, </a:t>
            </a:r>
            <a:br>
              <a:rPr lang="en-GB" sz="1800" dirty="0"/>
            </a:br>
            <a:r>
              <a:rPr lang="en-GB" sz="1800" dirty="0"/>
              <a:t>(c) a translation; please check the context, e.g. military units, in standard reference works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pic>
        <p:nvPicPr>
          <p:cNvPr id="5" name="Picture 36" descr="http://db.edcs.eu/epigr/bilder/$CBI_0001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48680"/>
            <a:ext cx="324036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feld 5"/>
          <p:cNvSpPr txBox="1"/>
          <p:nvPr/>
        </p:nvSpPr>
        <p:spPr>
          <a:xfrm>
            <a:off x="323528" y="2420888"/>
            <a:ext cx="53285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000" b="1" dirty="0"/>
              <a:t>RIB 1619 - </a:t>
            </a:r>
            <a:r>
              <a:rPr lang="en-GB" sz="2000" b="1" dirty="0" err="1"/>
              <a:t>Housesteads</a:t>
            </a:r>
            <a:r>
              <a:rPr lang="en-GB" sz="2000" b="1" dirty="0"/>
              <a:t> / </a:t>
            </a:r>
            <a:r>
              <a:rPr lang="en-GB" sz="2000" b="1" dirty="0" err="1"/>
              <a:t>Vercovicium</a:t>
            </a:r>
            <a:br>
              <a:rPr lang="en-GB" sz="2000" b="1" dirty="0"/>
            </a:br>
            <a:r>
              <a:rPr lang="en-GB" sz="2000" dirty="0"/>
              <a:t>D M</a:t>
            </a:r>
            <a:br>
              <a:rPr lang="en-GB" sz="2000" dirty="0"/>
            </a:br>
            <a:r>
              <a:rPr lang="en-GB" sz="2000" dirty="0"/>
              <a:t>HVRMIO</a:t>
            </a:r>
            <a:br>
              <a:rPr lang="en-GB" sz="2000" dirty="0"/>
            </a:br>
            <a:r>
              <a:rPr lang="en-GB" sz="2000" dirty="0"/>
              <a:t>LEVBASNI</a:t>
            </a:r>
            <a:br>
              <a:rPr lang="en-GB" sz="2000" dirty="0"/>
            </a:br>
            <a:r>
              <a:rPr lang="en-GB" sz="2000" dirty="0"/>
              <a:t>MIL COH I</a:t>
            </a:r>
            <a:br>
              <a:rPr lang="en-GB" sz="2000" dirty="0"/>
            </a:br>
            <a:r>
              <a:rPr lang="en-GB" sz="2000" dirty="0"/>
              <a:t>TVNGROR</a:t>
            </a:r>
            <a:br>
              <a:rPr lang="en-GB" sz="2000" dirty="0"/>
            </a:br>
            <a:r>
              <a:rPr lang="en-GB" sz="2000" dirty="0"/>
              <a:t>BF PRAEF</a:t>
            </a:r>
            <a:br>
              <a:rPr lang="en-GB" sz="2000" dirty="0"/>
            </a:br>
            <a:r>
              <a:rPr lang="en-GB" sz="2000" dirty="0"/>
              <a:t>CAPVRIVS</a:t>
            </a:r>
            <a:br>
              <a:rPr lang="en-GB" sz="2000" dirty="0"/>
            </a:br>
            <a:r>
              <a:rPr lang="en-GB" sz="2000" dirty="0"/>
              <a:t>HER E C</a:t>
            </a:r>
            <a:endParaRPr lang="en-GB" sz="2000" i="1" dirty="0"/>
          </a:p>
        </p:txBody>
      </p:sp>
      <p:sp>
        <p:nvSpPr>
          <p:cNvPr id="7" name="Textfeld 6"/>
          <p:cNvSpPr txBox="1"/>
          <p:nvPr/>
        </p:nvSpPr>
        <p:spPr>
          <a:xfrm>
            <a:off x="251520" y="5661248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</a:t>
            </a:r>
            <a:r>
              <a:rPr lang="en-GB" sz="2000" i="1" dirty="0" err="1"/>
              <a:t>Hurmio</a:t>
            </a:r>
            <a:r>
              <a:rPr lang="en-GB" sz="2000" i="1" dirty="0"/>
              <a:t> / </a:t>
            </a:r>
            <a:r>
              <a:rPr lang="en-GB" sz="2000" i="1" dirty="0" err="1"/>
              <a:t>Leubasni</a:t>
            </a:r>
            <a:r>
              <a:rPr lang="en-GB" sz="2000" i="1" dirty="0"/>
              <a:t> / mil(</a:t>
            </a:r>
            <a:r>
              <a:rPr lang="en-GB" sz="2000" i="1" dirty="0" err="1"/>
              <a:t>iti</a:t>
            </a:r>
            <a:r>
              <a:rPr lang="en-GB" sz="2000" i="1" dirty="0"/>
              <a:t>) </a:t>
            </a:r>
            <a:r>
              <a:rPr lang="en-GB" sz="2000" i="1" dirty="0" err="1"/>
              <a:t>coh</a:t>
            </a:r>
            <a:r>
              <a:rPr lang="en-GB" sz="2000" i="1" dirty="0"/>
              <a:t>(</a:t>
            </a:r>
            <a:r>
              <a:rPr lang="en-GB" sz="2000" i="1" dirty="0" err="1"/>
              <a:t>ortis</a:t>
            </a:r>
            <a:r>
              <a:rPr lang="en-GB" sz="2000" i="1" dirty="0"/>
              <a:t>) I / </a:t>
            </a:r>
            <a:r>
              <a:rPr lang="en-GB" sz="2000" i="1" dirty="0" err="1">
                <a:solidFill>
                  <a:srgbClr val="00B0F0"/>
                </a:solidFill>
              </a:rPr>
              <a:t>Tungror</a:t>
            </a:r>
            <a:r>
              <a:rPr lang="en-GB" sz="2000" i="1" dirty="0">
                <a:solidFill>
                  <a:srgbClr val="00B0F0"/>
                </a:solidFill>
              </a:rPr>
              <a:t>(um) </a:t>
            </a:r>
            <a:r>
              <a:rPr lang="en-GB" sz="2000" i="1" dirty="0"/>
              <a:t>/ </a:t>
            </a:r>
            <a:r>
              <a:rPr lang="en-GB" sz="2000" i="1" dirty="0">
                <a:solidFill>
                  <a:srgbClr val="FFC000"/>
                </a:solidFill>
              </a:rPr>
              <a:t>b(</a:t>
            </a:r>
            <a:r>
              <a:rPr lang="en-GB" sz="2000" i="1" dirty="0" err="1">
                <a:solidFill>
                  <a:srgbClr val="FFC000"/>
                </a:solidFill>
              </a:rPr>
              <a:t>ene</a:t>
            </a:r>
            <a:r>
              <a:rPr lang="en-GB" sz="2000" i="1" dirty="0">
                <a:solidFill>
                  <a:srgbClr val="FFC000"/>
                </a:solidFill>
              </a:rPr>
              <a:t>)f(</a:t>
            </a:r>
            <a:r>
              <a:rPr lang="en-GB" sz="2000" i="1" dirty="0" err="1">
                <a:solidFill>
                  <a:srgbClr val="FFC000"/>
                </a:solidFill>
              </a:rPr>
              <a:t>iciario</a:t>
            </a:r>
            <a:r>
              <a:rPr lang="en-GB" sz="2000" i="1" dirty="0">
                <a:solidFill>
                  <a:srgbClr val="FFC000"/>
                </a:solidFill>
              </a:rPr>
              <a:t>) </a:t>
            </a:r>
            <a:r>
              <a:rPr lang="en-GB" sz="2000" i="1" dirty="0" err="1">
                <a:solidFill>
                  <a:srgbClr val="FFC000"/>
                </a:solidFill>
              </a:rPr>
              <a:t>praef</a:t>
            </a:r>
            <a:r>
              <a:rPr lang="en-GB" sz="2000" i="1" dirty="0">
                <a:solidFill>
                  <a:srgbClr val="FFC000"/>
                </a:solidFill>
              </a:rPr>
              <a:t>(</a:t>
            </a:r>
            <a:r>
              <a:rPr lang="en-GB" sz="2000" i="1" dirty="0" err="1">
                <a:solidFill>
                  <a:srgbClr val="FFC000"/>
                </a:solidFill>
              </a:rPr>
              <a:t>ecti</a:t>
            </a:r>
            <a:r>
              <a:rPr lang="en-GB" sz="2000" i="1" dirty="0">
                <a:solidFill>
                  <a:srgbClr val="FFC000"/>
                </a:solidFill>
              </a:rPr>
              <a:t>) </a:t>
            </a:r>
            <a:r>
              <a:rPr lang="en-GB" sz="2000" i="1" dirty="0"/>
              <a:t>/ Ca[l]</a:t>
            </a:r>
            <a:r>
              <a:rPr lang="en-GB" sz="2000" i="1" dirty="0" err="1"/>
              <a:t>pur</a:t>
            </a:r>
            <a:r>
              <a:rPr lang="en-GB" sz="2000" i="1" dirty="0"/>
              <a:t>[</a:t>
            </a:r>
            <a:r>
              <a:rPr lang="en-GB" sz="2000" i="1" dirty="0" err="1"/>
              <a:t>ni</a:t>
            </a:r>
            <a:r>
              <a:rPr lang="en-GB" sz="2000" i="1" dirty="0"/>
              <a:t>]us(?) / her(</a:t>
            </a:r>
            <a:r>
              <a:rPr lang="en-GB" sz="2000" i="1" dirty="0" err="1"/>
              <a:t>es</a:t>
            </a:r>
            <a:r>
              <a:rPr lang="en-GB" sz="2000" i="1" dirty="0"/>
              <a:t>) f(</a:t>
            </a:r>
            <a:r>
              <a:rPr lang="en-GB" sz="2000" i="1" dirty="0" err="1"/>
              <a:t>aciendum</a:t>
            </a:r>
            <a:r>
              <a:rPr lang="en-GB" sz="2000" i="1" dirty="0"/>
              <a:t>) c(</a:t>
            </a:r>
            <a:r>
              <a:rPr lang="en-GB" sz="2000" i="1" dirty="0" err="1"/>
              <a:t>uravit</a:t>
            </a:r>
            <a:r>
              <a:rPr lang="en-GB" sz="2000" i="1" dirty="0"/>
              <a:t>).</a:t>
            </a:r>
          </a:p>
          <a:p>
            <a:endParaRPr lang="en-GB" sz="2000" dirty="0"/>
          </a:p>
        </p:txBody>
      </p:sp>
      <p:sp>
        <p:nvSpPr>
          <p:cNvPr id="8" name="Textfeld 7"/>
          <p:cNvSpPr txBox="1"/>
          <p:nvPr/>
        </p:nvSpPr>
        <p:spPr>
          <a:xfrm>
            <a:off x="2267744" y="540515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FFC000"/>
                </a:solidFill>
              </a:rPr>
              <a:t>DAT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3779912" y="544522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FFC000"/>
                </a:solidFill>
              </a:rPr>
              <a:t>GEN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3779912" y="6309321"/>
            <a:ext cx="5364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BF: special duties, e.g. administration for prefect, governor, etc. (exempt from military service)</a:t>
            </a:r>
          </a:p>
        </p:txBody>
      </p:sp>
      <p:sp>
        <p:nvSpPr>
          <p:cNvPr id="11" name="Textfeld 10"/>
          <p:cNvSpPr txBox="1"/>
          <p:nvPr/>
        </p:nvSpPr>
        <p:spPr>
          <a:xfrm>
            <a:off x="5652120" y="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00FF"/>
                </a:solidFill>
              </a:rPr>
              <a:t> </a:t>
            </a:r>
            <a:r>
              <a:rPr lang="en-GB" sz="2000" dirty="0" err="1">
                <a:solidFill>
                  <a:srgbClr val="0000FF"/>
                </a:solidFill>
              </a:rPr>
              <a:t>Tungri</a:t>
            </a:r>
            <a:r>
              <a:rPr lang="en-GB" sz="2000" dirty="0">
                <a:solidFill>
                  <a:srgbClr val="0000FF"/>
                </a:solidFill>
              </a:rPr>
              <a:t>, </a:t>
            </a:r>
            <a:r>
              <a:rPr lang="en-GB" sz="2000" dirty="0" err="1">
                <a:solidFill>
                  <a:srgbClr val="0000FF"/>
                </a:solidFill>
              </a:rPr>
              <a:t>Tungrians</a:t>
            </a:r>
            <a:endParaRPr lang="en-GB" sz="2000" dirty="0">
              <a:solidFill>
                <a:srgbClr val="0000FF"/>
              </a:solidFill>
            </a:endParaRPr>
          </a:p>
        </p:txBody>
      </p:sp>
      <p:pic>
        <p:nvPicPr>
          <p:cNvPr id="4546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6985" y="548680"/>
            <a:ext cx="691834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Freihandform 12"/>
          <p:cNvSpPr/>
          <p:nvPr/>
        </p:nvSpPr>
        <p:spPr>
          <a:xfrm>
            <a:off x="4524499" y="2327564"/>
            <a:ext cx="1615044" cy="1187532"/>
          </a:xfrm>
          <a:custGeom>
            <a:avLst/>
            <a:gdLst>
              <a:gd name="connsiteX0" fmla="*/ 1104405 w 1615044"/>
              <a:gd name="connsiteY0" fmla="*/ 0 h 1187532"/>
              <a:gd name="connsiteX1" fmla="*/ 0 w 1615044"/>
              <a:gd name="connsiteY1" fmla="*/ 475013 h 1187532"/>
              <a:gd name="connsiteX2" fmla="*/ 59376 w 1615044"/>
              <a:gd name="connsiteY2" fmla="*/ 961901 h 1187532"/>
              <a:gd name="connsiteX3" fmla="*/ 961901 w 1615044"/>
              <a:gd name="connsiteY3" fmla="*/ 1187532 h 1187532"/>
              <a:gd name="connsiteX4" fmla="*/ 1425039 w 1615044"/>
              <a:gd name="connsiteY4" fmla="*/ 1080654 h 1187532"/>
              <a:gd name="connsiteX5" fmla="*/ 1615044 w 1615044"/>
              <a:gd name="connsiteY5" fmla="*/ 617517 h 1187532"/>
              <a:gd name="connsiteX6" fmla="*/ 1211283 w 1615044"/>
              <a:gd name="connsiteY6" fmla="*/ 83127 h 1187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15044" h="1187532">
                <a:moveTo>
                  <a:pt x="1104405" y="0"/>
                </a:moveTo>
                <a:lnTo>
                  <a:pt x="0" y="475013"/>
                </a:lnTo>
                <a:lnTo>
                  <a:pt x="59376" y="961901"/>
                </a:lnTo>
                <a:lnTo>
                  <a:pt x="961901" y="1187532"/>
                </a:lnTo>
                <a:lnTo>
                  <a:pt x="1425039" y="1080654"/>
                </a:lnTo>
                <a:lnTo>
                  <a:pt x="1615044" y="617517"/>
                </a:lnTo>
                <a:lnTo>
                  <a:pt x="1211283" y="83127"/>
                </a:lnTo>
              </a:path>
            </a:pathLst>
          </a:custGeom>
          <a:ln w="73025">
            <a:solidFill>
              <a:srgbClr val="FFFF00">
                <a:alpha val="54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454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3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2"/>
          <p:cNvSpPr>
            <a:spLocks noGrp="1"/>
          </p:cNvSpPr>
          <p:nvPr>
            <p:ph idx="1"/>
          </p:nvPr>
        </p:nvSpPr>
        <p:spPr>
          <a:xfrm>
            <a:off x="179512" y="1052736"/>
            <a:ext cx="5122912" cy="1396752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solidFill>
                  <a:schemeClr val="tx1">
                    <a:lumMod val="50000"/>
                  </a:schemeClr>
                </a:solidFill>
              </a:rPr>
              <a:t>From the inscription, create (a) a majuscule transcription, (b) a minuscule transcription, </a:t>
            </a:r>
            <a:br>
              <a:rPr lang="en-GB" sz="1800" dirty="0">
                <a:solidFill>
                  <a:schemeClr val="tx1">
                    <a:lumMod val="50000"/>
                  </a:schemeClr>
                </a:solidFill>
              </a:rPr>
            </a:br>
            <a:r>
              <a:rPr lang="en-GB" sz="1800" dirty="0">
                <a:solidFill>
                  <a:schemeClr val="tx1">
                    <a:lumMod val="50000"/>
                  </a:schemeClr>
                </a:solidFill>
              </a:rPr>
              <a:t>(c) a translation; please check the context, e.g. military units, in standard reference works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pic>
        <p:nvPicPr>
          <p:cNvPr id="6" name="Picture 36" descr="http://db.edcs.eu/epigr/bilder/$CBI_00015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548680"/>
            <a:ext cx="324036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feld 6"/>
          <p:cNvSpPr txBox="1"/>
          <p:nvPr/>
        </p:nvSpPr>
        <p:spPr>
          <a:xfrm>
            <a:off x="323528" y="2420888"/>
            <a:ext cx="5328592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000" b="1" dirty="0">
                <a:solidFill>
                  <a:schemeClr val="tx1">
                    <a:lumMod val="50000"/>
                  </a:schemeClr>
                </a:solidFill>
              </a:rPr>
              <a:t>RIB 1619 - </a:t>
            </a:r>
            <a:r>
              <a:rPr lang="en-GB" sz="2000" b="1" dirty="0" err="1">
                <a:solidFill>
                  <a:schemeClr val="tx1">
                    <a:lumMod val="50000"/>
                  </a:schemeClr>
                </a:solidFill>
              </a:rPr>
              <a:t>Housesteads</a:t>
            </a:r>
            <a:r>
              <a:rPr lang="en-GB" sz="2000" b="1" dirty="0">
                <a:solidFill>
                  <a:schemeClr val="tx1">
                    <a:lumMod val="50000"/>
                  </a:schemeClr>
                </a:solidFill>
              </a:rPr>
              <a:t> / </a:t>
            </a:r>
            <a:r>
              <a:rPr lang="en-GB" sz="2000" b="1" dirty="0" err="1">
                <a:solidFill>
                  <a:schemeClr val="tx1">
                    <a:lumMod val="50000"/>
                  </a:schemeClr>
                </a:solidFill>
              </a:rPr>
              <a:t>Vercovicium</a:t>
            </a:r>
            <a:br>
              <a:rPr lang="en-GB" sz="2000" b="1" dirty="0">
                <a:solidFill>
                  <a:schemeClr val="tx1">
                    <a:lumMod val="50000"/>
                  </a:schemeClr>
                </a:solidFill>
              </a:rPr>
            </a:br>
            <a:endParaRPr lang="en-GB" sz="2000" b="1" dirty="0">
              <a:solidFill>
                <a:schemeClr val="tx1">
                  <a:lumMod val="50000"/>
                </a:schemeClr>
              </a:solidFill>
            </a:endParaRPr>
          </a:p>
          <a:p>
            <a:pPr algn="ctr">
              <a:buNone/>
            </a:pPr>
            <a:br>
              <a:rPr lang="en-GB" sz="2000" b="1" dirty="0"/>
            </a:b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“</a:t>
            </a:r>
            <a:r>
              <a:rPr lang="en-GB" sz="2000" dirty="0"/>
              <a:t>To the spirits of the departed (and) to </a:t>
            </a:r>
            <a:r>
              <a:rPr lang="en-GB" sz="2000" dirty="0" err="1"/>
              <a:t>Hurmius</a:t>
            </a:r>
            <a:r>
              <a:rPr lang="en-GB" sz="2000" dirty="0"/>
              <a:t>, son of </a:t>
            </a:r>
            <a:r>
              <a:rPr lang="en-GB" sz="2000" dirty="0" err="1"/>
              <a:t>Lubasnus</a:t>
            </a:r>
            <a:r>
              <a:rPr lang="en-GB" sz="2000" dirty="0"/>
              <a:t>, soldier of the First Cohort of </a:t>
            </a:r>
            <a:r>
              <a:rPr lang="en-GB" sz="2000" dirty="0" err="1"/>
              <a:t>Tungrians</a:t>
            </a:r>
            <a:r>
              <a:rPr lang="en-GB" sz="2000" dirty="0"/>
              <a:t>, </a:t>
            </a:r>
            <a:r>
              <a:rPr lang="en-GB" sz="2000" i="1" dirty="0" err="1"/>
              <a:t>beneficarius</a:t>
            </a:r>
            <a:r>
              <a:rPr lang="en-GB" sz="2000" dirty="0"/>
              <a:t> of the prefect: </a:t>
            </a:r>
            <a:r>
              <a:rPr lang="en-GB" sz="2000" dirty="0" err="1"/>
              <a:t>Capurnius</a:t>
            </a:r>
            <a:r>
              <a:rPr lang="en-GB" sz="2000" dirty="0"/>
              <a:t>, his heir, had this set up.”</a:t>
            </a:r>
            <a:br>
              <a:rPr lang="en-GB" sz="2000" dirty="0"/>
            </a:br>
            <a:b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2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(or: “arranged (this) to be set up.”)</a:t>
            </a:r>
            <a:endParaRPr lang="en-GB" sz="2000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feld 7"/>
          <p:cNvSpPr txBox="1"/>
          <p:nvPr/>
        </p:nvSpPr>
        <p:spPr>
          <a:xfrm>
            <a:off x="251520" y="5661248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</a:t>
            </a:r>
            <a:r>
              <a:rPr lang="en-GB" sz="2000" i="1" dirty="0" err="1"/>
              <a:t>Hurmio</a:t>
            </a:r>
            <a:r>
              <a:rPr lang="en-GB" sz="2000" i="1" dirty="0"/>
              <a:t> / </a:t>
            </a:r>
            <a:r>
              <a:rPr lang="en-GB" sz="2000" i="1" dirty="0" err="1"/>
              <a:t>Leubasni</a:t>
            </a:r>
            <a:r>
              <a:rPr lang="en-GB" sz="2000" i="1" dirty="0"/>
              <a:t> / mil(</a:t>
            </a:r>
            <a:r>
              <a:rPr lang="en-GB" sz="2000" i="1" dirty="0" err="1"/>
              <a:t>iti</a:t>
            </a:r>
            <a:r>
              <a:rPr lang="en-GB" sz="2000" i="1" dirty="0"/>
              <a:t>) </a:t>
            </a:r>
            <a:r>
              <a:rPr lang="en-GB" sz="2000" i="1" dirty="0" err="1"/>
              <a:t>coh</a:t>
            </a:r>
            <a:r>
              <a:rPr lang="en-GB" sz="2000" i="1" dirty="0"/>
              <a:t>(</a:t>
            </a:r>
            <a:r>
              <a:rPr lang="en-GB" sz="2000" i="1" dirty="0" err="1"/>
              <a:t>ortis</a:t>
            </a:r>
            <a:r>
              <a:rPr lang="en-GB" sz="2000" i="1" dirty="0"/>
              <a:t>) I / </a:t>
            </a:r>
            <a:r>
              <a:rPr lang="en-GB" sz="2000" i="1" dirty="0" err="1">
                <a:solidFill>
                  <a:srgbClr val="00B0F0"/>
                </a:solidFill>
              </a:rPr>
              <a:t>Tungror</a:t>
            </a:r>
            <a:r>
              <a:rPr lang="en-GB" sz="2000" i="1" dirty="0">
                <a:solidFill>
                  <a:srgbClr val="00B0F0"/>
                </a:solidFill>
              </a:rPr>
              <a:t>(um) </a:t>
            </a:r>
            <a:r>
              <a:rPr lang="en-GB" sz="2000" i="1" dirty="0"/>
              <a:t>/ </a:t>
            </a:r>
            <a:r>
              <a:rPr lang="en-GB" sz="2000" i="1" dirty="0">
                <a:solidFill>
                  <a:srgbClr val="FFC000"/>
                </a:solidFill>
              </a:rPr>
              <a:t>b(</a:t>
            </a:r>
            <a:r>
              <a:rPr lang="en-GB" sz="2000" i="1" dirty="0" err="1">
                <a:solidFill>
                  <a:srgbClr val="FFC000"/>
                </a:solidFill>
              </a:rPr>
              <a:t>ene</a:t>
            </a:r>
            <a:r>
              <a:rPr lang="en-GB" sz="2000" i="1" dirty="0">
                <a:solidFill>
                  <a:srgbClr val="FFC000"/>
                </a:solidFill>
              </a:rPr>
              <a:t>)f(</a:t>
            </a:r>
            <a:r>
              <a:rPr lang="en-GB" sz="2000" i="1" dirty="0" err="1">
                <a:solidFill>
                  <a:srgbClr val="FFC000"/>
                </a:solidFill>
              </a:rPr>
              <a:t>iciario</a:t>
            </a:r>
            <a:r>
              <a:rPr lang="en-GB" sz="2000" i="1" dirty="0">
                <a:solidFill>
                  <a:srgbClr val="FFC000"/>
                </a:solidFill>
              </a:rPr>
              <a:t>) </a:t>
            </a:r>
            <a:r>
              <a:rPr lang="en-GB" sz="2000" i="1" dirty="0" err="1">
                <a:solidFill>
                  <a:srgbClr val="FFC000"/>
                </a:solidFill>
              </a:rPr>
              <a:t>praef</a:t>
            </a:r>
            <a:r>
              <a:rPr lang="en-GB" sz="2000" i="1" dirty="0">
                <a:solidFill>
                  <a:srgbClr val="FFC000"/>
                </a:solidFill>
              </a:rPr>
              <a:t>(</a:t>
            </a:r>
            <a:r>
              <a:rPr lang="en-GB" sz="2000" i="1" dirty="0" err="1">
                <a:solidFill>
                  <a:srgbClr val="FFC000"/>
                </a:solidFill>
              </a:rPr>
              <a:t>ecti</a:t>
            </a:r>
            <a:r>
              <a:rPr lang="en-GB" sz="2000" i="1" dirty="0">
                <a:solidFill>
                  <a:srgbClr val="FFC000"/>
                </a:solidFill>
              </a:rPr>
              <a:t>) </a:t>
            </a:r>
            <a:r>
              <a:rPr lang="en-GB" sz="2000" i="1" dirty="0"/>
              <a:t>/ Ca[l]</a:t>
            </a:r>
            <a:r>
              <a:rPr lang="en-GB" sz="2000" i="1" dirty="0" err="1"/>
              <a:t>pur</a:t>
            </a:r>
            <a:r>
              <a:rPr lang="en-GB" sz="2000" i="1" dirty="0"/>
              <a:t>[</a:t>
            </a:r>
            <a:r>
              <a:rPr lang="en-GB" sz="2000" i="1" dirty="0" err="1"/>
              <a:t>ni</a:t>
            </a:r>
            <a:r>
              <a:rPr lang="en-GB" sz="2000" i="1" dirty="0"/>
              <a:t>]us(?) / her(</a:t>
            </a:r>
            <a:r>
              <a:rPr lang="en-GB" sz="2000" i="1" dirty="0" err="1"/>
              <a:t>es</a:t>
            </a:r>
            <a:r>
              <a:rPr lang="en-GB" sz="2000" i="1" dirty="0"/>
              <a:t>) f(</a:t>
            </a:r>
            <a:r>
              <a:rPr lang="en-GB" sz="2000" i="1" dirty="0" err="1"/>
              <a:t>aciendum</a:t>
            </a:r>
            <a:r>
              <a:rPr lang="en-GB" sz="2000" i="1" dirty="0"/>
              <a:t>) c(</a:t>
            </a:r>
            <a:r>
              <a:rPr lang="en-GB" sz="2000" i="1" dirty="0" err="1"/>
              <a:t>uravit</a:t>
            </a:r>
            <a:r>
              <a:rPr lang="en-GB" sz="2000" i="1" dirty="0"/>
              <a:t>).</a:t>
            </a:r>
          </a:p>
          <a:p>
            <a:endParaRPr lang="en-GB" sz="2000" dirty="0"/>
          </a:p>
        </p:txBody>
      </p:sp>
      <p:sp>
        <p:nvSpPr>
          <p:cNvPr id="9" name="Textfeld 8"/>
          <p:cNvSpPr txBox="1"/>
          <p:nvPr/>
        </p:nvSpPr>
        <p:spPr>
          <a:xfrm>
            <a:off x="2267744" y="540515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FFC000"/>
                </a:solidFill>
              </a:rPr>
              <a:t>DAT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3779912" y="544522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FFC000"/>
                </a:solidFill>
              </a:rPr>
              <a:t>GEN</a:t>
            </a:r>
          </a:p>
        </p:txBody>
      </p:sp>
      <p:sp>
        <p:nvSpPr>
          <p:cNvPr id="11" name="Textfeld 10"/>
          <p:cNvSpPr txBox="1"/>
          <p:nvPr/>
        </p:nvSpPr>
        <p:spPr>
          <a:xfrm>
            <a:off x="3779912" y="6309321"/>
            <a:ext cx="5364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BF: special duties, e.g. administration for prefect, governor, etc. (exempt from military service)</a:t>
            </a:r>
          </a:p>
        </p:txBody>
      </p:sp>
    </p:spTree>
  </p:cSld>
  <p:clrMapOvr>
    <a:masterClrMapping/>
  </p:clrMapOvr>
  <p:transition>
    <p:randomBar dir="vert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98976" cy="4525963"/>
          </a:xfrm>
        </p:spPr>
        <p:txBody>
          <a:bodyPr>
            <a:normAutofit/>
          </a:bodyPr>
          <a:lstStyle/>
          <a:p>
            <a:r>
              <a:rPr lang="en-GB" sz="2000" b="1" dirty="0"/>
              <a:t>(2a) </a:t>
            </a:r>
            <a:r>
              <a:rPr lang="en-GB" sz="2000" dirty="0"/>
              <a:t>From </a:t>
            </a:r>
            <a:r>
              <a:rPr lang="en-GB" sz="2000" dirty="0" err="1"/>
              <a:t>Risingham</a:t>
            </a:r>
            <a:r>
              <a:rPr lang="en-GB" sz="2000" dirty="0"/>
              <a:t> (</a:t>
            </a:r>
            <a:r>
              <a:rPr lang="en-GB" sz="2000" i="1" dirty="0"/>
              <a:t>RIB</a:t>
            </a:r>
            <a:r>
              <a:rPr lang="en-GB" sz="2000" dirty="0"/>
              <a:t> 1254):</a:t>
            </a:r>
            <a:br>
              <a:rPr lang="en-GB" sz="2000" dirty="0"/>
            </a:br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</a:t>
            </a:r>
            <a:r>
              <a:rPr lang="en-GB" sz="2000" i="1" dirty="0" err="1"/>
              <a:t>Blescius</a:t>
            </a:r>
            <a:r>
              <a:rPr lang="en-GB" sz="2000" i="1" dirty="0"/>
              <a:t> / </a:t>
            </a:r>
            <a:r>
              <a:rPr lang="en-GB" sz="2000" i="1" dirty="0" err="1"/>
              <a:t>Diovicus</a:t>
            </a:r>
            <a:r>
              <a:rPr lang="en-GB" sz="2000" i="1" dirty="0"/>
              <a:t> / </a:t>
            </a:r>
            <a:r>
              <a:rPr lang="en-GB" sz="2000" i="1" dirty="0" err="1"/>
              <a:t>filiae</a:t>
            </a:r>
            <a:r>
              <a:rPr lang="en-GB" sz="2000" i="1" dirty="0"/>
              <a:t> / </a:t>
            </a:r>
            <a:r>
              <a:rPr lang="en-GB" sz="2000" i="1" dirty="0" err="1"/>
              <a:t>suae</a:t>
            </a:r>
            <a:r>
              <a:rPr lang="en-GB" sz="2000" i="1" dirty="0"/>
              <a:t> / </a:t>
            </a:r>
            <a:r>
              <a:rPr lang="en-GB" sz="2000" i="1" dirty="0" err="1"/>
              <a:t>vix</a:t>
            </a:r>
            <a:r>
              <a:rPr lang="en-GB" sz="2000" i="1" dirty="0"/>
              <a:t>{s}it / an(n)um / I et die(s) / XXI.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sp>
        <p:nvSpPr>
          <p:cNvPr id="6" name="Textfeld 5"/>
          <p:cNvSpPr txBox="1"/>
          <p:nvPr/>
        </p:nvSpPr>
        <p:spPr>
          <a:xfrm rot="20639484">
            <a:off x="651026" y="4404782"/>
            <a:ext cx="55446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“To the spirits of the departed. </a:t>
            </a: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Blescius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Diovicus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(set this up) to his own daughter, </a:t>
            </a:r>
            <a:b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she lived one year and 21 days.” </a:t>
            </a:r>
          </a:p>
        </p:txBody>
      </p:sp>
      <p:pic>
        <p:nvPicPr>
          <p:cNvPr id="7" name="Grafik 6" descr="100_4696.JPG"/>
          <p:cNvPicPr>
            <a:picLocks noChangeAspect="1"/>
          </p:cNvPicPr>
          <p:nvPr/>
        </p:nvPicPr>
        <p:blipFill>
          <a:blip r:embed="rId2" cstate="print">
            <a:lum bright="20000" contrast="40000"/>
          </a:blip>
          <a:srcRect l="38516" t="31543" r="27032" b="26622"/>
          <a:stretch>
            <a:fillRect/>
          </a:stretch>
        </p:blipFill>
        <p:spPr>
          <a:xfrm rot="919344">
            <a:off x="6085559" y="2095950"/>
            <a:ext cx="2404416" cy="3892865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6706" name="Picture 2"/>
          <p:cNvPicPr>
            <a:picLocks noChangeAspect="1" noChangeArrowheads="1"/>
          </p:cNvPicPr>
          <p:nvPr/>
        </p:nvPicPr>
        <p:blipFill>
          <a:blip r:embed="rId2" cstate="print"/>
          <a:srcRect b="42787"/>
          <a:stretch>
            <a:fillRect/>
          </a:stretch>
        </p:blipFill>
        <p:spPr bwMode="auto">
          <a:xfrm>
            <a:off x="5667375" y="4226024"/>
            <a:ext cx="3476625" cy="2659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51520" y="1166018"/>
            <a:ext cx="7467600" cy="4525963"/>
          </a:xfrm>
        </p:spPr>
        <p:txBody>
          <a:bodyPr>
            <a:normAutofit/>
          </a:bodyPr>
          <a:lstStyle/>
          <a:p>
            <a:r>
              <a:rPr lang="en-GB" sz="2400" b="1" dirty="0"/>
              <a:t>(b) From Chester/</a:t>
            </a:r>
            <a:r>
              <a:rPr lang="en-GB" sz="2400" b="1" dirty="0" err="1"/>
              <a:t>Deva</a:t>
            </a:r>
            <a:r>
              <a:rPr lang="en-GB" sz="2400" b="1" dirty="0"/>
              <a:t> </a:t>
            </a:r>
            <a:r>
              <a:rPr lang="en-GB" sz="2400" dirty="0"/>
              <a:t>(</a:t>
            </a:r>
            <a:r>
              <a:rPr lang="en-GB" sz="2400" i="1" dirty="0"/>
              <a:t>RIB</a:t>
            </a:r>
            <a:r>
              <a:rPr lang="en-GB" sz="2400" dirty="0"/>
              <a:t> 491)</a:t>
            </a:r>
            <a:br>
              <a:rPr lang="en-GB" sz="2400" dirty="0"/>
            </a:br>
            <a:r>
              <a:rPr lang="en-GB" sz="2400" dirty="0"/>
              <a:t>D M</a:t>
            </a:r>
            <a:br>
              <a:rPr lang="en-GB" sz="2400" dirty="0"/>
            </a:br>
            <a:r>
              <a:rPr lang="en-GB" sz="2400" dirty="0"/>
              <a:t>M AVR NEPOS</a:t>
            </a:r>
            <a:br>
              <a:rPr lang="en-GB" sz="2400" dirty="0"/>
            </a:br>
            <a:r>
              <a:rPr lang="en-GB" sz="2400" dirty="0">
                <a:solidFill>
                  <a:srgbClr val="FFFF00"/>
                </a:solidFill>
              </a:rPr>
              <a:t>&gt;</a:t>
            </a:r>
            <a:r>
              <a:rPr lang="en-GB" sz="2400" dirty="0"/>
              <a:t> LEG </a:t>
            </a:r>
            <a:br>
              <a:rPr lang="en-GB" sz="2400" dirty="0"/>
            </a:br>
            <a:r>
              <a:rPr lang="en-GB" sz="2400" dirty="0"/>
              <a:t>XX V </a:t>
            </a:r>
            <a:r>
              <a:rPr lang="en-GB" sz="2400" dirty="0" err="1"/>
              <a:t>V</a:t>
            </a:r>
            <a:r>
              <a:rPr lang="en-GB" sz="2400" dirty="0"/>
              <a:t> CONIVX</a:t>
            </a:r>
            <a:br>
              <a:rPr lang="en-GB" sz="2400" dirty="0"/>
            </a:br>
            <a:r>
              <a:rPr lang="en-GB" sz="2400" dirty="0"/>
              <a:t>PIENTISSIMA F C </a:t>
            </a:r>
            <a:br>
              <a:rPr lang="en-GB" sz="2400" dirty="0"/>
            </a:br>
            <a:r>
              <a:rPr lang="en-GB" sz="2400" dirty="0"/>
              <a:t>VIX ANNIS L</a:t>
            </a:r>
            <a:br>
              <a:rPr lang="en-GB" sz="2400" dirty="0"/>
            </a:br>
            <a:r>
              <a:rPr lang="en-GB" sz="2400" dirty="0"/>
              <a:t>SVB ASCI D.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sp>
        <p:nvSpPr>
          <p:cNvPr id="5" name="Textfeld 4"/>
          <p:cNvSpPr txBox="1"/>
          <p:nvPr/>
        </p:nvSpPr>
        <p:spPr>
          <a:xfrm>
            <a:off x="3707904" y="2204864"/>
            <a:ext cx="54360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M(</a:t>
            </a:r>
            <a:r>
              <a:rPr lang="en-GB" sz="2000" i="1" dirty="0" err="1"/>
              <a:t>arcus</a:t>
            </a:r>
            <a:r>
              <a:rPr lang="en-GB" sz="2000" i="1" dirty="0"/>
              <a:t>) </a:t>
            </a:r>
            <a:r>
              <a:rPr lang="en-GB" sz="2000" i="1" dirty="0" err="1"/>
              <a:t>Aur</a:t>
            </a:r>
            <a:r>
              <a:rPr lang="en-GB" sz="2000" i="1" dirty="0"/>
              <a:t>(</a:t>
            </a:r>
            <a:r>
              <a:rPr lang="en-GB" sz="2000" i="1" dirty="0" err="1"/>
              <a:t>elius</a:t>
            </a:r>
            <a:r>
              <a:rPr lang="en-GB" sz="2000" i="1" dirty="0"/>
              <a:t>) Nepos |(</a:t>
            </a:r>
            <a:r>
              <a:rPr lang="en-GB" sz="2000" i="1" dirty="0" err="1"/>
              <a:t>centurio</a:t>
            </a:r>
            <a:r>
              <a:rPr lang="en-GB" sz="2000" i="1" dirty="0"/>
              <a:t>) </a:t>
            </a:r>
            <a:r>
              <a:rPr lang="en-GB" sz="2000" i="1" dirty="0">
                <a:solidFill>
                  <a:srgbClr val="FFFF00"/>
                </a:solidFill>
              </a:rPr>
              <a:t>leg(</a:t>
            </a:r>
            <a:r>
              <a:rPr lang="en-GB" sz="2000" i="1" dirty="0" err="1">
                <a:solidFill>
                  <a:srgbClr val="FFFF00"/>
                </a:solidFill>
              </a:rPr>
              <a:t>ionis</a:t>
            </a:r>
            <a:r>
              <a:rPr lang="en-GB" sz="2000" i="1" dirty="0">
                <a:solidFill>
                  <a:srgbClr val="FFFF00"/>
                </a:solidFill>
              </a:rPr>
              <a:t>) / XX V(</a:t>
            </a:r>
            <a:r>
              <a:rPr lang="en-GB" sz="2000" i="1" dirty="0" err="1">
                <a:solidFill>
                  <a:srgbClr val="FFFF00"/>
                </a:solidFill>
              </a:rPr>
              <a:t>aleriae</a:t>
            </a:r>
            <a:r>
              <a:rPr lang="en-GB" sz="2000" i="1" dirty="0">
                <a:solidFill>
                  <a:srgbClr val="FFFF00"/>
                </a:solidFill>
              </a:rPr>
              <a:t>) v(</a:t>
            </a:r>
            <a:r>
              <a:rPr lang="en-GB" sz="2000" i="1" dirty="0" err="1">
                <a:solidFill>
                  <a:srgbClr val="FFFF00"/>
                </a:solidFill>
              </a:rPr>
              <a:t>ictricis</a:t>
            </a:r>
            <a:r>
              <a:rPr lang="en-GB" sz="2000" i="1" dirty="0">
                <a:solidFill>
                  <a:srgbClr val="FFFF00"/>
                </a:solidFill>
              </a:rPr>
              <a:t>) </a:t>
            </a:r>
            <a:r>
              <a:rPr lang="en-GB" sz="2000" i="1" dirty="0" err="1"/>
              <a:t>coniu</a:t>
            </a:r>
            <a:r>
              <a:rPr lang="en-GB" sz="2000" i="1" dirty="0"/>
              <a:t>(n)x / </a:t>
            </a:r>
            <a:r>
              <a:rPr lang="en-GB" sz="2000" i="1" dirty="0" err="1"/>
              <a:t>pientissima</a:t>
            </a:r>
            <a:r>
              <a:rPr lang="en-GB" sz="2000" i="1" dirty="0"/>
              <a:t> f(</a:t>
            </a:r>
            <a:r>
              <a:rPr lang="en-GB" sz="2000" i="1" dirty="0" err="1"/>
              <a:t>aciendum</a:t>
            </a:r>
            <a:r>
              <a:rPr lang="en-GB" sz="2000" i="1" dirty="0"/>
              <a:t>) c(</a:t>
            </a:r>
            <a:r>
              <a:rPr lang="en-GB" sz="2000" i="1" dirty="0" err="1"/>
              <a:t>uravit</a:t>
            </a:r>
            <a:r>
              <a:rPr lang="en-GB" sz="2000" i="1" dirty="0"/>
              <a:t>) / </a:t>
            </a:r>
            <a:r>
              <a:rPr lang="en-GB" sz="2000" i="1" dirty="0" err="1"/>
              <a:t>vix</a:t>
            </a:r>
            <a:r>
              <a:rPr lang="en-GB" sz="2000" i="1" dirty="0"/>
              <a:t>(it) </a:t>
            </a:r>
            <a:r>
              <a:rPr lang="en-GB" sz="2000" i="1" dirty="0" err="1"/>
              <a:t>annis</a:t>
            </a:r>
            <a:r>
              <a:rPr lang="en-GB" sz="2000" i="1" dirty="0"/>
              <a:t> L // sub </a:t>
            </a:r>
            <a:r>
              <a:rPr lang="en-GB" sz="2000" i="1" dirty="0" err="1"/>
              <a:t>asci</a:t>
            </a:r>
            <a:r>
              <a:rPr lang="en-GB" sz="2000" i="1" dirty="0"/>
              <a:t>/a d(</a:t>
            </a:r>
            <a:r>
              <a:rPr lang="en-GB" sz="2000" i="1" dirty="0" err="1"/>
              <a:t>edicavit</a:t>
            </a:r>
            <a:r>
              <a:rPr lang="en-GB" sz="2000" i="1" dirty="0"/>
              <a:t>)</a:t>
            </a:r>
            <a:r>
              <a:rPr lang="en-GB" sz="2000" dirty="0"/>
              <a:t>.</a:t>
            </a:r>
          </a:p>
        </p:txBody>
      </p:sp>
      <p:sp>
        <p:nvSpPr>
          <p:cNvPr id="6" name="Textfeld 5"/>
          <p:cNvSpPr txBox="1"/>
          <p:nvPr/>
        </p:nvSpPr>
        <p:spPr>
          <a:xfrm rot="1103830">
            <a:off x="4535488" y="703951"/>
            <a:ext cx="4608512" cy="1015663"/>
          </a:xfrm>
          <a:prstGeom prst="rect">
            <a:avLst/>
          </a:prstGeom>
          <a:solidFill>
            <a:schemeClr val="bg1">
              <a:lumMod val="85000"/>
              <a:lumOff val="15000"/>
              <a:alpha val="5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FFFF00"/>
                </a:solidFill>
              </a:rPr>
              <a:t>20</a:t>
            </a:r>
            <a:r>
              <a:rPr lang="en-GB" sz="2000" baseline="30000" dirty="0">
                <a:solidFill>
                  <a:srgbClr val="FFFF00"/>
                </a:solidFill>
              </a:rPr>
              <a:t>th</a:t>
            </a:r>
            <a:r>
              <a:rPr lang="en-GB" sz="2000" dirty="0">
                <a:solidFill>
                  <a:srgbClr val="FFFF00"/>
                </a:solidFill>
              </a:rPr>
              <a:t> legion Valeria </a:t>
            </a:r>
            <a:r>
              <a:rPr lang="en-GB" sz="2000" dirty="0" err="1">
                <a:solidFill>
                  <a:srgbClr val="FFFF00"/>
                </a:solidFill>
              </a:rPr>
              <a:t>Victrix</a:t>
            </a:r>
            <a:r>
              <a:rPr lang="en-GB" sz="2000" dirty="0">
                <a:solidFill>
                  <a:srgbClr val="FFFF00"/>
                </a:solidFill>
              </a:rPr>
              <a:t> “victorious”</a:t>
            </a:r>
            <a:br>
              <a:rPr lang="en-GB" sz="2000" dirty="0">
                <a:solidFill>
                  <a:srgbClr val="FFFF00"/>
                </a:solidFill>
              </a:rPr>
            </a:br>
            <a:r>
              <a:rPr lang="en-GB" sz="2000" dirty="0">
                <a:solidFill>
                  <a:srgbClr val="FFFF00"/>
                </a:solidFill>
                <a:sym typeface="Wingdings" pitchFamily="2" charset="2"/>
              </a:rPr>
              <a:t> moved to Britain in AD43, in Chester from AD88 to end 3</a:t>
            </a:r>
            <a:r>
              <a:rPr lang="en-GB" sz="2000" baseline="30000" dirty="0">
                <a:solidFill>
                  <a:srgbClr val="FFFF00"/>
                </a:solidFill>
                <a:sym typeface="Wingdings" pitchFamily="2" charset="2"/>
              </a:rPr>
              <a:t>rd</a:t>
            </a:r>
            <a:r>
              <a:rPr lang="en-GB" sz="2000" dirty="0">
                <a:solidFill>
                  <a:srgbClr val="FFFF00"/>
                </a:solidFill>
                <a:sym typeface="Wingdings" pitchFamily="2" charset="2"/>
              </a:rPr>
              <a:t> century.</a:t>
            </a:r>
            <a:endParaRPr lang="en-GB" sz="2000" dirty="0">
              <a:solidFill>
                <a:srgbClr val="FFFF00"/>
              </a:solidFill>
            </a:endParaRPr>
          </a:p>
        </p:txBody>
      </p:sp>
      <p:sp>
        <p:nvSpPr>
          <p:cNvPr id="7" name="Textfeld 6"/>
          <p:cNvSpPr txBox="1"/>
          <p:nvPr/>
        </p:nvSpPr>
        <p:spPr>
          <a:xfrm>
            <a:off x="251520" y="4293096"/>
            <a:ext cx="540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“To the spirits of the departed. Marcus Aurelius Nepos, centurion of the Twentieth Legion Valeria </a:t>
            </a:r>
            <a:r>
              <a:rPr lang="en-GB" sz="20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Victrix</a:t>
            </a: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lived 50 years;</a:t>
            </a:r>
            <a:endParaRPr lang="en-GB" sz="20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feld 7"/>
          <p:cNvSpPr txBox="1"/>
          <p:nvPr/>
        </p:nvSpPr>
        <p:spPr>
          <a:xfrm>
            <a:off x="251520" y="5189130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His most devoted wife had this set up;</a:t>
            </a:r>
            <a:endParaRPr lang="en-GB" sz="20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Textfeld 8"/>
          <p:cNvSpPr txBox="1"/>
          <p:nvPr/>
        </p:nvSpPr>
        <p:spPr>
          <a:xfrm>
            <a:off x="251520" y="5529426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dedicated  under the axe.”                           </a:t>
            </a:r>
          </a:p>
          <a:p>
            <a:pPr>
              <a:buNone/>
            </a:pP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                  </a:t>
            </a: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(</a:t>
            </a:r>
            <a:r>
              <a:rPr lang="en-GB" sz="2000" i="1" dirty="0">
                <a:solidFill>
                  <a:schemeClr val="tx1">
                    <a:lumMod val="50000"/>
                  </a:schemeClr>
                </a:solidFill>
              </a:rPr>
              <a:t>RIB</a:t>
            </a:r>
            <a:r>
              <a:rPr lang="en-GB" sz="2000" dirty="0">
                <a:solidFill>
                  <a:schemeClr val="tx1">
                    <a:lumMod val="50000"/>
                  </a:schemeClr>
                </a:solidFill>
              </a:rPr>
              <a:t>: hammer?!)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56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9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7" descr="http://db.edcs.eu/epigr/bilder/$RIB_004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84784"/>
            <a:ext cx="2592288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pic>
        <p:nvPicPr>
          <p:cNvPr id="6" name="Picture 63" descr="http://db.edcs.eu/epigr/bilder/$RIB-01_00492_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84784"/>
            <a:ext cx="2498456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80729"/>
            <a:ext cx="7467600" cy="3600400"/>
          </a:xfrm>
        </p:spPr>
        <p:txBody>
          <a:bodyPr/>
          <a:lstStyle/>
          <a:p>
            <a:r>
              <a:rPr lang="en-GB" b="1" dirty="0"/>
              <a:t>(c) </a:t>
            </a:r>
            <a:r>
              <a:rPr lang="en-GB" dirty="0"/>
              <a:t> from Chester/</a:t>
            </a:r>
            <a:r>
              <a:rPr lang="en-GB" dirty="0" err="1"/>
              <a:t>Deva</a:t>
            </a:r>
            <a:r>
              <a:rPr lang="en-GB" dirty="0"/>
              <a:t> (</a:t>
            </a:r>
            <a:r>
              <a:rPr lang="en-GB" i="1" dirty="0"/>
              <a:t>RIB</a:t>
            </a:r>
            <a:r>
              <a:rPr lang="en-GB" dirty="0"/>
              <a:t> 492)</a:t>
            </a:r>
            <a:br>
              <a:rPr lang="en-GB" dirty="0"/>
            </a:br>
            <a:r>
              <a:rPr lang="en-GB" sz="2400" dirty="0"/>
              <a:t>D M </a:t>
            </a:r>
            <a:br>
              <a:rPr lang="en-GB" sz="2400" dirty="0"/>
            </a:br>
            <a:r>
              <a:rPr lang="en-GB" sz="2400" dirty="0"/>
              <a:t>CAECILIVS AVIT</a:t>
            </a:r>
            <a:br>
              <a:rPr lang="en-GB" sz="2400" dirty="0"/>
            </a:br>
            <a:r>
              <a:rPr lang="en-GB" sz="2400" dirty="0"/>
              <a:t>V EMER AVG</a:t>
            </a:r>
            <a:br>
              <a:rPr lang="en-GB" sz="2400" dirty="0"/>
            </a:br>
            <a:r>
              <a:rPr lang="en-GB" sz="2400" dirty="0"/>
              <a:t>OPTIO LEG XX</a:t>
            </a:r>
            <a:br>
              <a:rPr lang="en-GB" sz="2400" dirty="0"/>
            </a:br>
            <a:r>
              <a:rPr lang="en-GB" sz="2400" dirty="0"/>
              <a:t>V </a:t>
            </a:r>
            <a:r>
              <a:rPr lang="en-GB" sz="2400" dirty="0" err="1"/>
              <a:t>V</a:t>
            </a:r>
            <a:r>
              <a:rPr lang="en-GB" sz="2400" dirty="0"/>
              <a:t> STP XV VIX</a:t>
            </a:r>
            <a:br>
              <a:rPr lang="en-GB" sz="2400" dirty="0"/>
            </a:br>
            <a:r>
              <a:rPr lang="en-GB" sz="2400" dirty="0"/>
              <a:t>AN XXXIIII</a:t>
            </a:r>
            <a:br>
              <a:rPr lang="en-GB" sz="2400" dirty="0"/>
            </a:br>
            <a:r>
              <a:rPr lang="en-GB" sz="2400" dirty="0"/>
              <a:t>H F C</a:t>
            </a:r>
          </a:p>
          <a:p>
            <a:endParaRPr lang="en-GB" dirty="0"/>
          </a:p>
        </p:txBody>
      </p:sp>
      <p:sp>
        <p:nvSpPr>
          <p:cNvPr id="7" name="Textfeld 6"/>
          <p:cNvSpPr txBox="1"/>
          <p:nvPr/>
        </p:nvSpPr>
        <p:spPr>
          <a:xfrm>
            <a:off x="179512" y="4481825"/>
            <a:ext cx="5904656" cy="1323439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</a:t>
            </a:r>
            <a:r>
              <a:rPr lang="en-GB" sz="2000" i="1" dirty="0" err="1"/>
              <a:t>Caecilius</a:t>
            </a:r>
            <a:r>
              <a:rPr lang="en-GB" sz="2000" i="1" dirty="0"/>
              <a:t> </a:t>
            </a:r>
            <a:r>
              <a:rPr lang="en-GB" sz="2000" i="1" dirty="0" err="1"/>
              <a:t>Avit</a:t>
            </a:r>
            <a:r>
              <a:rPr lang="en-GB" sz="2000" i="1" dirty="0"/>
              <a:t>/us </a:t>
            </a:r>
            <a:r>
              <a:rPr lang="en-GB" sz="2000" i="1" dirty="0" err="1">
                <a:solidFill>
                  <a:srgbClr val="FFC000"/>
                </a:solidFill>
              </a:rPr>
              <a:t>Emer</a:t>
            </a:r>
            <a:r>
              <a:rPr lang="en-GB" sz="2000" i="1" dirty="0">
                <a:solidFill>
                  <a:srgbClr val="FFC000"/>
                </a:solidFill>
              </a:rPr>
              <a:t>(</a:t>
            </a:r>
            <a:r>
              <a:rPr lang="en-GB" sz="2000" i="1" dirty="0" err="1">
                <a:solidFill>
                  <a:srgbClr val="FFC000"/>
                </a:solidFill>
              </a:rPr>
              <a:t>ita</a:t>
            </a:r>
            <a:r>
              <a:rPr lang="en-GB" sz="2000" i="1" dirty="0">
                <a:solidFill>
                  <a:srgbClr val="FFC000"/>
                </a:solidFill>
              </a:rPr>
              <a:t>) Aug(</a:t>
            </a:r>
            <a:r>
              <a:rPr lang="en-GB" sz="2000" i="1" dirty="0" err="1">
                <a:solidFill>
                  <a:srgbClr val="FFC000"/>
                </a:solidFill>
              </a:rPr>
              <a:t>usta</a:t>
            </a:r>
            <a:r>
              <a:rPr lang="en-GB" sz="2000" i="1" dirty="0">
                <a:solidFill>
                  <a:srgbClr val="FFC000"/>
                </a:solidFill>
              </a:rPr>
              <a:t>)</a:t>
            </a:r>
            <a:r>
              <a:rPr lang="en-GB" sz="2000" i="1" dirty="0"/>
              <a:t> / </a:t>
            </a:r>
            <a:r>
              <a:rPr lang="en-GB" sz="2000" i="1" dirty="0" err="1">
                <a:solidFill>
                  <a:srgbClr val="00B0F0"/>
                </a:solidFill>
              </a:rPr>
              <a:t>optio</a:t>
            </a:r>
            <a:r>
              <a:rPr lang="en-GB" sz="2000" i="1" dirty="0"/>
              <a:t> l</a:t>
            </a:r>
            <a:r>
              <a:rPr lang="en-GB" sz="2000" i="1" dirty="0">
                <a:solidFill>
                  <a:srgbClr val="FFFF00"/>
                </a:solidFill>
              </a:rPr>
              <a:t>eg(</a:t>
            </a:r>
            <a:r>
              <a:rPr lang="en-GB" sz="2000" i="1" dirty="0" err="1">
                <a:solidFill>
                  <a:srgbClr val="FFFF00"/>
                </a:solidFill>
              </a:rPr>
              <a:t>ionis</a:t>
            </a:r>
            <a:r>
              <a:rPr lang="en-GB" sz="2000" i="1" dirty="0">
                <a:solidFill>
                  <a:srgbClr val="FFFF00"/>
                </a:solidFill>
              </a:rPr>
              <a:t>) XX / V(</a:t>
            </a:r>
            <a:r>
              <a:rPr lang="en-GB" sz="2000" i="1" dirty="0" err="1">
                <a:solidFill>
                  <a:srgbClr val="FFFF00"/>
                </a:solidFill>
              </a:rPr>
              <a:t>aleriae</a:t>
            </a:r>
            <a:r>
              <a:rPr lang="en-GB" sz="2000" i="1" dirty="0">
                <a:solidFill>
                  <a:srgbClr val="FFFF00"/>
                </a:solidFill>
              </a:rPr>
              <a:t>) V(</a:t>
            </a:r>
            <a:r>
              <a:rPr lang="en-GB" sz="2000" i="1" dirty="0" err="1">
                <a:solidFill>
                  <a:srgbClr val="FFFF00"/>
                </a:solidFill>
              </a:rPr>
              <a:t>ictricis</a:t>
            </a:r>
            <a:r>
              <a:rPr lang="en-GB" sz="2000" i="1" dirty="0">
                <a:solidFill>
                  <a:srgbClr val="FFFF00"/>
                </a:solidFill>
              </a:rPr>
              <a:t>)</a:t>
            </a:r>
            <a:r>
              <a:rPr lang="en-GB" sz="2000" i="1" dirty="0"/>
              <a:t> </a:t>
            </a:r>
            <a:r>
              <a:rPr lang="en-GB" sz="2000" i="1" dirty="0" err="1"/>
              <a:t>st</a:t>
            </a:r>
            <a:r>
              <a:rPr lang="en-GB" sz="2000" i="1" dirty="0"/>
              <a:t>(</a:t>
            </a:r>
            <a:r>
              <a:rPr lang="en-GB" sz="2000" i="1" dirty="0" err="1"/>
              <a:t>i</a:t>
            </a:r>
            <a:r>
              <a:rPr lang="en-GB" sz="2000" i="1" dirty="0"/>
              <a:t>)p(</a:t>
            </a:r>
            <a:r>
              <a:rPr lang="en-GB" sz="2000" i="1" dirty="0" err="1"/>
              <a:t>endiorum</a:t>
            </a:r>
            <a:r>
              <a:rPr lang="en-GB" sz="2000" i="1" dirty="0"/>
              <a:t>) XV </a:t>
            </a:r>
            <a:r>
              <a:rPr lang="en-GB" sz="2000" i="1" dirty="0" err="1"/>
              <a:t>vix</a:t>
            </a:r>
            <a:r>
              <a:rPr lang="en-GB" sz="2000" i="1" dirty="0"/>
              <a:t>(it) / an(</a:t>
            </a:r>
            <a:r>
              <a:rPr lang="en-GB" sz="2000" i="1" dirty="0" err="1"/>
              <a:t>nos</a:t>
            </a:r>
            <a:r>
              <a:rPr lang="en-GB" sz="2000" i="1" dirty="0"/>
              <a:t>) XXXIIII / h(</a:t>
            </a:r>
            <a:r>
              <a:rPr lang="en-GB" sz="2000" i="1" dirty="0" err="1"/>
              <a:t>eres</a:t>
            </a:r>
            <a:r>
              <a:rPr lang="en-GB" sz="2000" i="1" dirty="0"/>
              <a:t>) f(</a:t>
            </a:r>
            <a:r>
              <a:rPr lang="en-GB" sz="2000" i="1" dirty="0" err="1"/>
              <a:t>aciendum</a:t>
            </a:r>
            <a:r>
              <a:rPr lang="en-GB" sz="2000" i="1" dirty="0"/>
              <a:t>) c(</a:t>
            </a:r>
            <a:r>
              <a:rPr lang="en-GB" sz="2000" i="1" dirty="0" err="1"/>
              <a:t>uravit</a:t>
            </a:r>
            <a:r>
              <a:rPr lang="en-GB" sz="2000" i="1" dirty="0"/>
              <a:t>).</a:t>
            </a:r>
          </a:p>
        </p:txBody>
      </p:sp>
      <p:sp>
        <p:nvSpPr>
          <p:cNvPr id="8" name="Textfeld 7"/>
          <p:cNvSpPr txBox="1"/>
          <p:nvPr/>
        </p:nvSpPr>
        <p:spPr>
          <a:xfrm>
            <a:off x="2771800" y="3349441"/>
            <a:ext cx="2736304" cy="1015663"/>
          </a:xfrm>
          <a:prstGeom prst="rect">
            <a:avLst/>
          </a:prstGeom>
          <a:solidFill>
            <a:schemeClr val="bg1">
              <a:lumMod val="85000"/>
              <a:lumOff val="15000"/>
              <a:alpha val="5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rgbClr val="FFC000"/>
                </a:solidFill>
              </a:rPr>
              <a:t>Mérida (Spain), founded in 25 B.C. by Augustus</a:t>
            </a:r>
            <a:endParaRPr lang="en-GB" sz="2000" dirty="0"/>
          </a:p>
        </p:txBody>
      </p:sp>
      <p:sp>
        <p:nvSpPr>
          <p:cNvPr id="9" name="Textfeld 8"/>
          <p:cNvSpPr txBox="1"/>
          <p:nvPr/>
        </p:nvSpPr>
        <p:spPr>
          <a:xfrm>
            <a:off x="3707904" y="1961545"/>
            <a:ext cx="2736304" cy="1323439"/>
          </a:xfrm>
          <a:prstGeom prst="rect">
            <a:avLst/>
          </a:prstGeom>
          <a:solidFill>
            <a:schemeClr val="bg1">
              <a:lumMod val="85000"/>
              <a:lumOff val="15000"/>
              <a:alpha val="55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 err="1">
                <a:solidFill>
                  <a:srgbClr val="00B0F0"/>
                </a:solidFill>
              </a:rPr>
              <a:t>optio</a:t>
            </a:r>
            <a:r>
              <a:rPr lang="en-GB" sz="2000" dirty="0">
                <a:solidFill>
                  <a:srgbClr val="00B0F0"/>
                </a:solidFill>
              </a:rPr>
              <a:t>: 2</a:t>
            </a:r>
            <a:r>
              <a:rPr lang="en-GB" sz="2000" baseline="30000" dirty="0">
                <a:solidFill>
                  <a:srgbClr val="00B0F0"/>
                </a:solidFill>
              </a:rPr>
              <a:t>nd</a:t>
            </a:r>
            <a:r>
              <a:rPr lang="en-GB" sz="2000" dirty="0">
                <a:solidFill>
                  <a:srgbClr val="00B0F0"/>
                </a:solidFill>
              </a:rPr>
              <a:t> in command of a century; also more specialised duties (=“lieutenant”)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7" descr="http://db.edcs.eu/epigr/bilder/$RIB_004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484784"/>
            <a:ext cx="2592288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pic>
        <p:nvPicPr>
          <p:cNvPr id="6" name="Picture 63" descr="http://db.edcs.eu/epigr/bilder/$RIB-01_00492_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84784"/>
            <a:ext cx="2498456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Inhaltsplatzhalter 2"/>
          <p:cNvSpPr>
            <a:spLocks noGrp="1"/>
          </p:cNvSpPr>
          <p:nvPr>
            <p:ph idx="1"/>
          </p:nvPr>
        </p:nvSpPr>
        <p:spPr>
          <a:xfrm>
            <a:off x="0" y="980729"/>
            <a:ext cx="7467600" cy="3600400"/>
          </a:xfrm>
        </p:spPr>
        <p:txBody>
          <a:bodyPr/>
          <a:lstStyle/>
          <a:p>
            <a:r>
              <a:rPr lang="en-GB" b="1" dirty="0"/>
              <a:t>(c) </a:t>
            </a:r>
            <a:r>
              <a:rPr lang="en-GB" dirty="0"/>
              <a:t> from Chester/</a:t>
            </a:r>
            <a:r>
              <a:rPr lang="en-GB" dirty="0" err="1"/>
              <a:t>Deva</a:t>
            </a:r>
            <a:r>
              <a:rPr lang="en-GB" dirty="0"/>
              <a:t> (</a:t>
            </a:r>
            <a:r>
              <a:rPr lang="en-GB" i="1" dirty="0"/>
              <a:t>RIB</a:t>
            </a:r>
            <a:r>
              <a:rPr lang="en-GB" dirty="0"/>
              <a:t> 492)</a:t>
            </a:r>
            <a:br>
              <a:rPr lang="en-GB" dirty="0"/>
            </a:br>
            <a:endParaRPr lang="en-GB" sz="1050" dirty="0"/>
          </a:p>
          <a:p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“To the spirits of the departed.</a:t>
            </a:r>
            <a:b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Caecilius</a:t>
            </a: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Avitus</a:t>
            </a: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of </a:t>
            </a:r>
            <a:r>
              <a:rPr lang="en-GB" sz="2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Emerita</a:t>
            </a: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Augusta,</a:t>
            </a:r>
            <a:b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4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optio</a:t>
            </a:r>
            <a:r>
              <a:rPr lang="en-GB" sz="24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of the Twentieth Legion Valeria </a:t>
            </a:r>
            <a:r>
              <a:rPr lang="en-GB" sz="2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Victrix</a:t>
            </a: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</a:t>
            </a:r>
            <a:b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of 15 years of service,</a:t>
            </a:r>
            <a:b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lived 34 years;</a:t>
            </a:r>
            <a:b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his heir had (this) erected.”</a:t>
            </a:r>
          </a:p>
          <a:p>
            <a:endParaRPr lang="en-GB" dirty="0"/>
          </a:p>
        </p:txBody>
      </p:sp>
      <p:sp>
        <p:nvSpPr>
          <p:cNvPr id="8" name="Textfeld 7"/>
          <p:cNvSpPr txBox="1"/>
          <p:nvPr/>
        </p:nvSpPr>
        <p:spPr>
          <a:xfrm>
            <a:off x="179512" y="4481825"/>
            <a:ext cx="5904656" cy="1323439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</a:t>
            </a:r>
            <a:r>
              <a:rPr lang="en-GB" sz="2000" i="1" dirty="0" err="1"/>
              <a:t>Caecilius</a:t>
            </a:r>
            <a:r>
              <a:rPr lang="en-GB" sz="2000" i="1" dirty="0"/>
              <a:t> </a:t>
            </a:r>
            <a:r>
              <a:rPr lang="en-GB" sz="2000" i="1" dirty="0" err="1"/>
              <a:t>Avit</a:t>
            </a:r>
            <a:r>
              <a:rPr lang="en-GB" sz="2000" i="1" dirty="0"/>
              <a:t>/us </a:t>
            </a:r>
            <a:r>
              <a:rPr lang="en-GB" sz="2000" i="1" dirty="0" err="1">
                <a:solidFill>
                  <a:srgbClr val="FFC000"/>
                </a:solidFill>
              </a:rPr>
              <a:t>Emer</a:t>
            </a:r>
            <a:r>
              <a:rPr lang="en-GB" sz="2000" i="1" dirty="0">
                <a:solidFill>
                  <a:srgbClr val="FFC000"/>
                </a:solidFill>
              </a:rPr>
              <a:t>(</a:t>
            </a:r>
            <a:r>
              <a:rPr lang="en-GB" sz="2000" i="1" dirty="0" err="1">
                <a:solidFill>
                  <a:srgbClr val="FFC000"/>
                </a:solidFill>
              </a:rPr>
              <a:t>ita</a:t>
            </a:r>
            <a:r>
              <a:rPr lang="en-GB" sz="2000" i="1" dirty="0">
                <a:solidFill>
                  <a:srgbClr val="FFC000"/>
                </a:solidFill>
              </a:rPr>
              <a:t>) Aug(</a:t>
            </a:r>
            <a:r>
              <a:rPr lang="en-GB" sz="2000" i="1" dirty="0" err="1">
                <a:solidFill>
                  <a:srgbClr val="FFC000"/>
                </a:solidFill>
              </a:rPr>
              <a:t>usta</a:t>
            </a:r>
            <a:r>
              <a:rPr lang="en-GB" sz="2000" i="1" dirty="0">
                <a:solidFill>
                  <a:srgbClr val="FFC000"/>
                </a:solidFill>
              </a:rPr>
              <a:t>)</a:t>
            </a:r>
            <a:r>
              <a:rPr lang="en-GB" sz="2000" i="1" dirty="0"/>
              <a:t> / </a:t>
            </a:r>
            <a:r>
              <a:rPr lang="en-GB" sz="2000" i="1" dirty="0" err="1">
                <a:solidFill>
                  <a:srgbClr val="00B0F0"/>
                </a:solidFill>
              </a:rPr>
              <a:t>optio</a:t>
            </a:r>
            <a:r>
              <a:rPr lang="en-GB" sz="2000" i="1" dirty="0"/>
              <a:t> l</a:t>
            </a:r>
            <a:r>
              <a:rPr lang="en-GB" sz="2000" i="1" dirty="0">
                <a:solidFill>
                  <a:srgbClr val="FFFF00"/>
                </a:solidFill>
              </a:rPr>
              <a:t>eg(</a:t>
            </a:r>
            <a:r>
              <a:rPr lang="en-GB" sz="2000" i="1" dirty="0" err="1">
                <a:solidFill>
                  <a:srgbClr val="FFFF00"/>
                </a:solidFill>
              </a:rPr>
              <a:t>ionis</a:t>
            </a:r>
            <a:r>
              <a:rPr lang="en-GB" sz="2000" i="1" dirty="0">
                <a:solidFill>
                  <a:srgbClr val="FFFF00"/>
                </a:solidFill>
              </a:rPr>
              <a:t>) XX / V(</a:t>
            </a:r>
            <a:r>
              <a:rPr lang="en-GB" sz="2000" i="1" dirty="0" err="1">
                <a:solidFill>
                  <a:srgbClr val="FFFF00"/>
                </a:solidFill>
              </a:rPr>
              <a:t>aleriae</a:t>
            </a:r>
            <a:r>
              <a:rPr lang="en-GB" sz="2000" i="1" dirty="0">
                <a:solidFill>
                  <a:srgbClr val="FFFF00"/>
                </a:solidFill>
              </a:rPr>
              <a:t>) V(</a:t>
            </a:r>
            <a:r>
              <a:rPr lang="en-GB" sz="2000" i="1" dirty="0" err="1">
                <a:solidFill>
                  <a:srgbClr val="FFFF00"/>
                </a:solidFill>
              </a:rPr>
              <a:t>ictricis</a:t>
            </a:r>
            <a:r>
              <a:rPr lang="en-GB" sz="2000" i="1" dirty="0">
                <a:solidFill>
                  <a:srgbClr val="FFFF00"/>
                </a:solidFill>
              </a:rPr>
              <a:t>)</a:t>
            </a:r>
            <a:r>
              <a:rPr lang="en-GB" sz="2000" i="1" dirty="0"/>
              <a:t> </a:t>
            </a:r>
            <a:r>
              <a:rPr lang="en-GB" sz="2000" i="1" dirty="0" err="1"/>
              <a:t>st</a:t>
            </a:r>
            <a:r>
              <a:rPr lang="en-GB" sz="2000" i="1" dirty="0"/>
              <a:t>(</a:t>
            </a:r>
            <a:r>
              <a:rPr lang="en-GB" sz="2000" i="1" dirty="0" err="1"/>
              <a:t>i</a:t>
            </a:r>
            <a:r>
              <a:rPr lang="en-GB" sz="2000" i="1" dirty="0"/>
              <a:t>)p(</a:t>
            </a:r>
            <a:r>
              <a:rPr lang="en-GB" sz="2000" i="1" dirty="0" err="1"/>
              <a:t>endiorum</a:t>
            </a:r>
            <a:r>
              <a:rPr lang="en-GB" sz="2000" i="1" dirty="0"/>
              <a:t>) XV </a:t>
            </a:r>
            <a:r>
              <a:rPr lang="en-GB" sz="2000" i="1" dirty="0" err="1"/>
              <a:t>vix</a:t>
            </a:r>
            <a:r>
              <a:rPr lang="en-GB" sz="2000" i="1" dirty="0"/>
              <a:t>(it) / an(</a:t>
            </a:r>
            <a:r>
              <a:rPr lang="en-GB" sz="2000" i="1" dirty="0" err="1"/>
              <a:t>nos</a:t>
            </a:r>
            <a:r>
              <a:rPr lang="en-GB" sz="2000" i="1" dirty="0"/>
              <a:t>) XXXIIII / h(</a:t>
            </a:r>
            <a:r>
              <a:rPr lang="en-GB" sz="2000" i="1" dirty="0" err="1"/>
              <a:t>eres</a:t>
            </a:r>
            <a:r>
              <a:rPr lang="en-GB" sz="2000" i="1" dirty="0"/>
              <a:t>) f(</a:t>
            </a:r>
            <a:r>
              <a:rPr lang="en-GB" sz="2000" i="1" dirty="0" err="1"/>
              <a:t>aciendum</a:t>
            </a:r>
            <a:r>
              <a:rPr lang="en-GB" sz="2000" i="1" dirty="0"/>
              <a:t>) c(</a:t>
            </a:r>
            <a:r>
              <a:rPr lang="en-GB" sz="2000" i="1" dirty="0" err="1"/>
              <a:t>uravit</a:t>
            </a:r>
            <a:r>
              <a:rPr lang="en-GB" sz="2000" i="1" dirty="0"/>
              <a:t>).</a:t>
            </a:r>
          </a:p>
        </p:txBody>
      </p:sp>
    </p:spTree>
  </p:cSld>
  <p:clrMapOvr>
    <a:masterClrMapping/>
  </p:clrMapOvr>
  <p:transition>
    <p:randomBar dir="vert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166019"/>
            <a:ext cx="5868144" cy="2695030"/>
          </a:xfrm>
        </p:spPr>
        <p:txBody>
          <a:bodyPr>
            <a:normAutofit/>
          </a:bodyPr>
          <a:lstStyle/>
          <a:p>
            <a:r>
              <a:rPr lang="en-GB" sz="2400" b="1" dirty="0"/>
              <a:t>(d) Chester / </a:t>
            </a:r>
            <a:r>
              <a:rPr lang="en-GB" sz="2400" b="1" dirty="0" err="1"/>
              <a:t>Deva</a:t>
            </a:r>
            <a:r>
              <a:rPr lang="en-GB" sz="2400" b="1" dirty="0"/>
              <a:t> (</a:t>
            </a:r>
            <a:r>
              <a:rPr lang="en-GB" sz="2400" b="1" i="1" dirty="0"/>
              <a:t>RIB </a:t>
            </a:r>
            <a:r>
              <a:rPr lang="en-GB" sz="2400" b="1" dirty="0"/>
              <a:t>558)</a:t>
            </a:r>
          </a:p>
          <a:p>
            <a:r>
              <a:rPr lang="en-GB" sz="2400" i="1" dirty="0"/>
              <a:t>D(is) M(</a:t>
            </a:r>
            <a:r>
              <a:rPr lang="en-GB" sz="2400" i="1" dirty="0" err="1"/>
              <a:t>anibus</a:t>
            </a:r>
            <a:r>
              <a:rPr lang="en-GB" sz="2400" i="1" dirty="0"/>
              <a:t>) / Fl(</a:t>
            </a:r>
            <a:r>
              <a:rPr lang="en-GB" sz="2400" i="1" dirty="0" err="1"/>
              <a:t>avi</a:t>
            </a:r>
            <a:r>
              <a:rPr lang="en-GB" sz="2400" i="1" dirty="0"/>
              <a:t>) </a:t>
            </a:r>
            <a:r>
              <a:rPr lang="en-GB" sz="2400" i="1" dirty="0" err="1"/>
              <a:t>Callimor</a:t>
            </a:r>
            <a:r>
              <a:rPr lang="en-GB" sz="2400" i="1" dirty="0"/>
              <a:t>/phi </a:t>
            </a:r>
            <a:r>
              <a:rPr lang="en-GB" sz="2400" i="1" dirty="0" err="1"/>
              <a:t>vix</a:t>
            </a:r>
            <a:r>
              <a:rPr lang="en-GB" sz="2400" i="1" dirty="0"/>
              <a:t>(it) an(n)</a:t>
            </a:r>
            <a:r>
              <a:rPr lang="en-GB" sz="2400" i="1" dirty="0" err="1"/>
              <a:t>i</a:t>
            </a:r>
            <a:r>
              <a:rPr lang="en-GB" sz="2400" i="1" dirty="0"/>
              <a:t>(s) XXXXII / et </a:t>
            </a:r>
            <a:r>
              <a:rPr lang="en-GB" sz="2400" i="1" dirty="0" err="1"/>
              <a:t>Serapioni</a:t>
            </a:r>
            <a:r>
              <a:rPr lang="en-GB" sz="2400" i="1" dirty="0"/>
              <a:t> </a:t>
            </a:r>
            <a:r>
              <a:rPr lang="en-GB" sz="2400" i="1" dirty="0" err="1"/>
              <a:t>vix</a:t>
            </a:r>
            <a:r>
              <a:rPr lang="en-GB" sz="2400" i="1" dirty="0"/>
              <a:t>(it) / </a:t>
            </a:r>
            <a:r>
              <a:rPr lang="en-GB" sz="2400" i="1" dirty="0" err="1"/>
              <a:t>ann</a:t>
            </a:r>
            <a:r>
              <a:rPr lang="en-GB" sz="2400" i="1" dirty="0"/>
              <a:t>(is) III m(</a:t>
            </a:r>
            <a:r>
              <a:rPr lang="en-GB" sz="2400" i="1" dirty="0" err="1"/>
              <a:t>ensibus</a:t>
            </a:r>
            <a:r>
              <a:rPr lang="en-GB" sz="2400" i="1" dirty="0"/>
              <a:t>) VI </a:t>
            </a:r>
            <a:r>
              <a:rPr lang="en-GB" sz="2400" i="1" dirty="0" err="1"/>
              <a:t>Thesa</a:t>
            </a:r>
            <a:r>
              <a:rPr lang="en-GB" sz="2400" i="1" dirty="0"/>
              <a:t>/</a:t>
            </a:r>
            <a:r>
              <a:rPr lang="en-GB" sz="2400" i="1" dirty="0" err="1"/>
              <a:t>eus</a:t>
            </a:r>
            <a:r>
              <a:rPr lang="en-GB" sz="2400" i="1" dirty="0"/>
              <a:t> </a:t>
            </a:r>
            <a:r>
              <a:rPr lang="en-GB" sz="2400" i="1" dirty="0" err="1"/>
              <a:t>fratri</a:t>
            </a:r>
            <a:r>
              <a:rPr lang="en-GB" sz="2400" i="1" dirty="0"/>
              <a:t> et </a:t>
            </a:r>
            <a:r>
              <a:rPr lang="en-GB" sz="2400" i="1" dirty="0" err="1"/>
              <a:t>filio</a:t>
            </a:r>
            <a:r>
              <a:rPr lang="en-GB" sz="2400" i="1" dirty="0"/>
              <a:t> / f(</a:t>
            </a:r>
            <a:r>
              <a:rPr lang="en-GB" sz="2400" i="1" dirty="0" err="1"/>
              <a:t>aciendum</a:t>
            </a:r>
            <a:r>
              <a:rPr lang="en-GB" sz="2400" i="1" dirty="0"/>
              <a:t>) c(</a:t>
            </a:r>
            <a:r>
              <a:rPr lang="en-GB" sz="2400" i="1" dirty="0" err="1"/>
              <a:t>uravit</a:t>
            </a:r>
            <a:r>
              <a:rPr lang="en-GB" sz="2400" i="1" dirty="0"/>
              <a:t>).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4" name="Picture 75" descr="http://db.edcs.eu/epigr/bilder/$FB_RIB-01_00558_2.jpg"/>
          <p:cNvPicPr/>
          <p:nvPr/>
        </p:nvPicPr>
        <p:blipFill>
          <a:blip r:embed="rId2" cstate="print">
            <a:lum bright="20000" contrast="10000"/>
          </a:blip>
          <a:srcRect r="11610"/>
          <a:stretch>
            <a:fillRect/>
          </a:stretch>
        </p:blipFill>
        <p:spPr bwMode="auto">
          <a:xfrm>
            <a:off x="5724128" y="188640"/>
            <a:ext cx="3312368" cy="6597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179512" y="3645024"/>
            <a:ext cx="5904656" cy="1323439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“To the spirits of the departed (and) </a:t>
            </a:r>
            <a:r>
              <a:rPr lang="en-GB" sz="2000" b="1" i="1" dirty="0">
                <a:solidFill>
                  <a:srgbClr val="FFC000"/>
                </a:solidFill>
              </a:rPr>
              <a:t>of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Flavius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Callimorphus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(who) lived 42 years, and of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Serapion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(who) lived 3 years, 6 months.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Thesaeus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had this set up to </a:t>
            </a:r>
            <a:r>
              <a:rPr lang="en-GB" sz="2000" b="1" i="1" dirty="0">
                <a:solidFill>
                  <a:srgbClr val="FFC000"/>
                </a:solidFill>
              </a:rPr>
              <a:t>his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brother and son.”</a:t>
            </a:r>
          </a:p>
        </p:txBody>
      </p:sp>
      <p:sp>
        <p:nvSpPr>
          <p:cNvPr id="7" name="Rechteck 6"/>
          <p:cNvSpPr/>
          <p:nvPr/>
        </p:nvSpPr>
        <p:spPr>
          <a:xfrm>
            <a:off x="6228184" y="404664"/>
            <a:ext cx="2520280" cy="2016224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feld 7"/>
          <p:cNvSpPr txBox="1"/>
          <p:nvPr/>
        </p:nvSpPr>
        <p:spPr>
          <a:xfrm>
            <a:off x="6228184" y="40466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funerary couch</a:t>
            </a:r>
            <a:b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Callimorphus</a:t>
            </a:r>
            <a:r>
              <a:rPr lang="en-GB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with child</a:t>
            </a:r>
          </a:p>
        </p:txBody>
      </p:sp>
      <p:sp>
        <p:nvSpPr>
          <p:cNvPr id="9" name="Textfeld 8"/>
          <p:cNvSpPr txBox="1"/>
          <p:nvPr/>
        </p:nvSpPr>
        <p:spPr>
          <a:xfrm>
            <a:off x="2627784" y="5373216"/>
            <a:ext cx="3096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dirty="0">
                <a:solidFill>
                  <a:schemeClr val="tx1">
                    <a:lumMod val="65000"/>
                  </a:schemeClr>
                </a:solidFill>
              </a:rPr>
              <a:t>Tombstone found in 1874 with 2 skeletons and a coin of Domitian (81-96) </a:t>
            </a:r>
            <a:r>
              <a:rPr lang="en-GB" sz="16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 </a:t>
            </a:r>
            <a:r>
              <a:rPr lang="en-GB" sz="1600" dirty="0" err="1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t.p.q</a:t>
            </a:r>
            <a:r>
              <a:rPr lang="en-GB" sz="16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. </a:t>
            </a:r>
            <a:r>
              <a:rPr lang="en-GB" sz="1600" i="1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terminus post </a:t>
            </a:r>
            <a:r>
              <a:rPr lang="en-GB" sz="1600" i="1" dirty="0" err="1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quem</a:t>
            </a:r>
            <a:endParaRPr lang="en-GB" sz="1600" dirty="0">
              <a:solidFill>
                <a:schemeClr val="tx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56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548680"/>
            <a:ext cx="2857500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166018"/>
            <a:ext cx="7740352" cy="4525963"/>
          </a:xfrm>
        </p:spPr>
        <p:txBody>
          <a:bodyPr>
            <a:normAutofit/>
          </a:bodyPr>
          <a:lstStyle/>
          <a:p>
            <a:r>
              <a:rPr lang="en-GB" sz="2400" b="1" dirty="0"/>
              <a:t>(e) </a:t>
            </a:r>
            <a:r>
              <a:rPr lang="en-GB" sz="2400" dirty="0" err="1"/>
              <a:t>Caerleon</a:t>
            </a:r>
            <a:r>
              <a:rPr lang="en-GB" sz="2400" dirty="0"/>
              <a:t> / </a:t>
            </a:r>
            <a:r>
              <a:rPr lang="en-GB" sz="2400" dirty="0" err="1"/>
              <a:t>Isca</a:t>
            </a:r>
            <a:r>
              <a:rPr lang="en-GB" sz="2400" dirty="0"/>
              <a:t> (365)</a:t>
            </a:r>
            <a:br>
              <a:rPr lang="en-GB" sz="2400" dirty="0"/>
            </a:br>
            <a:br>
              <a:rPr lang="en-GB" sz="2400" dirty="0"/>
            </a:br>
            <a:r>
              <a:rPr lang="en-GB" sz="2400" i="1" dirty="0"/>
              <a:t>D(is) M(</a:t>
            </a:r>
            <a:r>
              <a:rPr lang="en-GB" sz="2400" i="1" dirty="0" err="1"/>
              <a:t>anibus</a:t>
            </a:r>
            <a:r>
              <a:rPr lang="en-GB" sz="2400" i="1" dirty="0"/>
              <a:t>) / G(</a:t>
            </a:r>
            <a:r>
              <a:rPr lang="en-GB" sz="2400" i="1" dirty="0" err="1"/>
              <a:t>aius</a:t>
            </a:r>
            <a:r>
              <a:rPr lang="en-GB" sz="2400" i="1" dirty="0"/>
              <a:t>) </a:t>
            </a:r>
            <a:r>
              <a:rPr lang="en-GB" sz="2400" i="1" dirty="0" err="1"/>
              <a:t>Valerius</a:t>
            </a:r>
            <a:r>
              <a:rPr lang="en-GB" sz="2400" i="1" dirty="0"/>
              <a:t> G(</a:t>
            </a:r>
            <a:r>
              <a:rPr lang="en-GB" sz="2400" i="1" dirty="0" err="1"/>
              <a:t>ai</a:t>
            </a:r>
            <a:r>
              <a:rPr lang="en-GB" sz="2400" i="1" dirty="0"/>
              <a:t>) f(</a:t>
            </a:r>
            <a:r>
              <a:rPr lang="en-GB" sz="2400" i="1" dirty="0" err="1"/>
              <a:t>ilius</a:t>
            </a:r>
            <a:r>
              <a:rPr lang="en-GB" sz="2400" i="1" dirty="0"/>
              <a:t>) / </a:t>
            </a:r>
            <a:r>
              <a:rPr lang="en-GB" sz="2400" i="1" dirty="0" err="1"/>
              <a:t>Galeria</a:t>
            </a:r>
            <a:r>
              <a:rPr lang="en-GB" sz="2400" i="1" dirty="0"/>
              <a:t> Victor / </a:t>
            </a:r>
            <a:r>
              <a:rPr lang="en-GB" sz="2400" i="1" dirty="0" err="1">
                <a:solidFill>
                  <a:srgbClr val="00B0F0"/>
                </a:solidFill>
              </a:rPr>
              <a:t>Lugduni</a:t>
            </a:r>
            <a:r>
              <a:rPr lang="en-GB" sz="2400" i="1" dirty="0"/>
              <a:t> </a:t>
            </a:r>
            <a:r>
              <a:rPr lang="en-GB" sz="2400" i="1" dirty="0">
                <a:solidFill>
                  <a:srgbClr val="FFFF00"/>
                </a:solidFill>
              </a:rPr>
              <a:t>sig(</a:t>
            </a:r>
            <a:r>
              <a:rPr lang="en-GB" sz="2400" i="1" dirty="0" err="1">
                <a:solidFill>
                  <a:srgbClr val="FFFF00"/>
                </a:solidFill>
              </a:rPr>
              <a:t>nifer</a:t>
            </a:r>
            <a:r>
              <a:rPr lang="en-GB" sz="2400" i="1" dirty="0">
                <a:solidFill>
                  <a:srgbClr val="FFFF00"/>
                </a:solidFill>
              </a:rPr>
              <a:t>) </a:t>
            </a:r>
            <a:r>
              <a:rPr lang="en-GB" sz="2400" i="1" dirty="0"/>
              <a:t>leg(</a:t>
            </a:r>
            <a:r>
              <a:rPr lang="en-GB" sz="2400" i="1" dirty="0" err="1"/>
              <a:t>ionis</a:t>
            </a:r>
            <a:r>
              <a:rPr lang="en-GB" sz="2400" i="1" dirty="0"/>
              <a:t>) II Aug(</a:t>
            </a:r>
            <a:r>
              <a:rPr lang="en-GB" sz="2400" i="1" dirty="0" err="1"/>
              <a:t>ustae</a:t>
            </a:r>
            <a:r>
              <a:rPr lang="en-GB" sz="2400" i="1" dirty="0"/>
              <a:t>) / </a:t>
            </a:r>
            <a:r>
              <a:rPr lang="en-GB" sz="2400" i="1" dirty="0" err="1"/>
              <a:t>stip</a:t>
            </a:r>
            <a:r>
              <a:rPr lang="en-GB" sz="2400" i="1" dirty="0"/>
              <a:t>(</a:t>
            </a:r>
            <a:r>
              <a:rPr lang="en-GB" sz="2400" i="1" dirty="0" err="1"/>
              <a:t>endiorum</a:t>
            </a:r>
            <a:r>
              <a:rPr lang="en-GB" sz="2400" i="1" dirty="0"/>
              <a:t>) XVII </a:t>
            </a:r>
            <a:r>
              <a:rPr lang="en-GB" sz="2400" i="1" dirty="0" err="1"/>
              <a:t>annor</a:t>
            </a:r>
            <a:r>
              <a:rPr lang="en-GB" sz="2400" i="1" dirty="0"/>
              <a:t>(um) XLV 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cu/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ra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(m) agent(e)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Annio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Perpetuo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h(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erede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</a:t>
            </a:r>
            <a:r>
              <a:rPr lang="en-GB" sz="2400" i="1" dirty="0"/>
              <a:t>.</a:t>
            </a:r>
            <a:endParaRPr lang="en-GB" sz="2400" dirty="0"/>
          </a:p>
          <a:p>
            <a:endParaRPr lang="en-GB" sz="2400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6695728" y="404664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800" i="1" dirty="0">
                <a:solidFill>
                  <a:schemeClr val="tx1">
                    <a:lumMod val="95000"/>
                  </a:schemeClr>
                </a:solidFill>
              </a:rPr>
              <a:t>standard bearer, carrying the SIGNVM</a:t>
            </a:r>
          </a:p>
        </p:txBody>
      </p:sp>
      <p:pic>
        <p:nvPicPr>
          <p:cNvPr id="455683" name="Picture 3"/>
          <p:cNvPicPr>
            <a:picLocks noChangeAspect="1" noChangeArrowheads="1"/>
          </p:cNvPicPr>
          <p:nvPr/>
        </p:nvPicPr>
        <p:blipFill>
          <a:blip r:embed="rId3" cstate="print"/>
          <a:srcRect b="11918"/>
          <a:stretch>
            <a:fillRect/>
          </a:stretch>
        </p:blipFill>
        <p:spPr bwMode="auto">
          <a:xfrm>
            <a:off x="5540485" y="3789040"/>
            <a:ext cx="2271875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feld 8"/>
          <p:cNvSpPr txBox="1"/>
          <p:nvPr/>
        </p:nvSpPr>
        <p:spPr>
          <a:xfrm>
            <a:off x="107504" y="3977769"/>
            <a:ext cx="5904656" cy="1631216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“To the spirits of the departed. Gaius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Valerius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Victor, of the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Galerian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voting-tribe, from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Lugdunum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standard-bearer of the Second Legion Augusta, of 17 years’ service, aged 45; set up under the charge of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Annius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Perpetuus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his heir.”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5076056" y="3337247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400" dirty="0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abl. of </a:t>
            </a:r>
            <a:r>
              <a:rPr lang="en-GB" sz="1400" i="1" dirty="0" err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heres</a:t>
            </a:r>
            <a:r>
              <a:rPr lang="en-GB" sz="1400" dirty="0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11" name="Textfeld 10"/>
          <p:cNvSpPr txBox="1"/>
          <p:nvPr/>
        </p:nvSpPr>
        <p:spPr>
          <a:xfrm>
            <a:off x="1619672" y="3356992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400" dirty="0" err="1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part.pres</a:t>
            </a:r>
            <a:r>
              <a:rPr lang="en-GB" sz="1400" dirty="0">
                <a:solidFill>
                  <a:schemeClr val="tx1">
                    <a:lumMod val="6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abl.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55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5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55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166018"/>
            <a:ext cx="7467600" cy="4525963"/>
          </a:xfrm>
        </p:spPr>
        <p:txBody>
          <a:bodyPr>
            <a:normAutofit/>
          </a:bodyPr>
          <a:lstStyle/>
          <a:p>
            <a:r>
              <a:rPr lang="en-GB" sz="2000" b="1" dirty="0"/>
              <a:t>(f) </a:t>
            </a:r>
            <a:r>
              <a:rPr lang="en-GB" sz="2000" dirty="0" err="1"/>
              <a:t>Caerleon</a:t>
            </a:r>
            <a:r>
              <a:rPr lang="en-GB" sz="2000" dirty="0"/>
              <a:t>/</a:t>
            </a:r>
            <a:r>
              <a:rPr lang="en-GB" sz="2000" dirty="0" err="1"/>
              <a:t>Isca</a:t>
            </a:r>
            <a:r>
              <a:rPr lang="en-GB" sz="2000" dirty="0"/>
              <a:t> (</a:t>
            </a:r>
            <a:r>
              <a:rPr lang="en-GB" sz="2000" i="1" dirty="0"/>
              <a:t>RIB</a:t>
            </a:r>
            <a:r>
              <a:rPr lang="en-GB" sz="2000" dirty="0"/>
              <a:t> 369)</a:t>
            </a:r>
            <a:br>
              <a:rPr lang="en-GB" sz="2000" dirty="0"/>
            </a:br>
            <a:br>
              <a:rPr lang="en-GB" sz="2000" dirty="0"/>
            </a:br>
            <a:r>
              <a:rPr lang="en-GB" sz="2000" i="1" dirty="0"/>
              <a:t>D(is) M(</a:t>
            </a:r>
            <a:r>
              <a:rPr lang="en-GB" sz="2000" i="1" dirty="0" err="1"/>
              <a:t>anibus</a:t>
            </a:r>
            <a:r>
              <a:rPr lang="en-GB" sz="2000" i="1" dirty="0"/>
              <a:t>) / </a:t>
            </a:r>
            <a:r>
              <a:rPr lang="en-GB" sz="2000" i="1" dirty="0" err="1"/>
              <a:t>Tadia</a:t>
            </a:r>
            <a:r>
              <a:rPr lang="en-GB" sz="2000" i="1" dirty="0"/>
              <a:t> </a:t>
            </a:r>
            <a:r>
              <a:rPr lang="en-GB" sz="2000" i="1" dirty="0" err="1"/>
              <a:t>Vallaun</a:t>
            </a:r>
            <a:r>
              <a:rPr lang="en-GB" sz="2000" i="1" dirty="0"/>
              <a:t>[</a:t>
            </a:r>
            <a:r>
              <a:rPr lang="en-GB" sz="2000" i="1" dirty="0" err="1"/>
              <a:t>i</a:t>
            </a:r>
            <a:r>
              <a:rPr lang="en-GB" sz="2000" i="1" dirty="0"/>
              <a:t>]us </a:t>
            </a:r>
            <a:r>
              <a:rPr lang="en-GB" sz="2000" i="1" dirty="0" err="1"/>
              <a:t>vixit</a:t>
            </a:r>
            <a:r>
              <a:rPr lang="en-GB" sz="2000" i="1" dirty="0"/>
              <a:t> / </a:t>
            </a:r>
            <a:r>
              <a:rPr lang="en-GB" sz="2000" i="1" dirty="0" err="1"/>
              <a:t>ann</a:t>
            </a:r>
            <a:r>
              <a:rPr lang="en-GB" sz="2000" i="1" dirty="0"/>
              <a:t>(</a:t>
            </a:r>
            <a:r>
              <a:rPr lang="en-GB" sz="2000" i="1" dirty="0" err="1"/>
              <a:t>os</a:t>
            </a:r>
            <a:r>
              <a:rPr lang="en-GB" sz="2000" i="1" dirty="0"/>
              <a:t>) LXV et </a:t>
            </a:r>
            <a:r>
              <a:rPr lang="en-GB" sz="2000" i="1" dirty="0" err="1"/>
              <a:t>Tadius</a:t>
            </a:r>
            <a:r>
              <a:rPr lang="en-GB" sz="2000" i="1" dirty="0"/>
              <a:t> </a:t>
            </a:r>
            <a:r>
              <a:rPr lang="en-GB" sz="2000" i="1" dirty="0" err="1"/>
              <a:t>Exuper</a:t>
            </a:r>
            <a:r>
              <a:rPr lang="en-GB" sz="2000" i="1" dirty="0"/>
              <a:t>(a)</a:t>
            </a:r>
            <a:r>
              <a:rPr lang="en-GB" sz="2000" i="1" dirty="0" err="1"/>
              <a:t>tus</a:t>
            </a:r>
            <a:r>
              <a:rPr lang="en-GB" sz="2000" i="1" dirty="0"/>
              <a:t> / </a:t>
            </a:r>
            <a:r>
              <a:rPr lang="en-GB" sz="2000" i="1" dirty="0" err="1"/>
              <a:t>filius</a:t>
            </a:r>
            <a:r>
              <a:rPr lang="en-GB" sz="2000" i="1" dirty="0"/>
              <a:t> </a:t>
            </a:r>
            <a:r>
              <a:rPr lang="en-GB" sz="2000" i="1" dirty="0" err="1"/>
              <a:t>vixit</a:t>
            </a:r>
            <a:r>
              <a:rPr lang="en-GB" sz="2000" i="1" dirty="0"/>
              <a:t> </a:t>
            </a:r>
            <a:r>
              <a:rPr lang="en-GB" sz="2000" i="1" dirty="0" err="1"/>
              <a:t>ann</a:t>
            </a:r>
            <a:r>
              <a:rPr lang="en-GB" sz="2000" i="1" dirty="0"/>
              <a:t>(</a:t>
            </a:r>
            <a:r>
              <a:rPr lang="en-GB" sz="2000" i="1" dirty="0" err="1"/>
              <a:t>os</a:t>
            </a:r>
            <a:r>
              <a:rPr lang="en-GB" sz="2000" i="1" dirty="0"/>
              <a:t>) XXXVII </a:t>
            </a:r>
            <a:r>
              <a:rPr lang="en-GB" sz="2000" i="1" dirty="0" err="1">
                <a:solidFill>
                  <a:srgbClr val="FFC000"/>
                </a:solidFill>
              </a:rPr>
              <a:t>defun</a:t>
            </a:r>
            <a:r>
              <a:rPr lang="en-GB" sz="2000" i="1" dirty="0">
                <a:solidFill>
                  <a:srgbClr val="FFC000"/>
                </a:solidFill>
              </a:rPr>
              <a:t>(c)/</a:t>
            </a:r>
            <a:r>
              <a:rPr lang="en-GB" sz="2000" i="1" dirty="0" err="1">
                <a:solidFill>
                  <a:srgbClr val="FFC000"/>
                </a:solidFill>
              </a:rPr>
              <a:t>tus</a:t>
            </a:r>
            <a:r>
              <a:rPr lang="en-GB" sz="2000" i="1" dirty="0">
                <a:solidFill>
                  <a:srgbClr val="FFC000"/>
                </a:solidFill>
              </a:rPr>
              <a:t> </a:t>
            </a:r>
            <a:r>
              <a:rPr lang="en-GB" sz="2000" i="1" dirty="0" err="1">
                <a:solidFill>
                  <a:srgbClr val="FFC000"/>
                </a:solidFill>
              </a:rPr>
              <a:t>expeditione</a:t>
            </a:r>
            <a:r>
              <a:rPr lang="en-GB" sz="2000" i="1" dirty="0">
                <a:solidFill>
                  <a:srgbClr val="FFC000"/>
                </a:solidFill>
              </a:rPr>
              <a:t> </a:t>
            </a:r>
            <a:r>
              <a:rPr lang="en-GB" sz="2000" i="1" dirty="0" err="1">
                <a:solidFill>
                  <a:srgbClr val="FFC000"/>
                </a:solidFill>
              </a:rPr>
              <a:t>Germanica</a:t>
            </a:r>
            <a:r>
              <a:rPr lang="en-GB" sz="2000" i="1" dirty="0"/>
              <a:t> / </a:t>
            </a:r>
            <a:r>
              <a:rPr lang="en-GB" sz="2000" i="1" dirty="0" err="1"/>
              <a:t>Tadia</a:t>
            </a:r>
            <a:r>
              <a:rPr lang="en-GB" sz="2000" i="1" dirty="0"/>
              <a:t> </a:t>
            </a:r>
            <a:r>
              <a:rPr lang="en-GB" sz="2000" i="1" dirty="0" err="1"/>
              <a:t>Exuperata</a:t>
            </a:r>
            <a:r>
              <a:rPr lang="en-GB" sz="2000" i="1" dirty="0"/>
              <a:t> </a:t>
            </a:r>
            <a:r>
              <a:rPr lang="en-GB" sz="2000" i="1" dirty="0" err="1"/>
              <a:t>filia</a:t>
            </a:r>
            <a:r>
              <a:rPr lang="en-GB" sz="2000" i="1" dirty="0"/>
              <a:t> / ma[t]</a:t>
            </a:r>
            <a:r>
              <a:rPr lang="en-GB" sz="2000" i="1" dirty="0" err="1"/>
              <a:t>ri</a:t>
            </a:r>
            <a:r>
              <a:rPr lang="en-GB" sz="2000" i="1" dirty="0"/>
              <a:t> et </a:t>
            </a:r>
            <a:r>
              <a:rPr lang="en-GB" sz="2000" i="1" dirty="0" err="1"/>
              <a:t>fratri</a:t>
            </a:r>
            <a:r>
              <a:rPr lang="en-GB" sz="2000" i="1" dirty="0"/>
              <a:t> </a:t>
            </a:r>
            <a:r>
              <a:rPr lang="en-GB" sz="2000" i="1" dirty="0" err="1"/>
              <a:t>piiss</a:t>
            </a:r>
            <a:r>
              <a:rPr lang="en-GB" sz="2000" i="1" dirty="0"/>
              <a:t>(</a:t>
            </a:r>
            <a:r>
              <a:rPr lang="en-GB" sz="2000" i="1" dirty="0" err="1"/>
              <a:t>i</a:t>
            </a:r>
            <a:r>
              <a:rPr lang="en-GB" sz="2000" i="1" dirty="0"/>
              <a:t>)ma / </a:t>
            </a:r>
            <a:r>
              <a:rPr lang="en-GB" sz="20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secus</a:t>
            </a: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tumulum</a:t>
            </a: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/ </a:t>
            </a:r>
            <a:r>
              <a:rPr lang="en-GB" sz="20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patris</a:t>
            </a: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posuit</a:t>
            </a:r>
            <a:r>
              <a:rPr lang="en-GB" sz="2000" i="1" dirty="0"/>
              <a:t>. 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</a:t>
            </a:r>
          </a:p>
        </p:txBody>
      </p:sp>
      <p:sp>
        <p:nvSpPr>
          <p:cNvPr id="5" name="Textfeld 4"/>
          <p:cNvSpPr txBox="1"/>
          <p:nvPr/>
        </p:nvSpPr>
        <p:spPr>
          <a:xfrm>
            <a:off x="0" y="4581128"/>
            <a:ext cx="5904656" cy="1938992"/>
          </a:xfrm>
          <a:prstGeom prst="rect">
            <a:avLst/>
          </a:prstGeom>
          <a:solidFill>
            <a:schemeClr val="bg1">
              <a:lumMod val="85000"/>
              <a:lumOff val="15000"/>
              <a:alpha val="73000"/>
            </a:scheme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“To the spirits of the departed.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Tadia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Vallaunius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lived 65 years and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Tadius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Exuper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(a)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tus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her son, lived 37 years, having died on the German expedition.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Tadia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000" i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Exuperata</a:t>
            </a:r>
            <a:r>
              <a:rPr lang="en-GB" sz="2000" i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the devoted daughter, set this up to her mother and brother beside her father’s tomb.”</a:t>
            </a:r>
          </a:p>
        </p:txBody>
      </p:sp>
      <p:sp>
        <p:nvSpPr>
          <p:cNvPr id="6" name="Textfeld 5"/>
          <p:cNvSpPr txBox="1"/>
          <p:nvPr/>
        </p:nvSpPr>
        <p:spPr>
          <a:xfrm rot="1066150">
            <a:off x="7127570" y="206084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died</a:t>
            </a:r>
          </a:p>
        </p:txBody>
      </p:sp>
      <p:sp>
        <p:nvSpPr>
          <p:cNvPr id="7" name="Textfeld 6"/>
          <p:cNvSpPr txBox="1"/>
          <p:nvPr/>
        </p:nvSpPr>
        <p:spPr>
          <a:xfrm rot="21149154">
            <a:off x="68336" y="3065639"/>
            <a:ext cx="2194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8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expeditio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f. – “campaign” 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  <a:sym typeface="Wingdings" pitchFamily="2" charset="2"/>
              </a:rPr>
              <a:t>abl.</a:t>
            </a:r>
            <a:endParaRPr lang="en-GB" sz="1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9" name="Grafik 8" descr="100_4694.JPG"/>
          <p:cNvPicPr>
            <a:picLocks noChangeAspect="1"/>
          </p:cNvPicPr>
          <p:nvPr/>
        </p:nvPicPr>
        <p:blipFill>
          <a:blip r:embed="rId2" cstate="print">
            <a:lum bright="10000" contrast="40000"/>
          </a:blip>
          <a:srcRect l="29838" t="33378" r="29848" b="25391"/>
          <a:stretch>
            <a:fillRect/>
          </a:stretch>
        </p:blipFill>
        <p:spPr>
          <a:xfrm rot="16200000">
            <a:off x="5688724" y="3438222"/>
            <a:ext cx="3789041" cy="2906503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7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7" descr="http://db.edcs.eu/epigr/bilder/$RIB_0049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4005064"/>
            <a:ext cx="1368152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313184" y="1196752"/>
            <a:ext cx="3898776" cy="5373216"/>
          </a:xfrm>
        </p:spPr>
        <p:txBody>
          <a:bodyPr>
            <a:normAutofit fontScale="92500"/>
          </a:bodyPr>
          <a:lstStyle/>
          <a:p>
            <a:r>
              <a:rPr lang="en-GB" sz="2000" dirty="0"/>
              <a:t>Layout of funerary inscriptions &amp; standard abbreviations</a:t>
            </a:r>
            <a:br>
              <a:rPr lang="en-GB" sz="2000" dirty="0"/>
            </a:br>
            <a:r>
              <a:rPr lang="en-GB" sz="2000" dirty="0"/>
              <a:t>such as</a:t>
            </a:r>
          </a:p>
          <a:p>
            <a:pPr lvl="1"/>
            <a:r>
              <a:rPr lang="en-GB" sz="1800" dirty="0"/>
              <a:t>D M  - </a:t>
            </a:r>
            <a:r>
              <a:rPr lang="en-GB" sz="1800" i="1" dirty="0" err="1"/>
              <a:t>Dis</a:t>
            </a:r>
            <a:r>
              <a:rPr lang="en-GB" sz="1800" i="1" dirty="0"/>
              <a:t> </a:t>
            </a:r>
            <a:r>
              <a:rPr lang="en-GB" sz="1800" i="1" dirty="0" err="1"/>
              <a:t>Manibus</a:t>
            </a:r>
            <a:endParaRPr lang="en-GB" sz="1800" i="1" dirty="0"/>
          </a:p>
          <a:p>
            <a:pPr lvl="1"/>
            <a:r>
              <a:rPr lang="en-GB" sz="1800" dirty="0"/>
              <a:t>F - </a:t>
            </a:r>
            <a:r>
              <a:rPr lang="en-GB" sz="1800" dirty="0">
                <a:sym typeface="Wingdings" pitchFamily="2" charset="2"/>
              </a:rPr>
              <a:t></a:t>
            </a:r>
            <a:r>
              <a:rPr lang="en-GB" sz="1800" dirty="0" err="1">
                <a:sym typeface="Wingdings" pitchFamily="2" charset="2"/>
              </a:rPr>
              <a:t>filiation</a:t>
            </a:r>
            <a:r>
              <a:rPr lang="en-GB" sz="1800" dirty="0">
                <a:sym typeface="Wingdings" pitchFamily="2" charset="2"/>
              </a:rPr>
              <a:t>: </a:t>
            </a:r>
            <a:r>
              <a:rPr lang="en-GB" sz="1800" i="1" dirty="0" err="1">
                <a:sym typeface="Wingdings" pitchFamily="2" charset="2"/>
              </a:rPr>
              <a:t>filius</a:t>
            </a:r>
            <a:r>
              <a:rPr lang="en-GB" sz="1800" i="1" dirty="0">
                <a:sym typeface="Wingdings" pitchFamily="2" charset="2"/>
              </a:rPr>
              <a:t>/</a:t>
            </a:r>
            <a:r>
              <a:rPr lang="en-GB" sz="1800" i="1" dirty="0" err="1">
                <a:sym typeface="Wingdings" pitchFamily="2" charset="2"/>
              </a:rPr>
              <a:t>filia</a:t>
            </a:r>
            <a:br>
              <a:rPr lang="en-GB" sz="1800" i="1" dirty="0">
                <a:sym typeface="Wingdings" pitchFamily="2" charset="2"/>
              </a:rPr>
            </a:br>
            <a:r>
              <a:rPr lang="en-GB" sz="1800" dirty="0">
                <a:sym typeface="Wingdings" pitchFamily="2" charset="2"/>
              </a:rPr>
              <a:t>      L LIB  - </a:t>
            </a:r>
            <a:r>
              <a:rPr lang="en-GB" sz="1800" i="1" dirty="0" err="1">
                <a:sym typeface="Wingdings" pitchFamily="2" charset="2"/>
              </a:rPr>
              <a:t>libertus</a:t>
            </a:r>
            <a:r>
              <a:rPr lang="en-GB" sz="1800" i="1" dirty="0">
                <a:sym typeface="Wingdings" pitchFamily="2" charset="2"/>
              </a:rPr>
              <a:t>/</a:t>
            </a:r>
            <a:r>
              <a:rPr lang="en-GB" sz="1800" i="1" dirty="0" err="1">
                <a:sym typeface="Wingdings" pitchFamily="2" charset="2"/>
              </a:rPr>
              <a:t>liberta</a:t>
            </a:r>
            <a:endParaRPr lang="en-GB" sz="1800" i="1" dirty="0">
              <a:sym typeface="Wingdings" pitchFamily="2" charset="2"/>
            </a:endParaRPr>
          </a:p>
          <a:p>
            <a:pPr lvl="1"/>
            <a:r>
              <a:rPr lang="en-GB" sz="1800" dirty="0">
                <a:sym typeface="Wingdings" pitchFamily="2" charset="2"/>
              </a:rPr>
              <a:t>Army:</a:t>
            </a:r>
          </a:p>
          <a:p>
            <a:pPr lvl="2"/>
            <a:r>
              <a:rPr lang="en-GB" sz="1600" dirty="0">
                <a:sym typeface="Wingdings" pitchFamily="2" charset="2"/>
              </a:rPr>
              <a:t>&gt; - </a:t>
            </a:r>
            <a:r>
              <a:rPr lang="en-GB" sz="1600" i="1" dirty="0" err="1">
                <a:sym typeface="Wingdings" pitchFamily="2" charset="2"/>
              </a:rPr>
              <a:t>centurio</a:t>
            </a:r>
            <a:endParaRPr lang="en-GB" sz="1600" i="1" dirty="0">
              <a:sym typeface="Wingdings" pitchFamily="2" charset="2"/>
            </a:endParaRPr>
          </a:p>
          <a:p>
            <a:pPr lvl="2"/>
            <a:r>
              <a:rPr lang="en-GB" sz="1600" dirty="0">
                <a:sym typeface="Wingdings" pitchFamily="2" charset="2"/>
              </a:rPr>
              <a:t>Titles:</a:t>
            </a:r>
            <a:r>
              <a:rPr lang="en-GB" sz="1600" i="1" dirty="0">
                <a:sym typeface="Wingdings" pitchFamily="2" charset="2"/>
              </a:rPr>
              <a:t> miles, </a:t>
            </a:r>
            <a:r>
              <a:rPr lang="en-GB" sz="1600" i="1" dirty="0" err="1">
                <a:sym typeface="Wingdings" pitchFamily="2" charset="2"/>
              </a:rPr>
              <a:t>optio</a:t>
            </a:r>
            <a:r>
              <a:rPr lang="en-GB" sz="1600" i="1" dirty="0">
                <a:sym typeface="Wingdings" pitchFamily="2" charset="2"/>
              </a:rPr>
              <a:t>, </a:t>
            </a:r>
            <a:r>
              <a:rPr lang="en-GB" sz="1600" i="1" dirty="0" err="1">
                <a:sym typeface="Wingdings" pitchFamily="2" charset="2"/>
              </a:rPr>
              <a:t>signifer</a:t>
            </a:r>
            <a:r>
              <a:rPr lang="en-GB" sz="1600" i="1" dirty="0">
                <a:sym typeface="Wingdings" pitchFamily="2" charset="2"/>
              </a:rPr>
              <a:t>,…</a:t>
            </a:r>
          </a:p>
          <a:p>
            <a:pPr lvl="2"/>
            <a:r>
              <a:rPr lang="en-GB" sz="1600" dirty="0">
                <a:sym typeface="Wingdings" pitchFamily="2" charset="2"/>
              </a:rPr>
              <a:t>LEG – </a:t>
            </a:r>
            <a:r>
              <a:rPr lang="en-GB" sz="1600" i="1" dirty="0" err="1">
                <a:sym typeface="Wingdings" pitchFamily="2" charset="2"/>
              </a:rPr>
              <a:t>legio</a:t>
            </a:r>
            <a:endParaRPr lang="en-GB" sz="1600" i="1" dirty="0">
              <a:sym typeface="Wingdings" pitchFamily="2" charset="2"/>
            </a:endParaRPr>
          </a:p>
          <a:p>
            <a:pPr lvl="2"/>
            <a:r>
              <a:rPr lang="en-GB" sz="1600" dirty="0">
                <a:sym typeface="Wingdings" pitchFamily="2" charset="2"/>
              </a:rPr>
              <a:t>PRAEF - prefect</a:t>
            </a:r>
          </a:p>
          <a:p>
            <a:pPr lvl="2"/>
            <a:r>
              <a:rPr lang="en-GB" sz="1600" dirty="0">
                <a:sym typeface="Wingdings" pitchFamily="2" charset="2"/>
              </a:rPr>
              <a:t>STIP - </a:t>
            </a:r>
            <a:r>
              <a:rPr lang="en-GB" sz="1600" i="1" dirty="0" err="1">
                <a:sym typeface="Wingdings" pitchFamily="2" charset="2"/>
              </a:rPr>
              <a:t>stipendium</a:t>
            </a:r>
            <a:endParaRPr lang="en-GB" sz="1600" i="1" dirty="0">
              <a:sym typeface="Wingdings" pitchFamily="2" charset="2"/>
            </a:endParaRPr>
          </a:p>
          <a:p>
            <a:pPr lvl="1"/>
            <a:r>
              <a:rPr lang="en-GB" sz="1800" dirty="0">
                <a:sym typeface="Wingdings" pitchFamily="2" charset="2"/>
              </a:rPr>
              <a:t>AN/ANN / V ANN.</a:t>
            </a:r>
            <a:br>
              <a:rPr lang="en-GB" sz="1800" dirty="0">
                <a:sym typeface="Wingdings" pitchFamily="2" charset="2"/>
              </a:rPr>
            </a:br>
            <a:r>
              <a:rPr lang="en-GB" sz="1800" dirty="0">
                <a:sym typeface="Wingdings" pitchFamily="2" charset="2"/>
              </a:rPr>
              <a:t>	</a:t>
            </a:r>
            <a:r>
              <a:rPr lang="en-GB" sz="1800" i="1" dirty="0" err="1">
                <a:sym typeface="Wingdings" pitchFamily="2" charset="2"/>
              </a:rPr>
              <a:t>annorum</a:t>
            </a:r>
            <a:r>
              <a:rPr lang="en-GB" sz="1800" i="1" dirty="0">
                <a:sym typeface="Wingdings" pitchFamily="2" charset="2"/>
              </a:rPr>
              <a:t> / </a:t>
            </a:r>
            <a:r>
              <a:rPr lang="en-GB" sz="1800" i="1" dirty="0" err="1">
                <a:sym typeface="Wingdings" pitchFamily="2" charset="2"/>
              </a:rPr>
              <a:t>uixit</a:t>
            </a:r>
            <a:r>
              <a:rPr lang="en-GB" sz="1800" i="1" dirty="0">
                <a:sym typeface="Wingdings" pitchFamily="2" charset="2"/>
              </a:rPr>
              <a:t> </a:t>
            </a:r>
            <a:r>
              <a:rPr lang="en-GB" sz="1800" i="1" dirty="0" err="1">
                <a:sym typeface="Wingdings" pitchFamily="2" charset="2"/>
              </a:rPr>
              <a:t>annos</a:t>
            </a:r>
            <a:endParaRPr lang="en-GB" sz="1800" i="1" dirty="0">
              <a:sym typeface="Wingdings" pitchFamily="2" charset="2"/>
            </a:endParaRPr>
          </a:p>
          <a:p>
            <a:pPr lvl="1"/>
            <a:r>
              <a:rPr lang="en-GB" sz="1800" dirty="0">
                <a:sym typeface="Wingdings" pitchFamily="2" charset="2"/>
              </a:rPr>
              <a:t>H – </a:t>
            </a:r>
            <a:r>
              <a:rPr lang="en-GB" sz="1800" i="1" dirty="0" err="1">
                <a:sym typeface="Wingdings" pitchFamily="2" charset="2"/>
              </a:rPr>
              <a:t>heres</a:t>
            </a:r>
            <a:r>
              <a:rPr lang="en-GB" sz="1800" dirty="0">
                <a:sym typeface="Wingdings" pitchFamily="2" charset="2"/>
              </a:rPr>
              <a:t>, </a:t>
            </a:r>
            <a:r>
              <a:rPr lang="en-GB" sz="1800" i="1" dirty="0" err="1">
                <a:sym typeface="Wingdings" pitchFamily="2" charset="2"/>
              </a:rPr>
              <a:t>heredes</a:t>
            </a:r>
            <a:endParaRPr lang="en-GB" sz="1800" i="1" dirty="0">
              <a:sym typeface="Wingdings" pitchFamily="2" charset="2"/>
            </a:endParaRPr>
          </a:p>
          <a:p>
            <a:pPr lvl="1"/>
            <a:r>
              <a:rPr lang="en-GB" sz="1800" dirty="0">
                <a:sym typeface="Wingdings" pitchFamily="2" charset="2"/>
              </a:rPr>
              <a:t>F. – </a:t>
            </a:r>
            <a:r>
              <a:rPr lang="en-GB" sz="1800" i="1" dirty="0" err="1">
                <a:sym typeface="Wingdings" pitchFamily="2" charset="2"/>
              </a:rPr>
              <a:t>fecit</a:t>
            </a:r>
            <a:endParaRPr lang="en-GB" sz="1800" i="1" dirty="0">
              <a:sym typeface="Wingdings" pitchFamily="2" charset="2"/>
            </a:endParaRPr>
          </a:p>
          <a:p>
            <a:pPr lvl="1"/>
            <a:r>
              <a:rPr lang="en-GB" sz="1800" dirty="0">
                <a:sym typeface="Wingdings" pitchFamily="2" charset="2"/>
              </a:rPr>
              <a:t>F.C. – </a:t>
            </a:r>
            <a:r>
              <a:rPr lang="en-GB" sz="1800" i="1" dirty="0">
                <a:sym typeface="Wingdings" pitchFamily="2" charset="2"/>
              </a:rPr>
              <a:t>faciendum </a:t>
            </a:r>
            <a:r>
              <a:rPr lang="en-GB" sz="1800" i="1" dirty="0" err="1">
                <a:sym typeface="Wingdings" pitchFamily="2" charset="2"/>
              </a:rPr>
              <a:t>curauit</a:t>
            </a:r>
            <a:endParaRPr lang="en-GB" sz="1800" i="1" dirty="0">
              <a:sym typeface="Wingdings" pitchFamily="2" charset="2"/>
            </a:endParaRPr>
          </a:p>
          <a:p>
            <a:pPr lvl="1"/>
            <a:r>
              <a:rPr lang="en-GB" sz="1800" dirty="0">
                <a:sym typeface="Wingdings" pitchFamily="2" charset="2"/>
              </a:rPr>
              <a:t>H.S.E. – </a:t>
            </a:r>
            <a:r>
              <a:rPr lang="en-GB" sz="1800" i="1" dirty="0">
                <a:sym typeface="Wingdings" pitchFamily="2" charset="2"/>
              </a:rPr>
              <a:t>hic </a:t>
            </a:r>
            <a:r>
              <a:rPr lang="en-GB" sz="1800" i="1" dirty="0" err="1">
                <a:sym typeface="Wingdings" pitchFamily="2" charset="2"/>
              </a:rPr>
              <a:t>situs</a:t>
            </a:r>
            <a:r>
              <a:rPr lang="en-GB" sz="1800" i="1" dirty="0">
                <a:sym typeface="Wingdings" pitchFamily="2" charset="2"/>
              </a:rPr>
              <a:t> </a:t>
            </a:r>
            <a:r>
              <a:rPr lang="en-GB" sz="1800" i="1" dirty="0" err="1">
                <a:sym typeface="Wingdings" pitchFamily="2" charset="2"/>
              </a:rPr>
              <a:t>est</a:t>
            </a:r>
            <a:endParaRPr lang="en-GB" sz="1800" dirty="0">
              <a:sym typeface="Wingdings" pitchFamily="2" charset="2"/>
            </a:endParaRP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Funerary inscriptions: Summary</a:t>
            </a: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4283968" y="1279301"/>
            <a:ext cx="3898776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Roman-style names 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tria nomina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&amp; names of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peregrini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i="1" dirty="0">
                <a:latin typeface="+mn-lt"/>
              </a:rPr>
              <a:t>Identity : choice of name (e.g. adopting a Roman name or a “native” name)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i="1" dirty="0">
                <a:latin typeface="+mn-lt"/>
              </a:rPr>
              <a:t>People’s ambition, aspirations,…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i="1" dirty="0">
                <a:latin typeface="+mn-lt"/>
              </a:rPr>
              <a:t>Self-representation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endParaRPr kumimoji="0" lang="en-GB" sz="2000" i="1" dirty="0">
              <a:latin typeface="+mn-lt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endParaRPr kumimoji="0" lang="en-GB" sz="2000" i="1" dirty="0">
              <a:latin typeface="+mn-lt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randomBar dir="vert"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340768"/>
            <a:ext cx="6264696" cy="5400600"/>
          </a:xfrm>
        </p:spPr>
        <p:txBody>
          <a:bodyPr>
            <a:normAutofit/>
          </a:bodyPr>
          <a:lstStyle/>
          <a:p>
            <a:r>
              <a:rPr lang="en-GB" sz="2400" dirty="0"/>
              <a:t>Standard layout of simple </a:t>
            </a:r>
            <a:br>
              <a:rPr lang="en-GB" sz="2400" dirty="0"/>
            </a:br>
            <a:r>
              <a:rPr lang="en-GB" sz="2400" dirty="0"/>
              <a:t>votive inscriptions</a:t>
            </a:r>
          </a:p>
          <a:p>
            <a:pPr lvl="1"/>
            <a:r>
              <a:rPr lang="en-GB" sz="2000" dirty="0"/>
              <a:t>name of the deity/deities</a:t>
            </a:r>
            <a:br>
              <a:rPr lang="en-GB" sz="2000" dirty="0"/>
            </a:br>
            <a:r>
              <a:rPr lang="en-GB" sz="2000" dirty="0"/>
              <a:t>(dative)</a:t>
            </a:r>
          </a:p>
          <a:p>
            <a:pPr lvl="1"/>
            <a:r>
              <a:rPr lang="en-GB" sz="2000" dirty="0"/>
              <a:t>name of the </a:t>
            </a:r>
            <a:r>
              <a:rPr lang="en-GB" sz="2000" dirty="0" err="1"/>
              <a:t>dedicant</a:t>
            </a:r>
            <a:r>
              <a:rPr lang="en-GB" sz="2000" dirty="0"/>
              <a:t>(s)</a:t>
            </a:r>
          </a:p>
          <a:p>
            <a:pPr lvl="1"/>
            <a:r>
              <a:rPr lang="en-GB" sz="2000" dirty="0"/>
              <a:t>motive</a:t>
            </a:r>
          </a:p>
          <a:p>
            <a:pPr lvl="2"/>
            <a:r>
              <a:rPr lang="en-GB" sz="1800" b="1" dirty="0"/>
              <a:t>ex </a:t>
            </a:r>
            <a:r>
              <a:rPr lang="en-GB" sz="1800" b="1" dirty="0" err="1"/>
              <a:t>voto</a:t>
            </a:r>
            <a:r>
              <a:rPr lang="en-GB" sz="1800" dirty="0"/>
              <a:t> – in fulfilment of a vow</a:t>
            </a:r>
          </a:p>
          <a:p>
            <a:pPr lvl="2"/>
            <a:r>
              <a:rPr lang="en-GB" sz="1800" b="1" dirty="0"/>
              <a:t>VSLM - </a:t>
            </a:r>
            <a:r>
              <a:rPr lang="en-GB" sz="1800" b="1" dirty="0" err="1"/>
              <a:t>votum</a:t>
            </a:r>
            <a:r>
              <a:rPr lang="en-GB" sz="1800" b="1" dirty="0"/>
              <a:t> </a:t>
            </a:r>
            <a:r>
              <a:rPr lang="en-GB" sz="1800" b="1" dirty="0" err="1"/>
              <a:t>solvit</a:t>
            </a:r>
            <a:r>
              <a:rPr lang="en-GB" sz="1800" b="1" dirty="0"/>
              <a:t> </a:t>
            </a:r>
            <a:r>
              <a:rPr lang="en-GB" sz="1800" b="1" dirty="0" err="1"/>
              <a:t>libens</a:t>
            </a:r>
            <a:r>
              <a:rPr lang="en-GB" sz="1800" b="1" dirty="0"/>
              <a:t> </a:t>
            </a:r>
            <a:r>
              <a:rPr lang="en-GB" sz="1800" b="1" dirty="0" err="1"/>
              <a:t>merito</a:t>
            </a:r>
            <a:r>
              <a:rPr lang="en-GB" sz="1800" dirty="0"/>
              <a:t> </a:t>
            </a:r>
            <a:br>
              <a:rPr lang="en-GB" sz="1800" dirty="0"/>
            </a:br>
            <a:r>
              <a:rPr lang="en-GB" sz="1800" dirty="0"/>
              <a:t>– has willingly and deservedly </a:t>
            </a:r>
            <a:br>
              <a:rPr lang="en-GB" sz="1800" dirty="0"/>
            </a:br>
            <a:r>
              <a:rPr lang="en-GB" sz="1800" dirty="0"/>
              <a:t>   fulfilled his vow.</a:t>
            </a:r>
          </a:p>
          <a:p>
            <a:pPr lvl="1"/>
            <a:r>
              <a:rPr lang="en-GB" sz="2000" dirty="0"/>
              <a:t>object</a:t>
            </a:r>
          </a:p>
          <a:p>
            <a:pPr lvl="2"/>
            <a:r>
              <a:rPr lang="en-GB" sz="1800" dirty="0"/>
              <a:t>altar, statue, temple,…</a:t>
            </a:r>
          </a:p>
          <a:p>
            <a:pPr lvl="1"/>
            <a:r>
              <a:rPr lang="en-GB" sz="2000" dirty="0"/>
              <a:t>3</a:t>
            </a:r>
            <a:r>
              <a:rPr lang="en-GB" sz="2000" baseline="30000" dirty="0"/>
              <a:t>rd</a:t>
            </a:r>
            <a:r>
              <a:rPr lang="en-GB" sz="2000" dirty="0"/>
              <a:t> person:</a:t>
            </a:r>
          </a:p>
          <a:p>
            <a:pPr lvl="2"/>
            <a:r>
              <a:rPr lang="en-GB" sz="1800" dirty="0"/>
              <a:t>e.g. </a:t>
            </a:r>
            <a:r>
              <a:rPr lang="en-GB" sz="1800" i="1" dirty="0"/>
              <a:t>pro / pro salute </a:t>
            </a:r>
            <a:endParaRPr lang="en-GB" sz="18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  <p:pic>
        <p:nvPicPr>
          <p:cNvPr id="458754" name="Picture 2" descr="http://db.edcs.eu/epigr/bilder/$ILN-05-01_00025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200521"/>
            <a:ext cx="3927696" cy="5036791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58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2"/>
          <p:cNvSpPr>
            <a:spLocks noGrp="1"/>
          </p:cNvSpPr>
          <p:nvPr>
            <p:ph idx="1"/>
          </p:nvPr>
        </p:nvSpPr>
        <p:spPr>
          <a:xfrm>
            <a:off x="0" y="1340768"/>
            <a:ext cx="4932040" cy="5400600"/>
          </a:xfrm>
        </p:spPr>
        <p:txBody>
          <a:bodyPr>
            <a:normAutofit/>
          </a:bodyPr>
          <a:lstStyle/>
          <a:p>
            <a:r>
              <a:rPr lang="en-GB" sz="2000" dirty="0"/>
              <a:t>CIL XII 1819 = ILN-5.1, 25 </a:t>
            </a:r>
            <a:br>
              <a:rPr lang="en-GB" sz="2000" dirty="0"/>
            </a:br>
            <a:r>
              <a:rPr lang="en-GB" sz="2000" dirty="0"/>
              <a:t>Vienne / Vienna</a:t>
            </a:r>
          </a:p>
          <a:p>
            <a:r>
              <a:rPr lang="en-GB" sz="2000" i="1" dirty="0"/>
              <a:t>I(</a:t>
            </a:r>
            <a:r>
              <a:rPr lang="en-GB" sz="2000" i="1" dirty="0" err="1"/>
              <a:t>ovi</a:t>
            </a:r>
            <a:r>
              <a:rPr lang="en-GB" sz="2000" i="1" dirty="0"/>
              <a:t>) O(</a:t>
            </a:r>
            <a:r>
              <a:rPr lang="en-GB" sz="2000" i="1" dirty="0" err="1"/>
              <a:t>ptimo</a:t>
            </a:r>
            <a:r>
              <a:rPr lang="en-GB" sz="2000" i="1" dirty="0"/>
              <a:t>) M(</a:t>
            </a:r>
            <a:r>
              <a:rPr lang="en-GB" sz="2000" i="1" dirty="0" err="1"/>
              <a:t>aximo</a:t>
            </a:r>
            <a:r>
              <a:rPr lang="en-GB" sz="2000" i="1" dirty="0"/>
              <a:t>) // </a:t>
            </a:r>
            <a:r>
              <a:rPr lang="en-GB" sz="2000" i="1" dirty="0" err="1"/>
              <a:t>Veneri</a:t>
            </a:r>
            <a:r>
              <a:rPr lang="en-GB" sz="2000" i="1" dirty="0"/>
              <a:t> Aug(</a:t>
            </a:r>
            <a:r>
              <a:rPr lang="en-GB" sz="2000" i="1" dirty="0" err="1"/>
              <a:t>ustae</a:t>
            </a:r>
            <a:r>
              <a:rPr lang="en-GB" sz="2000" i="1" dirty="0"/>
              <a:t>) / L(</a:t>
            </a:r>
            <a:r>
              <a:rPr lang="en-GB" sz="2000" i="1" dirty="0" err="1"/>
              <a:t>ucius</a:t>
            </a:r>
            <a:r>
              <a:rPr lang="en-GB" sz="2000" i="1" dirty="0"/>
              <a:t>) </a:t>
            </a:r>
            <a:r>
              <a:rPr lang="en-GB" sz="2000" i="1" dirty="0" err="1"/>
              <a:t>Rufius</a:t>
            </a:r>
            <a:r>
              <a:rPr lang="en-GB" sz="2000" i="1" dirty="0"/>
              <a:t> / </a:t>
            </a:r>
            <a:r>
              <a:rPr lang="en-GB" sz="2000" i="1" dirty="0" err="1"/>
              <a:t>Rufinus</a:t>
            </a:r>
            <a:r>
              <a:rPr lang="en-GB" sz="2000" i="1" dirty="0"/>
              <a:t> / v(</a:t>
            </a:r>
            <a:r>
              <a:rPr lang="en-GB" sz="2000" i="1" dirty="0" err="1"/>
              <a:t>otum</a:t>
            </a:r>
            <a:r>
              <a:rPr lang="en-GB" sz="2000" i="1" dirty="0"/>
              <a:t>) s(</a:t>
            </a:r>
            <a:r>
              <a:rPr lang="en-GB" sz="2000" i="1" dirty="0" err="1"/>
              <a:t>olvit</a:t>
            </a:r>
            <a:r>
              <a:rPr lang="en-GB" sz="2000" i="1" dirty="0"/>
              <a:t>) l(</a:t>
            </a:r>
            <a:r>
              <a:rPr lang="en-GB" sz="2000" i="1" dirty="0" err="1"/>
              <a:t>ibens</a:t>
            </a:r>
            <a:r>
              <a:rPr lang="en-GB" sz="2000" i="1" dirty="0"/>
              <a:t>) m(</a:t>
            </a:r>
            <a:r>
              <a:rPr lang="en-GB" sz="2000" i="1" dirty="0" err="1"/>
              <a:t>erito</a:t>
            </a:r>
            <a:r>
              <a:rPr lang="en-GB" sz="2000" i="1" dirty="0"/>
              <a:t>)</a:t>
            </a:r>
            <a:r>
              <a:rPr lang="en-GB" sz="2000" dirty="0"/>
              <a:t>.</a:t>
            </a:r>
            <a:endParaRPr lang="en-GB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  <p:pic>
        <p:nvPicPr>
          <p:cNvPr id="6" name="Picture 2" descr="http://db.edcs.eu/epigr/bilder/$ILN-05-01_00025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200521"/>
            <a:ext cx="3927696" cy="5036791"/>
          </a:xfrm>
          <a:prstGeom prst="rect">
            <a:avLst/>
          </a:prstGeom>
          <a:noFill/>
        </p:spPr>
      </p:pic>
      <p:pic>
        <p:nvPicPr>
          <p:cNvPr id="559106" name="Picture 2" descr="http://db.edcs.eu/epigr/bilder/$ILN-05-01_00025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068960"/>
            <a:ext cx="2520205" cy="306896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9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59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97160" y="1628800"/>
            <a:ext cx="4474840" cy="4525963"/>
          </a:xfrm>
        </p:spPr>
        <p:txBody>
          <a:bodyPr>
            <a:normAutofit/>
          </a:bodyPr>
          <a:lstStyle/>
          <a:p>
            <a:r>
              <a:rPr lang="en-GB" sz="2400" dirty="0"/>
              <a:t>CIL XII 3093 = ILS 4842 </a:t>
            </a:r>
          </a:p>
          <a:p>
            <a:r>
              <a:rPr lang="en-GB" sz="2400" dirty="0" err="1"/>
              <a:t>Nîmes</a:t>
            </a:r>
            <a:r>
              <a:rPr lang="en-GB" sz="2400" dirty="0"/>
              <a:t> / </a:t>
            </a:r>
            <a:r>
              <a:rPr lang="en-GB" sz="2400" dirty="0" err="1"/>
              <a:t>Nemausus</a:t>
            </a:r>
            <a:endParaRPr lang="en-GB" sz="2400" dirty="0"/>
          </a:p>
          <a:p>
            <a:r>
              <a:rPr lang="en-GB" sz="2400" i="1" dirty="0"/>
              <a:t>C(</a:t>
            </a:r>
            <a:r>
              <a:rPr lang="en-GB" sz="2400" i="1" dirty="0" err="1"/>
              <a:t>aius</a:t>
            </a:r>
            <a:r>
              <a:rPr lang="en-GB" sz="2400" i="1" dirty="0"/>
              <a:t>) </a:t>
            </a:r>
            <a:r>
              <a:rPr lang="en-GB" sz="2400" i="1" dirty="0" err="1"/>
              <a:t>Andolatius</a:t>
            </a:r>
            <a:r>
              <a:rPr lang="en-GB" sz="2400" i="1" dirty="0"/>
              <a:t> / </a:t>
            </a:r>
            <a:r>
              <a:rPr lang="en-GB" sz="2400" i="1" dirty="0" err="1"/>
              <a:t>Nemauso</a:t>
            </a:r>
            <a:r>
              <a:rPr lang="en-GB" sz="2400" i="1" dirty="0"/>
              <a:t> v(</a:t>
            </a:r>
            <a:r>
              <a:rPr lang="en-GB" sz="2400" i="1" dirty="0" err="1"/>
              <a:t>otum</a:t>
            </a:r>
            <a:r>
              <a:rPr lang="en-GB" sz="2400" i="1" dirty="0"/>
              <a:t>) s(</a:t>
            </a:r>
            <a:r>
              <a:rPr lang="en-GB" sz="2400" i="1" dirty="0" err="1"/>
              <a:t>olvit</a:t>
            </a:r>
            <a:r>
              <a:rPr lang="en-GB" sz="2400" i="1" dirty="0"/>
              <a:t>) l(</a:t>
            </a:r>
            <a:r>
              <a:rPr lang="en-GB" sz="2400" i="1" dirty="0" err="1"/>
              <a:t>ibens</a:t>
            </a:r>
            <a:r>
              <a:rPr lang="en-GB" sz="2400" i="1" dirty="0"/>
              <a:t>) m(</a:t>
            </a:r>
            <a:r>
              <a:rPr lang="en-GB" sz="2400" i="1" dirty="0" err="1"/>
              <a:t>erito</a:t>
            </a:r>
            <a:r>
              <a:rPr lang="en-GB" sz="2400" i="1" dirty="0"/>
              <a:t>). </a:t>
            </a:r>
          </a:p>
        </p:txBody>
      </p:sp>
      <p:pic>
        <p:nvPicPr>
          <p:cNvPr id="561154" name="Picture 2" descr="http://db.edcs.eu/epigr/bilder/$CIL_12_030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52449"/>
            <a:ext cx="4686300" cy="5753101"/>
          </a:xfrm>
          <a:prstGeom prst="rect">
            <a:avLst/>
          </a:prstGeom>
          <a:noFill/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3528" y="4869160"/>
            <a:ext cx="8568952" cy="1988840"/>
          </a:xfrm>
        </p:spPr>
        <p:txBody>
          <a:bodyPr>
            <a:normAutofit/>
          </a:bodyPr>
          <a:lstStyle/>
          <a:p>
            <a:r>
              <a:rPr lang="en-GB" sz="2400" dirty="0"/>
              <a:t>CIL XII 2444 = ILN-5.3, 661  Aix-les-</a:t>
            </a:r>
            <a:r>
              <a:rPr lang="en-GB" sz="2400" dirty="0" err="1"/>
              <a:t>Bains</a:t>
            </a:r>
            <a:r>
              <a:rPr lang="en-GB" sz="2400" dirty="0"/>
              <a:t> / </a:t>
            </a:r>
            <a:r>
              <a:rPr lang="en-GB" sz="2400" dirty="0" err="1"/>
              <a:t>Aquae</a:t>
            </a:r>
            <a:endParaRPr lang="en-GB" sz="2400" dirty="0"/>
          </a:p>
          <a:p>
            <a:r>
              <a:rPr lang="en-GB" sz="2400" i="1" dirty="0"/>
              <a:t>Q(</a:t>
            </a:r>
            <a:r>
              <a:rPr lang="en-GB" sz="2400" i="1" dirty="0" err="1"/>
              <a:t>uintus</a:t>
            </a:r>
            <a:r>
              <a:rPr lang="en-GB" sz="2400" i="1" dirty="0"/>
              <a:t>) </a:t>
            </a:r>
            <a:r>
              <a:rPr lang="en-GB" sz="2400" i="1" dirty="0" err="1"/>
              <a:t>Vettius</a:t>
            </a:r>
            <a:r>
              <a:rPr lang="en-GB" sz="2400" i="1" dirty="0"/>
              <a:t> / </a:t>
            </a:r>
            <a:r>
              <a:rPr lang="en-GB" sz="2400" i="1" dirty="0" err="1"/>
              <a:t>Guticus</a:t>
            </a:r>
            <a:r>
              <a:rPr lang="en-GB" sz="2400" i="1" dirty="0"/>
              <a:t> / </a:t>
            </a:r>
            <a:r>
              <a:rPr lang="en-GB" sz="2400" i="1" dirty="0" err="1"/>
              <a:t>Borv</a:t>
            </a:r>
            <a:r>
              <a:rPr lang="en-GB" sz="2400" i="1" dirty="0"/>
              <a:t>(</a:t>
            </a:r>
            <a:r>
              <a:rPr lang="en-GB" sz="2400" i="1" dirty="0" err="1"/>
              <a:t>oni</a:t>
            </a:r>
            <a:r>
              <a:rPr lang="en-GB" sz="2400" i="1" dirty="0"/>
              <a:t>) v(</a:t>
            </a:r>
            <a:r>
              <a:rPr lang="en-GB" sz="2400" i="1" dirty="0" err="1"/>
              <a:t>otum</a:t>
            </a:r>
            <a:r>
              <a:rPr lang="en-GB" sz="2400" i="1" dirty="0"/>
              <a:t>) s(</a:t>
            </a:r>
            <a:r>
              <a:rPr lang="en-GB" sz="2400" i="1" dirty="0" err="1"/>
              <a:t>olvit</a:t>
            </a:r>
            <a:r>
              <a:rPr lang="en-GB" sz="2400" i="1" dirty="0"/>
              <a:t>) l(</a:t>
            </a:r>
            <a:r>
              <a:rPr lang="en-GB" sz="2400" i="1" dirty="0" err="1"/>
              <a:t>ibens</a:t>
            </a:r>
            <a:r>
              <a:rPr lang="en-GB" sz="2400" i="1" dirty="0"/>
              <a:t>) m(</a:t>
            </a:r>
            <a:r>
              <a:rPr lang="en-GB" sz="2400" i="1" dirty="0" err="1"/>
              <a:t>erito</a:t>
            </a:r>
            <a:r>
              <a:rPr lang="en-GB" sz="2400" i="1" dirty="0"/>
              <a:t>)</a:t>
            </a:r>
          </a:p>
        </p:txBody>
      </p:sp>
      <p:pic>
        <p:nvPicPr>
          <p:cNvPr id="560130" name="Picture 2" descr="http://db.edcs.eu/epigr/bilder/$ILN-05-03_006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2650" y="836712"/>
            <a:ext cx="6991350" cy="3781425"/>
          </a:xfrm>
          <a:prstGeom prst="rect">
            <a:avLst/>
          </a:prstGeom>
          <a:noFill/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60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2180" name="Picture 4" descr="http://db.edcs.eu/epigr/bilder/$TR_CIL_13_06222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509557"/>
            <a:ext cx="3065710" cy="3348443"/>
          </a:xfrm>
          <a:prstGeom prst="rect">
            <a:avLst/>
          </a:prstGeom>
          <a:noFill/>
        </p:spPr>
      </p:pic>
      <p:pic>
        <p:nvPicPr>
          <p:cNvPr id="562178" name="Picture 2" descr="http://db.edcs.eu/epigr/bilder/$OS_CIL_13_06222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53025" y="0"/>
            <a:ext cx="3990975" cy="5753101"/>
          </a:xfrm>
          <a:prstGeom prst="rect">
            <a:avLst/>
          </a:prstGeom>
          <a:noFill/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700808"/>
            <a:ext cx="5292080" cy="4525963"/>
          </a:xfrm>
        </p:spPr>
        <p:txBody>
          <a:bodyPr>
            <a:normAutofit/>
          </a:bodyPr>
          <a:lstStyle/>
          <a:p>
            <a:r>
              <a:rPr lang="en-GB" sz="2000" dirty="0"/>
              <a:t>CIL XIII 6222 = CSIR-D.II.10, 28 </a:t>
            </a:r>
          </a:p>
          <a:p>
            <a:r>
              <a:rPr lang="en-GB" sz="2000" dirty="0"/>
              <a:t>Worms / </a:t>
            </a:r>
            <a:r>
              <a:rPr lang="en-GB" sz="2000" dirty="0" err="1"/>
              <a:t>Borbetomagus</a:t>
            </a:r>
            <a:endParaRPr lang="en-GB" sz="2000" dirty="0"/>
          </a:p>
          <a:p>
            <a:endParaRPr lang="en-GB" sz="2000" dirty="0"/>
          </a:p>
          <a:p>
            <a:r>
              <a:rPr lang="en-GB" sz="2000" i="1" dirty="0" err="1"/>
              <a:t>Deo</a:t>
            </a:r>
            <a:r>
              <a:rPr lang="en-GB" sz="2000" i="1" dirty="0"/>
              <a:t> / </a:t>
            </a:r>
            <a:r>
              <a:rPr lang="en-GB" sz="2000" i="1" dirty="0" err="1"/>
              <a:t>Mercuri</a:t>
            </a:r>
            <a:r>
              <a:rPr lang="en-GB" sz="2000" i="1" dirty="0"/>
              <a:t>(o) / et </a:t>
            </a:r>
            <a:r>
              <a:rPr lang="en-GB" sz="2000" i="1" dirty="0" err="1"/>
              <a:t>Rosm</a:t>
            </a:r>
            <a:r>
              <a:rPr lang="en-GB" sz="2000" i="1" dirty="0"/>
              <a:t>/</a:t>
            </a:r>
            <a:r>
              <a:rPr lang="en-GB" sz="2000" i="1" dirty="0" err="1"/>
              <a:t>ert</a:t>
            </a:r>
            <a:r>
              <a:rPr lang="en-GB" sz="2000" i="1" dirty="0"/>
              <a:t>(a)e L(</a:t>
            </a:r>
            <a:r>
              <a:rPr lang="en-GB" sz="2000" i="1" dirty="0" err="1"/>
              <a:t>ucius</a:t>
            </a:r>
            <a:r>
              <a:rPr lang="en-GB" sz="2000" i="1" dirty="0"/>
              <a:t>) / </a:t>
            </a:r>
            <a:r>
              <a:rPr lang="en-GB" sz="2000" i="1" dirty="0" err="1"/>
              <a:t>Servandi</a:t>
            </a:r>
            <a:r>
              <a:rPr lang="en-GB" sz="2000" i="1" dirty="0"/>
              <a:t>/us Quiet/us ex </a:t>
            </a:r>
            <a:r>
              <a:rPr lang="en-GB" sz="2000" i="1" dirty="0" err="1"/>
              <a:t>voto</a:t>
            </a:r>
            <a:r>
              <a:rPr lang="en-GB" sz="2000" i="1" dirty="0"/>
              <a:t> / in </a:t>
            </a:r>
            <a:r>
              <a:rPr lang="en-GB" sz="2000" i="1" dirty="0" err="1"/>
              <a:t>su</a:t>
            </a:r>
            <a:r>
              <a:rPr lang="en-GB" sz="2000" i="1" dirty="0"/>
              <a:t>(o) p(</a:t>
            </a:r>
            <a:r>
              <a:rPr lang="en-GB" sz="2000" i="1" dirty="0" err="1"/>
              <a:t>osuit</a:t>
            </a:r>
            <a:r>
              <a:rPr lang="en-GB" sz="2000" i="1" dirty="0"/>
              <a:t>). 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2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62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02" name="Picture 2" descr="http://db.edcs.eu/epigr/bilder/$AE_1954_00101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0120" y="116632"/>
            <a:ext cx="2594088" cy="5676919"/>
          </a:xfrm>
          <a:prstGeom prst="rect">
            <a:avLst/>
          </a:prstGeom>
          <a:noFill/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  <p:pic>
        <p:nvPicPr>
          <p:cNvPr id="563204" name="Picture 4" descr="http://db.edcs.eu/epigr/bilder/$AE_1937_001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9350" y="1104899"/>
            <a:ext cx="2914650" cy="5753101"/>
          </a:xfrm>
          <a:prstGeom prst="rect">
            <a:avLst/>
          </a:prstGeom>
          <a:noFill/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496" y="1412776"/>
            <a:ext cx="4114800" cy="452596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Saint-Remy-de-Provence / 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Glanum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AE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1954, 101c </a:t>
            </a:r>
          </a:p>
          <a:p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Hercu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/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li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Marcel/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linus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/ v(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otum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s(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olvit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l(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ibens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m(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erito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</a:t>
            </a:r>
          </a:p>
          <a:p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AE 1946, 159 </a:t>
            </a:r>
          </a:p>
          <a:p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Abian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//o / 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Caeci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[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li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]/us Firm/us / v(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otum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</a:t>
            </a:r>
            <a:b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s(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olvit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l(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ibens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m(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erito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).</a:t>
            </a:r>
            <a:endParaRPr lang="en-GB" sz="2400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63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63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600200"/>
            <a:ext cx="4572000" cy="4525963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Esperandieu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8687 = 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AE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1954, 103 </a:t>
            </a:r>
          </a:p>
          <a:p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Saint-Remy-de-Provence / </a:t>
            </a:r>
            <a:r>
              <a:rPr lang="en-GB" sz="2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Glanum</a:t>
            </a:r>
            <a:endParaRPr lang="en-GB" sz="2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Glani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et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Glanica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/bus et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Fortunae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/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Reduci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M(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arcus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Licinius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/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Claud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ia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Verecundu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[s] / vet(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eranus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leg(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ionis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XXI 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Rapacis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/ v(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otum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s(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olvit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l(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ibens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 m(</a:t>
            </a:r>
            <a:r>
              <a:rPr lang="en-GB" sz="2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erito</a:t>
            </a:r>
            <a:r>
              <a:rPr lang="en-GB" sz="2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)</a:t>
            </a:r>
          </a:p>
        </p:txBody>
      </p:sp>
      <p:pic>
        <p:nvPicPr>
          <p:cNvPr id="565250" name="Picture 2" descr="http://db.edcs.eu/epigr/bilder/$AE_1954_001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4342" y="116632"/>
            <a:ext cx="4420146" cy="6624736"/>
          </a:xfrm>
          <a:prstGeom prst="rect">
            <a:avLst/>
          </a:prstGeom>
          <a:noFill/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65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Ralph\Documents\FERCAN BRITAIN TONY PHOTOS\2008_10_14\IMG_0721 Deo Cocidios 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2564" y="1340768"/>
            <a:ext cx="4501684" cy="5040560"/>
          </a:xfrm>
          <a:prstGeom prst="rect">
            <a:avLst/>
          </a:prstGeom>
          <a:noFill/>
        </p:spPr>
      </p:pic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247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spcBef>
                <a:spcPct val="0"/>
              </a:spcBef>
              <a:buFontTx/>
              <a:buNone/>
            </a:pPr>
            <a:r>
              <a:rPr lang="en-US" sz="4400" dirty="0">
                <a:solidFill>
                  <a:schemeClr val="tx2"/>
                </a:solidFill>
                <a:latin typeface="Times New Roman" pitchFamily="18" charset="0"/>
              </a:rPr>
              <a:t>Dedications</a:t>
            </a:r>
          </a:p>
        </p:txBody>
      </p:sp>
    </p:spTree>
  </p:cSld>
  <p:clrMapOvr>
    <a:masterClrMapping/>
  </p:clrMapOvr>
  <p:transition>
    <p:randomBar dir="vert"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cursus</a:t>
            </a:r>
            <a:r>
              <a:rPr lang="en-GB" dirty="0"/>
              <a:t> </a:t>
            </a:r>
            <a:r>
              <a:rPr lang="en-GB" dirty="0" err="1"/>
              <a:t>honorum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3528" y="1268760"/>
            <a:ext cx="7467600" cy="4525963"/>
          </a:xfrm>
        </p:spPr>
        <p:txBody>
          <a:bodyPr>
            <a:normAutofit/>
          </a:bodyPr>
          <a:lstStyle/>
          <a:p>
            <a:r>
              <a:rPr lang="en-GB" sz="2000" dirty="0"/>
              <a:t>The “sequence of offices”</a:t>
            </a:r>
          </a:p>
          <a:p>
            <a:r>
              <a:rPr lang="en-GB" sz="2000" dirty="0"/>
              <a:t>Senatorial career</a:t>
            </a:r>
          </a:p>
          <a:p>
            <a:r>
              <a:rPr lang="en-GB" sz="2000" dirty="0"/>
              <a:t>Equestrian career</a:t>
            </a:r>
          </a:p>
        </p:txBody>
      </p:sp>
      <p:pic>
        <p:nvPicPr>
          <p:cNvPr id="4" name="Picture 4" descr="C:\Users\Ralph\Pictures\2008 ROM &amp; Wo Rheinbr\100_2067.jpg"/>
          <p:cNvPicPr>
            <a:picLocks noChangeAspect="1" noChangeArrowheads="1"/>
          </p:cNvPicPr>
          <p:nvPr/>
        </p:nvPicPr>
        <p:blipFill>
          <a:blip r:embed="rId2" cstate="print"/>
          <a:srcRect l="22148" t="13125" r="20021" b="4845"/>
          <a:stretch>
            <a:fillRect/>
          </a:stretch>
        </p:blipFill>
        <p:spPr bwMode="auto">
          <a:xfrm rot="558391">
            <a:off x="4408254" y="433032"/>
            <a:ext cx="4283968" cy="4557413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t="6304" b="19879"/>
          <a:stretch>
            <a:fillRect/>
          </a:stretch>
        </p:blipFill>
        <p:spPr bwMode="auto">
          <a:xfrm>
            <a:off x="336376" y="2636912"/>
            <a:ext cx="7620000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feld 5"/>
          <p:cNvSpPr txBox="1"/>
          <p:nvPr/>
        </p:nvSpPr>
        <p:spPr>
          <a:xfrm>
            <a:off x="1403648" y="6351711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sz="2400" dirty="0" err="1"/>
              <a:t>Pyramide</a:t>
            </a:r>
            <a:r>
              <a:rPr lang="en-GB" sz="2400" dirty="0"/>
              <a:t> of </a:t>
            </a:r>
            <a:r>
              <a:rPr lang="en-GB" sz="2400" dirty="0" err="1"/>
              <a:t>Cestius</a:t>
            </a:r>
            <a:r>
              <a:rPr lang="en-GB" sz="2400" dirty="0"/>
              <a:t>, 18-12 B.C.</a:t>
            </a:r>
          </a:p>
        </p:txBody>
      </p:sp>
      <p:sp>
        <p:nvSpPr>
          <p:cNvPr id="7" name="Textfeld 6"/>
          <p:cNvSpPr txBox="1"/>
          <p:nvPr/>
        </p:nvSpPr>
        <p:spPr>
          <a:xfrm>
            <a:off x="216024" y="2623552"/>
            <a:ext cx="3851920" cy="2677656"/>
          </a:xfrm>
          <a:prstGeom prst="rect">
            <a:avLst/>
          </a:prstGeom>
          <a:solidFill>
            <a:srgbClr val="C00000">
              <a:alpha val="54000"/>
            </a:srgb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400" i="1" dirty="0"/>
              <a:t>C. </a:t>
            </a:r>
            <a:r>
              <a:rPr lang="en-GB" sz="2400" i="1" dirty="0" err="1"/>
              <a:t>Cestius</a:t>
            </a:r>
            <a:r>
              <a:rPr lang="en-GB" sz="2400" i="1" dirty="0"/>
              <a:t> L.F. </a:t>
            </a:r>
            <a:r>
              <a:rPr lang="en-GB" sz="2400" i="1" dirty="0" err="1"/>
              <a:t>Pob</a:t>
            </a:r>
            <a:r>
              <a:rPr lang="en-GB" sz="2400" i="1" dirty="0"/>
              <a:t>. </a:t>
            </a:r>
            <a:r>
              <a:rPr lang="en-GB" sz="2400" i="1" dirty="0" err="1"/>
              <a:t>Epulo</a:t>
            </a:r>
            <a:r>
              <a:rPr lang="en-GB" sz="2400" i="1" dirty="0"/>
              <a:t> pr. tr. pl. VII </a:t>
            </a:r>
            <a:r>
              <a:rPr lang="en-GB" sz="2400" i="1" dirty="0" err="1"/>
              <a:t>vir</a:t>
            </a:r>
            <a:r>
              <a:rPr lang="en-GB" sz="2400" i="1" dirty="0"/>
              <a:t> </a:t>
            </a:r>
            <a:r>
              <a:rPr lang="en-GB" sz="2400" i="1" dirty="0" err="1"/>
              <a:t>epulonum</a:t>
            </a:r>
            <a:r>
              <a:rPr lang="en-GB" sz="2400" i="1" dirty="0"/>
              <a:t> // Opus </a:t>
            </a:r>
            <a:r>
              <a:rPr lang="en-GB" sz="2400" i="1" dirty="0" err="1"/>
              <a:t>apsolutum</a:t>
            </a:r>
            <a:r>
              <a:rPr lang="en-GB" sz="2400" i="1" dirty="0"/>
              <a:t> ex </a:t>
            </a:r>
            <a:r>
              <a:rPr lang="en-GB" sz="2400" i="1" dirty="0" err="1"/>
              <a:t>testamento</a:t>
            </a:r>
            <a:r>
              <a:rPr lang="en-GB" sz="2400" i="1" dirty="0"/>
              <a:t> </a:t>
            </a:r>
            <a:r>
              <a:rPr lang="en-GB" sz="2400" i="1" dirty="0" err="1"/>
              <a:t>diebus</a:t>
            </a:r>
            <a:r>
              <a:rPr lang="en-GB" sz="2400" i="1" dirty="0"/>
              <a:t> CCCXXX </a:t>
            </a:r>
            <a:r>
              <a:rPr lang="en-GB" sz="2400" i="1" dirty="0" err="1"/>
              <a:t>arbitratu</a:t>
            </a:r>
            <a:r>
              <a:rPr lang="en-GB" sz="2400" i="1" dirty="0"/>
              <a:t> L. </a:t>
            </a:r>
            <a:r>
              <a:rPr lang="en-GB" sz="2400" i="1" dirty="0" err="1"/>
              <a:t>Ponti</a:t>
            </a:r>
            <a:r>
              <a:rPr lang="en-GB" sz="2400" i="1" dirty="0"/>
              <a:t> P.F. </a:t>
            </a:r>
            <a:r>
              <a:rPr lang="en-GB" sz="2400" i="1" dirty="0" err="1"/>
              <a:t>Cla</a:t>
            </a:r>
            <a:r>
              <a:rPr lang="en-GB" sz="2400" i="1" dirty="0"/>
              <a:t>. </a:t>
            </a:r>
            <a:r>
              <a:rPr lang="en-GB" sz="2400" i="1" dirty="0" err="1"/>
              <a:t>Melae</a:t>
            </a:r>
            <a:r>
              <a:rPr lang="en-GB" sz="2400" i="1" dirty="0"/>
              <a:t> </a:t>
            </a:r>
            <a:r>
              <a:rPr lang="en-GB" sz="2400" i="1" dirty="0" err="1"/>
              <a:t>heredis</a:t>
            </a:r>
            <a:r>
              <a:rPr lang="en-GB" sz="2400" i="1" dirty="0"/>
              <a:t> et </a:t>
            </a:r>
            <a:r>
              <a:rPr lang="en-GB" sz="2400" i="1" dirty="0" err="1"/>
              <a:t>Pothi</a:t>
            </a:r>
            <a:r>
              <a:rPr lang="en-GB" sz="2400" i="1" dirty="0"/>
              <a:t> l(ib.)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298596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 err="1"/>
              <a:t>cursus</a:t>
            </a:r>
            <a:r>
              <a:rPr lang="en-GB" dirty="0"/>
              <a:t> </a:t>
            </a:r>
            <a:r>
              <a:rPr lang="en-GB" dirty="0" err="1"/>
              <a:t>honorum</a:t>
            </a:r>
            <a:endParaRPr lang="en-GB" dirty="0"/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323528" y="1268760"/>
            <a:ext cx="7467600" cy="4525963"/>
          </a:xfrm>
        </p:spPr>
        <p:txBody>
          <a:bodyPr>
            <a:normAutofit/>
          </a:bodyPr>
          <a:lstStyle/>
          <a:p>
            <a:r>
              <a:rPr lang="en-GB" sz="2000" dirty="0"/>
              <a:t>senatorial career</a:t>
            </a:r>
          </a:p>
        </p:txBody>
      </p:sp>
      <p:pic>
        <p:nvPicPr>
          <p:cNvPr id="6" name="Picture 4" descr="C:\Users\Ralph\Pictures\2008 ROM &amp; Wo Rheinbr\100_2067.jpg"/>
          <p:cNvPicPr>
            <a:picLocks noChangeAspect="1" noChangeArrowheads="1"/>
          </p:cNvPicPr>
          <p:nvPr/>
        </p:nvPicPr>
        <p:blipFill>
          <a:blip r:embed="rId2" cstate="print"/>
          <a:srcRect l="22148" t="13125" r="20021" b="4845"/>
          <a:stretch>
            <a:fillRect/>
          </a:stretch>
        </p:blipFill>
        <p:spPr bwMode="auto">
          <a:xfrm rot="558391">
            <a:off x="4408254" y="433032"/>
            <a:ext cx="4283968" cy="4557413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43100" y="1628800"/>
            <a:ext cx="72009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feld 11"/>
          <p:cNvSpPr txBox="1"/>
          <p:nvPr/>
        </p:nvSpPr>
        <p:spPr>
          <a:xfrm>
            <a:off x="0" y="3212976"/>
            <a:ext cx="4572000" cy="3416320"/>
          </a:xfrm>
          <a:prstGeom prst="rect">
            <a:avLst/>
          </a:prstGeom>
          <a:solidFill>
            <a:srgbClr val="C00000">
              <a:alpha val="54000"/>
            </a:srgb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400" i="1" dirty="0"/>
              <a:t>C(</a:t>
            </a:r>
            <a:r>
              <a:rPr lang="en-GB" sz="2400" i="1" dirty="0" err="1"/>
              <a:t>aius</a:t>
            </a:r>
            <a:r>
              <a:rPr lang="en-GB" sz="2400" i="1" dirty="0"/>
              <a:t>) </a:t>
            </a:r>
            <a:r>
              <a:rPr lang="en-GB" sz="2400" i="1" dirty="0" err="1"/>
              <a:t>Cestius</a:t>
            </a:r>
            <a:r>
              <a:rPr lang="en-GB" sz="2400" i="1" dirty="0"/>
              <a:t> L(</a:t>
            </a:r>
            <a:r>
              <a:rPr lang="en-GB" sz="2400" i="1" dirty="0" err="1"/>
              <a:t>uci</a:t>
            </a:r>
            <a:r>
              <a:rPr lang="en-GB" sz="2400" i="1" dirty="0"/>
              <a:t>) f(</a:t>
            </a:r>
            <a:r>
              <a:rPr lang="en-GB" sz="2400" i="1" dirty="0" err="1"/>
              <a:t>ilius</a:t>
            </a:r>
            <a:r>
              <a:rPr lang="en-GB" sz="2400" i="1" dirty="0"/>
              <a:t>) </a:t>
            </a:r>
            <a:r>
              <a:rPr lang="en-GB" sz="2400" i="1" dirty="0" err="1"/>
              <a:t>Pob</a:t>
            </a:r>
            <a:r>
              <a:rPr lang="en-GB" sz="2400" i="1" dirty="0"/>
              <a:t>(</a:t>
            </a:r>
            <a:r>
              <a:rPr lang="en-GB" sz="2400" i="1" dirty="0" err="1"/>
              <a:t>lilia</a:t>
            </a:r>
            <a:r>
              <a:rPr lang="en-GB" sz="2400" i="1" dirty="0"/>
              <a:t>) </a:t>
            </a:r>
            <a:r>
              <a:rPr lang="en-GB" sz="2400" i="1" dirty="0" err="1"/>
              <a:t>Epulo</a:t>
            </a:r>
            <a:r>
              <a:rPr lang="en-GB" sz="2400" i="1" dirty="0"/>
              <a:t> </a:t>
            </a:r>
            <a:r>
              <a:rPr lang="en-GB" sz="2400" b="1" i="1" dirty="0">
                <a:solidFill>
                  <a:srgbClr val="FFC000"/>
                </a:solidFill>
              </a:rPr>
              <a:t>pr(</a:t>
            </a:r>
            <a:r>
              <a:rPr lang="en-GB" sz="2400" b="1" i="1" dirty="0" err="1">
                <a:solidFill>
                  <a:srgbClr val="FFC000"/>
                </a:solidFill>
              </a:rPr>
              <a:t>aetor</a:t>
            </a:r>
            <a:r>
              <a:rPr lang="en-GB" sz="2400" b="1" i="1" dirty="0">
                <a:solidFill>
                  <a:srgbClr val="FFC000"/>
                </a:solidFill>
              </a:rPr>
              <a:t>) </a:t>
            </a:r>
            <a:r>
              <a:rPr lang="en-GB" sz="2400" b="1" i="1" dirty="0" err="1">
                <a:solidFill>
                  <a:srgbClr val="FFC000"/>
                </a:solidFill>
              </a:rPr>
              <a:t>tr</a:t>
            </a:r>
            <a:r>
              <a:rPr lang="en-GB" sz="2400" b="1" i="1" dirty="0">
                <a:solidFill>
                  <a:srgbClr val="FFC000"/>
                </a:solidFill>
              </a:rPr>
              <a:t>(</a:t>
            </a:r>
            <a:r>
              <a:rPr lang="en-GB" sz="2400" b="1" i="1" dirty="0" err="1">
                <a:solidFill>
                  <a:srgbClr val="FFC000"/>
                </a:solidFill>
              </a:rPr>
              <a:t>ibunus</a:t>
            </a:r>
            <a:r>
              <a:rPr lang="en-GB" sz="2400" b="1" i="1" dirty="0">
                <a:solidFill>
                  <a:srgbClr val="FFC000"/>
                </a:solidFill>
              </a:rPr>
              <a:t>) pl(</a:t>
            </a:r>
            <a:r>
              <a:rPr lang="en-GB" sz="2400" b="1" i="1" dirty="0" err="1">
                <a:solidFill>
                  <a:srgbClr val="FFC000"/>
                </a:solidFill>
              </a:rPr>
              <a:t>ebis</a:t>
            </a:r>
            <a:r>
              <a:rPr lang="en-GB" sz="2400" b="1" i="1" dirty="0">
                <a:solidFill>
                  <a:srgbClr val="FFC000"/>
                </a:solidFill>
              </a:rPr>
              <a:t>) / </a:t>
            </a:r>
            <a:r>
              <a:rPr lang="en-GB" sz="2400" b="1" i="1" dirty="0" err="1">
                <a:solidFill>
                  <a:srgbClr val="FFC000"/>
                </a:solidFill>
              </a:rPr>
              <a:t>VIIvir</a:t>
            </a:r>
            <a:r>
              <a:rPr lang="en-GB" sz="2400" b="1" i="1" dirty="0">
                <a:solidFill>
                  <a:srgbClr val="FFC000"/>
                </a:solidFill>
              </a:rPr>
              <a:t> </a:t>
            </a:r>
            <a:r>
              <a:rPr lang="en-GB" sz="2400" b="1" i="1" dirty="0" err="1">
                <a:solidFill>
                  <a:srgbClr val="FFC000"/>
                </a:solidFill>
              </a:rPr>
              <a:t>epulonum</a:t>
            </a:r>
            <a:r>
              <a:rPr lang="en-GB" sz="2400" b="1" i="1" dirty="0">
                <a:solidFill>
                  <a:srgbClr val="FFC000"/>
                </a:solidFill>
              </a:rPr>
              <a:t> </a:t>
            </a:r>
            <a:r>
              <a:rPr lang="en-GB" sz="2400" i="1" dirty="0"/>
              <a:t>// opus a&lt;b=P&gt;</a:t>
            </a:r>
            <a:r>
              <a:rPr lang="en-GB" sz="2400" i="1" dirty="0" err="1"/>
              <a:t>solutum</a:t>
            </a:r>
            <a:r>
              <a:rPr lang="en-GB" sz="2400" i="1" dirty="0"/>
              <a:t> ex </a:t>
            </a:r>
            <a:r>
              <a:rPr lang="en-GB" sz="2400" i="1" dirty="0" err="1"/>
              <a:t>testamento</a:t>
            </a:r>
            <a:r>
              <a:rPr lang="en-GB" sz="2400" i="1" dirty="0"/>
              <a:t> </a:t>
            </a:r>
            <a:r>
              <a:rPr lang="en-GB" sz="2400" i="1" dirty="0" err="1"/>
              <a:t>diebus</a:t>
            </a:r>
            <a:r>
              <a:rPr lang="en-GB" sz="2400" i="1" dirty="0"/>
              <a:t> CCCXXX / </a:t>
            </a:r>
            <a:r>
              <a:rPr lang="en-GB" sz="2400" i="1" dirty="0" err="1"/>
              <a:t>arbitratu</a:t>
            </a:r>
            <a:r>
              <a:rPr lang="en-GB" sz="2400" i="1" dirty="0"/>
              <a:t> / [L(</a:t>
            </a:r>
            <a:r>
              <a:rPr lang="en-GB" sz="2400" i="1" dirty="0" err="1"/>
              <a:t>uci</a:t>
            </a:r>
            <a:r>
              <a:rPr lang="en-GB" sz="2400" i="1" dirty="0"/>
              <a:t>)] </a:t>
            </a:r>
            <a:r>
              <a:rPr lang="en-GB" sz="2400" i="1" dirty="0" err="1"/>
              <a:t>Ponti</a:t>
            </a:r>
            <a:r>
              <a:rPr lang="en-GB" sz="2400" i="1" dirty="0"/>
              <a:t> P(</a:t>
            </a:r>
            <a:r>
              <a:rPr lang="en-GB" sz="2400" i="1" dirty="0" err="1"/>
              <a:t>ubli</a:t>
            </a:r>
            <a:r>
              <a:rPr lang="en-GB" sz="2400" i="1" dirty="0"/>
              <a:t>) f(</a:t>
            </a:r>
            <a:r>
              <a:rPr lang="en-GB" sz="2400" i="1" dirty="0" err="1"/>
              <a:t>ilii</a:t>
            </a:r>
            <a:r>
              <a:rPr lang="en-GB" sz="2400" i="1" dirty="0"/>
              <a:t>) </a:t>
            </a:r>
            <a:r>
              <a:rPr lang="en-GB" sz="2400" i="1" dirty="0" err="1"/>
              <a:t>Cla</a:t>
            </a:r>
            <a:r>
              <a:rPr lang="en-GB" sz="2400" i="1" dirty="0"/>
              <a:t>(</a:t>
            </a:r>
            <a:r>
              <a:rPr lang="en-GB" sz="2400" i="1" dirty="0" err="1"/>
              <a:t>udia</a:t>
            </a:r>
            <a:r>
              <a:rPr lang="en-GB" sz="2400" i="1" dirty="0"/>
              <a:t>) </a:t>
            </a:r>
            <a:r>
              <a:rPr lang="en-GB" sz="2400" i="1" dirty="0" err="1"/>
              <a:t>Melae</a:t>
            </a:r>
            <a:r>
              <a:rPr lang="en-GB" sz="2400" i="1" dirty="0"/>
              <a:t> </a:t>
            </a:r>
            <a:r>
              <a:rPr lang="en-GB" sz="2400" i="1" dirty="0" err="1"/>
              <a:t>heredis</a:t>
            </a:r>
            <a:r>
              <a:rPr lang="en-GB" sz="2400" i="1" dirty="0"/>
              <a:t> et </a:t>
            </a:r>
            <a:r>
              <a:rPr lang="en-GB" sz="2400" i="1" dirty="0" err="1"/>
              <a:t>Pothi</a:t>
            </a:r>
            <a:r>
              <a:rPr lang="en-GB" sz="2400" i="1" dirty="0"/>
              <a:t> l(</a:t>
            </a:r>
            <a:r>
              <a:rPr lang="en-GB" sz="2400" i="1" dirty="0" err="1"/>
              <a:t>iberti</a:t>
            </a:r>
            <a:r>
              <a:rPr lang="en-GB" sz="2400" i="1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85554291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Senatorial Career</a:t>
            </a:r>
          </a:p>
        </p:txBody>
      </p:sp>
      <p:sp>
        <p:nvSpPr>
          <p:cNvPr id="10" name="Textfeld 9"/>
          <p:cNvSpPr txBox="1"/>
          <p:nvPr/>
        </p:nvSpPr>
        <p:spPr>
          <a:xfrm>
            <a:off x="0" y="3212976"/>
            <a:ext cx="4572000" cy="3416320"/>
          </a:xfrm>
          <a:prstGeom prst="rect">
            <a:avLst/>
          </a:prstGeom>
          <a:solidFill>
            <a:srgbClr val="C00000">
              <a:alpha val="54000"/>
            </a:srgbClr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400" i="1" dirty="0"/>
              <a:t>C(</a:t>
            </a:r>
            <a:r>
              <a:rPr lang="en-GB" sz="2400" i="1" dirty="0" err="1"/>
              <a:t>aius</a:t>
            </a:r>
            <a:r>
              <a:rPr lang="en-GB" sz="2400" i="1" dirty="0"/>
              <a:t>) </a:t>
            </a:r>
            <a:r>
              <a:rPr lang="en-GB" sz="2400" i="1" dirty="0" err="1"/>
              <a:t>Cestius</a:t>
            </a:r>
            <a:r>
              <a:rPr lang="en-GB" sz="2400" i="1" dirty="0"/>
              <a:t> L(</a:t>
            </a:r>
            <a:r>
              <a:rPr lang="en-GB" sz="2400" i="1" dirty="0" err="1"/>
              <a:t>uci</a:t>
            </a:r>
            <a:r>
              <a:rPr lang="en-GB" sz="2400" i="1" dirty="0"/>
              <a:t>) f(</a:t>
            </a:r>
            <a:r>
              <a:rPr lang="en-GB" sz="2400" i="1" dirty="0" err="1"/>
              <a:t>ilius</a:t>
            </a:r>
            <a:r>
              <a:rPr lang="en-GB" sz="2400" i="1" dirty="0"/>
              <a:t>) </a:t>
            </a:r>
            <a:r>
              <a:rPr lang="en-GB" sz="2400" i="1" dirty="0" err="1"/>
              <a:t>Pob</a:t>
            </a:r>
            <a:r>
              <a:rPr lang="en-GB" sz="2400" i="1" dirty="0"/>
              <a:t>(</a:t>
            </a:r>
            <a:r>
              <a:rPr lang="en-GB" sz="2400" i="1" dirty="0" err="1"/>
              <a:t>lilia</a:t>
            </a:r>
            <a:r>
              <a:rPr lang="en-GB" sz="2400" i="1" dirty="0"/>
              <a:t>) </a:t>
            </a:r>
            <a:r>
              <a:rPr lang="en-GB" sz="2400" i="1" dirty="0" err="1"/>
              <a:t>Epulo</a:t>
            </a:r>
            <a:r>
              <a:rPr lang="en-GB" sz="2400" i="1" dirty="0"/>
              <a:t> </a:t>
            </a:r>
            <a:r>
              <a:rPr lang="en-GB" sz="2400" b="1" i="1" dirty="0">
                <a:solidFill>
                  <a:srgbClr val="FFC000"/>
                </a:solidFill>
              </a:rPr>
              <a:t>pr(</a:t>
            </a:r>
            <a:r>
              <a:rPr lang="en-GB" sz="2400" b="1" i="1" dirty="0" err="1">
                <a:solidFill>
                  <a:srgbClr val="FFC000"/>
                </a:solidFill>
              </a:rPr>
              <a:t>aetor</a:t>
            </a:r>
            <a:r>
              <a:rPr lang="en-GB" sz="2400" b="1" i="1" dirty="0">
                <a:solidFill>
                  <a:srgbClr val="FFC000"/>
                </a:solidFill>
              </a:rPr>
              <a:t>) </a:t>
            </a:r>
            <a:r>
              <a:rPr lang="en-GB" sz="2400" b="1" i="1" dirty="0" err="1">
                <a:solidFill>
                  <a:srgbClr val="FFC000"/>
                </a:solidFill>
              </a:rPr>
              <a:t>tr</a:t>
            </a:r>
            <a:r>
              <a:rPr lang="en-GB" sz="2400" b="1" i="1" dirty="0">
                <a:solidFill>
                  <a:srgbClr val="FFC000"/>
                </a:solidFill>
              </a:rPr>
              <a:t>(</a:t>
            </a:r>
            <a:r>
              <a:rPr lang="en-GB" sz="2400" b="1" i="1" dirty="0" err="1">
                <a:solidFill>
                  <a:srgbClr val="FFC000"/>
                </a:solidFill>
              </a:rPr>
              <a:t>ibunus</a:t>
            </a:r>
            <a:r>
              <a:rPr lang="en-GB" sz="2400" b="1" i="1" dirty="0">
                <a:solidFill>
                  <a:srgbClr val="FFC000"/>
                </a:solidFill>
              </a:rPr>
              <a:t>) pl(</a:t>
            </a:r>
            <a:r>
              <a:rPr lang="en-GB" sz="2400" b="1" i="1" dirty="0" err="1">
                <a:solidFill>
                  <a:srgbClr val="FFC000"/>
                </a:solidFill>
              </a:rPr>
              <a:t>ebis</a:t>
            </a:r>
            <a:r>
              <a:rPr lang="en-GB" sz="2400" b="1" i="1" dirty="0">
                <a:solidFill>
                  <a:srgbClr val="FFC000"/>
                </a:solidFill>
              </a:rPr>
              <a:t>) / </a:t>
            </a:r>
            <a:r>
              <a:rPr lang="en-GB" sz="2400" b="1" i="1" dirty="0" err="1">
                <a:solidFill>
                  <a:srgbClr val="FFC000"/>
                </a:solidFill>
              </a:rPr>
              <a:t>VIIvir</a:t>
            </a:r>
            <a:r>
              <a:rPr lang="en-GB" sz="2400" b="1" i="1" dirty="0">
                <a:solidFill>
                  <a:srgbClr val="FFC000"/>
                </a:solidFill>
              </a:rPr>
              <a:t> </a:t>
            </a:r>
            <a:r>
              <a:rPr lang="en-GB" sz="2400" b="1" i="1" dirty="0" err="1">
                <a:solidFill>
                  <a:srgbClr val="FFC000"/>
                </a:solidFill>
              </a:rPr>
              <a:t>epulonum</a:t>
            </a:r>
            <a:r>
              <a:rPr lang="en-GB" sz="2400" b="1" i="1" dirty="0">
                <a:solidFill>
                  <a:srgbClr val="FFC000"/>
                </a:solidFill>
              </a:rPr>
              <a:t> </a:t>
            </a:r>
            <a:r>
              <a:rPr lang="en-GB" sz="2400" i="1" dirty="0"/>
              <a:t>// opus a&lt;b=P&gt;</a:t>
            </a:r>
            <a:r>
              <a:rPr lang="en-GB" sz="2400" i="1" dirty="0" err="1"/>
              <a:t>solutum</a:t>
            </a:r>
            <a:r>
              <a:rPr lang="en-GB" sz="2400" i="1" dirty="0"/>
              <a:t> ex </a:t>
            </a:r>
            <a:r>
              <a:rPr lang="en-GB" sz="2400" i="1" dirty="0" err="1"/>
              <a:t>testamento</a:t>
            </a:r>
            <a:r>
              <a:rPr lang="en-GB" sz="2400" i="1" dirty="0"/>
              <a:t> </a:t>
            </a:r>
            <a:r>
              <a:rPr lang="en-GB" sz="2400" i="1" dirty="0" err="1"/>
              <a:t>diebus</a:t>
            </a:r>
            <a:r>
              <a:rPr lang="en-GB" sz="2400" i="1" dirty="0"/>
              <a:t> CCCXXX / </a:t>
            </a:r>
            <a:r>
              <a:rPr lang="en-GB" sz="2400" i="1" dirty="0" err="1"/>
              <a:t>arbitratu</a:t>
            </a:r>
            <a:r>
              <a:rPr lang="en-GB" sz="2400" i="1" dirty="0"/>
              <a:t> / [L(</a:t>
            </a:r>
            <a:r>
              <a:rPr lang="en-GB" sz="2400" i="1" dirty="0" err="1"/>
              <a:t>uci</a:t>
            </a:r>
            <a:r>
              <a:rPr lang="en-GB" sz="2400" i="1" dirty="0"/>
              <a:t>)] </a:t>
            </a:r>
            <a:r>
              <a:rPr lang="en-GB" sz="2400" i="1" dirty="0" err="1"/>
              <a:t>Ponti</a:t>
            </a:r>
            <a:r>
              <a:rPr lang="en-GB" sz="2400" i="1" dirty="0"/>
              <a:t> P(</a:t>
            </a:r>
            <a:r>
              <a:rPr lang="en-GB" sz="2400" i="1" dirty="0" err="1"/>
              <a:t>ubli</a:t>
            </a:r>
            <a:r>
              <a:rPr lang="en-GB" sz="2400" i="1" dirty="0"/>
              <a:t>) f(</a:t>
            </a:r>
            <a:r>
              <a:rPr lang="en-GB" sz="2400" i="1" dirty="0" err="1"/>
              <a:t>ilii</a:t>
            </a:r>
            <a:r>
              <a:rPr lang="en-GB" sz="2400" i="1" dirty="0"/>
              <a:t>) </a:t>
            </a:r>
            <a:r>
              <a:rPr lang="en-GB" sz="2400" i="1" dirty="0" err="1"/>
              <a:t>Cla</a:t>
            </a:r>
            <a:r>
              <a:rPr lang="en-GB" sz="2400" i="1" dirty="0"/>
              <a:t>(</a:t>
            </a:r>
            <a:r>
              <a:rPr lang="en-GB" sz="2400" i="1" dirty="0" err="1"/>
              <a:t>udia</a:t>
            </a:r>
            <a:r>
              <a:rPr lang="en-GB" sz="2400" i="1" dirty="0"/>
              <a:t>) </a:t>
            </a:r>
            <a:r>
              <a:rPr lang="en-GB" sz="2400" i="1" dirty="0" err="1"/>
              <a:t>Melae</a:t>
            </a:r>
            <a:r>
              <a:rPr lang="en-GB" sz="2400" i="1" dirty="0"/>
              <a:t> </a:t>
            </a:r>
            <a:r>
              <a:rPr lang="en-GB" sz="2400" i="1" dirty="0" err="1"/>
              <a:t>heredis</a:t>
            </a:r>
            <a:r>
              <a:rPr lang="en-GB" sz="2400" i="1" dirty="0"/>
              <a:t> et </a:t>
            </a:r>
            <a:r>
              <a:rPr lang="en-GB" sz="2400" i="1" dirty="0" err="1"/>
              <a:t>Pothi</a:t>
            </a:r>
            <a:r>
              <a:rPr lang="en-GB" sz="2400" i="1" dirty="0"/>
              <a:t> l(</a:t>
            </a:r>
            <a:r>
              <a:rPr lang="en-GB" sz="2400" i="1" dirty="0" err="1"/>
              <a:t>iberti</a:t>
            </a:r>
            <a:r>
              <a:rPr lang="en-GB" sz="2400" i="1" dirty="0"/>
              <a:t>).</a:t>
            </a:r>
          </a:p>
        </p:txBody>
      </p:sp>
      <p:sp>
        <p:nvSpPr>
          <p:cNvPr id="11" name="Inhaltsplatzhalter 2"/>
          <p:cNvSpPr txBox="1">
            <a:spLocks/>
          </p:cNvSpPr>
          <p:nvPr/>
        </p:nvSpPr>
        <p:spPr>
          <a:xfrm>
            <a:off x="4355976" y="0"/>
            <a:ext cx="4788024" cy="685800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TRIB MIL – military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tribune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Republican offices: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 - 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quaestor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en-GB" sz="20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questor</a:t>
            </a:r>
            <a:endParaRPr kumimoji="0" lang="en-GB" sz="20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noProof="0" dirty="0">
                <a:latin typeface="+mn-lt"/>
              </a:rPr>
              <a:t>25 years of age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financial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duties</a:t>
            </a: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(TR P, TRIB PLEB - </a:t>
            </a:r>
            <a:r>
              <a:rPr kumimoji="0" lang="en-GB" sz="2000" i="1" dirty="0" err="1">
                <a:latin typeface="+mn-lt"/>
              </a:rPr>
              <a:t>tribunus</a:t>
            </a:r>
            <a:r>
              <a:rPr kumimoji="0" lang="en-GB" sz="2000" i="1" dirty="0">
                <a:latin typeface="+mn-lt"/>
              </a:rPr>
              <a:t> </a:t>
            </a:r>
            <a:r>
              <a:rPr kumimoji="0" lang="en-GB" sz="2000" i="1" dirty="0" err="1">
                <a:latin typeface="+mn-lt"/>
              </a:rPr>
              <a:t>plebis</a:t>
            </a:r>
            <a:r>
              <a:rPr kumimoji="0" lang="en-GB" sz="2000" dirty="0">
                <a:latin typeface="+mn-lt"/>
              </a:rPr>
              <a:t>)</a:t>
            </a:r>
            <a:endParaRPr kumimoji="0" lang="en-GB" sz="2000" b="0" i="0" u="none" strike="noStrike" kern="1200" cap="none" spc="0" normalizeH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aseline="0" noProof="0" dirty="0">
                <a:latin typeface="+mn-lt"/>
              </a:rPr>
              <a:t>AED –</a:t>
            </a:r>
            <a:r>
              <a:rPr kumimoji="0" lang="en-GB" sz="2000" noProof="0" dirty="0">
                <a:latin typeface="+mn-lt"/>
              </a:rPr>
              <a:t> </a:t>
            </a:r>
            <a:r>
              <a:rPr kumimoji="0" lang="en-GB" sz="2000" i="1" noProof="0" dirty="0" err="1">
                <a:latin typeface="+mn-lt"/>
              </a:rPr>
              <a:t>aedilis</a:t>
            </a:r>
            <a:r>
              <a:rPr kumimoji="0" lang="en-GB" sz="2000" noProof="0" dirty="0">
                <a:latin typeface="+mn-lt"/>
              </a:rPr>
              <a:t> 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min. age 27 years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administration: e.g. market, police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duties, organisation of games,…</a:t>
            </a: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aseline="0" dirty="0">
                <a:latin typeface="+mn-lt"/>
              </a:rPr>
              <a:t>PR,</a:t>
            </a:r>
            <a:r>
              <a:rPr kumimoji="0" lang="en-GB" sz="2000" dirty="0">
                <a:latin typeface="+mn-lt"/>
              </a:rPr>
              <a:t> PRAET, </a:t>
            </a:r>
            <a:r>
              <a:rPr kumimoji="0" lang="en-GB" sz="2000" i="1" dirty="0">
                <a:latin typeface="+mn-lt"/>
              </a:rPr>
              <a:t>praetor</a:t>
            </a:r>
            <a:r>
              <a:rPr kumimoji="0" lang="en-GB" sz="2000" dirty="0">
                <a:latin typeface="+mn-lt"/>
              </a:rPr>
              <a:t> </a:t>
            </a:r>
            <a:r>
              <a:rPr kumimoji="0" lang="en-GB" sz="2000" dirty="0" err="1">
                <a:latin typeface="+mn-lt"/>
              </a:rPr>
              <a:t>pretor</a:t>
            </a:r>
            <a:endParaRPr kumimoji="0" lang="en-GB" sz="2000" dirty="0">
              <a:latin typeface="+mn-lt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min.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age: 30 years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aseline="0" dirty="0">
                <a:latin typeface="+mn-lt"/>
              </a:rPr>
              <a:t>law</a:t>
            </a:r>
            <a:r>
              <a:rPr kumimoji="0" lang="en-GB" sz="2000" dirty="0">
                <a:latin typeface="+mn-lt"/>
              </a:rPr>
              <a:t> speaking – with </a:t>
            </a:r>
            <a:r>
              <a:rPr kumimoji="0" lang="en-GB" sz="2000" dirty="0" err="1">
                <a:latin typeface="+mn-lt"/>
              </a:rPr>
              <a:t>imperium</a:t>
            </a:r>
            <a:endParaRPr kumimoji="0" lang="en-GB" sz="2000" dirty="0">
              <a:latin typeface="+mn-lt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e.g., </a:t>
            </a:r>
            <a:r>
              <a:rPr kumimoji="0" lang="en-GB" sz="2000" i="1" dirty="0">
                <a:latin typeface="+mn-lt"/>
              </a:rPr>
              <a:t>praetor inter </a:t>
            </a:r>
            <a:r>
              <a:rPr kumimoji="0" lang="en-GB" sz="2000" i="1" dirty="0" err="1">
                <a:latin typeface="+mn-lt"/>
              </a:rPr>
              <a:t>cives</a:t>
            </a:r>
            <a:r>
              <a:rPr kumimoji="0" lang="en-GB" sz="2000" i="1" dirty="0">
                <a:latin typeface="+mn-lt"/>
              </a:rPr>
              <a:t> et </a:t>
            </a:r>
            <a:r>
              <a:rPr kumimoji="0" lang="en-GB" sz="2000" i="1" dirty="0" err="1">
                <a:latin typeface="+mn-lt"/>
              </a:rPr>
              <a:t>peregrinos</a:t>
            </a:r>
            <a:endParaRPr kumimoji="0" lang="en-GB" sz="2000" dirty="0">
              <a:latin typeface="+mn-lt"/>
            </a:endParaRP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C,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COS – consul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min. age: 33 years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Highest magistrate – with imp.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commander-in-chief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Empire: also: </a:t>
            </a:r>
            <a:r>
              <a:rPr kumimoji="0" lang="en-GB" sz="2000" i="1" dirty="0">
                <a:latin typeface="+mn-lt"/>
              </a:rPr>
              <a:t>cos. </a:t>
            </a:r>
            <a:r>
              <a:rPr kumimoji="0" lang="en-GB" sz="2000" i="1" dirty="0" err="1">
                <a:latin typeface="+mn-lt"/>
              </a:rPr>
              <a:t>designatus</a:t>
            </a:r>
            <a:endParaRPr kumimoji="0" lang="en-GB" sz="2000" i="1" dirty="0">
              <a:latin typeface="+mn-lt"/>
            </a:endParaRP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bg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PROCOS – proconsul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solidFill>
                  <a:schemeClr val="bg2">
                    <a:lumMod val="20000"/>
                    <a:lumOff val="80000"/>
                  </a:schemeClr>
                </a:solidFill>
                <a:latin typeface="+mn-lt"/>
                <a:sym typeface="Wingdings" pitchFamily="2" charset="2"/>
              </a:rPr>
              <a:t>3 years as governor in a province</a:t>
            </a: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bg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CEN, CENS, censor (only Republic)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834684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0" y="0"/>
            <a:ext cx="4572000" cy="6858000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Senators: VC </a:t>
            </a:r>
            <a:r>
              <a:rPr lang="en-GB" sz="2000" i="1" dirty="0" err="1"/>
              <a:t>vir</a:t>
            </a:r>
            <a:r>
              <a:rPr lang="en-GB" sz="2000" i="1" dirty="0"/>
              <a:t> </a:t>
            </a:r>
            <a:r>
              <a:rPr lang="en-GB" sz="2000" i="1" dirty="0" err="1"/>
              <a:t>clarissimus</a:t>
            </a:r>
            <a:endParaRPr lang="en-GB" sz="2000" i="1" dirty="0"/>
          </a:p>
          <a:p>
            <a:r>
              <a:rPr lang="en-GB" sz="2000" dirty="0"/>
              <a:t>Prior to senatorial office holding:</a:t>
            </a:r>
          </a:p>
          <a:p>
            <a:pPr lvl="1"/>
            <a:r>
              <a:rPr lang="en-GB" sz="1800" dirty="0"/>
              <a:t>Member of </a:t>
            </a:r>
            <a:r>
              <a:rPr lang="en-GB" sz="1800" i="1" dirty="0" err="1"/>
              <a:t>vigintivirat</a:t>
            </a:r>
            <a:endParaRPr lang="en-GB" sz="1800" i="1" dirty="0"/>
          </a:p>
          <a:p>
            <a:pPr lvl="2"/>
            <a:r>
              <a:rPr lang="en-GB" sz="1600" i="1" dirty="0" err="1"/>
              <a:t>Xvir</a:t>
            </a:r>
            <a:r>
              <a:rPr lang="en-GB" sz="1600" i="1" dirty="0"/>
              <a:t> </a:t>
            </a:r>
            <a:r>
              <a:rPr lang="en-GB" sz="1600" i="1" dirty="0" err="1"/>
              <a:t>stlitibus</a:t>
            </a:r>
            <a:r>
              <a:rPr lang="en-GB" sz="1600" i="1" dirty="0"/>
              <a:t> </a:t>
            </a:r>
            <a:r>
              <a:rPr lang="en-GB" sz="1600" i="1" dirty="0" err="1"/>
              <a:t>iudicandis</a:t>
            </a:r>
            <a:r>
              <a:rPr lang="en-GB" sz="1600" i="1" dirty="0"/>
              <a:t>, </a:t>
            </a:r>
            <a:r>
              <a:rPr lang="en-GB" sz="1600" i="1" dirty="0" err="1"/>
              <a:t>IIIvir</a:t>
            </a:r>
            <a:r>
              <a:rPr lang="en-GB" sz="1600" i="1" dirty="0"/>
              <a:t> </a:t>
            </a:r>
            <a:r>
              <a:rPr lang="en-GB" sz="1600" i="1" dirty="0" err="1"/>
              <a:t>kapitalis</a:t>
            </a:r>
            <a:r>
              <a:rPr lang="en-GB" sz="1600" i="1" dirty="0"/>
              <a:t>, </a:t>
            </a:r>
            <a:r>
              <a:rPr lang="en-GB" sz="1600" i="1" dirty="0" err="1"/>
              <a:t>IIIvir</a:t>
            </a:r>
            <a:r>
              <a:rPr lang="en-GB" sz="1600" i="1" dirty="0"/>
              <a:t> </a:t>
            </a:r>
            <a:r>
              <a:rPr lang="en-GB" sz="1600" i="1" dirty="0" err="1"/>
              <a:t>auro</a:t>
            </a:r>
            <a:r>
              <a:rPr lang="en-GB" sz="1600" i="1" dirty="0"/>
              <a:t> </a:t>
            </a:r>
            <a:r>
              <a:rPr lang="en-GB" sz="1600" i="1" dirty="0" err="1"/>
              <a:t>argento</a:t>
            </a:r>
            <a:r>
              <a:rPr lang="en-GB" sz="1600" i="1" dirty="0"/>
              <a:t> </a:t>
            </a:r>
            <a:r>
              <a:rPr lang="en-GB" sz="1600" i="1" dirty="0" err="1"/>
              <a:t>aere</a:t>
            </a:r>
            <a:r>
              <a:rPr lang="en-GB" sz="1600" i="1" dirty="0"/>
              <a:t> </a:t>
            </a:r>
            <a:r>
              <a:rPr lang="en-GB" sz="1600" i="1" dirty="0" err="1"/>
              <a:t>flando</a:t>
            </a:r>
            <a:r>
              <a:rPr lang="en-GB" sz="1600" i="1" dirty="0"/>
              <a:t> </a:t>
            </a:r>
            <a:r>
              <a:rPr lang="en-GB" sz="1600" i="1" dirty="0" err="1"/>
              <a:t>feriundo</a:t>
            </a:r>
            <a:r>
              <a:rPr lang="en-GB" sz="1600" i="1" dirty="0"/>
              <a:t> = </a:t>
            </a:r>
            <a:r>
              <a:rPr lang="en-GB" sz="1600" i="1" dirty="0" err="1"/>
              <a:t>IIIvir</a:t>
            </a:r>
            <a:r>
              <a:rPr lang="en-GB" sz="1600" i="1" dirty="0"/>
              <a:t> </a:t>
            </a:r>
            <a:r>
              <a:rPr lang="en-GB" sz="1600" i="1" dirty="0" err="1"/>
              <a:t>monetalis</a:t>
            </a:r>
            <a:endParaRPr lang="en-GB" sz="1600" i="1" dirty="0"/>
          </a:p>
          <a:p>
            <a:pPr lvl="1"/>
            <a:r>
              <a:rPr lang="en-GB" sz="1800" dirty="0"/>
              <a:t>Military service</a:t>
            </a:r>
          </a:p>
          <a:p>
            <a:pPr lvl="2"/>
            <a:r>
              <a:rPr lang="en-GB" sz="1600" i="1" dirty="0" err="1"/>
              <a:t>tribunus</a:t>
            </a:r>
            <a:r>
              <a:rPr lang="en-GB" sz="1600" i="1" dirty="0"/>
              <a:t> </a:t>
            </a:r>
            <a:r>
              <a:rPr lang="en-GB" sz="1600" i="1" dirty="0" err="1"/>
              <a:t>militum</a:t>
            </a:r>
            <a:r>
              <a:rPr lang="en-GB" sz="1600" i="1" dirty="0"/>
              <a:t> </a:t>
            </a:r>
            <a:r>
              <a:rPr lang="en-GB" sz="1600" i="1" dirty="0" err="1"/>
              <a:t>laticlavius</a:t>
            </a:r>
            <a:endParaRPr lang="en-GB" sz="1600" i="1" dirty="0"/>
          </a:p>
          <a:p>
            <a:r>
              <a:rPr lang="en-GB" sz="2000" dirty="0"/>
              <a:t>Priesthoods, e.g.</a:t>
            </a:r>
          </a:p>
          <a:p>
            <a:pPr lvl="1"/>
            <a:r>
              <a:rPr lang="en-GB" sz="1600" dirty="0"/>
              <a:t>AVG – </a:t>
            </a:r>
            <a:r>
              <a:rPr lang="en-GB" sz="1600" i="1" dirty="0"/>
              <a:t>augur</a:t>
            </a:r>
          </a:p>
          <a:p>
            <a:pPr lvl="1"/>
            <a:r>
              <a:rPr lang="en-GB" sz="1600" dirty="0"/>
              <a:t>HARVSPEX</a:t>
            </a:r>
          </a:p>
          <a:p>
            <a:pPr lvl="1"/>
            <a:r>
              <a:rPr lang="en-GB" sz="1600" dirty="0"/>
              <a:t>PONT </a:t>
            </a:r>
            <a:r>
              <a:rPr lang="en-GB" sz="1600" i="1" dirty="0" err="1"/>
              <a:t>pontifex</a:t>
            </a:r>
            <a:endParaRPr lang="en-GB" sz="1600" i="1" dirty="0"/>
          </a:p>
          <a:p>
            <a:pPr lvl="1"/>
            <a:r>
              <a:rPr lang="en-GB" sz="1600" dirty="0"/>
              <a:t>FL , FLAM, </a:t>
            </a:r>
            <a:r>
              <a:rPr lang="en-GB" sz="1600" i="1" dirty="0"/>
              <a:t>flamen</a:t>
            </a:r>
          </a:p>
          <a:p>
            <a:pPr lvl="1"/>
            <a:r>
              <a:rPr lang="en-GB" sz="1600" dirty="0"/>
              <a:t>FR ARV – </a:t>
            </a:r>
            <a:r>
              <a:rPr lang="en-GB" sz="1600" i="1" dirty="0" err="1"/>
              <a:t>frater</a:t>
            </a:r>
            <a:r>
              <a:rPr lang="en-GB" sz="1600" i="1" dirty="0"/>
              <a:t>  </a:t>
            </a:r>
            <a:r>
              <a:rPr lang="en-GB" sz="1600" i="1" dirty="0" err="1"/>
              <a:t>Arvalis</a:t>
            </a:r>
            <a:endParaRPr lang="en-GB" sz="1600" i="1" dirty="0"/>
          </a:p>
          <a:p>
            <a:pPr lvl="1"/>
            <a:r>
              <a:rPr lang="en-GB" sz="1600" dirty="0"/>
              <a:t>XV VIR S F – </a:t>
            </a:r>
            <a:r>
              <a:rPr lang="en-GB" sz="1600" i="1" dirty="0" err="1"/>
              <a:t>quindecemvir</a:t>
            </a:r>
            <a:r>
              <a:rPr lang="en-GB" sz="1600" i="1" dirty="0"/>
              <a:t> </a:t>
            </a:r>
            <a:r>
              <a:rPr lang="en-GB" sz="1600" i="1" dirty="0" err="1"/>
              <a:t>sacris</a:t>
            </a:r>
            <a:r>
              <a:rPr lang="en-GB" sz="1600" i="1" dirty="0"/>
              <a:t> </a:t>
            </a:r>
            <a:r>
              <a:rPr lang="en-GB" sz="1600" i="1" dirty="0" err="1"/>
              <a:t>faciundis</a:t>
            </a:r>
            <a:endParaRPr lang="en-GB" sz="1600" i="1" dirty="0"/>
          </a:p>
          <a:p>
            <a:pPr lvl="1"/>
            <a:r>
              <a:rPr lang="en-GB" sz="1600" dirty="0"/>
              <a:t>SOD AVG – </a:t>
            </a:r>
            <a:r>
              <a:rPr lang="en-GB" sz="1600" i="1" dirty="0" err="1"/>
              <a:t>sodalis</a:t>
            </a:r>
            <a:r>
              <a:rPr lang="en-GB" sz="1600" i="1" dirty="0"/>
              <a:t> </a:t>
            </a:r>
            <a:r>
              <a:rPr lang="en-GB" sz="1600" i="1" dirty="0" err="1"/>
              <a:t>Augustalis</a:t>
            </a:r>
            <a:endParaRPr lang="en-GB" sz="1600" i="1" dirty="0"/>
          </a:p>
          <a:p>
            <a:pPr lvl="1"/>
            <a:r>
              <a:rPr lang="en-GB" sz="1600" dirty="0"/>
              <a:t>SOD FLAV </a:t>
            </a:r>
            <a:r>
              <a:rPr lang="en-GB" sz="1600" i="1" dirty="0"/>
              <a:t>– </a:t>
            </a:r>
            <a:r>
              <a:rPr lang="en-GB" sz="1600" i="1" dirty="0" err="1"/>
              <a:t>sodalis</a:t>
            </a:r>
            <a:r>
              <a:rPr lang="en-GB" sz="1600" i="1" dirty="0"/>
              <a:t> </a:t>
            </a:r>
            <a:r>
              <a:rPr lang="en-GB" sz="1600" i="1" dirty="0" err="1"/>
              <a:t>Flaviales</a:t>
            </a:r>
            <a:r>
              <a:rPr lang="en-GB" sz="1600" i="1" dirty="0"/>
              <a:t> </a:t>
            </a:r>
          </a:p>
          <a:p>
            <a:r>
              <a:rPr lang="en-GB" sz="2000" dirty="0"/>
              <a:t>Empire: </a:t>
            </a:r>
          </a:p>
          <a:p>
            <a:pPr lvl="1"/>
            <a:r>
              <a:rPr lang="en-GB" sz="1600" dirty="0"/>
              <a:t>LEG </a:t>
            </a:r>
            <a:r>
              <a:rPr lang="en-GB" sz="1600" dirty="0" err="1"/>
              <a:t>LEG</a:t>
            </a:r>
            <a:r>
              <a:rPr lang="en-GB" sz="1600" i="1" dirty="0"/>
              <a:t> </a:t>
            </a:r>
            <a:r>
              <a:rPr lang="en-GB" sz="1600" i="1" dirty="0" err="1"/>
              <a:t>legatus</a:t>
            </a:r>
            <a:r>
              <a:rPr lang="en-GB" sz="1600" i="1" dirty="0"/>
              <a:t> </a:t>
            </a:r>
            <a:r>
              <a:rPr lang="en-GB" sz="1600" i="1" dirty="0" err="1"/>
              <a:t>legionis</a:t>
            </a:r>
            <a:endParaRPr lang="en-GB" sz="1600" i="1" dirty="0"/>
          </a:p>
          <a:p>
            <a:pPr lvl="1"/>
            <a:r>
              <a:rPr lang="en-GB" sz="1600" i="1" dirty="0"/>
              <a:t>LEG AVG PR </a:t>
            </a:r>
            <a:r>
              <a:rPr lang="en-GB" sz="1600" i="1" dirty="0" err="1"/>
              <a:t>PR</a:t>
            </a:r>
            <a:r>
              <a:rPr lang="en-GB" sz="1600" i="1" dirty="0"/>
              <a:t>  </a:t>
            </a:r>
            <a:r>
              <a:rPr lang="en-GB" sz="1600" i="1" dirty="0" err="1"/>
              <a:t>legatus</a:t>
            </a:r>
            <a:r>
              <a:rPr lang="en-GB" sz="1600" i="1" dirty="0"/>
              <a:t> </a:t>
            </a:r>
            <a:r>
              <a:rPr lang="en-GB" sz="1600" i="1" dirty="0" err="1"/>
              <a:t>Augusti</a:t>
            </a:r>
            <a:r>
              <a:rPr lang="en-GB" sz="1600" i="1" dirty="0"/>
              <a:t>  pro </a:t>
            </a:r>
            <a:r>
              <a:rPr lang="en-GB" sz="1600" i="1" dirty="0" err="1"/>
              <a:t>praetore</a:t>
            </a:r>
            <a:r>
              <a:rPr lang="en-GB" sz="1600" i="1" dirty="0"/>
              <a:t>, </a:t>
            </a:r>
            <a:r>
              <a:rPr lang="en-GB" sz="1600" dirty="0"/>
              <a:t>“governor”</a:t>
            </a:r>
          </a:p>
          <a:p>
            <a:pPr lvl="1"/>
            <a:r>
              <a:rPr lang="en-GB" sz="1600" dirty="0"/>
              <a:t>CVR R P </a:t>
            </a:r>
            <a:r>
              <a:rPr lang="en-GB" sz="1600" i="1" dirty="0"/>
              <a:t>curator </a:t>
            </a:r>
            <a:r>
              <a:rPr lang="en-GB" sz="1600" i="1" dirty="0" err="1"/>
              <a:t>rei</a:t>
            </a:r>
            <a:r>
              <a:rPr lang="en-GB" sz="1600" i="1" dirty="0"/>
              <a:t> </a:t>
            </a:r>
            <a:r>
              <a:rPr lang="en-GB" sz="1600" i="1" dirty="0" err="1"/>
              <a:t>publicae</a:t>
            </a:r>
            <a:endParaRPr lang="en-GB" sz="1600" i="1" dirty="0"/>
          </a:p>
        </p:txBody>
      </p:sp>
      <p:sp>
        <p:nvSpPr>
          <p:cNvPr id="6" name="Inhaltsplatzhalter 2"/>
          <p:cNvSpPr txBox="1">
            <a:spLocks/>
          </p:cNvSpPr>
          <p:nvPr/>
        </p:nvSpPr>
        <p:spPr>
          <a:xfrm>
            <a:off x="4355976" y="0"/>
            <a:ext cx="4788024" cy="6858000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TRIB MIL – military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tribune</a:t>
            </a: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Republican offices: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 - </a:t>
            </a:r>
            <a:r>
              <a:rPr kumimoji="0" lang="en-GB" sz="2000" b="0" i="1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quaestor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en-GB" sz="20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questor</a:t>
            </a:r>
            <a:endParaRPr kumimoji="0" lang="en-GB" sz="20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noProof="0" dirty="0">
                <a:latin typeface="+mn-lt"/>
              </a:rPr>
              <a:t>25 years of age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financial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duties</a:t>
            </a: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(TR P, TRIB PLEB - </a:t>
            </a:r>
            <a:r>
              <a:rPr kumimoji="0" lang="en-GB" sz="2000" i="1" dirty="0" err="1">
                <a:latin typeface="+mn-lt"/>
              </a:rPr>
              <a:t>tribunus</a:t>
            </a:r>
            <a:r>
              <a:rPr kumimoji="0" lang="en-GB" sz="2000" i="1" dirty="0">
                <a:latin typeface="+mn-lt"/>
              </a:rPr>
              <a:t> </a:t>
            </a:r>
            <a:r>
              <a:rPr kumimoji="0" lang="en-GB" sz="2000" i="1" dirty="0" err="1">
                <a:latin typeface="+mn-lt"/>
              </a:rPr>
              <a:t>plebis</a:t>
            </a:r>
            <a:r>
              <a:rPr kumimoji="0" lang="en-GB" sz="2000" dirty="0">
                <a:latin typeface="+mn-lt"/>
              </a:rPr>
              <a:t>)</a:t>
            </a:r>
            <a:endParaRPr kumimoji="0" lang="en-GB" sz="2000" b="0" i="0" u="none" strike="noStrike" kern="1200" cap="none" spc="0" normalizeH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aseline="0" noProof="0" dirty="0">
                <a:latin typeface="+mn-lt"/>
              </a:rPr>
              <a:t>AED –</a:t>
            </a:r>
            <a:r>
              <a:rPr kumimoji="0" lang="en-GB" sz="2000" noProof="0" dirty="0">
                <a:latin typeface="+mn-lt"/>
              </a:rPr>
              <a:t> </a:t>
            </a:r>
            <a:r>
              <a:rPr kumimoji="0" lang="en-GB" sz="2000" i="1" noProof="0" dirty="0" err="1">
                <a:latin typeface="+mn-lt"/>
              </a:rPr>
              <a:t>aedilis</a:t>
            </a:r>
            <a:r>
              <a:rPr kumimoji="0" lang="en-GB" sz="2000" noProof="0" dirty="0">
                <a:latin typeface="+mn-lt"/>
              </a:rPr>
              <a:t> 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min. age 27 years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administration: e.g. market, police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duties, organisation of games,…</a:t>
            </a: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aseline="0" dirty="0">
                <a:latin typeface="+mn-lt"/>
              </a:rPr>
              <a:t>PR,</a:t>
            </a:r>
            <a:r>
              <a:rPr kumimoji="0" lang="en-GB" sz="2000" dirty="0">
                <a:latin typeface="+mn-lt"/>
              </a:rPr>
              <a:t> PRAET, </a:t>
            </a:r>
            <a:r>
              <a:rPr kumimoji="0" lang="en-GB" sz="2000" i="1" dirty="0">
                <a:latin typeface="+mn-lt"/>
              </a:rPr>
              <a:t>praetor</a:t>
            </a:r>
            <a:r>
              <a:rPr kumimoji="0" lang="en-GB" sz="2000" dirty="0">
                <a:latin typeface="+mn-lt"/>
              </a:rPr>
              <a:t> </a:t>
            </a:r>
            <a:r>
              <a:rPr kumimoji="0" lang="en-GB" sz="2000" dirty="0" err="1">
                <a:latin typeface="+mn-lt"/>
              </a:rPr>
              <a:t>pretor</a:t>
            </a:r>
            <a:endParaRPr kumimoji="0" lang="en-GB" sz="2000" dirty="0">
              <a:latin typeface="+mn-lt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min.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age: 30 years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aseline="0" dirty="0">
                <a:latin typeface="+mn-lt"/>
              </a:rPr>
              <a:t>law</a:t>
            </a:r>
            <a:r>
              <a:rPr kumimoji="0" lang="en-GB" sz="2000" dirty="0">
                <a:latin typeface="+mn-lt"/>
              </a:rPr>
              <a:t> speaking – with </a:t>
            </a:r>
            <a:r>
              <a:rPr kumimoji="0" lang="en-GB" sz="2000" dirty="0" err="1">
                <a:latin typeface="+mn-lt"/>
              </a:rPr>
              <a:t>imperium</a:t>
            </a:r>
            <a:endParaRPr kumimoji="0" lang="en-GB" sz="2000" dirty="0">
              <a:latin typeface="+mn-lt"/>
            </a:endParaRP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e.g., </a:t>
            </a:r>
            <a:r>
              <a:rPr kumimoji="0" lang="en-GB" sz="2000" i="1" dirty="0">
                <a:latin typeface="+mn-lt"/>
              </a:rPr>
              <a:t>praetor inter </a:t>
            </a:r>
            <a:r>
              <a:rPr kumimoji="0" lang="en-GB" sz="2000" i="1" dirty="0" err="1">
                <a:latin typeface="+mn-lt"/>
              </a:rPr>
              <a:t>cives</a:t>
            </a:r>
            <a:r>
              <a:rPr kumimoji="0" lang="en-GB" sz="2000" i="1" dirty="0">
                <a:latin typeface="+mn-lt"/>
              </a:rPr>
              <a:t> et </a:t>
            </a:r>
            <a:r>
              <a:rPr kumimoji="0" lang="en-GB" sz="2000" i="1" dirty="0" err="1">
                <a:latin typeface="+mn-lt"/>
              </a:rPr>
              <a:t>peregrinos</a:t>
            </a:r>
            <a:endParaRPr kumimoji="0" lang="en-GB" sz="2000" dirty="0">
              <a:latin typeface="+mn-lt"/>
            </a:endParaRP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C,</a:t>
            </a:r>
            <a:r>
              <a:rPr kumimoji="0" lang="en-GB" sz="2000" b="0" i="0" u="none" strike="noStrike" kern="1200" cap="none" spc="0" normalizeH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COS – consul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min. age: 33 years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Highest magistrate – with imp.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commander-in-chief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latin typeface="+mn-lt"/>
              </a:rPr>
              <a:t>Empire: also: </a:t>
            </a:r>
            <a:r>
              <a:rPr kumimoji="0" lang="en-GB" sz="2000" i="1" dirty="0">
                <a:latin typeface="+mn-lt"/>
              </a:rPr>
              <a:t>cos. </a:t>
            </a:r>
            <a:r>
              <a:rPr kumimoji="0" lang="en-GB" sz="2000" i="1" dirty="0" err="1">
                <a:latin typeface="+mn-lt"/>
              </a:rPr>
              <a:t>designatus</a:t>
            </a:r>
            <a:endParaRPr kumimoji="0" lang="en-GB" sz="2000" i="1" dirty="0">
              <a:latin typeface="+mn-lt"/>
            </a:endParaRP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bg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PROCOS – proconsul</a:t>
            </a:r>
          </a:p>
          <a:p>
            <a:pPr marL="877824" lvl="1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dirty="0">
                <a:solidFill>
                  <a:schemeClr val="bg2">
                    <a:lumMod val="20000"/>
                    <a:lumOff val="80000"/>
                  </a:schemeClr>
                </a:solidFill>
                <a:latin typeface="+mn-lt"/>
                <a:sym typeface="Wingdings" pitchFamily="2" charset="2"/>
              </a:rPr>
              <a:t>3 years as governor in a province</a:t>
            </a:r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</a:pPr>
            <a:r>
              <a:rPr kumimoji="0" lang="en-GB" sz="2000" b="0" i="0" u="none" strike="noStrike" kern="1200" cap="none" spc="0" normalizeH="0" baseline="0" dirty="0">
                <a:ln>
                  <a:noFill/>
                </a:ln>
                <a:solidFill>
                  <a:schemeClr val="bg2">
                    <a:lumMod val="20000"/>
                    <a:lumOff val="8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Wingdings" pitchFamily="2" charset="2"/>
              </a:rPr>
              <a:t>CEN, CENS, censor (only Republic)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145649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nhaltsplatzhalter 2"/>
          <p:cNvSpPr>
            <a:spLocks noGrp="1"/>
          </p:cNvSpPr>
          <p:nvPr>
            <p:ph idx="1"/>
          </p:nvPr>
        </p:nvSpPr>
        <p:spPr>
          <a:xfrm>
            <a:off x="0" y="0"/>
            <a:ext cx="4572000" cy="6858000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Senators: VC </a:t>
            </a:r>
            <a:r>
              <a:rPr lang="en-GB" sz="2000" i="1" dirty="0" err="1"/>
              <a:t>vir</a:t>
            </a:r>
            <a:r>
              <a:rPr lang="en-GB" sz="2000" i="1" dirty="0"/>
              <a:t> </a:t>
            </a:r>
            <a:r>
              <a:rPr lang="en-GB" sz="2000" i="1" dirty="0" err="1"/>
              <a:t>clarissimus</a:t>
            </a:r>
            <a:endParaRPr lang="en-GB" sz="2000" i="1" dirty="0"/>
          </a:p>
          <a:p>
            <a:r>
              <a:rPr lang="en-GB" sz="2000" dirty="0"/>
              <a:t>Prior to senatorial office holding:</a:t>
            </a:r>
          </a:p>
          <a:p>
            <a:pPr lvl="1"/>
            <a:r>
              <a:rPr lang="en-GB" sz="1800" dirty="0"/>
              <a:t>Member of </a:t>
            </a:r>
            <a:r>
              <a:rPr lang="en-GB" sz="1800" i="1" dirty="0" err="1"/>
              <a:t>vigintivirat</a:t>
            </a:r>
            <a:endParaRPr lang="en-GB" sz="1800" i="1" dirty="0"/>
          </a:p>
          <a:p>
            <a:pPr lvl="2"/>
            <a:r>
              <a:rPr lang="en-GB" sz="1600" i="1" dirty="0" err="1"/>
              <a:t>Xvir</a:t>
            </a:r>
            <a:r>
              <a:rPr lang="en-GB" sz="1600" i="1" dirty="0"/>
              <a:t> </a:t>
            </a:r>
            <a:r>
              <a:rPr lang="en-GB" sz="1600" i="1" dirty="0" err="1"/>
              <a:t>stlitibus</a:t>
            </a:r>
            <a:r>
              <a:rPr lang="en-GB" sz="1600" i="1" dirty="0"/>
              <a:t> </a:t>
            </a:r>
            <a:r>
              <a:rPr lang="en-GB" sz="1600" i="1" dirty="0" err="1"/>
              <a:t>iudicandis</a:t>
            </a:r>
            <a:r>
              <a:rPr lang="en-GB" sz="1600" i="1" dirty="0"/>
              <a:t>, </a:t>
            </a:r>
            <a:r>
              <a:rPr lang="en-GB" sz="1600" i="1" dirty="0" err="1"/>
              <a:t>IIIvir</a:t>
            </a:r>
            <a:r>
              <a:rPr lang="en-GB" sz="1600" i="1" dirty="0"/>
              <a:t> </a:t>
            </a:r>
            <a:r>
              <a:rPr lang="en-GB" sz="1600" i="1" dirty="0" err="1"/>
              <a:t>kapitalis</a:t>
            </a:r>
            <a:r>
              <a:rPr lang="en-GB" sz="1600" i="1" dirty="0"/>
              <a:t>, </a:t>
            </a:r>
            <a:r>
              <a:rPr lang="en-GB" sz="1600" i="1" dirty="0" err="1"/>
              <a:t>IIIvir</a:t>
            </a:r>
            <a:r>
              <a:rPr lang="en-GB" sz="1600" i="1" dirty="0"/>
              <a:t> </a:t>
            </a:r>
            <a:r>
              <a:rPr lang="en-GB" sz="1600" i="1" dirty="0" err="1"/>
              <a:t>auro</a:t>
            </a:r>
            <a:r>
              <a:rPr lang="en-GB" sz="1600" i="1" dirty="0"/>
              <a:t> </a:t>
            </a:r>
            <a:r>
              <a:rPr lang="en-GB" sz="1600" i="1" dirty="0" err="1"/>
              <a:t>argento</a:t>
            </a:r>
            <a:r>
              <a:rPr lang="en-GB" sz="1600" i="1" dirty="0"/>
              <a:t> </a:t>
            </a:r>
            <a:r>
              <a:rPr lang="en-GB" sz="1600" i="1" dirty="0" err="1"/>
              <a:t>aere</a:t>
            </a:r>
            <a:r>
              <a:rPr lang="en-GB" sz="1600" i="1" dirty="0"/>
              <a:t> </a:t>
            </a:r>
            <a:r>
              <a:rPr lang="en-GB" sz="1600" i="1" dirty="0" err="1"/>
              <a:t>flando</a:t>
            </a:r>
            <a:r>
              <a:rPr lang="en-GB" sz="1600" i="1" dirty="0"/>
              <a:t> </a:t>
            </a:r>
            <a:r>
              <a:rPr lang="en-GB" sz="1600" i="1" dirty="0" err="1"/>
              <a:t>feriundo</a:t>
            </a:r>
            <a:r>
              <a:rPr lang="en-GB" sz="1600" i="1" dirty="0"/>
              <a:t> = </a:t>
            </a:r>
            <a:r>
              <a:rPr lang="en-GB" sz="1600" i="1" dirty="0" err="1"/>
              <a:t>IIIvir</a:t>
            </a:r>
            <a:r>
              <a:rPr lang="en-GB" sz="1600" i="1" dirty="0"/>
              <a:t> </a:t>
            </a:r>
            <a:r>
              <a:rPr lang="en-GB" sz="1600" i="1" dirty="0" err="1"/>
              <a:t>monetalis</a:t>
            </a:r>
            <a:endParaRPr lang="en-GB" sz="1600" i="1" dirty="0"/>
          </a:p>
          <a:p>
            <a:pPr lvl="1"/>
            <a:r>
              <a:rPr lang="en-GB" sz="1800" dirty="0"/>
              <a:t>Military service</a:t>
            </a:r>
          </a:p>
          <a:p>
            <a:pPr lvl="2"/>
            <a:r>
              <a:rPr lang="en-GB" sz="1600" i="1" dirty="0" err="1"/>
              <a:t>tribunus</a:t>
            </a:r>
            <a:r>
              <a:rPr lang="en-GB" sz="1600" i="1" dirty="0"/>
              <a:t> </a:t>
            </a:r>
            <a:r>
              <a:rPr lang="en-GB" sz="1600" i="1" dirty="0" err="1"/>
              <a:t>militum</a:t>
            </a:r>
            <a:r>
              <a:rPr lang="en-GB" sz="1600" i="1" dirty="0"/>
              <a:t> </a:t>
            </a:r>
            <a:r>
              <a:rPr lang="en-GB" sz="1600" i="1" dirty="0" err="1"/>
              <a:t>laticlavius</a:t>
            </a:r>
            <a:endParaRPr lang="en-GB" sz="1600" i="1" dirty="0"/>
          </a:p>
          <a:p>
            <a:r>
              <a:rPr lang="en-GB" sz="2000" dirty="0"/>
              <a:t>Priesthoods, e.g.</a:t>
            </a:r>
          </a:p>
          <a:p>
            <a:pPr lvl="1"/>
            <a:r>
              <a:rPr lang="en-GB" sz="1600" dirty="0"/>
              <a:t>AVG – </a:t>
            </a:r>
            <a:r>
              <a:rPr lang="en-GB" sz="1600" i="1" dirty="0"/>
              <a:t>augur</a:t>
            </a:r>
          </a:p>
          <a:p>
            <a:pPr lvl="1"/>
            <a:r>
              <a:rPr lang="en-GB" sz="1600" dirty="0"/>
              <a:t>HARVSPEX</a:t>
            </a:r>
          </a:p>
          <a:p>
            <a:pPr lvl="1"/>
            <a:r>
              <a:rPr lang="en-GB" sz="1600" dirty="0"/>
              <a:t>PONT </a:t>
            </a:r>
            <a:r>
              <a:rPr lang="en-GB" sz="1600" i="1" dirty="0" err="1"/>
              <a:t>pontifex</a:t>
            </a:r>
            <a:endParaRPr lang="en-GB" sz="1600" i="1" dirty="0"/>
          </a:p>
          <a:p>
            <a:pPr lvl="1"/>
            <a:r>
              <a:rPr lang="en-GB" sz="1600" dirty="0"/>
              <a:t>FL , FLAM, </a:t>
            </a:r>
            <a:r>
              <a:rPr lang="en-GB" sz="1600" i="1" dirty="0"/>
              <a:t>flamen </a:t>
            </a:r>
          </a:p>
          <a:p>
            <a:pPr lvl="1"/>
            <a:r>
              <a:rPr lang="en-GB" sz="1600" dirty="0"/>
              <a:t>FR ARV – </a:t>
            </a:r>
            <a:r>
              <a:rPr lang="en-GB" sz="1600" i="1" dirty="0" err="1"/>
              <a:t>frater</a:t>
            </a:r>
            <a:r>
              <a:rPr lang="en-GB" sz="1600" i="1" dirty="0"/>
              <a:t>  </a:t>
            </a:r>
            <a:r>
              <a:rPr lang="en-GB" sz="1600" i="1" dirty="0" err="1"/>
              <a:t>Arvalis</a:t>
            </a:r>
            <a:endParaRPr lang="en-GB" sz="1600" i="1" dirty="0"/>
          </a:p>
          <a:p>
            <a:pPr lvl="1"/>
            <a:r>
              <a:rPr lang="en-GB" sz="1600" dirty="0"/>
              <a:t>XV VIR S F – </a:t>
            </a:r>
            <a:r>
              <a:rPr lang="en-GB" sz="1600" i="1" dirty="0" err="1"/>
              <a:t>quindecemvir</a:t>
            </a:r>
            <a:r>
              <a:rPr lang="en-GB" sz="1600" i="1" dirty="0"/>
              <a:t> </a:t>
            </a:r>
            <a:r>
              <a:rPr lang="en-GB" sz="1600" i="1" dirty="0" err="1"/>
              <a:t>sacris</a:t>
            </a:r>
            <a:r>
              <a:rPr lang="en-GB" sz="1600" i="1" dirty="0"/>
              <a:t> </a:t>
            </a:r>
            <a:r>
              <a:rPr lang="en-GB" sz="1600" i="1" dirty="0" err="1"/>
              <a:t>faciundis</a:t>
            </a:r>
            <a:endParaRPr lang="en-GB" sz="1600" i="1" dirty="0"/>
          </a:p>
          <a:p>
            <a:pPr lvl="1"/>
            <a:r>
              <a:rPr lang="en-GB" sz="1600" dirty="0"/>
              <a:t>SOD AVG – </a:t>
            </a:r>
            <a:r>
              <a:rPr lang="en-GB" sz="1600" i="1" dirty="0" err="1"/>
              <a:t>sodalis</a:t>
            </a:r>
            <a:r>
              <a:rPr lang="en-GB" sz="1600" i="1" dirty="0"/>
              <a:t> </a:t>
            </a:r>
            <a:r>
              <a:rPr lang="en-GB" sz="1600" i="1" dirty="0" err="1"/>
              <a:t>Augustalis</a:t>
            </a:r>
            <a:endParaRPr lang="en-GB" sz="1600" i="1" dirty="0"/>
          </a:p>
          <a:p>
            <a:pPr lvl="1"/>
            <a:r>
              <a:rPr lang="en-GB" sz="1600" dirty="0"/>
              <a:t>SOD FLAV </a:t>
            </a:r>
            <a:r>
              <a:rPr lang="en-GB" sz="1600" i="1" dirty="0"/>
              <a:t>– </a:t>
            </a:r>
            <a:r>
              <a:rPr lang="en-GB" sz="1600" i="1" dirty="0" err="1"/>
              <a:t>sodalis</a:t>
            </a:r>
            <a:r>
              <a:rPr lang="en-GB" sz="1600" i="1" dirty="0"/>
              <a:t> </a:t>
            </a:r>
            <a:r>
              <a:rPr lang="en-GB" sz="1600" i="1" dirty="0" err="1"/>
              <a:t>Flaviales</a:t>
            </a:r>
            <a:r>
              <a:rPr lang="en-GB" sz="1600" i="1" dirty="0"/>
              <a:t> </a:t>
            </a:r>
          </a:p>
          <a:p>
            <a:r>
              <a:rPr lang="en-GB" sz="2000" dirty="0"/>
              <a:t>Empire: </a:t>
            </a:r>
          </a:p>
          <a:p>
            <a:pPr lvl="1"/>
            <a:r>
              <a:rPr lang="en-GB" sz="1600" dirty="0"/>
              <a:t>LEG </a:t>
            </a:r>
            <a:r>
              <a:rPr lang="en-GB" sz="1600" dirty="0" err="1"/>
              <a:t>LEG</a:t>
            </a:r>
            <a:r>
              <a:rPr lang="en-GB" sz="1600" i="1" dirty="0"/>
              <a:t> </a:t>
            </a:r>
            <a:r>
              <a:rPr lang="en-GB" sz="1600" i="1" dirty="0" err="1"/>
              <a:t>legatus</a:t>
            </a:r>
            <a:r>
              <a:rPr lang="en-GB" sz="1600" i="1" dirty="0"/>
              <a:t> </a:t>
            </a:r>
            <a:r>
              <a:rPr lang="en-GB" sz="1600" i="1" dirty="0" err="1"/>
              <a:t>legionis</a:t>
            </a:r>
            <a:endParaRPr lang="en-GB" sz="1600" i="1" dirty="0"/>
          </a:p>
          <a:p>
            <a:pPr lvl="1"/>
            <a:r>
              <a:rPr lang="en-GB" sz="1600" i="1" dirty="0"/>
              <a:t>LEG AVG PR </a:t>
            </a:r>
            <a:r>
              <a:rPr lang="en-GB" sz="1600" i="1" dirty="0" err="1"/>
              <a:t>PR</a:t>
            </a:r>
            <a:r>
              <a:rPr lang="en-GB" sz="1600" i="1" dirty="0"/>
              <a:t>  </a:t>
            </a:r>
            <a:r>
              <a:rPr lang="en-GB" sz="1600" i="1" dirty="0" err="1"/>
              <a:t>legatus</a:t>
            </a:r>
            <a:r>
              <a:rPr lang="en-GB" sz="1600" i="1" dirty="0"/>
              <a:t> </a:t>
            </a:r>
            <a:r>
              <a:rPr lang="en-GB" sz="1600" i="1" dirty="0" err="1"/>
              <a:t>Augusti</a:t>
            </a:r>
            <a:r>
              <a:rPr lang="en-GB" sz="1600" i="1" dirty="0"/>
              <a:t>  pro </a:t>
            </a:r>
            <a:r>
              <a:rPr lang="en-GB" sz="1600" i="1" dirty="0" err="1"/>
              <a:t>praetore</a:t>
            </a:r>
            <a:r>
              <a:rPr lang="en-GB" sz="1600" i="1" dirty="0"/>
              <a:t>, </a:t>
            </a:r>
            <a:r>
              <a:rPr lang="en-GB" sz="1600" dirty="0"/>
              <a:t>“governor”</a:t>
            </a:r>
          </a:p>
          <a:p>
            <a:pPr lvl="1"/>
            <a:r>
              <a:rPr lang="en-GB" sz="1600" dirty="0"/>
              <a:t>CVR R P </a:t>
            </a:r>
            <a:r>
              <a:rPr lang="en-GB" sz="1600" i="1" dirty="0"/>
              <a:t>curator </a:t>
            </a:r>
            <a:r>
              <a:rPr lang="en-GB" sz="1600" i="1" dirty="0" err="1"/>
              <a:t>rei</a:t>
            </a:r>
            <a:r>
              <a:rPr lang="en-GB" sz="1600" i="1" dirty="0"/>
              <a:t> </a:t>
            </a:r>
            <a:r>
              <a:rPr lang="en-GB" sz="1600" i="1" dirty="0" err="1"/>
              <a:t>publicae</a:t>
            </a:r>
            <a:endParaRPr lang="en-GB" sz="1600" i="1" dirty="0"/>
          </a:p>
        </p:txBody>
      </p:sp>
      <p:sp>
        <p:nvSpPr>
          <p:cNvPr id="5" name="Inhaltsplatzhalter 2"/>
          <p:cNvSpPr txBox="1">
            <a:spLocks/>
          </p:cNvSpPr>
          <p:nvPr/>
        </p:nvSpPr>
        <p:spPr>
          <a:xfrm>
            <a:off x="4355976" y="0"/>
            <a:ext cx="4788024" cy="6858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88640"/>
            <a:ext cx="4680520" cy="3379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 l="24519" t="4536" r="25082" b="13817"/>
          <a:stretch>
            <a:fillRect/>
          </a:stretch>
        </p:blipFill>
        <p:spPr bwMode="auto">
          <a:xfrm>
            <a:off x="6156176" y="2420888"/>
            <a:ext cx="2664296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feld 7"/>
          <p:cNvSpPr txBox="1"/>
          <p:nvPr/>
        </p:nvSpPr>
        <p:spPr>
          <a:xfrm>
            <a:off x="7452320" y="582733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sz="2800" i="1" dirty="0">
                <a:solidFill>
                  <a:srgbClr val="92D050"/>
                </a:solidFill>
              </a:rPr>
              <a:t>augur</a:t>
            </a:r>
          </a:p>
        </p:txBody>
      </p:sp>
    </p:spTree>
    <p:extLst>
      <p:ext uri="{BB962C8B-B14F-4D97-AF65-F5344CB8AC3E}">
        <p14:creationId xmlns:p14="http://schemas.microsoft.com/office/powerpoint/2010/main" val="98299764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annuity</a:t>
            </a:r>
          </a:p>
          <a:p>
            <a:r>
              <a:rPr lang="en-GB" dirty="0"/>
              <a:t>no re-election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01694">
            <a:off x="4066775" y="781759"/>
            <a:ext cx="4601895" cy="282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Senatorial Career</a:t>
            </a:r>
          </a:p>
        </p:txBody>
      </p:sp>
    </p:spTree>
    <p:extLst>
      <p:ext uri="{BB962C8B-B14F-4D97-AF65-F5344CB8AC3E}">
        <p14:creationId xmlns:p14="http://schemas.microsoft.com/office/powerpoint/2010/main" val="3662438285"/>
      </p:ext>
    </p:extLst>
  </p:cSld>
  <p:clrMapOvr>
    <a:masterClrMapping/>
  </p:clrMapOvr>
  <p:transition>
    <p:randomBar dir="vert"/>
  </p:transition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Senatorial Career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9544"/>
          <a:stretch>
            <a:fillRect/>
          </a:stretch>
        </p:blipFill>
        <p:spPr bwMode="auto">
          <a:xfrm>
            <a:off x="35496" y="1196752"/>
            <a:ext cx="545965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nhaltsplatzhalter 7"/>
          <p:cNvSpPr txBox="1">
            <a:spLocks/>
          </p:cNvSpPr>
          <p:nvPr/>
        </p:nvSpPr>
        <p:spPr>
          <a:xfrm>
            <a:off x="5486400" y="1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chronological order or v.v.?</a:t>
            </a:r>
          </a:p>
        </p:txBody>
      </p:sp>
      <p:sp>
        <p:nvSpPr>
          <p:cNvPr id="7" name="Inhaltsplatzhalter 7"/>
          <p:cNvSpPr txBox="1">
            <a:spLocks/>
          </p:cNvSpPr>
          <p:nvPr/>
        </p:nvSpPr>
        <p:spPr>
          <a:xfrm>
            <a:off x="5450904" y="72008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larissimo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v(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iro</a:t>
            </a:r>
            <a:r>
              <a:rPr kumimoji="0" lang="en-GB" sz="2400" dirty="0">
                <a:latin typeface="+mn-lt"/>
              </a:rPr>
              <a:t>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7"/>
          <p:cNvSpPr txBox="1">
            <a:spLocks/>
          </p:cNvSpPr>
          <p:nvPr/>
        </p:nvSpPr>
        <p:spPr>
          <a:xfrm>
            <a:off x="5436096" y="108012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co(n)s(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ili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9" name="Inhaltsplatzhalter 7"/>
          <p:cNvSpPr txBox="1">
            <a:spLocks/>
          </p:cNvSpPr>
          <p:nvPr/>
        </p:nvSpPr>
        <p:spPr>
          <a:xfrm>
            <a:off x="5450904" y="144016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(1)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quaest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provinciae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Asiae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Grafik 9" descr="MAP Roman_Empire_full_map.jpg"/>
          <p:cNvPicPr>
            <a:picLocks noChangeAspect="1"/>
          </p:cNvPicPr>
          <p:nvPr/>
        </p:nvPicPr>
        <p:blipFill>
          <a:blip r:embed="rId3" cstate="print"/>
          <a:srcRect l="35235" t="43973" r="5704" b="6608"/>
          <a:stretch>
            <a:fillRect/>
          </a:stretch>
        </p:blipFill>
        <p:spPr>
          <a:xfrm>
            <a:off x="2555776" y="2348880"/>
            <a:ext cx="6493335" cy="4437112"/>
          </a:xfrm>
          <a:prstGeom prst="rect">
            <a:avLst/>
          </a:prstGeom>
        </p:spPr>
      </p:pic>
      <p:sp>
        <p:nvSpPr>
          <p:cNvPr id="11" name="Textfeld 10"/>
          <p:cNvSpPr txBox="1"/>
          <p:nvPr/>
        </p:nvSpPr>
        <p:spPr>
          <a:xfrm rot="21059612">
            <a:off x="176330" y="4769128"/>
            <a:ext cx="255577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The same person is known from 3 different inscriptions</a:t>
            </a:r>
          </a:p>
          <a:p>
            <a:pPr>
              <a:buNone/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cf. PIR</a:t>
            </a:r>
            <a:r>
              <a:rPr lang="en-GB" sz="2000" baseline="30000" dirty="0">
                <a:solidFill>
                  <a:schemeClr val="tx1">
                    <a:lumMod val="65000"/>
                  </a:schemeClr>
                </a:solidFill>
              </a:rPr>
              <a:t>2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 I 369 and </a:t>
            </a:r>
            <a:r>
              <a:rPr lang="en-GB" sz="2000" dirty="0" err="1">
                <a:solidFill>
                  <a:schemeClr val="tx1">
                    <a:lumMod val="65000"/>
                  </a:schemeClr>
                </a:solidFill>
              </a:rPr>
              <a:t>Thomasson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tx1">
                    <a:lumMod val="65000"/>
                  </a:schemeClr>
                </a:solidFill>
              </a:rPr>
              <a:t>Statthalter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 211f.</a:t>
            </a:r>
          </a:p>
        </p:txBody>
      </p:sp>
    </p:spTree>
    <p:extLst>
      <p:ext uri="{BB962C8B-B14F-4D97-AF65-F5344CB8AC3E}">
        <p14:creationId xmlns:p14="http://schemas.microsoft.com/office/powerpoint/2010/main" val="5349197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Senatorial Career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9544"/>
          <a:stretch>
            <a:fillRect/>
          </a:stretch>
        </p:blipFill>
        <p:spPr bwMode="auto">
          <a:xfrm>
            <a:off x="35496" y="1196752"/>
            <a:ext cx="545965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nhaltsplatzhalter 7"/>
          <p:cNvSpPr txBox="1">
            <a:spLocks/>
          </p:cNvSpPr>
          <p:nvPr/>
        </p:nvSpPr>
        <p:spPr>
          <a:xfrm>
            <a:off x="5486400" y="1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chronological order or v.v.?</a:t>
            </a:r>
          </a:p>
        </p:txBody>
      </p:sp>
      <p:sp>
        <p:nvSpPr>
          <p:cNvPr id="7" name="Inhaltsplatzhalter 7"/>
          <p:cNvSpPr txBox="1">
            <a:spLocks/>
          </p:cNvSpPr>
          <p:nvPr/>
        </p:nvSpPr>
        <p:spPr>
          <a:xfrm>
            <a:off x="5450904" y="72008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larissimo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v(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iro</a:t>
            </a:r>
            <a:r>
              <a:rPr kumimoji="0" lang="en-GB" sz="2400" dirty="0">
                <a:latin typeface="+mn-lt"/>
              </a:rPr>
              <a:t>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7"/>
          <p:cNvSpPr txBox="1">
            <a:spLocks/>
          </p:cNvSpPr>
          <p:nvPr/>
        </p:nvSpPr>
        <p:spPr>
          <a:xfrm>
            <a:off x="5436096" y="108012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co(n)s(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ili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9" name="Inhaltsplatzhalter 7"/>
          <p:cNvSpPr txBox="1">
            <a:spLocks/>
          </p:cNvSpPr>
          <p:nvPr/>
        </p:nvSpPr>
        <p:spPr>
          <a:xfrm>
            <a:off x="5450904" y="144016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(1)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quaest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provinciae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Asiae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Inhaltsplatzhalter 7"/>
          <p:cNvSpPr txBox="1">
            <a:spLocks/>
          </p:cNvSpPr>
          <p:nvPr/>
        </p:nvSpPr>
        <p:spPr>
          <a:xfrm>
            <a:off x="5450904" y="216024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(2)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uno</a:t>
            </a:r>
            <a:r>
              <a:rPr kumimoji="0" lang="en-GB" sz="2400" dirty="0">
                <a:latin typeface="+mn-lt"/>
              </a:rPr>
              <a:t>) </a:t>
            </a:r>
            <a:r>
              <a:rPr kumimoji="0" lang="en-GB" sz="2400" dirty="0" err="1">
                <a:latin typeface="+mn-lt"/>
              </a:rPr>
              <a:t>plebei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Inhaltsplatzhalter 7"/>
          <p:cNvSpPr txBox="1">
            <a:spLocks/>
          </p:cNvSpPr>
          <p:nvPr/>
        </p:nvSpPr>
        <p:spPr>
          <a:xfrm>
            <a:off x="5450904" y="2592288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(3)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praetori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curatori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civitatis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Calenorum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Inhaltsplatzhalter 7"/>
          <p:cNvSpPr txBox="1">
            <a:spLocks/>
          </p:cNvSpPr>
          <p:nvPr/>
        </p:nvSpPr>
        <p:spPr>
          <a:xfrm>
            <a:off x="5450904" y="3456384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(4)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curatori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viarum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Clodiae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Cassiae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Ciminiae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6202" y="758961"/>
            <a:ext cx="4701902" cy="6099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8167549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Senatorial Career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9544"/>
          <a:stretch>
            <a:fillRect/>
          </a:stretch>
        </p:blipFill>
        <p:spPr bwMode="auto">
          <a:xfrm>
            <a:off x="35496" y="1196752"/>
            <a:ext cx="545965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Inhaltsplatzhalter 7"/>
          <p:cNvSpPr txBox="1">
            <a:spLocks/>
          </p:cNvSpPr>
          <p:nvPr/>
        </p:nvSpPr>
        <p:spPr>
          <a:xfrm>
            <a:off x="5486400" y="1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chronological order or v.v.?</a:t>
            </a:r>
          </a:p>
        </p:txBody>
      </p:sp>
      <p:sp>
        <p:nvSpPr>
          <p:cNvPr id="7" name="Inhaltsplatzhalter 7"/>
          <p:cNvSpPr txBox="1">
            <a:spLocks/>
          </p:cNvSpPr>
          <p:nvPr/>
        </p:nvSpPr>
        <p:spPr>
          <a:xfrm>
            <a:off x="5450904" y="72008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larissimo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v(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iro</a:t>
            </a:r>
            <a:r>
              <a:rPr kumimoji="0" lang="en-GB" sz="2400" dirty="0">
                <a:latin typeface="+mn-lt"/>
              </a:rPr>
              <a:t>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Inhaltsplatzhalter 7"/>
          <p:cNvSpPr txBox="1">
            <a:spLocks/>
          </p:cNvSpPr>
          <p:nvPr/>
        </p:nvSpPr>
        <p:spPr>
          <a:xfrm>
            <a:off x="5436096" y="108012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co(n)s(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uli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  <p:sp>
        <p:nvSpPr>
          <p:cNvPr id="9" name="Inhaltsplatzhalter 7"/>
          <p:cNvSpPr txBox="1">
            <a:spLocks/>
          </p:cNvSpPr>
          <p:nvPr/>
        </p:nvSpPr>
        <p:spPr>
          <a:xfrm>
            <a:off x="5450904" y="144016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(1)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quaest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provinciae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Asiae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Inhaltsplatzhalter 7"/>
          <p:cNvSpPr txBox="1">
            <a:spLocks/>
          </p:cNvSpPr>
          <p:nvPr/>
        </p:nvSpPr>
        <p:spPr>
          <a:xfrm>
            <a:off x="5450904" y="2160240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(2)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uno</a:t>
            </a:r>
            <a:r>
              <a:rPr kumimoji="0" lang="en-GB" sz="2400" dirty="0">
                <a:latin typeface="+mn-lt"/>
              </a:rPr>
              <a:t>) </a:t>
            </a:r>
            <a:r>
              <a:rPr kumimoji="0" lang="en-GB" sz="2400" dirty="0" err="1">
                <a:latin typeface="+mn-lt"/>
              </a:rPr>
              <a:t>plebei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Inhaltsplatzhalter 7"/>
          <p:cNvSpPr txBox="1">
            <a:spLocks/>
          </p:cNvSpPr>
          <p:nvPr/>
        </p:nvSpPr>
        <p:spPr>
          <a:xfrm>
            <a:off x="5450904" y="2592288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(3)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praetori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curatori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civitatis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Calenorum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Inhaltsplatzhalter 7"/>
          <p:cNvSpPr txBox="1">
            <a:spLocks/>
          </p:cNvSpPr>
          <p:nvPr/>
        </p:nvSpPr>
        <p:spPr>
          <a:xfrm>
            <a:off x="5450904" y="3456384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(4)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curatori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viarum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Clodiae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Cassiae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et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Ciminiae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Inhaltsplatzhalter 7"/>
          <p:cNvSpPr txBox="1">
            <a:spLocks/>
          </p:cNvSpPr>
          <p:nvPr/>
        </p:nvSpPr>
        <p:spPr>
          <a:xfrm>
            <a:off x="5522912" y="4464496"/>
            <a:ext cx="365760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(5)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praefecto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aerari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militaris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Inhaltsplatzhalter 7"/>
          <p:cNvSpPr txBox="1">
            <a:spLocks/>
          </p:cNvSpPr>
          <p:nvPr/>
        </p:nvSpPr>
        <p:spPr>
          <a:xfrm>
            <a:off x="2339752" y="5112568"/>
            <a:ext cx="6768752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(6)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proconsuli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provinciae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Macedoniae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Inhaltsplatzhalter 7"/>
          <p:cNvSpPr txBox="1">
            <a:spLocks/>
          </p:cNvSpPr>
          <p:nvPr/>
        </p:nvSpPr>
        <p:spPr>
          <a:xfrm>
            <a:off x="539552" y="5517232"/>
            <a:ext cx="864096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(7) legato leg(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ionis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III Aug(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ustae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Severianae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Alexandrinae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Inhaltsplatzhalter 7"/>
          <p:cNvSpPr txBox="1">
            <a:spLocks/>
          </p:cNvSpPr>
          <p:nvPr/>
        </p:nvSpPr>
        <p:spPr>
          <a:xfrm>
            <a:off x="539552" y="5904656"/>
            <a:ext cx="8640960" cy="1196752"/>
          </a:xfrm>
          <a:prstGeom prst="rect">
            <a:avLst/>
          </a:prstGeom>
        </p:spPr>
        <p:txBody>
          <a:bodyPr/>
          <a:lstStyle/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patrono</a:t>
            </a:r>
            <a:endParaRPr kumimoji="0" lang="en-GB" sz="2400" dirty="0">
              <a:latin typeface="+mn-lt"/>
            </a:endParaRPr>
          </a:p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publica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Cirtensium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decreto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ordinis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dedit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dedicavitque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Textfeld 17"/>
          <p:cNvSpPr txBox="1"/>
          <p:nvPr/>
        </p:nvSpPr>
        <p:spPr>
          <a:xfrm>
            <a:off x="2195736" y="6093296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 err="1">
                <a:solidFill>
                  <a:schemeClr val="tx1">
                    <a:lumMod val="65000"/>
                  </a:schemeClr>
                </a:solidFill>
              </a:rPr>
              <a:t>Cirta</a:t>
            </a:r>
            <a:r>
              <a:rPr lang="en-GB" sz="1800" i="1" dirty="0">
                <a:solidFill>
                  <a:schemeClr val="tx1">
                    <a:lumMod val="65000"/>
                  </a:schemeClr>
                </a:solidFill>
              </a:rPr>
              <a:t>: capital of Numidia</a:t>
            </a:r>
          </a:p>
        </p:txBody>
      </p:sp>
      <p:pic>
        <p:nvPicPr>
          <p:cNvPr id="19" name="Grafik 18" descr="MAP Roman_Empire_full_map.jpg"/>
          <p:cNvPicPr>
            <a:picLocks noChangeAspect="1"/>
          </p:cNvPicPr>
          <p:nvPr/>
        </p:nvPicPr>
        <p:blipFill>
          <a:blip r:embed="rId3" cstate="print"/>
          <a:srcRect l="8878" t="51395" r="60201" b="23267"/>
          <a:stretch>
            <a:fillRect/>
          </a:stretch>
        </p:blipFill>
        <p:spPr>
          <a:xfrm rot="21021623">
            <a:off x="108543" y="1080891"/>
            <a:ext cx="5902579" cy="39503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130054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900"/>
                            </p:stCondLst>
                            <p:childTnLst>
                              <p:par>
                                <p:cTn id="6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Senatorial Career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4077072"/>
            <a:ext cx="5770984" cy="2049091"/>
          </a:xfrm>
        </p:spPr>
        <p:txBody>
          <a:bodyPr/>
          <a:lstStyle/>
          <a:p>
            <a:r>
              <a:rPr lang="en-GB" dirty="0"/>
              <a:t>leg(</a:t>
            </a:r>
            <a:r>
              <a:rPr lang="en-GB" dirty="0" err="1"/>
              <a:t>ato</a:t>
            </a:r>
            <a:r>
              <a:rPr lang="en-GB" dirty="0"/>
              <a:t>) [Aug(</a:t>
            </a:r>
            <a:r>
              <a:rPr lang="en-GB" dirty="0" err="1"/>
              <a:t>usto</a:t>
            </a:r>
            <a:r>
              <a:rPr lang="en-GB" dirty="0"/>
              <a:t>)] pr(o) pr(</a:t>
            </a:r>
            <a:r>
              <a:rPr lang="en-GB" dirty="0" err="1"/>
              <a:t>aetorie</a:t>
            </a:r>
            <a:r>
              <a:rPr lang="en-GB" dirty="0"/>
              <a:t>) </a:t>
            </a:r>
            <a:r>
              <a:rPr lang="en-GB" dirty="0" err="1"/>
              <a:t>provin</a:t>
            </a:r>
            <a:r>
              <a:rPr lang="en-GB" dirty="0"/>
              <a:t>(</a:t>
            </a:r>
            <a:r>
              <a:rPr lang="en-GB" dirty="0" err="1"/>
              <a:t>ciae</a:t>
            </a:r>
            <a:r>
              <a:rPr lang="en-GB" dirty="0"/>
              <a:t>) </a:t>
            </a:r>
            <a:r>
              <a:rPr lang="en-GB" dirty="0" err="1"/>
              <a:t>Numidiae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96544" y="1196752"/>
            <a:ext cx="712959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hteck 4"/>
          <p:cNvSpPr/>
          <p:nvPr/>
        </p:nvSpPr>
        <p:spPr>
          <a:xfrm>
            <a:off x="6084168" y="1916832"/>
            <a:ext cx="2664296" cy="432048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hteck 5"/>
          <p:cNvSpPr/>
          <p:nvPr/>
        </p:nvSpPr>
        <p:spPr>
          <a:xfrm>
            <a:off x="1907704" y="2204864"/>
            <a:ext cx="1296144" cy="432048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hteck 6"/>
          <p:cNvSpPr/>
          <p:nvPr/>
        </p:nvSpPr>
        <p:spPr>
          <a:xfrm>
            <a:off x="3923928" y="2492896"/>
            <a:ext cx="1296144" cy="432048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hteck 7"/>
          <p:cNvSpPr/>
          <p:nvPr/>
        </p:nvSpPr>
        <p:spPr>
          <a:xfrm>
            <a:off x="6660232" y="2564904"/>
            <a:ext cx="504056" cy="432048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hteck 8"/>
          <p:cNvSpPr/>
          <p:nvPr/>
        </p:nvSpPr>
        <p:spPr>
          <a:xfrm>
            <a:off x="5436096" y="2852936"/>
            <a:ext cx="3312368" cy="432048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hteck 9"/>
          <p:cNvSpPr/>
          <p:nvPr/>
        </p:nvSpPr>
        <p:spPr>
          <a:xfrm>
            <a:off x="2051720" y="3140968"/>
            <a:ext cx="6192688" cy="432048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Inhaltsplatzhalter 2"/>
          <p:cNvSpPr txBox="1">
            <a:spLocks/>
          </p:cNvSpPr>
          <p:nvPr/>
        </p:nvSpPr>
        <p:spPr>
          <a:xfrm>
            <a:off x="3491880" y="5157192"/>
            <a:ext cx="5616624" cy="1584176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/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Senator, origin: Timgad, Numidia</a:t>
            </a:r>
          </a:p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dirty="0">
                <a:solidFill>
                  <a:schemeClr val="tx1">
                    <a:lumMod val="95000"/>
                  </a:schemeClr>
                </a:solidFill>
                <a:latin typeface="+mn-lt"/>
              </a:rPr>
              <a:t>Wealth &amp; Status: patron of many cities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20624" marR="0" lvl="0" indent="-384048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Profiting from good relations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with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Severan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dynasty, 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also originating from Africa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noProof="0" dirty="0" err="1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Proconsularis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695100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Senatorial Career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28600" y="1268760"/>
            <a:ext cx="8915400" cy="558924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AE 1920, 30 from </a:t>
            </a:r>
            <a:r>
              <a:rPr lang="en-GB" dirty="0" err="1">
                <a:solidFill>
                  <a:schemeClr val="tx1">
                    <a:lumMod val="85000"/>
                  </a:schemeClr>
                </a:solidFill>
              </a:rPr>
              <a:t>Djemila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 / </a:t>
            </a:r>
            <a:r>
              <a:rPr lang="en-GB" dirty="0" err="1">
                <a:solidFill>
                  <a:schemeClr val="tx1">
                    <a:lumMod val="85000"/>
                  </a:schemeClr>
                </a:solidFill>
              </a:rPr>
              <a:t>Cuicul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 , Numidia</a:t>
            </a:r>
            <a:br>
              <a:rPr lang="en-GB" dirty="0">
                <a:solidFill>
                  <a:schemeClr val="tx1">
                    <a:lumMod val="85000"/>
                  </a:schemeClr>
                </a:solidFill>
              </a:rPr>
            </a:br>
            <a:br>
              <a:rPr lang="en-GB" dirty="0"/>
            </a:br>
            <a:r>
              <a:rPr lang="en-GB" dirty="0">
                <a:solidFill>
                  <a:srgbClr val="FFC000"/>
                </a:solidFill>
              </a:rPr>
              <a:t>I(</a:t>
            </a:r>
            <a:r>
              <a:rPr lang="en-GB" dirty="0" err="1">
                <a:solidFill>
                  <a:srgbClr val="FFC000"/>
                </a:solidFill>
              </a:rPr>
              <a:t>ovi</a:t>
            </a:r>
            <a:r>
              <a:rPr lang="en-GB" dirty="0">
                <a:solidFill>
                  <a:srgbClr val="FFC000"/>
                </a:solidFill>
              </a:rPr>
              <a:t>) O(</a:t>
            </a:r>
            <a:r>
              <a:rPr lang="en-GB" dirty="0" err="1">
                <a:solidFill>
                  <a:srgbClr val="FFC000"/>
                </a:solidFill>
              </a:rPr>
              <a:t>ptimo</a:t>
            </a:r>
            <a:r>
              <a:rPr lang="en-GB" dirty="0">
                <a:solidFill>
                  <a:srgbClr val="FFC000"/>
                </a:solidFill>
              </a:rPr>
              <a:t>) M(</a:t>
            </a:r>
            <a:r>
              <a:rPr lang="en-GB" dirty="0" err="1">
                <a:solidFill>
                  <a:srgbClr val="FFC000"/>
                </a:solidFill>
              </a:rPr>
              <a:t>aximo</a:t>
            </a:r>
            <a:r>
              <a:rPr lang="en-GB" dirty="0">
                <a:solidFill>
                  <a:srgbClr val="FFC000"/>
                </a:solidFill>
              </a:rPr>
              <a:t>)</a:t>
            </a:r>
            <a:r>
              <a:rPr lang="en-GB" dirty="0"/>
              <a:t> /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P(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ublius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)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Iulius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Iu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/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nianus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Mar/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tialianus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/>
              <a:t>leg(</a:t>
            </a:r>
            <a:r>
              <a:rPr lang="en-GB" dirty="0" err="1"/>
              <a:t>atus</a:t>
            </a:r>
            <a:r>
              <a:rPr lang="en-GB" dirty="0"/>
              <a:t>) / Aug(</a:t>
            </a:r>
            <a:r>
              <a:rPr lang="en-GB" dirty="0" err="1"/>
              <a:t>usti</a:t>
            </a:r>
            <a:r>
              <a:rPr lang="en-GB" dirty="0"/>
              <a:t>) leg(</a:t>
            </a:r>
            <a:r>
              <a:rPr lang="en-GB" dirty="0" err="1"/>
              <a:t>ionis</a:t>
            </a:r>
            <a:r>
              <a:rPr lang="en-GB" dirty="0"/>
              <a:t>) III Aug(</a:t>
            </a:r>
            <a:r>
              <a:rPr lang="en-GB" dirty="0" err="1"/>
              <a:t>ustae</a:t>
            </a:r>
            <a:r>
              <a:rPr lang="en-GB" dirty="0"/>
              <a:t>) / [[A[le]x(</a:t>
            </a:r>
            <a:r>
              <a:rPr lang="en-GB" dirty="0" err="1"/>
              <a:t>andrianae</a:t>
            </a:r>
            <a:r>
              <a:rPr lang="en-GB" dirty="0"/>
              <a:t>)]] </a:t>
            </a:r>
            <a:r>
              <a:rPr lang="en-GB" dirty="0">
                <a:solidFill>
                  <a:srgbClr val="FFC000"/>
                </a:solidFill>
              </a:rPr>
              <a:t>co(n)s(</a:t>
            </a:r>
            <a:r>
              <a:rPr lang="en-GB" dirty="0" err="1">
                <a:solidFill>
                  <a:srgbClr val="FFC000"/>
                </a:solidFill>
              </a:rPr>
              <a:t>ul</a:t>
            </a:r>
            <a:r>
              <a:rPr lang="en-GB" dirty="0">
                <a:solidFill>
                  <a:srgbClr val="FFC000"/>
                </a:solidFill>
              </a:rPr>
              <a:t>) des(</a:t>
            </a:r>
            <a:r>
              <a:rPr lang="en-GB" dirty="0" err="1">
                <a:solidFill>
                  <a:srgbClr val="FFC000"/>
                </a:solidFill>
              </a:rPr>
              <a:t>ignatus</a:t>
            </a:r>
            <a:r>
              <a:rPr lang="en-GB" dirty="0">
                <a:solidFill>
                  <a:srgbClr val="FFC000"/>
                </a:solidFill>
              </a:rPr>
              <a:t>)</a:t>
            </a:r>
            <a:r>
              <a:rPr lang="en-GB" dirty="0"/>
              <a:t> cum / P(</a:t>
            </a:r>
            <a:r>
              <a:rPr lang="en-GB" dirty="0" err="1"/>
              <a:t>ublio</a:t>
            </a:r>
            <a:r>
              <a:rPr lang="en-GB" dirty="0"/>
              <a:t>) </a:t>
            </a:r>
            <a:r>
              <a:rPr lang="en-GB" dirty="0" err="1"/>
              <a:t>Iul</a:t>
            </a:r>
            <a:r>
              <a:rPr lang="en-GB" dirty="0"/>
              <a:t>(</a:t>
            </a:r>
            <a:r>
              <a:rPr lang="en-GB" dirty="0" err="1"/>
              <a:t>io</a:t>
            </a:r>
            <a:r>
              <a:rPr lang="en-GB" dirty="0"/>
              <a:t>) </a:t>
            </a:r>
            <a:r>
              <a:rPr lang="en-GB" dirty="0" err="1"/>
              <a:t>Iuniano</a:t>
            </a:r>
            <a:r>
              <a:rPr lang="en-GB" dirty="0"/>
              <a:t> / </a:t>
            </a:r>
            <a:r>
              <a:rPr lang="en-GB" dirty="0" err="1"/>
              <a:t>Tironilliano</a:t>
            </a:r>
            <a:r>
              <a:rPr lang="en-GB" dirty="0"/>
              <a:t> </a:t>
            </a:r>
            <a:r>
              <a:rPr lang="en-GB" dirty="0" err="1"/>
              <a:t>fil</a:t>
            </a:r>
            <a:r>
              <a:rPr lang="en-GB" dirty="0"/>
              <a:t>(</a:t>
            </a:r>
            <a:r>
              <a:rPr lang="en-GB" dirty="0" err="1"/>
              <a:t>io</a:t>
            </a:r>
            <a:r>
              <a:rPr lang="en-GB" dirty="0"/>
              <a:t>) / c(</a:t>
            </a:r>
            <a:r>
              <a:rPr lang="en-GB" dirty="0" err="1"/>
              <a:t>larissimo</a:t>
            </a:r>
            <a:r>
              <a:rPr lang="en-GB" dirty="0"/>
              <a:t>) p(</a:t>
            </a:r>
            <a:r>
              <a:rPr lang="en-GB" dirty="0" err="1"/>
              <a:t>uero</a:t>
            </a:r>
            <a:r>
              <a:rPr lang="en-GB" dirty="0"/>
              <a:t>) </a:t>
            </a:r>
            <a:r>
              <a:rPr lang="en-GB" dirty="0" err="1">
                <a:solidFill>
                  <a:srgbClr val="FFC000"/>
                </a:solidFill>
              </a:rPr>
              <a:t>votum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err="1">
                <a:solidFill>
                  <a:srgbClr val="FFC000"/>
                </a:solidFill>
              </a:rPr>
              <a:t>dedit</a:t>
            </a:r>
            <a:r>
              <a:rPr lang="en-GB" dirty="0">
                <a:solidFill>
                  <a:srgbClr val="FFC000"/>
                </a:solidFill>
              </a:rPr>
              <a:t>.</a:t>
            </a:r>
          </a:p>
          <a:p>
            <a:endParaRPr lang="en-GB" dirty="0"/>
          </a:p>
          <a:p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El-</a:t>
            </a:r>
            <a:r>
              <a:rPr lang="en-GB" dirty="0" err="1">
                <a:solidFill>
                  <a:schemeClr val="tx1">
                    <a:lumMod val="85000"/>
                  </a:schemeClr>
                </a:solidFill>
              </a:rPr>
              <a:t>Kheneg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 / </a:t>
            </a:r>
            <a:r>
              <a:rPr lang="en-GB" dirty="0" err="1">
                <a:solidFill>
                  <a:schemeClr val="tx1">
                    <a:lumMod val="85000"/>
                  </a:schemeClr>
                </a:solidFill>
              </a:rPr>
              <a:t>Castellum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85000"/>
                  </a:schemeClr>
                </a:solidFill>
              </a:rPr>
              <a:t>Tidditanorum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, Numidia</a:t>
            </a:r>
            <a:br>
              <a:rPr lang="en-GB" dirty="0">
                <a:solidFill>
                  <a:schemeClr val="tx1">
                    <a:lumMod val="8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ILAlg-2.1, 3604 = </a:t>
            </a:r>
            <a:r>
              <a:rPr lang="en-GB" dirty="0" err="1">
                <a:solidFill>
                  <a:schemeClr val="tx1">
                    <a:lumMod val="85000"/>
                  </a:schemeClr>
                </a:solidFill>
              </a:rPr>
              <a:t>Tiddis</a:t>
            </a:r>
            <a:r>
              <a:rPr lang="en-GB" dirty="0">
                <a:solidFill>
                  <a:schemeClr val="tx1">
                    <a:lumMod val="85000"/>
                  </a:schemeClr>
                </a:solidFill>
              </a:rPr>
              <a:t> p 257 = AE 1942/43, 7 = 1946, 225 = AE 1952, 207 = AE 1969/70, 692</a:t>
            </a:r>
            <a:br>
              <a:rPr lang="en-GB" dirty="0">
                <a:solidFill>
                  <a:schemeClr val="tx1">
                    <a:lumMod val="85000"/>
                  </a:schemeClr>
                </a:solidFill>
              </a:rPr>
            </a:br>
            <a:br>
              <a:rPr lang="en-GB" dirty="0">
                <a:solidFill>
                  <a:schemeClr val="tx1">
                    <a:lumMod val="85000"/>
                  </a:schemeClr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 [Pro] salute </a:t>
            </a:r>
            <a:r>
              <a:rPr lang="en-GB" dirty="0" err="1">
                <a:solidFill>
                  <a:srgbClr val="FFC000"/>
                </a:solidFill>
              </a:rPr>
              <a:t>domini</a:t>
            </a:r>
            <a:r>
              <a:rPr lang="en-GB" dirty="0">
                <a:solidFill>
                  <a:srgbClr val="FFC000"/>
                </a:solidFill>
              </a:rPr>
              <a:t> n(</a:t>
            </a:r>
            <a:r>
              <a:rPr lang="en-GB" dirty="0" err="1">
                <a:solidFill>
                  <a:srgbClr val="FFC000"/>
                </a:solidFill>
              </a:rPr>
              <a:t>ostri</a:t>
            </a:r>
            <a:r>
              <a:rPr lang="en-GB" dirty="0">
                <a:solidFill>
                  <a:srgbClr val="FFC000"/>
                </a:solidFill>
              </a:rPr>
              <a:t>)</a:t>
            </a:r>
            <a:r>
              <a:rPr lang="en-GB" dirty="0"/>
              <a:t> / 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[I]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nvicti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Imp(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eratoris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) 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Caesaris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/ M(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arci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) 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Aureli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[[[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Alexandri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]]] 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Pii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/ [F]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elicis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Aug(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usti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)</a:t>
            </a:r>
            <a:r>
              <a:rPr lang="en-GB" dirty="0"/>
              <a:t> et </a:t>
            </a:r>
            <a:r>
              <a:rPr lang="en-GB" dirty="0">
                <a:solidFill>
                  <a:srgbClr val="92D050"/>
                </a:solidFill>
              </a:rPr>
              <a:t>[[[</a:t>
            </a:r>
            <a:r>
              <a:rPr lang="en-GB" dirty="0" err="1">
                <a:solidFill>
                  <a:srgbClr val="92D050"/>
                </a:solidFill>
              </a:rPr>
              <a:t>Iuliae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Mamaeae</a:t>
            </a:r>
            <a:r>
              <a:rPr lang="en-GB" dirty="0">
                <a:solidFill>
                  <a:srgbClr val="92D050"/>
                </a:solidFill>
              </a:rPr>
              <a:t> Aug(</a:t>
            </a:r>
            <a:r>
              <a:rPr lang="en-GB" dirty="0" err="1">
                <a:solidFill>
                  <a:srgbClr val="92D050"/>
                </a:solidFill>
              </a:rPr>
              <a:t>ustae</a:t>
            </a:r>
            <a:r>
              <a:rPr lang="en-GB" dirty="0">
                <a:solidFill>
                  <a:srgbClr val="92D050"/>
                </a:solidFill>
              </a:rPr>
              <a:t>) </a:t>
            </a:r>
            <a:r>
              <a:rPr lang="en-GB" dirty="0" err="1">
                <a:solidFill>
                  <a:srgbClr val="92D050"/>
                </a:solidFill>
              </a:rPr>
              <a:t>matris</a:t>
            </a:r>
            <a:r>
              <a:rPr lang="en-GB" dirty="0">
                <a:solidFill>
                  <a:srgbClr val="92D050"/>
                </a:solidFill>
              </a:rPr>
              <a:t> Aug(</a:t>
            </a:r>
            <a:r>
              <a:rPr lang="en-GB" dirty="0" err="1">
                <a:solidFill>
                  <a:srgbClr val="92D050"/>
                </a:solidFill>
              </a:rPr>
              <a:t>usti</a:t>
            </a:r>
            <a:r>
              <a:rPr lang="en-GB" dirty="0">
                <a:solidFill>
                  <a:srgbClr val="92D050"/>
                </a:solidFill>
              </a:rPr>
              <a:t>) </a:t>
            </a:r>
            <a:r>
              <a:rPr lang="en-GB" dirty="0" err="1">
                <a:solidFill>
                  <a:srgbClr val="92D050"/>
                </a:solidFill>
              </a:rPr>
              <a:t>nostri</a:t>
            </a:r>
            <a:r>
              <a:rPr lang="en-GB" dirty="0">
                <a:solidFill>
                  <a:srgbClr val="92D050"/>
                </a:solidFill>
              </a:rPr>
              <a:t> et </a:t>
            </a:r>
            <a:r>
              <a:rPr lang="en-GB" dirty="0" err="1">
                <a:solidFill>
                  <a:srgbClr val="92D050"/>
                </a:solidFill>
              </a:rPr>
              <a:t>castrorum</a:t>
            </a:r>
            <a:r>
              <a:rPr lang="en-GB" dirty="0"/>
              <a:t> et </a:t>
            </a:r>
            <a:r>
              <a:rPr lang="en-GB" dirty="0" err="1"/>
              <a:t>senatus</a:t>
            </a:r>
            <a:r>
              <a:rPr lang="en-GB" dirty="0"/>
              <a:t> et </a:t>
            </a:r>
            <a:r>
              <a:rPr lang="en-GB" dirty="0" err="1"/>
              <a:t>patriae</a:t>
            </a:r>
            <a:r>
              <a:rPr lang="en-GB" dirty="0"/>
              <a:t> et </a:t>
            </a:r>
            <a:r>
              <a:rPr lang="en-GB" dirty="0" err="1"/>
              <a:t>domus</a:t>
            </a:r>
            <a:r>
              <a:rPr lang="en-GB" dirty="0"/>
              <a:t> </a:t>
            </a:r>
            <a:r>
              <a:rPr lang="en-GB" dirty="0" err="1"/>
              <a:t>eor</a:t>
            </a:r>
            <a:r>
              <a:rPr lang="en-GB" dirty="0"/>
              <a:t>(um) </a:t>
            </a:r>
            <a:r>
              <a:rPr lang="en-GB" dirty="0" err="1"/>
              <a:t>divinae</a:t>
            </a:r>
            <a:r>
              <a:rPr lang="en-GB" dirty="0"/>
              <a:t>]]] / </a:t>
            </a:r>
            <a:r>
              <a:rPr lang="en-GB" dirty="0" err="1"/>
              <a:t>nundinae</a:t>
            </a:r>
            <a:r>
              <a:rPr lang="en-GB" dirty="0"/>
              <a:t> </a:t>
            </a:r>
            <a:r>
              <a:rPr lang="en-GB" dirty="0" err="1"/>
              <a:t>agentur</a:t>
            </a:r>
            <a:r>
              <a:rPr lang="en-GB" dirty="0"/>
              <a:t> [in] / [c]</a:t>
            </a:r>
            <a:r>
              <a:rPr lang="en-GB" dirty="0" err="1"/>
              <a:t>astello</a:t>
            </a:r>
            <a:r>
              <a:rPr lang="en-GB" dirty="0"/>
              <a:t> </a:t>
            </a:r>
            <a:r>
              <a:rPr lang="en-GB" dirty="0" err="1"/>
              <a:t>Tidditan</a:t>
            </a:r>
            <a:r>
              <a:rPr lang="en-GB" dirty="0"/>
              <a:t>[or(um)] / [p]r(</a:t>
            </a:r>
            <a:r>
              <a:rPr lang="en-GB" dirty="0" err="1"/>
              <a:t>idie</a:t>
            </a:r>
            <a:r>
              <a:rPr lang="en-GB" dirty="0"/>
              <a:t>) </a:t>
            </a:r>
            <a:r>
              <a:rPr lang="en-GB" dirty="0" err="1"/>
              <a:t>Kal</a:t>
            </a:r>
            <a:r>
              <a:rPr lang="en-GB" dirty="0"/>
              <a:t>(</a:t>
            </a:r>
            <a:r>
              <a:rPr lang="en-GB" dirty="0" err="1"/>
              <a:t>endas</a:t>
            </a:r>
            <a:r>
              <a:rPr lang="en-GB" dirty="0"/>
              <a:t>) et pr(</a:t>
            </a:r>
            <a:r>
              <a:rPr lang="en-GB" dirty="0" err="1"/>
              <a:t>idie</a:t>
            </a:r>
            <a:r>
              <a:rPr lang="en-GB" dirty="0"/>
              <a:t>) </a:t>
            </a:r>
            <a:r>
              <a:rPr lang="en-GB" dirty="0" err="1"/>
              <a:t>Idus</a:t>
            </a:r>
            <a:r>
              <a:rPr lang="en-GB" dirty="0"/>
              <a:t> </a:t>
            </a:r>
            <a:r>
              <a:rPr lang="en-GB" dirty="0" err="1"/>
              <a:t>su</a:t>
            </a:r>
            <a:r>
              <a:rPr lang="en-GB" dirty="0"/>
              <a:t>[</a:t>
            </a:r>
            <a:r>
              <a:rPr lang="en-GB" dirty="0" err="1"/>
              <a:t>i</a:t>
            </a:r>
            <a:r>
              <a:rPr lang="en-GB" dirty="0"/>
              <a:t> cu]/[</a:t>
            </a:r>
            <a:r>
              <a:rPr lang="en-GB" dirty="0" err="1"/>
              <a:t>i</a:t>
            </a:r>
            <a:r>
              <a:rPr lang="en-GB" dirty="0"/>
              <a:t>]</a:t>
            </a:r>
            <a:r>
              <a:rPr lang="en-GB" dirty="0" err="1"/>
              <a:t>usque</a:t>
            </a:r>
            <a:r>
              <a:rPr lang="en-GB" dirty="0"/>
              <a:t> </a:t>
            </a:r>
            <a:r>
              <a:rPr lang="en-GB" dirty="0" err="1"/>
              <a:t>mensis</a:t>
            </a:r>
            <a:r>
              <a:rPr lang="en-GB" dirty="0"/>
              <a:t>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ex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auct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oritate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) [P(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ubli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)] / [I]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uli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Iuniani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Martia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[l]/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iani</a:t>
            </a:r>
            <a:r>
              <a:rPr lang="en-GB" dirty="0"/>
              <a:t> leg(</a:t>
            </a:r>
            <a:r>
              <a:rPr lang="en-GB" dirty="0" err="1"/>
              <a:t>ati</a:t>
            </a:r>
            <a:r>
              <a:rPr lang="en-GB" dirty="0"/>
              <a:t>) Aug(</a:t>
            </a:r>
            <a:r>
              <a:rPr lang="en-GB" dirty="0" err="1"/>
              <a:t>usti</a:t>
            </a:r>
            <a:r>
              <a:rPr lang="en-GB" dirty="0"/>
              <a:t>) pr(o) pr(</a:t>
            </a:r>
            <a:r>
              <a:rPr lang="en-GB" dirty="0" err="1"/>
              <a:t>aetore</a:t>
            </a:r>
            <a:r>
              <a:rPr lang="en-GB" dirty="0"/>
              <a:t>) c(</a:t>
            </a:r>
            <a:r>
              <a:rPr lang="en-GB" dirty="0" err="1"/>
              <a:t>larissimi</a:t>
            </a:r>
            <a:r>
              <a:rPr lang="en-GB" dirty="0"/>
              <a:t>) v(</a:t>
            </a:r>
            <a:r>
              <a:rPr lang="en-GB" dirty="0" err="1"/>
              <a:t>iri</a:t>
            </a:r>
            <a:r>
              <a:rPr lang="en-GB" dirty="0"/>
              <a:t>) / [c]o(n)s(</a:t>
            </a:r>
            <a:r>
              <a:rPr lang="en-GB" dirty="0" err="1"/>
              <a:t>ulis</a:t>
            </a:r>
            <a:r>
              <a:rPr lang="en-GB" dirty="0"/>
              <a:t>) </a:t>
            </a:r>
            <a:r>
              <a:rPr lang="en-GB" dirty="0" err="1"/>
              <a:t>amplissimi</a:t>
            </a:r>
            <a:r>
              <a:rPr lang="en-GB" dirty="0"/>
              <a:t> </a:t>
            </a:r>
            <a:r>
              <a:rPr lang="en-GB" dirty="0" err="1"/>
              <a:t>prae</a:t>
            </a:r>
            <a:r>
              <a:rPr lang="en-GB" dirty="0"/>
              <a:t>/[s]</a:t>
            </a:r>
            <a:r>
              <a:rPr lang="en-GB" dirty="0" err="1"/>
              <a:t>idis</a:t>
            </a:r>
            <a:r>
              <a:rPr lang="en-GB" dirty="0"/>
              <a:t> et patroni / </a:t>
            </a:r>
            <a:r>
              <a:rPr lang="en-GB" dirty="0" err="1"/>
              <a:t>nostri</a:t>
            </a:r>
            <a:r>
              <a:rPr lang="en-GB" dirty="0"/>
              <a:t> / d(</a:t>
            </a:r>
            <a:r>
              <a:rPr lang="en-GB" dirty="0" err="1"/>
              <a:t>ecreto</a:t>
            </a:r>
            <a:r>
              <a:rPr lang="en-GB" dirty="0"/>
              <a:t>) d(</a:t>
            </a:r>
            <a:r>
              <a:rPr lang="en-GB" dirty="0" err="1"/>
              <a:t>ecurionum</a:t>
            </a:r>
            <a:r>
              <a:rPr lang="en-GB" dirty="0"/>
              <a:t>).</a:t>
            </a:r>
          </a:p>
        </p:txBody>
      </p:sp>
      <p:sp>
        <p:nvSpPr>
          <p:cNvPr id="4" name="Textfeld 3"/>
          <p:cNvSpPr txBox="1"/>
          <p:nvPr/>
        </p:nvSpPr>
        <p:spPr>
          <a:xfrm rot="665078">
            <a:off x="5228193" y="436346"/>
            <a:ext cx="3779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8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Alexander Severus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- </a:t>
            </a:r>
            <a:r>
              <a:rPr lang="en-GB" sz="18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Imperator Caesar Marcus Aurelius Severus Alexander Pius Felix Augustus</a:t>
            </a:r>
            <a:r>
              <a:rPr lang="en-GB" sz="1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(222-235)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828" y="0"/>
            <a:ext cx="3951116" cy="3747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feld 6"/>
          <p:cNvSpPr txBox="1"/>
          <p:nvPr/>
        </p:nvSpPr>
        <p:spPr>
          <a:xfrm>
            <a:off x="467544" y="3075057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Julia </a:t>
            </a:r>
            <a:r>
              <a:rPr lang="en-GB" sz="2000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Avita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Mamaea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180-235, born and </a:t>
            </a:r>
            <a:r>
              <a:rPr lang="en-GB" sz="2000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raisedin</a:t>
            </a:r>
            <a:r>
              <a:rPr lang="en-GB" sz="20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Homs, Syria</a:t>
            </a:r>
          </a:p>
        </p:txBody>
      </p:sp>
    </p:spTree>
    <p:extLst>
      <p:ext uri="{BB962C8B-B14F-4D97-AF65-F5344CB8AC3E}">
        <p14:creationId xmlns:p14="http://schemas.microsoft.com/office/powerpoint/2010/main" val="295829475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US" dirty="0"/>
              <a:t>Roman </a:t>
            </a:r>
            <a:r>
              <a:rPr lang="en-US" dirty="0" err="1"/>
              <a:t>Prosopography</a:t>
            </a: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206680" cy="5589240"/>
          </a:xfrm>
        </p:spPr>
        <p:txBody>
          <a:bodyPr>
            <a:normAutofit/>
          </a:bodyPr>
          <a:lstStyle/>
          <a:p>
            <a:r>
              <a:rPr lang="en-US" sz="1800" b="1" u="sng" dirty="0" err="1">
                <a:solidFill>
                  <a:srgbClr val="FFC000"/>
                </a:solidFill>
              </a:rPr>
              <a:t>Prosopographia</a:t>
            </a:r>
            <a:r>
              <a:rPr lang="en-US" sz="1800" b="1" u="sng" dirty="0">
                <a:solidFill>
                  <a:srgbClr val="FFC000"/>
                </a:solidFill>
              </a:rPr>
              <a:t> </a:t>
            </a:r>
            <a:r>
              <a:rPr lang="en-US" sz="1800" b="1" u="sng" dirty="0" err="1">
                <a:solidFill>
                  <a:srgbClr val="FFC000"/>
                </a:solidFill>
              </a:rPr>
              <a:t>Imperii</a:t>
            </a:r>
            <a:r>
              <a:rPr lang="en-US" sz="1800" b="1" u="sng" dirty="0">
                <a:solidFill>
                  <a:srgbClr val="FFC000"/>
                </a:solidFill>
              </a:rPr>
              <a:t> Romani (PIR)</a:t>
            </a:r>
            <a:r>
              <a:rPr lang="en-US" sz="1800" b="1" dirty="0">
                <a:solidFill>
                  <a:srgbClr val="FFC000"/>
                </a:solidFill>
              </a:rPr>
              <a:t>:</a:t>
            </a:r>
            <a:br>
              <a:rPr lang="en-US" sz="1800" dirty="0">
                <a:solidFill>
                  <a:srgbClr val="FFC000"/>
                </a:solidFill>
              </a:rPr>
            </a:br>
            <a:r>
              <a:rPr lang="en-US" sz="1800" dirty="0">
                <a:solidFill>
                  <a:srgbClr val="FFC000"/>
                </a:solidFill>
              </a:rPr>
              <a:t>a “Who is Who” of the Roman Empire (31 BC-AD 301), </a:t>
            </a:r>
          </a:p>
          <a:p>
            <a:pPr lvl="1"/>
            <a:r>
              <a:rPr lang="en-US" sz="1800" dirty="0"/>
              <a:t>Based on epigraphic sources</a:t>
            </a:r>
          </a:p>
          <a:p>
            <a:pPr lvl="1"/>
            <a:r>
              <a:rPr lang="en-US" sz="1800" dirty="0"/>
              <a:t>Roman emperors, senators, knights and other people </a:t>
            </a:r>
            <a:br>
              <a:rPr lang="en-US" sz="1800" dirty="0"/>
            </a:br>
            <a:r>
              <a:rPr lang="en-US" sz="1800" dirty="0"/>
              <a:t>attested in literary sources</a:t>
            </a:r>
          </a:p>
          <a:p>
            <a:pPr lvl="1"/>
            <a:r>
              <a:rPr lang="en-US" sz="1800" dirty="0"/>
              <a:t>Internet version: 14,803 Persons</a:t>
            </a:r>
            <a:br>
              <a:rPr lang="en-US" sz="1800" dirty="0"/>
            </a:br>
            <a:endParaRPr lang="en-US" sz="1800" dirty="0"/>
          </a:p>
          <a:p>
            <a:r>
              <a:rPr lang="en-US" sz="1800" dirty="0"/>
              <a:t>Cl. Nicolet Cl., </a:t>
            </a:r>
            <a:r>
              <a:rPr lang="en-US" sz="1800" b="1" i="1" dirty="0" err="1"/>
              <a:t>L'ordre</a:t>
            </a:r>
            <a:r>
              <a:rPr lang="en-US" sz="1800" b="1" i="1" dirty="0"/>
              <a:t> </a:t>
            </a:r>
            <a:r>
              <a:rPr lang="en-US" sz="1800" b="1" i="1" dirty="0" err="1"/>
              <a:t>équestre</a:t>
            </a:r>
            <a:r>
              <a:rPr lang="en-US" sz="1800" b="1" i="1" dirty="0"/>
              <a:t> à </a:t>
            </a:r>
            <a:r>
              <a:rPr lang="en-US" sz="1800" b="1" i="1" dirty="0" err="1"/>
              <a:t>l'époque</a:t>
            </a:r>
            <a:r>
              <a:rPr lang="en-US" sz="1800" b="1" i="1" dirty="0"/>
              <a:t> </a:t>
            </a:r>
            <a:r>
              <a:rPr lang="en-US" sz="1800" b="1" i="1" dirty="0" err="1"/>
              <a:t>républicaine</a:t>
            </a:r>
            <a:r>
              <a:rPr lang="en-US" sz="1800" i="1" dirty="0"/>
              <a:t> (312-43 av. J.-C.). II. </a:t>
            </a:r>
            <a:r>
              <a:rPr lang="en-US" sz="1800" i="1" dirty="0" err="1"/>
              <a:t>Prosopographie</a:t>
            </a:r>
            <a:r>
              <a:rPr lang="en-US" sz="1800" i="1" dirty="0"/>
              <a:t> des chevaliers </a:t>
            </a:r>
            <a:r>
              <a:rPr lang="en-US" sz="1800" i="1" dirty="0" err="1"/>
              <a:t>romains</a:t>
            </a:r>
            <a:r>
              <a:rPr lang="en-US" sz="1800" i="1" dirty="0"/>
              <a:t>,</a:t>
            </a:r>
            <a:r>
              <a:rPr lang="en-US" sz="1800" dirty="0"/>
              <a:t> Paris, 1966-1974</a:t>
            </a:r>
          </a:p>
          <a:p>
            <a:pPr>
              <a:lnSpc>
                <a:spcPct val="90000"/>
              </a:lnSpc>
            </a:pPr>
            <a:r>
              <a:rPr lang="en-US" sz="1800" u="sng" dirty="0" err="1"/>
              <a:t>Spätantike</a:t>
            </a:r>
            <a:r>
              <a:rPr lang="en-US" sz="1800" dirty="0"/>
              <a:t>: </a:t>
            </a:r>
            <a:r>
              <a:rPr lang="en-US" sz="1800" b="1" dirty="0"/>
              <a:t>PLRE</a:t>
            </a:r>
            <a:r>
              <a:rPr lang="en-US" sz="1800" dirty="0"/>
              <a:t> = Jones, Martindale, Morris, </a:t>
            </a:r>
            <a:r>
              <a:rPr lang="en-US" sz="1800" b="1" i="1" dirty="0"/>
              <a:t>The </a:t>
            </a:r>
            <a:r>
              <a:rPr lang="en-US" sz="1800" b="1" i="1" dirty="0" err="1"/>
              <a:t>Prosopography</a:t>
            </a:r>
            <a:r>
              <a:rPr lang="en-US" sz="1800" b="1" i="1" dirty="0"/>
              <a:t> of the Late Roman Empire</a:t>
            </a:r>
            <a:r>
              <a:rPr lang="en-US" sz="1800" dirty="0"/>
              <a:t> A.D. 260-641 1971-1992.</a:t>
            </a:r>
          </a:p>
          <a:p>
            <a:r>
              <a:rPr kumimoji="0" lang="en-US" sz="1800" b="1" dirty="0"/>
              <a:t>T. R. S. Broughton T.R.S.</a:t>
            </a:r>
            <a:br>
              <a:rPr kumimoji="0" lang="en-US" sz="1800" b="1" dirty="0"/>
            </a:br>
            <a:r>
              <a:rPr kumimoji="0" lang="en-US" sz="1800" b="1" i="1" dirty="0"/>
              <a:t>The Magistrates of the Roman Republic</a:t>
            </a:r>
            <a:r>
              <a:rPr kumimoji="0" lang="en-US" sz="1800" dirty="0"/>
              <a:t> &gt;&gt;&gt; Chronology</a:t>
            </a:r>
          </a:p>
          <a:p>
            <a:r>
              <a:rPr kumimoji="0" lang="en-US" sz="1800" dirty="0"/>
              <a:t>W. </a:t>
            </a:r>
            <a:r>
              <a:rPr kumimoji="0" lang="en-US" sz="1800" dirty="0" err="1"/>
              <a:t>Liebenam</a:t>
            </a:r>
            <a:r>
              <a:rPr kumimoji="0" lang="en-US" sz="1800" dirty="0"/>
              <a:t>, </a:t>
            </a:r>
            <a:r>
              <a:rPr kumimoji="0" lang="en-US" sz="1800" b="1" i="1" dirty="0" err="1"/>
              <a:t>Fasti</a:t>
            </a:r>
            <a:r>
              <a:rPr kumimoji="0" lang="en-US" sz="1800" b="1" i="1" dirty="0"/>
              <a:t> </a:t>
            </a:r>
            <a:r>
              <a:rPr kumimoji="0" lang="en-US" sz="1800" b="1" i="1" dirty="0" err="1"/>
              <a:t>consulares</a:t>
            </a:r>
            <a:r>
              <a:rPr kumimoji="0" lang="en-US" sz="1800" b="1" i="1" dirty="0"/>
              <a:t> </a:t>
            </a:r>
            <a:r>
              <a:rPr kumimoji="0" lang="en-US" sz="1800" b="1" i="1" dirty="0" err="1"/>
              <a:t>imperii</a:t>
            </a:r>
            <a:r>
              <a:rPr kumimoji="0" lang="en-US" sz="1800" b="1" i="1" dirty="0"/>
              <a:t> Romani</a:t>
            </a:r>
            <a:r>
              <a:rPr kumimoji="0" lang="en-US" sz="1800" dirty="0"/>
              <a:t> (30 v. Chr. -595)</a:t>
            </a:r>
            <a:endParaRPr kumimoji="0" lang="en-US" sz="1800" i="1" dirty="0"/>
          </a:p>
          <a:p>
            <a:r>
              <a:rPr kumimoji="0" lang="en-US" sz="1800" dirty="0" err="1"/>
              <a:t>Cébeillac-Gervasoni</a:t>
            </a:r>
            <a:r>
              <a:rPr kumimoji="0" lang="en-US" sz="1800" dirty="0"/>
              <a:t> M., </a:t>
            </a:r>
            <a:r>
              <a:rPr kumimoji="0" lang="en-US" sz="1800" b="1" i="1" dirty="0"/>
              <a:t>Les </a:t>
            </a:r>
            <a:r>
              <a:rPr kumimoji="0" lang="en-US" sz="1800" b="1" i="1" dirty="0" err="1"/>
              <a:t>magistrats</a:t>
            </a:r>
            <a:r>
              <a:rPr kumimoji="0" lang="en-US" sz="1800" b="1" i="1" dirty="0"/>
              <a:t> des </a:t>
            </a:r>
            <a:r>
              <a:rPr kumimoji="0" lang="en-US" sz="1800" b="1" i="1" dirty="0" err="1"/>
              <a:t>cités</a:t>
            </a:r>
            <a:r>
              <a:rPr kumimoji="0" lang="en-US" sz="1800" b="1" i="1" dirty="0"/>
              <a:t> </a:t>
            </a:r>
            <a:r>
              <a:rPr kumimoji="0" lang="en-US" sz="1800" b="1" i="1" dirty="0" err="1"/>
              <a:t>italiennes</a:t>
            </a:r>
            <a:r>
              <a:rPr kumimoji="0" lang="en-US" sz="1800" b="1" i="1" dirty="0"/>
              <a:t> de la </a:t>
            </a:r>
            <a:r>
              <a:rPr kumimoji="0" lang="en-US" sz="1800" b="1" i="1" dirty="0" err="1"/>
              <a:t>seconde</a:t>
            </a:r>
            <a:r>
              <a:rPr kumimoji="0" lang="en-US" sz="1800" b="1" i="1" dirty="0"/>
              <a:t> guerre </a:t>
            </a:r>
            <a:r>
              <a:rPr kumimoji="0" lang="en-US" sz="1800" b="1" i="1" dirty="0" err="1"/>
              <a:t>punique</a:t>
            </a:r>
            <a:r>
              <a:rPr kumimoji="0" lang="en-US" sz="1800" b="1" i="1" dirty="0"/>
              <a:t> à </a:t>
            </a:r>
            <a:r>
              <a:rPr kumimoji="0" lang="en-US" sz="1800" b="1" i="1" dirty="0" err="1"/>
              <a:t>Auguste</a:t>
            </a:r>
            <a:r>
              <a:rPr kumimoji="0" lang="en-US" sz="1800" i="1" dirty="0"/>
              <a:t> :le Latium et la </a:t>
            </a:r>
            <a:r>
              <a:rPr kumimoji="0" lang="en-US" sz="1800" i="1" dirty="0" err="1"/>
              <a:t>Campanie</a:t>
            </a:r>
            <a:r>
              <a:rPr kumimoji="0" lang="en-US" sz="1800" i="1" dirty="0"/>
              <a:t>,</a:t>
            </a:r>
            <a:r>
              <a:rPr kumimoji="0" lang="en-US" sz="1800" dirty="0"/>
              <a:t> Paris, 1998, 310 p. (BEFAR, 299) (Corpus of 440 magistrates)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3" y="1484784"/>
            <a:ext cx="1326147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50853164"/>
      </p:ext>
    </p:extLst>
  </p:cSld>
  <p:clrMapOvr>
    <a:masterClrMapping/>
  </p:clrMapOvr>
  <p:transition>
    <p:randomBar dir="vert"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US" dirty="0"/>
              <a:t>Roman </a:t>
            </a:r>
            <a:r>
              <a:rPr lang="en-US" dirty="0" err="1"/>
              <a:t>Prosopography</a:t>
            </a:r>
            <a:endParaRPr lang="en-US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3" y="1484784"/>
            <a:ext cx="1326147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5"/>
          <p:cNvSpPr>
            <a:spLocks noGrp="1" noChangeArrowheads="1"/>
          </p:cNvSpPr>
          <p:nvPr>
            <p:ph idx="1"/>
          </p:nvPr>
        </p:nvSpPr>
        <p:spPr>
          <a:xfrm>
            <a:off x="251520" y="1340768"/>
            <a:ext cx="6552728" cy="5517232"/>
          </a:xfrm>
        </p:spPr>
        <p:txBody>
          <a:bodyPr>
            <a:normAutofit/>
          </a:bodyPr>
          <a:lstStyle/>
          <a:p>
            <a:r>
              <a:rPr lang="en-US" sz="2200" dirty="0" err="1"/>
              <a:t>Prosopography</a:t>
            </a:r>
            <a:r>
              <a:rPr lang="en-US" sz="2200" dirty="0"/>
              <a:t>:</a:t>
            </a:r>
          </a:p>
          <a:p>
            <a:pPr lvl="1"/>
            <a:r>
              <a:rPr lang="en-US" sz="1800" dirty="0"/>
              <a:t>Insight into numerous protagonists and their activities</a:t>
            </a:r>
            <a:br>
              <a:rPr lang="en-US" sz="1800" dirty="0"/>
            </a:br>
            <a:r>
              <a:rPr lang="en-US" sz="1800" dirty="0"/>
              <a:t>- many people are not mentioned by our surviving literary sources,</a:t>
            </a:r>
            <a:br>
              <a:rPr lang="en-US" sz="1800" dirty="0"/>
            </a:br>
            <a:r>
              <a:rPr lang="en-US" sz="1800" dirty="0"/>
              <a:t>only in epigraphy.</a:t>
            </a:r>
          </a:p>
          <a:p>
            <a:pPr lvl="1"/>
            <a:r>
              <a:rPr lang="en-US" sz="1800" dirty="0" err="1"/>
              <a:t>Prosopography</a:t>
            </a:r>
            <a:r>
              <a:rPr lang="en-US" sz="1800" dirty="0"/>
              <a:t> allows to </a:t>
            </a:r>
            <a:r>
              <a:rPr lang="en-US" sz="1800" dirty="0" err="1"/>
              <a:t>analyse</a:t>
            </a:r>
            <a:r>
              <a:rPr lang="en-US" sz="1800" dirty="0"/>
              <a:t>, for example,</a:t>
            </a:r>
          </a:p>
          <a:p>
            <a:pPr lvl="2"/>
            <a:r>
              <a:rPr lang="en-US" sz="1600" dirty="0"/>
              <a:t>The formation of local elites,</a:t>
            </a:r>
            <a:br>
              <a:rPr lang="en-US" sz="1600" dirty="0"/>
            </a:br>
            <a:r>
              <a:rPr lang="en-US" sz="1600" dirty="0"/>
              <a:t>e.g. breaks in the constitution of Rome’s aristocracy between 1</a:t>
            </a:r>
            <a:r>
              <a:rPr lang="en-US" sz="1600" baseline="30000" dirty="0"/>
              <a:t>st</a:t>
            </a:r>
            <a:r>
              <a:rPr lang="en-US" sz="1600" dirty="0"/>
              <a:t> c. BC/AD or 3</a:t>
            </a:r>
            <a:r>
              <a:rPr lang="en-US" sz="1600" baseline="30000" dirty="0"/>
              <a:t>rd</a:t>
            </a:r>
            <a:r>
              <a:rPr lang="en-US" sz="1600" dirty="0"/>
              <a:t> and 4</a:t>
            </a:r>
            <a:r>
              <a:rPr lang="en-US" sz="1600" baseline="30000" dirty="0"/>
              <a:t>th</a:t>
            </a:r>
            <a:r>
              <a:rPr lang="en-US" sz="1600" dirty="0"/>
              <a:t> century A.D.</a:t>
            </a:r>
          </a:p>
          <a:p>
            <a:pPr lvl="2"/>
            <a:r>
              <a:rPr lang="en-US" sz="1600" dirty="0"/>
              <a:t>We can study aspects of social upward mobility</a:t>
            </a:r>
          </a:p>
          <a:p>
            <a:pPr lvl="2"/>
            <a:r>
              <a:rPr lang="en-US" sz="1600" dirty="0"/>
              <a:t>or the importance of adoption among Rome’s elites</a:t>
            </a:r>
          </a:p>
          <a:p>
            <a:pPr lvl="2"/>
            <a:r>
              <a:rPr lang="en-US" sz="1600" dirty="0"/>
              <a:t>We can </a:t>
            </a:r>
            <a:r>
              <a:rPr lang="en-US" sz="1600" dirty="0" err="1"/>
              <a:t>analyse</a:t>
            </a:r>
            <a:r>
              <a:rPr lang="en-US" sz="1600" dirty="0"/>
              <a:t> the changing composition of the Roman senate,</a:t>
            </a:r>
            <a:br>
              <a:rPr lang="en-US" sz="1600" dirty="0"/>
            </a:br>
            <a:r>
              <a:rPr lang="en-US" sz="1600" dirty="0"/>
              <a:t>the role and activities of freedmen, and many more…</a:t>
            </a:r>
          </a:p>
        </p:txBody>
      </p:sp>
      <p:pic>
        <p:nvPicPr>
          <p:cNvPr id="1026" name="Picture 2" descr="http://quod.lib.umich.edu/a/acls/images/heb01467.0001.0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3991">
            <a:off x="6804248" y="3328896"/>
            <a:ext cx="1956048" cy="304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004048" y="609329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dirty="0">
                <a:solidFill>
                  <a:srgbClr val="FFC000"/>
                </a:solidFill>
              </a:rPr>
              <a:t>Ronald </a:t>
            </a:r>
            <a:r>
              <a:rPr lang="en-GB" sz="1600" dirty="0" err="1">
                <a:solidFill>
                  <a:srgbClr val="FFC000"/>
                </a:solidFill>
              </a:rPr>
              <a:t>Syme</a:t>
            </a:r>
            <a:r>
              <a:rPr lang="en-GB" sz="1600" dirty="0">
                <a:solidFill>
                  <a:srgbClr val="FFC000"/>
                </a:solidFill>
              </a:rPr>
              <a:t>, </a:t>
            </a:r>
            <a:r>
              <a:rPr lang="en-GB" sz="1600" i="1" dirty="0">
                <a:solidFill>
                  <a:srgbClr val="FFC000"/>
                </a:solidFill>
              </a:rPr>
              <a:t>Roman Revolution</a:t>
            </a:r>
            <a:r>
              <a:rPr lang="en-GB" sz="1600" dirty="0">
                <a:solidFill>
                  <a:srgbClr val="FFC000"/>
                </a:solidFill>
              </a:rPr>
              <a:t>. Oxford 1939</a:t>
            </a:r>
          </a:p>
        </p:txBody>
      </p:sp>
    </p:spTree>
    <p:extLst>
      <p:ext uri="{BB962C8B-B14F-4D97-AF65-F5344CB8AC3E}">
        <p14:creationId xmlns:p14="http://schemas.microsoft.com/office/powerpoint/2010/main" val="245812962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5148064" cy="551723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42 B.C. born in Cremona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22 B.C.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</a:rPr>
              <a:t>quaestor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</a:rPr>
              <a:t> Augusti</a:t>
            </a:r>
            <a:br>
              <a:rPr lang="en-GB" sz="2000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(accompanied Augustus to the East 22/21 – 19 BC) 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 Greek dedications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? 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praetor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Augusti 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Dangstetten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)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, together with Tiberius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ara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pacis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;</a:t>
            </a:r>
            <a:b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</a:b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married to two grand nieces of Augustus!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Proconsuaris</a:t>
            </a:r>
            <a:endParaRPr lang="en-GB" sz="2000" dirty="0">
              <a:solidFill>
                <a:schemeClr val="tx1">
                  <a:lumMod val="65000"/>
                </a:schemeClr>
              </a:solidFill>
              <a:sym typeface="Wingdings" panose="05000000000000000000" pitchFamily="2" charset="2"/>
            </a:endParaRP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. of Syria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A.D. 7 – 9 governor in Germany</a:t>
            </a:r>
          </a:p>
          <a:p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A.D. 9: </a:t>
            </a:r>
            <a:r>
              <a:rPr lang="en-GB" sz="2000" dirty="0">
                <a:solidFill>
                  <a:schemeClr val="tx1">
                    <a:lumMod val="75000"/>
                  </a:schemeClr>
                </a:solidFill>
                <a:sym typeface="Wingdings" panose="05000000000000000000" pitchFamily="2" charset="2"/>
              </a:rPr>
              <a:t>annihilation 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of legions 17, 18, 19: some 20,000 men+</a:t>
            </a:r>
            <a:endParaRPr lang="en-GB" sz="2000" dirty="0">
              <a:solidFill>
                <a:schemeClr val="tx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932229"/>
      </p:ext>
    </p:extLst>
  </p:cSld>
  <p:clrMapOvr>
    <a:masterClrMapping/>
  </p:clrMapOvr>
  <p:transition>
    <p:randomBar dir="vert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124744"/>
            <a:ext cx="4752528" cy="5001419"/>
          </a:xfrm>
          <a:solidFill>
            <a:srgbClr val="0070C0">
              <a:alpha val="16000"/>
            </a:srgbClr>
          </a:solidFill>
        </p:spPr>
        <p:txBody>
          <a:bodyPr>
            <a:normAutofit/>
          </a:bodyPr>
          <a:lstStyle/>
          <a:p>
            <a:r>
              <a:rPr lang="en-GB" dirty="0"/>
              <a:t>From Tenos (Tinos)</a:t>
            </a:r>
            <a:br>
              <a:rPr lang="en-GB" dirty="0"/>
            </a:br>
            <a:r>
              <a:rPr lang="en-GB" i="1" dirty="0"/>
              <a:t>IG</a:t>
            </a:r>
            <a:r>
              <a:rPr lang="en-GB" dirty="0"/>
              <a:t> XII 6, 940 </a:t>
            </a:r>
            <a:br>
              <a:rPr lang="en-GB" dirty="0"/>
            </a:br>
            <a:r>
              <a:rPr lang="en-GB" dirty="0"/>
              <a:t>21/20 – 20/19 B.C.</a:t>
            </a:r>
          </a:p>
          <a:p>
            <a:r>
              <a:rPr lang="vi-VN" dirty="0"/>
              <a:t>{[Π]ό̣πλ̣} ὁ δῆμος</a:t>
            </a:r>
            <a:br>
              <a:rPr lang="en-GB" dirty="0"/>
            </a:br>
            <a:r>
              <a:rPr lang="vi-VN" dirty="0">
                <a:solidFill>
                  <a:srgbClr val="FFC000"/>
                </a:solidFill>
              </a:rPr>
              <a:t>Πόπ[λ]ιον Κοϊνκτίλιον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vi-VN" dirty="0">
                <a:solidFill>
                  <a:srgbClr val="FFC000"/>
                </a:solidFill>
              </a:rPr>
              <a:t>Οὐᾶρον</a:t>
            </a:r>
            <a:r>
              <a:rPr lang="vi-VN" dirty="0"/>
              <a:t> τὸν </a:t>
            </a:r>
            <a:r>
              <a:rPr lang="vi-VN" dirty="0">
                <a:solidFill>
                  <a:srgbClr val="FFC000"/>
                </a:solidFill>
              </a:rPr>
              <a:t>ταμίαν</a:t>
            </a:r>
            <a:r>
              <a:rPr lang="vi-VN" dirty="0"/>
              <a:t> τοῦ</a:t>
            </a:r>
            <a:br>
              <a:rPr lang="en-GB" dirty="0"/>
            </a:br>
            <a:r>
              <a:rPr lang="vi-VN" dirty="0"/>
              <a:t>Αὐτοκράτορος Καίσαρος</a:t>
            </a:r>
            <a:br>
              <a:rPr lang="en-GB" dirty="0"/>
            </a:br>
            <a:r>
              <a:rPr lang="vi-VN" dirty="0"/>
              <a:t>[θεοῦ Σεβα]στοῦ τὸν </a:t>
            </a:r>
            <a:r>
              <a:rPr lang="vi-VN" dirty="0">
                <a:solidFill>
                  <a:srgbClr val="FFC000"/>
                </a:solidFill>
              </a:rPr>
              <a:t>πάτ-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vi-VN" dirty="0">
                <a:solidFill>
                  <a:srgbClr val="FFC000"/>
                </a:solidFill>
              </a:rPr>
              <a:t>[ρωνα καὶ εὐεργέτην</a:t>
            </a:r>
            <a:r>
              <a:rPr lang="vi-VN" dirty="0"/>
              <a:t>].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 rot="19405523">
            <a:off x="7759142" y="3258113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/>
              <a:t>= </a:t>
            </a:r>
            <a:r>
              <a:rPr lang="en-GB" sz="2000" dirty="0" err="1"/>
              <a:t>quaestor</a:t>
            </a:r>
            <a:endParaRPr lang="en-GB" sz="20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0" y="1340768"/>
            <a:ext cx="5148064" cy="5517232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000" dirty="0"/>
              <a:t>42 B.C. born in Cremona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rgbClr val="FFC000"/>
                </a:solidFill>
              </a:rPr>
              <a:t>22 B.C. </a:t>
            </a:r>
            <a:r>
              <a:rPr lang="en-GB" sz="2000" i="1" dirty="0" err="1">
                <a:solidFill>
                  <a:srgbClr val="FFC000"/>
                </a:solidFill>
              </a:rPr>
              <a:t>quaestor</a:t>
            </a:r>
            <a:r>
              <a:rPr lang="en-GB" sz="2000" i="1" dirty="0">
                <a:solidFill>
                  <a:srgbClr val="FFC000"/>
                </a:solidFill>
              </a:rPr>
              <a:t> Augusti</a:t>
            </a:r>
            <a:br>
              <a:rPr lang="en-GB" sz="2000" dirty="0">
                <a:solidFill>
                  <a:srgbClr val="FFC000"/>
                </a:solidFill>
              </a:rPr>
            </a:br>
            <a:r>
              <a:rPr lang="en-GB" sz="2000" dirty="0">
                <a:solidFill>
                  <a:srgbClr val="FFC000"/>
                </a:solidFill>
              </a:rPr>
              <a:t>(accompanied Augustus to the East 22/21 – 19 BC) 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 Greek dedications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? 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praetor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Augusti 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Dangstetten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)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, together with Tiberius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ara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pacis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;</a:t>
            </a:r>
            <a:b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</a:b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married to two grand nieces of Augustus!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Proconsuaris</a:t>
            </a:r>
            <a:endParaRPr lang="en-GB" sz="2000" dirty="0">
              <a:solidFill>
                <a:schemeClr val="tx1">
                  <a:lumMod val="65000"/>
                </a:schemeClr>
              </a:solidFill>
              <a:sym typeface="Wingdings" panose="05000000000000000000" pitchFamily="2" charset="2"/>
            </a:endParaRP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. of Syria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A.D. 7 – 9 governor in Germany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A.D. 9: </a:t>
            </a:r>
            <a:r>
              <a:rPr lang="en-GB" sz="2000" dirty="0">
                <a:solidFill>
                  <a:schemeClr val="tx1">
                    <a:lumMod val="75000"/>
                  </a:schemeClr>
                </a:solidFill>
                <a:sym typeface="Wingdings" panose="05000000000000000000" pitchFamily="2" charset="2"/>
              </a:rPr>
              <a:t>annihilation </a:t>
            </a:r>
            <a:r>
              <a:rPr lang="en-GB" sz="2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of legions 17, 18, 19: some 20,000 men+</a:t>
            </a:r>
            <a:endParaRPr lang="en-GB" sz="2000" dirty="0">
              <a:solidFill>
                <a:schemeClr val="tx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40073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5148064" cy="551723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42 B.C. born in Cremona</a:t>
            </a:r>
          </a:p>
          <a:p>
            <a:r>
              <a:rPr lang="en-GB" sz="2000" dirty="0">
                <a:solidFill>
                  <a:srgbClr val="FFC000"/>
                </a:solidFill>
              </a:rPr>
              <a:t>22 B.C. </a:t>
            </a:r>
            <a:r>
              <a:rPr lang="en-GB" sz="2000" i="1" dirty="0" err="1">
                <a:solidFill>
                  <a:srgbClr val="FFC000"/>
                </a:solidFill>
              </a:rPr>
              <a:t>quaestor</a:t>
            </a:r>
            <a:r>
              <a:rPr lang="en-GB" sz="2000" i="1" dirty="0">
                <a:solidFill>
                  <a:srgbClr val="FFC000"/>
                </a:solidFill>
              </a:rPr>
              <a:t> Augusti</a:t>
            </a:r>
            <a:br>
              <a:rPr lang="en-GB" sz="2000" dirty="0">
                <a:solidFill>
                  <a:srgbClr val="FFC000"/>
                </a:solidFill>
              </a:rPr>
            </a:br>
            <a:r>
              <a:rPr lang="en-GB" sz="2000" dirty="0">
                <a:solidFill>
                  <a:srgbClr val="FFC000"/>
                </a:solidFill>
              </a:rPr>
              <a:t>(accompanied Augustus to the East 22/21 – 19 BC) 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 Greek dedications</a:t>
            </a:r>
          </a:p>
          <a:p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r>
              <a:rPr lang="en-GB" sz="2000" dirty="0"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ym typeface="Wingdings" panose="05000000000000000000" pitchFamily="2" charset="2"/>
              </a:rPr>
              <a:t> Augusti </a:t>
            </a:r>
            <a:r>
              <a:rPr lang="en-GB" sz="2000" dirty="0"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ym typeface="Wingdings" panose="05000000000000000000" pitchFamily="2" charset="2"/>
              </a:rPr>
              <a:t>Dangstetten</a:t>
            </a:r>
            <a:r>
              <a:rPr lang="en-GB" sz="2000" dirty="0">
                <a:sym typeface="Wingdings" panose="05000000000000000000" pitchFamily="2" charset="2"/>
              </a:rPr>
              <a:t>)</a:t>
            </a:r>
          </a:p>
          <a:p>
            <a:r>
              <a:rPr lang="en-GB" sz="2000" dirty="0"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ym typeface="Wingdings" panose="05000000000000000000" pitchFamily="2" charset="2"/>
              </a:rPr>
              <a:t>consul</a:t>
            </a:r>
            <a:r>
              <a:rPr lang="en-GB" sz="2000" dirty="0">
                <a:sym typeface="Wingdings" panose="05000000000000000000" pitchFamily="2" charset="2"/>
              </a:rPr>
              <a:t>, together with Tiberius</a:t>
            </a:r>
          </a:p>
          <a:p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r>
              <a:rPr lang="en-GB" sz="2000" dirty="0"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ym typeface="Wingdings" panose="05000000000000000000" pitchFamily="2" charset="2"/>
              </a:rPr>
              <a:t>Proconsuaris</a:t>
            </a:r>
            <a:endParaRPr lang="en-GB" sz="2000" dirty="0">
              <a:sym typeface="Wingdings" panose="05000000000000000000" pitchFamily="2" charset="2"/>
            </a:endParaRPr>
          </a:p>
          <a:p>
            <a:r>
              <a:rPr lang="en-GB" sz="2000" dirty="0"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ym typeface="Wingdings" panose="05000000000000000000" pitchFamily="2" charset="2"/>
              </a:rPr>
              <a:t>. of Syria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7 – 9 governor in Germany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9: annihilation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 </a:t>
            </a:r>
            <a:r>
              <a:rPr lang="en-GB" sz="2000" dirty="0">
                <a:sym typeface="Wingdings" panose="05000000000000000000" pitchFamily="2" charset="2"/>
              </a:rPr>
              <a:t>of legions 17, 18, 19: some 20,000 men+</a:t>
            </a:r>
            <a:endParaRPr lang="en-GB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37590"/>
            <a:ext cx="5967239" cy="280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04" y="3429000"/>
            <a:ext cx="8607896" cy="2296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 rot="1510215">
            <a:off x="5117613" y="2383648"/>
            <a:ext cx="4091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dirty="0"/>
              <a:t>The </a:t>
            </a:r>
            <a:r>
              <a:rPr lang="en-GB" sz="2000" i="1" dirty="0"/>
              <a:t>demos</a:t>
            </a:r>
            <a:r>
              <a:rPr lang="en-GB" sz="2000" dirty="0"/>
              <a:t>/people (of </a:t>
            </a:r>
            <a:r>
              <a:rPr lang="en-GB" sz="2000" dirty="0" err="1"/>
              <a:t>Pergamon</a:t>
            </a:r>
            <a:r>
              <a:rPr lang="en-GB" sz="2000" dirty="0"/>
              <a:t>) honour </a:t>
            </a:r>
            <a:r>
              <a:rPr lang="en-GB" sz="2000" dirty="0" err="1"/>
              <a:t>Quintilius</a:t>
            </a:r>
            <a:r>
              <a:rPr lang="en-GB" sz="2000" dirty="0"/>
              <a:t> </a:t>
            </a:r>
            <a:r>
              <a:rPr lang="en-GB" sz="2000" dirty="0" err="1"/>
              <a:t>Varus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040892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8024" y="1340769"/>
            <a:ext cx="4144888" cy="4176463"/>
          </a:xfrm>
          <a:solidFill>
            <a:srgbClr val="0070C0">
              <a:alpha val="39000"/>
            </a:srgbClr>
          </a:solidFill>
        </p:spPr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en-GB" i="1" dirty="0"/>
              <a:t>AE</a:t>
            </a:r>
            <a:r>
              <a:rPr lang="en-GB" dirty="0"/>
              <a:t> 2008, 960 from </a:t>
            </a:r>
            <a:r>
              <a:rPr lang="en-GB" dirty="0" err="1"/>
              <a:t>Dangstetten</a:t>
            </a:r>
            <a:br>
              <a:rPr lang="en-GB" dirty="0"/>
            </a:br>
            <a:br>
              <a:rPr lang="en-GB" dirty="0"/>
            </a:br>
            <a:r>
              <a:rPr lang="en-GB" i="1" dirty="0" err="1"/>
              <a:t>Pr</a:t>
            </a:r>
            <a:r>
              <a:rPr lang="en-GB" i="1" dirty="0"/>
              <a:t>[</a:t>
            </a:r>
            <a:r>
              <a:rPr lang="en-GB" i="1" dirty="0" err="1"/>
              <a:t>iva</a:t>
            </a:r>
            <a:r>
              <a:rPr lang="en-GB" i="1" dirty="0"/>
              <a:t>]</a:t>
            </a:r>
            <a:r>
              <a:rPr lang="en-GB" i="1" dirty="0" err="1"/>
              <a:t>tus</a:t>
            </a:r>
            <a:r>
              <a:rPr lang="en-GB" i="1" dirty="0"/>
              <a:t> CALONI </a:t>
            </a:r>
            <a:r>
              <a:rPr lang="en-GB" i="1" dirty="0" err="1"/>
              <a:t>ser</a:t>
            </a:r>
            <a:r>
              <a:rPr lang="en-GB" i="1" dirty="0"/>
              <a:t>(</a:t>
            </a:r>
            <a:r>
              <a:rPr lang="en-GB" i="1" dirty="0" err="1"/>
              <a:t>vus</a:t>
            </a:r>
            <a:r>
              <a:rPr lang="en-GB" i="1" dirty="0"/>
              <a:t>) </a:t>
            </a:r>
            <a:r>
              <a:rPr lang="en-GB" i="1" dirty="0">
                <a:solidFill>
                  <a:srgbClr val="FFC000"/>
                </a:solidFill>
              </a:rPr>
              <a:t>P(</a:t>
            </a:r>
            <a:r>
              <a:rPr lang="en-GB" i="1" dirty="0" err="1">
                <a:solidFill>
                  <a:srgbClr val="FFC000"/>
                </a:solidFill>
              </a:rPr>
              <a:t>ubli</a:t>
            </a:r>
            <a:r>
              <a:rPr lang="en-GB" i="1" dirty="0">
                <a:solidFill>
                  <a:srgbClr val="FFC000"/>
                </a:solidFill>
              </a:rPr>
              <a:t>) Q(</a:t>
            </a:r>
            <a:r>
              <a:rPr lang="en-GB" i="1" dirty="0" err="1">
                <a:solidFill>
                  <a:srgbClr val="FFC000"/>
                </a:solidFill>
              </a:rPr>
              <a:t>uintili</a:t>
            </a:r>
            <a:r>
              <a:rPr lang="en-GB" i="1" dirty="0">
                <a:solidFill>
                  <a:srgbClr val="FFC000"/>
                </a:solidFill>
              </a:rPr>
              <a:t>) </a:t>
            </a:r>
            <a:r>
              <a:rPr lang="en-GB" i="1" dirty="0" err="1">
                <a:solidFill>
                  <a:srgbClr val="FFC000"/>
                </a:solidFill>
              </a:rPr>
              <a:t>Vari</a:t>
            </a:r>
            <a:r>
              <a:rPr lang="en-GB" i="1" dirty="0">
                <a:solidFill>
                  <a:srgbClr val="FFC000"/>
                </a:solidFill>
              </a:rPr>
              <a:t> leg(</a:t>
            </a:r>
            <a:r>
              <a:rPr lang="en-GB" i="1" dirty="0" err="1">
                <a:solidFill>
                  <a:srgbClr val="FFC000"/>
                </a:solidFill>
              </a:rPr>
              <a:t>ati</a:t>
            </a:r>
            <a:r>
              <a:rPr lang="en-GB" i="1" dirty="0">
                <a:solidFill>
                  <a:srgbClr val="FFC000"/>
                </a:solidFill>
              </a:rPr>
              <a:t>) XIX c(o)h(</a:t>
            </a:r>
            <a:r>
              <a:rPr lang="en-GB" i="1" dirty="0" err="1">
                <a:solidFill>
                  <a:srgbClr val="FFC000"/>
                </a:solidFill>
              </a:rPr>
              <a:t>ortis</a:t>
            </a:r>
            <a:r>
              <a:rPr lang="en-GB" i="1" dirty="0">
                <a:solidFill>
                  <a:srgbClr val="FFC000"/>
                </a:solidFill>
              </a:rPr>
              <a:t>) II </a:t>
            </a:r>
            <a:r>
              <a:rPr lang="en-GB" i="1" dirty="0"/>
              <a:t>// </a:t>
            </a:r>
            <a:r>
              <a:rPr lang="en-GB" i="1" dirty="0" err="1"/>
              <a:t>Privatus</a:t>
            </a:r>
            <a:r>
              <a:rPr lang="en-GB" i="1" dirty="0"/>
              <a:t> CALONI </a:t>
            </a:r>
            <a:r>
              <a:rPr lang="en-GB" i="1" dirty="0" err="1"/>
              <a:t>ser</a:t>
            </a:r>
            <a:r>
              <a:rPr lang="en-GB" i="1" dirty="0"/>
              <a:t>(</a:t>
            </a:r>
            <a:r>
              <a:rPr lang="en-GB" i="1" dirty="0" err="1"/>
              <a:t>vus</a:t>
            </a:r>
            <a:r>
              <a:rPr lang="en-GB" i="1" dirty="0"/>
              <a:t>) |(</a:t>
            </a:r>
            <a:r>
              <a:rPr lang="en-GB" i="1" dirty="0" err="1"/>
              <a:t>centuriae</a:t>
            </a:r>
            <a:r>
              <a:rPr lang="en-GB" i="1" dirty="0"/>
              <a:t>) </a:t>
            </a:r>
            <a:r>
              <a:rPr lang="en-GB" i="1" dirty="0" err="1"/>
              <a:t>Cae</a:t>
            </a:r>
            <a:r>
              <a:rPr lang="en-GB" i="1" dirty="0"/>
              <a:t>() </a:t>
            </a:r>
            <a:r>
              <a:rPr lang="en-GB" i="1" dirty="0" err="1"/>
              <a:t>primi</a:t>
            </a:r>
            <a:r>
              <a:rPr lang="en-GB" i="1" dirty="0"/>
              <a:t> </a:t>
            </a:r>
            <a:r>
              <a:rPr lang="en-GB" i="1" dirty="0" err="1"/>
              <a:t>pili</a:t>
            </a:r>
            <a:r>
              <a:rPr lang="en-GB" i="1" dirty="0"/>
              <a:t> // M // </a:t>
            </a:r>
            <a:r>
              <a:rPr lang="en-GB" i="1" dirty="0" err="1"/>
              <a:t>Valerius</a:t>
            </a:r>
            <a:r>
              <a:rPr lang="en-GB" i="1" dirty="0"/>
              <a:t> |(</a:t>
            </a:r>
            <a:r>
              <a:rPr lang="en-GB" i="1" dirty="0" err="1"/>
              <a:t>centuriae</a:t>
            </a:r>
            <a:r>
              <a:rPr lang="en-GB" i="1" dirty="0"/>
              <a:t>) T()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0" y="1340768"/>
            <a:ext cx="5148064" cy="5517232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000" dirty="0"/>
              <a:t>42 B.C. born in Cremona</a:t>
            </a:r>
          </a:p>
          <a:p>
            <a:pPr fontAlgn="auto">
              <a:spcAft>
                <a:spcPts val="0"/>
              </a:spcAft>
            </a:pPr>
            <a:r>
              <a:rPr lang="en-GB" sz="2000" dirty="0"/>
              <a:t>22 B.C. </a:t>
            </a:r>
            <a:r>
              <a:rPr lang="en-GB" sz="2000" i="1" dirty="0" err="1"/>
              <a:t>quaestor</a:t>
            </a:r>
            <a:r>
              <a:rPr lang="en-GB" sz="2000" i="1" dirty="0"/>
              <a:t> Augusti</a:t>
            </a:r>
            <a:br>
              <a:rPr lang="en-GB" sz="2000" dirty="0"/>
            </a:br>
            <a:r>
              <a:rPr lang="en-GB" sz="2000" dirty="0"/>
              <a:t>(accompanied Augustus to the East 22/21 – 19 BC) </a:t>
            </a:r>
            <a:r>
              <a:rPr lang="en-GB" sz="2000" dirty="0">
                <a:sym typeface="Wingdings" panose="05000000000000000000" pitchFamily="2" charset="2"/>
              </a:rPr>
              <a:t> Greek dedications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olidFill>
                  <a:srgbClr val="FFC000"/>
                </a:solidFill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olidFill>
                  <a:srgbClr val="FFC000"/>
                </a:solidFill>
                <a:sym typeface="Wingdings" panose="05000000000000000000" pitchFamily="2" charset="2"/>
              </a:rPr>
              <a:t> Augusti 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olidFill>
                  <a:srgbClr val="FFC000"/>
                </a:solidFill>
                <a:sym typeface="Wingdings" panose="05000000000000000000" pitchFamily="2" charset="2"/>
              </a:rPr>
              <a:t>Dangstetten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)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ym typeface="Wingdings" panose="05000000000000000000" pitchFamily="2" charset="2"/>
              </a:rPr>
              <a:t>consul</a:t>
            </a:r>
            <a:r>
              <a:rPr lang="en-GB" sz="2000" dirty="0">
                <a:sym typeface="Wingdings" panose="05000000000000000000" pitchFamily="2" charset="2"/>
              </a:rPr>
              <a:t>, together with Tiberius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ym typeface="Wingdings" panose="05000000000000000000" pitchFamily="2" charset="2"/>
              </a:rPr>
              <a:t>Proconsuaris</a:t>
            </a:r>
            <a:endParaRPr lang="en-GB" sz="2000" dirty="0">
              <a:sym typeface="Wingdings" panose="05000000000000000000" pitchFamily="2" charset="2"/>
            </a:endParaRP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ym typeface="Wingdings" panose="05000000000000000000" pitchFamily="2" charset="2"/>
              </a:rPr>
              <a:t>. of Syria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A.D. 7 – 9 governor in Germany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A.D. 9: annihilation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 </a:t>
            </a:r>
            <a:r>
              <a:rPr lang="en-GB" sz="2000" dirty="0">
                <a:sym typeface="Wingdings" panose="05000000000000000000" pitchFamily="2" charset="2"/>
              </a:rPr>
              <a:t>of legions 17, 18, 19: some 20,000 men+</a:t>
            </a:r>
            <a:endParaRPr lang="en-GB" sz="20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150819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5148064" cy="551723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42 B.C. born in Cremona</a:t>
            </a:r>
          </a:p>
          <a:p>
            <a:r>
              <a:rPr lang="en-GB" sz="2000" dirty="0"/>
              <a:t>22 B.C. </a:t>
            </a:r>
            <a:r>
              <a:rPr lang="en-GB" sz="2000" i="1" dirty="0" err="1"/>
              <a:t>quaestor</a:t>
            </a:r>
            <a:r>
              <a:rPr lang="en-GB" sz="2000" i="1" dirty="0"/>
              <a:t> Augusti</a:t>
            </a:r>
            <a:br>
              <a:rPr lang="en-GB" sz="2000" dirty="0"/>
            </a:br>
            <a:r>
              <a:rPr lang="en-GB" sz="2000" dirty="0"/>
              <a:t>(accompanied Augustus to the East 22/21 – 19 BC) </a:t>
            </a:r>
            <a:r>
              <a:rPr lang="en-GB" sz="2000" dirty="0">
                <a:sym typeface="Wingdings" panose="05000000000000000000" pitchFamily="2" charset="2"/>
              </a:rPr>
              <a:t> Greek dedications</a:t>
            </a:r>
          </a:p>
          <a:p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r>
              <a:rPr lang="en-GB" sz="2000" dirty="0"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ym typeface="Wingdings" panose="05000000000000000000" pitchFamily="2" charset="2"/>
              </a:rPr>
              <a:t> Augusti </a:t>
            </a:r>
            <a:r>
              <a:rPr lang="en-GB" sz="2000" dirty="0"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ym typeface="Wingdings" panose="05000000000000000000" pitchFamily="2" charset="2"/>
              </a:rPr>
              <a:t>Dangstetten</a:t>
            </a:r>
            <a:r>
              <a:rPr lang="en-GB" sz="2000" dirty="0">
                <a:sym typeface="Wingdings" panose="05000000000000000000" pitchFamily="2" charset="2"/>
              </a:rPr>
              <a:t>)</a:t>
            </a:r>
          </a:p>
          <a:p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rgbClr val="FFC000"/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, together with Tiberius</a:t>
            </a:r>
          </a:p>
          <a:p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r>
              <a:rPr lang="en-GB" sz="2000" dirty="0"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ym typeface="Wingdings" panose="05000000000000000000" pitchFamily="2" charset="2"/>
              </a:rPr>
              <a:t>Proconsuaris</a:t>
            </a:r>
            <a:endParaRPr lang="en-GB" sz="2000" dirty="0">
              <a:sym typeface="Wingdings" panose="05000000000000000000" pitchFamily="2" charset="2"/>
            </a:endParaRPr>
          </a:p>
          <a:p>
            <a:r>
              <a:rPr lang="en-GB" sz="2000" dirty="0"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ym typeface="Wingdings" panose="05000000000000000000" pitchFamily="2" charset="2"/>
              </a:rPr>
              <a:t>. of Syria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7 – 9 governor in Germany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9: annihilation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 </a:t>
            </a:r>
            <a:r>
              <a:rPr lang="en-GB" sz="2000" dirty="0">
                <a:sym typeface="Wingdings" panose="05000000000000000000" pitchFamily="2" charset="2"/>
              </a:rPr>
              <a:t>of legions 17, 18, 19: some 20,000 men+</a:t>
            </a:r>
            <a:endParaRPr lang="en-GB" sz="2000" dirty="0"/>
          </a:p>
        </p:txBody>
      </p:sp>
      <p:pic>
        <p:nvPicPr>
          <p:cNvPr id="6" name="Picture 2" descr="http://cil.bbaw.de/test06/bilder/datenbank/PH000863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7" r="13453"/>
          <a:stretch/>
        </p:blipFill>
        <p:spPr bwMode="auto">
          <a:xfrm>
            <a:off x="5436096" y="188640"/>
            <a:ext cx="352044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580112" y="3679304"/>
            <a:ext cx="3549824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dirty="0"/>
              <a:t>CIL IX 2197 = ILS 3372 = 3373</a:t>
            </a:r>
          </a:p>
          <a:p>
            <a:pPr>
              <a:buNone/>
            </a:pPr>
            <a:r>
              <a:rPr lang="en-GB" sz="1600" dirty="0" err="1"/>
              <a:t>Telesia</a:t>
            </a:r>
            <a:r>
              <a:rPr lang="en-GB" sz="1600" dirty="0"/>
              <a:t>, Samnium / </a:t>
            </a:r>
            <a:r>
              <a:rPr lang="en-GB" sz="1600" dirty="0" err="1"/>
              <a:t>Regio</a:t>
            </a:r>
            <a:r>
              <a:rPr lang="en-GB" sz="1600" dirty="0"/>
              <a:t> IV</a:t>
            </a:r>
          </a:p>
          <a:p>
            <a:pPr>
              <a:buNone/>
            </a:pPr>
            <a:r>
              <a:rPr lang="en-GB" sz="1600" i="1" dirty="0">
                <a:solidFill>
                  <a:srgbClr val="FFC000"/>
                </a:solidFill>
              </a:rPr>
              <a:t>Ti(</a:t>
            </a:r>
            <a:r>
              <a:rPr lang="en-GB" sz="1600" i="1" dirty="0" err="1">
                <a:solidFill>
                  <a:srgbClr val="FFC000"/>
                </a:solidFill>
              </a:rPr>
              <a:t>berio</a:t>
            </a:r>
            <a:r>
              <a:rPr lang="en-GB" sz="1600" i="1" dirty="0">
                <a:solidFill>
                  <a:srgbClr val="FFC000"/>
                </a:solidFill>
              </a:rPr>
              <a:t>) Claudio </a:t>
            </a:r>
            <a:r>
              <a:rPr lang="en-GB" sz="1600" i="1" dirty="0" err="1">
                <a:solidFill>
                  <a:srgbClr val="FFC000"/>
                </a:solidFill>
              </a:rPr>
              <a:t>Ner</a:t>
            </a:r>
            <a:r>
              <a:rPr lang="en-GB" sz="1600" i="1" dirty="0">
                <a:solidFill>
                  <a:srgbClr val="FFC000"/>
                </a:solidFill>
              </a:rPr>
              <a:t>(</a:t>
            </a:r>
            <a:r>
              <a:rPr lang="en-GB" sz="1600" i="1" dirty="0" err="1">
                <a:solidFill>
                  <a:srgbClr val="FFC000"/>
                </a:solidFill>
              </a:rPr>
              <a:t>oni</a:t>
            </a:r>
            <a:r>
              <a:rPr lang="en-GB" sz="1600" i="1" dirty="0">
                <a:solidFill>
                  <a:srgbClr val="FFC000"/>
                </a:solidFill>
              </a:rPr>
              <a:t>) P(</a:t>
            </a:r>
            <a:r>
              <a:rPr lang="en-GB" sz="1600" i="1" dirty="0" err="1">
                <a:solidFill>
                  <a:srgbClr val="FFC000"/>
                </a:solidFill>
              </a:rPr>
              <a:t>ublio</a:t>
            </a:r>
            <a:r>
              <a:rPr lang="en-GB" sz="1600" i="1" dirty="0">
                <a:solidFill>
                  <a:srgbClr val="FFC000"/>
                </a:solidFill>
              </a:rPr>
              <a:t>) </a:t>
            </a:r>
            <a:r>
              <a:rPr lang="en-GB" sz="1600" i="1" dirty="0" err="1">
                <a:solidFill>
                  <a:srgbClr val="FFC000"/>
                </a:solidFill>
              </a:rPr>
              <a:t>Quintilio</a:t>
            </a:r>
            <a:r>
              <a:rPr lang="en-GB" sz="1600" i="1" dirty="0">
                <a:solidFill>
                  <a:srgbClr val="FFC000"/>
                </a:solidFill>
              </a:rPr>
              <a:t> / Varo co(n)s(</a:t>
            </a:r>
            <a:r>
              <a:rPr lang="en-GB" sz="1600" i="1" dirty="0" err="1">
                <a:solidFill>
                  <a:srgbClr val="FFC000"/>
                </a:solidFill>
              </a:rPr>
              <a:t>ulibus</a:t>
            </a:r>
            <a:r>
              <a:rPr lang="en-GB" sz="1600" i="1" dirty="0">
                <a:solidFill>
                  <a:srgbClr val="FFC000"/>
                </a:solidFill>
              </a:rPr>
              <a:t>) </a:t>
            </a:r>
            <a:r>
              <a:rPr lang="en-GB" sz="1600" i="1" dirty="0"/>
              <a:t>/ L(</a:t>
            </a:r>
            <a:r>
              <a:rPr lang="en-GB" sz="1600" i="1" dirty="0" err="1"/>
              <a:t>ucius</a:t>
            </a:r>
            <a:r>
              <a:rPr lang="en-GB" sz="1600" i="1" dirty="0"/>
              <a:t>) </a:t>
            </a:r>
            <a:r>
              <a:rPr lang="en-GB" sz="1600" i="1" dirty="0" err="1"/>
              <a:t>Octavius</a:t>
            </a:r>
            <a:r>
              <a:rPr lang="en-GB" sz="1600" i="1" dirty="0"/>
              <a:t> </a:t>
            </a:r>
            <a:r>
              <a:rPr lang="en-GB" sz="1600" i="1" dirty="0" err="1"/>
              <a:t>Charito</a:t>
            </a:r>
            <a:r>
              <a:rPr lang="en-GB" sz="1600" i="1" dirty="0"/>
              <a:t> </a:t>
            </a:r>
            <a:r>
              <a:rPr lang="en-GB" sz="1600" i="1" dirty="0" err="1"/>
              <a:t>operis</a:t>
            </a:r>
            <a:r>
              <a:rPr lang="en-GB" sz="1600" i="1" dirty="0"/>
              <a:t> / </a:t>
            </a:r>
            <a:r>
              <a:rPr lang="en-GB" sz="1600" i="1" dirty="0" err="1"/>
              <a:t>faciundo</a:t>
            </a:r>
            <a:r>
              <a:rPr lang="en-GB" sz="1600" i="1" dirty="0"/>
              <a:t> </a:t>
            </a:r>
            <a:r>
              <a:rPr lang="en-GB" sz="1600" i="1" dirty="0" err="1"/>
              <a:t>praefuit</a:t>
            </a:r>
            <a:r>
              <a:rPr lang="en-GB" sz="1600" i="1" dirty="0"/>
              <a:t> et </a:t>
            </a:r>
            <a:r>
              <a:rPr lang="en-GB" sz="1600" i="1" dirty="0" err="1"/>
              <a:t>parietem</a:t>
            </a:r>
            <a:r>
              <a:rPr lang="en-GB" sz="1600" i="1" dirty="0"/>
              <a:t> / supra </a:t>
            </a:r>
            <a:r>
              <a:rPr lang="en-GB" sz="1600" i="1" dirty="0" err="1"/>
              <a:t>arcus</a:t>
            </a:r>
            <a:r>
              <a:rPr lang="en-GB" sz="1600" i="1" dirty="0"/>
              <a:t> de </a:t>
            </a:r>
            <a:r>
              <a:rPr lang="en-GB" sz="1600" i="1" dirty="0" err="1"/>
              <a:t>suo</a:t>
            </a:r>
            <a:r>
              <a:rPr lang="en-GB" sz="1600" i="1" dirty="0"/>
              <a:t> </a:t>
            </a:r>
            <a:r>
              <a:rPr lang="en-GB" sz="1600" i="1" dirty="0" err="1"/>
              <a:t>fecit</a:t>
            </a:r>
            <a:r>
              <a:rPr lang="en-GB" sz="1600" i="1" dirty="0"/>
              <a:t> / </a:t>
            </a:r>
            <a:r>
              <a:rPr lang="en-GB" sz="1600" i="1" dirty="0" err="1"/>
              <a:t>signu</a:t>
            </a:r>
            <a:r>
              <a:rPr lang="en-GB" sz="1600" i="1" dirty="0"/>
              <a:t>[m L]</a:t>
            </a:r>
            <a:r>
              <a:rPr lang="en-GB" sz="1600" i="1" dirty="0" err="1"/>
              <a:t>iberi</a:t>
            </a:r>
            <a:r>
              <a:rPr lang="en-GB" sz="1600" i="1" dirty="0"/>
              <a:t> et </a:t>
            </a:r>
            <a:r>
              <a:rPr lang="en-GB" sz="1600" i="1" dirty="0" err="1"/>
              <a:t>Priapisci</a:t>
            </a:r>
            <a:r>
              <a:rPr lang="en-GB" sz="1600" i="1" dirty="0"/>
              <a:t> / [</a:t>
            </a:r>
            <a:r>
              <a:rPr lang="en-GB" sz="1600" i="1" dirty="0" err="1"/>
              <a:t>pos</a:t>
            </a:r>
            <a:r>
              <a:rPr lang="en-GB" sz="1600" i="1" dirty="0"/>
              <a:t>]</a:t>
            </a:r>
            <a:r>
              <a:rPr lang="en-GB" sz="1600" i="1" dirty="0" err="1"/>
              <a:t>uit</a:t>
            </a:r>
            <a:endParaRPr lang="en-GB" sz="1600" i="1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436096" y="5839894"/>
            <a:ext cx="3693840" cy="1018105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600" dirty="0"/>
              <a:t>CIL VI 850, Rome</a:t>
            </a:r>
            <a:br>
              <a:rPr lang="en-GB" sz="1600" dirty="0"/>
            </a:br>
            <a:r>
              <a:rPr lang="en-GB" sz="1600" i="1" dirty="0"/>
              <a:t>Ti(</a:t>
            </a:r>
            <a:r>
              <a:rPr lang="en-GB" sz="1600" i="1" dirty="0" err="1"/>
              <a:t>berio</a:t>
            </a:r>
            <a:r>
              <a:rPr lang="en-GB" sz="1600" i="1" dirty="0"/>
              <a:t>) Claudio </a:t>
            </a:r>
            <a:r>
              <a:rPr lang="en-GB" sz="1600" i="1" dirty="0" err="1"/>
              <a:t>Nerone</a:t>
            </a:r>
            <a:r>
              <a:rPr lang="en-GB" sz="1600" i="1" dirty="0"/>
              <a:t> / P(</a:t>
            </a:r>
            <a:r>
              <a:rPr lang="en-GB" sz="1600" i="1" dirty="0" err="1"/>
              <a:t>ublio</a:t>
            </a:r>
            <a:r>
              <a:rPr lang="en-GB" sz="1600" i="1" dirty="0"/>
              <a:t>) </a:t>
            </a:r>
            <a:r>
              <a:rPr lang="en-GB" sz="1600" i="1" dirty="0" err="1"/>
              <a:t>Quintilio</a:t>
            </a:r>
            <a:r>
              <a:rPr lang="en-GB" sz="1600" i="1" dirty="0"/>
              <a:t> Varo co(n)s(</a:t>
            </a:r>
            <a:r>
              <a:rPr lang="en-GB" sz="1600" i="1" dirty="0" err="1"/>
              <a:t>ulibus</a:t>
            </a:r>
            <a:r>
              <a:rPr lang="en-GB" sz="1600" i="1" dirty="0"/>
              <a:t>) / </a:t>
            </a:r>
            <a:r>
              <a:rPr lang="en-GB" sz="1600" i="1" dirty="0" err="1"/>
              <a:t>constitutum</a:t>
            </a:r>
            <a:r>
              <a:rPr lang="en-GB" sz="1600" i="1" dirty="0"/>
              <a:t> </a:t>
            </a:r>
            <a:r>
              <a:rPr lang="en-GB" sz="1600" i="1" dirty="0" err="1"/>
              <a:t>est</a:t>
            </a:r>
            <a:r>
              <a:rPr lang="en-GB" sz="1600" i="1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46981053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5148064" cy="551723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42 B.C. born in Cremona</a:t>
            </a:r>
          </a:p>
          <a:p>
            <a:r>
              <a:rPr lang="en-GB" sz="2000" dirty="0"/>
              <a:t>22 B.C. </a:t>
            </a:r>
            <a:r>
              <a:rPr lang="en-GB" sz="2000" i="1" dirty="0" err="1"/>
              <a:t>quaestor</a:t>
            </a:r>
            <a:r>
              <a:rPr lang="en-GB" sz="2000" i="1" dirty="0"/>
              <a:t> Augusti</a:t>
            </a:r>
            <a:br>
              <a:rPr lang="en-GB" sz="2000" dirty="0"/>
            </a:br>
            <a:r>
              <a:rPr lang="en-GB" sz="2000" dirty="0"/>
              <a:t>(accompanied Augustus to the East 22/21 – 19 BC) </a:t>
            </a:r>
            <a:r>
              <a:rPr lang="en-GB" sz="2000" dirty="0">
                <a:sym typeface="Wingdings" panose="05000000000000000000" pitchFamily="2" charset="2"/>
              </a:rPr>
              <a:t> Greek dedications</a:t>
            </a:r>
          </a:p>
          <a:p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r>
              <a:rPr lang="en-GB" sz="2000" dirty="0"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ym typeface="Wingdings" panose="05000000000000000000" pitchFamily="2" charset="2"/>
              </a:rPr>
              <a:t> Augusti </a:t>
            </a:r>
            <a:r>
              <a:rPr lang="en-GB" sz="2000" dirty="0"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ym typeface="Wingdings" panose="05000000000000000000" pitchFamily="2" charset="2"/>
              </a:rPr>
              <a:t>Dangstetten</a:t>
            </a:r>
            <a:r>
              <a:rPr lang="en-GB" sz="2000" dirty="0">
                <a:sym typeface="Wingdings" panose="05000000000000000000" pitchFamily="2" charset="2"/>
              </a:rPr>
              <a:t>)</a:t>
            </a:r>
          </a:p>
          <a:p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, together with Tiberius</a:t>
            </a:r>
          </a:p>
          <a:p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r>
              <a:rPr lang="en-GB" sz="2000" dirty="0"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ym typeface="Wingdings" panose="05000000000000000000" pitchFamily="2" charset="2"/>
              </a:rPr>
              <a:t>Proconsuaris</a:t>
            </a:r>
            <a:endParaRPr lang="en-GB" sz="2000" dirty="0">
              <a:sym typeface="Wingdings" panose="05000000000000000000" pitchFamily="2" charset="2"/>
            </a:endParaRPr>
          </a:p>
          <a:p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olidFill>
                  <a:srgbClr val="FFC000"/>
                </a:solidFill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. of Syria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7 – 9 governor in Germany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9: annihilation of legions 17, 18, 19: some 20,000 men+</a:t>
            </a:r>
            <a:endParaRPr lang="en-GB" sz="2000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3621400" y="4005064"/>
            <a:ext cx="5400600" cy="2160240"/>
          </a:xfrm>
          <a:prstGeom prst="rect">
            <a:avLst/>
          </a:prstGeom>
          <a:solidFill>
            <a:schemeClr val="accent4">
              <a:lumMod val="75000"/>
              <a:alpha val="49000"/>
            </a:schemeClr>
          </a:solidFill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400" b="1" dirty="0"/>
              <a:t>IG XII, Suppl. 128, SEG 52 770</a:t>
            </a:r>
          </a:p>
          <a:p>
            <a:pPr fontAlgn="auto">
              <a:spcAft>
                <a:spcPts val="0"/>
              </a:spcAft>
            </a:pPr>
            <a:r>
              <a:rPr lang="en-GB" sz="2400" b="1" dirty="0"/>
              <a:t> from Lesbos (c.7-4 B.C.)</a:t>
            </a:r>
            <a:br>
              <a:rPr lang="en-GB" sz="2400" b="1" dirty="0"/>
            </a:br>
            <a:br>
              <a:rPr lang="en-GB" sz="2400" b="1" dirty="0"/>
            </a:br>
            <a:r>
              <a:rPr lang="vi-VN" sz="2400" dirty="0"/>
              <a:t>Αὐτοκρ̣άτ̣ορ̣α Κ̣[αίσαρα — — — —]</a:t>
            </a:r>
            <a:br>
              <a:rPr lang="en-GB" sz="2400" dirty="0"/>
            </a:br>
            <a:r>
              <a:rPr lang="vi-VN" sz="2400" dirty="0">
                <a:solidFill>
                  <a:srgbClr val="FFC000"/>
                </a:solidFill>
              </a:rPr>
              <a:t>Πόπλιος Κυϊντίλ[ιος </a:t>
            </a:r>
            <a:r>
              <a:rPr lang="vi-VN" sz="2400" dirty="0"/>
              <a:t>— — — —]</a:t>
            </a:r>
            <a:br>
              <a:rPr lang="en-GB" sz="2400" dirty="0"/>
            </a:br>
            <a:r>
              <a:rPr lang="vi-VN" sz="2400" dirty="0"/>
              <a:t>τῶν τῶ Σεβάστω [ἀπελευθέρων?]</a:t>
            </a:r>
          </a:p>
          <a:p>
            <a:pPr fontAlgn="auto">
              <a:spcAft>
                <a:spcPts val="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7433314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Gegenstempel Var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667" b="92667" l="7167" r="94000">
                        <a14:foregroundMark x1="43667" y1="7833" x2="43667" y2="7833"/>
                        <a14:foregroundMark x1="7333" y1="39000" x2="7333" y2="39000"/>
                        <a14:foregroundMark x1="40000" y1="92667" x2="40000" y2="92667"/>
                        <a14:foregroundMark x1="94000" y1="57667" x2="94000" y2="57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56792"/>
            <a:ext cx="5066928" cy="50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5148064" cy="5517232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42 B.C. born in Cremona</a:t>
            </a:r>
          </a:p>
          <a:p>
            <a:r>
              <a:rPr lang="en-GB" sz="2000" dirty="0"/>
              <a:t>22 B.C. </a:t>
            </a:r>
            <a:r>
              <a:rPr lang="en-GB" sz="2000" i="1" dirty="0" err="1"/>
              <a:t>quaestor</a:t>
            </a:r>
            <a:r>
              <a:rPr lang="en-GB" sz="2000" i="1" dirty="0"/>
              <a:t> Augusti</a:t>
            </a:r>
            <a:br>
              <a:rPr lang="en-GB" sz="2000" dirty="0"/>
            </a:br>
            <a:r>
              <a:rPr lang="en-GB" sz="2000" dirty="0"/>
              <a:t>(accompanied Augustus to the East 22/21 – 19 BC) </a:t>
            </a:r>
            <a:r>
              <a:rPr lang="en-GB" sz="2000" dirty="0">
                <a:sym typeface="Wingdings" panose="05000000000000000000" pitchFamily="2" charset="2"/>
              </a:rPr>
              <a:t> Greek dedications</a:t>
            </a:r>
          </a:p>
          <a:p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r>
              <a:rPr lang="en-GB" sz="2000" dirty="0"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ym typeface="Wingdings" panose="05000000000000000000" pitchFamily="2" charset="2"/>
              </a:rPr>
              <a:t> Augusti </a:t>
            </a:r>
            <a:r>
              <a:rPr lang="en-GB" sz="2000" dirty="0"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ym typeface="Wingdings" panose="05000000000000000000" pitchFamily="2" charset="2"/>
              </a:rPr>
              <a:t>Dangstetten</a:t>
            </a:r>
            <a:r>
              <a:rPr lang="en-GB" sz="2000" dirty="0">
                <a:sym typeface="Wingdings" panose="05000000000000000000" pitchFamily="2" charset="2"/>
              </a:rPr>
              <a:t>)</a:t>
            </a:r>
          </a:p>
          <a:p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, together with Tiberius</a:t>
            </a:r>
          </a:p>
          <a:p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olidFill>
                  <a:srgbClr val="FFC000"/>
                </a:solidFill>
                <a:sym typeface="Wingdings" panose="05000000000000000000" pitchFamily="2" charset="2"/>
              </a:rPr>
              <a:t>Proconsuaris</a:t>
            </a:r>
            <a:endParaRPr lang="en-GB" sz="2000" dirty="0">
              <a:solidFill>
                <a:srgbClr val="FFC000"/>
              </a:solidFill>
              <a:sym typeface="Wingdings" panose="05000000000000000000" pitchFamily="2" charset="2"/>
            </a:endParaRPr>
          </a:p>
          <a:p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olidFill>
                  <a:srgbClr val="FFC000"/>
                </a:solidFill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. of Syria</a:t>
            </a:r>
          </a:p>
          <a:p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A.D. 7 – 9 governor in Germany</a:t>
            </a:r>
          </a:p>
          <a:p>
            <a:r>
              <a:rPr lang="en-GB" sz="2000" dirty="0">
                <a:sym typeface="Wingdings" panose="05000000000000000000" pitchFamily="2" charset="2"/>
              </a:rPr>
              <a:t>A.D. 9: annihilation of legions 17, 18, 19: some 20,000 men+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9867609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Quintilius</a:t>
            </a:r>
            <a:r>
              <a:rPr lang="en-GB" dirty="0"/>
              <a:t> </a:t>
            </a:r>
            <a:r>
              <a:rPr lang="en-GB" dirty="0" err="1"/>
              <a:t>Varus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1688" y="4149080"/>
            <a:ext cx="4000872" cy="240913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Counter-marked by P. </a:t>
            </a:r>
            <a:r>
              <a:rPr lang="en-GB" dirty="0" err="1"/>
              <a:t>Quinctilius</a:t>
            </a:r>
            <a:r>
              <a:rPr lang="en-GB" dirty="0"/>
              <a:t> </a:t>
            </a:r>
            <a:r>
              <a:rPr lang="en-GB" dirty="0" err="1"/>
              <a:t>Varus</a:t>
            </a:r>
            <a:r>
              <a:rPr lang="en-GB" dirty="0"/>
              <a:t>, A.D. 9</a:t>
            </a:r>
          </a:p>
          <a:p>
            <a:r>
              <a:rPr lang="en-GB" dirty="0"/>
              <a:t>CAESAR . AVGVSTVS TRIBVNIC . POTEST. // </a:t>
            </a:r>
            <a:r>
              <a:rPr lang="pt-BR" dirty="0"/>
              <a:t>C . PLOTIVS . RVFVS . III . VIR . A . A . A . F . F . 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0" y="1340768"/>
            <a:ext cx="5148064" cy="5517232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000" dirty="0"/>
              <a:t>42 B.C. born in Cremona</a:t>
            </a:r>
          </a:p>
          <a:p>
            <a:pPr fontAlgn="auto">
              <a:spcAft>
                <a:spcPts val="0"/>
              </a:spcAft>
            </a:pPr>
            <a:r>
              <a:rPr lang="en-GB" sz="2000" dirty="0"/>
              <a:t>22 B.C. </a:t>
            </a:r>
            <a:r>
              <a:rPr lang="en-GB" sz="2000" i="1" dirty="0" err="1"/>
              <a:t>quaestor</a:t>
            </a:r>
            <a:r>
              <a:rPr lang="en-GB" sz="2000" i="1" dirty="0"/>
              <a:t> Augusti</a:t>
            </a:r>
            <a:br>
              <a:rPr lang="en-GB" sz="2000" dirty="0"/>
            </a:br>
            <a:r>
              <a:rPr lang="en-GB" sz="2000" dirty="0"/>
              <a:t>(accompanied Augustus to the East 22/21 – 19 BC) </a:t>
            </a:r>
            <a:r>
              <a:rPr lang="en-GB" sz="2000" dirty="0">
                <a:sym typeface="Wingdings" panose="05000000000000000000" pitchFamily="2" charset="2"/>
              </a:rPr>
              <a:t> Greek dedications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ym typeface="Wingdings" panose="05000000000000000000" pitchFamily="2" charset="2"/>
              </a:rPr>
              <a:t> Augusti </a:t>
            </a:r>
            <a:r>
              <a:rPr lang="en-GB" sz="2000" dirty="0"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ym typeface="Wingdings" panose="05000000000000000000" pitchFamily="2" charset="2"/>
              </a:rPr>
              <a:t>Dangstetten</a:t>
            </a:r>
            <a:r>
              <a:rPr lang="en-GB" sz="2000" dirty="0">
                <a:sym typeface="Wingdings" panose="05000000000000000000" pitchFamily="2" charset="2"/>
              </a:rPr>
              <a:t>)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, together with Tiberius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Proconsuaris</a:t>
            </a:r>
            <a:endParaRPr lang="en-GB" sz="20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endParaRP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. of Syria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A.D. 7 – 9 governor in Germany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A.D. 9: annihilation of legions 17, 18, 19: some 20,000 men+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6146" name="Picture 2" descr="http://www.coinarchives.com/6401af4e8ebabd82fed926c955b8d9a6/img/roma/e2/image005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964626"/>
            <a:ext cx="6072728" cy="311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6930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Epitaph des Marcus Caeli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632" y="76200"/>
            <a:ext cx="5195184" cy="65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0" y="1340768"/>
            <a:ext cx="5148064" cy="5517232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000" dirty="0"/>
              <a:t>42 B.C. born in Cremona</a:t>
            </a:r>
          </a:p>
          <a:p>
            <a:pPr fontAlgn="auto">
              <a:spcAft>
                <a:spcPts val="0"/>
              </a:spcAft>
            </a:pPr>
            <a:r>
              <a:rPr lang="en-GB" sz="2000" dirty="0"/>
              <a:t>22 B.C. </a:t>
            </a:r>
            <a:r>
              <a:rPr lang="en-GB" sz="2000" i="1" dirty="0" err="1"/>
              <a:t>quaestor</a:t>
            </a:r>
            <a:r>
              <a:rPr lang="en-GB" sz="2000" i="1" dirty="0"/>
              <a:t> Augusti</a:t>
            </a:r>
            <a:br>
              <a:rPr lang="en-GB" sz="2000" dirty="0"/>
            </a:br>
            <a:r>
              <a:rPr lang="en-GB" sz="2000" dirty="0"/>
              <a:t>(accompanied Augustus to the East 22/21 – 19 BC) </a:t>
            </a:r>
            <a:r>
              <a:rPr lang="en-GB" sz="2000" dirty="0">
                <a:sym typeface="Wingdings" panose="05000000000000000000" pitchFamily="2" charset="2"/>
              </a:rPr>
              <a:t> Greek dedications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? </a:t>
            </a:r>
            <a:r>
              <a:rPr lang="en-GB" sz="2000" i="1" dirty="0">
                <a:sym typeface="Wingdings" panose="05000000000000000000" pitchFamily="2" charset="2"/>
              </a:rPr>
              <a:t>praetor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15 B.C. </a:t>
            </a:r>
            <a:r>
              <a:rPr lang="en-GB" sz="2000" i="1" dirty="0" err="1">
                <a:sym typeface="Wingdings" panose="05000000000000000000" pitchFamily="2" charset="2"/>
              </a:rPr>
              <a:t>legatus</a:t>
            </a:r>
            <a:r>
              <a:rPr lang="en-GB" sz="2000" i="1" dirty="0">
                <a:sym typeface="Wingdings" panose="05000000000000000000" pitchFamily="2" charset="2"/>
              </a:rPr>
              <a:t> Augusti </a:t>
            </a:r>
            <a:r>
              <a:rPr lang="en-GB" sz="2000" dirty="0">
                <a:sym typeface="Wingdings" panose="05000000000000000000" pitchFamily="2" charset="2"/>
              </a:rPr>
              <a:t>for legion XIX (lead inscription, </a:t>
            </a:r>
            <a:r>
              <a:rPr lang="en-GB" sz="2000" dirty="0" err="1">
                <a:sym typeface="Wingdings" panose="05000000000000000000" pitchFamily="2" charset="2"/>
              </a:rPr>
              <a:t>Dangstetten</a:t>
            </a:r>
            <a:r>
              <a:rPr lang="en-GB" sz="2000" dirty="0">
                <a:sym typeface="Wingdings" panose="05000000000000000000" pitchFamily="2" charset="2"/>
              </a:rPr>
              <a:t>)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13 B.C. </a:t>
            </a:r>
            <a:r>
              <a:rPr lang="en-GB" sz="2000" i="1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consul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, together with Tiberius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ym typeface="Wingdings" panose="05000000000000000000" pitchFamily="2" charset="2"/>
              </a:rPr>
              <a:t>Probably represented on </a:t>
            </a:r>
            <a:r>
              <a:rPr lang="en-GB" sz="2000" i="1" dirty="0" err="1">
                <a:sym typeface="Wingdings" panose="05000000000000000000" pitchFamily="2" charset="2"/>
              </a:rPr>
              <a:t>ara</a:t>
            </a:r>
            <a:r>
              <a:rPr lang="en-GB" sz="2000" i="1" dirty="0">
                <a:sym typeface="Wingdings" panose="05000000000000000000" pitchFamily="2" charset="2"/>
              </a:rPr>
              <a:t> </a:t>
            </a:r>
            <a:r>
              <a:rPr lang="en-GB" sz="2000" i="1" dirty="0" err="1">
                <a:sym typeface="Wingdings" panose="05000000000000000000" pitchFamily="2" charset="2"/>
              </a:rPr>
              <a:t>pacis</a:t>
            </a:r>
            <a:r>
              <a:rPr lang="en-GB" sz="2000" dirty="0">
                <a:sym typeface="Wingdings" panose="05000000000000000000" pitchFamily="2" charset="2"/>
              </a:rPr>
              <a:t>;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>
                <a:sym typeface="Wingdings" panose="05000000000000000000" pitchFamily="2" charset="2"/>
              </a:rPr>
              <a:t>married to two grand nieces of Augustus!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9 – 8 B.C.: proconsul of Africa </a:t>
            </a:r>
            <a:r>
              <a:rPr lang="en-GB" sz="2000" dirty="0" err="1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Proconsuaris</a:t>
            </a:r>
            <a:endParaRPr lang="en-GB" sz="2000" dirty="0">
              <a:solidFill>
                <a:schemeClr val="tx1">
                  <a:lumMod val="95000"/>
                </a:schemeClr>
              </a:solidFill>
              <a:sym typeface="Wingdings" panose="05000000000000000000" pitchFamily="2" charset="2"/>
            </a:endParaRP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7 – 6 B.C</a:t>
            </a:r>
            <a:r>
              <a:rPr lang="en-GB" sz="2000" i="1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.; leg.Aug.pr.pr</a:t>
            </a:r>
            <a:r>
              <a:rPr lang="en-GB" sz="2000" dirty="0">
                <a:solidFill>
                  <a:schemeClr val="tx1">
                    <a:lumMod val="95000"/>
                  </a:schemeClr>
                </a:solidFill>
                <a:sym typeface="Wingdings" panose="05000000000000000000" pitchFamily="2" charset="2"/>
              </a:rPr>
              <a:t>. of Syria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A.D. 7 – 9 governor in Germany</a:t>
            </a:r>
          </a:p>
          <a:p>
            <a:pPr fontAlgn="auto">
              <a:spcAft>
                <a:spcPts val="0"/>
              </a:spcAft>
            </a:pPr>
            <a:r>
              <a:rPr lang="en-GB" sz="2000" dirty="0">
                <a:solidFill>
                  <a:srgbClr val="FFC000"/>
                </a:solidFill>
                <a:sym typeface="Wingdings" panose="05000000000000000000" pitchFamily="2" charset="2"/>
              </a:rPr>
              <a:t>A.D. 9: annihilation of legions 17, 18, 19: some 20,000 men+</a:t>
            </a:r>
            <a:endParaRPr lang="en-GB" sz="2000" dirty="0">
              <a:solidFill>
                <a:srgbClr val="FFC000"/>
              </a:solidFill>
            </a:endParaRPr>
          </a:p>
        </p:txBody>
      </p:sp>
      <p:pic>
        <p:nvPicPr>
          <p:cNvPr id="13316" name="Picture 4" descr="Kalkriese Clades Variana Varusschlacht Knochengrub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1176"/>
            <a:ext cx="3714750" cy="2809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20636839">
            <a:off x="490142" y="2698814"/>
            <a:ext cx="4536504" cy="3142291"/>
          </a:xfrm>
          <a:solidFill>
            <a:srgbClr val="002060">
              <a:alpha val="77000"/>
            </a:srgbClr>
          </a:solidFill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en-GB" sz="2400" i="1" dirty="0"/>
              <a:t>M(</a:t>
            </a:r>
            <a:r>
              <a:rPr lang="en-GB" sz="2400" i="1" dirty="0" err="1"/>
              <a:t>arco</a:t>
            </a:r>
            <a:r>
              <a:rPr lang="en-GB" sz="2400" i="1" dirty="0"/>
              <a:t>) </a:t>
            </a:r>
            <a:r>
              <a:rPr lang="en-GB" sz="2400" i="1" dirty="0" err="1"/>
              <a:t>Caelio</a:t>
            </a:r>
            <a:r>
              <a:rPr lang="en-GB" sz="2400" i="1" dirty="0"/>
              <a:t> T(</a:t>
            </a:r>
            <a:r>
              <a:rPr lang="en-GB" sz="2400" i="1" dirty="0" err="1"/>
              <a:t>iti</a:t>
            </a:r>
            <a:r>
              <a:rPr lang="en-GB" sz="2400" i="1" dirty="0"/>
              <a:t>) f(</a:t>
            </a:r>
            <a:r>
              <a:rPr lang="en-GB" sz="2400" i="1" dirty="0" err="1"/>
              <a:t>ilio</a:t>
            </a:r>
            <a:r>
              <a:rPr lang="en-GB" sz="2400" i="1" dirty="0"/>
              <a:t>) </a:t>
            </a:r>
            <a:r>
              <a:rPr lang="en-GB" sz="2400" i="1" dirty="0" err="1"/>
              <a:t>Lem</a:t>
            </a:r>
            <a:r>
              <a:rPr lang="en-GB" sz="2400" i="1" dirty="0"/>
              <a:t>(</a:t>
            </a:r>
            <a:r>
              <a:rPr lang="en-GB" sz="2400" i="1" dirty="0" err="1"/>
              <a:t>onia</a:t>
            </a:r>
            <a:r>
              <a:rPr lang="en-GB" sz="2400" i="1" dirty="0"/>
              <a:t> </a:t>
            </a:r>
            <a:r>
              <a:rPr lang="en-GB" sz="2400" i="1" dirty="0" err="1"/>
              <a:t>tribu</a:t>
            </a:r>
            <a:r>
              <a:rPr lang="en-GB" sz="2400" i="1" dirty="0"/>
              <a:t>) Bon(</a:t>
            </a:r>
            <a:r>
              <a:rPr lang="en-GB" sz="2400" i="1" dirty="0" err="1"/>
              <a:t>onia</a:t>
            </a:r>
            <a:r>
              <a:rPr lang="en-GB" sz="2400" i="1" dirty="0"/>
              <a:t>)</a:t>
            </a:r>
            <a:r>
              <a:rPr lang="en-GB" sz="2400" dirty="0"/>
              <a:t> </a:t>
            </a:r>
            <a:r>
              <a:rPr lang="en-GB" sz="2400" i="1" dirty="0"/>
              <a:t>[I] o(</a:t>
            </a:r>
            <a:r>
              <a:rPr lang="en-GB" sz="2400" i="1" dirty="0" err="1"/>
              <a:t>rdini</a:t>
            </a:r>
            <a:r>
              <a:rPr lang="en-GB" sz="2400" i="1" dirty="0"/>
              <a:t>) leg(</a:t>
            </a:r>
            <a:r>
              <a:rPr lang="en-GB" sz="2400" i="1" dirty="0" err="1"/>
              <a:t>ionis</a:t>
            </a:r>
            <a:r>
              <a:rPr lang="en-GB" sz="2400" i="1" dirty="0"/>
              <a:t>) XIIX </a:t>
            </a:r>
            <a:r>
              <a:rPr lang="en-GB" sz="2400" i="1" dirty="0" err="1"/>
              <a:t>ann</a:t>
            </a:r>
            <a:r>
              <a:rPr lang="en-GB" sz="2400" i="1" dirty="0"/>
              <a:t>(</a:t>
            </a:r>
            <a:r>
              <a:rPr lang="en-GB" sz="2400" i="1" dirty="0" err="1"/>
              <a:t>orum</a:t>
            </a:r>
            <a:r>
              <a:rPr lang="en-GB" sz="2400" i="1" dirty="0"/>
              <a:t>) LIII s(</a:t>
            </a:r>
            <a:r>
              <a:rPr lang="en-GB" sz="2400" i="1" dirty="0" err="1"/>
              <a:t>emissis</a:t>
            </a:r>
            <a:r>
              <a:rPr lang="en-GB" sz="2400" i="1" dirty="0"/>
              <a:t>)</a:t>
            </a:r>
            <a:r>
              <a:rPr lang="en-GB" sz="2400" dirty="0"/>
              <a:t> </a:t>
            </a:r>
            <a:r>
              <a:rPr lang="en-GB" sz="2400" i="1" dirty="0"/>
              <a:t>[</a:t>
            </a:r>
            <a:r>
              <a:rPr lang="en-GB" sz="2400" i="1" dirty="0" err="1">
                <a:solidFill>
                  <a:srgbClr val="FFC000"/>
                </a:solidFill>
              </a:rPr>
              <a:t>ce</a:t>
            </a:r>
            <a:r>
              <a:rPr lang="en-GB" sz="2400" i="1" dirty="0">
                <a:solidFill>
                  <a:srgbClr val="FFC000"/>
                </a:solidFill>
              </a:rPr>
              <a:t>]</a:t>
            </a:r>
            <a:r>
              <a:rPr lang="en-GB" sz="2400" i="1" dirty="0" err="1">
                <a:solidFill>
                  <a:srgbClr val="FFC000"/>
                </a:solidFill>
              </a:rPr>
              <a:t>cidit</a:t>
            </a:r>
            <a:r>
              <a:rPr lang="en-GB" sz="2400" i="1" dirty="0">
                <a:solidFill>
                  <a:srgbClr val="FFC000"/>
                </a:solidFill>
              </a:rPr>
              <a:t> bello </a:t>
            </a:r>
            <a:r>
              <a:rPr lang="en-GB" sz="2400" i="1" dirty="0" err="1">
                <a:solidFill>
                  <a:srgbClr val="FFC000"/>
                </a:solidFill>
              </a:rPr>
              <a:t>Variano</a:t>
            </a:r>
            <a:r>
              <a:rPr lang="en-GB" sz="2400" i="1" dirty="0"/>
              <a:t> </a:t>
            </a:r>
            <a:r>
              <a:rPr lang="en-GB" sz="2400" i="1" dirty="0" err="1"/>
              <a:t>ossa</a:t>
            </a:r>
            <a:r>
              <a:rPr lang="en-GB" sz="2400" dirty="0"/>
              <a:t> </a:t>
            </a:r>
            <a:r>
              <a:rPr lang="en-GB" sz="2400" i="1" dirty="0"/>
              <a:t>[lib(</a:t>
            </a:r>
            <a:r>
              <a:rPr lang="en-GB" sz="2400" i="1" dirty="0" err="1"/>
              <a:t>ertorum</a:t>
            </a:r>
            <a:r>
              <a:rPr lang="en-GB" sz="2400" i="1" dirty="0"/>
              <a:t>) </a:t>
            </a:r>
            <a:r>
              <a:rPr lang="en-GB" sz="2400" i="1" dirty="0" err="1"/>
              <a:t>i</a:t>
            </a:r>
            <a:r>
              <a:rPr lang="en-GB" sz="2400" i="1" dirty="0"/>
              <a:t>]</a:t>
            </a:r>
            <a:r>
              <a:rPr lang="en-GB" sz="2400" i="1" dirty="0" err="1"/>
              <a:t>nferre</a:t>
            </a:r>
            <a:r>
              <a:rPr lang="en-GB" sz="2400" i="1" dirty="0"/>
              <a:t> </a:t>
            </a:r>
            <a:r>
              <a:rPr lang="en-GB" sz="2400" i="1" dirty="0" err="1"/>
              <a:t>licebit</a:t>
            </a:r>
            <a:r>
              <a:rPr lang="en-GB" sz="2400" i="1" dirty="0"/>
              <a:t> P(</a:t>
            </a:r>
            <a:r>
              <a:rPr lang="en-GB" sz="2400" i="1" dirty="0" err="1"/>
              <a:t>ublius</a:t>
            </a:r>
            <a:r>
              <a:rPr lang="en-GB" sz="2400" i="1" dirty="0"/>
              <a:t>) </a:t>
            </a:r>
            <a:r>
              <a:rPr lang="en-GB" sz="2400" i="1" dirty="0" err="1"/>
              <a:t>Caelius</a:t>
            </a:r>
            <a:r>
              <a:rPr lang="en-GB" sz="2400" i="1" dirty="0"/>
              <a:t> T(</a:t>
            </a:r>
            <a:r>
              <a:rPr lang="en-GB" sz="2400" i="1" dirty="0" err="1"/>
              <a:t>iti</a:t>
            </a:r>
            <a:r>
              <a:rPr lang="en-GB" sz="2400" i="1" dirty="0"/>
              <a:t>) f(</a:t>
            </a:r>
            <a:r>
              <a:rPr lang="en-GB" sz="2400" i="1" dirty="0" err="1"/>
              <a:t>ilius</a:t>
            </a:r>
            <a:r>
              <a:rPr lang="en-GB" sz="2400" i="1" dirty="0"/>
              <a:t>)</a:t>
            </a:r>
            <a:r>
              <a:rPr lang="en-GB" sz="2400" dirty="0"/>
              <a:t> </a:t>
            </a:r>
            <a:r>
              <a:rPr lang="en-GB" sz="2400" i="1" dirty="0" err="1"/>
              <a:t>Lem</a:t>
            </a:r>
            <a:r>
              <a:rPr lang="en-GB" sz="2400" i="1" dirty="0"/>
              <a:t>(</a:t>
            </a:r>
            <a:r>
              <a:rPr lang="en-GB" sz="2400" i="1" dirty="0" err="1"/>
              <a:t>onia</a:t>
            </a:r>
            <a:r>
              <a:rPr lang="en-GB" sz="2400" i="1" dirty="0"/>
              <a:t> </a:t>
            </a:r>
            <a:r>
              <a:rPr lang="en-GB" sz="2400" i="1" dirty="0" err="1"/>
              <a:t>tribu</a:t>
            </a:r>
            <a:r>
              <a:rPr lang="en-GB" sz="2400" i="1" dirty="0"/>
              <a:t>) frater </a:t>
            </a:r>
            <a:r>
              <a:rPr lang="en-GB" sz="2400" i="1" dirty="0" err="1"/>
              <a:t>fecit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3386128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6" name="Picture 6" descr="File:Vue-aérienne-Lambè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582"/>
            <a:ext cx="9160091" cy="6675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Senatorial Career</a:t>
            </a:r>
          </a:p>
        </p:txBody>
      </p:sp>
      <p:pic>
        <p:nvPicPr>
          <p:cNvPr id="15362" name="Picture 2" descr="File:GM Lambese Algeria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641" y="3717032"/>
            <a:ext cx="4862178" cy="314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File:Lambesear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6447">
            <a:off x="4496516" y="570160"/>
            <a:ext cx="4400356" cy="264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Lambaesis</a:t>
            </a:r>
            <a:r>
              <a:rPr lang="en-GB" dirty="0"/>
              <a:t>, 27km west of Timgad</a:t>
            </a:r>
          </a:p>
        </p:txBody>
      </p:sp>
    </p:spTree>
    <p:extLst>
      <p:ext uri="{BB962C8B-B14F-4D97-AF65-F5344CB8AC3E}">
        <p14:creationId xmlns:p14="http://schemas.microsoft.com/office/powerpoint/2010/main" val="34694729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Senatorial Career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lum bright="-10000" contrast="30000"/>
          </a:blip>
          <a:srcRect l="15629"/>
          <a:stretch/>
        </p:blipFill>
        <p:spPr bwMode="auto">
          <a:xfrm>
            <a:off x="104965" y="1124744"/>
            <a:ext cx="5403139" cy="526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436096" y="188640"/>
            <a:ext cx="370790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</a:t>
            </a:r>
            <a:r>
              <a:rPr lang="en-GB" sz="2000" dirty="0" err="1"/>
              <a:t>consuli</a:t>
            </a:r>
            <a:r>
              <a:rPr lang="en-GB" sz="2000" dirty="0"/>
              <a:t> </a:t>
            </a:r>
            <a:r>
              <a:rPr lang="en-GB" sz="2000" dirty="0" err="1"/>
              <a:t>designato</a:t>
            </a:r>
            <a:r>
              <a:rPr lang="en-GB" sz="2000" dirty="0"/>
              <a:t> (AD 150)</a:t>
            </a:r>
          </a:p>
          <a:p>
            <a:r>
              <a:rPr lang="en-GB" sz="2000" dirty="0"/>
              <a:t> legato Augusti pro </a:t>
            </a:r>
            <a:r>
              <a:rPr lang="en-GB" sz="2000" dirty="0" err="1"/>
              <a:t>praetore</a:t>
            </a:r>
            <a:r>
              <a:rPr lang="en-GB" sz="2000" dirty="0"/>
              <a:t>…</a:t>
            </a:r>
          </a:p>
          <a:p>
            <a:r>
              <a:rPr lang="en-GB" sz="2000" dirty="0" err="1"/>
              <a:t>proconsuli</a:t>
            </a:r>
            <a:r>
              <a:rPr lang="en-GB" sz="2000" dirty="0"/>
              <a:t> (c. 145-146)</a:t>
            </a:r>
          </a:p>
          <a:p>
            <a:r>
              <a:rPr lang="en-GB" sz="2000" dirty="0"/>
              <a:t> legato Augusti </a:t>
            </a:r>
            <a:r>
              <a:rPr lang="en-GB" sz="2000" dirty="0" err="1"/>
              <a:t>legionis</a:t>
            </a:r>
            <a:r>
              <a:rPr lang="en-GB" sz="2000" dirty="0"/>
              <a:t> I </a:t>
            </a:r>
            <a:r>
              <a:rPr lang="en-GB" sz="2000" dirty="0" err="1"/>
              <a:t>Italicae</a:t>
            </a:r>
            <a:endParaRPr lang="en-GB" sz="2000" dirty="0"/>
          </a:p>
          <a:p>
            <a:r>
              <a:rPr lang="en-GB" sz="2000" dirty="0"/>
              <a:t> leg. Augusti </a:t>
            </a:r>
            <a:r>
              <a:rPr lang="en-GB" sz="2000" dirty="0" err="1">
                <a:solidFill>
                  <a:srgbClr val="FFC000"/>
                </a:solidFill>
              </a:rPr>
              <a:t>iuridico</a:t>
            </a:r>
            <a:r>
              <a:rPr lang="en-GB" sz="2000" dirty="0">
                <a:solidFill>
                  <a:srgbClr val="FFC000"/>
                </a:solidFill>
              </a:rPr>
              <a:t> </a:t>
            </a:r>
            <a:r>
              <a:rPr lang="en-GB" sz="2000" dirty="0" err="1"/>
              <a:t>Asturiae</a:t>
            </a:r>
            <a:r>
              <a:rPr lang="en-GB" sz="2000" dirty="0"/>
              <a:t> et </a:t>
            </a:r>
            <a:r>
              <a:rPr lang="en-GB" sz="2000" dirty="0" err="1"/>
              <a:t>Gallaeciae</a:t>
            </a:r>
            <a:r>
              <a:rPr lang="en-GB" sz="2000" dirty="0"/>
              <a:t> (c. 141-143)</a:t>
            </a:r>
          </a:p>
          <a:p>
            <a:r>
              <a:rPr lang="en-GB" sz="2000" dirty="0"/>
              <a:t> </a:t>
            </a:r>
            <a:r>
              <a:rPr lang="en-GB" sz="2000" dirty="0" err="1">
                <a:solidFill>
                  <a:srgbClr val="FFC000"/>
                </a:solidFill>
              </a:rPr>
              <a:t>praetori</a:t>
            </a:r>
            <a:r>
              <a:rPr lang="en-GB" sz="2000" dirty="0">
                <a:solidFill>
                  <a:srgbClr val="FFC000"/>
                </a:solidFill>
              </a:rPr>
              <a:t> </a:t>
            </a:r>
            <a:r>
              <a:rPr lang="en-GB" sz="2000" dirty="0"/>
              <a:t>(c. 139-140)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tribuno</a:t>
            </a:r>
            <a:r>
              <a:rPr lang="en-GB" sz="2000" dirty="0"/>
              <a:t> </a:t>
            </a:r>
            <a:r>
              <a:rPr lang="en-GB" sz="2000" dirty="0" err="1"/>
              <a:t>plebis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quaestori</a:t>
            </a:r>
            <a:r>
              <a:rPr lang="en-GB" sz="2000" dirty="0"/>
              <a:t> pro </a:t>
            </a:r>
            <a:r>
              <a:rPr lang="en-GB" sz="2000" dirty="0" err="1"/>
              <a:t>praetore</a:t>
            </a:r>
            <a:r>
              <a:rPr lang="en-GB" sz="2000" dirty="0"/>
              <a:t> </a:t>
            </a:r>
            <a:r>
              <a:rPr lang="en-GB" sz="2000" dirty="0" err="1"/>
              <a:t>provinciae</a:t>
            </a:r>
            <a:r>
              <a:rPr lang="en-GB" sz="2000" dirty="0"/>
              <a:t> </a:t>
            </a:r>
            <a:r>
              <a:rPr lang="en-GB" sz="2000" dirty="0" err="1"/>
              <a:t>Macedoniae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tribuno</a:t>
            </a:r>
            <a:r>
              <a:rPr lang="en-GB" sz="2000" dirty="0"/>
              <a:t> </a:t>
            </a:r>
            <a:r>
              <a:rPr lang="en-GB" sz="2000" dirty="0" err="1"/>
              <a:t>militum</a:t>
            </a:r>
            <a:r>
              <a:rPr lang="en-GB" sz="2000" dirty="0"/>
              <a:t> </a:t>
            </a:r>
            <a:r>
              <a:rPr lang="en-GB" sz="2000" dirty="0" err="1"/>
              <a:t>legionis</a:t>
            </a:r>
            <a:r>
              <a:rPr lang="en-GB" sz="2000" dirty="0"/>
              <a:t> VIII </a:t>
            </a:r>
            <a:r>
              <a:rPr lang="en-GB" sz="2000" dirty="0" err="1"/>
              <a:t>Hispanae</a:t>
            </a:r>
            <a:r>
              <a:rPr lang="en-GB" sz="2000" dirty="0"/>
              <a:t> (in Britain or on the Danube)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IIIIviro</a:t>
            </a:r>
            <a:r>
              <a:rPr lang="en-GB" sz="2000" dirty="0"/>
              <a:t> </a:t>
            </a:r>
            <a:r>
              <a:rPr lang="en-GB" sz="2000" dirty="0" err="1"/>
              <a:t>viarum</a:t>
            </a:r>
            <a:r>
              <a:rPr lang="en-GB" sz="2000" dirty="0"/>
              <a:t> </a:t>
            </a:r>
            <a:r>
              <a:rPr lang="en-GB" sz="2000" dirty="0" err="1"/>
              <a:t>curandarum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seviro</a:t>
            </a:r>
            <a:r>
              <a:rPr lang="en-GB" sz="2000" dirty="0"/>
              <a:t> </a:t>
            </a:r>
            <a:r>
              <a:rPr lang="en-GB" sz="2000" dirty="0" err="1"/>
              <a:t>equitum</a:t>
            </a:r>
            <a:r>
              <a:rPr lang="en-GB" sz="2000" dirty="0"/>
              <a:t> </a:t>
            </a:r>
            <a:r>
              <a:rPr lang="en-GB" sz="2000" dirty="0" err="1"/>
              <a:t>romanorum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veterani</a:t>
            </a:r>
            <a:r>
              <a:rPr lang="en-GB" sz="2000" dirty="0"/>
              <a:t> </a:t>
            </a:r>
            <a:r>
              <a:rPr lang="en-GB" sz="2000" dirty="0" err="1"/>
              <a:t>legionis</a:t>
            </a:r>
            <a:r>
              <a:rPr lang="en-GB" sz="2000" dirty="0"/>
              <a:t> III </a:t>
            </a:r>
            <a:r>
              <a:rPr lang="en-GB" sz="2000" dirty="0" err="1"/>
              <a:t>Augustae</a:t>
            </a:r>
            <a:endParaRPr lang="en-GB" sz="2000" dirty="0"/>
          </a:p>
          <a:p>
            <a:r>
              <a:rPr lang="en-GB" sz="2000" dirty="0"/>
              <a:t> Experience in 6+ provinces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6453336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CIL VIII 2747 (p 1739) = ILS 1070 (p 174)</a:t>
            </a:r>
          </a:p>
        </p:txBody>
      </p:sp>
      <p:sp>
        <p:nvSpPr>
          <p:cNvPr id="5" name="Rectangle 4"/>
          <p:cNvSpPr/>
          <p:nvPr/>
        </p:nvSpPr>
        <p:spPr>
          <a:xfrm>
            <a:off x="1763688" y="2780928"/>
            <a:ext cx="1158276" cy="432048"/>
          </a:xfrm>
          <a:prstGeom prst="rect">
            <a:avLst/>
          </a:prstGeom>
          <a:solidFill>
            <a:srgbClr val="FFFF00">
              <a:alpha val="4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3149352"/>
            <a:ext cx="1481804" cy="432048"/>
          </a:xfrm>
          <a:prstGeom prst="rect">
            <a:avLst/>
          </a:prstGeom>
          <a:solidFill>
            <a:srgbClr val="FFFF00">
              <a:alpha val="4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42826" y="3517776"/>
            <a:ext cx="2733230" cy="432048"/>
          </a:xfrm>
          <a:prstGeom prst="rect">
            <a:avLst/>
          </a:prstGeom>
          <a:solidFill>
            <a:srgbClr val="FFFF00">
              <a:alpha val="4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835696" y="4149080"/>
            <a:ext cx="1481804" cy="432048"/>
          </a:xfrm>
          <a:prstGeom prst="rect">
            <a:avLst/>
          </a:prstGeom>
          <a:solidFill>
            <a:srgbClr val="FFFF00">
              <a:alpha val="4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41599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 animBg="1"/>
      <p:bldP spid="9" grpId="0" animBg="1"/>
      <p:bldP spid="10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Senatorial Career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lum bright="-10000" contrast="30000"/>
          </a:blip>
          <a:srcRect l="15629"/>
          <a:stretch/>
        </p:blipFill>
        <p:spPr bwMode="auto">
          <a:xfrm>
            <a:off x="104965" y="1124744"/>
            <a:ext cx="5403139" cy="5260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436096" y="188640"/>
            <a:ext cx="370790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</a:t>
            </a:r>
            <a:r>
              <a:rPr lang="en-GB" sz="2000" dirty="0" err="1"/>
              <a:t>consuli</a:t>
            </a:r>
            <a:r>
              <a:rPr lang="en-GB" sz="2000" dirty="0"/>
              <a:t> </a:t>
            </a:r>
            <a:r>
              <a:rPr lang="en-GB" sz="2000" dirty="0" err="1"/>
              <a:t>designato</a:t>
            </a:r>
            <a:r>
              <a:rPr lang="en-GB" sz="2000" dirty="0"/>
              <a:t> (AD 150)</a:t>
            </a:r>
          </a:p>
          <a:p>
            <a:r>
              <a:rPr lang="en-GB" sz="2000" dirty="0"/>
              <a:t> legato Augusti pro </a:t>
            </a:r>
            <a:r>
              <a:rPr lang="en-GB" sz="2000" dirty="0" err="1"/>
              <a:t>praetore</a:t>
            </a:r>
            <a:r>
              <a:rPr lang="en-GB" sz="2000" dirty="0"/>
              <a:t>…</a:t>
            </a:r>
          </a:p>
          <a:p>
            <a:r>
              <a:rPr lang="en-GB" sz="2000" dirty="0" err="1"/>
              <a:t>proconsuli</a:t>
            </a:r>
            <a:r>
              <a:rPr lang="en-GB" sz="2000" dirty="0"/>
              <a:t> (c. 145-146)</a:t>
            </a:r>
          </a:p>
          <a:p>
            <a:r>
              <a:rPr lang="en-GB" sz="2000" dirty="0"/>
              <a:t> legato Augusti </a:t>
            </a:r>
            <a:r>
              <a:rPr lang="en-GB" sz="2000" dirty="0" err="1"/>
              <a:t>legionis</a:t>
            </a:r>
            <a:r>
              <a:rPr lang="en-GB" sz="2000" dirty="0"/>
              <a:t> I </a:t>
            </a:r>
            <a:r>
              <a:rPr lang="en-GB" sz="2000" dirty="0" err="1"/>
              <a:t>Italicae</a:t>
            </a:r>
            <a:endParaRPr lang="en-GB" sz="2000" dirty="0"/>
          </a:p>
          <a:p>
            <a:r>
              <a:rPr lang="en-GB" sz="2000" dirty="0"/>
              <a:t> leg. Augusti </a:t>
            </a:r>
            <a:r>
              <a:rPr lang="en-GB" sz="2000" dirty="0" err="1">
                <a:solidFill>
                  <a:srgbClr val="FFC000"/>
                </a:solidFill>
              </a:rPr>
              <a:t>iuridico</a:t>
            </a:r>
            <a:r>
              <a:rPr lang="en-GB" sz="2000" dirty="0">
                <a:solidFill>
                  <a:srgbClr val="FFC000"/>
                </a:solidFill>
              </a:rPr>
              <a:t> </a:t>
            </a:r>
            <a:r>
              <a:rPr lang="en-GB" sz="2000" dirty="0" err="1"/>
              <a:t>Asturiae</a:t>
            </a:r>
            <a:r>
              <a:rPr lang="en-GB" sz="2000" dirty="0"/>
              <a:t> et </a:t>
            </a:r>
            <a:r>
              <a:rPr lang="en-GB" sz="2000" dirty="0" err="1"/>
              <a:t>Gallaeciae</a:t>
            </a:r>
            <a:r>
              <a:rPr lang="en-GB" sz="2000" dirty="0"/>
              <a:t> (c. 141-143)</a:t>
            </a:r>
          </a:p>
          <a:p>
            <a:r>
              <a:rPr lang="en-GB" sz="2000" dirty="0"/>
              <a:t> </a:t>
            </a:r>
            <a:r>
              <a:rPr lang="en-GB" sz="2000" dirty="0" err="1">
                <a:solidFill>
                  <a:srgbClr val="FFC000"/>
                </a:solidFill>
              </a:rPr>
              <a:t>praetori</a:t>
            </a:r>
            <a:r>
              <a:rPr lang="en-GB" sz="2000" dirty="0">
                <a:solidFill>
                  <a:srgbClr val="FFC000"/>
                </a:solidFill>
              </a:rPr>
              <a:t> </a:t>
            </a:r>
            <a:r>
              <a:rPr lang="en-GB" sz="2000" dirty="0"/>
              <a:t>(c. 139-140)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tribuno</a:t>
            </a:r>
            <a:r>
              <a:rPr lang="en-GB" sz="2000" dirty="0"/>
              <a:t> </a:t>
            </a:r>
            <a:r>
              <a:rPr lang="en-GB" sz="2000" dirty="0" err="1"/>
              <a:t>plebis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quaestori</a:t>
            </a:r>
            <a:r>
              <a:rPr lang="en-GB" sz="2000" dirty="0"/>
              <a:t> pro </a:t>
            </a:r>
            <a:r>
              <a:rPr lang="en-GB" sz="2000" dirty="0" err="1"/>
              <a:t>praetore</a:t>
            </a:r>
            <a:r>
              <a:rPr lang="en-GB" sz="2000" dirty="0"/>
              <a:t> </a:t>
            </a:r>
            <a:r>
              <a:rPr lang="en-GB" sz="2000" dirty="0" err="1"/>
              <a:t>provinciae</a:t>
            </a:r>
            <a:r>
              <a:rPr lang="en-GB" sz="2000" dirty="0"/>
              <a:t> </a:t>
            </a:r>
            <a:r>
              <a:rPr lang="en-GB" sz="2000" dirty="0" err="1"/>
              <a:t>Macedoniae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tribuno</a:t>
            </a:r>
            <a:r>
              <a:rPr lang="en-GB" sz="2000" dirty="0"/>
              <a:t> </a:t>
            </a:r>
            <a:r>
              <a:rPr lang="en-GB" sz="2000" dirty="0" err="1"/>
              <a:t>militum</a:t>
            </a:r>
            <a:r>
              <a:rPr lang="en-GB" sz="2000" dirty="0"/>
              <a:t> </a:t>
            </a:r>
            <a:r>
              <a:rPr lang="en-GB" sz="2000" dirty="0" err="1"/>
              <a:t>legionis</a:t>
            </a:r>
            <a:r>
              <a:rPr lang="en-GB" sz="2000" dirty="0"/>
              <a:t> VIII </a:t>
            </a:r>
            <a:r>
              <a:rPr lang="en-GB" sz="2000" dirty="0" err="1"/>
              <a:t>Hispanae</a:t>
            </a:r>
            <a:r>
              <a:rPr lang="en-GB" sz="2000" dirty="0"/>
              <a:t> (in Britain or on the Danube)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IIIIviro</a:t>
            </a:r>
            <a:r>
              <a:rPr lang="en-GB" sz="2000" dirty="0"/>
              <a:t> </a:t>
            </a:r>
            <a:r>
              <a:rPr lang="en-GB" sz="2000" dirty="0" err="1"/>
              <a:t>viarum</a:t>
            </a:r>
            <a:r>
              <a:rPr lang="en-GB" sz="2000" dirty="0"/>
              <a:t> </a:t>
            </a:r>
            <a:r>
              <a:rPr lang="en-GB" sz="2000" dirty="0" err="1"/>
              <a:t>curandarum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seviro</a:t>
            </a:r>
            <a:r>
              <a:rPr lang="en-GB" sz="2000" dirty="0"/>
              <a:t> </a:t>
            </a:r>
            <a:r>
              <a:rPr lang="en-GB" sz="2000" dirty="0" err="1"/>
              <a:t>equitum</a:t>
            </a:r>
            <a:r>
              <a:rPr lang="en-GB" sz="2000" dirty="0"/>
              <a:t> </a:t>
            </a:r>
            <a:r>
              <a:rPr lang="en-GB" sz="2000" dirty="0" err="1"/>
              <a:t>romanorum</a:t>
            </a:r>
            <a:endParaRPr lang="en-GB" sz="2000" dirty="0"/>
          </a:p>
          <a:p>
            <a:r>
              <a:rPr lang="en-GB" sz="2000" dirty="0"/>
              <a:t> </a:t>
            </a:r>
            <a:r>
              <a:rPr lang="en-GB" sz="2000" dirty="0" err="1"/>
              <a:t>veterani</a:t>
            </a:r>
            <a:r>
              <a:rPr lang="en-GB" sz="2000" dirty="0"/>
              <a:t> </a:t>
            </a:r>
            <a:r>
              <a:rPr lang="en-GB" sz="2000" dirty="0" err="1"/>
              <a:t>legionis</a:t>
            </a:r>
            <a:r>
              <a:rPr lang="en-GB" sz="2000" dirty="0"/>
              <a:t> III </a:t>
            </a:r>
            <a:r>
              <a:rPr lang="en-GB" sz="2000" dirty="0" err="1"/>
              <a:t>Augustae</a:t>
            </a:r>
            <a:endParaRPr lang="en-GB" sz="2000" dirty="0"/>
          </a:p>
          <a:p>
            <a:r>
              <a:rPr lang="en-GB" sz="2000" dirty="0"/>
              <a:t> Experience in 6 provinces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9826">
            <a:off x="527510" y="2040578"/>
            <a:ext cx="8149785" cy="38147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79512" y="6453336"/>
            <a:ext cx="8964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>
                <a:solidFill>
                  <a:schemeClr val="tx1">
                    <a:lumMod val="65000"/>
                  </a:schemeClr>
                </a:solidFill>
              </a:rPr>
              <a:t>CIL VIII 2747 (p 1739) = ILS 1070 (p 174)</a:t>
            </a:r>
          </a:p>
        </p:txBody>
      </p:sp>
    </p:spTree>
    <p:extLst>
      <p:ext uri="{BB962C8B-B14F-4D97-AF65-F5344CB8AC3E}">
        <p14:creationId xmlns:p14="http://schemas.microsoft.com/office/powerpoint/2010/main" val="263115668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Equestrian Career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la-Latn" i="1" dirty="0"/>
              <a:t>ordo equester</a:t>
            </a:r>
            <a:r>
              <a:rPr lang="en-GB" i="1" dirty="0"/>
              <a:t> “knights, mounted order”</a:t>
            </a:r>
          </a:p>
          <a:p>
            <a:r>
              <a:rPr lang="en-GB" i="1" dirty="0" err="1"/>
              <a:t>eques</a:t>
            </a:r>
            <a:r>
              <a:rPr lang="en-GB" i="1" dirty="0"/>
              <a:t>, </a:t>
            </a:r>
            <a:r>
              <a:rPr lang="en-GB" i="1" dirty="0" err="1"/>
              <a:t>equites</a:t>
            </a:r>
            <a:r>
              <a:rPr lang="en-GB" i="1" dirty="0"/>
              <a:t> “knight”</a:t>
            </a:r>
          </a:p>
          <a:p>
            <a:r>
              <a:rPr lang="en-GB" i="1" dirty="0"/>
              <a:t>Minimum property: 100,000 sesterces/HS</a:t>
            </a:r>
            <a:br>
              <a:rPr lang="en-GB" i="1" dirty="0"/>
            </a:br>
            <a:r>
              <a:rPr lang="en-GB" i="1" dirty="0"/>
              <a:t>                            (senators: 250,000 HS)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474807"/>
      </p:ext>
    </p:extLst>
  </p:cSld>
  <p:clrMapOvr>
    <a:masterClrMapping/>
  </p:clrMapOvr>
  <p:transition>
    <p:randomBar dir="vert"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Equestrian Career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" r="3189" b="4269"/>
          <a:stretch/>
        </p:blipFill>
        <p:spPr bwMode="auto">
          <a:xfrm>
            <a:off x="5067119" y="1196752"/>
            <a:ext cx="3969377" cy="4838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5076056" cy="5589240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CIL VIII 8934 (p 973) = ILS 1400, from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Bejaia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Saldae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in </a:t>
            </a:r>
            <a:r>
              <a:rPr lang="en-GB" sz="2600" dirty="0">
                <a:solidFill>
                  <a:srgbClr val="FFC000"/>
                </a:solidFill>
              </a:rPr>
              <a:t>Mauretania </a:t>
            </a:r>
            <a:r>
              <a:rPr lang="en-GB" sz="2600" dirty="0" err="1">
                <a:solidFill>
                  <a:srgbClr val="FFC000"/>
                </a:solidFill>
              </a:rPr>
              <a:t>Caesariensis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 .</a:t>
            </a:r>
          </a:p>
          <a:p>
            <a:r>
              <a:rPr lang="en-GB" i="1" dirty="0"/>
              <a:t>Sex(to) Cornelio / Sex(</a:t>
            </a:r>
            <a:r>
              <a:rPr lang="en-GB" i="1" dirty="0" err="1"/>
              <a:t>ti</a:t>
            </a:r>
            <a:r>
              <a:rPr lang="en-GB" i="1" dirty="0"/>
              <a:t>) f(</a:t>
            </a:r>
            <a:r>
              <a:rPr lang="en-GB" i="1" dirty="0" err="1"/>
              <a:t>ilio</a:t>
            </a:r>
            <a:r>
              <a:rPr lang="en-GB" i="1" dirty="0"/>
              <a:t>) </a:t>
            </a:r>
            <a:r>
              <a:rPr lang="en-GB" i="1" dirty="0" err="1"/>
              <a:t>Arn</a:t>
            </a:r>
            <a:r>
              <a:rPr lang="en-GB" i="1" dirty="0"/>
              <a:t>(</a:t>
            </a:r>
            <a:r>
              <a:rPr lang="en-GB" i="1" dirty="0" err="1"/>
              <a:t>ensi</a:t>
            </a:r>
            <a:r>
              <a:rPr lang="en-GB" i="1" dirty="0"/>
              <a:t>) </a:t>
            </a:r>
            <a:r>
              <a:rPr lang="en-GB" i="1" dirty="0" err="1"/>
              <a:t>Dextro</a:t>
            </a:r>
            <a:r>
              <a:rPr lang="en-GB" i="1" dirty="0"/>
              <a:t> / </a:t>
            </a:r>
          </a:p>
          <a:p>
            <a:r>
              <a:rPr lang="en-GB" i="1" dirty="0"/>
              <a:t>Equestrian career: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Asiae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iuridico</a:t>
            </a:r>
            <a:r>
              <a:rPr lang="en-GB" i="1" dirty="0"/>
              <a:t> Ale/</a:t>
            </a:r>
            <a:r>
              <a:rPr lang="en-GB" i="1" dirty="0" err="1"/>
              <a:t>xandreae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Neaspo</a:t>
            </a:r>
            <a:r>
              <a:rPr lang="en-GB" i="1" dirty="0"/>
              <a:t>/</a:t>
            </a:r>
            <a:r>
              <a:rPr lang="en-GB" i="1" dirty="0" err="1"/>
              <a:t>leos</a:t>
            </a:r>
            <a:r>
              <a:rPr lang="en-GB" i="1" dirty="0"/>
              <a:t> et </a:t>
            </a:r>
            <a:r>
              <a:rPr lang="en-GB" i="1" dirty="0" err="1"/>
              <a:t>Mausolei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/ classis </a:t>
            </a:r>
            <a:r>
              <a:rPr lang="en-GB" i="1" dirty="0" err="1"/>
              <a:t>Syr</a:t>
            </a:r>
            <a:r>
              <a:rPr lang="en-GB" i="1" dirty="0"/>
              <a:t>(</a:t>
            </a:r>
            <a:r>
              <a:rPr lang="en-GB" i="1" dirty="0" err="1"/>
              <a:t>iacae</a:t>
            </a:r>
            <a:r>
              <a:rPr lang="en-GB" i="1" dirty="0"/>
              <a:t>) </a:t>
            </a:r>
          </a:p>
          <a:p>
            <a:r>
              <a:rPr lang="en-GB" i="1" dirty="0"/>
              <a:t>Previous career: </a:t>
            </a:r>
            <a:r>
              <a:rPr lang="en-GB" i="1" dirty="0" err="1"/>
              <a:t>tres</a:t>
            </a:r>
            <a:r>
              <a:rPr lang="en-GB" i="1" dirty="0"/>
              <a:t> </a:t>
            </a:r>
            <a:r>
              <a:rPr lang="en-GB" i="1" dirty="0" err="1"/>
              <a:t>militiae</a:t>
            </a:r>
            <a:r>
              <a:rPr lang="en-GB" i="1" dirty="0"/>
              <a:t> </a:t>
            </a:r>
            <a:r>
              <a:rPr lang="en-GB" i="1" dirty="0" err="1"/>
              <a:t>equestres</a:t>
            </a:r>
            <a:endParaRPr lang="en-GB" i="1" dirty="0"/>
          </a:p>
          <a:p>
            <a:pPr lvl="1"/>
            <a:r>
              <a:rPr lang="en-GB" i="1" dirty="0" err="1"/>
              <a:t>donis</a:t>
            </a:r>
            <a:r>
              <a:rPr lang="en-GB" i="1" dirty="0"/>
              <a:t> </a:t>
            </a:r>
            <a:r>
              <a:rPr lang="en-GB" i="1" dirty="0" err="1"/>
              <a:t>milita</a:t>
            </a:r>
            <a:r>
              <a:rPr lang="en-GB" i="1" dirty="0"/>
              <a:t>/rib(us) </a:t>
            </a:r>
            <a:r>
              <a:rPr lang="en-GB" i="1" dirty="0" err="1"/>
              <a:t>donato</a:t>
            </a:r>
            <a:r>
              <a:rPr lang="en-GB" i="1" dirty="0"/>
              <a:t> a </a:t>
            </a:r>
            <a:r>
              <a:rPr lang="en-GB" i="1" dirty="0" err="1"/>
              <a:t>divo</a:t>
            </a:r>
            <a:r>
              <a:rPr lang="en-GB" i="1" dirty="0"/>
              <a:t> </a:t>
            </a:r>
            <a:r>
              <a:rPr lang="en-GB" i="1" dirty="0" err="1"/>
              <a:t>Hadri</a:t>
            </a:r>
            <a:r>
              <a:rPr lang="en-GB" i="1" dirty="0"/>
              <a:t>/</a:t>
            </a:r>
            <a:r>
              <a:rPr lang="en-GB" i="1" dirty="0" err="1"/>
              <a:t>ano</a:t>
            </a:r>
            <a:r>
              <a:rPr lang="en-GB" i="1" dirty="0"/>
              <a:t> </a:t>
            </a:r>
            <a:r>
              <a:rPr lang="en-GB" i="1" dirty="0" err="1"/>
              <a:t>ob</a:t>
            </a:r>
            <a:r>
              <a:rPr lang="en-GB" i="1" dirty="0"/>
              <a:t> bellum </a:t>
            </a:r>
            <a:r>
              <a:rPr lang="en-GB" i="1" dirty="0" err="1"/>
              <a:t>Iudaicum</a:t>
            </a:r>
            <a:r>
              <a:rPr lang="en-GB" i="1" dirty="0"/>
              <a:t> /  hasta </a:t>
            </a:r>
            <a:r>
              <a:rPr lang="en-GB" i="1" dirty="0" err="1"/>
              <a:t>pura</a:t>
            </a:r>
            <a:r>
              <a:rPr lang="en-GB" i="1" dirty="0"/>
              <a:t> et </a:t>
            </a:r>
            <a:r>
              <a:rPr lang="en-GB" i="1" dirty="0" err="1"/>
              <a:t>vexillo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praef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ecto</a:t>
            </a:r>
            <a:r>
              <a:rPr lang="en-GB" i="1" dirty="0">
                <a:solidFill>
                  <a:srgbClr val="FFC000"/>
                </a:solidFill>
              </a:rPr>
              <a:t>) </a:t>
            </a:r>
            <a:r>
              <a:rPr lang="en-GB" i="1" dirty="0" err="1">
                <a:solidFill>
                  <a:srgbClr val="FFC000"/>
                </a:solidFill>
              </a:rPr>
              <a:t>alae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/>
              <a:t>I Aug(</a:t>
            </a:r>
            <a:r>
              <a:rPr lang="en-GB" i="1" dirty="0" err="1"/>
              <a:t>ustae</a:t>
            </a:r>
            <a:r>
              <a:rPr lang="en-GB" i="1" dirty="0"/>
              <a:t>) Gem(</a:t>
            </a:r>
            <a:r>
              <a:rPr lang="en-GB" i="1" dirty="0" err="1"/>
              <a:t>inae</a:t>
            </a:r>
            <a:r>
              <a:rPr lang="en-GB" i="1" dirty="0"/>
              <a:t>) co/</a:t>
            </a:r>
            <a:r>
              <a:rPr lang="en-GB" i="1" dirty="0" err="1"/>
              <a:t>lonorum</a:t>
            </a:r>
            <a:r>
              <a:rPr lang="en-GB" i="1" dirty="0"/>
              <a:t>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trib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uno</a:t>
            </a:r>
            <a:r>
              <a:rPr lang="en-GB" i="1" dirty="0">
                <a:solidFill>
                  <a:srgbClr val="FFC000"/>
                </a:solidFill>
              </a:rPr>
              <a:t>) leg(</a:t>
            </a:r>
            <a:r>
              <a:rPr lang="en-GB" i="1" dirty="0" err="1">
                <a:solidFill>
                  <a:srgbClr val="FFC000"/>
                </a:solidFill>
              </a:rPr>
              <a:t>ionis</a:t>
            </a:r>
            <a:r>
              <a:rPr lang="en-GB" i="1" dirty="0">
                <a:solidFill>
                  <a:srgbClr val="FFC000"/>
                </a:solidFill>
              </a:rPr>
              <a:t>) VIII </a:t>
            </a:r>
            <a:r>
              <a:rPr lang="en-GB" i="1" dirty="0"/>
              <a:t>Aug(</a:t>
            </a:r>
            <a:r>
              <a:rPr lang="en-GB" i="1" dirty="0" err="1"/>
              <a:t>ustae</a:t>
            </a:r>
            <a:r>
              <a:rPr lang="en-GB" i="1" dirty="0"/>
              <a:t>) /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praef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ecto</a:t>
            </a:r>
            <a:r>
              <a:rPr lang="en-GB" i="1" dirty="0">
                <a:solidFill>
                  <a:srgbClr val="FFC000"/>
                </a:solidFill>
              </a:rPr>
              <a:t>) </a:t>
            </a:r>
            <a:r>
              <a:rPr lang="en-GB" i="1" dirty="0" err="1">
                <a:solidFill>
                  <a:srgbClr val="FFC000"/>
                </a:solidFill>
              </a:rPr>
              <a:t>coh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ortis</a:t>
            </a:r>
            <a:r>
              <a:rPr lang="en-GB" i="1" dirty="0"/>
              <a:t>) V </a:t>
            </a:r>
            <a:r>
              <a:rPr lang="en-GB" i="1" dirty="0" err="1"/>
              <a:t>Raetorum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praef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ecto</a:t>
            </a:r>
            <a:r>
              <a:rPr lang="en-GB" i="1" dirty="0">
                <a:solidFill>
                  <a:srgbClr val="FFC000"/>
                </a:solidFill>
              </a:rPr>
              <a:t>) fabrum III </a:t>
            </a:r>
          </a:p>
          <a:p>
            <a:pPr lvl="1"/>
            <a:r>
              <a:rPr lang="en-GB" i="1" dirty="0" err="1"/>
              <a:t>patrono</a:t>
            </a:r>
            <a:r>
              <a:rPr lang="en-GB" i="1" dirty="0"/>
              <a:t> / coloniae / </a:t>
            </a:r>
          </a:p>
          <a:p>
            <a:pPr lvl="1"/>
            <a:r>
              <a:rPr lang="en-GB" i="1" dirty="0"/>
              <a:t>P(</a:t>
            </a:r>
            <a:r>
              <a:rPr lang="en-GB" i="1" dirty="0" err="1"/>
              <a:t>ublius</a:t>
            </a:r>
            <a:r>
              <a:rPr lang="en-GB" i="1" dirty="0"/>
              <a:t>) </a:t>
            </a:r>
            <a:r>
              <a:rPr lang="en-GB" i="1" dirty="0" err="1"/>
              <a:t>Blaesius</a:t>
            </a:r>
            <a:r>
              <a:rPr lang="en-GB" i="1" dirty="0"/>
              <a:t> Felix |(</a:t>
            </a:r>
            <a:r>
              <a:rPr lang="en-GB" i="1" dirty="0" err="1"/>
              <a:t>centurio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II </a:t>
            </a:r>
            <a:r>
              <a:rPr lang="en-GB" i="1" dirty="0" err="1"/>
              <a:t>Trai</a:t>
            </a:r>
            <a:r>
              <a:rPr lang="en-GB" i="1" dirty="0"/>
              <a:t>/{</a:t>
            </a:r>
            <a:r>
              <a:rPr lang="en-GB" i="1" dirty="0" err="1"/>
              <a:t>i</a:t>
            </a:r>
            <a:r>
              <a:rPr lang="en-GB" i="1" dirty="0"/>
              <a:t>}an(</a:t>
            </a:r>
            <a:r>
              <a:rPr lang="en-GB" i="1" dirty="0" err="1"/>
              <a:t>ae</a:t>
            </a:r>
            <a:r>
              <a:rPr lang="en-GB" i="1" dirty="0"/>
              <a:t>) / Fort(is) </a:t>
            </a:r>
            <a:r>
              <a:rPr lang="en-GB" i="1" dirty="0" err="1"/>
              <a:t>adfini</a:t>
            </a:r>
            <a:r>
              <a:rPr lang="en-GB" i="1" dirty="0"/>
              <a:t> </a:t>
            </a:r>
            <a:r>
              <a:rPr lang="en-GB" i="1" dirty="0" err="1"/>
              <a:t>piissimo</a:t>
            </a:r>
            <a:r>
              <a:rPr lang="en-GB" i="1" dirty="0"/>
              <a:t> / </a:t>
            </a:r>
            <a:r>
              <a:rPr lang="en-GB" i="1" dirty="0" err="1"/>
              <a:t>ob</a:t>
            </a:r>
            <a:r>
              <a:rPr lang="en-GB" i="1" dirty="0"/>
              <a:t> </a:t>
            </a:r>
            <a:r>
              <a:rPr lang="en-GB" i="1" dirty="0" err="1"/>
              <a:t>merita</a:t>
            </a:r>
            <a:r>
              <a:rPr lang="en-GB" i="1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 rot="442047">
            <a:off x="4929541" y="1107377"/>
            <a:ext cx="3970171" cy="501675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Beginning of career: 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praefecture</a:t>
            </a:r>
            <a:r>
              <a:rPr lang="en-GB" sz="2000" dirty="0"/>
              <a:t> of </a:t>
            </a:r>
            <a:r>
              <a:rPr lang="en-GB" sz="2000" i="1" dirty="0" err="1"/>
              <a:t>fabri</a:t>
            </a:r>
            <a:r>
              <a:rPr lang="en-GB" sz="2000" i="1" dirty="0"/>
              <a:t> </a:t>
            </a:r>
            <a:r>
              <a:rPr lang="en-GB" sz="2000" dirty="0"/>
              <a:t>(well-trained engineers), 3-times!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praef</a:t>
            </a:r>
            <a:r>
              <a:rPr lang="en-GB" sz="2000" dirty="0"/>
              <a:t>. </a:t>
            </a:r>
            <a:r>
              <a:rPr lang="en-GB" sz="2000" dirty="0" err="1"/>
              <a:t>coh</a:t>
            </a:r>
            <a:r>
              <a:rPr lang="en-GB" sz="2000" dirty="0"/>
              <a:t>.: unit of 500 infantry soldiers (auxiliary) (around 300 posts)</a:t>
            </a:r>
          </a:p>
          <a:p>
            <a:r>
              <a:rPr lang="en-GB" sz="2000" dirty="0"/>
              <a:t> tribune in a legion </a:t>
            </a:r>
            <a:br>
              <a:rPr lang="en-GB" sz="2000" dirty="0"/>
            </a:br>
            <a:r>
              <a:rPr lang="en-GB" sz="2000" dirty="0"/>
              <a:t>    (</a:t>
            </a:r>
            <a:r>
              <a:rPr lang="en-GB" sz="2000" i="1" dirty="0"/>
              <a:t>c</a:t>
            </a:r>
            <a:r>
              <a:rPr lang="en-GB" sz="2000" dirty="0"/>
              <a:t>. 129/130 AD)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praef</a:t>
            </a:r>
            <a:r>
              <a:rPr lang="en-GB" sz="2000" dirty="0"/>
              <a:t>. </a:t>
            </a:r>
            <a:r>
              <a:rPr lang="en-GB" sz="2000" dirty="0" err="1"/>
              <a:t>alae</a:t>
            </a:r>
            <a:r>
              <a:rPr lang="en-GB" sz="2000" dirty="0"/>
              <a:t>: unit of 500 cavalry soldiers (around 90 posts)</a:t>
            </a:r>
            <a:br>
              <a:rPr lang="en-GB" sz="2000" dirty="0"/>
            </a:br>
            <a:r>
              <a:rPr lang="pt-BR" sz="2000" i="1" dirty="0"/>
              <a:t>preafectus equitum</a:t>
            </a:r>
            <a:r>
              <a:rPr lang="pt-BR" sz="2000" dirty="0"/>
              <a:t> </a:t>
            </a:r>
            <a:r>
              <a:rPr lang="pt-BR" sz="2000" dirty="0">
                <a:sym typeface="Wingdings" panose="05000000000000000000" pitchFamily="2" charset="2"/>
              </a:rPr>
              <a:t> </a:t>
            </a:r>
            <a:r>
              <a:rPr lang="pt-BR" sz="2000" i="1" dirty="0"/>
              <a:t>ala quinquagenaria</a:t>
            </a:r>
            <a:r>
              <a:rPr lang="pt-BR" sz="2000" dirty="0"/>
              <a:t>, here: in Cappadocia</a:t>
            </a:r>
            <a:endParaRPr lang="en-GB" sz="2000" dirty="0"/>
          </a:p>
          <a:p>
            <a:pPr>
              <a:buNone/>
            </a:pPr>
            <a:r>
              <a:rPr lang="en-GB" sz="2000" dirty="0"/>
              <a:t>(normal sequence since Flavian times)</a:t>
            </a:r>
          </a:p>
        </p:txBody>
      </p:sp>
    </p:spTree>
    <p:extLst>
      <p:ext uri="{BB962C8B-B14F-4D97-AF65-F5344CB8AC3E}">
        <p14:creationId xmlns:p14="http://schemas.microsoft.com/office/powerpoint/2010/main" val="1802877194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Equestrian Career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" r="3189" b="4269"/>
          <a:stretch/>
        </p:blipFill>
        <p:spPr bwMode="auto">
          <a:xfrm>
            <a:off x="5067119" y="1196752"/>
            <a:ext cx="3969377" cy="4838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5076056" cy="5589240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CIL VIII 8934 (p 973) = ILS 1400, from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Bejaia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Saldae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in Mauretania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Caesariensis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 .</a:t>
            </a:r>
          </a:p>
          <a:p>
            <a:r>
              <a:rPr lang="en-GB" i="1" dirty="0"/>
              <a:t>Sex(to) Cornelio / Sex(</a:t>
            </a:r>
            <a:r>
              <a:rPr lang="en-GB" i="1" dirty="0" err="1"/>
              <a:t>ti</a:t>
            </a:r>
            <a:r>
              <a:rPr lang="en-GB" i="1" dirty="0"/>
              <a:t>) f(</a:t>
            </a:r>
            <a:r>
              <a:rPr lang="en-GB" i="1" dirty="0" err="1"/>
              <a:t>ilio</a:t>
            </a:r>
            <a:r>
              <a:rPr lang="en-GB" i="1" dirty="0"/>
              <a:t>) </a:t>
            </a:r>
            <a:r>
              <a:rPr lang="en-GB" i="1" dirty="0" err="1"/>
              <a:t>Arn</a:t>
            </a:r>
            <a:r>
              <a:rPr lang="en-GB" i="1" dirty="0"/>
              <a:t>(</a:t>
            </a:r>
            <a:r>
              <a:rPr lang="en-GB" i="1" dirty="0" err="1"/>
              <a:t>ensi</a:t>
            </a:r>
            <a:r>
              <a:rPr lang="en-GB" i="1" dirty="0"/>
              <a:t>) </a:t>
            </a:r>
            <a:r>
              <a:rPr lang="en-GB" i="1" dirty="0" err="1"/>
              <a:t>Dextro</a:t>
            </a:r>
            <a:r>
              <a:rPr lang="en-GB" i="1" dirty="0"/>
              <a:t> / </a:t>
            </a:r>
          </a:p>
          <a:p>
            <a:r>
              <a:rPr lang="en-GB" i="1" dirty="0"/>
              <a:t>Equestrian career: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Asiae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iuridico</a:t>
            </a:r>
            <a:r>
              <a:rPr lang="en-GB" i="1" dirty="0"/>
              <a:t> Ale/</a:t>
            </a:r>
            <a:r>
              <a:rPr lang="en-GB" i="1" dirty="0" err="1"/>
              <a:t>xandreae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Neaspo</a:t>
            </a:r>
            <a:r>
              <a:rPr lang="en-GB" i="1" dirty="0"/>
              <a:t>/</a:t>
            </a:r>
            <a:r>
              <a:rPr lang="en-GB" i="1" dirty="0" err="1"/>
              <a:t>leos</a:t>
            </a:r>
            <a:r>
              <a:rPr lang="en-GB" i="1" dirty="0"/>
              <a:t> et </a:t>
            </a:r>
            <a:r>
              <a:rPr lang="en-GB" i="1" dirty="0" err="1"/>
              <a:t>Mausolei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/ classis </a:t>
            </a:r>
            <a:r>
              <a:rPr lang="en-GB" i="1" dirty="0" err="1"/>
              <a:t>Syr</a:t>
            </a:r>
            <a:r>
              <a:rPr lang="en-GB" i="1" dirty="0"/>
              <a:t>(</a:t>
            </a:r>
            <a:r>
              <a:rPr lang="en-GB" i="1" dirty="0" err="1"/>
              <a:t>iacae</a:t>
            </a:r>
            <a:r>
              <a:rPr lang="en-GB" i="1" dirty="0"/>
              <a:t>) </a:t>
            </a:r>
          </a:p>
          <a:p>
            <a:r>
              <a:rPr lang="en-GB" i="1" dirty="0"/>
              <a:t>Previous career:</a:t>
            </a:r>
          </a:p>
          <a:p>
            <a:pPr lvl="1"/>
            <a:r>
              <a:rPr lang="en-GB" i="1" dirty="0" err="1">
                <a:solidFill>
                  <a:srgbClr val="FFFF00"/>
                </a:solidFill>
              </a:rPr>
              <a:t>donis</a:t>
            </a:r>
            <a:r>
              <a:rPr lang="en-GB" i="1" dirty="0">
                <a:solidFill>
                  <a:srgbClr val="FFFF00"/>
                </a:solidFill>
              </a:rPr>
              <a:t> </a:t>
            </a:r>
            <a:r>
              <a:rPr lang="en-GB" i="1" dirty="0" err="1">
                <a:solidFill>
                  <a:srgbClr val="FFFF00"/>
                </a:solidFill>
              </a:rPr>
              <a:t>milita</a:t>
            </a:r>
            <a:r>
              <a:rPr lang="en-GB" i="1" dirty="0">
                <a:solidFill>
                  <a:srgbClr val="FFFF00"/>
                </a:solidFill>
              </a:rPr>
              <a:t>/rib(us) </a:t>
            </a:r>
            <a:r>
              <a:rPr lang="en-GB" i="1" dirty="0" err="1">
                <a:solidFill>
                  <a:srgbClr val="FFFF00"/>
                </a:solidFill>
              </a:rPr>
              <a:t>donato</a:t>
            </a:r>
            <a:r>
              <a:rPr lang="en-GB" i="1" dirty="0">
                <a:solidFill>
                  <a:srgbClr val="FFFF00"/>
                </a:solidFill>
              </a:rPr>
              <a:t> a </a:t>
            </a:r>
            <a:r>
              <a:rPr lang="en-GB" i="1" dirty="0" err="1">
                <a:solidFill>
                  <a:srgbClr val="FFFF00"/>
                </a:solidFill>
              </a:rPr>
              <a:t>divo</a:t>
            </a:r>
            <a:r>
              <a:rPr lang="en-GB" i="1" dirty="0">
                <a:solidFill>
                  <a:srgbClr val="FFFF00"/>
                </a:solidFill>
              </a:rPr>
              <a:t> </a:t>
            </a:r>
            <a:r>
              <a:rPr lang="en-GB" i="1" dirty="0" err="1">
                <a:solidFill>
                  <a:srgbClr val="FFFF00"/>
                </a:solidFill>
              </a:rPr>
              <a:t>Hadri</a:t>
            </a:r>
            <a:r>
              <a:rPr lang="en-GB" i="1" dirty="0">
                <a:solidFill>
                  <a:srgbClr val="FFFF00"/>
                </a:solidFill>
              </a:rPr>
              <a:t>/</a:t>
            </a:r>
            <a:r>
              <a:rPr lang="en-GB" i="1" dirty="0" err="1">
                <a:solidFill>
                  <a:srgbClr val="FFFF00"/>
                </a:solidFill>
              </a:rPr>
              <a:t>ano</a:t>
            </a:r>
            <a:r>
              <a:rPr lang="en-GB" i="1" dirty="0">
                <a:solidFill>
                  <a:srgbClr val="FFFF00"/>
                </a:solidFill>
              </a:rPr>
              <a:t> </a:t>
            </a:r>
            <a:r>
              <a:rPr lang="en-GB" i="1" dirty="0" err="1">
                <a:solidFill>
                  <a:srgbClr val="FFFF00"/>
                </a:solidFill>
              </a:rPr>
              <a:t>ob</a:t>
            </a:r>
            <a:r>
              <a:rPr lang="en-GB" i="1" dirty="0">
                <a:solidFill>
                  <a:srgbClr val="FFFF00"/>
                </a:solidFill>
              </a:rPr>
              <a:t> bellum </a:t>
            </a:r>
            <a:r>
              <a:rPr lang="en-GB" i="1" dirty="0" err="1">
                <a:solidFill>
                  <a:srgbClr val="FFFF00"/>
                </a:solidFill>
              </a:rPr>
              <a:t>Iudaicum</a:t>
            </a:r>
            <a:r>
              <a:rPr lang="en-GB" i="1" dirty="0">
                <a:solidFill>
                  <a:srgbClr val="FFFF00"/>
                </a:solidFill>
              </a:rPr>
              <a:t> /  hasta </a:t>
            </a:r>
            <a:r>
              <a:rPr lang="en-GB" i="1" dirty="0" err="1">
                <a:solidFill>
                  <a:srgbClr val="FFFF00"/>
                </a:solidFill>
              </a:rPr>
              <a:t>pura</a:t>
            </a:r>
            <a:r>
              <a:rPr lang="en-GB" i="1" dirty="0">
                <a:solidFill>
                  <a:srgbClr val="FFFF00"/>
                </a:solidFill>
              </a:rPr>
              <a:t> et </a:t>
            </a:r>
            <a:r>
              <a:rPr lang="en-GB" i="1" dirty="0" err="1">
                <a:solidFill>
                  <a:srgbClr val="FFFF00"/>
                </a:solidFill>
              </a:rPr>
              <a:t>vexillo</a:t>
            </a:r>
            <a:r>
              <a:rPr lang="en-GB" i="1" dirty="0">
                <a:solidFill>
                  <a:srgbClr val="FFFF00"/>
                </a:solidFill>
              </a:rPr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alae</a:t>
            </a:r>
            <a:r>
              <a:rPr lang="en-GB" i="1" dirty="0"/>
              <a:t> I Aug(</a:t>
            </a:r>
            <a:r>
              <a:rPr lang="en-GB" i="1" dirty="0" err="1"/>
              <a:t>ustae</a:t>
            </a:r>
            <a:r>
              <a:rPr lang="en-GB" i="1" dirty="0"/>
              <a:t>) Gem(</a:t>
            </a:r>
            <a:r>
              <a:rPr lang="en-GB" i="1" dirty="0" err="1"/>
              <a:t>inae</a:t>
            </a:r>
            <a:r>
              <a:rPr lang="en-GB" i="1" dirty="0"/>
              <a:t>) co/</a:t>
            </a:r>
            <a:r>
              <a:rPr lang="en-GB" i="1" dirty="0" err="1"/>
              <a:t>lonorum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trib</a:t>
            </a:r>
            <a:r>
              <a:rPr lang="en-GB" i="1" dirty="0"/>
              <a:t>(</a:t>
            </a:r>
            <a:r>
              <a:rPr lang="en-GB" i="1" dirty="0" err="1"/>
              <a:t>uno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VIII Aug(</a:t>
            </a:r>
            <a:r>
              <a:rPr lang="en-GB" i="1" dirty="0" err="1"/>
              <a:t>ustae</a:t>
            </a:r>
            <a:r>
              <a:rPr lang="en-GB" i="1" dirty="0"/>
              <a:t>)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coh</a:t>
            </a:r>
            <a:r>
              <a:rPr lang="en-GB" i="1" dirty="0"/>
              <a:t>(</a:t>
            </a:r>
            <a:r>
              <a:rPr lang="en-GB" i="1" dirty="0" err="1"/>
              <a:t>ortis</a:t>
            </a:r>
            <a:r>
              <a:rPr lang="en-GB" i="1" dirty="0"/>
              <a:t>) V </a:t>
            </a:r>
            <a:r>
              <a:rPr lang="en-GB" i="1" dirty="0" err="1"/>
              <a:t>Raetorum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fabrum III </a:t>
            </a:r>
          </a:p>
          <a:p>
            <a:pPr lvl="1"/>
            <a:r>
              <a:rPr lang="en-GB" i="1" dirty="0" err="1"/>
              <a:t>patrono</a:t>
            </a:r>
            <a:r>
              <a:rPr lang="en-GB" i="1" dirty="0"/>
              <a:t> / coloniae / </a:t>
            </a:r>
          </a:p>
          <a:p>
            <a:pPr lvl="1"/>
            <a:r>
              <a:rPr lang="en-GB" i="1" dirty="0"/>
              <a:t>P(</a:t>
            </a:r>
            <a:r>
              <a:rPr lang="en-GB" i="1" dirty="0" err="1"/>
              <a:t>ublius</a:t>
            </a:r>
            <a:r>
              <a:rPr lang="en-GB" i="1" dirty="0"/>
              <a:t>) </a:t>
            </a:r>
            <a:r>
              <a:rPr lang="en-GB" i="1" dirty="0" err="1"/>
              <a:t>Blaesius</a:t>
            </a:r>
            <a:r>
              <a:rPr lang="en-GB" i="1" dirty="0"/>
              <a:t> Felix |(</a:t>
            </a:r>
            <a:r>
              <a:rPr lang="en-GB" i="1" dirty="0" err="1"/>
              <a:t>centurio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II </a:t>
            </a:r>
            <a:r>
              <a:rPr lang="en-GB" i="1" dirty="0" err="1"/>
              <a:t>Trai</a:t>
            </a:r>
            <a:r>
              <a:rPr lang="en-GB" i="1" dirty="0"/>
              <a:t>/{</a:t>
            </a:r>
            <a:r>
              <a:rPr lang="en-GB" i="1" dirty="0" err="1"/>
              <a:t>i</a:t>
            </a:r>
            <a:r>
              <a:rPr lang="en-GB" i="1" dirty="0"/>
              <a:t>}an(</a:t>
            </a:r>
            <a:r>
              <a:rPr lang="en-GB" i="1" dirty="0" err="1"/>
              <a:t>ae</a:t>
            </a:r>
            <a:r>
              <a:rPr lang="en-GB" i="1" dirty="0"/>
              <a:t>) / Fort(is) </a:t>
            </a:r>
            <a:r>
              <a:rPr lang="en-GB" i="1" dirty="0" err="1"/>
              <a:t>adfini</a:t>
            </a:r>
            <a:r>
              <a:rPr lang="en-GB" i="1" dirty="0"/>
              <a:t> </a:t>
            </a:r>
            <a:r>
              <a:rPr lang="en-GB" i="1" dirty="0" err="1"/>
              <a:t>piissimo</a:t>
            </a:r>
            <a:r>
              <a:rPr lang="en-GB" i="1" dirty="0"/>
              <a:t> / </a:t>
            </a:r>
            <a:r>
              <a:rPr lang="en-GB" i="1" dirty="0" err="1"/>
              <a:t>ob</a:t>
            </a:r>
            <a:r>
              <a:rPr lang="en-GB" i="1" dirty="0"/>
              <a:t> </a:t>
            </a:r>
            <a:r>
              <a:rPr lang="en-GB" i="1" dirty="0" err="1"/>
              <a:t>merita</a:t>
            </a:r>
            <a:r>
              <a:rPr lang="en-GB" i="1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 rot="442047">
            <a:off x="4929541" y="3415700"/>
            <a:ext cx="3970171" cy="40011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 Jewish war A.D. 132 - 135</a:t>
            </a:r>
          </a:p>
        </p:txBody>
      </p:sp>
    </p:spTree>
    <p:extLst>
      <p:ext uri="{BB962C8B-B14F-4D97-AF65-F5344CB8AC3E}">
        <p14:creationId xmlns:p14="http://schemas.microsoft.com/office/powerpoint/2010/main" val="330000165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Equestrian Career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" r="3189" b="4269"/>
          <a:stretch/>
        </p:blipFill>
        <p:spPr bwMode="auto">
          <a:xfrm>
            <a:off x="5067119" y="1196752"/>
            <a:ext cx="3969377" cy="4838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5076056" cy="5589240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CIL VIII 8934 (p 973) = ILS 1400, from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Bejaia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Saldae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in Mauretania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Caesariensis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 .</a:t>
            </a:r>
          </a:p>
          <a:p>
            <a:r>
              <a:rPr lang="en-GB" i="1" dirty="0"/>
              <a:t>Sex(to) Cornelio / Sex(</a:t>
            </a:r>
            <a:r>
              <a:rPr lang="en-GB" i="1" dirty="0" err="1"/>
              <a:t>ti</a:t>
            </a:r>
            <a:r>
              <a:rPr lang="en-GB" i="1" dirty="0"/>
              <a:t>) f(</a:t>
            </a:r>
            <a:r>
              <a:rPr lang="en-GB" i="1" dirty="0" err="1"/>
              <a:t>ilio</a:t>
            </a:r>
            <a:r>
              <a:rPr lang="en-GB" i="1" dirty="0"/>
              <a:t>) </a:t>
            </a:r>
            <a:r>
              <a:rPr lang="en-GB" i="1" dirty="0" err="1"/>
              <a:t>Arn</a:t>
            </a:r>
            <a:r>
              <a:rPr lang="en-GB" i="1" dirty="0"/>
              <a:t>(</a:t>
            </a:r>
            <a:r>
              <a:rPr lang="en-GB" i="1" dirty="0" err="1"/>
              <a:t>ensi</a:t>
            </a:r>
            <a:r>
              <a:rPr lang="en-GB" i="1" dirty="0"/>
              <a:t>) </a:t>
            </a:r>
            <a:r>
              <a:rPr lang="en-GB" i="1" dirty="0" err="1"/>
              <a:t>Dextro</a:t>
            </a:r>
            <a:r>
              <a:rPr lang="en-GB" i="1" dirty="0"/>
              <a:t> / </a:t>
            </a:r>
          </a:p>
          <a:p>
            <a:r>
              <a:rPr lang="en-GB" i="1" dirty="0"/>
              <a:t>Equestrian career: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Asiae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iuridico</a:t>
            </a:r>
            <a:r>
              <a:rPr lang="en-GB" i="1" dirty="0"/>
              <a:t> Ale/</a:t>
            </a:r>
            <a:r>
              <a:rPr lang="en-GB" i="1" dirty="0" err="1"/>
              <a:t>xandreae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proc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uratori</a:t>
            </a:r>
            <a:r>
              <a:rPr lang="en-GB" i="1" dirty="0">
                <a:solidFill>
                  <a:srgbClr val="FFC000"/>
                </a:solidFill>
              </a:rPr>
              <a:t>) </a:t>
            </a:r>
            <a:r>
              <a:rPr lang="en-GB" i="1" dirty="0" err="1">
                <a:solidFill>
                  <a:srgbClr val="FFC000"/>
                </a:solidFill>
              </a:rPr>
              <a:t>Neaspo</a:t>
            </a:r>
            <a:r>
              <a:rPr lang="en-GB" i="1" dirty="0">
                <a:solidFill>
                  <a:srgbClr val="FFC000"/>
                </a:solidFill>
              </a:rPr>
              <a:t>/</a:t>
            </a:r>
            <a:r>
              <a:rPr lang="en-GB" i="1" dirty="0" err="1">
                <a:solidFill>
                  <a:srgbClr val="FFC000"/>
                </a:solidFill>
              </a:rPr>
              <a:t>leos</a:t>
            </a:r>
            <a:r>
              <a:rPr lang="en-GB" i="1" dirty="0">
                <a:solidFill>
                  <a:srgbClr val="FFC000"/>
                </a:solidFill>
              </a:rPr>
              <a:t> et </a:t>
            </a:r>
            <a:r>
              <a:rPr lang="en-GB" i="1" dirty="0" err="1">
                <a:solidFill>
                  <a:srgbClr val="FFC000"/>
                </a:solidFill>
              </a:rPr>
              <a:t>Mausolei</a:t>
            </a:r>
            <a:r>
              <a:rPr lang="en-GB" i="1" dirty="0"/>
              <a:t>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praef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ecto</a:t>
            </a:r>
            <a:r>
              <a:rPr lang="en-GB" i="1" dirty="0">
                <a:solidFill>
                  <a:srgbClr val="FFC000"/>
                </a:solidFill>
              </a:rPr>
              <a:t>) / classis </a:t>
            </a:r>
            <a:r>
              <a:rPr lang="en-GB" i="1" dirty="0" err="1"/>
              <a:t>Syr</a:t>
            </a:r>
            <a:r>
              <a:rPr lang="en-GB" i="1" dirty="0"/>
              <a:t>(</a:t>
            </a:r>
            <a:r>
              <a:rPr lang="en-GB" i="1" dirty="0" err="1"/>
              <a:t>iacae</a:t>
            </a:r>
            <a:r>
              <a:rPr lang="en-GB" i="1" dirty="0"/>
              <a:t>) </a:t>
            </a:r>
          </a:p>
          <a:p>
            <a:r>
              <a:rPr lang="en-GB" i="1" dirty="0"/>
              <a:t>Previous career:</a:t>
            </a:r>
          </a:p>
          <a:p>
            <a:pPr lvl="1"/>
            <a:r>
              <a:rPr lang="en-GB" i="1" dirty="0" err="1"/>
              <a:t>donis</a:t>
            </a:r>
            <a:r>
              <a:rPr lang="en-GB" i="1" dirty="0"/>
              <a:t> </a:t>
            </a:r>
            <a:r>
              <a:rPr lang="en-GB" i="1" dirty="0" err="1"/>
              <a:t>milita</a:t>
            </a:r>
            <a:r>
              <a:rPr lang="en-GB" i="1" dirty="0"/>
              <a:t>/rib(us) </a:t>
            </a:r>
            <a:r>
              <a:rPr lang="en-GB" i="1" dirty="0" err="1"/>
              <a:t>donato</a:t>
            </a:r>
            <a:r>
              <a:rPr lang="en-GB" i="1" dirty="0"/>
              <a:t> a </a:t>
            </a:r>
            <a:r>
              <a:rPr lang="en-GB" i="1" dirty="0" err="1"/>
              <a:t>divo</a:t>
            </a:r>
            <a:r>
              <a:rPr lang="en-GB" i="1" dirty="0"/>
              <a:t> </a:t>
            </a:r>
            <a:r>
              <a:rPr lang="en-GB" i="1" dirty="0" err="1"/>
              <a:t>Hadri</a:t>
            </a:r>
            <a:r>
              <a:rPr lang="en-GB" i="1" dirty="0"/>
              <a:t>/</a:t>
            </a:r>
            <a:r>
              <a:rPr lang="en-GB" i="1" dirty="0" err="1"/>
              <a:t>ano</a:t>
            </a:r>
            <a:r>
              <a:rPr lang="en-GB" i="1" dirty="0"/>
              <a:t> </a:t>
            </a:r>
            <a:r>
              <a:rPr lang="en-GB" i="1" dirty="0" err="1"/>
              <a:t>ob</a:t>
            </a:r>
            <a:r>
              <a:rPr lang="en-GB" i="1" dirty="0"/>
              <a:t> bellum </a:t>
            </a:r>
            <a:r>
              <a:rPr lang="en-GB" i="1" dirty="0" err="1"/>
              <a:t>Iudaicum</a:t>
            </a:r>
            <a:r>
              <a:rPr lang="en-GB" i="1" dirty="0"/>
              <a:t> /  hasta </a:t>
            </a:r>
            <a:r>
              <a:rPr lang="en-GB" i="1" dirty="0" err="1"/>
              <a:t>pura</a:t>
            </a:r>
            <a:r>
              <a:rPr lang="en-GB" i="1" dirty="0"/>
              <a:t> et </a:t>
            </a:r>
            <a:r>
              <a:rPr lang="en-GB" i="1" dirty="0" err="1"/>
              <a:t>vexillo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alae</a:t>
            </a:r>
            <a:r>
              <a:rPr lang="en-GB" i="1" dirty="0"/>
              <a:t> I Aug(</a:t>
            </a:r>
            <a:r>
              <a:rPr lang="en-GB" i="1" dirty="0" err="1"/>
              <a:t>ustae</a:t>
            </a:r>
            <a:r>
              <a:rPr lang="en-GB" i="1" dirty="0"/>
              <a:t>) Gem(</a:t>
            </a:r>
            <a:r>
              <a:rPr lang="en-GB" i="1" dirty="0" err="1"/>
              <a:t>inae</a:t>
            </a:r>
            <a:r>
              <a:rPr lang="en-GB" i="1" dirty="0"/>
              <a:t>) co/</a:t>
            </a:r>
            <a:r>
              <a:rPr lang="en-GB" i="1" dirty="0" err="1"/>
              <a:t>lonorum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trib</a:t>
            </a:r>
            <a:r>
              <a:rPr lang="en-GB" i="1" dirty="0"/>
              <a:t>(</a:t>
            </a:r>
            <a:r>
              <a:rPr lang="en-GB" i="1" dirty="0" err="1"/>
              <a:t>uno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VIII Aug(</a:t>
            </a:r>
            <a:r>
              <a:rPr lang="en-GB" i="1" dirty="0" err="1"/>
              <a:t>ustae</a:t>
            </a:r>
            <a:r>
              <a:rPr lang="en-GB" i="1" dirty="0"/>
              <a:t>)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coh</a:t>
            </a:r>
            <a:r>
              <a:rPr lang="en-GB" i="1" dirty="0"/>
              <a:t>(</a:t>
            </a:r>
            <a:r>
              <a:rPr lang="en-GB" i="1" dirty="0" err="1"/>
              <a:t>ortis</a:t>
            </a:r>
            <a:r>
              <a:rPr lang="en-GB" i="1" dirty="0"/>
              <a:t>) V </a:t>
            </a:r>
            <a:r>
              <a:rPr lang="en-GB" i="1" dirty="0" err="1"/>
              <a:t>Raetorum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fabrum III </a:t>
            </a:r>
          </a:p>
          <a:p>
            <a:pPr lvl="1"/>
            <a:r>
              <a:rPr lang="en-GB" i="1" dirty="0" err="1"/>
              <a:t>patrono</a:t>
            </a:r>
            <a:r>
              <a:rPr lang="en-GB" i="1" dirty="0"/>
              <a:t> / coloniae / </a:t>
            </a:r>
          </a:p>
          <a:p>
            <a:pPr lvl="1"/>
            <a:r>
              <a:rPr lang="en-GB" i="1" dirty="0"/>
              <a:t>P(</a:t>
            </a:r>
            <a:r>
              <a:rPr lang="en-GB" i="1" dirty="0" err="1"/>
              <a:t>ublius</a:t>
            </a:r>
            <a:r>
              <a:rPr lang="en-GB" i="1" dirty="0"/>
              <a:t>) </a:t>
            </a:r>
            <a:r>
              <a:rPr lang="en-GB" i="1" dirty="0" err="1"/>
              <a:t>Blaesius</a:t>
            </a:r>
            <a:r>
              <a:rPr lang="en-GB" i="1" dirty="0"/>
              <a:t> Felix |(</a:t>
            </a:r>
            <a:r>
              <a:rPr lang="en-GB" i="1" dirty="0" err="1"/>
              <a:t>centurio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II </a:t>
            </a:r>
            <a:r>
              <a:rPr lang="en-GB" i="1" dirty="0" err="1"/>
              <a:t>Trai</a:t>
            </a:r>
            <a:r>
              <a:rPr lang="en-GB" i="1" dirty="0"/>
              <a:t>/{</a:t>
            </a:r>
            <a:r>
              <a:rPr lang="en-GB" i="1" dirty="0" err="1"/>
              <a:t>i</a:t>
            </a:r>
            <a:r>
              <a:rPr lang="en-GB" i="1" dirty="0"/>
              <a:t>}an(</a:t>
            </a:r>
            <a:r>
              <a:rPr lang="en-GB" i="1" dirty="0" err="1"/>
              <a:t>ae</a:t>
            </a:r>
            <a:r>
              <a:rPr lang="en-GB" i="1" dirty="0"/>
              <a:t>) / Fort(is) </a:t>
            </a:r>
            <a:r>
              <a:rPr lang="en-GB" i="1" dirty="0" err="1"/>
              <a:t>adfini</a:t>
            </a:r>
            <a:r>
              <a:rPr lang="en-GB" i="1" dirty="0"/>
              <a:t> </a:t>
            </a:r>
            <a:r>
              <a:rPr lang="en-GB" i="1" dirty="0" err="1"/>
              <a:t>piissimo</a:t>
            </a:r>
            <a:r>
              <a:rPr lang="en-GB" i="1" dirty="0"/>
              <a:t> / </a:t>
            </a:r>
            <a:r>
              <a:rPr lang="en-GB" i="1" dirty="0" err="1"/>
              <a:t>ob</a:t>
            </a:r>
            <a:r>
              <a:rPr lang="en-GB" i="1" dirty="0"/>
              <a:t> </a:t>
            </a:r>
            <a:r>
              <a:rPr lang="en-GB" i="1" dirty="0" err="1"/>
              <a:t>merita</a:t>
            </a:r>
            <a:r>
              <a:rPr lang="en-GB" i="1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 rot="442047">
            <a:off x="5027421" y="1876819"/>
            <a:ext cx="3970171" cy="347787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 classis: fleet </a:t>
            </a:r>
            <a:r>
              <a:rPr lang="en-GB" sz="2000" dirty="0">
                <a:sym typeface="Wingdings" panose="05000000000000000000" pitchFamily="2" charset="2"/>
              </a:rPr>
              <a:t>in Syria</a:t>
            </a:r>
            <a:endParaRPr lang="en-GB" sz="2000" dirty="0"/>
          </a:p>
          <a:p>
            <a:r>
              <a:rPr lang="en-GB" sz="2000" dirty="0"/>
              <a:t> procurator </a:t>
            </a:r>
            <a:r>
              <a:rPr lang="en-GB" sz="2000" dirty="0" err="1"/>
              <a:t>Neaspoleos</a:t>
            </a:r>
            <a:r>
              <a:rPr lang="en-GB" sz="2000" dirty="0"/>
              <a:t> et </a:t>
            </a:r>
            <a:r>
              <a:rPr lang="en-GB" sz="2000" dirty="0" err="1"/>
              <a:t>mausolei</a:t>
            </a:r>
            <a:endParaRPr lang="en-GB" sz="2000" dirty="0"/>
          </a:p>
          <a:p>
            <a:pPr lvl="1"/>
            <a:r>
              <a:rPr lang="en-GB" sz="2000" dirty="0"/>
              <a:t> </a:t>
            </a:r>
            <a:r>
              <a:rPr lang="en-GB" sz="2000" dirty="0" err="1"/>
              <a:t>Neapolis</a:t>
            </a:r>
            <a:r>
              <a:rPr lang="en-GB" sz="2000" dirty="0"/>
              <a:t>: part of Alexandria &gt; the harbour &gt; in charge of </a:t>
            </a:r>
            <a:r>
              <a:rPr lang="en-GB" sz="2000" dirty="0" err="1"/>
              <a:t>annonae</a:t>
            </a:r>
            <a:r>
              <a:rPr lang="en-GB" sz="2000" dirty="0"/>
              <a:t>.</a:t>
            </a:r>
          </a:p>
          <a:p>
            <a:pPr lvl="1"/>
            <a:r>
              <a:rPr lang="en-GB" sz="2000" dirty="0"/>
              <a:t> mausoleum of Alexander</a:t>
            </a:r>
          </a:p>
          <a:p>
            <a:pPr lvl="1"/>
            <a:r>
              <a:rPr lang="en-GB" sz="2000" dirty="0"/>
              <a:t> prior to 15/2/139 </a:t>
            </a:r>
          </a:p>
          <a:p>
            <a:pPr lvl="1"/>
            <a:r>
              <a:rPr lang="en-GB" sz="2000" dirty="0"/>
              <a:t> </a:t>
            </a:r>
            <a:r>
              <a:rPr lang="en-GB" sz="2000" i="1" dirty="0"/>
              <a:t>Procurator </a:t>
            </a:r>
            <a:r>
              <a:rPr lang="en-GB" sz="2000" i="1" dirty="0" err="1"/>
              <a:t>centenarii</a:t>
            </a:r>
            <a:r>
              <a:rPr lang="en-GB" sz="2000" dirty="0"/>
              <a:t>  </a:t>
            </a:r>
            <a:r>
              <a:rPr lang="en-GB" sz="2000" dirty="0">
                <a:sym typeface="Wingdings" panose="05000000000000000000" pitchFamily="2" charset="2"/>
              </a:rPr>
              <a:t>income of 100,000 HS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2996575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Equestrian Career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" r="3189" b="4269"/>
          <a:stretch/>
        </p:blipFill>
        <p:spPr bwMode="auto">
          <a:xfrm>
            <a:off x="5067119" y="1196752"/>
            <a:ext cx="3969377" cy="4838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5076056" cy="5589240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CIL VIII 8934 (p 973) = ILS 1400, from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Bejaia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Saldae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in Mauretania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Caesariensis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 .</a:t>
            </a:r>
          </a:p>
          <a:p>
            <a:r>
              <a:rPr lang="en-GB" i="1" dirty="0"/>
              <a:t>Sex(to) Cornelio / Sex(</a:t>
            </a:r>
            <a:r>
              <a:rPr lang="en-GB" i="1" dirty="0" err="1"/>
              <a:t>ti</a:t>
            </a:r>
            <a:r>
              <a:rPr lang="en-GB" i="1" dirty="0"/>
              <a:t>) f(</a:t>
            </a:r>
            <a:r>
              <a:rPr lang="en-GB" i="1" dirty="0" err="1"/>
              <a:t>ilio</a:t>
            </a:r>
            <a:r>
              <a:rPr lang="en-GB" i="1" dirty="0"/>
              <a:t>) </a:t>
            </a:r>
            <a:r>
              <a:rPr lang="en-GB" i="1" dirty="0" err="1"/>
              <a:t>Arn</a:t>
            </a:r>
            <a:r>
              <a:rPr lang="en-GB" i="1" dirty="0"/>
              <a:t>(</a:t>
            </a:r>
            <a:r>
              <a:rPr lang="en-GB" i="1" dirty="0" err="1"/>
              <a:t>ensi</a:t>
            </a:r>
            <a:r>
              <a:rPr lang="en-GB" i="1" dirty="0"/>
              <a:t>) </a:t>
            </a:r>
            <a:r>
              <a:rPr lang="en-GB" i="1" dirty="0" err="1"/>
              <a:t>Dextro</a:t>
            </a:r>
            <a:r>
              <a:rPr lang="en-GB" i="1" dirty="0"/>
              <a:t> / </a:t>
            </a:r>
          </a:p>
          <a:p>
            <a:r>
              <a:rPr lang="en-GB" i="1" dirty="0"/>
              <a:t>Equestrian career: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Asiae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iuridico</a:t>
            </a:r>
            <a:r>
              <a:rPr lang="en-GB" i="1" dirty="0">
                <a:solidFill>
                  <a:srgbClr val="FFC000"/>
                </a:solidFill>
              </a:rPr>
              <a:t> Ale/</a:t>
            </a:r>
            <a:r>
              <a:rPr lang="en-GB" i="1" dirty="0" err="1">
                <a:solidFill>
                  <a:srgbClr val="FFC000"/>
                </a:solidFill>
              </a:rPr>
              <a:t>xandreae</a:t>
            </a:r>
            <a:r>
              <a:rPr lang="en-GB" i="1" dirty="0">
                <a:solidFill>
                  <a:srgbClr val="FFC000"/>
                </a:solidFill>
              </a:rPr>
              <a:t> 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Neaspo</a:t>
            </a:r>
            <a:r>
              <a:rPr lang="en-GB" i="1" dirty="0"/>
              <a:t>/</a:t>
            </a:r>
            <a:r>
              <a:rPr lang="en-GB" i="1" dirty="0" err="1"/>
              <a:t>leos</a:t>
            </a:r>
            <a:r>
              <a:rPr lang="en-GB" i="1" dirty="0"/>
              <a:t> et </a:t>
            </a:r>
            <a:r>
              <a:rPr lang="en-GB" i="1" dirty="0" err="1"/>
              <a:t>Mausolei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/ classis </a:t>
            </a:r>
            <a:r>
              <a:rPr lang="en-GB" i="1" dirty="0" err="1"/>
              <a:t>Syr</a:t>
            </a:r>
            <a:r>
              <a:rPr lang="en-GB" i="1" dirty="0"/>
              <a:t>(</a:t>
            </a:r>
            <a:r>
              <a:rPr lang="en-GB" i="1" dirty="0" err="1"/>
              <a:t>iacae</a:t>
            </a:r>
            <a:r>
              <a:rPr lang="en-GB" i="1" dirty="0"/>
              <a:t>) </a:t>
            </a:r>
          </a:p>
          <a:p>
            <a:r>
              <a:rPr lang="en-GB" i="1" dirty="0"/>
              <a:t>Previous career:</a:t>
            </a:r>
          </a:p>
          <a:p>
            <a:pPr lvl="1"/>
            <a:r>
              <a:rPr lang="en-GB" i="1" dirty="0" err="1"/>
              <a:t>donis</a:t>
            </a:r>
            <a:r>
              <a:rPr lang="en-GB" i="1" dirty="0"/>
              <a:t> </a:t>
            </a:r>
            <a:r>
              <a:rPr lang="en-GB" i="1" dirty="0" err="1"/>
              <a:t>milita</a:t>
            </a:r>
            <a:r>
              <a:rPr lang="en-GB" i="1" dirty="0"/>
              <a:t>/rib(us) </a:t>
            </a:r>
            <a:r>
              <a:rPr lang="en-GB" i="1" dirty="0" err="1"/>
              <a:t>donato</a:t>
            </a:r>
            <a:r>
              <a:rPr lang="en-GB" i="1" dirty="0"/>
              <a:t> a </a:t>
            </a:r>
            <a:r>
              <a:rPr lang="en-GB" i="1" dirty="0" err="1"/>
              <a:t>divo</a:t>
            </a:r>
            <a:r>
              <a:rPr lang="en-GB" i="1" dirty="0"/>
              <a:t> </a:t>
            </a:r>
            <a:r>
              <a:rPr lang="en-GB" i="1" dirty="0" err="1"/>
              <a:t>Hadri</a:t>
            </a:r>
            <a:r>
              <a:rPr lang="en-GB" i="1" dirty="0"/>
              <a:t>/</a:t>
            </a:r>
            <a:r>
              <a:rPr lang="en-GB" i="1" dirty="0" err="1"/>
              <a:t>ano</a:t>
            </a:r>
            <a:r>
              <a:rPr lang="en-GB" i="1" dirty="0"/>
              <a:t> </a:t>
            </a:r>
            <a:r>
              <a:rPr lang="en-GB" i="1" dirty="0" err="1"/>
              <a:t>ob</a:t>
            </a:r>
            <a:r>
              <a:rPr lang="en-GB" i="1" dirty="0"/>
              <a:t> bellum </a:t>
            </a:r>
            <a:r>
              <a:rPr lang="en-GB" i="1" dirty="0" err="1"/>
              <a:t>Iudaicum</a:t>
            </a:r>
            <a:r>
              <a:rPr lang="en-GB" i="1" dirty="0"/>
              <a:t> /  hasta </a:t>
            </a:r>
            <a:r>
              <a:rPr lang="en-GB" i="1" dirty="0" err="1"/>
              <a:t>pura</a:t>
            </a:r>
            <a:r>
              <a:rPr lang="en-GB" i="1" dirty="0"/>
              <a:t> et </a:t>
            </a:r>
            <a:r>
              <a:rPr lang="en-GB" i="1" dirty="0" err="1"/>
              <a:t>vexillo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alae</a:t>
            </a:r>
            <a:r>
              <a:rPr lang="en-GB" i="1" dirty="0"/>
              <a:t> I Aug(</a:t>
            </a:r>
            <a:r>
              <a:rPr lang="en-GB" i="1" dirty="0" err="1"/>
              <a:t>ustae</a:t>
            </a:r>
            <a:r>
              <a:rPr lang="en-GB" i="1" dirty="0"/>
              <a:t>) Gem(</a:t>
            </a:r>
            <a:r>
              <a:rPr lang="en-GB" i="1" dirty="0" err="1"/>
              <a:t>inae</a:t>
            </a:r>
            <a:r>
              <a:rPr lang="en-GB" i="1" dirty="0"/>
              <a:t>) co/</a:t>
            </a:r>
            <a:r>
              <a:rPr lang="en-GB" i="1" dirty="0" err="1"/>
              <a:t>lonorum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trib</a:t>
            </a:r>
            <a:r>
              <a:rPr lang="en-GB" i="1" dirty="0"/>
              <a:t>(</a:t>
            </a:r>
            <a:r>
              <a:rPr lang="en-GB" i="1" dirty="0" err="1"/>
              <a:t>uno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VIII Aug(</a:t>
            </a:r>
            <a:r>
              <a:rPr lang="en-GB" i="1" dirty="0" err="1"/>
              <a:t>ustae</a:t>
            </a:r>
            <a:r>
              <a:rPr lang="en-GB" i="1" dirty="0"/>
              <a:t>)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coh</a:t>
            </a:r>
            <a:r>
              <a:rPr lang="en-GB" i="1" dirty="0"/>
              <a:t>(</a:t>
            </a:r>
            <a:r>
              <a:rPr lang="en-GB" i="1" dirty="0" err="1"/>
              <a:t>ortis</a:t>
            </a:r>
            <a:r>
              <a:rPr lang="en-GB" i="1" dirty="0"/>
              <a:t>) V </a:t>
            </a:r>
            <a:r>
              <a:rPr lang="en-GB" i="1" dirty="0" err="1"/>
              <a:t>Raetorum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fabrum III </a:t>
            </a:r>
          </a:p>
          <a:p>
            <a:pPr lvl="1"/>
            <a:r>
              <a:rPr lang="en-GB" i="1" dirty="0" err="1"/>
              <a:t>patrono</a:t>
            </a:r>
            <a:r>
              <a:rPr lang="en-GB" i="1" dirty="0"/>
              <a:t> / coloniae / </a:t>
            </a:r>
          </a:p>
          <a:p>
            <a:pPr lvl="1"/>
            <a:r>
              <a:rPr lang="en-GB" i="1" dirty="0"/>
              <a:t>P(</a:t>
            </a:r>
            <a:r>
              <a:rPr lang="en-GB" i="1" dirty="0" err="1"/>
              <a:t>ublius</a:t>
            </a:r>
            <a:r>
              <a:rPr lang="en-GB" i="1" dirty="0"/>
              <a:t>) </a:t>
            </a:r>
            <a:r>
              <a:rPr lang="en-GB" i="1" dirty="0" err="1"/>
              <a:t>Blaesius</a:t>
            </a:r>
            <a:r>
              <a:rPr lang="en-GB" i="1" dirty="0"/>
              <a:t> Felix |(</a:t>
            </a:r>
            <a:r>
              <a:rPr lang="en-GB" i="1" dirty="0" err="1"/>
              <a:t>centurio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II </a:t>
            </a:r>
            <a:r>
              <a:rPr lang="en-GB" i="1" dirty="0" err="1"/>
              <a:t>Trai</a:t>
            </a:r>
            <a:r>
              <a:rPr lang="en-GB" i="1" dirty="0"/>
              <a:t>/{</a:t>
            </a:r>
            <a:r>
              <a:rPr lang="en-GB" i="1" dirty="0" err="1"/>
              <a:t>i</a:t>
            </a:r>
            <a:r>
              <a:rPr lang="en-GB" i="1" dirty="0"/>
              <a:t>}an(</a:t>
            </a:r>
            <a:r>
              <a:rPr lang="en-GB" i="1" dirty="0" err="1"/>
              <a:t>ae</a:t>
            </a:r>
            <a:r>
              <a:rPr lang="en-GB" i="1" dirty="0"/>
              <a:t>) / Fort(is) </a:t>
            </a:r>
            <a:r>
              <a:rPr lang="en-GB" i="1" dirty="0" err="1"/>
              <a:t>adfini</a:t>
            </a:r>
            <a:r>
              <a:rPr lang="en-GB" i="1" dirty="0"/>
              <a:t> </a:t>
            </a:r>
            <a:r>
              <a:rPr lang="en-GB" i="1" dirty="0" err="1"/>
              <a:t>piissimo</a:t>
            </a:r>
            <a:r>
              <a:rPr lang="en-GB" i="1" dirty="0"/>
              <a:t> / </a:t>
            </a:r>
            <a:r>
              <a:rPr lang="en-GB" i="1" dirty="0" err="1"/>
              <a:t>ob</a:t>
            </a:r>
            <a:r>
              <a:rPr lang="en-GB" i="1" dirty="0"/>
              <a:t> </a:t>
            </a:r>
            <a:r>
              <a:rPr lang="en-GB" i="1" dirty="0" err="1"/>
              <a:t>merita</a:t>
            </a:r>
            <a:r>
              <a:rPr lang="en-GB" i="1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 rot="442047">
            <a:off x="5027421" y="2307706"/>
            <a:ext cx="3970171" cy="261610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 Judge for Alexandria</a:t>
            </a:r>
          </a:p>
          <a:p>
            <a:r>
              <a:rPr lang="en-GB" sz="2000" dirty="0"/>
              <a:t> cf. CIL VIII 8925. Mauretania </a:t>
            </a:r>
            <a:r>
              <a:rPr lang="en-GB" sz="2000" dirty="0" err="1"/>
              <a:t>Sitifensis</a:t>
            </a:r>
            <a:r>
              <a:rPr lang="en-GB" sz="2000" dirty="0"/>
              <a:t>, </a:t>
            </a:r>
            <a:r>
              <a:rPr lang="en-GB" sz="2000" dirty="0" err="1"/>
              <a:t>Bejaia</a:t>
            </a:r>
            <a:r>
              <a:rPr lang="en-GB" sz="2000" dirty="0"/>
              <a:t>/</a:t>
            </a:r>
            <a:r>
              <a:rPr lang="en-GB" sz="2000" dirty="0" err="1"/>
              <a:t>Saldae</a:t>
            </a:r>
            <a:r>
              <a:rPr lang="en-GB" sz="2000" i="1" dirty="0"/>
              <a:t>: </a:t>
            </a:r>
            <a:br>
              <a:rPr lang="en-GB" sz="2000" dirty="0"/>
            </a:br>
            <a:r>
              <a:rPr lang="en-GB" sz="2000" i="1" dirty="0" err="1"/>
              <a:t>Neptuno</a:t>
            </a:r>
            <a:r>
              <a:rPr lang="en-GB" sz="2000" i="1" dirty="0"/>
              <a:t> Aug(</a:t>
            </a:r>
            <a:r>
              <a:rPr lang="en-GB" sz="2000" i="1" dirty="0" err="1"/>
              <a:t>usto</a:t>
            </a:r>
            <a:r>
              <a:rPr lang="en-GB" sz="2000" i="1" dirty="0"/>
              <a:t>) / Sex(</a:t>
            </a:r>
            <a:r>
              <a:rPr lang="en-GB" sz="2000" i="1" dirty="0" err="1"/>
              <a:t>tus</a:t>
            </a:r>
            <a:r>
              <a:rPr lang="en-GB" sz="2000" i="1" dirty="0"/>
              <a:t>) Cornelius Sex(</a:t>
            </a:r>
            <a:r>
              <a:rPr lang="en-GB" sz="2000" i="1" dirty="0" err="1"/>
              <a:t>ti</a:t>
            </a:r>
            <a:r>
              <a:rPr lang="en-GB" sz="2000" i="1" dirty="0"/>
              <a:t>) [f(</a:t>
            </a:r>
            <a:r>
              <a:rPr lang="en-GB" sz="2000" i="1" dirty="0" err="1"/>
              <a:t>ilius</a:t>
            </a:r>
            <a:r>
              <a:rPr lang="en-GB" sz="2000" i="1" dirty="0"/>
              <a:t>)] / </a:t>
            </a:r>
            <a:r>
              <a:rPr lang="en-GB" sz="2000" i="1" dirty="0" err="1"/>
              <a:t>Arn</a:t>
            </a:r>
            <a:r>
              <a:rPr lang="en-GB" sz="2000" i="1" dirty="0"/>
              <a:t>(</a:t>
            </a:r>
            <a:r>
              <a:rPr lang="en-GB" sz="2000" i="1" dirty="0" err="1"/>
              <a:t>ensi</a:t>
            </a:r>
            <a:r>
              <a:rPr lang="en-GB" sz="2000" i="1" dirty="0"/>
              <a:t>) Dexter </a:t>
            </a:r>
            <a:r>
              <a:rPr lang="en-GB" sz="2000" i="1" dirty="0" err="1"/>
              <a:t>iuridicus</a:t>
            </a:r>
            <a:r>
              <a:rPr lang="en-GB" sz="2000" i="1" dirty="0"/>
              <a:t> / </a:t>
            </a:r>
            <a:r>
              <a:rPr lang="en-GB" sz="2000" i="1" dirty="0" err="1"/>
              <a:t>Alexandreae</a:t>
            </a:r>
            <a:r>
              <a:rPr lang="en-GB" sz="2000" i="1" dirty="0"/>
              <a:t> d(</a:t>
            </a:r>
            <a:r>
              <a:rPr lang="en-GB" sz="2000" i="1" dirty="0" err="1"/>
              <a:t>onum</a:t>
            </a:r>
            <a:r>
              <a:rPr lang="en-GB" sz="2000" i="1" dirty="0"/>
              <a:t>) [d(edit)].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2205949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en-GB" dirty="0"/>
              <a:t>Equestrian Career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4" r="3189" b="4269"/>
          <a:stretch/>
        </p:blipFill>
        <p:spPr bwMode="auto">
          <a:xfrm>
            <a:off x="5067119" y="1196752"/>
            <a:ext cx="3969377" cy="4838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5076056" cy="5589240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CIL VIII 8934 (p 973) = ILS 1400, from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Bejaia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/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Saldae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 in Mauretania </a:t>
            </a:r>
            <a:r>
              <a:rPr lang="en-GB" sz="2600" dirty="0" err="1">
                <a:solidFill>
                  <a:schemeClr val="tx1">
                    <a:lumMod val="65000"/>
                  </a:schemeClr>
                </a:solidFill>
              </a:rPr>
              <a:t>Caesariensis</a:t>
            </a:r>
            <a:r>
              <a:rPr lang="en-GB" sz="2600" dirty="0">
                <a:solidFill>
                  <a:schemeClr val="tx1">
                    <a:lumMod val="65000"/>
                  </a:schemeClr>
                </a:solidFill>
              </a:rPr>
              <a:t> .</a:t>
            </a:r>
          </a:p>
          <a:p>
            <a:r>
              <a:rPr lang="en-GB" i="1" dirty="0"/>
              <a:t>Sex(to) Cornelio / Sex(</a:t>
            </a:r>
            <a:r>
              <a:rPr lang="en-GB" i="1" dirty="0" err="1"/>
              <a:t>ti</a:t>
            </a:r>
            <a:r>
              <a:rPr lang="en-GB" i="1" dirty="0"/>
              <a:t>) f(</a:t>
            </a:r>
            <a:r>
              <a:rPr lang="en-GB" i="1" dirty="0" err="1"/>
              <a:t>ilio</a:t>
            </a:r>
            <a:r>
              <a:rPr lang="en-GB" i="1" dirty="0"/>
              <a:t>) </a:t>
            </a:r>
            <a:r>
              <a:rPr lang="en-GB" i="1" dirty="0" err="1"/>
              <a:t>Arn</a:t>
            </a:r>
            <a:r>
              <a:rPr lang="en-GB" i="1" dirty="0"/>
              <a:t>(</a:t>
            </a:r>
            <a:r>
              <a:rPr lang="en-GB" i="1" dirty="0" err="1"/>
              <a:t>ensi</a:t>
            </a:r>
            <a:r>
              <a:rPr lang="en-GB" i="1" dirty="0"/>
              <a:t>) </a:t>
            </a:r>
            <a:r>
              <a:rPr lang="en-GB" i="1" dirty="0" err="1"/>
              <a:t>Dextro</a:t>
            </a:r>
            <a:r>
              <a:rPr lang="en-GB" i="1" dirty="0"/>
              <a:t> / </a:t>
            </a:r>
          </a:p>
          <a:p>
            <a:r>
              <a:rPr lang="en-GB" i="1" dirty="0"/>
              <a:t>Equestrian career:</a:t>
            </a:r>
          </a:p>
          <a:p>
            <a:pPr lvl="1"/>
            <a:r>
              <a:rPr lang="en-GB" i="1" dirty="0" err="1">
                <a:solidFill>
                  <a:srgbClr val="FFC000"/>
                </a:solidFill>
              </a:rPr>
              <a:t>proc</a:t>
            </a:r>
            <a:r>
              <a:rPr lang="en-GB" i="1" dirty="0">
                <a:solidFill>
                  <a:srgbClr val="FFC000"/>
                </a:solidFill>
              </a:rPr>
              <a:t>(</a:t>
            </a:r>
            <a:r>
              <a:rPr lang="en-GB" i="1" dirty="0" err="1">
                <a:solidFill>
                  <a:srgbClr val="FFC000"/>
                </a:solidFill>
              </a:rPr>
              <a:t>uratori</a:t>
            </a:r>
            <a:r>
              <a:rPr lang="en-GB" i="1" dirty="0">
                <a:solidFill>
                  <a:srgbClr val="FFC000"/>
                </a:solidFill>
              </a:rPr>
              <a:t>) </a:t>
            </a:r>
            <a:r>
              <a:rPr lang="en-GB" i="1" dirty="0" err="1">
                <a:solidFill>
                  <a:srgbClr val="FFC000"/>
                </a:solidFill>
              </a:rPr>
              <a:t>Asiae</a:t>
            </a:r>
            <a:r>
              <a:rPr lang="en-GB" i="1" dirty="0">
                <a:solidFill>
                  <a:srgbClr val="FFC000"/>
                </a:solidFill>
              </a:rPr>
              <a:t> </a:t>
            </a:r>
          </a:p>
          <a:p>
            <a:pPr lvl="1"/>
            <a:r>
              <a:rPr lang="en-GB" i="1" dirty="0" err="1"/>
              <a:t>iuridico</a:t>
            </a:r>
            <a:r>
              <a:rPr lang="en-GB" i="1" dirty="0"/>
              <a:t> Ale/</a:t>
            </a:r>
            <a:r>
              <a:rPr lang="en-GB" i="1" dirty="0" err="1"/>
              <a:t>xandreae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proc</a:t>
            </a:r>
            <a:r>
              <a:rPr lang="en-GB" i="1" dirty="0"/>
              <a:t>(</a:t>
            </a:r>
            <a:r>
              <a:rPr lang="en-GB" i="1" dirty="0" err="1"/>
              <a:t>uratori</a:t>
            </a:r>
            <a:r>
              <a:rPr lang="en-GB" i="1" dirty="0"/>
              <a:t>) </a:t>
            </a:r>
            <a:r>
              <a:rPr lang="en-GB" i="1" dirty="0" err="1"/>
              <a:t>Neaspo</a:t>
            </a:r>
            <a:r>
              <a:rPr lang="en-GB" i="1" dirty="0"/>
              <a:t>/</a:t>
            </a:r>
            <a:r>
              <a:rPr lang="en-GB" i="1" dirty="0" err="1"/>
              <a:t>leos</a:t>
            </a:r>
            <a:r>
              <a:rPr lang="en-GB" i="1" dirty="0"/>
              <a:t> et </a:t>
            </a:r>
            <a:r>
              <a:rPr lang="en-GB" i="1" dirty="0" err="1"/>
              <a:t>Mausolei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/ classis </a:t>
            </a:r>
            <a:r>
              <a:rPr lang="en-GB" i="1" dirty="0" err="1"/>
              <a:t>Syr</a:t>
            </a:r>
            <a:r>
              <a:rPr lang="en-GB" i="1" dirty="0"/>
              <a:t>(</a:t>
            </a:r>
            <a:r>
              <a:rPr lang="en-GB" i="1" dirty="0" err="1"/>
              <a:t>iacae</a:t>
            </a:r>
            <a:r>
              <a:rPr lang="en-GB" i="1" dirty="0"/>
              <a:t>) </a:t>
            </a:r>
          </a:p>
          <a:p>
            <a:r>
              <a:rPr lang="en-GB" i="1" dirty="0"/>
              <a:t>Previous career:</a:t>
            </a:r>
          </a:p>
          <a:p>
            <a:pPr lvl="1"/>
            <a:r>
              <a:rPr lang="en-GB" i="1" dirty="0" err="1"/>
              <a:t>donis</a:t>
            </a:r>
            <a:r>
              <a:rPr lang="en-GB" i="1" dirty="0"/>
              <a:t> </a:t>
            </a:r>
            <a:r>
              <a:rPr lang="en-GB" i="1" dirty="0" err="1"/>
              <a:t>milita</a:t>
            </a:r>
            <a:r>
              <a:rPr lang="en-GB" i="1" dirty="0"/>
              <a:t>/rib(us) </a:t>
            </a:r>
            <a:r>
              <a:rPr lang="en-GB" i="1" dirty="0" err="1"/>
              <a:t>donato</a:t>
            </a:r>
            <a:r>
              <a:rPr lang="en-GB" i="1" dirty="0"/>
              <a:t> a </a:t>
            </a:r>
            <a:r>
              <a:rPr lang="en-GB" i="1" dirty="0" err="1"/>
              <a:t>divo</a:t>
            </a:r>
            <a:r>
              <a:rPr lang="en-GB" i="1" dirty="0"/>
              <a:t> </a:t>
            </a:r>
            <a:r>
              <a:rPr lang="en-GB" i="1" dirty="0" err="1"/>
              <a:t>Hadri</a:t>
            </a:r>
            <a:r>
              <a:rPr lang="en-GB" i="1" dirty="0"/>
              <a:t>/</a:t>
            </a:r>
            <a:r>
              <a:rPr lang="en-GB" i="1" dirty="0" err="1"/>
              <a:t>ano</a:t>
            </a:r>
            <a:r>
              <a:rPr lang="en-GB" i="1" dirty="0"/>
              <a:t> </a:t>
            </a:r>
            <a:r>
              <a:rPr lang="en-GB" i="1" dirty="0" err="1"/>
              <a:t>ob</a:t>
            </a:r>
            <a:r>
              <a:rPr lang="en-GB" i="1" dirty="0"/>
              <a:t> bellum </a:t>
            </a:r>
            <a:r>
              <a:rPr lang="en-GB" i="1" dirty="0" err="1"/>
              <a:t>Iudaicum</a:t>
            </a:r>
            <a:r>
              <a:rPr lang="en-GB" i="1" dirty="0"/>
              <a:t> /  hasta </a:t>
            </a:r>
            <a:r>
              <a:rPr lang="en-GB" i="1" dirty="0" err="1"/>
              <a:t>pura</a:t>
            </a:r>
            <a:r>
              <a:rPr lang="en-GB" i="1" dirty="0"/>
              <a:t> et </a:t>
            </a:r>
            <a:r>
              <a:rPr lang="en-GB" i="1" dirty="0" err="1"/>
              <a:t>vexillo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alae</a:t>
            </a:r>
            <a:r>
              <a:rPr lang="en-GB" i="1" dirty="0"/>
              <a:t> I Aug(</a:t>
            </a:r>
            <a:r>
              <a:rPr lang="en-GB" i="1" dirty="0" err="1"/>
              <a:t>ustae</a:t>
            </a:r>
            <a:r>
              <a:rPr lang="en-GB" i="1" dirty="0"/>
              <a:t>) Gem(</a:t>
            </a:r>
            <a:r>
              <a:rPr lang="en-GB" i="1" dirty="0" err="1"/>
              <a:t>inae</a:t>
            </a:r>
            <a:r>
              <a:rPr lang="en-GB" i="1" dirty="0"/>
              <a:t>) co/</a:t>
            </a:r>
            <a:r>
              <a:rPr lang="en-GB" i="1" dirty="0" err="1"/>
              <a:t>lonorum</a:t>
            </a:r>
            <a:r>
              <a:rPr lang="en-GB" i="1" dirty="0"/>
              <a:t> </a:t>
            </a:r>
          </a:p>
          <a:p>
            <a:pPr lvl="1"/>
            <a:r>
              <a:rPr lang="en-GB" i="1" dirty="0" err="1"/>
              <a:t>trib</a:t>
            </a:r>
            <a:r>
              <a:rPr lang="en-GB" i="1" dirty="0"/>
              <a:t>(</a:t>
            </a:r>
            <a:r>
              <a:rPr lang="en-GB" i="1" dirty="0" err="1"/>
              <a:t>uno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VIII Aug(</a:t>
            </a:r>
            <a:r>
              <a:rPr lang="en-GB" i="1" dirty="0" err="1"/>
              <a:t>ustae</a:t>
            </a:r>
            <a:r>
              <a:rPr lang="en-GB" i="1" dirty="0"/>
              <a:t>)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</a:t>
            </a:r>
            <a:r>
              <a:rPr lang="en-GB" i="1" dirty="0" err="1"/>
              <a:t>coh</a:t>
            </a:r>
            <a:r>
              <a:rPr lang="en-GB" i="1" dirty="0"/>
              <a:t>(</a:t>
            </a:r>
            <a:r>
              <a:rPr lang="en-GB" i="1" dirty="0" err="1"/>
              <a:t>ortis</a:t>
            </a:r>
            <a:r>
              <a:rPr lang="en-GB" i="1" dirty="0"/>
              <a:t>) V </a:t>
            </a:r>
            <a:r>
              <a:rPr lang="en-GB" i="1" dirty="0" err="1"/>
              <a:t>Raetorum</a:t>
            </a:r>
            <a:r>
              <a:rPr lang="en-GB" i="1" dirty="0"/>
              <a:t> / </a:t>
            </a:r>
          </a:p>
          <a:p>
            <a:pPr lvl="1"/>
            <a:r>
              <a:rPr lang="en-GB" i="1" dirty="0" err="1"/>
              <a:t>praef</a:t>
            </a:r>
            <a:r>
              <a:rPr lang="en-GB" i="1" dirty="0"/>
              <a:t>(</a:t>
            </a:r>
            <a:r>
              <a:rPr lang="en-GB" i="1" dirty="0" err="1"/>
              <a:t>ecto</a:t>
            </a:r>
            <a:r>
              <a:rPr lang="en-GB" i="1" dirty="0"/>
              <a:t>) fabrum III </a:t>
            </a:r>
          </a:p>
          <a:p>
            <a:pPr lvl="1"/>
            <a:r>
              <a:rPr lang="en-GB" i="1" dirty="0" err="1"/>
              <a:t>patrono</a:t>
            </a:r>
            <a:r>
              <a:rPr lang="en-GB" i="1" dirty="0"/>
              <a:t> / coloniae / </a:t>
            </a:r>
          </a:p>
          <a:p>
            <a:pPr lvl="1"/>
            <a:r>
              <a:rPr lang="en-GB" i="1" dirty="0"/>
              <a:t>P(</a:t>
            </a:r>
            <a:r>
              <a:rPr lang="en-GB" i="1" dirty="0" err="1"/>
              <a:t>ublius</a:t>
            </a:r>
            <a:r>
              <a:rPr lang="en-GB" i="1" dirty="0"/>
              <a:t>) </a:t>
            </a:r>
            <a:r>
              <a:rPr lang="en-GB" i="1" dirty="0" err="1"/>
              <a:t>Blaesius</a:t>
            </a:r>
            <a:r>
              <a:rPr lang="en-GB" i="1" dirty="0"/>
              <a:t> Felix |(</a:t>
            </a:r>
            <a:r>
              <a:rPr lang="en-GB" i="1" dirty="0" err="1"/>
              <a:t>centurio</a:t>
            </a:r>
            <a:r>
              <a:rPr lang="en-GB" i="1" dirty="0"/>
              <a:t>) leg(</a:t>
            </a:r>
            <a:r>
              <a:rPr lang="en-GB" i="1" dirty="0" err="1"/>
              <a:t>ionis</a:t>
            </a:r>
            <a:r>
              <a:rPr lang="en-GB" i="1" dirty="0"/>
              <a:t>) II </a:t>
            </a:r>
            <a:r>
              <a:rPr lang="en-GB" i="1" dirty="0" err="1"/>
              <a:t>Trai</a:t>
            </a:r>
            <a:r>
              <a:rPr lang="en-GB" i="1" dirty="0"/>
              <a:t>/{</a:t>
            </a:r>
            <a:r>
              <a:rPr lang="en-GB" i="1" dirty="0" err="1"/>
              <a:t>i</a:t>
            </a:r>
            <a:r>
              <a:rPr lang="en-GB" i="1" dirty="0"/>
              <a:t>}an(</a:t>
            </a:r>
            <a:r>
              <a:rPr lang="en-GB" i="1" dirty="0" err="1"/>
              <a:t>ae</a:t>
            </a:r>
            <a:r>
              <a:rPr lang="en-GB" i="1" dirty="0"/>
              <a:t>) / Fort(is) </a:t>
            </a:r>
            <a:r>
              <a:rPr lang="en-GB" i="1" dirty="0" err="1"/>
              <a:t>adfini</a:t>
            </a:r>
            <a:r>
              <a:rPr lang="en-GB" i="1" dirty="0"/>
              <a:t> </a:t>
            </a:r>
            <a:r>
              <a:rPr lang="en-GB" i="1" dirty="0" err="1"/>
              <a:t>piissimo</a:t>
            </a:r>
            <a:r>
              <a:rPr lang="en-GB" i="1" dirty="0"/>
              <a:t> / </a:t>
            </a:r>
            <a:r>
              <a:rPr lang="en-GB" i="1" dirty="0" err="1"/>
              <a:t>ob</a:t>
            </a:r>
            <a:r>
              <a:rPr lang="en-GB" i="1" dirty="0"/>
              <a:t> </a:t>
            </a:r>
            <a:r>
              <a:rPr lang="en-GB" i="1" dirty="0" err="1"/>
              <a:t>merita</a:t>
            </a:r>
            <a:r>
              <a:rPr lang="en-GB" i="1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 rot="442047">
            <a:off x="4299198" y="2258762"/>
            <a:ext cx="4567601" cy="4271939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 procurator </a:t>
            </a:r>
            <a:r>
              <a:rPr lang="en-GB" sz="2000" dirty="0" err="1"/>
              <a:t>Asiae</a:t>
            </a:r>
            <a:r>
              <a:rPr lang="en-GB" sz="2000" dirty="0"/>
              <a:t>.</a:t>
            </a:r>
          </a:p>
          <a:p>
            <a:r>
              <a:rPr lang="en-GB" sz="2000" dirty="0"/>
              <a:t> &lt; </a:t>
            </a:r>
            <a:r>
              <a:rPr lang="en-GB" sz="2000" dirty="0" err="1"/>
              <a:t>procurare</a:t>
            </a:r>
            <a:r>
              <a:rPr lang="en-GB" sz="2000" dirty="0"/>
              <a:t> “to take care”</a:t>
            </a:r>
          </a:p>
          <a:p>
            <a:r>
              <a:rPr lang="en-GB" sz="2000" dirty="0"/>
              <a:t> administration: above all, responsible for taxation, but also for managing mines, imperial properties, grain supply, etc. </a:t>
            </a:r>
          </a:p>
          <a:p>
            <a:r>
              <a:rPr lang="en-GB" sz="2000" dirty="0"/>
              <a:t> sometimes equivalent to governor</a:t>
            </a:r>
          </a:p>
          <a:p>
            <a:r>
              <a:rPr lang="en-GB" sz="2000" dirty="0"/>
              <a:t> </a:t>
            </a:r>
            <a:r>
              <a:rPr lang="en-GB" sz="2000" i="1" dirty="0" err="1"/>
              <a:t>Procuratores</a:t>
            </a:r>
            <a:r>
              <a:rPr lang="en-GB" sz="2000" i="1" dirty="0"/>
              <a:t> </a:t>
            </a:r>
            <a:r>
              <a:rPr lang="en-GB" sz="2000" i="1" dirty="0" err="1"/>
              <a:t>ducenarii</a:t>
            </a:r>
            <a:r>
              <a:rPr lang="en-GB" sz="2000" dirty="0"/>
              <a:t>  : 200,000 HS income!</a:t>
            </a:r>
          </a:p>
          <a:p>
            <a:r>
              <a:rPr lang="en-GB" sz="1800" dirty="0"/>
              <a:t> ! </a:t>
            </a:r>
            <a:r>
              <a:rPr lang="en-GB" sz="1800" i="1" dirty="0"/>
              <a:t>CIL</a:t>
            </a:r>
            <a:r>
              <a:rPr lang="en-GB" sz="1800" dirty="0"/>
              <a:t> III, 553 = </a:t>
            </a:r>
            <a:r>
              <a:rPr lang="en-GB" sz="1800" i="1" dirty="0"/>
              <a:t>CIG</a:t>
            </a:r>
            <a:r>
              <a:rPr lang="en-GB" sz="1800" dirty="0"/>
              <a:t> 963 (Athens): </a:t>
            </a:r>
            <a:r>
              <a:rPr lang="en-GB" sz="1800" i="1" dirty="0" err="1"/>
              <a:t>Iul</a:t>
            </a:r>
            <a:r>
              <a:rPr lang="en-GB" sz="1800" i="1" dirty="0"/>
              <a:t>(</a:t>
            </a:r>
            <a:r>
              <a:rPr lang="en-GB" sz="1800" i="1" dirty="0" err="1"/>
              <a:t>io</a:t>
            </a:r>
            <a:r>
              <a:rPr lang="en-GB" sz="1800" i="1" dirty="0"/>
              <a:t>) Men[e]/</a:t>
            </a:r>
            <a:r>
              <a:rPr lang="en-GB" sz="1800" i="1" dirty="0" err="1"/>
              <a:t>nio</a:t>
            </a:r>
            <a:r>
              <a:rPr lang="en-GB" sz="1800" i="1" dirty="0"/>
              <a:t> Vi[</a:t>
            </a:r>
            <a:r>
              <a:rPr lang="en-GB" sz="1800" i="1" dirty="0" err="1"/>
              <a:t>cto</a:t>
            </a:r>
            <a:r>
              <a:rPr lang="en-GB" sz="1800" i="1" dirty="0"/>
              <a:t>]/</a:t>
            </a:r>
            <a:r>
              <a:rPr lang="en-GB" sz="1800" i="1" dirty="0" err="1"/>
              <a:t>ri</a:t>
            </a:r>
            <a:r>
              <a:rPr lang="en-GB" sz="1800" i="1" dirty="0"/>
              <a:t> b(</a:t>
            </a:r>
            <a:r>
              <a:rPr lang="en-GB" sz="1800" i="1" dirty="0" err="1"/>
              <a:t>eneficiario</a:t>
            </a:r>
            <a:r>
              <a:rPr lang="en-GB" sz="1800" i="1" dirty="0"/>
              <a:t>) </a:t>
            </a:r>
            <a:r>
              <a:rPr lang="en-GB" sz="1800" i="1" dirty="0" err="1"/>
              <a:t>Cor</a:t>
            </a:r>
            <a:r>
              <a:rPr lang="en-GB" sz="1800" i="1" dirty="0"/>
              <a:t>[</a:t>
            </a:r>
            <a:r>
              <a:rPr lang="en-GB" sz="1800" i="1" dirty="0" err="1"/>
              <a:t>neli</a:t>
            </a:r>
            <a:r>
              <a:rPr lang="en-GB" sz="1800" i="1" dirty="0"/>
              <a:t>] / </a:t>
            </a:r>
            <a:r>
              <a:rPr lang="en-GB" sz="1800" i="1" dirty="0" err="1"/>
              <a:t>Dextr</a:t>
            </a:r>
            <a:r>
              <a:rPr lang="en-GB" sz="1800" i="1" dirty="0"/>
              <a:t>(</a:t>
            </a:r>
            <a:r>
              <a:rPr lang="en-GB" sz="1800" i="1" dirty="0" err="1"/>
              <a:t>i</a:t>
            </a:r>
            <a:r>
              <a:rPr lang="en-GB" sz="1800" i="1" dirty="0"/>
              <a:t>) </a:t>
            </a:r>
            <a:r>
              <a:rPr lang="en-GB" sz="1800" i="1" dirty="0" err="1">
                <a:solidFill>
                  <a:srgbClr val="FFC000"/>
                </a:solidFill>
              </a:rPr>
              <a:t>proc</a:t>
            </a:r>
            <a:r>
              <a:rPr lang="en-GB" sz="1800" i="1" dirty="0">
                <a:solidFill>
                  <a:srgbClr val="FFC000"/>
                </a:solidFill>
              </a:rPr>
              <a:t>[(</a:t>
            </a:r>
            <a:r>
              <a:rPr lang="en-GB" sz="1800" i="1" dirty="0" err="1">
                <a:solidFill>
                  <a:srgbClr val="FFC000"/>
                </a:solidFill>
              </a:rPr>
              <a:t>uratoris</a:t>
            </a:r>
            <a:r>
              <a:rPr lang="en-GB" sz="1800" i="1" dirty="0">
                <a:solidFill>
                  <a:srgbClr val="FFC000"/>
                </a:solidFill>
              </a:rPr>
              <a:t>?)] / Gal(</a:t>
            </a:r>
            <a:r>
              <a:rPr lang="en-GB" sz="1800" i="1" dirty="0" err="1">
                <a:solidFill>
                  <a:srgbClr val="FFC000"/>
                </a:solidFill>
              </a:rPr>
              <a:t>liarum</a:t>
            </a:r>
            <a:r>
              <a:rPr lang="en-GB" sz="1800" i="1" dirty="0">
                <a:solidFill>
                  <a:srgbClr val="FFC000"/>
                </a:solidFill>
              </a:rPr>
              <a:t>) et </a:t>
            </a:r>
            <a:r>
              <a:rPr lang="en-GB" sz="1800" i="1" dirty="0" err="1">
                <a:solidFill>
                  <a:srgbClr val="FFC000"/>
                </a:solidFill>
              </a:rPr>
              <a:t>Ger</a:t>
            </a:r>
            <a:r>
              <a:rPr lang="en-GB" sz="1800" i="1" dirty="0">
                <a:solidFill>
                  <a:srgbClr val="FFC000"/>
                </a:solidFill>
              </a:rPr>
              <a:t>[man(</a:t>
            </a:r>
            <a:r>
              <a:rPr lang="en-GB" sz="1800" i="1" dirty="0" err="1">
                <a:solidFill>
                  <a:srgbClr val="FFC000"/>
                </a:solidFill>
              </a:rPr>
              <a:t>iarum</a:t>
            </a:r>
            <a:r>
              <a:rPr lang="en-GB" sz="1800" i="1" dirty="0">
                <a:solidFill>
                  <a:srgbClr val="FFC000"/>
                </a:solidFill>
              </a:rPr>
              <a:t>) </a:t>
            </a:r>
            <a:endParaRPr lang="en-GB" sz="1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93833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Equestrian Career</a:t>
            </a:r>
          </a:p>
        </p:txBody>
      </p:sp>
      <p:pic>
        <p:nvPicPr>
          <p:cNvPr id="19458" name="Picture 2" descr="File:CIL IX 5439 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662"/>
            <a:ext cx="5220072" cy="656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7864" y="100380"/>
            <a:ext cx="5762030" cy="6424964"/>
          </a:xfrm>
          <a:solidFill>
            <a:srgbClr val="7030A0">
              <a:alpha val="31000"/>
            </a:srgbClr>
          </a:solidFill>
        </p:spPr>
        <p:txBody>
          <a:bodyPr>
            <a:noAutofit/>
          </a:bodyPr>
          <a:lstStyle/>
          <a:p>
            <a:pPr marL="36576" indent="0" algn="r">
              <a:buNone/>
            </a:pP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Cornasidio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T(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f(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ilio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Fab(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Sabino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e(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gregiae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emoriae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v(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</a:t>
            </a:r>
            <a:r>
              <a:rPr lang="en-GB" sz="2200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</a:t>
            </a:r>
            <a:r>
              <a:rPr lang="en-GB" sz="2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uratori</a:t>
            </a:r>
            <a:r>
              <a:rPr lang="en-GB" sz="2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Aug(</a:t>
            </a:r>
            <a:r>
              <a:rPr lang="en-GB" sz="2200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usti</a:t>
            </a:r>
            <a:r>
              <a:rPr lang="en-GB" sz="22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Daciae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Apulensis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uratori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/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Alpium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Atractianar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(um) et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Poeninar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(um) / </a:t>
            </a:r>
            <a:r>
              <a:rPr lang="en-GB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iur</a:t>
            </a:r>
            <a:r>
              <a:rPr lang="en-GB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(e) glad(ii) 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subpraef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ecto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class(is) 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aetoriae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Raven(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natis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ecto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veter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Gallor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(um)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trib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leg(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II / Aug(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ustae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praef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ecto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coh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ortis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I Mont(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anorum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p(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atrono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c(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oloniae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auguri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Laur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entium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/ Lavin(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atium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aed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IIvir</a:t>
            </a:r>
            <a:r>
              <a:rPr lang="en-GB" sz="22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(o) q(</a:t>
            </a:r>
            <a:r>
              <a:rPr lang="en-GB" sz="2200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uin</a:t>
            </a:r>
            <a:r>
              <a:rPr lang="en-GB" sz="22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)q(</a:t>
            </a:r>
            <a:r>
              <a:rPr lang="en-GB" sz="2200" dirty="0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uennali</a:t>
            </a:r>
            <a:r>
              <a:rPr lang="en-GB" sz="22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q(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uaestori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p(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ecuniae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p(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ublicae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/ 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collegia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fabrum 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centon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ariorium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dendrophor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orum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in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honorem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T(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Cornasidi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Vesenni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Clementis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fili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eius</a:t>
            </a:r>
            <a:r>
              <a:rPr lang="en-GB" sz="2200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equo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ico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Laur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/ Lavin(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patroni 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plebis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 col/</a:t>
            </a:r>
            <a:r>
              <a:rPr lang="en-GB" sz="22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legior</a:t>
            </a:r>
            <a:r>
              <a:rPr lang="en-GB" sz="22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(um) 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ipsis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oblatum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sibi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honorem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statuae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/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patris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sui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nomen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memo/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riamque</a:t>
            </a:r>
            <a:r>
              <a:rPr lang="en-GB" sz="22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transmisit</a:t>
            </a:r>
            <a:endParaRPr lang="en-GB" sz="22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 rot="16200000">
            <a:off x="-2726369" y="3019010"/>
            <a:ext cx="62368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None/>
            </a:pPr>
            <a:r>
              <a:rPr lang="en-GB" sz="2000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CIL IX 5439 from </a:t>
            </a:r>
            <a:r>
              <a:rPr lang="en-GB" sz="2000" dirty="0" err="1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Falerone</a:t>
            </a:r>
            <a:r>
              <a:rPr lang="en-GB" sz="2000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en-GB" sz="2000" dirty="0" err="1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Falerio</a:t>
            </a:r>
            <a:r>
              <a:rPr lang="en-GB" sz="2000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c.AD 200</a:t>
            </a:r>
          </a:p>
        </p:txBody>
      </p:sp>
    </p:spTree>
    <p:extLst>
      <p:ext uri="{BB962C8B-B14F-4D97-AF65-F5344CB8AC3E}">
        <p14:creationId xmlns:p14="http://schemas.microsoft.com/office/powerpoint/2010/main" val="403558716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</p:bldLst>
  </p:timing>
</p:sld>
</file>

<file path=ppt/theme/theme1.xml><?xml version="1.0" encoding="utf-8"?>
<a:theme xmlns:a="http://schemas.openxmlformats.org/drawingml/2006/main" name="Haemera">
  <a:themeElements>
    <a:clrScheme name="Haemera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Haemera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Haemer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-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Larissa-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0</TotalTime>
  <Words>5129</Words>
  <Application>Microsoft Office PowerPoint</Application>
  <PresentationFormat>On-screen Show (4:3)</PresentationFormat>
  <Paragraphs>792</Paragraphs>
  <Slides>97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97</vt:i4>
      </vt:variant>
    </vt:vector>
  </HeadingPairs>
  <TitlesOfParts>
    <vt:vector size="108" baseType="lpstr">
      <vt:lpstr>Monotype Sorts</vt:lpstr>
      <vt:lpstr>Arial</vt:lpstr>
      <vt:lpstr>Franklin Gothic Book</vt:lpstr>
      <vt:lpstr>Symbol</vt:lpstr>
      <vt:lpstr>Tahoma</vt:lpstr>
      <vt:lpstr>Tempus Sans ITC</vt:lpstr>
      <vt:lpstr>Times</vt:lpstr>
      <vt:lpstr>Times New Roman</vt:lpstr>
      <vt:lpstr>Wingdings</vt:lpstr>
      <vt:lpstr>Wingdings 2</vt:lpstr>
      <vt:lpstr>Haemera</vt:lpstr>
      <vt:lpstr>Welcome  to Latin Advanced PROSE: EPIGRAPHY</vt:lpstr>
      <vt:lpstr>Course structure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Introduction to Epigraphy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Funerary inscriptions</vt:lpstr>
      <vt:lpstr>Funerary inscriptions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cursus honorum</vt:lpstr>
      <vt:lpstr>cursus honorum</vt:lpstr>
      <vt:lpstr>Senatorial Career</vt:lpstr>
      <vt:lpstr>PowerPoint Presentation</vt:lpstr>
      <vt:lpstr>PowerPoint Presentation</vt:lpstr>
      <vt:lpstr>Senatorial Career</vt:lpstr>
      <vt:lpstr>Senatorial Career</vt:lpstr>
      <vt:lpstr>Senatorial Career</vt:lpstr>
      <vt:lpstr>Senatorial Career</vt:lpstr>
      <vt:lpstr>Senatorial Career</vt:lpstr>
      <vt:lpstr>Senatorial Career</vt:lpstr>
      <vt:lpstr>Roman Prosopography</vt:lpstr>
      <vt:lpstr>Roman Prosopography</vt:lpstr>
      <vt:lpstr>Publius Quintilius Varus</vt:lpstr>
      <vt:lpstr>Publius Quintilius Varus</vt:lpstr>
      <vt:lpstr>Publius Quintilius Varus</vt:lpstr>
      <vt:lpstr>Publius Quintilius Varus</vt:lpstr>
      <vt:lpstr>Publius Quintilius Varus</vt:lpstr>
      <vt:lpstr>Publius Quintilius Varus</vt:lpstr>
      <vt:lpstr>Publius Quintilius Varus</vt:lpstr>
      <vt:lpstr>Publius Quintilius Varus</vt:lpstr>
      <vt:lpstr>PowerPoint Presentation</vt:lpstr>
      <vt:lpstr>Senatorial Career</vt:lpstr>
      <vt:lpstr>Senatorial Career</vt:lpstr>
      <vt:lpstr>Senatorial Career</vt:lpstr>
      <vt:lpstr>Equestrian Career</vt:lpstr>
      <vt:lpstr>Equestrian Career</vt:lpstr>
      <vt:lpstr>Equestrian Career</vt:lpstr>
      <vt:lpstr>Equestrian Career</vt:lpstr>
      <vt:lpstr>Equestrian Career</vt:lpstr>
      <vt:lpstr>Equestrian Career</vt:lpstr>
      <vt:lpstr>Equestrian Career</vt:lpstr>
    </vt:vector>
  </TitlesOfParts>
  <Company>Worms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EPIGRAPHIK</dc:title>
  <dc:creator>Häussler</dc:creator>
  <cp:lastModifiedBy>Ralph Haeussler</cp:lastModifiedBy>
  <cp:revision>653</cp:revision>
  <dcterms:created xsi:type="dcterms:W3CDTF">2004-11-06T15:20:15Z</dcterms:created>
  <dcterms:modified xsi:type="dcterms:W3CDTF">2018-02-26T10:56:14Z</dcterms:modified>
</cp:coreProperties>
</file>