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920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747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270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80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238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04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341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08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716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702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874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D392F76-8412-4467-B763-1451EBDA5278}" type="datetimeFigureOut">
              <a:rPr lang="en-US" smtClean="0"/>
              <a:t>02-Dec-18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B1FEF380-3E34-4C4C-82EB-75CCD3A494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516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ticalthinking.org/pages/defining-critical-thinking/766" TargetMode="External"/><Relationship Id="rId2" Type="http://schemas.openxmlformats.org/officeDocument/2006/relationships/hyperlink" Target="https://study.com/academy/lesson/objective-writing-definition-example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erc.carleton.edu/introgeo/service/experiential.html" TargetMode="External"/><Relationship Id="rId4" Type="http://schemas.openxmlformats.org/officeDocument/2006/relationships/hyperlink" Target="http://www.nwlink.com/~donclark/hrd/bloom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CF6D181-0522-429D-910C-C5298C8AE383}"/>
              </a:ext>
            </a:extLst>
          </p:cNvPr>
          <p:cNvSpPr txBox="1"/>
          <p:nvPr/>
        </p:nvSpPr>
        <p:spPr>
          <a:xfrm>
            <a:off x="8475260" y="454899"/>
            <a:ext cx="24886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1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endParaRPr lang="en-US" sz="1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14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ddadansoddol</a:t>
            </a:r>
            <a:endParaRPr lang="en-US" sz="1400" b="1" dirty="0">
              <a:solidFill>
                <a:srgbClr val="00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en-US" sz="1400" b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en-US" sz="1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1400" b="1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A803F0-F00B-4885-95B1-A2CA88877759}"/>
              </a:ext>
            </a:extLst>
          </p:cNvPr>
          <p:cNvSpPr txBox="1"/>
          <p:nvPr/>
        </p:nvSpPr>
        <p:spPr>
          <a:xfrm>
            <a:off x="50328" y="454899"/>
            <a:ext cx="4189088" cy="6370975"/>
          </a:xfrm>
          <a:prstGeom prst="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endPara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National Council for Excellence in Critical Thinking (1987)</a:t>
            </a:r>
            <a:endParaRPr lang="en-US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is the intellectually disciplined process of actively and skillfully conceptualizing, applying, analyzing, synthesizing, and/or evaluating information gathered from, or generated by, observation, experience, reflection, reasoning, or communication, as a guide to belief and action. </a:t>
            </a:r>
          </a:p>
          <a:p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strwythyr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phendant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model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Tacsonomi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Bloom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5"/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Mae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oflaus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safbwyntiau’r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ddadl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5"/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Golygir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Glaser (1941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Cottrell, 2008,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275) </a:t>
            </a:r>
          </a:p>
          <a:p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calls for a persistent effort to examine any belief or supposed from to knowledge in the light of the evidence that supports it and the further conclusions to which tends. </a:t>
            </a:r>
          </a:p>
          <a:p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Felly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Glaser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Dyfalbarhad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nag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Gwerthuso’r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blaid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Ymhlygiadau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(Cottrell, 2008, </a:t>
            </a:r>
            <a:r>
              <a:rPr lang="en-US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US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275)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7E9A54-F0E7-4459-83B2-1C1EC9EC2D4C}"/>
              </a:ext>
            </a:extLst>
          </p:cNvPr>
          <p:cNvSpPr txBox="1"/>
          <p:nvPr/>
        </p:nvSpPr>
        <p:spPr>
          <a:xfrm>
            <a:off x="4301370" y="30712"/>
            <a:ext cx="3997841" cy="3231654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7030A0"/>
                </a:solidFill>
              </a:rPr>
              <a:t>3. </a:t>
            </a:r>
            <a:r>
              <a:rPr lang="en-US" sz="1200" b="1" dirty="0" err="1">
                <a:solidFill>
                  <a:srgbClr val="7030A0"/>
                </a:solidFill>
              </a:rPr>
              <a:t>Gwrthrychol</a:t>
            </a:r>
            <a:r>
              <a:rPr lang="en-US" sz="1200" b="1" dirty="0">
                <a:solidFill>
                  <a:srgbClr val="7030A0"/>
                </a:solidFill>
              </a:rPr>
              <a:t> </a:t>
            </a:r>
          </a:p>
          <a:p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wrthrychol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thystioleth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study.com (2003) </a:t>
            </a:r>
            <a:r>
              <a:rPr lang="en-US" sz="1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 writing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is writing that you can verify through evidence and facts. If you are writing objectively, you must remain as neutral as possible through the use of facts, statistics, and research. </a:t>
            </a:r>
          </a:p>
          <a:p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ysgrifeenu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wrthrychol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ystadegau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barn.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alluogi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acedemaidd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thystiolaeth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cyfeironodi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ladrad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gyfrif</a:t>
            </a:r>
            <a:r>
              <a:rPr lang="en-US" sz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9DC958-0AFB-4A09-B06D-BA2FE54F2716}"/>
              </a:ext>
            </a:extLst>
          </p:cNvPr>
          <p:cNvSpPr txBox="1"/>
          <p:nvPr/>
        </p:nvSpPr>
        <p:spPr>
          <a:xfrm>
            <a:off x="4291942" y="3306721"/>
            <a:ext cx="3997840" cy="1015663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US" sz="1200" b="1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US" sz="12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darn o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ermwyn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credadwyedd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cymhwyso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Harvad</a:t>
            </a:r>
            <a:r>
              <a:rPr lang="en-US" sz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CFBE32-4CB1-412F-A1D8-50ACB568DED8}"/>
              </a:ext>
            </a:extLst>
          </p:cNvPr>
          <p:cNvSpPr txBox="1"/>
          <p:nvPr/>
        </p:nvSpPr>
        <p:spPr>
          <a:xfrm>
            <a:off x="8331829" y="1811231"/>
            <a:ext cx="3767040" cy="5078313"/>
          </a:xfrm>
          <a:prstGeom prst="rect">
            <a:avLst/>
          </a:prstGeom>
          <a:ln>
            <a:solidFill>
              <a:srgbClr val="00CC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1200" b="1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endParaRPr lang="en-US" sz="1200" b="1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dysgwr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anibynnol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dysgwr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anibynnol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ddarganfod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llwyddo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ynddo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blaenoriaethau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Cottrell (2008)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“how you learn”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cymhellu</a:t>
            </a:r>
            <a:endParaRPr lang="en-US" sz="12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endParaRPr lang="en-US" sz="12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aseniadau</a:t>
            </a:r>
            <a:endParaRPr lang="en-US" sz="12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rhwystro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endParaRPr lang="en-US" sz="12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(Cottrell, 2008,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61)</a:t>
            </a:r>
          </a:p>
          <a:p>
            <a:pPr lvl="4"/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ddarlun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fodel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Kolb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adlewyrchiad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4"/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ermwyn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4"/>
            <a:endParaRPr lang="en-US" sz="1200" dirty="0">
              <a:solidFill>
                <a:srgbClr val="00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200" dirty="0">
                <a:solidFill>
                  <a:srgbClr val="00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C209BA-2C06-42D6-99ED-9D0209E82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0596" y="5040005"/>
            <a:ext cx="1614660" cy="1143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A19C44-DC38-4E0F-BC29-9B296BA66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71" y="2845237"/>
            <a:ext cx="2180829" cy="1477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527B4E-7902-48E2-BEAE-FAEE6030E58E}"/>
              </a:ext>
            </a:extLst>
          </p:cNvPr>
          <p:cNvSpPr txBox="1"/>
          <p:nvPr/>
        </p:nvSpPr>
        <p:spPr>
          <a:xfrm>
            <a:off x="4287824" y="4365010"/>
            <a:ext cx="3997840" cy="249299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12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ddadansoddol</a:t>
            </a:r>
            <a:endParaRPr lang="en-US" sz="1200" b="1" dirty="0">
              <a:solidFill>
                <a:srgbClr val="00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ddadansoddol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Cottrell (2008, p275)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datgan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nol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oddi-wrth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endParaRPr lang="en-US" sz="1200" dirty="0">
              <a:solidFill>
                <a:srgbClr val="00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Archwilio’r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wybodaeth</a:t>
            </a:r>
            <a:r>
              <a:rPr lang="en-GB" sz="1200" dirty="0">
                <a:solidFill>
                  <a:srgbClr val="000099"/>
                </a:solidFill>
              </a:rPr>
              <a:t> o </a:t>
            </a:r>
            <a:r>
              <a:rPr lang="en-GB" sz="1200" dirty="0" err="1">
                <a:solidFill>
                  <a:srgbClr val="000099"/>
                </a:solidFill>
              </a:rPr>
              <a:t>wahanol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onglau</a:t>
            </a:r>
            <a:endParaRPr lang="en-GB" sz="1200" dirty="0">
              <a:solidFill>
                <a:srgbClr val="0000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Gwirio’n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ofalus</a:t>
            </a:r>
            <a:r>
              <a:rPr lang="en-GB" sz="1200" dirty="0">
                <a:solidFill>
                  <a:srgbClr val="000099"/>
                </a:solidFill>
              </a:rPr>
              <a:t> am </a:t>
            </a:r>
            <a:r>
              <a:rPr lang="en-GB" sz="1200" dirty="0" err="1">
                <a:solidFill>
                  <a:srgbClr val="000099"/>
                </a:solidFill>
              </a:rPr>
              <a:t>gywirdeb</a:t>
            </a:r>
            <a:endParaRPr lang="en-GB" sz="1200" dirty="0">
              <a:solidFill>
                <a:srgbClr val="0000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Dilyn</a:t>
            </a:r>
            <a:r>
              <a:rPr lang="en-GB" sz="1200" dirty="0">
                <a:solidFill>
                  <a:srgbClr val="000099"/>
                </a:solidFill>
              </a:rPr>
              <a:t> y </a:t>
            </a:r>
            <a:r>
              <a:rPr lang="en-GB" sz="1200" dirty="0" err="1">
                <a:solidFill>
                  <a:srgbClr val="000099"/>
                </a:solidFill>
              </a:rPr>
              <a:t>rhesymu</a:t>
            </a:r>
            <a:endParaRPr lang="en-GB" sz="1200" dirty="0">
              <a:solidFill>
                <a:srgbClr val="0000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Edrych</a:t>
            </a:r>
            <a:r>
              <a:rPr lang="en-GB" sz="1200" dirty="0">
                <a:solidFill>
                  <a:srgbClr val="000099"/>
                </a:solidFill>
              </a:rPr>
              <a:t> am </a:t>
            </a:r>
            <a:r>
              <a:rPr lang="en-GB" sz="1200" dirty="0" err="1">
                <a:solidFill>
                  <a:srgbClr val="000099"/>
                </a:solidFill>
              </a:rPr>
              <a:t>ddiffygion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yn</a:t>
            </a:r>
            <a:r>
              <a:rPr lang="en-GB" sz="1200" dirty="0">
                <a:solidFill>
                  <a:srgbClr val="000099"/>
                </a:solidFill>
              </a:rPr>
              <a:t> y </a:t>
            </a:r>
            <a:r>
              <a:rPr lang="en-GB" sz="1200" dirty="0" err="1">
                <a:solidFill>
                  <a:srgbClr val="000099"/>
                </a:solidFill>
              </a:rPr>
              <a:t>rhesymu</a:t>
            </a:r>
            <a:r>
              <a:rPr lang="en-GB" sz="1200" dirty="0">
                <a:solidFill>
                  <a:srgbClr val="000099"/>
                </a:solidFill>
              </a:rPr>
              <a:t>/</a:t>
            </a:r>
            <a:r>
              <a:rPr lang="en-GB" sz="1200" dirty="0" err="1">
                <a:solidFill>
                  <a:srgbClr val="000099"/>
                </a:solidFill>
              </a:rPr>
              <a:t>tystiolaeth</a:t>
            </a:r>
            <a:r>
              <a:rPr lang="en-GB" sz="1200" dirty="0">
                <a:solidFill>
                  <a:srgbClr val="000099"/>
                </a:solidFill>
              </a:rPr>
              <a:t>/</a:t>
            </a:r>
            <a:r>
              <a:rPr lang="en-GB" sz="1200" dirty="0" err="1">
                <a:solidFill>
                  <a:srgbClr val="000099"/>
                </a:solidFill>
              </a:rPr>
              <a:t>casgliad</a:t>
            </a:r>
            <a:endParaRPr lang="en-GB" sz="1200" dirty="0">
              <a:solidFill>
                <a:srgbClr val="0000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Deall</a:t>
            </a:r>
            <a:r>
              <a:rPr lang="en-GB" sz="1200" dirty="0">
                <a:solidFill>
                  <a:srgbClr val="000099"/>
                </a:solidFill>
              </a:rPr>
              <a:t> ac </a:t>
            </a:r>
            <a:r>
              <a:rPr lang="en-GB" sz="1200" dirty="0" err="1">
                <a:solidFill>
                  <a:srgbClr val="000099"/>
                </a:solidFill>
              </a:rPr>
              <a:t>esbonio</a:t>
            </a:r>
            <a:r>
              <a:rPr lang="en-GB" sz="1200" dirty="0">
                <a:solidFill>
                  <a:srgbClr val="000099"/>
                </a:solidFill>
              </a:rPr>
              <a:t> pam </a:t>
            </a:r>
            <a:r>
              <a:rPr lang="en-GB" sz="1200" dirty="0" err="1">
                <a:solidFill>
                  <a:srgbClr val="000099"/>
                </a:solidFill>
              </a:rPr>
              <a:t>mae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pobl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wedi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cyrraedd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casgliadau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gwahanol</a:t>
            </a:r>
            <a:endParaRPr lang="en-GB" sz="1200" dirty="0">
              <a:solidFill>
                <a:srgbClr val="0000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rgbClr val="000099"/>
                </a:solidFill>
              </a:rPr>
              <a:t>Tybiaethau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cudd</a:t>
            </a:r>
            <a:r>
              <a:rPr lang="en-GB" sz="1200" dirty="0">
                <a:solidFill>
                  <a:srgbClr val="000099"/>
                </a:solidFill>
              </a:rPr>
              <a:t> ac </a:t>
            </a:r>
            <a:r>
              <a:rPr lang="en-GB" sz="1200" dirty="0" err="1">
                <a:solidFill>
                  <a:srgbClr val="000099"/>
                </a:solidFill>
              </a:rPr>
              <a:t>ymgais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i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berswadio’r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darllenydd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i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  <a:r>
              <a:rPr lang="en-GB" sz="1200" dirty="0" err="1">
                <a:solidFill>
                  <a:srgbClr val="000099"/>
                </a:solidFill>
              </a:rPr>
              <a:t>gytuno</a:t>
            </a:r>
            <a:r>
              <a:rPr lang="en-GB" sz="1200" dirty="0">
                <a:solidFill>
                  <a:srgbClr val="000099"/>
                </a:solidFill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6DA946-18A6-483B-B72D-EC09D2C5380A}"/>
              </a:ext>
            </a:extLst>
          </p:cNvPr>
          <p:cNvSpPr txBox="1"/>
          <p:nvPr/>
        </p:nvSpPr>
        <p:spPr>
          <a:xfrm>
            <a:off x="0" y="30712"/>
            <a:ext cx="3002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YSGRIFENNU BEIRNIADOL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AE3C6A-1CA8-421D-94C1-0562EF50C0C2}"/>
              </a:ext>
            </a:extLst>
          </p:cNvPr>
          <p:cNvSpPr txBox="1"/>
          <p:nvPr/>
        </p:nvSpPr>
        <p:spPr>
          <a:xfrm>
            <a:off x="8475260" y="30712"/>
            <a:ext cx="3480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Dyma’r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sgiliau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personol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sydd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yn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dylanwadu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ar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ddatblygiad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beirniadol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mewn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addysg</a:t>
            </a:r>
            <a:r>
              <a:rPr lang="en-US" sz="1200" b="1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BB02CF-71E9-4EF2-B9B8-A4DAD9097E6A}"/>
              </a:ext>
            </a:extLst>
          </p:cNvPr>
          <p:cNvSpPr txBox="1"/>
          <p:nvPr/>
        </p:nvSpPr>
        <p:spPr>
          <a:xfrm>
            <a:off x="50328" y="4238739"/>
            <a:ext cx="23703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Bloom’s Taxonomy – google 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82C8B5-9A7E-44B6-9171-AB95925FE103}"/>
              </a:ext>
            </a:extLst>
          </p:cNvPr>
          <p:cNvSpPr txBox="1"/>
          <p:nvPr/>
        </p:nvSpPr>
        <p:spPr>
          <a:xfrm>
            <a:off x="8331829" y="6183005"/>
            <a:ext cx="19034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Kolb’s model – google search</a:t>
            </a:r>
          </a:p>
        </p:txBody>
      </p:sp>
    </p:spTree>
    <p:extLst>
      <p:ext uri="{BB962C8B-B14F-4D97-AF65-F5344CB8AC3E}">
        <p14:creationId xmlns:p14="http://schemas.microsoft.com/office/powerpoint/2010/main" val="2878937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79CB4-F0A5-49B9-90D5-B833F96D0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813" y="674238"/>
            <a:ext cx="8631091" cy="375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u="sng" dirty="0" err="1"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Bryanna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Licciardi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,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2003-2018)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Study.com.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[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arlein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https://study.com/academy/lesson/objective-writing-definition-examples.html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23/11/18)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Cottrell, S (2008)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edition. London. Palgrave Macmillan. 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Criticalthinking.org (2017)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Foundation for Critical Thinking.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arlein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https://www.criticalthinking.org/pages/defining-critical-thinking/766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20/11/18).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Donald Clark (2015) 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Bloom’s Taxonomy of Learning Domains.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arlein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http://www.nwlink.com/~donclark/hrd/bloom.html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 at 1/12/18)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Starting point, (7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of May 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Service-Learning and experimental Education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arlein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https://serc.carleton.edu/introgeo/service/experiential.html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21/11/18)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751265-A792-4B3E-856F-1CAD6E4774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79177"/>
            <a:ext cx="65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1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65393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1328</TotalTime>
  <Words>586</Words>
  <Application>Microsoft Office PowerPoint</Application>
  <PresentationFormat>Widescreen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Gill Sans MT</vt:lpstr>
      <vt:lpstr>Parcel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Beca Williams</dc:creator>
  <cp:lastModifiedBy>Beca Williams</cp:lastModifiedBy>
  <cp:revision>68</cp:revision>
  <dcterms:created xsi:type="dcterms:W3CDTF">2018-11-19T20:01:49Z</dcterms:created>
  <dcterms:modified xsi:type="dcterms:W3CDTF">2018-12-03T08:19:56Z</dcterms:modified>
</cp:coreProperties>
</file>