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3" r:id="rId2"/>
    <p:sldId id="274" r:id="rId3"/>
    <p:sldId id="275" r:id="rId4"/>
    <p:sldId id="256" r:id="rId5"/>
    <p:sldId id="257" r:id="rId6"/>
    <p:sldId id="258" r:id="rId7"/>
    <p:sldId id="260" r:id="rId8"/>
    <p:sldId id="262" r:id="rId9"/>
    <p:sldId id="259" r:id="rId10"/>
    <p:sldId id="263" r:id="rId11"/>
    <p:sldId id="264" r:id="rId12"/>
    <p:sldId id="265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custShowLst>
    <p:custShow name="Custom Show 1" id="0">
      <p:sldLst>
        <p:sld r:id="rId11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70" d="100"/>
          <a:sy n="70" d="100"/>
        </p:scale>
        <p:origin x="-516" y="-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87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8FDCC-DEA4-4B1C-AABC-1D6C2DD3A459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164BC4-7143-4CE9-9C73-63BBE2B5759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164BC4-7143-4CE9-9C73-63BBE2B5759D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E430A8E-2448-4B56-998B-626EB5F0A58E}" type="datetimeFigureOut">
              <a:rPr lang="en-US" smtClean="0"/>
              <a:pPr/>
              <a:t>10/13/2009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2B43219-AF56-43AD-AE57-169CCF16EDD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ildingdefects.com.au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Construction Technology ‘A’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4414" y="3857628"/>
            <a:ext cx="6400800" cy="17526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Module Introduction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14816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Module Aim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To enable learners to understand, apply, analyse, investigate and evaluate the standard design forms, site evaluation methods and construction techniques used in modern low-rise construction.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7429520" y="6286520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714488"/>
            <a:ext cx="6043626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Module outcomes</a:t>
            </a:r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Develop an awareness of site investigation techniques and methods used to classify soils.</a:t>
            </a:r>
          </a:p>
          <a:p>
            <a:pPr lvl="1">
              <a:buFont typeface="Courier New" pitchFamily="49" charset="0"/>
              <a:buChar char="o"/>
            </a:pPr>
            <a:endParaRPr lang="en-GB" dirty="0" smtClean="0"/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Identify the different types of substructure available for a range of low-rise building systems.</a:t>
            </a:r>
          </a:p>
          <a:p>
            <a:pPr lvl="1">
              <a:buFont typeface="Courier New" pitchFamily="49" charset="0"/>
              <a:buChar char="o"/>
            </a:pPr>
            <a:endParaRPr lang="en-GB" dirty="0" smtClean="0"/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Demonstrate understanding of the main forms of superstructure applicable to a range of low to medium-rise building forms.</a:t>
            </a:r>
            <a:endParaRPr lang="en-US" dirty="0"/>
          </a:p>
        </p:txBody>
      </p:sp>
      <p:pic>
        <p:nvPicPr>
          <p:cNvPr id="5" name="Content Placeholder 4" descr="concrete frame 2.BMP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29375" y="1428736"/>
            <a:ext cx="2500313" cy="485778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86248" y="1000108"/>
            <a:ext cx="4857752" cy="1828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7158" y="3929066"/>
            <a:ext cx="4200532" cy="81168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What does it mean?</a:t>
            </a:r>
            <a:endParaRPr lang="en-US" sz="3600" dirty="0"/>
          </a:p>
        </p:txBody>
      </p:sp>
      <p:pic>
        <p:nvPicPr>
          <p:cNvPr id="1026" name="Picture 2" descr="C:\Documents and Settings\Mike\Local Settings\Temporary Internet Files\Content.IE5\54QMFIST\MPj0438951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5187" y="3286124"/>
            <a:ext cx="3780217" cy="3430998"/>
          </a:xfrm>
          <a:prstGeom prst="rect">
            <a:avLst/>
          </a:prstGeom>
          <a:noFill/>
        </p:spPr>
      </p:pic>
      <p:pic>
        <p:nvPicPr>
          <p:cNvPr id="1027" name="Picture 3" descr="C:\Documents and Settings\Mike\Local Settings\Temporary Internet Files\Content.IE5\03AFSS1H\MPj0439313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3929090" cy="26193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pic>
        <p:nvPicPr>
          <p:cNvPr id="4" name="Content Placeholder 3" descr="bored pil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1857364"/>
            <a:ext cx="3833159" cy="4286280"/>
          </a:xfrm>
        </p:spPr>
      </p:pic>
      <p:sp>
        <p:nvSpPr>
          <p:cNvPr id="5" name="TextBox 4"/>
          <p:cNvSpPr txBox="1"/>
          <p:nvPr/>
        </p:nvSpPr>
        <p:spPr>
          <a:xfrm>
            <a:off x="4286248" y="2285992"/>
            <a:ext cx="464343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Verdana" pitchFamily="34" charset="0"/>
              </a:rPr>
              <a:t>The technology of construction not only shows how we currently build, but also provides an understanding to how construction works!</a:t>
            </a:r>
            <a:endParaRPr lang="en-US" sz="2800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pic>
        <p:nvPicPr>
          <p:cNvPr id="4" name="Content Placeholder 3" descr="Shed in Fiel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98093" y="1928802"/>
            <a:ext cx="4476782" cy="3357586"/>
          </a:xfrm>
        </p:spPr>
      </p:pic>
      <p:sp>
        <p:nvSpPr>
          <p:cNvPr id="6" name="TextBox 5"/>
          <p:cNvSpPr txBox="1"/>
          <p:nvPr/>
        </p:nvSpPr>
        <p:spPr>
          <a:xfrm>
            <a:off x="142844" y="2071678"/>
            <a:ext cx="42862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Verdana" pitchFamily="34" charset="0"/>
              </a:rPr>
              <a:t>What type of construction</a:t>
            </a:r>
          </a:p>
          <a:p>
            <a:r>
              <a:rPr lang="en-GB" sz="2400" dirty="0" smtClean="0">
                <a:latin typeface="Verdana" pitchFamily="34" charset="0"/>
              </a:rPr>
              <a:t> is available?</a:t>
            </a:r>
          </a:p>
          <a:p>
            <a:endParaRPr lang="en-GB" sz="2400" dirty="0">
              <a:latin typeface="Verdana" pitchFamily="34" charset="0"/>
            </a:endParaRPr>
          </a:p>
          <a:p>
            <a:r>
              <a:rPr lang="en-GB" sz="2400" dirty="0" smtClean="0">
                <a:latin typeface="Verdana" pitchFamily="34" charset="0"/>
              </a:rPr>
              <a:t>What materials might be specified?</a:t>
            </a:r>
          </a:p>
          <a:p>
            <a:endParaRPr lang="en-GB" sz="2400" dirty="0">
              <a:latin typeface="Verdana" pitchFamily="34" charset="0"/>
            </a:endParaRPr>
          </a:p>
          <a:p>
            <a:r>
              <a:rPr lang="en-GB" sz="2400" dirty="0" smtClean="0">
                <a:latin typeface="Verdana" pitchFamily="34" charset="0"/>
              </a:rPr>
              <a:t>How important is detailing?</a:t>
            </a:r>
            <a:endParaRPr lang="en-US" sz="2400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sz="3600" dirty="0" smtClean="0">
                <a:latin typeface="Verdana" pitchFamily="34" charset="0"/>
              </a:rPr>
              <a:t>Failure?</a:t>
            </a:r>
          </a:p>
          <a:p>
            <a:pPr>
              <a:buNone/>
            </a:pPr>
            <a:endParaRPr lang="en-GB" sz="3600" dirty="0" smtClean="0">
              <a:latin typeface="Verdana" pitchFamily="34" charset="0"/>
            </a:endParaRPr>
          </a:p>
          <a:p>
            <a:pPr>
              <a:buNone/>
            </a:pPr>
            <a:r>
              <a:rPr lang="en-GB" sz="3600" dirty="0" smtClean="0">
                <a:latin typeface="Verdana" pitchFamily="34" charset="0"/>
              </a:rPr>
              <a:t>Experience</a:t>
            </a:r>
          </a:p>
          <a:p>
            <a:pPr>
              <a:buNone/>
            </a:pPr>
            <a:r>
              <a:rPr lang="en-GB" sz="3600" dirty="0" smtClean="0">
                <a:latin typeface="Verdana" pitchFamily="34" charset="0"/>
              </a:rPr>
              <a:t>Materials</a:t>
            </a:r>
          </a:p>
          <a:p>
            <a:pPr>
              <a:buNone/>
            </a:pPr>
            <a:r>
              <a:rPr lang="en-GB" sz="3600" dirty="0" smtClean="0">
                <a:latin typeface="Verdana" pitchFamily="34" charset="0"/>
              </a:rPr>
              <a:t>Workmanship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sz="3600" dirty="0" smtClean="0"/>
          </a:p>
          <a:p>
            <a:endParaRPr lang="en-US" dirty="0"/>
          </a:p>
        </p:txBody>
      </p:sp>
      <p:pic>
        <p:nvPicPr>
          <p:cNvPr id="15" name="Picture 2" descr="Loading image - defect-pic31a ...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369568" y="2285992"/>
            <a:ext cx="4294460" cy="3214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pic>
        <p:nvPicPr>
          <p:cNvPr id="5" name="Content Placeholder 4" descr="St Bernard's Church Belfast.TIF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199" y="2668886"/>
            <a:ext cx="4667217" cy="2760377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57884" y="3429000"/>
            <a:ext cx="4038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600" dirty="0" smtClean="0"/>
              <a:t>Success?</a:t>
            </a:r>
            <a:endParaRPr lang="en-US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5" name="Curved Left Arrow 4"/>
          <p:cNvSpPr/>
          <p:nvPr/>
        </p:nvSpPr>
        <p:spPr>
          <a:xfrm>
            <a:off x="6286512" y="1714488"/>
            <a:ext cx="731520" cy="157163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Curved Down Arrow 6"/>
          <p:cNvSpPr/>
          <p:nvPr/>
        </p:nvSpPr>
        <p:spPr>
          <a:xfrm rot="16200000">
            <a:off x="1437298" y="2063108"/>
            <a:ext cx="1571636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428992" y="1357298"/>
            <a:ext cx="1939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</a:t>
            </a:r>
            <a:r>
              <a:rPr lang="en-GB" sz="2800" dirty="0" smtClean="0"/>
              <a:t>uggestion</a:t>
            </a:r>
            <a:endParaRPr lang="en-US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3500430" y="2857496"/>
            <a:ext cx="1912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E</a:t>
            </a:r>
            <a:r>
              <a:rPr lang="en-GB" sz="2800" dirty="0" smtClean="0"/>
              <a:t>valuation</a:t>
            </a:r>
            <a:endParaRPr lang="en-US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2714612" y="2143116"/>
            <a:ext cx="32608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Process of choice</a:t>
            </a:r>
            <a:endParaRPr lang="en-US" sz="3200" dirty="0"/>
          </a:p>
        </p:txBody>
      </p:sp>
      <p:sp>
        <p:nvSpPr>
          <p:cNvPr id="11" name="Curved Down Arrow 10"/>
          <p:cNvSpPr/>
          <p:nvPr/>
        </p:nvSpPr>
        <p:spPr>
          <a:xfrm rot="16200000">
            <a:off x="1437298" y="4849190"/>
            <a:ext cx="1571636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urved Left Arrow 11"/>
          <p:cNvSpPr/>
          <p:nvPr/>
        </p:nvSpPr>
        <p:spPr>
          <a:xfrm>
            <a:off x="6429388" y="4429132"/>
            <a:ext cx="731520" cy="157163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857488" y="4143380"/>
            <a:ext cx="3239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Construction detail</a:t>
            </a:r>
            <a:endParaRPr lang="en-US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3000364" y="5857892"/>
            <a:ext cx="2983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Dynamic systems</a:t>
            </a:r>
            <a:endParaRPr lang="en-US" sz="2800" dirty="0"/>
          </a:p>
        </p:txBody>
      </p:sp>
      <p:sp>
        <p:nvSpPr>
          <p:cNvPr id="16" name="TextBox 15"/>
          <p:cNvSpPr txBox="1"/>
          <p:nvPr/>
        </p:nvSpPr>
        <p:spPr>
          <a:xfrm>
            <a:off x="2571736" y="5000636"/>
            <a:ext cx="3948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Knowledge required</a:t>
            </a:r>
            <a:endParaRPr lang="en-US" sz="3200" dirty="0"/>
          </a:p>
        </p:txBody>
      </p:sp>
      <p:sp>
        <p:nvSpPr>
          <p:cNvPr id="17" name="Curved Right Arrow 16"/>
          <p:cNvSpPr/>
          <p:nvPr/>
        </p:nvSpPr>
        <p:spPr>
          <a:xfrm>
            <a:off x="714348" y="2500306"/>
            <a:ext cx="731520" cy="285752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urved Left Arrow 17"/>
          <p:cNvSpPr/>
          <p:nvPr/>
        </p:nvSpPr>
        <p:spPr>
          <a:xfrm>
            <a:off x="7643834" y="2571744"/>
            <a:ext cx="731520" cy="257347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596" y="164305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>
                <a:latin typeface="Verdana" pitchFamily="34" charset="0"/>
              </a:rPr>
              <a:t>How might we get from suggestion to evaluation?</a:t>
            </a:r>
            <a:endParaRPr lang="en-US" dirty="0">
              <a:latin typeface="Verdana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2332037"/>
            <a:ext cx="4038600" cy="4525963"/>
          </a:xfrm>
        </p:spPr>
        <p:txBody>
          <a:bodyPr/>
          <a:lstStyle/>
          <a:p>
            <a:r>
              <a:rPr lang="en-GB" dirty="0" smtClean="0">
                <a:latin typeface="Calibri" pitchFamily="34" charset="0"/>
              </a:rPr>
              <a:t>Precedents</a:t>
            </a:r>
          </a:p>
          <a:p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Current solutions</a:t>
            </a:r>
          </a:p>
          <a:p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Performance</a:t>
            </a:r>
            <a:endParaRPr lang="en-US" dirty="0">
              <a:latin typeface="Calibri" pitchFamily="34" charset="0"/>
            </a:endParaRPr>
          </a:p>
        </p:txBody>
      </p:sp>
      <p:pic>
        <p:nvPicPr>
          <p:cNvPr id="5" name="Content Placeholder 4" descr="DSCF0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3286124"/>
            <a:ext cx="4038600" cy="3028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186370" cy="4525963"/>
          </a:xfrm>
        </p:spPr>
        <p:txBody>
          <a:bodyPr/>
          <a:lstStyle/>
          <a:p>
            <a:r>
              <a:rPr lang="en-GB" dirty="0" smtClean="0"/>
              <a:t>It is easy to see technology as only the final construction:</a:t>
            </a:r>
          </a:p>
          <a:p>
            <a:endParaRPr lang="en-GB" dirty="0" smtClean="0"/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An assembly of components</a:t>
            </a:r>
          </a:p>
          <a:p>
            <a:pPr lvl="1">
              <a:buFont typeface="Courier New" pitchFamily="49" charset="0"/>
              <a:buChar char="o"/>
            </a:pPr>
            <a:endParaRPr lang="en-GB" dirty="0" smtClean="0"/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Materials</a:t>
            </a:r>
          </a:p>
          <a:p>
            <a:pPr lvl="1">
              <a:buFont typeface="Courier New" pitchFamily="49" charset="0"/>
              <a:buChar char="o"/>
            </a:pPr>
            <a:endParaRPr lang="en-GB" dirty="0" smtClean="0"/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The building as a static object</a:t>
            </a:r>
            <a:endParaRPr lang="en-US" dirty="0"/>
          </a:p>
        </p:txBody>
      </p:sp>
      <p:pic>
        <p:nvPicPr>
          <p:cNvPr id="5" name="Content Placeholder 4" descr="decorative chimney.BMP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86499" y="1785926"/>
            <a:ext cx="2602229" cy="407196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pic>
        <p:nvPicPr>
          <p:cNvPr id="5" name="Content Placeholder 4" descr="DSCF002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457200" y="2348706"/>
            <a:ext cx="4038600" cy="302895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4876" y="2143116"/>
            <a:ext cx="4038600" cy="4525963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Verdana" pitchFamily="34" charset="0"/>
              </a:rPr>
              <a:t>The key to technology is an understanding of construction as a dynamic system that can respond to change</a:t>
            </a:r>
            <a:endParaRPr lang="en-US" sz="28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2143116"/>
            <a:ext cx="4038600" cy="4525963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Verdana" pitchFamily="34" charset="0"/>
              </a:rPr>
              <a:t>The skill in understanding construction technology then, is the ability to make choices!</a:t>
            </a:r>
            <a:endParaRPr lang="en-US" sz="2800" dirty="0">
              <a:latin typeface="Verdana" pitchFamily="34" charset="0"/>
            </a:endParaRPr>
          </a:p>
        </p:txBody>
      </p:sp>
      <p:pic>
        <p:nvPicPr>
          <p:cNvPr id="7" name="Content Placeholder 6" descr="concrete frame 2.BMP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23056" y="1600200"/>
            <a:ext cx="308888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571612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>
                <a:latin typeface="Verdana" pitchFamily="34" charset="0"/>
              </a:rPr>
              <a:t>How does one make a choice?</a:t>
            </a:r>
            <a:endParaRPr lang="en-US" dirty="0">
              <a:latin typeface="Verdana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00562" y="1785926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Client’s brief</a:t>
            </a:r>
          </a:p>
          <a:p>
            <a:endParaRPr lang="en-GB" dirty="0" smtClean="0"/>
          </a:p>
          <a:p>
            <a:r>
              <a:rPr lang="en-GB" dirty="0" smtClean="0"/>
              <a:t>Social and physical context</a:t>
            </a:r>
          </a:p>
          <a:p>
            <a:endParaRPr lang="en-GB" dirty="0" smtClean="0"/>
          </a:p>
          <a:p>
            <a:r>
              <a:rPr lang="en-GB" dirty="0" smtClean="0"/>
              <a:t>Resources</a:t>
            </a:r>
          </a:p>
          <a:p>
            <a:endParaRPr lang="en-GB" dirty="0" smtClean="0"/>
          </a:p>
          <a:p>
            <a:r>
              <a:rPr lang="en-GB" dirty="0" smtClean="0"/>
              <a:t>Design expertise</a:t>
            </a:r>
          </a:p>
          <a:p>
            <a:endParaRPr lang="en-GB" dirty="0" smtClean="0"/>
          </a:p>
          <a:p>
            <a:r>
              <a:rPr lang="en-GB" dirty="0" smtClean="0"/>
              <a:t>Production </a:t>
            </a:r>
            <a:endParaRPr lang="en-US" dirty="0"/>
          </a:p>
        </p:txBody>
      </p:sp>
      <p:pic>
        <p:nvPicPr>
          <p:cNvPr id="6" name="Content Placeholder 4" descr="reinforce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2428868"/>
            <a:ext cx="3000396" cy="4000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Workable suggestion?</a:t>
            </a:r>
          </a:p>
          <a:p>
            <a:endParaRPr lang="en-GB" dirty="0" smtClean="0"/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Physical behaviour</a:t>
            </a:r>
          </a:p>
          <a:p>
            <a:pPr lvl="2">
              <a:buFont typeface="Courier New" pitchFamily="49" charset="0"/>
              <a:buChar char="o"/>
            </a:pPr>
            <a:r>
              <a:rPr lang="en-GB" dirty="0" smtClean="0"/>
              <a:t>Creating environments</a:t>
            </a:r>
          </a:p>
          <a:p>
            <a:pPr lvl="2">
              <a:buFont typeface="Courier New" pitchFamily="49" charset="0"/>
              <a:buChar char="o"/>
            </a:pPr>
            <a:r>
              <a:rPr lang="en-GB" dirty="0" smtClean="0"/>
              <a:t>Under load</a:t>
            </a:r>
          </a:p>
          <a:p>
            <a:pPr lvl="2">
              <a:buFont typeface="Courier New" pitchFamily="49" charset="0"/>
              <a:buChar char="o"/>
            </a:pPr>
            <a:r>
              <a:rPr lang="en-GB" dirty="0" smtClean="0"/>
              <a:t>Over time</a:t>
            </a:r>
          </a:p>
          <a:p>
            <a:pPr lvl="1">
              <a:buFont typeface="Courier New" pitchFamily="49" charset="0"/>
              <a:buChar char="o"/>
            </a:pPr>
            <a:endParaRPr lang="en-GB" dirty="0" smtClean="0"/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Appearance</a:t>
            </a:r>
          </a:p>
          <a:p>
            <a:pPr lvl="1">
              <a:buNone/>
            </a:pPr>
            <a:endParaRPr lang="en-GB" dirty="0" smtClean="0"/>
          </a:p>
          <a:p>
            <a:pPr lvl="1">
              <a:buFont typeface="Courier New" pitchFamily="49" charset="0"/>
              <a:buChar char="o"/>
            </a:pPr>
            <a:endParaRPr lang="en-US" dirty="0"/>
          </a:p>
        </p:txBody>
      </p:sp>
      <p:pic>
        <p:nvPicPr>
          <p:cNvPr id="5" name="Content Placeholder 4" descr="DSCF001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Achievable with available resources?</a:t>
            </a:r>
          </a:p>
          <a:p>
            <a:pPr lvl="1">
              <a:buFont typeface="Courier New" pitchFamily="49" charset="0"/>
              <a:buChar char="o"/>
            </a:pPr>
            <a:endParaRPr lang="en-GB" dirty="0" smtClean="0"/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Can it be produced?</a:t>
            </a:r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Manufacture and assembly</a:t>
            </a:r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Maintenance and disposal</a:t>
            </a:r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Skills and know-how</a:t>
            </a:r>
          </a:p>
          <a:p>
            <a:pPr lvl="1">
              <a:buFont typeface="Courier New" pitchFamily="49" charset="0"/>
              <a:buChar char="o"/>
            </a:pPr>
            <a:r>
              <a:rPr lang="en-GB" dirty="0" smtClean="0"/>
              <a:t>Time and quality</a:t>
            </a:r>
            <a:endParaRPr lang="en-US" dirty="0"/>
          </a:p>
        </p:txBody>
      </p:sp>
      <p:pic>
        <p:nvPicPr>
          <p:cNvPr id="5" name="Content Placeholder 4" descr="DSCF001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And.....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Resources  Vs Costs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Compatibility Vs Social Issues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5" name="Content Placeholder 4" descr="DSCF001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technology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>
                <a:latin typeface="Verdana" pitchFamily="34" charset="0"/>
              </a:rPr>
              <a:t>Knowledge then is a significant attribute.</a:t>
            </a:r>
          </a:p>
          <a:p>
            <a:pPr>
              <a:buNone/>
            </a:pPr>
            <a:endParaRPr lang="en-GB" dirty="0" smtClean="0"/>
          </a:p>
        </p:txBody>
      </p:sp>
      <p:pic>
        <p:nvPicPr>
          <p:cNvPr id="5" name="Content Placeholder 4" descr="struts3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429256" y="1571612"/>
            <a:ext cx="2773901" cy="2080426"/>
          </a:xfrm>
        </p:spPr>
      </p:pic>
      <p:pic>
        <p:nvPicPr>
          <p:cNvPr id="6" name="Content Placeholder 9" descr="concrete frame reba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" y="3143248"/>
            <a:ext cx="2381250" cy="28765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214810" y="4143380"/>
            <a:ext cx="4572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 smtClean="0">
                <a:latin typeface="Verdana" pitchFamily="34" charset="0"/>
              </a:rPr>
              <a:t>Can you identify the types of knowledge that will be required when considering construction technology?</a:t>
            </a:r>
            <a:endParaRPr lang="en-US" sz="2400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354</TotalTime>
  <Words>326</Words>
  <Application>Microsoft Office PowerPoint</Application>
  <PresentationFormat>On-screen Show (4:3)</PresentationFormat>
  <Paragraphs>99</Paragraphs>
  <Slides>18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  <vt:variant>
        <vt:lpstr>Custom Shows</vt:lpstr>
      </vt:variant>
      <vt:variant>
        <vt:i4>1</vt:i4>
      </vt:variant>
    </vt:vector>
  </HeadingPairs>
  <TitlesOfParts>
    <vt:vector size="20" baseType="lpstr">
      <vt:lpstr>Apex</vt:lpstr>
      <vt:lpstr>Construction Technology ‘A’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Construction technology</vt:lpstr>
      <vt:lpstr>Custom Show 1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 Technology</dc:title>
  <dc:creator>Mike</dc:creator>
  <cp:lastModifiedBy>fad-mc1</cp:lastModifiedBy>
  <cp:revision>21</cp:revision>
  <dcterms:created xsi:type="dcterms:W3CDTF">2008-10-05T18:26:27Z</dcterms:created>
  <dcterms:modified xsi:type="dcterms:W3CDTF">2009-10-13T07:47:12Z</dcterms:modified>
</cp:coreProperties>
</file>