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7" r:id="rId2"/>
    <p:sldId id="259" r:id="rId3"/>
    <p:sldId id="282" r:id="rId4"/>
    <p:sldId id="283" r:id="rId5"/>
    <p:sldId id="260" r:id="rId6"/>
    <p:sldId id="261" r:id="rId7"/>
    <p:sldId id="262" r:id="rId8"/>
    <p:sldId id="263" r:id="rId9"/>
    <p:sldId id="264" r:id="rId10"/>
    <p:sldId id="281" r:id="rId11"/>
    <p:sldId id="265" r:id="rId12"/>
    <p:sldId id="266" r:id="rId13"/>
    <p:sldId id="267" r:id="rId14"/>
    <p:sldId id="268" r:id="rId15"/>
    <p:sldId id="269" r:id="rId16"/>
    <p:sldId id="270" r:id="rId17"/>
    <p:sldId id="271" r:id="rId18"/>
    <p:sldId id="280"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E4A7085-0AAD-42FB-B9A2-4D6F9FBB6BBE}" type="datetimeFigureOut">
              <a:rPr lang="en-US" smtClean="0"/>
              <a:t>4/16/2018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CDA25E0-8E80-4CD7-A4B5-FB4FA5F44799}" type="slidenum">
              <a:rPr lang="en-US" smtClean="0"/>
              <a:t>‹#›</a:t>
            </a:fld>
            <a:endParaRPr lang="en-US"/>
          </a:p>
        </p:txBody>
      </p:sp>
    </p:spTree>
    <p:extLst>
      <p:ext uri="{BB962C8B-B14F-4D97-AF65-F5344CB8AC3E}">
        <p14:creationId xmlns:p14="http://schemas.microsoft.com/office/powerpoint/2010/main" val="36436726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EB32188-6822-4532-9A58-6BA5703052D3}" type="datetimeFigureOut">
              <a:rPr lang="en-US" smtClean="0"/>
              <a:t>4/16/2018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597E10-E328-44F8-BE51-14CE9EB59EC5}" type="slidenum">
              <a:rPr lang="en-US" smtClean="0"/>
              <a:t>‹#›</a:t>
            </a:fld>
            <a:endParaRPr lang="en-US"/>
          </a:p>
        </p:txBody>
      </p:sp>
    </p:spTree>
    <p:extLst>
      <p:ext uri="{BB962C8B-B14F-4D97-AF65-F5344CB8AC3E}">
        <p14:creationId xmlns:p14="http://schemas.microsoft.com/office/powerpoint/2010/main" val="2889123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91CE186-1197-4E46-BAB1-8CE2C5095000}"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251882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4176053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is it</a:t>
            </a:r>
            <a:r>
              <a:rPr lang="en-GB" baseline="0" dirty="0" smtClean="0"/>
              <a:t> important for people to learn and grow?</a:t>
            </a:r>
          </a:p>
          <a:p>
            <a:r>
              <a:rPr lang="en-GB" baseline="0" dirty="0" smtClean="0"/>
              <a:t>What impact does this have on an organisation?</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3</a:t>
            </a:fld>
            <a:endParaRPr lang="en-GB"/>
          </a:p>
        </p:txBody>
      </p:sp>
    </p:spTree>
    <p:extLst>
      <p:ext uri="{BB962C8B-B14F-4D97-AF65-F5344CB8AC3E}">
        <p14:creationId xmlns:p14="http://schemas.microsoft.com/office/powerpoint/2010/main" val="1286321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is “increased adaptive</a:t>
            </a:r>
            <a:r>
              <a:rPr lang="en-GB" baseline="0" dirty="0" smtClean="0"/>
              <a:t> capacity” important in today’s workplace?</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4</a:t>
            </a:fld>
            <a:endParaRPr lang="en-GB"/>
          </a:p>
        </p:txBody>
      </p:sp>
    </p:spTree>
    <p:extLst>
      <p:ext uri="{BB962C8B-B14F-4D97-AF65-F5344CB8AC3E}">
        <p14:creationId xmlns:p14="http://schemas.microsoft.com/office/powerpoint/2010/main" val="2040928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91CE186-1197-4E46-BAB1-8CE2C5095000}"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1915917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335232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733890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2858711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4233562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4022522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1978642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7030051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5382685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739931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617870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7735316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8541968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4082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6483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65340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4469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3880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094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40597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1575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9404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7573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4617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16/04/2018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65582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764705"/>
            <a:ext cx="7704856" cy="2694161"/>
          </a:xfrm>
        </p:spPr>
        <p:txBody>
          <a:bodyPr>
            <a:normAutofit/>
          </a:bodyPr>
          <a:lstStyle/>
          <a:p>
            <a:r>
              <a:rPr lang="en-GB" dirty="0"/>
              <a:t/>
            </a:r>
            <a:br>
              <a:rPr lang="en-GB" dirty="0"/>
            </a:br>
            <a:r>
              <a:rPr lang="en-GB" dirty="0" smtClean="0">
                <a:solidFill>
                  <a:schemeClr val="bg1"/>
                </a:solidFill>
              </a:rPr>
              <a:t>Coaching </a:t>
            </a:r>
            <a:r>
              <a:rPr lang="en-GB" dirty="0" smtClean="0">
                <a:solidFill>
                  <a:schemeClr val="bg1"/>
                </a:solidFill>
              </a:rPr>
              <a:t>Theories</a:t>
            </a:r>
            <a:endParaRPr lang="en-GB" dirty="0">
              <a:solidFill>
                <a:schemeClr val="bg1"/>
              </a:solidFill>
            </a:endParaRPr>
          </a:p>
        </p:txBody>
      </p:sp>
    </p:spTree>
    <p:extLst>
      <p:ext uri="{BB962C8B-B14F-4D97-AF65-F5344CB8AC3E}">
        <p14:creationId xmlns:p14="http://schemas.microsoft.com/office/powerpoint/2010/main" val="3614601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Aims</a:t>
            </a:r>
          </a:p>
        </p:txBody>
      </p:sp>
      <p:sp>
        <p:nvSpPr>
          <p:cNvPr id="3" name="Content Placeholder 2"/>
          <p:cNvSpPr>
            <a:spLocks noGrp="1"/>
          </p:cNvSpPr>
          <p:nvPr>
            <p:ph idx="1"/>
          </p:nvPr>
        </p:nvSpPr>
        <p:spPr/>
        <p:txBody>
          <a:bodyPr>
            <a:normAutofit/>
          </a:bodyPr>
          <a:lstStyle/>
          <a:p>
            <a:pPr lvl="0"/>
            <a:r>
              <a:rPr lang="en-GB" dirty="0" smtClean="0"/>
              <a:t>Critically </a:t>
            </a:r>
            <a:r>
              <a:rPr lang="en-GB" dirty="0"/>
              <a:t>examine a range of underpinning theories and differing perspectives in relation to coaching and explore the issues that can arise from these.</a:t>
            </a:r>
          </a:p>
          <a:p>
            <a:pPr lvl="0"/>
            <a:endParaRPr lang="en-GB" dirty="0"/>
          </a:p>
          <a:p>
            <a:pPr lvl="0"/>
            <a:r>
              <a:rPr lang="en-GB" dirty="0"/>
              <a:t>Critically evaluate the relevance and value of a range of coaching models, and identify a model that is appropriate for the needs and culture of your organisation. </a:t>
            </a:r>
          </a:p>
          <a:p>
            <a:endParaRPr lang="en-GB" dirty="0"/>
          </a:p>
        </p:txBody>
      </p:sp>
    </p:spTree>
    <p:extLst>
      <p:ext uri="{BB962C8B-B14F-4D97-AF65-F5344CB8AC3E}">
        <p14:creationId xmlns:p14="http://schemas.microsoft.com/office/powerpoint/2010/main" val="31221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Workplace</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“Learning and development are fundamentally what mentoring and coaching are about and perhaps the strongest philosophy behind coaching and mentoring is that everyone has the potential to learn and grow.” </a:t>
            </a:r>
          </a:p>
          <a:p>
            <a:pPr marL="0" indent="0">
              <a:buNone/>
            </a:pPr>
            <a:endParaRPr lang="en-GB" dirty="0" smtClean="0"/>
          </a:p>
          <a:p>
            <a:pPr marL="0" indent="0" algn="ctr">
              <a:buNone/>
            </a:pPr>
            <a:r>
              <a:rPr lang="en-GB" sz="2400" dirty="0" smtClean="0"/>
              <a:t>					</a:t>
            </a:r>
            <a:r>
              <a:rPr lang="en-GB" sz="2400" dirty="0" err="1" smtClean="0"/>
              <a:t>Hafford-Letchfield</a:t>
            </a:r>
            <a:r>
              <a:rPr lang="en-GB" sz="2400" dirty="0" smtClean="0"/>
              <a:t> </a:t>
            </a:r>
            <a:r>
              <a:rPr lang="en-GB" sz="2400" dirty="0"/>
              <a:t>et </a:t>
            </a:r>
            <a:r>
              <a:rPr lang="en-GB" sz="2400" dirty="0" smtClean="0"/>
              <a:t>al., (2007</a:t>
            </a:r>
            <a:r>
              <a:rPr lang="en-GB" sz="2400" dirty="0"/>
              <a:t>: 167)</a:t>
            </a:r>
          </a:p>
        </p:txBody>
      </p:sp>
    </p:spTree>
    <p:extLst>
      <p:ext uri="{BB962C8B-B14F-4D97-AF65-F5344CB8AC3E}">
        <p14:creationId xmlns:p14="http://schemas.microsoft.com/office/powerpoint/2010/main" val="857916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shift from training to learning</a:t>
            </a:r>
            <a:endParaRPr lang="en-GB" dirty="0"/>
          </a:p>
        </p:txBody>
      </p:sp>
      <p:sp>
        <p:nvSpPr>
          <p:cNvPr id="3" name="Text Placeholder 2"/>
          <p:cNvSpPr>
            <a:spLocks noGrp="1"/>
          </p:cNvSpPr>
          <p:nvPr>
            <p:ph type="body" idx="1"/>
          </p:nvPr>
        </p:nvSpPr>
        <p:spPr/>
        <p:txBody>
          <a:bodyPr/>
          <a:lstStyle/>
          <a:p>
            <a:r>
              <a:rPr lang="en-GB" dirty="0" smtClean="0"/>
              <a:t>Training</a:t>
            </a:r>
            <a:endParaRPr lang="en-GB" dirty="0"/>
          </a:p>
        </p:txBody>
      </p:sp>
      <p:sp>
        <p:nvSpPr>
          <p:cNvPr id="4" name="Content Placeholder 3"/>
          <p:cNvSpPr>
            <a:spLocks noGrp="1"/>
          </p:cNvSpPr>
          <p:nvPr>
            <p:ph sz="half" idx="2"/>
          </p:nvPr>
        </p:nvSpPr>
        <p:spPr>
          <a:xfrm>
            <a:off x="609600" y="2174877"/>
            <a:ext cx="5386917" cy="2594832"/>
          </a:xfrm>
        </p:spPr>
        <p:txBody>
          <a:bodyPr>
            <a:normAutofit/>
          </a:bodyPr>
          <a:lstStyle/>
          <a:p>
            <a:pPr marL="0" indent="0">
              <a:buNone/>
            </a:pPr>
            <a:endParaRPr lang="en-GB" dirty="0" smtClean="0"/>
          </a:p>
          <a:p>
            <a:pPr marL="0" indent="0">
              <a:buNone/>
            </a:pPr>
            <a:r>
              <a:rPr lang="en-GB" dirty="0" smtClean="0"/>
              <a:t>Top-down, instructor-led interventions by an organisation to make desired changes in employees’ behaviour and knowledge.</a:t>
            </a:r>
          </a:p>
          <a:p>
            <a:pPr marL="0" indent="0">
              <a:buNone/>
            </a:pPr>
            <a:endParaRPr lang="en-GB" dirty="0"/>
          </a:p>
        </p:txBody>
      </p:sp>
      <p:sp>
        <p:nvSpPr>
          <p:cNvPr id="5" name="Text Placeholder 4"/>
          <p:cNvSpPr>
            <a:spLocks noGrp="1"/>
          </p:cNvSpPr>
          <p:nvPr>
            <p:ph type="body" sz="quarter" idx="3"/>
          </p:nvPr>
        </p:nvSpPr>
        <p:spPr/>
        <p:txBody>
          <a:bodyPr/>
          <a:lstStyle/>
          <a:p>
            <a:r>
              <a:rPr lang="en-GB" dirty="0" smtClean="0"/>
              <a:t>Learning</a:t>
            </a:r>
            <a:endParaRPr lang="en-GB" dirty="0"/>
          </a:p>
        </p:txBody>
      </p:sp>
      <p:sp>
        <p:nvSpPr>
          <p:cNvPr id="6" name="Content Placeholder 5"/>
          <p:cNvSpPr>
            <a:spLocks noGrp="1"/>
          </p:cNvSpPr>
          <p:nvPr>
            <p:ph sz="quarter" idx="4"/>
          </p:nvPr>
        </p:nvSpPr>
        <p:spPr>
          <a:xfrm>
            <a:off x="6193368" y="2174876"/>
            <a:ext cx="5389033" cy="2232367"/>
          </a:xfrm>
        </p:spPr>
        <p:txBody>
          <a:bodyPr/>
          <a:lstStyle/>
          <a:p>
            <a:pPr marL="0" indent="0">
              <a:buNone/>
            </a:pPr>
            <a:endParaRPr lang="en-GB" dirty="0" smtClean="0"/>
          </a:p>
          <a:p>
            <a:pPr marL="0" indent="0">
              <a:buNone/>
            </a:pPr>
            <a:r>
              <a:rPr lang="en-GB" dirty="0" smtClean="0"/>
              <a:t>A self-directed process by      which an individual constructs new knowledge, skills and capabilities leading to increased adaptive capacity.</a:t>
            </a:r>
            <a:endParaRPr lang="en-GB" dirty="0"/>
          </a:p>
        </p:txBody>
      </p:sp>
      <p:sp>
        <p:nvSpPr>
          <p:cNvPr id="7" name="Pentagon 6"/>
          <p:cNvSpPr/>
          <p:nvPr/>
        </p:nvSpPr>
        <p:spPr>
          <a:xfrm>
            <a:off x="5132421" y="1644278"/>
            <a:ext cx="864096" cy="64807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8113856" y="4769709"/>
            <a:ext cx="3842719" cy="523220"/>
          </a:xfrm>
          <a:prstGeom prst="rect">
            <a:avLst/>
          </a:prstGeom>
        </p:spPr>
        <p:txBody>
          <a:bodyPr wrap="none">
            <a:spAutoFit/>
          </a:bodyPr>
          <a:lstStyle/>
          <a:p>
            <a:r>
              <a:rPr lang="en-GB" sz="2800" dirty="0"/>
              <a:t>Jarvis et </a:t>
            </a:r>
            <a:r>
              <a:rPr lang="en-GB" sz="2800" dirty="0" smtClean="0"/>
              <a:t>al., </a:t>
            </a:r>
            <a:r>
              <a:rPr lang="en-GB" sz="2800" dirty="0"/>
              <a:t>(2006: </a:t>
            </a:r>
            <a:r>
              <a:rPr lang="en-GB" sz="2800" dirty="0" smtClean="0"/>
              <a:t>20</a:t>
            </a:r>
            <a:r>
              <a:rPr lang="en-GB" sz="2800" dirty="0"/>
              <a:t>)</a:t>
            </a:r>
          </a:p>
        </p:txBody>
      </p:sp>
    </p:spTree>
    <p:extLst>
      <p:ext uri="{BB962C8B-B14F-4D97-AF65-F5344CB8AC3E}">
        <p14:creationId xmlns:p14="http://schemas.microsoft.com/office/powerpoint/2010/main" val="475937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Coaching goals and processes</a:t>
            </a:r>
            <a:endParaRPr lang="en-US" dirty="0"/>
          </a:p>
        </p:txBody>
      </p:sp>
      <p:sp>
        <p:nvSpPr>
          <p:cNvPr id="3" name="Content Placeholder 2"/>
          <p:cNvSpPr>
            <a:spLocks noGrp="1"/>
          </p:cNvSpPr>
          <p:nvPr>
            <p:ph idx="1"/>
          </p:nvPr>
        </p:nvSpPr>
        <p:spPr/>
        <p:txBody>
          <a:bodyPr>
            <a:normAutofit/>
          </a:bodyPr>
          <a:lstStyle/>
          <a:p>
            <a:r>
              <a:rPr lang="en-US" dirty="0"/>
              <a:t>Coaching relates primarily to the performance improvement (often over the short term) in a specific skills area. The goal at the intermediate or sub goals are typically set with or at the suggestion of the coach. While the learner has primary ownership of the goal, the coach has primary ownership of the process. </a:t>
            </a:r>
            <a:endParaRPr lang="en-GB" dirty="0"/>
          </a:p>
          <a:p>
            <a:pPr>
              <a:buNone/>
            </a:pPr>
            <a:r>
              <a:rPr lang="en-US" dirty="0"/>
              <a:t>			</a:t>
            </a:r>
            <a:r>
              <a:rPr lang="en-US" dirty="0" smtClean="0"/>
              <a:t>					</a:t>
            </a:r>
            <a:r>
              <a:rPr lang="en-US" sz="2800" dirty="0" smtClean="0"/>
              <a:t>Clutterbuck D. (2004</a:t>
            </a:r>
            <a:r>
              <a:rPr lang="en-US" sz="2800" dirty="0"/>
              <a:t>: </a:t>
            </a:r>
            <a:r>
              <a:rPr lang="en-US" sz="2800" dirty="0" smtClean="0"/>
              <a:t>4)</a:t>
            </a:r>
            <a:endParaRPr lang="en-GB" sz="2800" dirty="0"/>
          </a:p>
          <a:p>
            <a:pPr marL="257175" lvl="3" indent="-257175"/>
            <a:endParaRPr lang="en-GB" sz="1800" dirty="0"/>
          </a:p>
        </p:txBody>
      </p:sp>
    </p:spTree>
    <p:extLst>
      <p:ext uri="{BB962C8B-B14F-4D97-AF65-F5344CB8AC3E}">
        <p14:creationId xmlns:p14="http://schemas.microsoft.com/office/powerpoint/2010/main" val="906570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Humanist </a:t>
            </a:r>
            <a:r>
              <a:rPr lang="en-GB" dirty="0" smtClean="0"/>
              <a:t>theories  -  </a:t>
            </a:r>
            <a:r>
              <a:rPr lang="en-GB" dirty="0"/>
              <a:t>self actualization</a:t>
            </a:r>
            <a:endParaRPr lang="en-US" dirty="0"/>
          </a:p>
        </p:txBody>
      </p:sp>
      <p:sp>
        <p:nvSpPr>
          <p:cNvPr id="3" name="Content Placeholder 2"/>
          <p:cNvSpPr>
            <a:spLocks noGrp="1"/>
          </p:cNvSpPr>
          <p:nvPr>
            <p:ph idx="1"/>
          </p:nvPr>
        </p:nvSpPr>
        <p:spPr/>
        <p:txBody>
          <a:bodyPr/>
          <a:lstStyle/>
          <a:p>
            <a:r>
              <a:rPr lang="en-GB" dirty="0"/>
              <a:t>Place a relational emphasis as the foundational source of change</a:t>
            </a:r>
          </a:p>
          <a:p>
            <a:r>
              <a:rPr lang="en-GB" dirty="0"/>
              <a:t>Holistic view of the person as a unique being</a:t>
            </a:r>
          </a:p>
          <a:p>
            <a:r>
              <a:rPr lang="en-GB" dirty="0"/>
              <a:t>Belief in the possibility of  freedom of choice with accompanying responsibility.</a:t>
            </a:r>
          </a:p>
          <a:p>
            <a:pPr>
              <a:buNone/>
            </a:pPr>
            <a:r>
              <a:rPr lang="en-GB" dirty="0"/>
              <a:t>			</a:t>
            </a:r>
            <a:r>
              <a:rPr lang="en-GB" dirty="0" smtClean="0"/>
              <a:t>					</a:t>
            </a:r>
            <a:r>
              <a:rPr lang="en-GB" sz="2800" dirty="0" err="1" smtClean="0"/>
              <a:t>Stober</a:t>
            </a:r>
            <a:r>
              <a:rPr lang="en-GB" sz="2800" dirty="0" smtClean="0"/>
              <a:t> </a:t>
            </a:r>
            <a:r>
              <a:rPr lang="en-GB" sz="2800" dirty="0"/>
              <a:t>and Grant </a:t>
            </a:r>
            <a:r>
              <a:rPr lang="en-GB" sz="2800" dirty="0" smtClean="0"/>
              <a:t>(2006) </a:t>
            </a:r>
            <a:endParaRPr lang="en-US" sz="2800" dirty="0"/>
          </a:p>
        </p:txBody>
      </p:sp>
    </p:spTree>
    <p:extLst>
      <p:ext uri="{BB962C8B-B14F-4D97-AF65-F5344CB8AC3E}">
        <p14:creationId xmlns:p14="http://schemas.microsoft.com/office/powerpoint/2010/main" val="17994575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nvPr>
        </p:nvGraphicFramePr>
        <p:xfrm>
          <a:off x="2279576" y="836712"/>
          <a:ext cx="7972348" cy="4189906"/>
        </p:xfrm>
        <a:graphic>
          <a:graphicData uri="http://schemas.openxmlformats.org/drawingml/2006/table">
            <a:tbl>
              <a:tblPr firstRow="1" bandRow="1">
                <a:tableStyleId>{5C22544A-7EE6-4342-B048-85BDC9FD1C3A}</a:tableStyleId>
              </a:tblPr>
              <a:tblGrid>
                <a:gridCol w="3857548">
                  <a:extLst>
                    <a:ext uri="{9D8B030D-6E8A-4147-A177-3AD203B41FA5}">
                      <a16:colId xmlns="" xmlns:a16="http://schemas.microsoft.com/office/drawing/2014/main" val="20000"/>
                    </a:ext>
                  </a:extLst>
                </a:gridCol>
                <a:gridCol w="4114800">
                  <a:extLst>
                    <a:ext uri="{9D8B030D-6E8A-4147-A177-3AD203B41FA5}">
                      <a16:colId xmlns="" xmlns:a16="http://schemas.microsoft.com/office/drawing/2014/main" val="20001"/>
                    </a:ext>
                  </a:extLst>
                </a:gridCol>
              </a:tblGrid>
              <a:tr h="528714">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 xmlns:a16="http://schemas.microsoft.com/office/drawing/2014/main" val="10000"/>
                  </a:ext>
                </a:extLst>
              </a:tr>
              <a:tr h="1303678">
                <a:tc>
                  <a:txBody>
                    <a:bodyPr/>
                    <a:lstStyle/>
                    <a:p>
                      <a:r>
                        <a:rPr lang="en-GB" dirty="0"/>
                        <a:t>Reject determinism and regards clients</a:t>
                      </a:r>
                      <a:r>
                        <a:rPr lang="en-GB" baseline="0" dirty="0"/>
                        <a:t> as individuals</a:t>
                      </a:r>
                      <a:endParaRPr lang="en-US" dirty="0"/>
                    </a:p>
                  </a:txBody>
                  <a:tcPr/>
                </a:tc>
                <a:tc>
                  <a:txBody>
                    <a:bodyPr/>
                    <a:lstStyle/>
                    <a:p>
                      <a:r>
                        <a:rPr lang="en-GB" dirty="0"/>
                        <a:t>Places emphasis</a:t>
                      </a:r>
                      <a:r>
                        <a:rPr lang="en-GB" baseline="0" dirty="0"/>
                        <a:t> on conscious awareness and disregards the subconscious.</a:t>
                      </a:r>
                      <a:endParaRPr lang="en-US" dirty="0"/>
                    </a:p>
                  </a:txBody>
                  <a:tcPr/>
                </a:tc>
                <a:extLst>
                  <a:ext uri="{0D108BD9-81ED-4DB2-BD59-A6C34878D82A}">
                    <a16:rowId xmlns="" xmlns:a16="http://schemas.microsoft.com/office/drawing/2014/main" val="10001"/>
                  </a:ext>
                </a:extLst>
              </a:tr>
              <a:tr h="914400">
                <a:tc>
                  <a:txBody>
                    <a:bodyPr/>
                    <a:lstStyle/>
                    <a:p>
                      <a:r>
                        <a:rPr lang="en-GB" dirty="0"/>
                        <a:t>Focus on individual's subjective meanings and experience</a:t>
                      </a:r>
                      <a:endParaRPr lang="en-US" dirty="0"/>
                    </a:p>
                  </a:txBody>
                  <a:tcPr/>
                </a:tc>
                <a:tc>
                  <a:txBody>
                    <a:bodyPr/>
                    <a:lstStyle/>
                    <a:p>
                      <a:r>
                        <a:rPr lang="en-GB" dirty="0"/>
                        <a:t>May be viewed as subjective and therefore not rigorous enough by persons who</a:t>
                      </a:r>
                      <a:r>
                        <a:rPr lang="en-GB" baseline="0" dirty="0"/>
                        <a:t> seek casualty in events</a:t>
                      </a:r>
                      <a:endParaRPr lang="en-US" dirty="0"/>
                    </a:p>
                  </a:txBody>
                  <a:tcPr/>
                </a:tc>
                <a:extLst>
                  <a:ext uri="{0D108BD9-81ED-4DB2-BD59-A6C34878D82A}">
                    <a16:rowId xmlns="" xmlns:a16="http://schemas.microsoft.com/office/drawing/2014/main" val="10002"/>
                  </a:ext>
                </a:extLst>
              </a:tr>
              <a:tr h="914400">
                <a:tc>
                  <a:txBody>
                    <a:bodyPr/>
                    <a:lstStyle/>
                    <a:p>
                      <a:r>
                        <a:rPr lang="en-GB" dirty="0"/>
                        <a:t>Recognises the agency of the client</a:t>
                      </a:r>
                      <a:endParaRPr lang="en-US" dirty="0"/>
                    </a:p>
                  </a:txBody>
                  <a:tcPr/>
                </a:tc>
                <a:tc>
                  <a:txBody>
                    <a:bodyPr/>
                    <a:lstStyle/>
                    <a:p>
                      <a:r>
                        <a:rPr lang="en-GB" dirty="0"/>
                        <a:t>May not be suitable for persons perceived</a:t>
                      </a:r>
                      <a:r>
                        <a:rPr lang="en-GB" baseline="0" dirty="0"/>
                        <a:t> to be in need of certain levels of psychological  support</a:t>
                      </a:r>
                      <a:endParaRPr lang="en-US" dirty="0"/>
                    </a:p>
                  </a:txBody>
                  <a:tcPr/>
                </a:tc>
                <a:extLst>
                  <a:ext uri="{0D108BD9-81ED-4DB2-BD59-A6C34878D82A}">
                    <a16:rowId xmlns="" xmlns:a16="http://schemas.microsoft.com/office/drawing/2014/main" val="10003"/>
                  </a:ext>
                </a:extLst>
              </a:tr>
              <a:tr h="528714">
                <a:tc>
                  <a:txBody>
                    <a:bodyPr/>
                    <a:lstStyle/>
                    <a:p>
                      <a:r>
                        <a:rPr lang="en-GB" dirty="0"/>
                        <a:t>Promotes client responsibility</a:t>
                      </a:r>
                      <a:endParaRPr lang="en-US" dirty="0"/>
                    </a:p>
                  </a:txBody>
                  <a:tcPr/>
                </a:tc>
                <a:tc>
                  <a:txBody>
                    <a:bodyPr/>
                    <a:lstStyle/>
                    <a:p>
                      <a:endParaRPr lang="en-US" dirty="0"/>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2698852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Systems theory -</a:t>
            </a:r>
            <a:r>
              <a:rPr lang="en-GB" dirty="0"/>
              <a:t/>
            </a:r>
            <a:br>
              <a:rPr lang="en-GB" dirty="0"/>
            </a:br>
            <a:endParaRPr lang="en-US" dirty="0"/>
          </a:p>
        </p:txBody>
      </p:sp>
      <p:sp>
        <p:nvSpPr>
          <p:cNvPr id="3" name="Content Placeholder 2"/>
          <p:cNvSpPr>
            <a:spLocks noGrp="1"/>
          </p:cNvSpPr>
          <p:nvPr>
            <p:ph idx="1"/>
          </p:nvPr>
        </p:nvSpPr>
        <p:spPr/>
        <p:txBody>
          <a:bodyPr>
            <a:normAutofit/>
          </a:bodyPr>
          <a:lstStyle/>
          <a:p>
            <a:r>
              <a:rPr lang="en-GB" dirty="0"/>
              <a:t>B</a:t>
            </a:r>
            <a:r>
              <a:rPr lang="en-GB" dirty="0" smtClean="0"/>
              <a:t>ehaviour a function of the surrounding environment and its demands </a:t>
            </a:r>
          </a:p>
          <a:p>
            <a:r>
              <a:rPr lang="en-GB" dirty="0" smtClean="0"/>
              <a:t>Open and closed systems</a:t>
            </a:r>
          </a:p>
          <a:p>
            <a:r>
              <a:rPr lang="en-GB" dirty="0" smtClean="0"/>
              <a:t>Deals with paradigms, values and language, and helps client to understand and function within systems</a:t>
            </a:r>
            <a:endParaRPr lang="en-GB" dirty="0"/>
          </a:p>
          <a:p>
            <a:endParaRPr lang="en-US" dirty="0"/>
          </a:p>
          <a:p>
            <a:endParaRPr lang="en-US" dirty="0"/>
          </a:p>
          <a:p>
            <a:endParaRPr lang="en-US" dirty="0"/>
          </a:p>
        </p:txBody>
      </p:sp>
    </p:spTree>
    <p:extLst>
      <p:ext uri="{BB962C8B-B14F-4D97-AF65-F5344CB8AC3E}">
        <p14:creationId xmlns:p14="http://schemas.microsoft.com/office/powerpoint/2010/main" val="146903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ext uri="{D42A27DB-BD31-4B8C-83A1-F6EECF244321}">
                <p14:modId xmlns:p14="http://schemas.microsoft.com/office/powerpoint/2010/main" val="3153183478"/>
              </p:ext>
            </p:extLst>
          </p:nvPr>
        </p:nvGraphicFramePr>
        <p:xfrm>
          <a:off x="2063552" y="476672"/>
          <a:ext cx="8229600" cy="5172228"/>
        </p:xfrm>
        <a:graphic>
          <a:graphicData uri="http://schemas.openxmlformats.org/drawingml/2006/table">
            <a:tbl>
              <a:tblPr firstRow="1" bandRow="1">
                <a:tableStyleId>{5C22544A-7EE6-4342-B048-85BDC9FD1C3A}</a:tableStyleId>
              </a:tblPr>
              <a:tblGrid>
                <a:gridCol w="4114800">
                  <a:extLst>
                    <a:ext uri="{9D8B030D-6E8A-4147-A177-3AD203B41FA5}">
                      <a16:colId xmlns="" xmlns:a16="http://schemas.microsoft.com/office/drawing/2014/main" val="20000"/>
                    </a:ext>
                  </a:extLst>
                </a:gridCol>
                <a:gridCol w="4114800">
                  <a:extLst>
                    <a:ext uri="{9D8B030D-6E8A-4147-A177-3AD203B41FA5}">
                      <a16:colId xmlns="" xmlns:a16="http://schemas.microsoft.com/office/drawing/2014/main" val="20001"/>
                    </a:ext>
                  </a:extLst>
                </a:gridCol>
              </a:tblGrid>
              <a:tr h="528714">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 xmlns:a16="http://schemas.microsoft.com/office/drawing/2014/main" val="10000"/>
                  </a:ext>
                </a:extLst>
              </a:tr>
              <a:tr h="1463040">
                <a:tc>
                  <a:txBody>
                    <a:bodyPr/>
                    <a:lstStyle/>
                    <a:p>
                      <a:r>
                        <a:rPr lang="en-GB" dirty="0" smtClean="0"/>
                        <a:t>Does not seek to allocate blame and guilt to individuals rather seeks solutions.</a:t>
                      </a:r>
                    </a:p>
                  </a:txBody>
                  <a:tcPr/>
                </a:tc>
                <a:tc>
                  <a:txBody>
                    <a:bodyPr/>
                    <a:lstStyle/>
                    <a:p>
                      <a:r>
                        <a:rPr lang="en-US" dirty="0" smtClean="0"/>
                        <a:t>The coach cannot influence the part of the validity which comes from the environment</a:t>
                      </a:r>
                      <a:endParaRPr lang="en-US" dirty="0"/>
                    </a:p>
                  </a:txBody>
                  <a:tcPr/>
                </a:tc>
                <a:extLst>
                  <a:ext uri="{0D108BD9-81ED-4DB2-BD59-A6C34878D82A}">
                    <a16:rowId xmlns="" xmlns:a16="http://schemas.microsoft.com/office/drawing/2014/main" val="10001"/>
                  </a:ext>
                </a:extLst>
              </a:tr>
              <a:tr h="914400">
                <a:tc>
                  <a:txBody>
                    <a:bodyPr/>
                    <a:lstStyle/>
                    <a:p>
                      <a:endParaRPr lang="en-GB" dirty="0" smtClean="0"/>
                    </a:p>
                    <a:p>
                      <a:r>
                        <a:rPr lang="en-GB" dirty="0" smtClean="0"/>
                        <a:t>Helps to reveal critical discontinuities</a:t>
                      </a:r>
                    </a:p>
                    <a:p>
                      <a:endParaRPr lang="en-US" dirty="0"/>
                    </a:p>
                  </a:txBody>
                  <a:tcPr/>
                </a:tc>
                <a:tc>
                  <a:txBody>
                    <a:bodyPr/>
                    <a:lstStyle/>
                    <a:p>
                      <a:endParaRPr lang="en-US" dirty="0"/>
                    </a:p>
                  </a:txBody>
                  <a:tcPr/>
                </a:tc>
                <a:extLst>
                  <a:ext uri="{0D108BD9-81ED-4DB2-BD59-A6C34878D82A}">
                    <a16:rowId xmlns="" xmlns:a16="http://schemas.microsoft.com/office/drawing/2014/main" val="10002"/>
                  </a:ext>
                </a:extLst>
              </a:tr>
              <a:tr h="1737360">
                <a:tc>
                  <a:txBody>
                    <a:bodyPr/>
                    <a:lstStyle/>
                    <a:p>
                      <a:r>
                        <a:rPr lang="en-GB" dirty="0" smtClean="0"/>
                        <a:t>Helps to avoid simplistic analyses and solutions</a:t>
                      </a:r>
                      <a:endParaRPr lang="en-US" dirty="0"/>
                    </a:p>
                  </a:txBody>
                  <a:tcPr/>
                </a:tc>
                <a:tc>
                  <a:txBody>
                    <a:bodyPr/>
                    <a:lstStyle/>
                    <a:p>
                      <a:endParaRPr lang="en-US" dirty="0"/>
                    </a:p>
                  </a:txBody>
                  <a:tcPr/>
                </a:tc>
                <a:extLst>
                  <a:ext uri="{0D108BD9-81ED-4DB2-BD59-A6C34878D82A}">
                    <a16:rowId xmlns="" xmlns:a16="http://schemas.microsoft.com/office/drawing/2014/main" val="10003"/>
                  </a:ext>
                </a:extLst>
              </a:tr>
              <a:tr h="528714">
                <a:tc>
                  <a:txBody>
                    <a:bodyPr/>
                    <a:lstStyle/>
                    <a:p>
                      <a:endParaRPr lang="en-US" dirty="0"/>
                    </a:p>
                  </a:txBody>
                  <a:tcPr/>
                </a:tc>
                <a:tc>
                  <a:txBody>
                    <a:bodyPr/>
                    <a:lstStyle/>
                    <a:p>
                      <a:endParaRPr lang="en-US" dirty="0"/>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3342813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cognitive theory</a:t>
            </a:r>
          </a:p>
        </p:txBody>
      </p:sp>
      <p:sp>
        <p:nvSpPr>
          <p:cNvPr id="3" name="Content Placeholder 2"/>
          <p:cNvSpPr>
            <a:spLocks noGrp="1"/>
          </p:cNvSpPr>
          <p:nvPr>
            <p:ph idx="1"/>
          </p:nvPr>
        </p:nvSpPr>
        <p:spPr>
          <a:xfrm>
            <a:off x="609600" y="1417638"/>
            <a:ext cx="10972800" cy="4099595"/>
          </a:xfrm>
        </p:spPr>
        <p:txBody>
          <a:bodyPr>
            <a:normAutofit/>
          </a:bodyPr>
          <a:lstStyle/>
          <a:p>
            <a:r>
              <a:rPr lang="en-US" dirty="0" smtClean="0"/>
              <a:t>Social </a:t>
            </a:r>
            <a:r>
              <a:rPr lang="en-US" dirty="0"/>
              <a:t>cognitive theory takes on an agent-like perspective to change, development and adaptation. </a:t>
            </a:r>
            <a:endParaRPr lang="en-US" dirty="0" smtClean="0"/>
          </a:p>
          <a:p>
            <a:r>
              <a:rPr lang="en-US" dirty="0" smtClean="0"/>
              <a:t>Bandura </a:t>
            </a:r>
            <a:r>
              <a:rPr lang="en-US" dirty="0"/>
              <a:t>describes an agent as someone who intentionally influences one’s functioning and life circumstances; “In this view, people are self organizing, proactive, self-regulating, and self-reflecting. They are contributors to their life circumstances not just products of them” </a:t>
            </a:r>
            <a:r>
              <a:rPr lang="en-US" dirty="0" smtClean="0"/>
              <a:t>							</a:t>
            </a:r>
            <a:r>
              <a:rPr lang="en-US" sz="2800" dirty="0" smtClean="0"/>
              <a:t>Bandura (2005:1) </a:t>
            </a:r>
            <a:r>
              <a:rPr lang="en-US" sz="2800" dirty="0"/>
              <a:t> </a:t>
            </a:r>
          </a:p>
        </p:txBody>
      </p:sp>
    </p:spTree>
    <p:extLst>
      <p:ext uri="{BB962C8B-B14F-4D97-AF65-F5344CB8AC3E}">
        <p14:creationId xmlns:p14="http://schemas.microsoft.com/office/powerpoint/2010/main" val="803464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Cognitive Behavioural </a:t>
            </a:r>
            <a:r>
              <a:rPr lang="en-GB" dirty="0" smtClean="0"/>
              <a:t>Coaching</a:t>
            </a:r>
            <a:endParaRPr lang="en-US" dirty="0"/>
          </a:p>
        </p:txBody>
      </p:sp>
      <p:sp>
        <p:nvSpPr>
          <p:cNvPr id="3" name="Content Placeholder 2"/>
          <p:cNvSpPr>
            <a:spLocks noGrp="1"/>
          </p:cNvSpPr>
          <p:nvPr>
            <p:ph idx="1"/>
          </p:nvPr>
        </p:nvSpPr>
        <p:spPr>
          <a:xfrm>
            <a:off x="609600" y="1293341"/>
            <a:ext cx="10972800" cy="4223892"/>
          </a:xfrm>
        </p:spPr>
        <p:txBody>
          <a:bodyPr>
            <a:normAutofit/>
          </a:bodyPr>
          <a:lstStyle/>
          <a:p>
            <a:r>
              <a:rPr lang="en-GB" dirty="0" smtClean="0"/>
              <a:t>‘</a:t>
            </a:r>
            <a:r>
              <a:rPr lang="en-GB" dirty="0"/>
              <a:t>The way you think about events profoundly influences the way you feel about them’</a:t>
            </a:r>
            <a:r>
              <a:rPr lang="en-US" dirty="0"/>
              <a:t> </a:t>
            </a:r>
            <a:endParaRPr lang="en-US" dirty="0" smtClean="0"/>
          </a:p>
          <a:p>
            <a:pPr marL="0" indent="0">
              <a:buNone/>
            </a:pPr>
            <a:r>
              <a:rPr lang="en-US" sz="2400" dirty="0"/>
              <a:t>	</a:t>
            </a:r>
            <a:r>
              <a:rPr lang="en-US" sz="2400" dirty="0" smtClean="0"/>
              <a:t>					</a:t>
            </a:r>
            <a:r>
              <a:rPr lang="en-US" sz="2800" dirty="0" err="1" smtClean="0"/>
              <a:t>Neenan</a:t>
            </a:r>
            <a:r>
              <a:rPr lang="en-US" sz="2800" dirty="0" smtClean="0"/>
              <a:t> </a:t>
            </a:r>
            <a:r>
              <a:rPr lang="en-US" sz="2800" dirty="0"/>
              <a:t>and Dryden</a:t>
            </a:r>
            <a:r>
              <a:rPr lang="en-US" sz="2800" dirty="0" smtClean="0"/>
              <a:t>,(2002</a:t>
            </a:r>
            <a:r>
              <a:rPr lang="en-US" sz="2800" dirty="0"/>
              <a:t>: ix)</a:t>
            </a:r>
          </a:p>
          <a:p>
            <a:r>
              <a:rPr lang="en-GB" dirty="0" smtClean="0"/>
              <a:t>‘</a:t>
            </a:r>
            <a:r>
              <a:rPr lang="en-GB" dirty="0"/>
              <a:t>Does not give people the answers  to their difficulties bit rather though collaborative processes- guided discovery- assists individuals to devise their own  conclusions and </a:t>
            </a:r>
            <a:r>
              <a:rPr lang="en-GB" dirty="0" smtClean="0"/>
              <a:t>solutions</a:t>
            </a:r>
            <a:endParaRPr lang="en-GB" dirty="0"/>
          </a:p>
          <a:p>
            <a:pPr marL="914400" lvl="2" indent="0">
              <a:buNone/>
            </a:pPr>
            <a:r>
              <a:rPr lang="en-GB" dirty="0" smtClean="0"/>
              <a:t>				</a:t>
            </a:r>
            <a:r>
              <a:rPr lang="en-GB" sz="2800" dirty="0" err="1" smtClean="0"/>
              <a:t>Meggison</a:t>
            </a:r>
            <a:r>
              <a:rPr lang="en-GB" sz="2800" dirty="0" smtClean="0"/>
              <a:t> </a:t>
            </a:r>
            <a:r>
              <a:rPr lang="en-GB" sz="2800" dirty="0"/>
              <a:t>and </a:t>
            </a:r>
            <a:r>
              <a:rPr lang="en-GB" sz="2800" dirty="0" err="1" smtClean="0"/>
              <a:t>Cutterbuck</a:t>
            </a:r>
            <a:r>
              <a:rPr lang="en-GB" sz="2800" dirty="0" smtClean="0"/>
              <a:t>, (2009:15)</a:t>
            </a:r>
            <a:endParaRPr lang="en-GB" sz="2800" dirty="0"/>
          </a:p>
          <a:p>
            <a:endParaRPr lang="en-US" dirty="0"/>
          </a:p>
        </p:txBody>
      </p:sp>
    </p:spTree>
    <p:extLst>
      <p:ext uri="{BB962C8B-B14F-4D97-AF65-F5344CB8AC3E}">
        <p14:creationId xmlns:p14="http://schemas.microsoft.com/office/powerpoint/2010/main" val="2999352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ext uri="{D42A27DB-BD31-4B8C-83A1-F6EECF244321}">
                <p14:modId xmlns:p14="http://schemas.microsoft.com/office/powerpoint/2010/main" val="2440855982"/>
              </p:ext>
            </p:extLst>
          </p:nvPr>
        </p:nvGraphicFramePr>
        <p:xfrm>
          <a:off x="2063552" y="404664"/>
          <a:ext cx="8229600" cy="4643514"/>
        </p:xfrm>
        <a:graphic>
          <a:graphicData uri="http://schemas.openxmlformats.org/drawingml/2006/table">
            <a:tbl>
              <a:tblPr firstRow="1" bandRow="1">
                <a:tableStyleId>{5C22544A-7EE6-4342-B048-85BDC9FD1C3A}</a:tableStyleId>
              </a:tblPr>
              <a:tblGrid>
                <a:gridCol w="4114800">
                  <a:extLst>
                    <a:ext uri="{9D8B030D-6E8A-4147-A177-3AD203B41FA5}">
                      <a16:colId xmlns="" xmlns:a16="http://schemas.microsoft.com/office/drawing/2014/main" val="20000"/>
                    </a:ext>
                  </a:extLst>
                </a:gridCol>
                <a:gridCol w="4114800">
                  <a:extLst>
                    <a:ext uri="{9D8B030D-6E8A-4147-A177-3AD203B41FA5}">
                      <a16:colId xmlns="" xmlns:a16="http://schemas.microsoft.com/office/drawing/2014/main" val="20001"/>
                    </a:ext>
                  </a:extLst>
                </a:gridCol>
              </a:tblGrid>
              <a:tr h="528714">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 xmlns:a16="http://schemas.microsoft.com/office/drawing/2014/main" val="10000"/>
                  </a:ext>
                </a:extLst>
              </a:tr>
              <a:tr h="1463040">
                <a:tc>
                  <a:txBody>
                    <a:bodyPr/>
                    <a:lstStyle/>
                    <a:p>
                      <a:r>
                        <a:rPr lang="en-GB" dirty="0"/>
                        <a:t>CBC</a:t>
                      </a:r>
                      <a:r>
                        <a:rPr lang="en-GB" baseline="0" dirty="0"/>
                        <a:t>  facilitates self awareness and realistic goal setting helping clients to see relationship between underlying assumptions automatic thoughts and core beliefs</a:t>
                      </a:r>
                      <a:endParaRPr lang="en-US" dirty="0"/>
                    </a:p>
                  </a:txBody>
                  <a:tcPr/>
                </a:tc>
                <a:tc>
                  <a:txBody>
                    <a:bodyPr/>
                    <a:lstStyle/>
                    <a:p>
                      <a:r>
                        <a:rPr lang="en-GB" dirty="0"/>
                        <a:t>Likely</a:t>
                      </a:r>
                      <a:r>
                        <a:rPr lang="en-GB" baseline="0" dirty="0"/>
                        <a:t> to fail if client does not accept their emotional  responsibility </a:t>
                      </a:r>
                      <a:endParaRPr lang="en-US" dirty="0"/>
                    </a:p>
                  </a:txBody>
                  <a:tcPr/>
                </a:tc>
                <a:extLst>
                  <a:ext uri="{0D108BD9-81ED-4DB2-BD59-A6C34878D82A}">
                    <a16:rowId xmlns="" xmlns:a16="http://schemas.microsoft.com/office/drawing/2014/main" val="10001"/>
                  </a:ext>
                </a:extLst>
              </a:tr>
              <a:tr h="914400">
                <a:tc>
                  <a:txBody>
                    <a:bodyPr/>
                    <a:lstStyle/>
                    <a:p>
                      <a:r>
                        <a:rPr lang="en-GB" dirty="0"/>
                        <a:t>Equip individuals with more effective thinking to reduce laying blame</a:t>
                      </a:r>
                      <a:r>
                        <a:rPr lang="en-GB" baseline="0" dirty="0"/>
                        <a:t> on others or circumstances</a:t>
                      </a:r>
                      <a:endParaRPr lang="en-US" dirty="0"/>
                    </a:p>
                  </a:txBody>
                  <a:tcPr/>
                </a:tc>
                <a:tc>
                  <a:txBody>
                    <a:bodyPr/>
                    <a:lstStyle/>
                    <a:p>
                      <a:r>
                        <a:rPr lang="en-US" dirty="0"/>
                        <a:t>Operates from the assumption that something in the clients mind set needs changing</a:t>
                      </a:r>
                    </a:p>
                  </a:txBody>
                  <a:tcPr/>
                </a:tc>
                <a:extLst>
                  <a:ext uri="{0D108BD9-81ED-4DB2-BD59-A6C34878D82A}">
                    <a16:rowId xmlns="" xmlns:a16="http://schemas.microsoft.com/office/drawing/2014/main" val="10002"/>
                  </a:ext>
                </a:extLst>
              </a:tr>
              <a:tr h="1737360">
                <a:tc>
                  <a:txBody>
                    <a:bodyPr/>
                    <a:lstStyle/>
                    <a:p>
                      <a:r>
                        <a:rPr lang="en-GB" dirty="0"/>
                        <a:t>Build</a:t>
                      </a:r>
                      <a:r>
                        <a:rPr lang="en-GB" baseline="0" dirty="0"/>
                        <a:t> clients self acceptance and internal resources reducing</a:t>
                      </a:r>
                      <a:r>
                        <a:rPr lang="en-GB" dirty="0"/>
                        <a:t> unhelpful emotions</a:t>
                      </a:r>
                    </a:p>
                    <a:p>
                      <a:endParaRPr lang="en-GB" dirty="0"/>
                    </a:p>
                    <a:p>
                      <a:r>
                        <a:rPr lang="en-GB" dirty="0"/>
                        <a:t>Is time limited and solution focused based on the present</a:t>
                      </a:r>
                      <a:endParaRPr lang="en-US" dirty="0"/>
                    </a:p>
                  </a:txBody>
                  <a:tcPr/>
                </a:tc>
                <a:tc>
                  <a:txBody>
                    <a:bodyPr/>
                    <a:lstStyle/>
                    <a:p>
                      <a:endParaRPr lang="en-US" dirty="0"/>
                    </a:p>
                  </a:txBody>
                  <a:tcPr/>
                </a:tc>
                <a:extLst>
                  <a:ext uri="{0D108BD9-81ED-4DB2-BD59-A6C34878D82A}">
                    <a16:rowId xmlns="" xmlns:a16="http://schemas.microsoft.com/office/drawing/2014/main" val="10003"/>
                  </a:ext>
                </a:extLst>
              </a:tr>
            </a:tbl>
          </a:graphicData>
        </a:graphic>
      </p:graphicFrame>
    </p:spTree>
    <p:extLst>
      <p:ext uri="{BB962C8B-B14F-4D97-AF65-F5344CB8AC3E}">
        <p14:creationId xmlns:p14="http://schemas.microsoft.com/office/powerpoint/2010/main" val="1977130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Pyscho</a:t>
            </a:r>
            <a:r>
              <a:rPr lang="en-GB" dirty="0"/>
              <a:t>-Dynamic Coaching</a:t>
            </a:r>
            <a:endParaRPr lang="en-US" dirty="0"/>
          </a:p>
        </p:txBody>
      </p:sp>
      <p:sp>
        <p:nvSpPr>
          <p:cNvPr id="3" name="Content Placeholder 2"/>
          <p:cNvSpPr>
            <a:spLocks noGrp="1"/>
          </p:cNvSpPr>
          <p:nvPr>
            <p:ph idx="1"/>
          </p:nvPr>
        </p:nvSpPr>
        <p:spPr>
          <a:xfrm>
            <a:off x="609600" y="1417638"/>
            <a:ext cx="10972800" cy="4099595"/>
          </a:xfrm>
        </p:spPr>
        <p:txBody>
          <a:bodyPr>
            <a:normAutofit/>
          </a:bodyPr>
          <a:lstStyle/>
          <a:p>
            <a:r>
              <a:rPr lang="en-GB" dirty="0"/>
              <a:t>The great potential of psychodynamic coaching is to make the unconscious conscious, to increase self awareness to understand the subtle ways in which </a:t>
            </a:r>
            <a:r>
              <a:rPr lang="en-GB" dirty="0" err="1"/>
              <a:t>coachees</a:t>
            </a:r>
            <a:r>
              <a:rPr lang="en-GB" dirty="0"/>
              <a:t> can limit </a:t>
            </a:r>
            <a:r>
              <a:rPr lang="en-GB" dirty="0" smtClean="0"/>
              <a:t>themselves. </a:t>
            </a:r>
          </a:p>
          <a:p>
            <a:r>
              <a:rPr lang="en-GB" dirty="0" smtClean="0"/>
              <a:t>Helps </a:t>
            </a:r>
            <a:r>
              <a:rPr lang="en-GB" dirty="0"/>
              <a:t>the </a:t>
            </a:r>
            <a:r>
              <a:rPr lang="en-GB" dirty="0" smtClean="0"/>
              <a:t>learner to </a:t>
            </a:r>
            <a:r>
              <a:rPr lang="en-GB" dirty="0"/>
              <a:t>approach new challenges with awareness and freedom</a:t>
            </a:r>
            <a:r>
              <a:rPr lang="en-GB" dirty="0" smtClean="0"/>
              <a:t>.</a:t>
            </a:r>
            <a:endParaRPr lang="en-GB" dirty="0"/>
          </a:p>
        </p:txBody>
      </p:sp>
    </p:spTree>
    <p:extLst>
      <p:ext uri="{BB962C8B-B14F-4D97-AF65-F5344CB8AC3E}">
        <p14:creationId xmlns:p14="http://schemas.microsoft.com/office/powerpoint/2010/main" val="414295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nvPr>
        </p:nvGraphicFramePr>
        <p:xfrm>
          <a:off x="1991544" y="836712"/>
          <a:ext cx="8229600" cy="4186254"/>
        </p:xfrm>
        <a:graphic>
          <a:graphicData uri="http://schemas.openxmlformats.org/drawingml/2006/table">
            <a:tbl>
              <a:tblPr firstRow="1" bandRow="1">
                <a:tableStyleId>{5C22544A-7EE6-4342-B048-85BDC9FD1C3A}</a:tableStyleId>
              </a:tblPr>
              <a:tblGrid>
                <a:gridCol w="4114800">
                  <a:extLst>
                    <a:ext uri="{9D8B030D-6E8A-4147-A177-3AD203B41FA5}">
                      <a16:colId xmlns="" xmlns:a16="http://schemas.microsoft.com/office/drawing/2014/main" val="20000"/>
                    </a:ext>
                  </a:extLst>
                </a:gridCol>
                <a:gridCol w="4114800">
                  <a:extLst>
                    <a:ext uri="{9D8B030D-6E8A-4147-A177-3AD203B41FA5}">
                      <a16:colId xmlns="" xmlns:a16="http://schemas.microsoft.com/office/drawing/2014/main" val="20001"/>
                    </a:ext>
                  </a:extLst>
                </a:gridCol>
              </a:tblGrid>
              <a:tr h="528714">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 xmlns:a16="http://schemas.microsoft.com/office/drawing/2014/main" val="10000"/>
                  </a:ext>
                </a:extLst>
              </a:tr>
              <a:tr h="1303678">
                <a:tc>
                  <a:txBody>
                    <a:bodyPr/>
                    <a:lstStyle/>
                    <a:p>
                      <a:r>
                        <a:rPr lang="en-GB" dirty="0"/>
                        <a:t>Useful</a:t>
                      </a:r>
                      <a:r>
                        <a:rPr lang="en-GB" baseline="0" dirty="0"/>
                        <a:t> for dealing with below the surface hidden agendas and employee  denials</a:t>
                      </a:r>
                      <a:endParaRPr lang="en-US" dirty="0"/>
                    </a:p>
                  </a:txBody>
                  <a:tcPr/>
                </a:tc>
                <a:tc>
                  <a:txBody>
                    <a:bodyPr/>
                    <a:lstStyle/>
                    <a:p>
                      <a:r>
                        <a:rPr lang="en-GB" dirty="0"/>
                        <a:t>May</a:t>
                      </a:r>
                      <a:r>
                        <a:rPr lang="en-GB" baseline="0" dirty="0"/>
                        <a:t> be difficult to achieve in the short engagements such as is frequent in coaching</a:t>
                      </a:r>
                      <a:endParaRPr lang="en-US" dirty="0"/>
                    </a:p>
                  </a:txBody>
                  <a:tcPr/>
                </a:tc>
                <a:extLst>
                  <a:ext uri="{0D108BD9-81ED-4DB2-BD59-A6C34878D82A}">
                    <a16:rowId xmlns="" xmlns:a16="http://schemas.microsoft.com/office/drawing/2014/main" val="10001"/>
                  </a:ext>
                </a:extLst>
              </a:tr>
              <a:tr h="912574">
                <a:tc>
                  <a:txBody>
                    <a:bodyPr/>
                    <a:lstStyle/>
                    <a:p>
                      <a:r>
                        <a:rPr lang="en-GB" dirty="0"/>
                        <a:t>Makes possible the exploration</a:t>
                      </a:r>
                      <a:r>
                        <a:rPr lang="en-GB" baseline="0" dirty="0"/>
                        <a:t> of </a:t>
                      </a:r>
                      <a:r>
                        <a:rPr lang="en-GB" baseline="0" dirty="0" err="1"/>
                        <a:t>coachees</a:t>
                      </a:r>
                      <a:r>
                        <a:rPr lang="en-GB" baseline="0" dirty="0"/>
                        <a:t> thinking process</a:t>
                      </a:r>
                      <a:endParaRPr lang="en-US" dirty="0"/>
                    </a:p>
                  </a:txBody>
                  <a:tcPr/>
                </a:tc>
                <a:tc>
                  <a:txBody>
                    <a:bodyPr/>
                    <a:lstStyle/>
                    <a:p>
                      <a:r>
                        <a:rPr lang="en-GB" dirty="0"/>
                        <a:t>Coach may be  unprepared for such depth of analysis</a:t>
                      </a:r>
                      <a:endParaRPr lang="en-US" dirty="0"/>
                    </a:p>
                  </a:txBody>
                  <a:tcPr/>
                </a:tc>
                <a:extLst>
                  <a:ext uri="{0D108BD9-81ED-4DB2-BD59-A6C34878D82A}">
                    <a16:rowId xmlns="" xmlns:a16="http://schemas.microsoft.com/office/drawing/2014/main" val="10002"/>
                  </a:ext>
                </a:extLst>
              </a:tr>
              <a:tr h="912574">
                <a:tc>
                  <a:txBody>
                    <a:bodyPr/>
                    <a:lstStyle/>
                    <a:p>
                      <a:r>
                        <a:rPr lang="en-GB" dirty="0"/>
                        <a:t>Useful for leadership development</a:t>
                      </a:r>
                      <a:endParaRPr lang="en-US" dirty="0"/>
                    </a:p>
                  </a:txBody>
                  <a:tcPr/>
                </a:tc>
                <a:tc>
                  <a:txBody>
                    <a:bodyPr/>
                    <a:lstStyle/>
                    <a:p>
                      <a:r>
                        <a:rPr lang="en-GB" dirty="0"/>
                        <a:t>There may be no need to</a:t>
                      </a:r>
                      <a:r>
                        <a:rPr lang="en-GB" baseline="0" dirty="0"/>
                        <a:t> dig so deep in a  </a:t>
                      </a:r>
                      <a:r>
                        <a:rPr lang="en-GB" baseline="0" dirty="0" err="1"/>
                        <a:t>coachees</a:t>
                      </a:r>
                      <a:r>
                        <a:rPr lang="en-GB" baseline="0" dirty="0"/>
                        <a:t> background</a:t>
                      </a:r>
                      <a:endParaRPr lang="en-US" dirty="0"/>
                    </a:p>
                  </a:txBody>
                  <a:tcPr/>
                </a:tc>
                <a:extLst>
                  <a:ext uri="{0D108BD9-81ED-4DB2-BD59-A6C34878D82A}">
                    <a16:rowId xmlns="" xmlns:a16="http://schemas.microsoft.com/office/drawing/2014/main" val="10003"/>
                  </a:ext>
                </a:extLst>
              </a:tr>
              <a:tr h="528714">
                <a:tc>
                  <a:txBody>
                    <a:bodyPr/>
                    <a:lstStyle/>
                    <a:p>
                      <a:endParaRPr lang="en-US"/>
                    </a:p>
                  </a:txBody>
                  <a:tcPr/>
                </a:tc>
                <a:tc>
                  <a:txBody>
                    <a:bodyPr/>
                    <a:lstStyle/>
                    <a:p>
                      <a:endParaRPr lang="en-US" dirty="0"/>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650838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Solution Focused </a:t>
            </a:r>
            <a:r>
              <a:rPr lang="en-GB" dirty="0" smtClean="0"/>
              <a:t>Coaching</a:t>
            </a:r>
            <a:endParaRPr lang="en-US" dirty="0"/>
          </a:p>
        </p:txBody>
      </p:sp>
      <p:sp>
        <p:nvSpPr>
          <p:cNvPr id="3" name="Content Placeholder 2"/>
          <p:cNvSpPr>
            <a:spLocks noGrp="1"/>
          </p:cNvSpPr>
          <p:nvPr>
            <p:ph idx="1"/>
          </p:nvPr>
        </p:nvSpPr>
        <p:spPr/>
        <p:txBody>
          <a:bodyPr>
            <a:normAutofit/>
          </a:bodyPr>
          <a:lstStyle/>
          <a:p>
            <a:r>
              <a:rPr lang="en-GB" dirty="0"/>
              <a:t>Assist client to define a desired future state and to construct a pathway in thinking and action that assists the client in achieving that </a:t>
            </a:r>
            <a:r>
              <a:rPr lang="en-GB" dirty="0" smtClean="0"/>
              <a:t>state - </a:t>
            </a:r>
            <a:r>
              <a:rPr lang="en-GB" dirty="0"/>
              <a:t>constructivist epistemology. Not interested in pathology of problem.</a:t>
            </a:r>
          </a:p>
          <a:p>
            <a:r>
              <a:rPr lang="en-GB" dirty="0"/>
              <a:t>Coach helps by reframing the view and scaling the goal through appropriate questions.</a:t>
            </a:r>
          </a:p>
        </p:txBody>
      </p:sp>
    </p:spTree>
    <p:extLst>
      <p:ext uri="{BB962C8B-B14F-4D97-AF65-F5344CB8AC3E}">
        <p14:creationId xmlns:p14="http://schemas.microsoft.com/office/powerpoint/2010/main" val="127287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ext uri="{D42A27DB-BD31-4B8C-83A1-F6EECF244321}">
                <p14:modId xmlns:p14="http://schemas.microsoft.com/office/powerpoint/2010/main" val="2332869869"/>
              </p:ext>
            </p:extLst>
          </p:nvPr>
        </p:nvGraphicFramePr>
        <p:xfrm>
          <a:off x="2063552" y="980728"/>
          <a:ext cx="8229600" cy="2658891"/>
        </p:xfrm>
        <a:graphic>
          <a:graphicData uri="http://schemas.openxmlformats.org/drawingml/2006/table">
            <a:tbl>
              <a:tblPr firstRow="1" bandRow="1">
                <a:tableStyleId>{5C22544A-7EE6-4342-B048-85BDC9FD1C3A}</a:tableStyleId>
              </a:tblPr>
              <a:tblGrid>
                <a:gridCol w="4114800">
                  <a:extLst>
                    <a:ext uri="{9D8B030D-6E8A-4147-A177-3AD203B41FA5}">
                      <a16:colId xmlns="" xmlns:a16="http://schemas.microsoft.com/office/drawing/2014/main" val="20000"/>
                    </a:ext>
                  </a:extLst>
                </a:gridCol>
                <a:gridCol w="4114800">
                  <a:extLst>
                    <a:ext uri="{9D8B030D-6E8A-4147-A177-3AD203B41FA5}">
                      <a16:colId xmlns="" xmlns:a16="http://schemas.microsoft.com/office/drawing/2014/main" val="20001"/>
                    </a:ext>
                  </a:extLst>
                </a:gridCol>
              </a:tblGrid>
              <a:tr h="384355">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 xmlns:a16="http://schemas.microsoft.com/office/drawing/2014/main" val="10000"/>
                  </a:ext>
                </a:extLst>
              </a:tr>
              <a:tr h="947724">
                <a:tc>
                  <a:txBody>
                    <a:bodyPr/>
                    <a:lstStyle/>
                    <a:p>
                      <a:r>
                        <a:rPr lang="en-GB" dirty="0"/>
                        <a:t>Use</a:t>
                      </a:r>
                      <a:r>
                        <a:rPr lang="en-GB" baseline="0" dirty="0"/>
                        <a:t> of non pathological interpretive frameworks</a:t>
                      </a:r>
                      <a:endParaRPr lang="en-US" dirty="0"/>
                    </a:p>
                  </a:txBody>
                  <a:tcPr/>
                </a:tc>
                <a:tc>
                  <a:txBody>
                    <a:bodyPr/>
                    <a:lstStyle/>
                    <a:p>
                      <a:r>
                        <a:rPr lang="en-GB" dirty="0"/>
                        <a:t>Can we find</a:t>
                      </a:r>
                      <a:r>
                        <a:rPr lang="en-GB" baseline="0" dirty="0"/>
                        <a:t> solutions without identifying the source of the problem?</a:t>
                      </a:r>
                      <a:endParaRPr lang="en-US" dirty="0"/>
                    </a:p>
                  </a:txBody>
                  <a:tcPr/>
                </a:tc>
                <a:extLst>
                  <a:ext uri="{0D108BD9-81ED-4DB2-BD59-A6C34878D82A}">
                    <a16:rowId xmlns="" xmlns:a16="http://schemas.microsoft.com/office/drawing/2014/main" val="10001"/>
                  </a:ext>
                </a:extLst>
              </a:tr>
              <a:tr h="663406">
                <a:tc>
                  <a:txBody>
                    <a:bodyPr/>
                    <a:lstStyle/>
                    <a:p>
                      <a:r>
                        <a:rPr lang="en-GB" dirty="0"/>
                        <a:t>Sees</a:t>
                      </a:r>
                      <a:r>
                        <a:rPr lang="en-GB" baseline="0" dirty="0"/>
                        <a:t> client as resourceful rather than dysfunctional</a:t>
                      </a:r>
                      <a:endParaRPr lang="en-US" dirty="0"/>
                    </a:p>
                  </a:txBody>
                  <a:tcPr/>
                </a:tc>
                <a:tc>
                  <a:txBody>
                    <a:bodyPr/>
                    <a:lstStyle/>
                    <a:p>
                      <a:r>
                        <a:rPr lang="en-GB" dirty="0"/>
                        <a:t>Could be prone to oversimplification of </a:t>
                      </a:r>
                      <a:r>
                        <a:rPr lang="en-GB" dirty="0" smtClean="0"/>
                        <a:t>client’s </a:t>
                      </a:r>
                      <a:r>
                        <a:rPr lang="en-GB" dirty="0"/>
                        <a:t>position and need</a:t>
                      </a:r>
                      <a:endParaRPr lang="en-US" dirty="0"/>
                    </a:p>
                  </a:txBody>
                  <a:tcPr/>
                </a:tc>
                <a:extLst>
                  <a:ext uri="{0D108BD9-81ED-4DB2-BD59-A6C34878D82A}">
                    <a16:rowId xmlns="" xmlns:a16="http://schemas.microsoft.com/office/drawing/2014/main" val="10002"/>
                  </a:ext>
                </a:extLst>
              </a:tr>
              <a:tr h="663406">
                <a:tc>
                  <a:txBody>
                    <a:bodyPr/>
                    <a:lstStyle/>
                    <a:p>
                      <a:r>
                        <a:rPr lang="en-GB" dirty="0"/>
                        <a:t>Coaching is solution focused</a:t>
                      </a:r>
                      <a:endParaRPr lang="en-US" dirty="0"/>
                    </a:p>
                  </a:txBody>
                  <a:tcPr/>
                </a:tc>
                <a:tc>
                  <a:txBody>
                    <a:bodyPr/>
                    <a:lstStyle/>
                    <a:p>
                      <a:endParaRPr lang="en-US" dirty="0"/>
                    </a:p>
                  </a:txBody>
                  <a:tcPr/>
                </a:tc>
                <a:extLst>
                  <a:ext uri="{0D108BD9-81ED-4DB2-BD59-A6C34878D82A}">
                    <a16:rowId xmlns="" xmlns:a16="http://schemas.microsoft.com/office/drawing/2014/main" val="10003"/>
                  </a:ext>
                </a:extLst>
              </a:tr>
            </a:tbl>
          </a:graphicData>
        </a:graphic>
      </p:graphicFrame>
    </p:spTree>
    <p:extLst>
      <p:ext uri="{BB962C8B-B14F-4D97-AF65-F5344CB8AC3E}">
        <p14:creationId xmlns:p14="http://schemas.microsoft.com/office/powerpoint/2010/main" val="2319886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other  theories</a:t>
            </a:r>
            <a:endParaRPr lang="en-US" dirty="0"/>
          </a:p>
        </p:txBody>
      </p:sp>
      <p:sp>
        <p:nvSpPr>
          <p:cNvPr id="3" name="Content Placeholder 2"/>
          <p:cNvSpPr>
            <a:spLocks noGrp="1"/>
          </p:cNvSpPr>
          <p:nvPr>
            <p:ph idx="1"/>
          </p:nvPr>
        </p:nvSpPr>
        <p:spPr/>
        <p:txBody>
          <a:bodyPr>
            <a:normAutofit/>
          </a:bodyPr>
          <a:lstStyle/>
          <a:p>
            <a:r>
              <a:rPr lang="en-GB" dirty="0" smtClean="0"/>
              <a:t>Ontological</a:t>
            </a:r>
            <a:endParaRPr lang="en-GB" dirty="0"/>
          </a:p>
          <a:p>
            <a:r>
              <a:rPr lang="en-GB" dirty="0" smtClean="0"/>
              <a:t>Gestalt</a:t>
            </a:r>
          </a:p>
          <a:p>
            <a:r>
              <a:rPr lang="en-GB" dirty="0" smtClean="0"/>
              <a:t>Transactional analysis </a:t>
            </a:r>
            <a:endParaRPr lang="en-GB" dirty="0"/>
          </a:p>
          <a:p>
            <a:r>
              <a:rPr lang="en-GB" dirty="0" smtClean="0"/>
              <a:t>Narrative coaching</a:t>
            </a:r>
          </a:p>
          <a:p>
            <a:r>
              <a:rPr lang="en-GB" dirty="0" smtClean="0"/>
              <a:t>Etc. </a:t>
            </a:r>
            <a:r>
              <a:rPr lang="en-GB" dirty="0" err="1" smtClean="0"/>
              <a:t>etc</a:t>
            </a:r>
            <a:r>
              <a:rPr lang="en-GB" dirty="0" smtClean="0"/>
              <a:t>…..</a:t>
            </a:r>
            <a:endParaRPr lang="en-US" dirty="0"/>
          </a:p>
        </p:txBody>
      </p:sp>
    </p:spTree>
    <p:extLst>
      <p:ext uri="{BB962C8B-B14F-4D97-AF65-F5344CB8AC3E}">
        <p14:creationId xmlns:p14="http://schemas.microsoft.com/office/powerpoint/2010/main" val="374323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and further reading</a:t>
            </a:r>
            <a:endParaRPr lang="en-GB" dirty="0"/>
          </a:p>
        </p:txBody>
      </p:sp>
      <p:sp>
        <p:nvSpPr>
          <p:cNvPr id="3" name="Content Placeholder 2"/>
          <p:cNvSpPr>
            <a:spLocks noGrp="1"/>
          </p:cNvSpPr>
          <p:nvPr>
            <p:ph idx="1"/>
          </p:nvPr>
        </p:nvSpPr>
        <p:spPr>
          <a:xfrm>
            <a:off x="609600" y="1417638"/>
            <a:ext cx="10972800" cy="4099595"/>
          </a:xfrm>
        </p:spPr>
        <p:txBody>
          <a:bodyPr>
            <a:normAutofit fontScale="62500" lnSpcReduction="20000"/>
          </a:bodyPr>
          <a:lstStyle/>
          <a:p>
            <a:r>
              <a:rPr lang="en-GB" dirty="0" err="1" smtClean="0"/>
              <a:t>Lee,G</a:t>
            </a:r>
            <a:r>
              <a:rPr lang="en-GB" dirty="0"/>
              <a:t>.(2010 )The </a:t>
            </a:r>
            <a:r>
              <a:rPr lang="en-GB" dirty="0" err="1"/>
              <a:t>pyschodynamic</a:t>
            </a:r>
            <a:r>
              <a:rPr lang="en-GB" dirty="0"/>
              <a:t> Approach to Coaching. In Cox  E, </a:t>
            </a:r>
            <a:r>
              <a:rPr lang="en-GB" dirty="0" err="1"/>
              <a:t>Backkirova</a:t>
            </a:r>
            <a:r>
              <a:rPr lang="en-GB" dirty="0"/>
              <a:t>, T. And </a:t>
            </a:r>
            <a:r>
              <a:rPr lang="en-GB" dirty="0" err="1"/>
              <a:t>Clutterbuck</a:t>
            </a:r>
            <a:r>
              <a:rPr lang="en-GB" dirty="0"/>
              <a:t> (2010)The complete handbook of coaching, 2</a:t>
            </a:r>
            <a:r>
              <a:rPr lang="en-GB" baseline="30000" dirty="0"/>
              <a:t>nd</a:t>
            </a:r>
            <a:r>
              <a:rPr lang="en-GB" dirty="0"/>
              <a:t> edition.</a:t>
            </a:r>
          </a:p>
          <a:p>
            <a:r>
              <a:rPr lang="en-GB" dirty="0" smtClean="0"/>
              <a:t>Cavanagh</a:t>
            </a:r>
            <a:r>
              <a:rPr lang="en-GB" dirty="0"/>
              <a:t>, M.J and Grant, AM (2010) The Solution Focuses Approach to Coaching. In Cox  E, </a:t>
            </a:r>
            <a:r>
              <a:rPr lang="en-GB" dirty="0" err="1"/>
              <a:t>Backkirova</a:t>
            </a:r>
            <a:r>
              <a:rPr lang="en-GB" dirty="0"/>
              <a:t>, T. And </a:t>
            </a:r>
            <a:r>
              <a:rPr lang="en-GB" dirty="0" err="1"/>
              <a:t>Clutterbuck</a:t>
            </a:r>
            <a:r>
              <a:rPr lang="en-GB" dirty="0"/>
              <a:t> (2010)The complete handbook of coaching, 2</a:t>
            </a:r>
            <a:r>
              <a:rPr lang="en-GB" baseline="30000" dirty="0"/>
              <a:t>nd</a:t>
            </a:r>
            <a:r>
              <a:rPr lang="en-GB" dirty="0"/>
              <a:t> edition.</a:t>
            </a:r>
            <a:endParaRPr lang="en-US" dirty="0"/>
          </a:p>
          <a:p>
            <a:r>
              <a:rPr lang="en-GB" dirty="0" err="1" smtClean="0"/>
              <a:t>Parsloe</a:t>
            </a:r>
            <a:r>
              <a:rPr lang="en-GB" dirty="0" smtClean="0"/>
              <a:t> </a:t>
            </a:r>
            <a:r>
              <a:rPr lang="en-GB" dirty="0"/>
              <a:t>and </a:t>
            </a:r>
            <a:r>
              <a:rPr lang="en-GB" dirty="0" err="1"/>
              <a:t>Leedham</a:t>
            </a:r>
            <a:r>
              <a:rPr lang="en-GB" dirty="0"/>
              <a:t> (2009) Coaching and Mentoring Practical conversations to improve learning</a:t>
            </a:r>
          </a:p>
          <a:p>
            <a:r>
              <a:rPr lang="en-GB" dirty="0" err="1"/>
              <a:t>Stober</a:t>
            </a:r>
            <a:r>
              <a:rPr lang="en-GB" dirty="0"/>
              <a:t> D.R and Grant AM(2006) Evidence based coaching handbook. Putting best practices to work for your clients. Wiley. New Jersey.</a:t>
            </a:r>
          </a:p>
          <a:p>
            <a:r>
              <a:rPr lang="en-GB" dirty="0" err="1"/>
              <a:t>Sieler</a:t>
            </a:r>
            <a:r>
              <a:rPr lang="en-GB" dirty="0"/>
              <a:t> (2010) Ontological coaching. In Cox  E, </a:t>
            </a:r>
            <a:r>
              <a:rPr lang="en-GB" dirty="0" err="1"/>
              <a:t>Backkirova</a:t>
            </a:r>
            <a:r>
              <a:rPr lang="en-GB" dirty="0"/>
              <a:t>, T. And </a:t>
            </a:r>
            <a:r>
              <a:rPr lang="en-GB" dirty="0" err="1"/>
              <a:t>Clutterbuck</a:t>
            </a:r>
            <a:r>
              <a:rPr lang="en-GB" dirty="0"/>
              <a:t> (2010)The complete handbook of coaching, 2</a:t>
            </a:r>
            <a:r>
              <a:rPr lang="en-GB" baseline="30000" dirty="0"/>
              <a:t>nd</a:t>
            </a:r>
            <a:r>
              <a:rPr lang="en-GB" dirty="0"/>
              <a:t> edition. </a:t>
            </a:r>
            <a:r>
              <a:rPr lang="en-GB" dirty="0" err="1"/>
              <a:t>Renshow</a:t>
            </a:r>
            <a:r>
              <a:rPr lang="en-GB" dirty="0"/>
              <a:t>, P( 2008) REFLECT: Creative Partnerships. National Co Mentoring Programme. Executive Summary. Gateshead. Sage.</a:t>
            </a:r>
          </a:p>
          <a:p>
            <a:r>
              <a:rPr lang="en-GB" dirty="0"/>
              <a:t>William H  </a:t>
            </a:r>
            <a:r>
              <a:rPr lang="en-GB" dirty="0" err="1"/>
              <a:t>Egerton</a:t>
            </a:r>
            <a:r>
              <a:rPr lang="en-GB" dirty="0"/>
              <a:t> W and </a:t>
            </a:r>
            <a:r>
              <a:rPr lang="en-GB" dirty="0" err="1"/>
              <a:t>Plamer</a:t>
            </a:r>
            <a:r>
              <a:rPr lang="en-GB" dirty="0"/>
              <a:t> S(2010) Cognitive Behavioural Coaching In Cox  E, </a:t>
            </a:r>
            <a:r>
              <a:rPr lang="en-GB" dirty="0" err="1"/>
              <a:t>Backkirova</a:t>
            </a:r>
            <a:r>
              <a:rPr lang="en-GB" dirty="0"/>
              <a:t>, T. And </a:t>
            </a:r>
            <a:r>
              <a:rPr lang="en-GB" dirty="0" err="1"/>
              <a:t>Clutterbuck</a:t>
            </a:r>
            <a:r>
              <a:rPr lang="en-GB" dirty="0"/>
              <a:t> (2010)The complete handbook of coaching, 2</a:t>
            </a:r>
            <a:r>
              <a:rPr lang="en-GB" baseline="30000" dirty="0"/>
              <a:t>nd</a:t>
            </a:r>
            <a:r>
              <a:rPr lang="en-GB" dirty="0"/>
              <a:t> edition.</a:t>
            </a:r>
          </a:p>
          <a:p>
            <a:endParaRPr lang="en-GB" dirty="0"/>
          </a:p>
        </p:txBody>
      </p:sp>
    </p:spTree>
    <p:extLst>
      <p:ext uri="{BB962C8B-B14F-4D97-AF65-F5344CB8AC3E}">
        <p14:creationId xmlns:p14="http://schemas.microsoft.com/office/powerpoint/2010/main" val="8972565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672</TotalTime>
  <Words>1003</Words>
  <Application>Microsoft Office PowerPoint</Application>
  <PresentationFormat>Widescreen</PresentationFormat>
  <Paragraphs>117</Paragraphs>
  <Slides>18</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20140311PresentationUWTSDTemplate</vt:lpstr>
      <vt:lpstr> Coaching Theories</vt:lpstr>
      <vt:lpstr>Session Aims</vt:lpstr>
      <vt:lpstr>In the Workplace</vt:lpstr>
      <vt:lpstr>The shift from training to learning</vt:lpstr>
      <vt:lpstr>Coaching goals and processes</vt:lpstr>
      <vt:lpstr>The Humanist theories  -  self actualization</vt:lpstr>
      <vt:lpstr>PowerPoint Presentation</vt:lpstr>
      <vt:lpstr> Systems theory - </vt:lpstr>
      <vt:lpstr>PowerPoint Presentation</vt:lpstr>
      <vt:lpstr>Social cognitive theory</vt:lpstr>
      <vt:lpstr>Cognitive Behavioural Coaching</vt:lpstr>
      <vt:lpstr>PowerPoint Presentation</vt:lpstr>
      <vt:lpstr>Pyscho-Dynamic Coaching</vt:lpstr>
      <vt:lpstr>PowerPoint Presentation</vt:lpstr>
      <vt:lpstr>Solution Focused Coaching</vt:lpstr>
      <vt:lpstr>PowerPoint Presentation</vt:lpstr>
      <vt:lpstr>Some other  theories</vt:lpstr>
      <vt:lpstr>References and further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Mair O'connor</dc:creator>
  <cp:lastModifiedBy>Mair O'connor</cp:lastModifiedBy>
  <cp:revision>4</cp:revision>
  <cp:lastPrinted>2018-04-09T13:13:27Z</cp:lastPrinted>
  <dcterms:created xsi:type="dcterms:W3CDTF">2018-03-26T09:40:52Z</dcterms:created>
  <dcterms:modified xsi:type="dcterms:W3CDTF">2018-04-16T13:57:14Z</dcterms:modified>
</cp:coreProperties>
</file>