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Helvetica World Bold" panose="020B0604020202020204" charset="-128"/>
      <p:regular r:id="rId16"/>
    </p:embeddedFont>
    <p:embeddedFont>
      <p:font typeface="Aileron Bold" panose="020B0604020202020204" charset="0"/>
      <p:regular r:id="rId17"/>
    </p:embeddedFont>
    <p:embeddedFont>
      <p:font typeface="Aileron Ultra-Bold" panose="020B0604020202020204" charset="0"/>
      <p:regular r:id="rId18"/>
    </p:embeddedFont>
    <p:embeddedFont>
      <p:font typeface="Calibri (MS)" panose="020B0604020202020204" charset="0"/>
      <p:regular r:id="rId19"/>
    </p:embeddedFont>
    <p:embeddedFont>
      <p:font typeface="Calibri (MS) Bold" panose="020B0604020202020204" charset="0"/>
      <p:regular r:id="rId20"/>
    </p:embeddedFont>
    <p:embeddedFont>
      <p:font typeface="Calibri (MS) Italics" panose="020B0604020202020204" charset="0"/>
      <p:regular r:id="rId21"/>
    </p:embeddedFont>
    <p:embeddedFont>
      <p:font typeface="Cambria Bold" panose="02040803050406030204" pitchFamily="18" charset="0"/>
      <p:regular r:id="rId22"/>
      <p:bold r:id="rId23"/>
    </p:embeddedFont>
    <p:embeddedFont>
      <p:font typeface="Canva Sans" panose="020B0604020202020204" charset="0"/>
      <p:regular r:id="rId24"/>
    </p:embeddedFont>
    <p:embeddedFont>
      <p:font typeface="Canva Sans Bold" panose="020B0604020202020204" charset="0"/>
      <p:regular r:id="rId25"/>
    </p:embeddedFont>
    <p:embeddedFont>
      <p:font typeface="Funtastic" panose="020B0604020202020204" charset="0"/>
      <p:regular r:id="rId26"/>
    </p:embeddedFont>
    <p:embeddedFont>
      <p:font typeface="League Spartan" panose="020B0604020202020204" charset="0"/>
      <p:regular r:id="rId27"/>
    </p:embeddedFont>
    <p:embeddedFont>
      <p:font typeface="Poppins" panose="00000500000000000000" pitchFamily="2" charset="0"/>
      <p:regular r:id="rId28"/>
      <p:bold r:id="rId29"/>
      <p:italic r:id="rId30"/>
      <p:boldItalic r:id="rId31"/>
    </p:embeddedFont>
    <p:embeddedFont>
      <p:font typeface="Poppins Bold" panose="00000800000000000000" charset="0"/>
      <p:regular r:id="rId32"/>
    </p:embeddedFont>
    <p:embeddedFont>
      <p:font typeface="Poppins Semi-Bold" panose="020B0604020202020204" charset="0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21" Type="http://schemas.openxmlformats.org/officeDocument/2006/relationships/font" Target="fonts/font6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openxmlformats.org/officeDocument/2006/relationships/font" Target="fonts/font18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font" Target="fonts/font1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32" Type="http://schemas.openxmlformats.org/officeDocument/2006/relationships/font" Target="fonts/font17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font" Target="fonts/font1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font" Target="fonts/font15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3.jpe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3850185" y="0"/>
            <a:ext cx="5976605" cy="10287000"/>
          </a:xfrm>
          <a:custGeom>
            <a:avLst/>
            <a:gdLst/>
            <a:ahLst/>
            <a:cxnLst/>
            <a:rect l="l" t="t" r="r" b="b"/>
            <a:pathLst>
              <a:path w="5976605" h="10287000">
                <a:moveTo>
                  <a:pt x="5976605" y="0"/>
                </a:moveTo>
                <a:lnTo>
                  <a:pt x="0" y="0"/>
                </a:lnTo>
                <a:lnTo>
                  <a:pt x="0" y="10287000"/>
                </a:lnTo>
                <a:lnTo>
                  <a:pt x="5976605" y="10287000"/>
                </a:lnTo>
                <a:lnTo>
                  <a:pt x="5976605" y="0"/>
                </a:lnTo>
                <a:close/>
              </a:path>
            </a:pathLst>
          </a:custGeom>
          <a:blipFill>
            <a:blip r:embed="rId2">
              <a:alphaModFix amt="72000"/>
            </a:blip>
            <a:stretch>
              <a:fillRect t="-18627" b="-286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 flipH="1">
            <a:off x="17225928" y="1028700"/>
            <a:ext cx="0" cy="1051269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5102231" y="2514338"/>
            <a:ext cx="1260945" cy="1260945"/>
          </a:xfrm>
          <a:custGeom>
            <a:avLst/>
            <a:gdLst/>
            <a:ahLst/>
            <a:cxnLst/>
            <a:rect l="l" t="t" r="r" b="b"/>
            <a:pathLst>
              <a:path w="1260945" h="1260945">
                <a:moveTo>
                  <a:pt x="0" y="0"/>
                </a:moveTo>
                <a:lnTo>
                  <a:pt x="1260945" y="0"/>
                </a:lnTo>
                <a:lnTo>
                  <a:pt x="1260945" y="1260944"/>
                </a:lnTo>
                <a:lnTo>
                  <a:pt x="0" y="12609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297369" y="6324852"/>
            <a:ext cx="8754307" cy="1828800"/>
            <a:chOff x="0" y="0"/>
            <a:chExt cx="11672410" cy="2438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672410" cy="2438400"/>
            </a:xfrm>
            <a:custGeom>
              <a:avLst/>
              <a:gdLst/>
              <a:ahLst/>
              <a:cxnLst/>
              <a:rect l="l" t="t" r="r" b="b"/>
              <a:pathLst>
                <a:path w="11672410" h="2438400">
                  <a:moveTo>
                    <a:pt x="0" y="0"/>
                  </a:moveTo>
                  <a:lnTo>
                    <a:pt x="11672410" y="0"/>
                  </a:lnTo>
                  <a:lnTo>
                    <a:pt x="11672410" y="2438400"/>
                  </a:lnTo>
                  <a:lnTo>
                    <a:pt x="0" y="2438400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70807" r="-29519" b="-708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672410" cy="24765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 critical evaluation of Genting UK's business model,</a:t>
              </a:r>
            </a:p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competitive landscape, marketing strategy &amp; financial development.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97369" y="8734677"/>
            <a:ext cx="7821263" cy="842218"/>
            <a:chOff x="0" y="0"/>
            <a:chExt cx="9325369" cy="100418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325370" cy="1004185"/>
            </a:xfrm>
            <a:custGeom>
              <a:avLst/>
              <a:gdLst/>
              <a:ahLst/>
              <a:cxnLst/>
              <a:rect l="l" t="t" r="r" b="b"/>
              <a:pathLst>
                <a:path w="9325370" h="1004185">
                  <a:moveTo>
                    <a:pt x="0" y="0"/>
                  </a:moveTo>
                  <a:lnTo>
                    <a:pt x="9325370" y="0"/>
                  </a:lnTo>
                  <a:lnTo>
                    <a:pt x="9325370" y="1004185"/>
                  </a:lnTo>
                  <a:lnTo>
                    <a:pt x="0" y="1004185"/>
                  </a:lnTo>
                  <a:close/>
                </a:path>
              </a:pathLst>
            </a:custGeom>
            <a:blipFill>
              <a:blip r:embed="rId4">
                <a:alphaModFix amt="0"/>
              </a:blip>
              <a:stretch>
                <a:fillRect t="-377264" r="-135332" b="-37439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9325369" cy="106133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399" b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Adrian Mihai Neacsu  </a:t>
              </a:r>
              <a:r>
                <a:rPr lang="en-US" sz="2399">
                  <a:solidFill>
                    <a:srgbClr val="000000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|  Module LCBB5013  |  BA Business Management  |  UWTSD Birmingham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-370139" y="1736487"/>
            <a:ext cx="9273036" cy="3486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1474"/>
              </a:lnSpc>
            </a:pPr>
            <a:r>
              <a:rPr lang="en-US" sz="14525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GENTING UK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9826790" y="-104324"/>
            <a:ext cx="10844330" cy="10287000"/>
            <a:chOff x="0" y="0"/>
            <a:chExt cx="11028499" cy="10461704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028537" cy="10461741"/>
            </a:xfrm>
            <a:custGeom>
              <a:avLst/>
              <a:gdLst/>
              <a:ahLst/>
              <a:cxnLst/>
              <a:rect l="l" t="t" r="r" b="b"/>
              <a:pathLst>
                <a:path w="11028537" h="10461741">
                  <a:moveTo>
                    <a:pt x="0" y="299430"/>
                  </a:moveTo>
                  <a:cubicBezTo>
                    <a:pt x="0" y="133976"/>
                    <a:pt x="193566" y="0"/>
                    <a:pt x="432611" y="0"/>
                  </a:cubicBezTo>
                  <a:lnTo>
                    <a:pt x="10595955" y="0"/>
                  </a:lnTo>
                  <a:cubicBezTo>
                    <a:pt x="10834776" y="0"/>
                    <a:pt x="11028537" y="133976"/>
                    <a:pt x="11028537" y="299430"/>
                  </a:cubicBezTo>
                  <a:lnTo>
                    <a:pt x="11028537" y="10162320"/>
                  </a:lnTo>
                  <a:cubicBezTo>
                    <a:pt x="11028537" y="10327618"/>
                    <a:pt x="10835001" y="10461741"/>
                    <a:pt x="10595955" y="10461741"/>
                  </a:cubicBezTo>
                  <a:lnTo>
                    <a:pt x="432611" y="10461741"/>
                  </a:lnTo>
                  <a:cubicBezTo>
                    <a:pt x="193566" y="10461741"/>
                    <a:pt x="0" y="10327619"/>
                    <a:pt x="0" y="10162320"/>
                  </a:cubicBezTo>
                  <a:close/>
                </a:path>
              </a:pathLst>
            </a:custGeom>
            <a:blipFill>
              <a:blip r:embed="rId5"/>
              <a:stretch>
                <a:fillRect t="-2709" b="-2708"/>
              </a:stretch>
            </a:blipFill>
            <a:ln cap="sq">
              <a:noFill/>
              <a:prstDash val="sysDot"/>
              <a:miter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181593" y="4858201"/>
            <a:ext cx="3772495" cy="8900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94"/>
              </a:lnSpc>
              <a:spcBef>
                <a:spcPct val="0"/>
              </a:spcBef>
            </a:pPr>
            <a:r>
              <a:rPr lang="en-US" sz="4710" dirty="0">
                <a:solidFill>
                  <a:srgbClr val="FFFFFF"/>
                </a:solidFill>
                <a:latin typeface="Funtastic"/>
                <a:ea typeface="Funtastic"/>
                <a:cs typeface="Funtastic"/>
                <a:sym typeface="Funtastic"/>
              </a:rPr>
              <a:t>Business Plan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84014" y="0"/>
            <a:ext cx="19874629" cy="2499227"/>
            <a:chOff x="0" y="0"/>
            <a:chExt cx="4800206" cy="60362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00206" cy="603624"/>
            </a:xfrm>
            <a:custGeom>
              <a:avLst/>
              <a:gdLst/>
              <a:ahLst/>
              <a:cxnLst/>
              <a:rect l="l" t="t" r="r" b="b"/>
              <a:pathLst>
                <a:path w="4800206" h="603624">
                  <a:moveTo>
                    <a:pt x="24930" y="0"/>
                  </a:moveTo>
                  <a:lnTo>
                    <a:pt x="4775276" y="0"/>
                  </a:lnTo>
                  <a:cubicBezTo>
                    <a:pt x="4789044" y="0"/>
                    <a:pt x="4800206" y="11162"/>
                    <a:pt x="4800206" y="24930"/>
                  </a:cubicBezTo>
                  <a:lnTo>
                    <a:pt x="4800206" y="578694"/>
                  </a:lnTo>
                  <a:cubicBezTo>
                    <a:pt x="4800206" y="585306"/>
                    <a:pt x="4797579" y="591647"/>
                    <a:pt x="4792904" y="596322"/>
                  </a:cubicBezTo>
                  <a:cubicBezTo>
                    <a:pt x="4788229" y="600998"/>
                    <a:pt x="4781887" y="603624"/>
                    <a:pt x="4775276" y="603624"/>
                  </a:cubicBezTo>
                  <a:lnTo>
                    <a:pt x="24930" y="603624"/>
                  </a:lnTo>
                  <a:cubicBezTo>
                    <a:pt x="11162" y="603624"/>
                    <a:pt x="0" y="592462"/>
                    <a:pt x="0" y="578694"/>
                  </a:cubicBezTo>
                  <a:lnTo>
                    <a:pt x="0" y="24930"/>
                  </a:lnTo>
                  <a:cubicBezTo>
                    <a:pt x="0" y="18318"/>
                    <a:pt x="2627" y="11977"/>
                    <a:pt x="7302" y="7302"/>
                  </a:cubicBezTo>
                  <a:cubicBezTo>
                    <a:pt x="11977" y="2627"/>
                    <a:pt x="18318" y="0"/>
                    <a:pt x="24930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00206" cy="6607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88634" y="619565"/>
            <a:ext cx="13577374" cy="2325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08"/>
              </a:lnSpc>
            </a:pPr>
            <a:r>
              <a:rPr lang="en-US" sz="9888" b="1">
                <a:solidFill>
                  <a:srgbClr val="0000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WHAT WE'LL COVER</a:t>
            </a:r>
          </a:p>
          <a:p>
            <a:pPr algn="l">
              <a:lnSpc>
                <a:spcPts val="8108"/>
              </a:lnSpc>
            </a:pPr>
            <a:endParaRPr lang="en-US" sz="9888" b="1">
              <a:solidFill>
                <a:srgbClr val="0000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grpSp>
        <p:nvGrpSpPr>
          <p:cNvPr id="6" name="Group 6"/>
          <p:cNvGrpSpPr/>
          <p:nvPr/>
        </p:nvGrpSpPr>
        <p:grpSpPr>
          <a:xfrm>
            <a:off x="12478698" y="2342002"/>
            <a:ext cx="5074164" cy="2047949"/>
            <a:chOff x="0" y="0"/>
            <a:chExt cx="6765552" cy="273059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765553" cy="2730599"/>
            </a:xfrm>
            <a:custGeom>
              <a:avLst/>
              <a:gdLst/>
              <a:ahLst/>
              <a:cxnLst/>
              <a:rect l="l" t="t" r="r" b="b"/>
              <a:pathLst>
                <a:path w="6765553" h="2730599">
                  <a:moveTo>
                    <a:pt x="0" y="0"/>
                  </a:moveTo>
                  <a:lnTo>
                    <a:pt x="6765553" y="0"/>
                  </a:lnTo>
                  <a:lnTo>
                    <a:pt x="6765553" y="2730599"/>
                  </a:lnTo>
                  <a:lnTo>
                    <a:pt x="0" y="2730599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5187" r="-11728" b="273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6765552" cy="27401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Business Environment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478698" y="3365977"/>
            <a:ext cx="4153622" cy="1371600"/>
            <a:chOff x="0" y="0"/>
            <a:chExt cx="5538163" cy="1828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538163" cy="1828800"/>
            </a:xfrm>
            <a:custGeom>
              <a:avLst/>
              <a:gdLst/>
              <a:ahLst/>
              <a:cxnLst/>
              <a:rect l="l" t="t" r="r" b="b"/>
              <a:pathLst>
                <a:path w="5538163" h="1828800">
                  <a:moveTo>
                    <a:pt x="0" y="0"/>
                  </a:moveTo>
                  <a:lnTo>
                    <a:pt x="5538163" y="0"/>
                  </a:lnTo>
                  <a:lnTo>
                    <a:pt x="5538163" y="1828800"/>
                  </a:lnTo>
                  <a:lnTo>
                    <a:pt x="0" y="182880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0538" r="-36490" b="-3053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5538163" cy="18764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759"/>
                </a:lnSpc>
              </a:pPr>
              <a:r>
                <a:rPr lang="en-US" sz="2299">
                  <a:solidFill>
                    <a:srgbClr val="64748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SWOT and competitor analysis — direct &amp; indirect rivals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294589" y="5731703"/>
            <a:ext cx="5442569" cy="2047949"/>
            <a:chOff x="0" y="0"/>
            <a:chExt cx="7256759" cy="273059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256759" cy="2730599"/>
            </a:xfrm>
            <a:custGeom>
              <a:avLst/>
              <a:gdLst/>
              <a:ahLst/>
              <a:cxnLst/>
              <a:rect l="l" t="t" r="r" b="b"/>
              <a:pathLst>
                <a:path w="7256759" h="2730599">
                  <a:moveTo>
                    <a:pt x="0" y="0"/>
                  </a:moveTo>
                  <a:lnTo>
                    <a:pt x="7256759" y="0"/>
                  </a:lnTo>
                  <a:lnTo>
                    <a:pt x="7256759" y="2730599"/>
                  </a:lnTo>
                  <a:lnTo>
                    <a:pt x="0" y="2730599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5187" r="-4165" b="273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9525"/>
              <a:ext cx="7256759" cy="27401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Marketing Strategy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2205855" y="5731703"/>
            <a:ext cx="3232140" cy="2047949"/>
            <a:chOff x="0" y="0"/>
            <a:chExt cx="4309520" cy="2730599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4309520" cy="2730599"/>
            </a:xfrm>
            <a:custGeom>
              <a:avLst/>
              <a:gdLst/>
              <a:ahLst/>
              <a:cxnLst/>
              <a:rect l="l" t="t" r="r" b="b"/>
              <a:pathLst>
                <a:path w="4309520" h="2730599">
                  <a:moveTo>
                    <a:pt x="0" y="0"/>
                  </a:moveTo>
                  <a:lnTo>
                    <a:pt x="4309520" y="0"/>
                  </a:lnTo>
                  <a:lnTo>
                    <a:pt x="4309520" y="2730599"/>
                  </a:lnTo>
                  <a:lnTo>
                    <a:pt x="0" y="2730599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5187" r="-75403" b="273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9525"/>
              <a:ext cx="4309520" cy="27401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Financial Planning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3429190" y="6642323"/>
            <a:ext cx="4738970" cy="1484955"/>
            <a:chOff x="0" y="0"/>
            <a:chExt cx="6318627" cy="197994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18627" cy="1979941"/>
            </a:xfrm>
            <a:custGeom>
              <a:avLst/>
              <a:gdLst/>
              <a:ahLst/>
              <a:cxnLst/>
              <a:rect l="l" t="t" r="r" b="b"/>
              <a:pathLst>
                <a:path w="6318627" h="1979941">
                  <a:moveTo>
                    <a:pt x="0" y="0"/>
                  </a:moveTo>
                  <a:lnTo>
                    <a:pt x="6318627" y="0"/>
                  </a:lnTo>
                  <a:lnTo>
                    <a:pt x="6318627" y="1979941"/>
                  </a:lnTo>
                  <a:lnTo>
                    <a:pt x="0" y="1979941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28206" r="-19631" b="-2057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6318627" cy="202756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759"/>
                </a:lnSpc>
              </a:pPr>
              <a:r>
                <a:rPr lang="en-US" sz="2299">
                  <a:solidFill>
                    <a:srgbClr val="64748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Market segmentation, 4Ps and digital customer journey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205855" y="6755678"/>
            <a:ext cx="4185870" cy="1371600"/>
            <a:chOff x="0" y="0"/>
            <a:chExt cx="5581160" cy="1828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5581160" cy="1828800"/>
            </a:xfrm>
            <a:custGeom>
              <a:avLst/>
              <a:gdLst/>
              <a:ahLst/>
              <a:cxnLst/>
              <a:rect l="l" t="t" r="r" b="b"/>
              <a:pathLst>
                <a:path w="5581160" h="1828800">
                  <a:moveTo>
                    <a:pt x="0" y="0"/>
                  </a:moveTo>
                  <a:lnTo>
                    <a:pt x="5581160" y="0"/>
                  </a:lnTo>
                  <a:lnTo>
                    <a:pt x="5581160" y="1828800"/>
                  </a:lnTo>
                  <a:lnTo>
                    <a:pt x="0" y="182880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0538" r="-35438" b="-3053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5581160" cy="186690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400"/>
                </a:lnSpc>
              </a:pPr>
              <a:r>
                <a:rPr lang="en-US" sz="2000">
                  <a:solidFill>
                    <a:srgbClr val="64748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Acquisition funding, growth milestones and strategic implications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10384039" y="6483353"/>
            <a:ext cx="1469684" cy="1483167"/>
          </a:xfrm>
          <a:custGeom>
            <a:avLst/>
            <a:gdLst/>
            <a:ahLst/>
            <a:cxnLst/>
            <a:rect l="l" t="t" r="r" b="b"/>
            <a:pathLst>
              <a:path w="1469684" h="1483167">
                <a:moveTo>
                  <a:pt x="0" y="0"/>
                </a:moveTo>
                <a:lnTo>
                  <a:pt x="1469684" y="0"/>
                </a:lnTo>
                <a:lnTo>
                  <a:pt x="1469684" y="1483167"/>
                </a:lnTo>
                <a:lnTo>
                  <a:pt x="0" y="14831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0384039" y="3120500"/>
            <a:ext cx="1819283" cy="1614200"/>
          </a:xfrm>
          <a:custGeom>
            <a:avLst/>
            <a:gdLst/>
            <a:ahLst/>
            <a:cxnLst/>
            <a:rect l="l" t="t" r="r" b="b"/>
            <a:pathLst>
              <a:path w="1819283" h="1614200">
                <a:moveTo>
                  <a:pt x="0" y="0"/>
                </a:moveTo>
                <a:lnTo>
                  <a:pt x="1819283" y="0"/>
                </a:lnTo>
                <a:lnTo>
                  <a:pt x="1819283" y="1614201"/>
                </a:lnTo>
                <a:lnTo>
                  <a:pt x="0" y="16142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028700" y="6537131"/>
            <a:ext cx="1896067" cy="1476519"/>
          </a:xfrm>
          <a:custGeom>
            <a:avLst/>
            <a:gdLst/>
            <a:ahLst/>
            <a:cxnLst/>
            <a:rect l="l" t="t" r="r" b="b"/>
            <a:pathLst>
              <a:path w="1896067" h="1476519">
                <a:moveTo>
                  <a:pt x="0" y="0"/>
                </a:moveTo>
                <a:lnTo>
                  <a:pt x="1896067" y="0"/>
                </a:lnTo>
                <a:lnTo>
                  <a:pt x="1896067" y="1476519"/>
                </a:lnTo>
                <a:lnTo>
                  <a:pt x="0" y="147651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7" name="Group 27"/>
          <p:cNvGrpSpPr/>
          <p:nvPr/>
        </p:nvGrpSpPr>
        <p:grpSpPr>
          <a:xfrm>
            <a:off x="3294589" y="2342002"/>
            <a:ext cx="3515528" cy="2047949"/>
            <a:chOff x="0" y="0"/>
            <a:chExt cx="4687371" cy="273059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687371" cy="2730599"/>
            </a:xfrm>
            <a:custGeom>
              <a:avLst/>
              <a:gdLst/>
              <a:ahLst/>
              <a:cxnLst/>
              <a:rect l="l" t="t" r="r" b="b"/>
              <a:pathLst>
                <a:path w="4687371" h="2730599">
                  <a:moveTo>
                    <a:pt x="0" y="0"/>
                  </a:moveTo>
                  <a:lnTo>
                    <a:pt x="4687371" y="0"/>
                  </a:lnTo>
                  <a:lnTo>
                    <a:pt x="4687371" y="2730599"/>
                  </a:lnTo>
                  <a:lnTo>
                    <a:pt x="0" y="2730599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5187" r="-61263" b="2730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9525"/>
              <a:ext cx="4687371" cy="27401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Business Idea &amp; USP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294589" y="3320884"/>
            <a:ext cx="4540599" cy="1371600"/>
            <a:chOff x="0" y="0"/>
            <a:chExt cx="6054131" cy="1828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6054132" cy="1828800"/>
            </a:xfrm>
            <a:custGeom>
              <a:avLst/>
              <a:gdLst/>
              <a:ahLst/>
              <a:cxnLst/>
              <a:rect l="l" t="t" r="r" b="b"/>
              <a:pathLst>
                <a:path w="6054132" h="1828800">
                  <a:moveTo>
                    <a:pt x="0" y="0"/>
                  </a:moveTo>
                  <a:lnTo>
                    <a:pt x="6054132" y="0"/>
                  </a:lnTo>
                  <a:lnTo>
                    <a:pt x="6054132" y="1828800"/>
                  </a:lnTo>
                  <a:lnTo>
                    <a:pt x="0" y="182880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0538" r="-24857" b="-3053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47625"/>
              <a:ext cx="6054131" cy="187642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just">
                <a:lnSpc>
                  <a:spcPts val="2759"/>
                </a:lnSpc>
              </a:pPr>
              <a:r>
                <a:rPr lang="en-US" sz="2299" b="1">
                  <a:solidFill>
                    <a:srgbClr val="64748B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Products, omnichannel model, objectives &amp; unique selling point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1164695" y="3135487"/>
            <a:ext cx="1714324" cy="1556997"/>
          </a:xfrm>
          <a:custGeom>
            <a:avLst/>
            <a:gdLst/>
            <a:ahLst/>
            <a:cxnLst/>
            <a:rect l="l" t="t" r="r" b="b"/>
            <a:pathLst>
              <a:path w="1714324" h="1556997">
                <a:moveTo>
                  <a:pt x="0" y="0"/>
                </a:moveTo>
                <a:lnTo>
                  <a:pt x="1714324" y="0"/>
                </a:lnTo>
                <a:lnTo>
                  <a:pt x="1714324" y="1556997"/>
                </a:lnTo>
                <a:lnTo>
                  <a:pt x="0" y="15569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955206" y="0"/>
            <a:ext cx="11232153" cy="2499227"/>
            <a:chOff x="0" y="0"/>
            <a:chExt cx="2712838" cy="60362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12838" cy="603624"/>
            </a:xfrm>
            <a:custGeom>
              <a:avLst/>
              <a:gdLst/>
              <a:ahLst/>
              <a:cxnLst/>
              <a:rect l="l" t="t" r="r" b="b"/>
              <a:pathLst>
                <a:path w="2712838" h="603624">
                  <a:moveTo>
                    <a:pt x="44113" y="0"/>
                  </a:moveTo>
                  <a:lnTo>
                    <a:pt x="2668725" y="0"/>
                  </a:lnTo>
                  <a:cubicBezTo>
                    <a:pt x="2680425" y="0"/>
                    <a:pt x="2691645" y="4648"/>
                    <a:pt x="2699918" y="12920"/>
                  </a:cubicBezTo>
                  <a:cubicBezTo>
                    <a:pt x="2708191" y="21193"/>
                    <a:pt x="2712838" y="32413"/>
                    <a:pt x="2712838" y="44113"/>
                  </a:cubicBezTo>
                  <a:lnTo>
                    <a:pt x="2712838" y="559511"/>
                  </a:lnTo>
                  <a:cubicBezTo>
                    <a:pt x="2712838" y="583874"/>
                    <a:pt x="2693088" y="603624"/>
                    <a:pt x="2668725" y="603624"/>
                  </a:cubicBezTo>
                  <a:lnTo>
                    <a:pt x="44113" y="603624"/>
                  </a:lnTo>
                  <a:cubicBezTo>
                    <a:pt x="19750" y="603624"/>
                    <a:pt x="0" y="583874"/>
                    <a:pt x="0" y="559511"/>
                  </a:cubicBezTo>
                  <a:lnTo>
                    <a:pt x="0" y="44113"/>
                  </a:lnTo>
                  <a:cubicBezTo>
                    <a:pt x="0" y="19750"/>
                    <a:pt x="19750" y="0"/>
                    <a:pt x="44113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712838" cy="6607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0"/>
            <a:ext cx="8729159" cy="10148072"/>
            <a:chOff x="0" y="0"/>
            <a:chExt cx="1352375" cy="157220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52375" cy="1572202"/>
            </a:xfrm>
            <a:custGeom>
              <a:avLst/>
              <a:gdLst/>
              <a:ahLst/>
              <a:cxnLst/>
              <a:rect l="l" t="t" r="r" b="b"/>
              <a:pathLst>
                <a:path w="1352375" h="1572202">
                  <a:moveTo>
                    <a:pt x="0" y="0"/>
                  </a:moveTo>
                  <a:lnTo>
                    <a:pt x="1352375" y="0"/>
                  </a:lnTo>
                  <a:lnTo>
                    <a:pt x="1352375" y="1572202"/>
                  </a:lnTo>
                  <a:lnTo>
                    <a:pt x="0" y="1572202"/>
                  </a:lnTo>
                  <a:close/>
                </a:path>
              </a:pathLst>
            </a:custGeom>
            <a:blipFill>
              <a:blip r:embed="rId2"/>
              <a:stretch>
                <a:fillRect l="-2391" r="-239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788587" y="-1041325"/>
            <a:ext cx="15457394" cy="3738353"/>
            <a:chOff x="0" y="0"/>
            <a:chExt cx="20609859" cy="4984471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0609860" cy="4984471"/>
            </a:xfrm>
            <a:custGeom>
              <a:avLst/>
              <a:gdLst/>
              <a:ahLst/>
              <a:cxnLst/>
              <a:rect l="l" t="t" r="r" b="b"/>
              <a:pathLst>
                <a:path w="20609860" h="4984471">
                  <a:moveTo>
                    <a:pt x="0" y="0"/>
                  </a:moveTo>
                  <a:lnTo>
                    <a:pt x="20609860" y="0"/>
                  </a:lnTo>
                  <a:lnTo>
                    <a:pt x="20609860" y="4984471"/>
                  </a:lnTo>
                  <a:lnTo>
                    <a:pt x="0" y="4984471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30449" b="-130449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9525"/>
              <a:ext cx="20609859" cy="49939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6119"/>
                </a:lnSpc>
              </a:pPr>
              <a:r>
                <a:rPr lang="en-US" sz="5099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Business Idea &amp; USP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788587" y="1249614"/>
            <a:ext cx="12801600" cy="585216"/>
            <a:chOff x="0" y="0"/>
            <a:chExt cx="17068800" cy="78028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7068800" cy="780288"/>
            </a:xfrm>
            <a:custGeom>
              <a:avLst/>
              <a:gdLst/>
              <a:ahLst/>
              <a:cxnLst/>
              <a:rect l="l" t="t" r="r" b="b"/>
              <a:pathLst>
                <a:path w="17068800" h="780288">
                  <a:moveTo>
                    <a:pt x="0" y="0"/>
                  </a:moveTo>
                  <a:lnTo>
                    <a:pt x="17068800" y="0"/>
                  </a:lnTo>
                  <a:lnTo>
                    <a:pt x="17068800" y="780288"/>
                  </a:lnTo>
                  <a:lnTo>
                    <a:pt x="0" y="78028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7068800" cy="8279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999"/>
                </a:lnSpc>
              </a:pPr>
              <a:r>
                <a:rPr lang="en-US" sz="2499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What Genting UK does — and why it's different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9144000" y="2499227"/>
            <a:ext cx="8788126" cy="7329826"/>
            <a:chOff x="0" y="0"/>
            <a:chExt cx="11717501" cy="9773102"/>
          </a:xfrm>
        </p:grpSpPr>
        <p:grpSp>
          <p:nvGrpSpPr>
            <p:cNvPr id="14" name="Group 14"/>
            <p:cNvGrpSpPr/>
            <p:nvPr/>
          </p:nvGrpSpPr>
          <p:grpSpPr>
            <a:xfrm>
              <a:off x="0" y="497695"/>
              <a:ext cx="11717501" cy="2106511"/>
              <a:chOff x="0" y="0"/>
              <a:chExt cx="11717501" cy="2106511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0" y="0"/>
                <a:ext cx="11717540" cy="2106549"/>
              </a:xfrm>
              <a:custGeom>
                <a:avLst/>
                <a:gdLst/>
                <a:ahLst/>
                <a:cxnLst/>
                <a:rect l="l" t="t" r="r" b="b"/>
                <a:pathLst>
                  <a:path w="11717540" h="2106549">
                    <a:moveTo>
                      <a:pt x="0" y="198247"/>
                    </a:moveTo>
                    <a:cubicBezTo>
                      <a:pt x="0" y="88773"/>
                      <a:pt x="77366" y="0"/>
                      <a:pt x="172774" y="0"/>
                    </a:cubicBezTo>
                    <a:lnTo>
                      <a:pt x="11544760" y="0"/>
                    </a:lnTo>
                    <a:cubicBezTo>
                      <a:pt x="11640169" y="0"/>
                      <a:pt x="11717540" y="88773"/>
                      <a:pt x="11717540" y="198247"/>
                    </a:cubicBezTo>
                    <a:lnTo>
                      <a:pt x="11717540" y="1908302"/>
                    </a:lnTo>
                    <a:cubicBezTo>
                      <a:pt x="11717540" y="2017776"/>
                      <a:pt x="11640169" y="2106549"/>
                      <a:pt x="11544760" y="2106549"/>
                    </a:cubicBezTo>
                    <a:lnTo>
                      <a:pt x="172774" y="2106549"/>
                    </a:lnTo>
                    <a:cubicBezTo>
                      <a:pt x="77366" y="2106549"/>
                      <a:pt x="0" y="2017776"/>
                      <a:pt x="0" y="1908302"/>
                    </a:cubicBezTo>
                    <a:close/>
                  </a:path>
                </a:pathLst>
              </a:custGeom>
              <a:solidFill>
                <a:srgbClr val="F8FAFC"/>
              </a:solidFill>
              <a:ln w="25400" cap="sq">
                <a:solidFill>
                  <a:srgbClr val="F8FAFC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439771" y="953536"/>
              <a:ext cx="892537" cy="1024128"/>
              <a:chOff x="0" y="0"/>
              <a:chExt cx="892537" cy="1024128"/>
            </a:xfrm>
          </p:grpSpPr>
          <p:sp>
            <p:nvSpPr>
              <p:cNvPr id="17" name="Freeform 17" descr="preencoded.png"/>
              <p:cNvSpPr/>
              <p:nvPr/>
            </p:nvSpPr>
            <p:spPr>
              <a:xfrm>
                <a:off x="0" y="0"/>
                <a:ext cx="892537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892537" h="1024128">
                    <a:moveTo>
                      <a:pt x="0" y="0"/>
                    </a:moveTo>
                    <a:lnTo>
                      <a:pt x="892537" y="0"/>
                    </a:lnTo>
                    <a:lnTo>
                      <a:pt x="892537" y="1024128"/>
                    </a:lnTo>
                    <a:lnTo>
                      <a:pt x="0" y="102412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7371" r="-7371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8" name="Group 18"/>
            <p:cNvGrpSpPr/>
            <p:nvPr/>
          </p:nvGrpSpPr>
          <p:grpSpPr>
            <a:xfrm>
              <a:off x="1672322" y="0"/>
              <a:ext cx="9775403" cy="2150912"/>
              <a:chOff x="0" y="0"/>
              <a:chExt cx="9775403" cy="2150912"/>
            </a:xfrm>
          </p:grpSpPr>
          <p:sp>
            <p:nvSpPr>
              <p:cNvPr id="19" name="Freeform 19"/>
              <p:cNvSpPr/>
              <p:nvPr/>
            </p:nvSpPr>
            <p:spPr>
              <a:xfrm>
                <a:off x="0" y="0"/>
                <a:ext cx="9775403" cy="2150912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2150912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2150912"/>
                    </a:lnTo>
                    <a:lnTo>
                      <a:pt x="0" y="2150912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84606" r="-14743" b="-18616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TextBox 20"/>
              <p:cNvSpPr txBox="1"/>
              <p:nvPr/>
            </p:nvSpPr>
            <p:spPr>
              <a:xfrm>
                <a:off x="0" y="-19050"/>
                <a:ext cx="9775403" cy="2169962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l">
                  <a:lnSpc>
                    <a:spcPts val="2639"/>
                  </a:lnSpc>
                </a:pPr>
                <a:r>
                  <a:rPr lang="en-US" sz="2199" b="1">
                    <a:solidFill>
                      <a:srgbClr val="151C2C"/>
                    </a:solidFill>
                    <a:latin typeface="Cambria Bold"/>
                    <a:ea typeface="Cambria Bold"/>
                    <a:cs typeface="Cambria Bold"/>
                    <a:sym typeface="Cambria Bold"/>
                  </a:rPr>
                  <a:t>National Estate</a:t>
                </a:r>
              </a:p>
            </p:txBody>
          </p:sp>
        </p:grpSp>
        <p:grpSp>
          <p:nvGrpSpPr>
            <p:cNvPr id="21" name="Group 21"/>
            <p:cNvGrpSpPr/>
            <p:nvPr/>
          </p:nvGrpSpPr>
          <p:grpSpPr>
            <a:xfrm>
              <a:off x="1672322" y="1441216"/>
              <a:ext cx="9775403" cy="1024128"/>
              <a:chOff x="0" y="0"/>
              <a:chExt cx="9775403" cy="1024128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9775403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1024128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1024128"/>
                    </a:lnTo>
                    <a:lnTo>
                      <a:pt x="0" y="1024128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163407" r="-14743" b="-163407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0" y="-38100"/>
                <a:ext cx="9775403" cy="106222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l">
                  <a:lnSpc>
                    <a:spcPts val="2160"/>
                  </a:lnSpc>
                </a:pPr>
                <a:r>
                  <a:rPr lang="en-US" sz="1800">
                    <a:solidFill>
                      <a:srgbClr val="151C2C"/>
                    </a:solidFill>
                    <a:latin typeface="Calibri (MS)"/>
                    <a:ea typeface="Calibri (MS)"/>
                    <a:cs typeface="Calibri (MS)"/>
                    <a:sym typeface="Calibri (MS)"/>
                  </a:rPr>
                  <a:t>32 casinos across major UK cities — one of Britain's largest leisure operators (Genting Casinos, 2026)</a:t>
                </a:r>
              </a:p>
            </p:txBody>
          </p:sp>
        </p:grpSp>
        <p:grpSp>
          <p:nvGrpSpPr>
            <p:cNvPr id="24" name="Group 24"/>
            <p:cNvGrpSpPr/>
            <p:nvPr/>
          </p:nvGrpSpPr>
          <p:grpSpPr>
            <a:xfrm>
              <a:off x="0" y="2887327"/>
              <a:ext cx="11717501" cy="2106511"/>
              <a:chOff x="0" y="0"/>
              <a:chExt cx="11717501" cy="2106511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1717540" cy="2106549"/>
              </a:xfrm>
              <a:custGeom>
                <a:avLst/>
                <a:gdLst/>
                <a:ahLst/>
                <a:cxnLst/>
                <a:rect l="l" t="t" r="r" b="b"/>
                <a:pathLst>
                  <a:path w="11717540" h="2106549">
                    <a:moveTo>
                      <a:pt x="0" y="198247"/>
                    </a:moveTo>
                    <a:cubicBezTo>
                      <a:pt x="0" y="88773"/>
                      <a:pt x="77366" y="0"/>
                      <a:pt x="172774" y="0"/>
                    </a:cubicBezTo>
                    <a:lnTo>
                      <a:pt x="11544760" y="0"/>
                    </a:lnTo>
                    <a:cubicBezTo>
                      <a:pt x="11640169" y="0"/>
                      <a:pt x="11717540" y="88773"/>
                      <a:pt x="11717540" y="198247"/>
                    </a:cubicBezTo>
                    <a:lnTo>
                      <a:pt x="11717540" y="1908302"/>
                    </a:lnTo>
                    <a:cubicBezTo>
                      <a:pt x="11717540" y="2017776"/>
                      <a:pt x="11640169" y="2106549"/>
                      <a:pt x="11544760" y="2106549"/>
                    </a:cubicBezTo>
                    <a:lnTo>
                      <a:pt x="172774" y="2106549"/>
                    </a:lnTo>
                    <a:cubicBezTo>
                      <a:pt x="77366" y="2106549"/>
                      <a:pt x="0" y="2017776"/>
                      <a:pt x="0" y="1908302"/>
                    </a:cubicBezTo>
                    <a:close/>
                  </a:path>
                </a:pathLst>
              </a:custGeom>
              <a:solidFill>
                <a:srgbClr val="F8FAFC"/>
              </a:solidFill>
              <a:ln w="25400" cap="sq">
                <a:solidFill>
                  <a:srgbClr val="F8FAFC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>
              <a:off x="439771" y="3343168"/>
              <a:ext cx="892537" cy="1024128"/>
              <a:chOff x="0" y="0"/>
              <a:chExt cx="892537" cy="1024128"/>
            </a:xfrm>
          </p:grpSpPr>
          <p:sp>
            <p:nvSpPr>
              <p:cNvPr id="27" name="Freeform 27" descr="preencoded.png"/>
              <p:cNvSpPr/>
              <p:nvPr/>
            </p:nvSpPr>
            <p:spPr>
              <a:xfrm>
                <a:off x="0" y="0"/>
                <a:ext cx="892537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892537" h="1024128">
                    <a:moveTo>
                      <a:pt x="0" y="0"/>
                    </a:moveTo>
                    <a:lnTo>
                      <a:pt x="892537" y="0"/>
                    </a:lnTo>
                    <a:lnTo>
                      <a:pt x="892537" y="1024128"/>
                    </a:lnTo>
                    <a:lnTo>
                      <a:pt x="0" y="102412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7371" r="-7371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>
              <a:off x="1672322" y="2389632"/>
              <a:ext cx="9775403" cy="2150912"/>
              <a:chOff x="0" y="0"/>
              <a:chExt cx="9775403" cy="2150912"/>
            </a:xfrm>
          </p:grpSpPr>
          <p:sp>
            <p:nvSpPr>
              <p:cNvPr id="29" name="Freeform 29"/>
              <p:cNvSpPr/>
              <p:nvPr/>
            </p:nvSpPr>
            <p:spPr>
              <a:xfrm>
                <a:off x="0" y="0"/>
                <a:ext cx="9775403" cy="2150912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2150912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2150912"/>
                    </a:lnTo>
                    <a:lnTo>
                      <a:pt x="0" y="2150912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84606" r="-14743" b="-18616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TextBox 30"/>
              <p:cNvSpPr txBox="1"/>
              <p:nvPr/>
            </p:nvSpPr>
            <p:spPr>
              <a:xfrm>
                <a:off x="0" y="-19050"/>
                <a:ext cx="9775403" cy="2169962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l">
                  <a:lnSpc>
                    <a:spcPts val="2639"/>
                  </a:lnSpc>
                </a:pPr>
                <a:r>
                  <a:rPr lang="en-US" sz="2199" b="1">
                    <a:solidFill>
                      <a:srgbClr val="151C2C"/>
                    </a:solidFill>
                    <a:latin typeface="Cambria Bold"/>
                    <a:ea typeface="Cambria Bold"/>
                    <a:cs typeface="Cambria Bold"/>
                    <a:sym typeface="Cambria Bold"/>
                  </a:rPr>
                  <a:t>Experience Economy</a:t>
                </a:r>
              </a:p>
            </p:txBody>
          </p:sp>
        </p:grpSp>
        <p:grpSp>
          <p:nvGrpSpPr>
            <p:cNvPr id="31" name="Group 31"/>
            <p:cNvGrpSpPr/>
            <p:nvPr/>
          </p:nvGrpSpPr>
          <p:grpSpPr>
            <a:xfrm>
              <a:off x="1672322" y="3830848"/>
              <a:ext cx="9775403" cy="1024128"/>
              <a:chOff x="0" y="0"/>
              <a:chExt cx="9775403" cy="102412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9775403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1024128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1024128"/>
                    </a:lnTo>
                    <a:lnTo>
                      <a:pt x="0" y="1024128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163407" r="-14743" b="-163407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38100"/>
                <a:ext cx="9775403" cy="106222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l">
                  <a:lnSpc>
                    <a:spcPts val="2160"/>
                  </a:lnSpc>
                </a:pPr>
                <a:r>
                  <a:rPr lang="en-US" sz="1800" b="1">
                    <a:solidFill>
                      <a:srgbClr val="151C2C"/>
                    </a:solidFill>
                    <a:latin typeface="Calibri (MS) Bold"/>
                    <a:ea typeface="Calibri (MS) Bold"/>
                    <a:cs typeface="Calibri (MS) Bold"/>
                    <a:sym typeface="Calibri (MS) Bold"/>
                  </a:rPr>
                  <a:t>Gaming + hospitality + dining + entertainment under one roof (Pine &amp; Gilmore, 1999)</a:t>
                </a:r>
              </a:p>
            </p:txBody>
          </p:sp>
        </p:grpSp>
        <p:grpSp>
          <p:nvGrpSpPr>
            <p:cNvPr id="34" name="Group 34"/>
            <p:cNvGrpSpPr/>
            <p:nvPr/>
          </p:nvGrpSpPr>
          <p:grpSpPr>
            <a:xfrm>
              <a:off x="0" y="5276959"/>
              <a:ext cx="11717501" cy="2106511"/>
              <a:chOff x="0" y="0"/>
              <a:chExt cx="11717501" cy="2106511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1717540" cy="2106549"/>
              </a:xfrm>
              <a:custGeom>
                <a:avLst/>
                <a:gdLst/>
                <a:ahLst/>
                <a:cxnLst/>
                <a:rect l="l" t="t" r="r" b="b"/>
                <a:pathLst>
                  <a:path w="11717540" h="2106549">
                    <a:moveTo>
                      <a:pt x="0" y="198247"/>
                    </a:moveTo>
                    <a:cubicBezTo>
                      <a:pt x="0" y="88773"/>
                      <a:pt x="77366" y="0"/>
                      <a:pt x="172774" y="0"/>
                    </a:cubicBezTo>
                    <a:lnTo>
                      <a:pt x="11544760" y="0"/>
                    </a:lnTo>
                    <a:cubicBezTo>
                      <a:pt x="11640169" y="0"/>
                      <a:pt x="11717540" y="88773"/>
                      <a:pt x="11717540" y="198247"/>
                    </a:cubicBezTo>
                    <a:lnTo>
                      <a:pt x="11717540" y="1908302"/>
                    </a:lnTo>
                    <a:cubicBezTo>
                      <a:pt x="11717540" y="2017776"/>
                      <a:pt x="11640169" y="2106549"/>
                      <a:pt x="11544760" y="2106549"/>
                    </a:cubicBezTo>
                    <a:lnTo>
                      <a:pt x="172774" y="2106549"/>
                    </a:lnTo>
                    <a:cubicBezTo>
                      <a:pt x="77366" y="2106549"/>
                      <a:pt x="0" y="2017776"/>
                      <a:pt x="0" y="1908302"/>
                    </a:cubicBezTo>
                    <a:close/>
                  </a:path>
                </a:pathLst>
              </a:custGeom>
              <a:solidFill>
                <a:srgbClr val="F8FAFC"/>
              </a:solidFill>
              <a:ln w="25400" cap="sq">
                <a:solidFill>
                  <a:srgbClr val="F8FAFC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36" name="Group 36"/>
            <p:cNvGrpSpPr/>
            <p:nvPr/>
          </p:nvGrpSpPr>
          <p:grpSpPr>
            <a:xfrm>
              <a:off x="439771" y="5732800"/>
              <a:ext cx="892537" cy="1024128"/>
              <a:chOff x="0" y="0"/>
              <a:chExt cx="892537" cy="1024128"/>
            </a:xfrm>
          </p:grpSpPr>
          <p:sp>
            <p:nvSpPr>
              <p:cNvPr id="37" name="Freeform 37" descr="preencoded.png"/>
              <p:cNvSpPr/>
              <p:nvPr/>
            </p:nvSpPr>
            <p:spPr>
              <a:xfrm>
                <a:off x="0" y="0"/>
                <a:ext cx="892537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892537" h="1024128">
                    <a:moveTo>
                      <a:pt x="0" y="0"/>
                    </a:moveTo>
                    <a:lnTo>
                      <a:pt x="892537" y="0"/>
                    </a:lnTo>
                    <a:lnTo>
                      <a:pt x="892537" y="1024128"/>
                    </a:lnTo>
                    <a:lnTo>
                      <a:pt x="0" y="102412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/>
                <a:stretch>
                  <a:fillRect l="-7371" r="-7371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38" name="Group 38"/>
            <p:cNvGrpSpPr/>
            <p:nvPr/>
          </p:nvGrpSpPr>
          <p:grpSpPr>
            <a:xfrm>
              <a:off x="1672322" y="4779264"/>
              <a:ext cx="9775403" cy="2150912"/>
              <a:chOff x="0" y="0"/>
              <a:chExt cx="9775403" cy="2150912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9775403" cy="2150912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2150912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2150912"/>
                    </a:lnTo>
                    <a:lnTo>
                      <a:pt x="0" y="2150912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84606" r="-14743" b="-18616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19050"/>
                <a:ext cx="9775403" cy="2169962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l">
                  <a:lnSpc>
                    <a:spcPts val="2639"/>
                  </a:lnSpc>
                </a:pPr>
                <a:r>
                  <a:rPr lang="en-US" sz="2199" b="1">
                    <a:solidFill>
                      <a:srgbClr val="151C2C"/>
                    </a:solidFill>
                    <a:latin typeface="Cambria Bold"/>
                    <a:ea typeface="Cambria Bold"/>
                    <a:cs typeface="Cambria Bold"/>
                    <a:sym typeface="Cambria Bold"/>
                  </a:rPr>
                  <a:t>Omnichannel Proposition</a:t>
                </a:r>
              </a:p>
            </p:txBody>
          </p:sp>
        </p:grpSp>
        <p:grpSp>
          <p:nvGrpSpPr>
            <p:cNvPr id="41" name="Group 41"/>
            <p:cNvGrpSpPr/>
            <p:nvPr/>
          </p:nvGrpSpPr>
          <p:grpSpPr>
            <a:xfrm>
              <a:off x="1672322" y="6220480"/>
              <a:ext cx="9775403" cy="1024128"/>
              <a:chOff x="0" y="0"/>
              <a:chExt cx="9775403" cy="1024128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9775403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1024128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1024128"/>
                    </a:lnTo>
                    <a:lnTo>
                      <a:pt x="0" y="1024128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163407" r="-14743" b="-163407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TextBox 43"/>
              <p:cNvSpPr txBox="1"/>
              <p:nvPr/>
            </p:nvSpPr>
            <p:spPr>
              <a:xfrm>
                <a:off x="0" y="-38100"/>
                <a:ext cx="9775403" cy="106222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2160"/>
                  </a:lnSpc>
                </a:pPr>
                <a:r>
                  <a:rPr lang="en-US" sz="1800" dirty="0">
                    <a:solidFill>
                      <a:srgbClr val="151C2C"/>
                    </a:solidFill>
                    <a:latin typeface="Calibri (MS)"/>
                    <a:ea typeface="Calibri (MS)"/>
                    <a:cs typeface="Calibri (MS)"/>
                    <a:sym typeface="Calibri (MS)"/>
                  </a:rPr>
                  <a:t>Physical venues + Genting Live streamed roulette + 8,000+ online games </a:t>
                </a:r>
                <a:r>
                  <a:rPr lang="en-GB" dirty="0"/>
                  <a:t>(Genting Casino, 2026a)</a:t>
                </a:r>
                <a:endParaRPr lang="en-US" sz="1800" dirty="0">
                  <a:solidFill>
                    <a:srgbClr val="151C2C"/>
                  </a:solidFill>
                  <a:latin typeface="Calibri (MS)"/>
                  <a:ea typeface="Calibri (MS)"/>
                  <a:cs typeface="Calibri (MS)"/>
                  <a:sym typeface="Calibri (MS)"/>
                </a:endParaRPr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0" y="7666591"/>
              <a:ext cx="11717501" cy="2106511"/>
              <a:chOff x="0" y="0"/>
              <a:chExt cx="11717501" cy="2106511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11717540" cy="2106549"/>
              </a:xfrm>
              <a:custGeom>
                <a:avLst/>
                <a:gdLst/>
                <a:ahLst/>
                <a:cxnLst/>
                <a:rect l="l" t="t" r="r" b="b"/>
                <a:pathLst>
                  <a:path w="11717540" h="2106549">
                    <a:moveTo>
                      <a:pt x="0" y="198247"/>
                    </a:moveTo>
                    <a:cubicBezTo>
                      <a:pt x="0" y="88773"/>
                      <a:pt x="77366" y="0"/>
                      <a:pt x="172774" y="0"/>
                    </a:cubicBezTo>
                    <a:lnTo>
                      <a:pt x="11544760" y="0"/>
                    </a:lnTo>
                    <a:cubicBezTo>
                      <a:pt x="11640169" y="0"/>
                      <a:pt x="11717540" y="88773"/>
                      <a:pt x="11717540" y="198247"/>
                    </a:cubicBezTo>
                    <a:lnTo>
                      <a:pt x="11717540" y="1908302"/>
                    </a:lnTo>
                    <a:cubicBezTo>
                      <a:pt x="11717540" y="2017776"/>
                      <a:pt x="11640169" y="2106549"/>
                      <a:pt x="11544760" y="2106549"/>
                    </a:cubicBezTo>
                    <a:lnTo>
                      <a:pt x="172774" y="2106549"/>
                    </a:lnTo>
                    <a:cubicBezTo>
                      <a:pt x="77366" y="2106549"/>
                      <a:pt x="0" y="2017776"/>
                      <a:pt x="0" y="1908302"/>
                    </a:cubicBezTo>
                    <a:close/>
                  </a:path>
                </a:pathLst>
              </a:custGeom>
              <a:solidFill>
                <a:srgbClr val="F8FAFC"/>
              </a:solidFill>
              <a:ln w="25400" cap="sq">
                <a:solidFill>
                  <a:srgbClr val="F8FAFC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6" name="Group 46"/>
            <p:cNvGrpSpPr/>
            <p:nvPr/>
          </p:nvGrpSpPr>
          <p:grpSpPr>
            <a:xfrm>
              <a:off x="439771" y="8122432"/>
              <a:ext cx="892537" cy="1024128"/>
              <a:chOff x="0" y="0"/>
              <a:chExt cx="892537" cy="1024128"/>
            </a:xfrm>
          </p:grpSpPr>
          <p:sp>
            <p:nvSpPr>
              <p:cNvPr id="47" name="Freeform 47" descr="preencoded.png"/>
              <p:cNvSpPr/>
              <p:nvPr/>
            </p:nvSpPr>
            <p:spPr>
              <a:xfrm>
                <a:off x="0" y="0"/>
                <a:ext cx="892537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892537" h="1024128">
                    <a:moveTo>
                      <a:pt x="0" y="0"/>
                    </a:moveTo>
                    <a:lnTo>
                      <a:pt x="892537" y="0"/>
                    </a:lnTo>
                    <a:lnTo>
                      <a:pt x="892537" y="1024128"/>
                    </a:lnTo>
                    <a:lnTo>
                      <a:pt x="0" y="102412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8"/>
                <a:stretch>
                  <a:fillRect l="-7371" r="-7371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8" name="Group 48"/>
            <p:cNvGrpSpPr/>
            <p:nvPr/>
          </p:nvGrpSpPr>
          <p:grpSpPr>
            <a:xfrm>
              <a:off x="1672322" y="7168896"/>
              <a:ext cx="9775403" cy="2150912"/>
              <a:chOff x="0" y="0"/>
              <a:chExt cx="9775403" cy="2150912"/>
            </a:xfrm>
          </p:grpSpPr>
          <p:sp>
            <p:nvSpPr>
              <p:cNvPr id="49" name="Freeform 49"/>
              <p:cNvSpPr/>
              <p:nvPr/>
            </p:nvSpPr>
            <p:spPr>
              <a:xfrm>
                <a:off x="0" y="0"/>
                <a:ext cx="9775403" cy="2150912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2150912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2150912"/>
                    </a:lnTo>
                    <a:lnTo>
                      <a:pt x="0" y="2150912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84606" r="-14743" b="-18616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TextBox 50"/>
              <p:cNvSpPr txBox="1"/>
              <p:nvPr/>
            </p:nvSpPr>
            <p:spPr>
              <a:xfrm>
                <a:off x="0" y="-19050"/>
                <a:ext cx="9775403" cy="2169962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l">
                  <a:lnSpc>
                    <a:spcPts val="2639"/>
                  </a:lnSpc>
                </a:pPr>
                <a:r>
                  <a:rPr lang="en-US" sz="2199" b="1">
                    <a:solidFill>
                      <a:srgbClr val="151C2C"/>
                    </a:solidFill>
                    <a:latin typeface="Cambria Bold"/>
                    <a:ea typeface="Cambria Bold"/>
                    <a:cs typeface="Cambria Bold"/>
                    <a:sym typeface="Cambria Bold"/>
                  </a:rPr>
                  <a:t>Resource-Based View</a:t>
                </a:r>
              </a:p>
            </p:txBody>
          </p:sp>
        </p:grpSp>
        <p:grpSp>
          <p:nvGrpSpPr>
            <p:cNvPr id="51" name="Group 51"/>
            <p:cNvGrpSpPr/>
            <p:nvPr/>
          </p:nvGrpSpPr>
          <p:grpSpPr>
            <a:xfrm>
              <a:off x="1672322" y="8610112"/>
              <a:ext cx="9775403" cy="1024128"/>
              <a:chOff x="0" y="0"/>
              <a:chExt cx="9775403" cy="1024128"/>
            </a:xfrm>
          </p:grpSpPr>
          <p:sp>
            <p:nvSpPr>
              <p:cNvPr id="52" name="Freeform 52"/>
              <p:cNvSpPr/>
              <p:nvPr/>
            </p:nvSpPr>
            <p:spPr>
              <a:xfrm>
                <a:off x="0" y="0"/>
                <a:ext cx="9775403" cy="1024128"/>
              </a:xfrm>
              <a:custGeom>
                <a:avLst/>
                <a:gdLst/>
                <a:ahLst/>
                <a:cxnLst/>
                <a:rect l="l" t="t" r="r" b="b"/>
                <a:pathLst>
                  <a:path w="9775403" h="1024128">
                    <a:moveTo>
                      <a:pt x="0" y="0"/>
                    </a:moveTo>
                    <a:lnTo>
                      <a:pt x="9775403" y="0"/>
                    </a:lnTo>
                    <a:lnTo>
                      <a:pt x="9775403" y="1024128"/>
                    </a:lnTo>
                    <a:lnTo>
                      <a:pt x="0" y="1024128"/>
                    </a:lnTo>
                    <a:close/>
                  </a:path>
                </a:pathLst>
              </a:custGeom>
              <a:blipFill>
                <a:blip r:embed="rId5">
                  <a:alphaModFix amt="0"/>
                </a:blip>
                <a:stretch>
                  <a:fillRect t="-163407" r="-14743" b="-163407"/>
                </a:stretch>
              </a:blip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TextBox 53"/>
              <p:cNvSpPr txBox="1"/>
              <p:nvPr/>
            </p:nvSpPr>
            <p:spPr>
              <a:xfrm>
                <a:off x="0" y="-38100"/>
                <a:ext cx="9775403" cy="106222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l">
                  <a:lnSpc>
                    <a:spcPts val="2160"/>
                  </a:lnSpc>
                </a:pPr>
                <a:r>
                  <a:rPr lang="en-US" sz="1800">
                    <a:solidFill>
                      <a:srgbClr val="151C2C"/>
                    </a:solidFill>
                    <a:latin typeface="Calibri (MS)"/>
                    <a:ea typeface="Calibri (MS)"/>
                    <a:cs typeface="Calibri (MS)"/>
                    <a:sym typeface="Calibri (MS)"/>
                  </a:rPr>
                  <a:t>Brand, venue network &amp; live-stream capability are difficult for digital-only rivals to replicate (Barney, 1991)</a:t>
                </a:r>
              </a:p>
            </p:txBody>
          </p:sp>
        </p:grpSp>
      </p:grpSp>
    </p:spTree>
  </p:cSld>
  <p:clrMapOvr>
    <a:masterClrMapping/>
  </p:clrMapOvr>
  <p:transition>
    <p:pu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052260" y="0"/>
            <a:ext cx="12135099" cy="2499227"/>
            <a:chOff x="0" y="0"/>
            <a:chExt cx="2930921" cy="60362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930921" cy="603624"/>
            </a:xfrm>
            <a:custGeom>
              <a:avLst/>
              <a:gdLst/>
              <a:ahLst/>
              <a:cxnLst/>
              <a:rect l="l" t="t" r="r" b="b"/>
              <a:pathLst>
                <a:path w="2930921" h="603624">
                  <a:moveTo>
                    <a:pt x="40831" y="0"/>
                  </a:moveTo>
                  <a:lnTo>
                    <a:pt x="2890091" y="0"/>
                  </a:lnTo>
                  <a:cubicBezTo>
                    <a:pt x="2912641" y="0"/>
                    <a:pt x="2930921" y="18280"/>
                    <a:pt x="2930921" y="40831"/>
                  </a:cubicBezTo>
                  <a:lnTo>
                    <a:pt x="2930921" y="562794"/>
                  </a:lnTo>
                  <a:cubicBezTo>
                    <a:pt x="2930921" y="573623"/>
                    <a:pt x="2926620" y="584008"/>
                    <a:pt x="2918962" y="591665"/>
                  </a:cubicBezTo>
                  <a:cubicBezTo>
                    <a:pt x="2911305" y="599322"/>
                    <a:pt x="2900920" y="603624"/>
                    <a:pt x="2890091" y="603624"/>
                  </a:cubicBezTo>
                  <a:lnTo>
                    <a:pt x="40831" y="603624"/>
                  </a:lnTo>
                  <a:cubicBezTo>
                    <a:pt x="30002" y="603624"/>
                    <a:pt x="19616" y="599322"/>
                    <a:pt x="11959" y="591665"/>
                  </a:cubicBezTo>
                  <a:cubicBezTo>
                    <a:pt x="4302" y="584008"/>
                    <a:pt x="0" y="573623"/>
                    <a:pt x="0" y="562794"/>
                  </a:cubicBezTo>
                  <a:lnTo>
                    <a:pt x="0" y="40831"/>
                  </a:lnTo>
                  <a:cubicBezTo>
                    <a:pt x="0" y="30002"/>
                    <a:pt x="4302" y="19616"/>
                    <a:pt x="11959" y="11959"/>
                  </a:cubicBezTo>
                  <a:cubicBezTo>
                    <a:pt x="19616" y="4302"/>
                    <a:pt x="30002" y="0"/>
                    <a:pt x="40831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930921" cy="6607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788587" y="-1041325"/>
            <a:ext cx="15457394" cy="3738353"/>
            <a:chOff x="0" y="0"/>
            <a:chExt cx="20609859" cy="498447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609860" cy="4984471"/>
            </a:xfrm>
            <a:custGeom>
              <a:avLst/>
              <a:gdLst/>
              <a:ahLst/>
              <a:cxnLst/>
              <a:rect l="l" t="t" r="r" b="b"/>
              <a:pathLst>
                <a:path w="20609860" h="4984471">
                  <a:moveTo>
                    <a:pt x="0" y="0"/>
                  </a:moveTo>
                  <a:lnTo>
                    <a:pt x="20609860" y="0"/>
                  </a:lnTo>
                  <a:lnTo>
                    <a:pt x="20609860" y="4984471"/>
                  </a:lnTo>
                  <a:lnTo>
                    <a:pt x="0" y="4984471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58037" r="11265" b="1505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20609859" cy="499399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6119"/>
                </a:lnSpc>
              </a:pPr>
              <a:r>
                <a:rPr lang="en-US" sz="5099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Business Idea &amp; USP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788587" y="1249614"/>
            <a:ext cx="12801600" cy="585216"/>
            <a:chOff x="0" y="0"/>
            <a:chExt cx="17068800" cy="7802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7068800" cy="780288"/>
            </a:xfrm>
            <a:custGeom>
              <a:avLst/>
              <a:gdLst/>
              <a:ahLst/>
              <a:cxnLst/>
              <a:rect l="l" t="t" r="r" b="b"/>
              <a:pathLst>
                <a:path w="17068800" h="780288">
                  <a:moveTo>
                    <a:pt x="0" y="0"/>
                  </a:moveTo>
                  <a:lnTo>
                    <a:pt x="17068800" y="0"/>
                  </a:lnTo>
                  <a:lnTo>
                    <a:pt x="17068800" y="780288"/>
                  </a:lnTo>
                  <a:lnTo>
                    <a:pt x="0" y="780288"/>
                  </a:lnTo>
                  <a:close/>
                </a:path>
              </a:pathLst>
            </a:custGeom>
            <a:solidFill>
              <a:srgbClr val="FFFFFF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7068800" cy="8279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999"/>
                </a:lnSpc>
              </a:pPr>
              <a:r>
                <a:rPr lang="en-US" sz="2499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What Genting UK does — and why it's different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861082" y="3311074"/>
            <a:ext cx="8517453" cy="5844297"/>
            <a:chOff x="0" y="0"/>
            <a:chExt cx="8568271" cy="499126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568182" cy="4991190"/>
            </a:xfrm>
            <a:custGeom>
              <a:avLst/>
              <a:gdLst/>
              <a:ahLst/>
              <a:cxnLst/>
              <a:rect l="l" t="t" r="r" b="b"/>
              <a:pathLst>
                <a:path w="8568182" h="4991190">
                  <a:moveTo>
                    <a:pt x="0" y="249527"/>
                  </a:moveTo>
                  <a:cubicBezTo>
                    <a:pt x="0" y="111786"/>
                    <a:pt x="131826" y="0"/>
                    <a:pt x="294259" y="0"/>
                  </a:cubicBezTo>
                  <a:lnTo>
                    <a:pt x="8273923" y="0"/>
                  </a:lnTo>
                  <a:cubicBezTo>
                    <a:pt x="8436483" y="0"/>
                    <a:pt x="8568182" y="111786"/>
                    <a:pt x="8568182" y="249527"/>
                  </a:cubicBezTo>
                  <a:lnTo>
                    <a:pt x="8568182" y="4741663"/>
                  </a:lnTo>
                  <a:cubicBezTo>
                    <a:pt x="8568182" y="4879511"/>
                    <a:pt x="8436356" y="4991190"/>
                    <a:pt x="8273923" y="4991190"/>
                  </a:cubicBezTo>
                  <a:lnTo>
                    <a:pt x="294259" y="4991190"/>
                  </a:lnTo>
                  <a:cubicBezTo>
                    <a:pt x="131826" y="4991303"/>
                    <a:pt x="0" y="4879511"/>
                    <a:pt x="0" y="4741663"/>
                  </a:cubicBezTo>
                  <a:close/>
                </a:path>
              </a:pathLst>
            </a:custGeom>
            <a:solidFill>
              <a:srgbClr val="1E2D3D"/>
            </a:solidFill>
            <a:ln w="25400" cap="sq">
              <a:solidFill>
                <a:srgbClr val="151C2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9261609" y="2992149"/>
            <a:ext cx="7716310" cy="2936716"/>
          </a:xfrm>
          <a:prstGeom prst="rect">
            <a:avLst/>
          </a:prstGeom>
        </p:spPr>
        <p:txBody>
          <a:bodyPr lIns="0" tIns="0" rIns="0" bIns="0" rtlCol="0" anchor="ctr"/>
          <a:lstStyle/>
          <a:p>
            <a:pPr algn="ctr">
              <a:lnSpc>
                <a:spcPts val="4799"/>
              </a:lnSpc>
            </a:pPr>
            <a:r>
              <a:rPr lang="en-US" sz="3999" b="1" dirty="0">
                <a:solidFill>
                  <a:srgbClr val="FFFFFF"/>
                </a:solidFill>
                <a:latin typeface="Cambria Bold"/>
                <a:ea typeface="Cambria Bold"/>
                <a:cs typeface="Cambria Bold"/>
                <a:sym typeface="Cambria Bold"/>
              </a:rPr>
              <a:t>USP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884449" y="5143500"/>
            <a:ext cx="6508185" cy="3328790"/>
            <a:chOff x="0" y="-328600"/>
            <a:chExt cx="7650480" cy="391304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650480" cy="3584448"/>
            </a:xfrm>
            <a:custGeom>
              <a:avLst/>
              <a:gdLst/>
              <a:ahLst/>
              <a:cxnLst/>
              <a:rect l="l" t="t" r="r" b="b"/>
              <a:pathLst>
                <a:path w="7650480" h="3584448">
                  <a:moveTo>
                    <a:pt x="0" y="0"/>
                  </a:moveTo>
                  <a:lnTo>
                    <a:pt x="7650480" y="0"/>
                  </a:lnTo>
                  <a:lnTo>
                    <a:pt x="7650480" y="3584448"/>
                  </a:lnTo>
                  <a:lnTo>
                    <a:pt x="0" y="358444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20116" r="-18921" b="-1564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28600"/>
              <a:ext cx="7650480" cy="391304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just">
                <a:lnSpc>
                  <a:spcPts val="3119"/>
                </a:lnSpc>
              </a:pPr>
              <a:r>
                <a:rPr lang="en-GB" sz="2800" b="1" dirty="0">
                  <a:solidFill>
                    <a:schemeClr val="bg1"/>
                  </a:solidFill>
                </a:rPr>
                <a:t>The only operator combining 32 UK venues, Genting Live streaming and 8,000+ digital games under one trusted brand (Genting Casinos, 2026; Genting Casino, 2026a; Genting Casino, 2026c).</a:t>
              </a:r>
            </a:p>
            <a:p>
              <a:pPr algn="just">
                <a:lnSpc>
                  <a:spcPts val="3119"/>
                </a:lnSpc>
              </a:pPr>
              <a:endParaRPr lang="en-US" sz="2599" b="1" dirty="0">
                <a:solidFill>
                  <a:schemeClr val="bg1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algn="just">
                <a:lnSpc>
                  <a:spcPts val="3119"/>
                </a:lnSpc>
              </a:pPr>
              <a:r>
                <a:rPr lang="en-GB" sz="2800" b="1" dirty="0">
                  <a:solidFill>
                    <a:schemeClr val="bg1"/>
                  </a:solidFill>
                </a:rPr>
                <a:t>Digital-only competitors cannot easily replicate Genting’s physical venue experience</a:t>
              </a:r>
              <a:r>
                <a:rPr lang="en-US" sz="2599" b="1" dirty="0">
                  <a:solidFill>
                    <a:schemeClr val="bg1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.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-309136" y="-76563"/>
            <a:ext cx="8264342" cy="10508844"/>
            <a:chOff x="0" y="0"/>
            <a:chExt cx="11019122" cy="1401179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20" name="Freeform 20"/>
            <p:cNvSpPr/>
            <p:nvPr/>
          </p:nvSpPr>
          <p:spPr>
            <a:xfrm>
              <a:off x="0" y="0"/>
              <a:ext cx="11019288" cy="14011957"/>
            </a:xfrm>
            <a:custGeom>
              <a:avLst/>
              <a:gdLst/>
              <a:ahLst/>
              <a:cxnLst/>
              <a:rect l="l" t="t" r="r" b="b"/>
              <a:pathLst>
                <a:path w="11019288" h="14011957">
                  <a:moveTo>
                    <a:pt x="0" y="966633"/>
                  </a:moveTo>
                  <a:cubicBezTo>
                    <a:pt x="0" y="432717"/>
                    <a:pt x="141768" y="0"/>
                    <a:pt x="316691" y="0"/>
                  </a:cubicBezTo>
                  <a:lnTo>
                    <a:pt x="10702644" y="0"/>
                  </a:lnTo>
                  <a:cubicBezTo>
                    <a:pt x="10877567" y="0"/>
                    <a:pt x="11019288" y="432717"/>
                    <a:pt x="11019288" y="966633"/>
                  </a:cubicBezTo>
                  <a:lnTo>
                    <a:pt x="11019288" y="13045807"/>
                  </a:lnTo>
                  <a:cubicBezTo>
                    <a:pt x="11019288" y="13579723"/>
                    <a:pt x="10877567" y="14011957"/>
                    <a:pt x="10702644" y="14011957"/>
                  </a:cubicBezTo>
                  <a:lnTo>
                    <a:pt x="316691" y="14011957"/>
                  </a:lnTo>
                  <a:cubicBezTo>
                    <a:pt x="141768" y="14011830"/>
                    <a:pt x="0" y="13579225"/>
                    <a:pt x="0" y="13045308"/>
                  </a:cubicBezTo>
                  <a:close/>
                </a:path>
              </a:pathLst>
            </a:custGeom>
            <a:blipFill>
              <a:blip r:embed="rId3"/>
              <a:stretch>
                <a:fillRect l="-39077" r="-39077"/>
              </a:stretch>
            </a:blipFill>
            <a:ln cap="sq">
              <a:noFill/>
              <a:prstDash val="sysDot"/>
              <a:miter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ransition>
    <p:pu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F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11887200" y="3412860"/>
            <a:ext cx="5372100" cy="893307"/>
            <a:chOff x="-1574800" y="71304"/>
            <a:chExt cx="7162800" cy="1191076"/>
          </a:xfrm>
        </p:grpSpPr>
        <p:sp>
          <p:nvSpPr>
            <p:cNvPr id="7" name="TextBox 7"/>
            <p:cNvSpPr txBox="1"/>
            <p:nvPr/>
          </p:nvSpPr>
          <p:spPr>
            <a:xfrm>
              <a:off x="-1574800" y="71304"/>
              <a:ext cx="5588000" cy="590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40"/>
                </a:lnSpc>
              </a:pPr>
              <a:r>
                <a:rPr lang="en-US" sz="2800" b="1" spc="84" dirty="0">
                  <a:solidFill>
                    <a:srgbClr val="191919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WEAKNESSES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778087"/>
              <a:ext cx="5588000" cy="4842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8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28700" y="6101196"/>
            <a:ext cx="5016024" cy="1932051"/>
            <a:chOff x="0" y="-1313688"/>
            <a:chExt cx="6688032" cy="2576068"/>
          </a:xfrm>
        </p:grpSpPr>
        <p:sp>
          <p:nvSpPr>
            <p:cNvPr id="10" name="TextBox 10"/>
            <p:cNvSpPr txBox="1"/>
            <p:nvPr/>
          </p:nvSpPr>
          <p:spPr>
            <a:xfrm>
              <a:off x="1100032" y="-1313688"/>
              <a:ext cx="5588000" cy="590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640"/>
                </a:lnSpc>
              </a:pPr>
              <a:r>
                <a:rPr lang="en-US" sz="2800" b="1" spc="84" dirty="0">
                  <a:solidFill>
                    <a:srgbClr val="000000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OPPORTUNITIES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778087"/>
              <a:ext cx="5588000" cy="4842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08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718925" y="6157152"/>
            <a:ext cx="5540375" cy="1805319"/>
            <a:chOff x="-1799167" y="-1144712"/>
            <a:chExt cx="7387167" cy="2407092"/>
          </a:xfrm>
        </p:grpSpPr>
        <p:sp>
          <p:nvSpPr>
            <p:cNvPr id="13" name="TextBox 13"/>
            <p:cNvSpPr txBox="1"/>
            <p:nvPr/>
          </p:nvSpPr>
          <p:spPr>
            <a:xfrm>
              <a:off x="-1799167" y="-1144712"/>
              <a:ext cx="5588000" cy="590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640"/>
                </a:lnSpc>
              </a:pPr>
              <a:r>
                <a:rPr lang="en-US" sz="2800" b="1" spc="84" dirty="0">
                  <a:solidFill>
                    <a:srgbClr val="191919"/>
                  </a:solidFill>
                  <a:latin typeface="Aileron Bold"/>
                  <a:ea typeface="Aileron Bold"/>
                  <a:cs typeface="Aileron Bold"/>
                  <a:sym typeface="Aileron Bold"/>
                </a:rPr>
                <a:t>THREATS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778087"/>
              <a:ext cx="5588000" cy="4842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80"/>
                </a:lnSpc>
              </a:pPr>
              <a:endParaRPr/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9686C93-47AB-665F-D49F-DD07B0F5C430}"/>
              </a:ext>
            </a:extLst>
          </p:cNvPr>
          <p:cNvGrpSpPr/>
          <p:nvPr/>
        </p:nvGrpSpPr>
        <p:grpSpPr>
          <a:xfrm>
            <a:off x="6522720" y="3607667"/>
            <a:ext cx="4895850" cy="5033791"/>
            <a:chOff x="6000750" y="2774203"/>
            <a:chExt cx="6286500" cy="6286500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grpSp>
          <p:nvGrpSpPr>
            <p:cNvPr id="2" name="Group 2"/>
            <p:cNvGrpSpPr/>
            <p:nvPr/>
          </p:nvGrpSpPr>
          <p:grpSpPr>
            <a:xfrm>
              <a:off x="6000750" y="2774203"/>
              <a:ext cx="3143250" cy="3143250"/>
              <a:chOff x="0" y="0"/>
              <a:chExt cx="827852" cy="827852"/>
            </a:xfrm>
          </p:grpSpPr>
          <p:sp>
            <p:nvSpPr>
              <p:cNvPr id="3" name="Freeform 3"/>
              <p:cNvSpPr/>
              <p:nvPr/>
            </p:nvSpPr>
            <p:spPr>
              <a:xfrm>
                <a:off x="0" y="0"/>
                <a:ext cx="827852" cy="827852"/>
              </a:xfrm>
              <a:custGeom>
                <a:avLst/>
                <a:gdLst/>
                <a:ahLst/>
                <a:cxnLst/>
                <a:rect l="l" t="t" r="r" b="b"/>
                <a:pathLst>
                  <a:path w="827852" h="827852">
                    <a:moveTo>
                      <a:pt x="0" y="0"/>
                    </a:moveTo>
                    <a:lnTo>
                      <a:pt x="827852" y="0"/>
                    </a:lnTo>
                    <a:lnTo>
                      <a:pt x="827852" y="827852"/>
                    </a:lnTo>
                    <a:lnTo>
                      <a:pt x="0" y="827852"/>
                    </a:lnTo>
                    <a:close/>
                  </a:path>
                </a:pathLst>
              </a:custGeom>
              <a:solidFill>
                <a:srgbClr val="2C92D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" name="TextBox 4"/>
              <p:cNvSpPr txBox="1"/>
              <p:nvPr/>
            </p:nvSpPr>
            <p:spPr>
              <a:xfrm>
                <a:off x="0" y="-171450"/>
                <a:ext cx="827852" cy="999302"/>
              </a:xfrm>
              <a:prstGeom prst="rect">
                <a:avLst/>
              </a:prstGeom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2319"/>
                  </a:lnSpc>
                </a:pPr>
                <a:r>
                  <a:rPr lang="en-US" sz="8799" b="1" dirty="0">
                    <a:solidFill>
                      <a:srgbClr val="FFFFFF"/>
                    </a:solidFill>
                    <a:latin typeface="Aileron Ultra-Bold"/>
                    <a:ea typeface="Aileron Ultra-Bold"/>
                    <a:cs typeface="Aileron Ultra-Bold"/>
                    <a:sym typeface="Aileron Ultra-Bold"/>
                  </a:rPr>
                  <a:t>S</a:t>
                </a:r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6000750" y="5917453"/>
              <a:ext cx="3143250" cy="3143250"/>
              <a:chOff x="0" y="0"/>
              <a:chExt cx="827852" cy="827852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827852" cy="827852"/>
              </a:xfrm>
              <a:custGeom>
                <a:avLst/>
                <a:gdLst/>
                <a:ahLst/>
                <a:cxnLst/>
                <a:rect l="l" t="t" r="r" b="b"/>
                <a:pathLst>
                  <a:path w="827852" h="827852">
                    <a:moveTo>
                      <a:pt x="0" y="0"/>
                    </a:moveTo>
                    <a:lnTo>
                      <a:pt x="827852" y="0"/>
                    </a:lnTo>
                    <a:lnTo>
                      <a:pt x="827852" y="827852"/>
                    </a:lnTo>
                    <a:lnTo>
                      <a:pt x="0" y="827852"/>
                    </a:lnTo>
                    <a:close/>
                  </a:path>
                </a:pathLst>
              </a:custGeom>
              <a:solidFill>
                <a:srgbClr val="37C9EF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171450"/>
                <a:ext cx="827852" cy="999302"/>
              </a:xfrm>
              <a:prstGeom prst="rect">
                <a:avLst/>
              </a:prstGeom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2319"/>
                  </a:lnSpc>
                </a:pPr>
                <a:r>
                  <a:rPr lang="en-US" sz="8799" b="1">
                    <a:solidFill>
                      <a:srgbClr val="FFFFFF"/>
                    </a:solidFill>
                    <a:latin typeface="Aileron Ultra-Bold"/>
                    <a:ea typeface="Aileron Ultra-Bold"/>
                    <a:cs typeface="Aileron Ultra-Bold"/>
                    <a:sym typeface="Aileron Ultra-Bold"/>
                  </a:rPr>
                  <a:t>O</a:t>
                </a:r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9144000" y="2774203"/>
              <a:ext cx="3143250" cy="3143250"/>
              <a:chOff x="0" y="0"/>
              <a:chExt cx="827852" cy="827852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827852" cy="827852"/>
              </a:xfrm>
              <a:custGeom>
                <a:avLst/>
                <a:gdLst/>
                <a:ahLst/>
                <a:cxnLst/>
                <a:rect l="l" t="t" r="r" b="b"/>
                <a:pathLst>
                  <a:path w="827852" h="827852">
                    <a:moveTo>
                      <a:pt x="0" y="0"/>
                    </a:moveTo>
                    <a:lnTo>
                      <a:pt x="827852" y="0"/>
                    </a:lnTo>
                    <a:lnTo>
                      <a:pt x="827852" y="827852"/>
                    </a:lnTo>
                    <a:lnTo>
                      <a:pt x="0" y="827852"/>
                    </a:lnTo>
                    <a:close/>
                  </a:path>
                </a:pathLst>
              </a:custGeom>
              <a:solidFill>
                <a:srgbClr val="37C9EF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171450"/>
                <a:ext cx="827852" cy="999302"/>
              </a:xfrm>
              <a:prstGeom prst="rect">
                <a:avLst/>
              </a:prstGeom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2319"/>
                  </a:lnSpc>
                </a:pPr>
                <a:r>
                  <a:rPr lang="en-US" sz="8799" b="1" dirty="0">
                    <a:solidFill>
                      <a:srgbClr val="FFFFFF"/>
                    </a:solidFill>
                    <a:latin typeface="Aileron Ultra-Bold"/>
                    <a:ea typeface="Aileron Ultra-Bold"/>
                    <a:cs typeface="Aileron Ultra-Bold"/>
                    <a:sym typeface="Aileron Ultra-Bold"/>
                  </a:rPr>
                  <a:t>W</a:t>
                </a:r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9144000" y="5917453"/>
              <a:ext cx="3143250" cy="3143250"/>
              <a:chOff x="0" y="0"/>
              <a:chExt cx="827852" cy="827852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827852" cy="827852"/>
              </a:xfrm>
              <a:custGeom>
                <a:avLst/>
                <a:gdLst/>
                <a:ahLst/>
                <a:cxnLst/>
                <a:rect l="l" t="t" r="r" b="b"/>
                <a:pathLst>
                  <a:path w="827852" h="827852">
                    <a:moveTo>
                      <a:pt x="0" y="0"/>
                    </a:moveTo>
                    <a:lnTo>
                      <a:pt x="827852" y="0"/>
                    </a:lnTo>
                    <a:lnTo>
                      <a:pt x="827852" y="827852"/>
                    </a:lnTo>
                    <a:lnTo>
                      <a:pt x="0" y="827852"/>
                    </a:lnTo>
                    <a:close/>
                  </a:path>
                </a:pathLst>
              </a:custGeom>
              <a:solidFill>
                <a:srgbClr val="2C92D5"/>
              </a:solidFill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171450"/>
                <a:ext cx="827852" cy="999302"/>
              </a:xfrm>
              <a:prstGeom prst="rect">
                <a:avLst/>
              </a:prstGeom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p3d>
                <a:bevelT w="190500" h="38100"/>
              </a:sp3d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2319"/>
                  </a:lnSpc>
                </a:pPr>
                <a:r>
                  <a:rPr lang="en-US" sz="8799" b="1" dirty="0">
                    <a:solidFill>
                      <a:srgbClr val="FFFFFF"/>
                    </a:solidFill>
                    <a:latin typeface="Aileron Ultra-Bold"/>
                    <a:ea typeface="Aileron Ultra-Bold"/>
                    <a:cs typeface="Aileron Ultra-Bold"/>
                    <a:sym typeface="Aileron Ultra-Bold"/>
                  </a:rPr>
                  <a:t>T</a:t>
                </a:r>
              </a:p>
            </p:txBody>
          </p:sp>
        </p:grpSp>
      </p:grpSp>
      <p:grpSp>
        <p:nvGrpSpPr>
          <p:cNvPr id="27" name="Group 27"/>
          <p:cNvGrpSpPr/>
          <p:nvPr/>
        </p:nvGrpSpPr>
        <p:grpSpPr>
          <a:xfrm>
            <a:off x="-719518" y="0"/>
            <a:ext cx="19906877" cy="2223747"/>
            <a:chOff x="0" y="0"/>
            <a:chExt cx="4807995" cy="53708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807995" cy="537089"/>
            </a:xfrm>
            <a:custGeom>
              <a:avLst/>
              <a:gdLst/>
              <a:ahLst/>
              <a:cxnLst/>
              <a:rect l="l" t="t" r="r" b="b"/>
              <a:pathLst>
                <a:path w="4807995" h="537089">
                  <a:moveTo>
                    <a:pt x="24890" y="0"/>
                  </a:moveTo>
                  <a:lnTo>
                    <a:pt x="4783105" y="0"/>
                  </a:lnTo>
                  <a:cubicBezTo>
                    <a:pt x="4796851" y="0"/>
                    <a:pt x="4807995" y="11144"/>
                    <a:pt x="4807995" y="24890"/>
                  </a:cubicBezTo>
                  <a:lnTo>
                    <a:pt x="4807995" y="512199"/>
                  </a:lnTo>
                  <a:cubicBezTo>
                    <a:pt x="4807995" y="525945"/>
                    <a:pt x="4796851" y="537089"/>
                    <a:pt x="4783105" y="537089"/>
                  </a:cubicBezTo>
                  <a:lnTo>
                    <a:pt x="24890" y="537089"/>
                  </a:lnTo>
                  <a:cubicBezTo>
                    <a:pt x="11144" y="537089"/>
                    <a:pt x="0" y="525945"/>
                    <a:pt x="0" y="512199"/>
                  </a:cubicBezTo>
                  <a:lnTo>
                    <a:pt x="0" y="24890"/>
                  </a:lnTo>
                  <a:cubicBezTo>
                    <a:pt x="0" y="11144"/>
                    <a:pt x="11144" y="0"/>
                    <a:pt x="24890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4807995" cy="5942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99717" y="3638848"/>
            <a:ext cx="6196357" cy="2720803"/>
            <a:chOff x="0" y="-384666"/>
            <a:chExt cx="8261809" cy="3627738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7802880" cy="3243072"/>
            </a:xfrm>
            <a:custGeom>
              <a:avLst/>
              <a:gdLst/>
              <a:ahLst/>
              <a:cxnLst/>
              <a:rect l="l" t="t" r="r" b="b"/>
              <a:pathLst>
                <a:path w="7802880" h="3243072">
                  <a:moveTo>
                    <a:pt x="0" y="0"/>
                  </a:moveTo>
                  <a:lnTo>
                    <a:pt x="7802880" y="0"/>
                  </a:lnTo>
                  <a:lnTo>
                    <a:pt x="7802880" y="3243072"/>
                  </a:lnTo>
                  <a:lnTo>
                    <a:pt x="0" y="324307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3326" r="-332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458929" y="-384666"/>
              <a:ext cx="7802880" cy="333832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32 venues + 43 </a:t>
              </a:r>
              <a:r>
                <a:rPr lang="en-US" sz="2000" b="1" dirty="0" err="1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licences</a:t>
              </a: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 (Genting Casinos, 2026)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International Genting Group parent backing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Omnichannel: physical + Genting Live streaming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Brand recognition &amp; hospitality expertise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Resorts World Birmingham flagship destination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722629" y="6303349"/>
            <a:ext cx="5314951" cy="2503742"/>
          </a:xfrm>
          <a:prstGeom prst="rect">
            <a:avLst/>
          </a:prstGeom>
        </p:spPr>
        <p:txBody>
          <a:bodyPr lIns="0" tIns="0" rIns="0" bIns="0" rtlCol="0" anchor="ctr"/>
          <a:lstStyle/>
          <a:p>
            <a:pPr algn="just">
              <a:lnSpc>
                <a:spcPts val="2849"/>
              </a:lnSpc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· Non-remote GGY +7.9% to £933.8m </a:t>
            </a:r>
            <a:r>
              <a:rPr lang="en-GB" sz="2000" b="1" dirty="0"/>
              <a:t>(Gambling Commission, 2025)</a:t>
            </a:r>
            <a:endParaRPr lang="en-US" sz="2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just">
              <a:lnSpc>
                <a:spcPts val="2849"/>
              </a:lnSpc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·Machine entitlement reform </a:t>
            </a:r>
            <a:r>
              <a:rPr lang="en-GB" sz="2000" b="1" dirty="0"/>
              <a:t>(Gambling Commission, 2026)</a:t>
            </a:r>
            <a:endParaRPr lang="en-US" sz="2000" b="1" dirty="0">
              <a:solidFill>
                <a:srgbClr val="000000"/>
              </a:solidFill>
              <a:latin typeface="Calibri (MS) Bold"/>
              <a:ea typeface="Calibri (MS) Bold"/>
              <a:cs typeface="Calibri (MS) Bold"/>
              <a:sym typeface="Calibri (MS) Bold"/>
            </a:endParaRPr>
          </a:p>
          <a:p>
            <a:pPr algn="just">
              <a:lnSpc>
                <a:spcPts val="2849"/>
              </a:lnSpc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· CRM &amp;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personalised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data-driven marketing</a:t>
            </a:r>
          </a:p>
          <a:p>
            <a:pPr algn="just">
              <a:lnSpc>
                <a:spcPts val="2849"/>
              </a:lnSpc>
            </a:pP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· Venue </a:t>
            </a:r>
            <a:r>
              <a:rPr lang="en-US" sz="2000" b="1" dirty="0" err="1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modernisation</a:t>
            </a:r>
            <a:r>
              <a:rPr lang="en-US" sz="2000" b="1" dirty="0">
                <a:solidFill>
                  <a:srgbClr val="000000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 as a social destination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11591926" y="3412859"/>
            <a:ext cx="6764654" cy="2903713"/>
            <a:chOff x="-1216659" y="-628545"/>
            <a:chExt cx="9019539" cy="387161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7802880" cy="3243072"/>
            </a:xfrm>
            <a:custGeom>
              <a:avLst/>
              <a:gdLst/>
              <a:ahLst/>
              <a:cxnLst/>
              <a:rect l="l" t="t" r="r" b="b"/>
              <a:pathLst>
                <a:path w="7802880" h="3243072">
                  <a:moveTo>
                    <a:pt x="0" y="0"/>
                  </a:moveTo>
                  <a:lnTo>
                    <a:pt x="7802880" y="0"/>
                  </a:lnTo>
                  <a:lnTo>
                    <a:pt x="7802880" y="3243072"/>
                  </a:lnTo>
                  <a:lnTo>
                    <a:pt x="0" y="324307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3326" r="-332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-1216659" y="-628545"/>
              <a:ext cx="7802880" cy="333832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191919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High fixed costs: premises, staffing, compliance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191919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Demand sensitive to household disposable income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191919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Regulatory tension: revenue vs responsible gambling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191919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Cannot compete on cost with digital-only operators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1593832" y="6101196"/>
            <a:ext cx="6788148" cy="4215514"/>
            <a:chOff x="-1122677" y="-1266308"/>
            <a:chExt cx="9050864" cy="5620684"/>
          </a:xfrm>
        </p:grpSpPr>
        <p:sp>
          <p:nvSpPr>
            <p:cNvPr id="40" name="Freeform 40"/>
            <p:cNvSpPr/>
            <p:nvPr/>
          </p:nvSpPr>
          <p:spPr>
            <a:xfrm>
              <a:off x="125307" y="1111304"/>
              <a:ext cx="7802880" cy="3243072"/>
            </a:xfrm>
            <a:custGeom>
              <a:avLst/>
              <a:gdLst/>
              <a:ahLst/>
              <a:cxnLst/>
              <a:rect l="l" t="t" r="r" b="b"/>
              <a:pathLst>
                <a:path w="7802880" h="3243072">
                  <a:moveTo>
                    <a:pt x="0" y="0"/>
                  </a:moveTo>
                  <a:lnTo>
                    <a:pt x="7802880" y="0"/>
                  </a:lnTo>
                  <a:lnTo>
                    <a:pt x="7802880" y="3243072"/>
                  </a:lnTo>
                  <a:lnTo>
                    <a:pt x="0" y="324307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3326" r="-332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-1122677" y="-1266308"/>
              <a:ext cx="7802880" cy="333832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Flutter UK/Ireland: $3.547bn revenue (Flutter, 2026)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Grosvenor: +14% NRG (Rank Group, 2025)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Possible gambling tax increases</a:t>
              </a:r>
            </a:p>
            <a:p>
              <a:pPr algn="l">
                <a:lnSpc>
                  <a:spcPts val="2849"/>
                </a:lnSpc>
              </a:pPr>
              <a:r>
                <a:rPr lang="en-US" sz="2000" b="1" dirty="0">
                  <a:solidFill>
                    <a:srgbClr val="000000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· Hollywood Bowl +8.8% revenue (Hollywood Bowl Group, 2025)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94560" y="402336"/>
            <a:ext cx="13716000" cy="1005840"/>
            <a:chOff x="0" y="0"/>
            <a:chExt cx="18288000" cy="134112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8288000" cy="1341120"/>
            </a:xfrm>
            <a:custGeom>
              <a:avLst/>
              <a:gdLst/>
              <a:ahLst/>
              <a:cxnLst/>
              <a:rect l="l" t="t" r="r" b="b"/>
              <a:pathLst>
                <a:path w="18288000" h="1341120">
                  <a:moveTo>
                    <a:pt x="0" y="0"/>
                  </a:moveTo>
                  <a:lnTo>
                    <a:pt x="18288000" y="0"/>
                  </a:lnTo>
                  <a:lnTo>
                    <a:pt x="18288000" y="1341120"/>
                  </a:lnTo>
                  <a:lnTo>
                    <a:pt x="0" y="13411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215705" b="-215705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9525"/>
              <a:ext cx="18288000" cy="135064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759"/>
                </a:lnSpc>
              </a:pPr>
              <a:r>
                <a:rPr lang="en-US" sz="48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SWOT Analysis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846580" y="3380444"/>
            <a:ext cx="4191000" cy="450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40"/>
              </a:lnSpc>
            </a:pPr>
            <a:r>
              <a:rPr lang="en-US" sz="2800" b="1" spc="84" dirty="0">
                <a:solidFill>
                  <a:srgbClr val="000000"/>
                </a:solidFill>
                <a:latin typeface="Aileron Bold"/>
                <a:ea typeface="Aileron Bold"/>
                <a:cs typeface="Aileron Bold"/>
                <a:sym typeface="Aileron Bold"/>
              </a:rPr>
              <a:t>STRENGTHS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2194560" y="1316736"/>
            <a:ext cx="13716000" cy="585216"/>
            <a:chOff x="0" y="0"/>
            <a:chExt cx="18288000" cy="780288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18288000" cy="780288"/>
            </a:xfrm>
            <a:custGeom>
              <a:avLst/>
              <a:gdLst/>
              <a:ahLst/>
              <a:cxnLst/>
              <a:rect l="l" t="t" r="r" b="b"/>
              <a:pathLst>
                <a:path w="18288000" h="780288">
                  <a:moveTo>
                    <a:pt x="0" y="0"/>
                  </a:moveTo>
                  <a:lnTo>
                    <a:pt x="18288000" y="0"/>
                  </a:lnTo>
                  <a:lnTo>
                    <a:pt x="1828800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06680" b="-4066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47625"/>
              <a:ext cx="18288000" cy="8279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39"/>
                </a:lnSpc>
              </a:pPr>
              <a:r>
                <a:rPr lang="en-US" sz="2199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Internal strengths &amp; weaknesses · External opportunities &amp; threats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892417" y="978134"/>
            <a:ext cx="20072834" cy="9308866"/>
            <a:chOff x="0" y="0"/>
            <a:chExt cx="4848077" cy="224831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48077" cy="2248317"/>
            </a:xfrm>
            <a:custGeom>
              <a:avLst/>
              <a:gdLst/>
              <a:ahLst/>
              <a:cxnLst/>
              <a:rect l="l" t="t" r="r" b="b"/>
              <a:pathLst>
                <a:path w="4848077" h="2248317">
                  <a:moveTo>
                    <a:pt x="38569" y="0"/>
                  </a:moveTo>
                  <a:lnTo>
                    <a:pt x="4809508" y="0"/>
                  </a:lnTo>
                  <a:cubicBezTo>
                    <a:pt x="4830809" y="0"/>
                    <a:pt x="4848077" y="17268"/>
                    <a:pt x="4848077" y="38569"/>
                  </a:cubicBezTo>
                  <a:lnTo>
                    <a:pt x="4848077" y="2209748"/>
                  </a:lnTo>
                  <a:cubicBezTo>
                    <a:pt x="4848077" y="2219977"/>
                    <a:pt x="4844014" y="2229788"/>
                    <a:pt x="4836781" y="2237021"/>
                  </a:cubicBezTo>
                  <a:cubicBezTo>
                    <a:pt x="4829547" y="2244254"/>
                    <a:pt x="4819737" y="2248317"/>
                    <a:pt x="4809508" y="2248317"/>
                  </a:cubicBezTo>
                  <a:lnTo>
                    <a:pt x="38569" y="2248317"/>
                  </a:lnTo>
                  <a:cubicBezTo>
                    <a:pt x="28340" y="2248317"/>
                    <a:pt x="18530" y="2244254"/>
                    <a:pt x="11297" y="2237021"/>
                  </a:cubicBezTo>
                  <a:cubicBezTo>
                    <a:pt x="4064" y="2229788"/>
                    <a:pt x="0" y="2219977"/>
                    <a:pt x="0" y="2209748"/>
                  </a:cubicBezTo>
                  <a:lnTo>
                    <a:pt x="0" y="38569"/>
                  </a:lnTo>
                  <a:cubicBezTo>
                    <a:pt x="0" y="17268"/>
                    <a:pt x="17268" y="0"/>
                    <a:pt x="38569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48077" cy="23054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184937" y="3659029"/>
            <a:ext cx="19062180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-774180" y="9543546"/>
            <a:ext cx="19062180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718823" y="3940016"/>
            <a:ext cx="8163563" cy="5318284"/>
            <a:chOff x="0" y="0"/>
            <a:chExt cx="10884751" cy="709104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884789" cy="7091083"/>
            </a:xfrm>
            <a:custGeom>
              <a:avLst/>
              <a:gdLst/>
              <a:ahLst/>
              <a:cxnLst/>
              <a:rect l="l" t="t" r="r" b="b"/>
              <a:pathLst>
                <a:path w="10884789" h="7091083">
                  <a:moveTo>
                    <a:pt x="0" y="377147"/>
                  </a:moveTo>
                  <a:cubicBezTo>
                    <a:pt x="0" y="168878"/>
                    <a:pt x="109982" y="0"/>
                    <a:pt x="245618" y="0"/>
                  </a:cubicBezTo>
                  <a:lnTo>
                    <a:pt x="10639171" y="0"/>
                  </a:lnTo>
                  <a:cubicBezTo>
                    <a:pt x="10774807" y="0"/>
                    <a:pt x="10884789" y="168878"/>
                    <a:pt x="10884789" y="377147"/>
                  </a:cubicBezTo>
                  <a:lnTo>
                    <a:pt x="10884789" y="6713957"/>
                  </a:lnTo>
                  <a:cubicBezTo>
                    <a:pt x="10884789" y="6922226"/>
                    <a:pt x="10774807" y="7091083"/>
                    <a:pt x="10639171" y="7091083"/>
                  </a:cubicBezTo>
                  <a:lnTo>
                    <a:pt x="245618" y="7091083"/>
                  </a:lnTo>
                  <a:cubicBezTo>
                    <a:pt x="109982" y="7091083"/>
                    <a:pt x="0" y="6922226"/>
                    <a:pt x="0" y="6713957"/>
                  </a:cubicBezTo>
                  <a:close/>
                </a:path>
              </a:pathLst>
            </a:custGeom>
            <a:solidFill>
              <a:srgbClr val="F8FAFC"/>
            </a:solidFill>
            <a:ln w="25400" cap="sq">
              <a:solidFill>
                <a:srgbClr val="F8FAF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060704" y="3940016"/>
            <a:ext cx="5120640" cy="1903034"/>
            <a:chOff x="0" y="0"/>
            <a:chExt cx="6827520" cy="253737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827520" cy="2537378"/>
            </a:xfrm>
            <a:custGeom>
              <a:avLst/>
              <a:gdLst/>
              <a:ahLst/>
              <a:cxnLst/>
              <a:rect l="l" t="t" r="r" b="b"/>
              <a:pathLst>
                <a:path w="6827520" h="2537378">
                  <a:moveTo>
                    <a:pt x="0" y="0"/>
                  </a:moveTo>
                  <a:lnTo>
                    <a:pt x="6827520" y="0"/>
                  </a:lnTo>
                  <a:lnTo>
                    <a:pt x="6827520" y="2537378"/>
                  </a:lnTo>
                  <a:lnTo>
                    <a:pt x="0" y="253737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4171" b="293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6827520" cy="255642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Grosvenor Casinos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93143" y="5484486"/>
            <a:ext cx="5054603" cy="881444"/>
            <a:chOff x="0" y="0"/>
            <a:chExt cx="6739471" cy="117525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739636" cy="1175424"/>
            </a:xfrm>
            <a:custGeom>
              <a:avLst/>
              <a:gdLst/>
              <a:ahLst/>
              <a:cxnLst/>
              <a:rect l="l" t="t" r="r" b="b"/>
              <a:pathLst>
                <a:path w="6739636" h="1175424">
                  <a:moveTo>
                    <a:pt x="0" y="156787"/>
                  </a:moveTo>
                  <a:cubicBezTo>
                    <a:pt x="0" y="70203"/>
                    <a:pt x="45720" y="0"/>
                    <a:pt x="102108" y="0"/>
                  </a:cubicBezTo>
                  <a:lnTo>
                    <a:pt x="6637527" y="0"/>
                  </a:lnTo>
                  <a:cubicBezTo>
                    <a:pt x="6693915" y="0"/>
                    <a:pt x="6739636" y="70203"/>
                    <a:pt x="6739636" y="156787"/>
                  </a:cubicBezTo>
                  <a:lnTo>
                    <a:pt x="6739636" y="1018726"/>
                  </a:lnTo>
                  <a:cubicBezTo>
                    <a:pt x="6739636" y="1105310"/>
                    <a:pt x="6693915" y="1175424"/>
                    <a:pt x="6637527" y="1175424"/>
                  </a:cubicBezTo>
                  <a:lnTo>
                    <a:pt x="102108" y="1175424"/>
                  </a:lnTo>
                  <a:cubicBezTo>
                    <a:pt x="45720" y="1175297"/>
                    <a:pt x="0" y="1105115"/>
                    <a:pt x="0" y="1018531"/>
                  </a:cubicBezTo>
                  <a:close/>
                </a:path>
              </a:pathLst>
            </a:custGeom>
            <a:solidFill>
              <a:srgbClr val="CCFBF1"/>
            </a:solidFill>
            <a:ln w="25400" cap="sq">
              <a:solidFill>
                <a:srgbClr val="CCFBF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60704" y="5560144"/>
            <a:ext cx="4919472" cy="730113"/>
            <a:chOff x="0" y="0"/>
            <a:chExt cx="6559296" cy="97348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559296" cy="973484"/>
            </a:xfrm>
            <a:custGeom>
              <a:avLst/>
              <a:gdLst/>
              <a:ahLst/>
              <a:cxnLst/>
              <a:rect l="l" t="t" r="r" b="b"/>
              <a:pathLst>
                <a:path w="6559296" h="973484">
                  <a:moveTo>
                    <a:pt x="0" y="0"/>
                  </a:moveTo>
                  <a:lnTo>
                    <a:pt x="6559296" y="0"/>
                  </a:lnTo>
                  <a:lnTo>
                    <a:pt x="6559296" y="973484"/>
                  </a:lnTo>
                  <a:lnTo>
                    <a:pt x="0" y="97348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8726" b="-6385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6559296" cy="100205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20"/>
                </a:lnSpc>
              </a:pPr>
              <a:r>
                <a:rPr lang="en-US" sz="1600" b="1" dirty="0">
                  <a:solidFill>
                    <a:srgbClr val="065F4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+14% NRG → £378.4m  ·  Rank Group, 2025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05840" y="6655313"/>
            <a:ext cx="7498080" cy="2302663"/>
            <a:chOff x="0" y="0"/>
            <a:chExt cx="9997440" cy="307021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9997440" cy="3070218"/>
            </a:xfrm>
            <a:custGeom>
              <a:avLst/>
              <a:gdLst/>
              <a:ahLst/>
              <a:cxnLst/>
              <a:rect l="l" t="t" r="r" b="b"/>
              <a:pathLst>
                <a:path w="9997440" h="3070218">
                  <a:moveTo>
                    <a:pt x="0" y="0"/>
                  </a:moveTo>
                  <a:lnTo>
                    <a:pt x="9997440" y="0"/>
                  </a:lnTo>
                  <a:lnTo>
                    <a:pt x="9997440" y="3070218"/>
                  </a:lnTo>
                  <a:lnTo>
                    <a:pt x="0" y="307021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0885" b="398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9997440" cy="311784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20"/>
                </a:lnSpc>
              </a:pPr>
              <a:r>
                <a:rPr lang="en-US" sz="2100" b="1">
                  <a:solidFill>
                    <a:srgbClr val="334155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51 venues + digital platform. Closest like-for-like rival — sets the omnichannel benchmark Genting must match.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716027" y="3940016"/>
            <a:ext cx="8163563" cy="5318284"/>
            <a:chOff x="0" y="0"/>
            <a:chExt cx="10884751" cy="709104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884789" cy="7091083"/>
            </a:xfrm>
            <a:custGeom>
              <a:avLst/>
              <a:gdLst/>
              <a:ahLst/>
              <a:cxnLst/>
              <a:rect l="l" t="t" r="r" b="b"/>
              <a:pathLst>
                <a:path w="10884789" h="7091083">
                  <a:moveTo>
                    <a:pt x="0" y="377147"/>
                  </a:moveTo>
                  <a:cubicBezTo>
                    <a:pt x="0" y="168878"/>
                    <a:pt x="109982" y="0"/>
                    <a:pt x="245618" y="0"/>
                  </a:cubicBezTo>
                  <a:lnTo>
                    <a:pt x="10639171" y="0"/>
                  </a:lnTo>
                  <a:cubicBezTo>
                    <a:pt x="10774807" y="0"/>
                    <a:pt x="10884789" y="168878"/>
                    <a:pt x="10884789" y="377147"/>
                  </a:cubicBezTo>
                  <a:lnTo>
                    <a:pt x="10884789" y="6713957"/>
                  </a:lnTo>
                  <a:cubicBezTo>
                    <a:pt x="10884789" y="6922226"/>
                    <a:pt x="10774807" y="7091083"/>
                    <a:pt x="10639171" y="7091083"/>
                  </a:cubicBezTo>
                  <a:lnTo>
                    <a:pt x="245618" y="7091083"/>
                  </a:lnTo>
                  <a:cubicBezTo>
                    <a:pt x="109982" y="7091083"/>
                    <a:pt x="0" y="6922226"/>
                    <a:pt x="0" y="6713957"/>
                  </a:cubicBezTo>
                  <a:close/>
                </a:path>
              </a:pathLst>
            </a:custGeom>
            <a:solidFill>
              <a:srgbClr val="F8FAFC"/>
            </a:solidFill>
            <a:ln w="25400" cap="sq">
              <a:solidFill>
                <a:srgbClr val="F8FAF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0057908" y="3940016"/>
            <a:ext cx="5120640" cy="1903028"/>
            <a:chOff x="0" y="0"/>
            <a:chExt cx="6827520" cy="2537371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6827520" cy="2537371"/>
            </a:xfrm>
            <a:custGeom>
              <a:avLst/>
              <a:gdLst/>
              <a:ahLst/>
              <a:cxnLst/>
              <a:rect l="l" t="t" r="r" b="b"/>
              <a:pathLst>
                <a:path w="6827520" h="2537371">
                  <a:moveTo>
                    <a:pt x="0" y="0"/>
                  </a:moveTo>
                  <a:lnTo>
                    <a:pt x="6827520" y="0"/>
                  </a:lnTo>
                  <a:lnTo>
                    <a:pt x="6827520" y="2537371"/>
                  </a:lnTo>
                  <a:lnTo>
                    <a:pt x="0" y="2537371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4171" b="293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19050"/>
              <a:ext cx="6827520" cy="255642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Flutter Entertainment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990347" y="5484486"/>
            <a:ext cx="5054603" cy="881444"/>
            <a:chOff x="0" y="0"/>
            <a:chExt cx="6739471" cy="1175259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6739636" cy="1175424"/>
            </a:xfrm>
            <a:custGeom>
              <a:avLst/>
              <a:gdLst/>
              <a:ahLst/>
              <a:cxnLst/>
              <a:rect l="l" t="t" r="r" b="b"/>
              <a:pathLst>
                <a:path w="6739636" h="1175424">
                  <a:moveTo>
                    <a:pt x="0" y="156787"/>
                  </a:moveTo>
                  <a:cubicBezTo>
                    <a:pt x="0" y="70203"/>
                    <a:pt x="45720" y="0"/>
                    <a:pt x="102108" y="0"/>
                  </a:cubicBezTo>
                  <a:lnTo>
                    <a:pt x="6637527" y="0"/>
                  </a:lnTo>
                  <a:cubicBezTo>
                    <a:pt x="6693915" y="0"/>
                    <a:pt x="6739636" y="70203"/>
                    <a:pt x="6739636" y="156787"/>
                  </a:cubicBezTo>
                  <a:lnTo>
                    <a:pt x="6739636" y="1018726"/>
                  </a:lnTo>
                  <a:cubicBezTo>
                    <a:pt x="6739636" y="1105310"/>
                    <a:pt x="6693915" y="1175424"/>
                    <a:pt x="6637527" y="1175424"/>
                  </a:cubicBezTo>
                  <a:lnTo>
                    <a:pt x="102108" y="1175424"/>
                  </a:lnTo>
                  <a:cubicBezTo>
                    <a:pt x="45720" y="1175297"/>
                    <a:pt x="0" y="1105115"/>
                    <a:pt x="0" y="1018531"/>
                  </a:cubicBezTo>
                  <a:close/>
                </a:path>
              </a:pathLst>
            </a:custGeom>
            <a:solidFill>
              <a:srgbClr val="FEF3C7"/>
            </a:solidFill>
            <a:ln w="25400" cap="sq">
              <a:solidFill>
                <a:srgbClr val="FEF3C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057908" y="5560144"/>
            <a:ext cx="4919472" cy="730113"/>
            <a:chOff x="0" y="0"/>
            <a:chExt cx="6559296" cy="973484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6559296" cy="973484"/>
            </a:xfrm>
            <a:custGeom>
              <a:avLst/>
              <a:gdLst/>
              <a:ahLst/>
              <a:cxnLst/>
              <a:rect l="l" t="t" r="r" b="b"/>
              <a:pathLst>
                <a:path w="6559296" h="973484">
                  <a:moveTo>
                    <a:pt x="0" y="0"/>
                  </a:moveTo>
                  <a:lnTo>
                    <a:pt x="6559296" y="0"/>
                  </a:lnTo>
                  <a:lnTo>
                    <a:pt x="6559296" y="973484"/>
                  </a:lnTo>
                  <a:lnTo>
                    <a:pt x="0" y="97348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8726" b="-6385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28575"/>
              <a:ext cx="6559296" cy="100205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20"/>
                </a:lnSpc>
              </a:pPr>
              <a:r>
                <a:rPr lang="en-US" sz="1600" b="1">
                  <a:solidFill>
                    <a:srgbClr val="92400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$3.547bn UK/Ireland revenue  ·  Flutter, 2026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0003044" y="6655313"/>
            <a:ext cx="7498080" cy="2302663"/>
            <a:chOff x="0" y="0"/>
            <a:chExt cx="9997440" cy="3070218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997440" cy="3070218"/>
            </a:xfrm>
            <a:custGeom>
              <a:avLst/>
              <a:gdLst/>
              <a:ahLst/>
              <a:cxnLst/>
              <a:rect l="l" t="t" r="r" b="b"/>
              <a:pathLst>
                <a:path w="9997440" h="3070218">
                  <a:moveTo>
                    <a:pt x="0" y="0"/>
                  </a:moveTo>
                  <a:lnTo>
                    <a:pt x="9997440" y="0"/>
                  </a:lnTo>
                  <a:lnTo>
                    <a:pt x="9997440" y="3070218"/>
                  </a:lnTo>
                  <a:lnTo>
                    <a:pt x="0" y="307021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0885" b="398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47625"/>
              <a:ext cx="9997440" cy="311784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20"/>
                </a:lnSpc>
              </a:pPr>
              <a:r>
                <a:rPr lang="en-US" sz="2100" b="1">
                  <a:solidFill>
                    <a:srgbClr val="334155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Enormous digital-only scale. Genting cannot compete on cost — must differentiate via experience.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181344" y="4081317"/>
            <a:ext cx="2322576" cy="3102501"/>
            <a:chOff x="0" y="0"/>
            <a:chExt cx="959860" cy="1282183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34" name="Freeform 34"/>
            <p:cNvSpPr/>
            <p:nvPr/>
          </p:nvSpPr>
          <p:spPr>
            <a:xfrm>
              <a:off x="0" y="0"/>
              <a:ext cx="959860" cy="1282183"/>
            </a:xfrm>
            <a:custGeom>
              <a:avLst/>
              <a:gdLst/>
              <a:ahLst/>
              <a:cxnLst/>
              <a:rect l="l" t="t" r="r" b="b"/>
              <a:pathLst>
                <a:path w="959860" h="1282183">
                  <a:moveTo>
                    <a:pt x="935615" y="155341"/>
                  </a:moveTo>
                  <a:lnTo>
                    <a:pt x="825037" y="31728"/>
                  </a:lnTo>
                  <a:cubicBezTo>
                    <a:pt x="806976" y="11539"/>
                    <a:pt x="781171" y="0"/>
                    <a:pt x="754082" y="0"/>
                  </a:cubicBezTo>
                  <a:lnTo>
                    <a:pt x="205781" y="10"/>
                  </a:lnTo>
                  <a:cubicBezTo>
                    <a:pt x="178693" y="10"/>
                    <a:pt x="152888" y="11550"/>
                    <a:pt x="134828" y="31739"/>
                  </a:cubicBezTo>
                  <a:lnTo>
                    <a:pt x="24247" y="155355"/>
                  </a:lnTo>
                  <a:cubicBezTo>
                    <a:pt x="8634" y="172808"/>
                    <a:pt x="1" y="195404"/>
                    <a:pt x="0" y="218821"/>
                  </a:cubicBezTo>
                  <a:lnTo>
                    <a:pt x="0" y="1063371"/>
                  </a:lnTo>
                  <a:cubicBezTo>
                    <a:pt x="0" y="1086790"/>
                    <a:pt x="8633" y="1109388"/>
                    <a:pt x="24247" y="1126843"/>
                  </a:cubicBezTo>
                  <a:lnTo>
                    <a:pt x="134824" y="1250454"/>
                  </a:lnTo>
                  <a:cubicBezTo>
                    <a:pt x="152885" y="1270643"/>
                    <a:pt x="178690" y="1282183"/>
                    <a:pt x="205778" y="1282183"/>
                  </a:cubicBezTo>
                  <a:lnTo>
                    <a:pt x="754080" y="1282174"/>
                  </a:lnTo>
                  <a:cubicBezTo>
                    <a:pt x="781167" y="1282174"/>
                    <a:pt x="806972" y="1270634"/>
                    <a:pt x="825032" y="1250445"/>
                  </a:cubicBezTo>
                  <a:lnTo>
                    <a:pt x="935613" y="1126830"/>
                  </a:lnTo>
                  <a:cubicBezTo>
                    <a:pt x="951228" y="1109375"/>
                    <a:pt x="959860" y="1086777"/>
                    <a:pt x="959860" y="1063358"/>
                  </a:cubicBezTo>
                  <a:lnTo>
                    <a:pt x="959860" y="218812"/>
                  </a:lnTo>
                  <a:cubicBezTo>
                    <a:pt x="959860" y="195393"/>
                    <a:pt x="951228" y="172796"/>
                    <a:pt x="935615" y="155341"/>
                  </a:cubicBezTo>
                  <a:close/>
                </a:path>
              </a:pathLst>
            </a:custGeom>
            <a:blipFill>
              <a:blip r:embed="rId3"/>
              <a:stretch>
                <a:fillRect l="-27813" r="-27813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5378573" y="4081317"/>
            <a:ext cx="2322576" cy="3102501"/>
            <a:chOff x="0" y="0"/>
            <a:chExt cx="959860" cy="1282183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36" name="Freeform 36"/>
            <p:cNvSpPr/>
            <p:nvPr/>
          </p:nvSpPr>
          <p:spPr>
            <a:xfrm>
              <a:off x="0" y="0"/>
              <a:ext cx="959860" cy="1282183"/>
            </a:xfrm>
            <a:custGeom>
              <a:avLst/>
              <a:gdLst/>
              <a:ahLst/>
              <a:cxnLst/>
              <a:rect l="l" t="t" r="r" b="b"/>
              <a:pathLst>
                <a:path w="959860" h="1282183">
                  <a:moveTo>
                    <a:pt x="935615" y="155341"/>
                  </a:moveTo>
                  <a:lnTo>
                    <a:pt x="825037" y="31728"/>
                  </a:lnTo>
                  <a:cubicBezTo>
                    <a:pt x="806976" y="11539"/>
                    <a:pt x="781171" y="0"/>
                    <a:pt x="754082" y="0"/>
                  </a:cubicBezTo>
                  <a:lnTo>
                    <a:pt x="205781" y="10"/>
                  </a:lnTo>
                  <a:cubicBezTo>
                    <a:pt x="178693" y="10"/>
                    <a:pt x="152888" y="11550"/>
                    <a:pt x="134828" y="31739"/>
                  </a:cubicBezTo>
                  <a:lnTo>
                    <a:pt x="24247" y="155355"/>
                  </a:lnTo>
                  <a:cubicBezTo>
                    <a:pt x="8634" y="172808"/>
                    <a:pt x="1" y="195404"/>
                    <a:pt x="0" y="218821"/>
                  </a:cubicBezTo>
                  <a:lnTo>
                    <a:pt x="0" y="1063371"/>
                  </a:lnTo>
                  <a:cubicBezTo>
                    <a:pt x="0" y="1086790"/>
                    <a:pt x="8633" y="1109388"/>
                    <a:pt x="24247" y="1126843"/>
                  </a:cubicBezTo>
                  <a:lnTo>
                    <a:pt x="134824" y="1250454"/>
                  </a:lnTo>
                  <a:cubicBezTo>
                    <a:pt x="152885" y="1270643"/>
                    <a:pt x="178690" y="1282183"/>
                    <a:pt x="205778" y="1282183"/>
                  </a:cubicBezTo>
                  <a:lnTo>
                    <a:pt x="754080" y="1282174"/>
                  </a:lnTo>
                  <a:cubicBezTo>
                    <a:pt x="781167" y="1282174"/>
                    <a:pt x="806972" y="1270634"/>
                    <a:pt x="825032" y="1250445"/>
                  </a:cubicBezTo>
                  <a:lnTo>
                    <a:pt x="935613" y="1126830"/>
                  </a:lnTo>
                  <a:cubicBezTo>
                    <a:pt x="951228" y="1109375"/>
                    <a:pt x="959860" y="1086777"/>
                    <a:pt x="959860" y="1063358"/>
                  </a:cubicBezTo>
                  <a:lnTo>
                    <a:pt x="959860" y="218812"/>
                  </a:lnTo>
                  <a:cubicBezTo>
                    <a:pt x="959860" y="195393"/>
                    <a:pt x="951228" y="172796"/>
                    <a:pt x="935615" y="155341"/>
                  </a:cubicBezTo>
                  <a:close/>
                </a:path>
              </a:pathLst>
            </a:custGeom>
            <a:blipFill>
              <a:blip r:embed="rId4"/>
              <a:stretch>
                <a:fillRect l="-69016" r="-69016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28700" y="1790005"/>
            <a:ext cx="14218144" cy="801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57"/>
              </a:lnSpc>
            </a:pPr>
            <a:r>
              <a:rPr lang="en-US" sz="8954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COMPETITOR ANALYSIS</a:t>
            </a:r>
          </a:p>
          <a:p>
            <a:pPr algn="l">
              <a:lnSpc>
                <a:spcPts val="53"/>
              </a:lnSpc>
            </a:pPr>
            <a:endParaRPr lang="en-US" sz="8954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-228600" y="53947"/>
            <a:ext cx="7086600" cy="6465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14"/>
              </a:lnSpc>
              <a:spcBef>
                <a:spcPct val="0"/>
              </a:spcBef>
            </a:pPr>
            <a:r>
              <a:rPr lang="en-US" sz="3796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Direct Competitors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892417" y="978134"/>
            <a:ext cx="20072834" cy="9308866"/>
            <a:chOff x="0" y="0"/>
            <a:chExt cx="4848077" cy="224831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48077" cy="2248317"/>
            </a:xfrm>
            <a:custGeom>
              <a:avLst/>
              <a:gdLst/>
              <a:ahLst/>
              <a:cxnLst/>
              <a:rect l="l" t="t" r="r" b="b"/>
              <a:pathLst>
                <a:path w="4848077" h="2248317">
                  <a:moveTo>
                    <a:pt x="38569" y="0"/>
                  </a:moveTo>
                  <a:lnTo>
                    <a:pt x="4809508" y="0"/>
                  </a:lnTo>
                  <a:cubicBezTo>
                    <a:pt x="4830809" y="0"/>
                    <a:pt x="4848077" y="17268"/>
                    <a:pt x="4848077" y="38569"/>
                  </a:cubicBezTo>
                  <a:lnTo>
                    <a:pt x="4848077" y="2209748"/>
                  </a:lnTo>
                  <a:cubicBezTo>
                    <a:pt x="4848077" y="2219977"/>
                    <a:pt x="4844014" y="2229788"/>
                    <a:pt x="4836781" y="2237021"/>
                  </a:cubicBezTo>
                  <a:cubicBezTo>
                    <a:pt x="4829547" y="2244254"/>
                    <a:pt x="4819737" y="2248317"/>
                    <a:pt x="4809508" y="2248317"/>
                  </a:cubicBezTo>
                  <a:lnTo>
                    <a:pt x="38569" y="2248317"/>
                  </a:lnTo>
                  <a:cubicBezTo>
                    <a:pt x="28340" y="2248317"/>
                    <a:pt x="18530" y="2244254"/>
                    <a:pt x="11297" y="2237021"/>
                  </a:cubicBezTo>
                  <a:cubicBezTo>
                    <a:pt x="4064" y="2229788"/>
                    <a:pt x="0" y="2219977"/>
                    <a:pt x="0" y="2209748"/>
                  </a:cubicBezTo>
                  <a:lnTo>
                    <a:pt x="0" y="38569"/>
                  </a:lnTo>
                  <a:cubicBezTo>
                    <a:pt x="0" y="17268"/>
                    <a:pt x="17268" y="0"/>
                    <a:pt x="38569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48077" cy="23054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184937" y="3659029"/>
            <a:ext cx="19062180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-774180" y="9543546"/>
            <a:ext cx="19062180" cy="0"/>
          </a:xfrm>
          <a:prstGeom prst="line">
            <a:avLst/>
          </a:prstGeom>
          <a:ln w="95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365609" y="3967644"/>
            <a:ext cx="8163563" cy="5021052"/>
            <a:chOff x="0" y="0"/>
            <a:chExt cx="10884751" cy="669473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884789" cy="6694774"/>
            </a:xfrm>
            <a:custGeom>
              <a:avLst/>
              <a:gdLst/>
              <a:ahLst/>
              <a:cxnLst/>
              <a:rect l="l" t="t" r="r" b="b"/>
              <a:pathLst>
                <a:path w="10884789" h="6694774">
                  <a:moveTo>
                    <a:pt x="0" y="356069"/>
                  </a:moveTo>
                  <a:cubicBezTo>
                    <a:pt x="0" y="159439"/>
                    <a:pt x="109982" y="0"/>
                    <a:pt x="245618" y="0"/>
                  </a:cubicBezTo>
                  <a:lnTo>
                    <a:pt x="10639171" y="0"/>
                  </a:lnTo>
                  <a:cubicBezTo>
                    <a:pt x="10774807" y="0"/>
                    <a:pt x="10884789" y="159439"/>
                    <a:pt x="10884789" y="356069"/>
                  </a:cubicBezTo>
                  <a:lnTo>
                    <a:pt x="10884789" y="6338723"/>
                  </a:lnTo>
                  <a:cubicBezTo>
                    <a:pt x="10884789" y="6535352"/>
                    <a:pt x="10774807" y="6694774"/>
                    <a:pt x="10639171" y="6694774"/>
                  </a:cubicBezTo>
                  <a:lnTo>
                    <a:pt x="245618" y="6694774"/>
                  </a:lnTo>
                  <a:cubicBezTo>
                    <a:pt x="109982" y="6694774"/>
                    <a:pt x="0" y="6535352"/>
                    <a:pt x="0" y="6338723"/>
                  </a:cubicBezTo>
                  <a:close/>
                </a:path>
              </a:pathLst>
            </a:custGeom>
            <a:solidFill>
              <a:srgbClr val="F8FAFC"/>
            </a:solidFill>
            <a:ln w="25400" cap="sq">
              <a:solidFill>
                <a:srgbClr val="F8FAF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07490" y="3967644"/>
            <a:ext cx="5120640" cy="2047948"/>
            <a:chOff x="0" y="0"/>
            <a:chExt cx="6827520" cy="273059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827520" cy="2730597"/>
            </a:xfrm>
            <a:custGeom>
              <a:avLst/>
              <a:gdLst/>
              <a:ahLst/>
              <a:cxnLst/>
              <a:rect l="l" t="t" r="r" b="b"/>
              <a:pathLst>
                <a:path w="6827520" h="2730597">
                  <a:moveTo>
                    <a:pt x="0" y="0"/>
                  </a:moveTo>
                  <a:lnTo>
                    <a:pt x="6827520" y="0"/>
                  </a:lnTo>
                  <a:lnTo>
                    <a:pt x="6827520" y="2730597"/>
                  </a:lnTo>
                  <a:lnTo>
                    <a:pt x="0" y="27305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1753" b="3431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9525"/>
              <a:ext cx="6827520" cy="274012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Buzz Bingo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39929" y="5425795"/>
            <a:ext cx="5054603" cy="832182"/>
            <a:chOff x="0" y="0"/>
            <a:chExt cx="6739471" cy="110957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739636" cy="1109741"/>
            </a:xfrm>
            <a:custGeom>
              <a:avLst/>
              <a:gdLst/>
              <a:ahLst/>
              <a:cxnLst/>
              <a:rect l="l" t="t" r="r" b="b"/>
              <a:pathLst>
                <a:path w="6739636" h="1109741">
                  <a:moveTo>
                    <a:pt x="0" y="148024"/>
                  </a:moveTo>
                  <a:cubicBezTo>
                    <a:pt x="0" y="66280"/>
                    <a:pt x="45720" y="0"/>
                    <a:pt x="102108" y="0"/>
                  </a:cubicBezTo>
                  <a:lnTo>
                    <a:pt x="6637527" y="0"/>
                  </a:lnTo>
                  <a:cubicBezTo>
                    <a:pt x="6693915" y="0"/>
                    <a:pt x="6739636" y="66280"/>
                    <a:pt x="6739636" y="148024"/>
                  </a:cubicBezTo>
                  <a:lnTo>
                    <a:pt x="6739636" y="961791"/>
                  </a:lnTo>
                  <a:cubicBezTo>
                    <a:pt x="6739636" y="1043535"/>
                    <a:pt x="6693915" y="1109741"/>
                    <a:pt x="6637527" y="1109741"/>
                  </a:cubicBezTo>
                  <a:lnTo>
                    <a:pt x="102108" y="1109741"/>
                  </a:lnTo>
                  <a:cubicBezTo>
                    <a:pt x="45720" y="1109614"/>
                    <a:pt x="0" y="1043351"/>
                    <a:pt x="0" y="961606"/>
                  </a:cubicBezTo>
                  <a:close/>
                </a:path>
              </a:pathLst>
            </a:custGeom>
            <a:solidFill>
              <a:srgbClr val="CCFBF1"/>
            </a:solidFill>
            <a:ln w="25400" cap="sq">
              <a:solidFill>
                <a:srgbClr val="CCFBF1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07490" y="5497226"/>
            <a:ext cx="4919472" cy="689308"/>
            <a:chOff x="0" y="0"/>
            <a:chExt cx="6559296" cy="91907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6559296" cy="919077"/>
            </a:xfrm>
            <a:custGeom>
              <a:avLst/>
              <a:gdLst/>
              <a:ahLst/>
              <a:cxnLst/>
              <a:rect l="l" t="t" r="r" b="b"/>
              <a:pathLst>
                <a:path w="6559296" h="919077">
                  <a:moveTo>
                    <a:pt x="0" y="0"/>
                  </a:moveTo>
                  <a:lnTo>
                    <a:pt x="6559296" y="0"/>
                  </a:lnTo>
                  <a:lnTo>
                    <a:pt x="6559296" y="919077"/>
                  </a:lnTo>
                  <a:lnTo>
                    <a:pt x="0" y="91907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04571" b="-7355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6559296" cy="94765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19"/>
                </a:lnSpc>
              </a:pPr>
              <a:r>
                <a:rPr lang="en-US" sz="1599" b="1">
                  <a:solidFill>
                    <a:srgbClr val="065F46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44% online rev from venue players  ·  Buzz Group, 2024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52626" y="6531187"/>
            <a:ext cx="7498080" cy="2173971"/>
            <a:chOff x="0" y="0"/>
            <a:chExt cx="9997440" cy="289862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9997440" cy="2898628"/>
            </a:xfrm>
            <a:custGeom>
              <a:avLst/>
              <a:gdLst/>
              <a:ahLst/>
              <a:cxnLst/>
              <a:rect l="l" t="t" r="r" b="b"/>
              <a:pathLst>
                <a:path w="9997440" h="2898628">
                  <a:moveTo>
                    <a:pt x="0" y="0"/>
                  </a:moveTo>
                  <a:lnTo>
                    <a:pt x="9997440" y="0"/>
                  </a:lnTo>
                  <a:lnTo>
                    <a:pt x="9997440" y="2898628"/>
                  </a:lnTo>
                  <a:lnTo>
                    <a:pt x="0" y="289862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2714" b="-169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9997440" cy="294625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19"/>
                </a:lnSpc>
              </a:pPr>
              <a:r>
                <a:rPr lang="en-US" sz="2099" b="1">
                  <a:solidFill>
                    <a:srgbClr val="334155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Proves physical-to-digital conversion works. Genting's Members' Club must drive the same crossover.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144000" y="3967644"/>
            <a:ext cx="8163563" cy="5021052"/>
            <a:chOff x="0" y="0"/>
            <a:chExt cx="10884751" cy="6694736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0884789" cy="6694774"/>
            </a:xfrm>
            <a:custGeom>
              <a:avLst/>
              <a:gdLst/>
              <a:ahLst/>
              <a:cxnLst/>
              <a:rect l="l" t="t" r="r" b="b"/>
              <a:pathLst>
                <a:path w="10884789" h="6694774">
                  <a:moveTo>
                    <a:pt x="0" y="356069"/>
                  </a:moveTo>
                  <a:cubicBezTo>
                    <a:pt x="0" y="159439"/>
                    <a:pt x="109982" y="0"/>
                    <a:pt x="245618" y="0"/>
                  </a:cubicBezTo>
                  <a:lnTo>
                    <a:pt x="10639171" y="0"/>
                  </a:lnTo>
                  <a:cubicBezTo>
                    <a:pt x="10774807" y="0"/>
                    <a:pt x="10884789" y="159439"/>
                    <a:pt x="10884789" y="356069"/>
                  </a:cubicBezTo>
                  <a:lnTo>
                    <a:pt x="10884789" y="6338723"/>
                  </a:lnTo>
                  <a:cubicBezTo>
                    <a:pt x="10884789" y="6535352"/>
                    <a:pt x="10774807" y="6694774"/>
                    <a:pt x="10639171" y="6694774"/>
                  </a:cubicBezTo>
                  <a:lnTo>
                    <a:pt x="245618" y="6694774"/>
                  </a:lnTo>
                  <a:cubicBezTo>
                    <a:pt x="109982" y="6694774"/>
                    <a:pt x="0" y="6535352"/>
                    <a:pt x="0" y="6338723"/>
                  </a:cubicBezTo>
                  <a:close/>
                </a:path>
              </a:pathLst>
            </a:custGeom>
            <a:solidFill>
              <a:srgbClr val="F8FAFC"/>
            </a:solidFill>
            <a:ln w="25400" cap="sq">
              <a:solidFill>
                <a:srgbClr val="F8FAF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9485881" y="3967644"/>
            <a:ext cx="5120640" cy="2047948"/>
            <a:chOff x="0" y="0"/>
            <a:chExt cx="6827520" cy="2730597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6827520" cy="2730597"/>
            </a:xfrm>
            <a:custGeom>
              <a:avLst/>
              <a:gdLst/>
              <a:ahLst/>
              <a:cxnLst/>
              <a:rect l="l" t="t" r="r" b="b"/>
              <a:pathLst>
                <a:path w="6827520" h="2730597">
                  <a:moveTo>
                    <a:pt x="0" y="0"/>
                  </a:moveTo>
                  <a:lnTo>
                    <a:pt x="6827520" y="0"/>
                  </a:lnTo>
                  <a:lnTo>
                    <a:pt x="6827520" y="2730597"/>
                  </a:lnTo>
                  <a:lnTo>
                    <a:pt x="0" y="273059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1753" b="3431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9525"/>
              <a:ext cx="6827520" cy="274012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799" b="1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Hollywood Bowl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418320" y="5425795"/>
            <a:ext cx="5054603" cy="832182"/>
            <a:chOff x="0" y="0"/>
            <a:chExt cx="6739471" cy="110957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6739636" cy="1109741"/>
            </a:xfrm>
            <a:custGeom>
              <a:avLst/>
              <a:gdLst/>
              <a:ahLst/>
              <a:cxnLst/>
              <a:rect l="l" t="t" r="r" b="b"/>
              <a:pathLst>
                <a:path w="6739636" h="1109741">
                  <a:moveTo>
                    <a:pt x="0" y="148024"/>
                  </a:moveTo>
                  <a:cubicBezTo>
                    <a:pt x="0" y="66280"/>
                    <a:pt x="45720" y="0"/>
                    <a:pt x="102108" y="0"/>
                  </a:cubicBezTo>
                  <a:lnTo>
                    <a:pt x="6637527" y="0"/>
                  </a:lnTo>
                  <a:cubicBezTo>
                    <a:pt x="6693915" y="0"/>
                    <a:pt x="6739636" y="66280"/>
                    <a:pt x="6739636" y="148024"/>
                  </a:cubicBezTo>
                  <a:lnTo>
                    <a:pt x="6739636" y="961791"/>
                  </a:lnTo>
                  <a:cubicBezTo>
                    <a:pt x="6739636" y="1043535"/>
                    <a:pt x="6693915" y="1109741"/>
                    <a:pt x="6637527" y="1109741"/>
                  </a:cubicBezTo>
                  <a:lnTo>
                    <a:pt x="102108" y="1109741"/>
                  </a:lnTo>
                  <a:cubicBezTo>
                    <a:pt x="45720" y="1109614"/>
                    <a:pt x="0" y="1043351"/>
                    <a:pt x="0" y="961606"/>
                  </a:cubicBezTo>
                  <a:close/>
                </a:path>
              </a:pathLst>
            </a:custGeom>
            <a:solidFill>
              <a:srgbClr val="FEF3C7"/>
            </a:solidFill>
            <a:ln w="25400" cap="sq">
              <a:solidFill>
                <a:srgbClr val="FEF3C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9485881" y="5497226"/>
            <a:ext cx="4919472" cy="689308"/>
            <a:chOff x="0" y="0"/>
            <a:chExt cx="6559296" cy="919077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6559296" cy="919077"/>
            </a:xfrm>
            <a:custGeom>
              <a:avLst/>
              <a:gdLst/>
              <a:ahLst/>
              <a:cxnLst/>
              <a:rect l="l" t="t" r="r" b="b"/>
              <a:pathLst>
                <a:path w="6559296" h="919077">
                  <a:moveTo>
                    <a:pt x="0" y="0"/>
                  </a:moveTo>
                  <a:lnTo>
                    <a:pt x="6559296" y="0"/>
                  </a:lnTo>
                  <a:lnTo>
                    <a:pt x="6559296" y="919077"/>
                  </a:lnTo>
                  <a:lnTo>
                    <a:pt x="0" y="91907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04571" b="-7355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28575"/>
              <a:ext cx="6559296" cy="947652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1920"/>
                </a:lnSpc>
              </a:pPr>
              <a:r>
                <a:rPr lang="en-US" sz="1600" b="1">
                  <a:solidFill>
                    <a:srgbClr val="92400E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+8.8% revenue → £250.7m  ·  Hollywood Bowl, 2025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431017" y="6531187"/>
            <a:ext cx="7498080" cy="2173971"/>
            <a:chOff x="0" y="0"/>
            <a:chExt cx="9997440" cy="2898628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9997440" cy="2898628"/>
            </a:xfrm>
            <a:custGeom>
              <a:avLst/>
              <a:gdLst/>
              <a:ahLst/>
              <a:cxnLst/>
              <a:rect l="l" t="t" r="r" b="b"/>
              <a:pathLst>
                <a:path w="9997440" h="2898628">
                  <a:moveTo>
                    <a:pt x="0" y="0"/>
                  </a:moveTo>
                  <a:lnTo>
                    <a:pt x="9997440" y="0"/>
                  </a:lnTo>
                  <a:lnTo>
                    <a:pt x="9997440" y="2898628"/>
                  </a:lnTo>
                  <a:lnTo>
                    <a:pt x="0" y="289862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2714" b="-169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47625"/>
              <a:ext cx="9997440" cy="294625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520"/>
                </a:lnSpc>
              </a:pPr>
              <a:r>
                <a:rPr lang="en-US" sz="2100" b="1">
                  <a:solidFill>
                    <a:srgbClr val="334155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Lower regulation, family audience. Competes directly for same discretionary leisure spend.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212521" y="4305066"/>
            <a:ext cx="1925250" cy="2571753"/>
            <a:chOff x="0" y="0"/>
            <a:chExt cx="959860" cy="1282183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34" name="Freeform 34"/>
            <p:cNvSpPr/>
            <p:nvPr/>
          </p:nvSpPr>
          <p:spPr>
            <a:xfrm>
              <a:off x="0" y="0"/>
              <a:ext cx="959860" cy="1282183"/>
            </a:xfrm>
            <a:custGeom>
              <a:avLst/>
              <a:gdLst/>
              <a:ahLst/>
              <a:cxnLst/>
              <a:rect l="l" t="t" r="r" b="b"/>
              <a:pathLst>
                <a:path w="959860" h="1282183">
                  <a:moveTo>
                    <a:pt x="935615" y="155341"/>
                  </a:moveTo>
                  <a:lnTo>
                    <a:pt x="825037" y="31728"/>
                  </a:lnTo>
                  <a:cubicBezTo>
                    <a:pt x="806976" y="11539"/>
                    <a:pt x="781171" y="0"/>
                    <a:pt x="754082" y="0"/>
                  </a:cubicBezTo>
                  <a:lnTo>
                    <a:pt x="205781" y="10"/>
                  </a:lnTo>
                  <a:cubicBezTo>
                    <a:pt x="178693" y="10"/>
                    <a:pt x="152888" y="11550"/>
                    <a:pt x="134828" y="31739"/>
                  </a:cubicBezTo>
                  <a:lnTo>
                    <a:pt x="24247" y="155355"/>
                  </a:lnTo>
                  <a:cubicBezTo>
                    <a:pt x="8634" y="172808"/>
                    <a:pt x="1" y="195404"/>
                    <a:pt x="0" y="218821"/>
                  </a:cubicBezTo>
                  <a:lnTo>
                    <a:pt x="0" y="1063371"/>
                  </a:lnTo>
                  <a:cubicBezTo>
                    <a:pt x="0" y="1086790"/>
                    <a:pt x="8633" y="1109388"/>
                    <a:pt x="24247" y="1126843"/>
                  </a:cubicBezTo>
                  <a:lnTo>
                    <a:pt x="134824" y="1250454"/>
                  </a:lnTo>
                  <a:cubicBezTo>
                    <a:pt x="152885" y="1270643"/>
                    <a:pt x="178690" y="1282183"/>
                    <a:pt x="205778" y="1282183"/>
                  </a:cubicBezTo>
                  <a:lnTo>
                    <a:pt x="754080" y="1282174"/>
                  </a:lnTo>
                  <a:cubicBezTo>
                    <a:pt x="781167" y="1282174"/>
                    <a:pt x="806972" y="1270634"/>
                    <a:pt x="825032" y="1250445"/>
                  </a:cubicBezTo>
                  <a:lnTo>
                    <a:pt x="935613" y="1126830"/>
                  </a:lnTo>
                  <a:cubicBezTo>
                    <a:pt x="951228" y="1109375"/>
                    <a:pt x="959860" y="1086777"/>
                    <a:pt x="959860" y="1063358"/>
                  </a:cubicBezTo>
                  <a:lnTo>
                    <a:pt x="959860" y="218812"/>
                  </a:lnTo>
                  <a:cubicBezTo>
                    <a:pt x="959860" y="195393"/>
                    <a:pt x="951228" y="172796"/>
                    <a:pt x="935615" y="155341"/>
                  </a:cubicBezTo>
                  <a:close/>
                </a:path>
              </a:pathLst>
            </a:custGeom>
            <a:blipFill>
              <a:blip r:embed="rId3"/>
              <a:stretch>
                <a:fillRect l="-68737" r="-68737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860537" y="4305066"/>
            <a:ext cx="1925250" cy="2571753"/>
            <a:chOff x="0" y="0"/>
            <a:chExt cx="959860" cy="1282183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36" name="Freeform 36"/>
            <p:cNvSpPr/>
            <p:nvPr/>
          </p:nvSpPr>
          <p:spPr>
            <a:xfrm>
              <a:off x="0" y="0"/>
              <a:ext cx="959860" cy="1282183"/>
            </a:xfrm>
            <a:custGeom>
              <a:avLst/>
              <a:gdLst/>
              <a:ahLst/>
              <a:cxnLst/>
              <a:rect l="l" t="t" r="r" b="b"/>
              <a:pathLst>
                <a:path w="959860" h="1282183">
                  <a:moveTo>
                    <a:pt x="935615" y="155341"/>
                  </a:moveTo>
                  <a:lnTo>
                    <a:pt x="825037" y="31728"/>
                  </a:lnTo>
                  <a:cubicBezTo>
                    <a:pt x="806976" y="11539"/>
                    <a:pt x="781171" y="0"/>
                    <a:pt x="754082" y="0"/>
                  </a:cubicBezTo>
                  <a:lnTo>
                    <a:pt x="205781" y="10"/>
                  </a:lnTo>
                  <a:cubicBezTo>
                    <a:pt x="178693" y="10"/>
                    <a:pt x="152888" y="11550"/>
                    <a:pt x="134828" y="31739"/>
                  </a:cubicBezTo>
                  <a:lnTo>
                    <a:pt x="24247" y="155355"/>
                  </a:lnTo>
                  <a:cubicBezTo>
                    <a:pt x="8634" y="172808"/>
                    <a:pt x="1" y="195404"/>
                    <a:pt x="0" y="218821"/>
                  </a:cubicBezTo>
                  <a:lnTo>
                    <a:pt x="0" y="1063371"/>
                  </a:lnTo>
                  <a:cubicBezTo>
                    <a:pt x="0" y="1086790"/>
                    <a:pt x="8633" y="1109388"/>
                    <a:pt x="24247" y="1126843"/>
                  </a:cubicBezTo>
                  <a:lnTo>
                    <a:pt x="134824" y="1250454"/>
                  </a:lnTo>
                  <a:cubicBezTo>
                    <a:pt x="152885" y="1270643"/>
                    <a:pt x="178690" y="1282183"/>
                    <a:pt x="205778" y="1282183"/>
                  </a:cubicBezTo>
                  <a:lnTo>
                    <a:pt x="754080" y="1282174"/>
                  </a:lnTo>
                  <a:cubicBezTo>
                    <a:pt x="781167" y="1282174"/>
                    <a:pt x="806972" y="1270634"/>
                    <a:pt x="825032" y="1250445"/>
                  </a:cubicBezTo>
                  <a:lnTo>
                    <a:pt x="935613" y="1126830"/>
                  </a:lnTo>
                  <a:cubicBezTo>
                    <a:pt x="951228" y="1109375"/>
                    <a:pt x="959860" y="1086777"/>
                    <a:pt x="959860" y="1063358"/>
                  </a:cubicBezTo>
                  <a:lnTo>
                    <a:pt x="959860" y="218812"/>
                  </a:lnTo>
                  <a:cubicBezTo>
                    <a:pt x="959860" y="195393"/>
                    <a:pt x="951228" y="172796"/>
                    <a:pt x="935615" y="155341"/>
                  </a:cubicBezTo>
                  <a:close/>
                </a:path>
              </a:pathLst>
            </a:custGeom>
            <a:blipFill>
              <a:blip r:embed="rId4"/>
              <a:stretch>
                <a:fillRect l="-54768" r="-54768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1028700" y="1790005"/>
            <a:ext cx="14218144" cy="8013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57"/>
              </a:lnSpc>
            </a:pPr>
            <a:r>
              <a:rPr lang="en-US" sz="8954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COMPETITOR ANALYSIS</a:t>
            </a:r>
          </a:p>
          <a:p>
            <a:pPr algn="l">
              <a:lnSpc>
                <a:spcPts val="53"/>
              </a:lnSpc>
            </a:pPr>
            <a:endParaRPr lang="en-US" sz="8954" b="1">
              <a:solidFill>
                <a:srgbClr val="FFFFFF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826498" y="2761467"/>
            <a:ext cx="4941689" cy="646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14"/>
              </a:lnSpc>
              <a:spcBef>
                <a:spcPct val="0"/>
              </a:spcBef>
            </a:pPr>
            <a:r>
              <a:rPr lang="en-US" sz="379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Indirect Competitors</a:t>
            </a:r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19518" y="0"/>
            <a:ext cx="19906877" cy="2223747"/>
            <a:chOff x="0" y="0"/>
            <a:chExt cx="4807995" cy="5370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807995" cy="537089"/>
            </a:xfrm>
            <a:custGeom>
              <a:avLst/>
              <a:gdLst/>
              <a:ahLst/>
              <a:cxnLst/>
              <a:rect l="l" t="t" r="r" b="b"/>
              <a:pathLst>
                <a:path w="4807995" h="537089">
                  <a:moveTo>
                    <a:pt x="24890" y="0"/>
                  </a:moveTo>
                  <a:lnTo>
                    <a:pt x="4783105" y="0"/>
                  </a:lnTo>
                  <a:cubicBezTo>
                    <a:pt x="4796851" y="0"/>
                    <a:pt x="4807995" y="11144"/>
                    <a:pt x="4807995" y="24890"/>
                  </a:cubicBezTo>
                  <a:lnTo>
                    <a:pt x="4807995" y="512199"/>
                  </a:lnTo>
                  <a:cubicBezTo>
                    <a:pt x="4807995" y="525945"/>
                    <a:pt x="4796851" y="537089"/>
                    <a:pt x="4783105" y="537089"/>
                  </a:cubicBezTo>
                  <a:lnTo>
                    <a:pt x="24890" y="537089"/>
                  </a:lnTo>
                  <a:cubicBezTo>
                    <a:pt x="11144" y="537089"/>
                    <a:pt x="0" y="525945"/>
                    <a:pt x="0" y="512199"/>
                  </a:cubicBezTo>
                  <a:lnTo>
                    <a:pt x="0" y="24890"/>
                  </a:lnTo>
                  <a:cubicBezTo>
                    <a:pt x="0" y="11144"/>
                    <a:pt x="11144" y="0"/>
                    <a:pt x="24890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807995" cy="5942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12281" y="-1157651"/>
            <a:ext cx="15938546" cy="3531804"/>
            <a:chOff x="0" y="0"/>
            <a:chExt cx="21157585" cy="46882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157585" cy="4688284"/>
            </a:xfrm>
            <a:custGeom>
              <a:avLst/>
              <a:gdLst/>
              <a:ahLst/>
              <a:cxnLst/>
              <a:rect l="l" t="t" r="r" b="b"/>
              <a:pathLst>
                <a:path w="21157585" h="4688284">
                  <a:moveTo>
                    <a:pt x="0" y="0"/>
                  </a:moveTo>
                  <a:lnTo>
                    <a:pt x="21157585" y="0"/>
                  </a:lnTo>
                  <a:lnTo>
                    <a:pt x="21157585" y="4688284"/>
                  </a:lnTo>
                  <a:lnTo>
                    <a:pt x="0" y="468828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61704" r="13562" b="969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21157585" cy="469780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759"/>
                </a:lnSpc>
              </a:pPr>
              <a:r>
                <a:rPr lang="en-US" sz="48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Segmentation &amp; 4Ps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12281" y="1198387"/>
            <a:ext cx="13716000" cy="585216"/>
            <a:chOff x="0" y="0"/>
            <a:chExt cx="18288000" cy="7802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8288000" cy="780288"/>
            </a:xfrm>
            <a:custGeom>
              <a:avLst/>
              <a:gdLst/>
              <a:ahLst/>
              <a:cxnLst/>
              <a:rect l="l" t="t" r="r" b="b"/>
              <a:pathLst>
                <a:path w="18288000" h="780288">
                  <a:moveTo>
                    <a:pt x="0" y="0"/>
                  </a:moveTo>
                  <a:lnTo>
                    <a:pt x="18288000" y="0"/>
                  </a:lnTo>
                  <a:lnTo>
                    <a:pt x="1828800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06680" b="-4066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8288000" cy="83743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3239"/>
                </a:lnSpc>
              </a:pPr>
              <a:r>
                <a:rPr lang="en-US" sz="2699">
                  <a:solidFill>
                    <a:srgbClr val="FFFFFF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Who Genting serves — and how it reaches them  (Kotler, Keller &amp; Chernev, 2022)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7383" y="2456183"/>
            <a:ext cx="6609083" cy="2219963"/>
            <a:chOff x="0" y="0"/>
            <a:chExt cx="8812111" cy="2959951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2" name="Freeform 12"/>
            <p:cNvSpPr/>
            <p:nvPr/>
          </p:nvSpPr>
          <p:spPr>
            <a:xfrm>
              <a:off x="0" y="0"/>
              <a:ext cx="8812149" cy="2959989"/>
            </a:xfrm>
            <a:custGeom>
              <a:avLst/>
              <a:gdLst/>
              <a:ahLst/>
              <a:cxnLst/>
              <a:rect l="l" t="t" r="r" b="b"/>
              <a:pathLst>
                <a:path w="8812149" h="2959989">
                  <a:moveTo>
                    <a:pt x="0" y="246634"/>
                  </a:moveTo>
                  <a:cubicBezTo>
                    <a:pt x="0" y="110490"/>
                    <a:pt x="110490" y="0"/>
                    <a:pt x="246634" y="0"/>
                  </a:cubicBezTo>
                  <a:lnTo>
                    <a:pt x="8565515" y="0"/>
                  </a:lnTo>
                  <a:cubicBezTo>
                    <a:pt x="8701786" y="0"/>
                    <a:pt x="8812149" y="110490"/>
                    <a:pt x="8812149" y="246634"/>
                  </a:cubicBezTo>
                  <a:lnTo>
                    <a:pt x="8812149" y="2713355"/>
                  </a:lnTo>
                  <a:cubicBezTo>
                    <a:pt x="8812149" y="2849626"/>
                    <a:pt x="8701659" y="2959989"/>
                    <a:pt x="8565515" y="2959989"/>
                  </a:cubicBezTo>
                  <a:lnTo>
                    <a:pt x="246634" y="2959989"/>
                  </a:lnTo>
                  <a:cubicBezTo>
                    <a:pt x="110490" y="2959989"/>
                    <a:pt x="0" y="2849499"/>
                    <a:pt x="0" y="2713355"/>
                  </a:cubicBezTo>
                  <a:close/>
                </a:path>
              </a:pathLst>
            </a:custGeom>
            <a:solidFill>
              <a:srgbClr val="004AAD"/>
            </a:solidFill>
            <a:ln w="25400" cap="sq">
              <a:noFill/>
              <a:prstDash val="solid"/>
              <a:miter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828800" y="2651760"/>
            <a:ext cx="5120640" cy="694944"/>
            <a:chOff x="0" y="0"/>
            <a:chExt cx="6827520" cy="92659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827520" cy="926592"/>
            </a:xfrm>
            <a:custGeom>
              <a:avLst/>
              <a:gdLst/>
              <a:ahLst/>
              <a:cxnLst/>
              <a:rect l="l" t="t" r="r" b="b"/>
              <a:pathLst>
                <a:path w="6827520" h="926592">
                  <a:moveTo>
                    <a:pt x="0" y="0"/>
                  </a:moveTo>
                  <a:lnTo>
                    <a:pt x="6827520" y="0"/>
                  </a:lnTo>
                  <a:lnTo>
                    <a:pt x="682752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3573" b="-9357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9525"/>
              <a:ext cx="6827520" cy="93611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Social Venue Visitors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14400" y="3383280"/>
            <a:ext cx="6035040" cy="1133856"/>
            <a:chOff x="0" y="0"/>
            <a:chExt cx="8046720" cy="151180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046720" cy="1511808"/>
            </a:xfrm>
            <a:custGeom>
              <a:avLst/>
              <a:gdLst/>
              <a:ahLst/>
              <a:cxnLst/>
              <a:rect l="l" t="t" r="r" b="b"/>
              <a:pathLst>
                <a:path w="8046720" h="1511808">
                  <a:moveTo>
                    <a:pt x="0" y="0"/>
                  </a:moveTo>
                  <a:lnTo>
                    <a:pt x="8046720" y="0"/>
                  </a:lnTo>
                  <a:lnTo>
                    <a:pt x="8046720" y="1511808"/>
                  </a:lnTo>
                  <a:lnTo>
                    <a:pt x="0" y="151180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53710" b="-537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8046720" cy="154990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CCFBF1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Adults seeking gaming + dining + live sport. Regional clubs &amp; London premium venues.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27383" y="4925063"/>
            <a:ext cx="6609083" cy="2219963"/>
            <a:chOff x="0" y="0"/>
            <a:chExt cx="8812111" cy="2959951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0" name="Freeform 20"/>
            <p:cNvSpPr/>
            <p:nvPr/>
          </p:nvSpPr>
          <p:spPr>
            <a:xfrm>
              <a:off x="0" y="0"/>
              <a:ext cx="8812149" cy="2959989"/>
            </a:xfrm>
            <a:custGeom>
              <a:avLst/>
              <a:gdLst/>
              <a:ahLst/>
              <a:cxnLst/>
              <a:rect l="l" t="t" r="r" b="b"/>
              <a:pathLst>
                <a:path w="8812149" h="2959989">
                  <a:moveTo>
                    <a:pt x="0" y="246634"/>
                  </a:moveTo>
                  <a:cubicBezTo>
                    <a:pt x="0" y="110490"/>
                    <a:pt x="110490" y="0"/>
                    <a:pt x="246634" y="0"/>
                  </a:cubicBezTo>
                  <a:lnTo>
                    <a:pt x="8565515" y="0"/>
                  </a:lnTo>
                  <a:cubicBezTo>
                    <a:pt x="8701786" y="0"/>
                    <a:pt x="8812149" y="110490"/>
                    <a:pt x="8812149" y="246634"/>
                  </a:cubicBezTo>
                  <a:lnTo>
                    <a:pt x="8812149" y="2713355"/>
                  </a:lnTo>
                  <a:cubicBezTo>
                    <a:pt x="8812149" y="2849626"/>
                    <a:pt x="8701659" y="2959989"/>
                    <a:pt x="8565515" y="2959989"/>
                  </a:cubicBezTo>
                  <a:lnTo>
                    <a:pt x="246634" y="2959989"/>
                  </a:lnTo>
                  <a:cubicBezTo>
                    <a:pt x="110490" y="2959989"/>
                    <a:pt x="0" y="2849499"/>
                    <a:pt x="0" y="2713355"/>
                  </a:cubicBezTo>
                  <a:close/>
                </a:path>
              </a:pathLst>
            </a:custGeom>
            <a:solidFill>
              <a:srgbClr val="004AAD"/>
            </a:solidFill>
            <a:ln w="25400" cap="sq">
              <a:noFill/>
              <a:prstDash val="solid"/>
              <a:miter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828800" y="5120640"/>
            <a:ext cx="5120640" cy="694944"/>
            <a:chOff x="0" y="0"/>
            <a:chExt cx="6827520" cy="926592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827520" cy="926592"/>
            </a:xfrm>
            <a:custGeom>
              <a:avLst/>
              <a:gdLst/>
              <a:ahLst/>
              <a:cxnLst/>
              <a:rect l="l" t="t" r="r" b="b"/>
              <a:pathLst>
                <a:path w="6827520" h="926592">
                  <a:moveTo>
                    <a:pt x="0" y="0"/>
                  </a:moveTo>
                  <a:lnTo>
                    <a:pt x="6827520" y="0"/>
                  </a:lnTo>
                  <a:lnTo>
                    <a:pt x="682752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3573" b="-9357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9525"/>
              <a:ext cx="6827520" cy="93611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Digital-First Gamers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914400" y="5852160"/>
            <a:ext cx="6035040" cy="1133856"/>
            <a:chOff x="0" y="0"/>
            <a:chExt cx="8046720" cy="1511808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046720" cy="1511808"/>
            </a:xfrm>
            <a:custGeom>
              <a:avLst/>
              <a:gdLst/>
              <a:ahLst/>
              <a:cxnLst/>
              <a:rect l="l" t="t" r="r" b="b"/>
              <a:pathLst>
                <a:path w="8046720" h="1511808">
                  <a:moveTo>
                    <a:pt x="0" y="0"/>
                  </a:moveTo>
                  <a:lnTo>
                    <a:pt x="8046720" y="0"/>
                  </a:lnTo>
                  <a:lnTo>
                    <a:pt x="8046720" y="1511808"/>
                  </a:lnTo>
                  <a:lnTo>
                    <a:pt x="0" y="151180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53710" b="-537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38100"/>
              <a:ext cx="8046720" cy="154990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CCFBF1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Mobile-savvy adults. 8,000+ games catalogue + Genting Live roulette from real UK venues.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627383" y="7393943"/>
            <a:ext cx="6609083" cy="2219963"/>
            <a:chOff x="0" y="0"/>
            <a:chExt cx="8812111" cy="2959951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28" name="Freeform 28"/>
            <p:cNvSpPr/>
            <p:nvPr/>
          </p:nvSpPr>
          <p:spPr>
            <a:xfrm>
              <a:off x="0" y="0"/>
              <a:ext cx="8812149" cy="2959989"/>
            </a:xfrm>
            <a:custGeom>
              <a:avLst/>
              <a:gdLst/>
              <a:ahLst/>
              <a:cxnLst/>
              <a:rect l="l" t="t" r="r" b="b"/>
              <a:pathLst>
                <a:path w="8812149" h="2959989">
                  <a:moveTo>
                    <a:pt x="0" y="246634"/>
                  </a:moveTo>
                  <a:cubicBezTo>
                    <a:pt x="0" y="110490"/>
                    <a:pt x="110490" y="0"/>
                    <a:pt x="246634" y="0"/>
                  </a:cubicBezTo>
                  <a:lnTo>
                    <a:pt x="8565515" y="0"/>
                  </a:lnTo>
                  <a:cubicBezTo>
                    <a:pt x="8701786" y="0"/>
                    <a:pt x="8812149" y="110490"/>
                    <a:pt x="8812149" y="246634"/>
                  </a:cubicBezTo>
                  <a:lnTo>
                    <a:pt x="8812149" y="2713355"/>
                  </a:lnTo>
                  <a:cubicBezTo>
                    <a:pt x="8812149" y="2849626"/>
                    <a:pt x="8701659" y="2959989"/>
                    <a:pt x="8565515" y="2959989"/>
                  </a:cubicBezTo>
                  <a:lnTo>
                    <a:pt x="246634" y="2959989"/>
                  </a:lnTo>
                  <a:cubicBezTo>
                    <a:pt x="110490" y="2959989"/>
                    <a:pt x="0" y="2849499"/>
                    <a:pt x="0" y="2713355"/>
                  </a:cubicBezTo>
                  <a:close/>
                </a:path>
              </a:pathLst>
            </a:custGeom>
            <a:solidFill>
              <a:srgbClr val="004AAD"/>
            </a:solidFill>
            <a:ln w="25400" cap="sq">
              <a:noFill/>
              <a:prstDash val="solid"/>
              <a:miter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828800" y="7589520"/>
            <a:ext cx="5120640" cy="694944"/>
            <a:chOff x="0" y="0"/>
            <a:chExt cx="6827520" cy="926592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6827520" cy="926592"/>
            </a:xfrm>
            <a:custGeom>
              <a:avLst/>
              <a:gdLst/>
              <a:ahLst/>
              <a:cxnLst/>
              <a:rect l="l" t="t" r="r" b="b"/>
              <a:pathLst>
                <a:path w="6827520" h="926592">
                  <a:moveTo>
                    <a:pt x="0" y="0"/>
                  </a:moveTo>
                  <a:lnTo>
                    <a:pt x="6827520" y="0"/>
                  </a:lnTo>
                  <a:lnTo>
                    <a:pt x="6827520" y="926592"/>
                  </a:lnTo>
                  <a:lnTo>
                    <a:pt x="0" y="92659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3573" b="-9357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9525"/>
              <a:ext cx="6827520" cy="93611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879"/>
                </a:lnSpc>
              </a:pPr>
              <a:r>
                <a:rPr lang="en-US" sz="24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Loyal High-Frequency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914400" y="8321040"/>
            <a:ext cx="6035040" cy="1133856"/>
            <a:chOff x="0" y="0"/>
            <a:chExt cx="8046720" cy="1511808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046720" cy="1511808"/>
            </a:xfrm>
            <a:custGeom>
              <a:avLst/>
              <a:gdLst/>
              <a:ahLst/>
              <a:cxnLst/>
              <a:rect l="l" t="t" r="r" b="b"/>
              <a:pathLst>
                <a:path w="8046720" h="1511808">
                  <a:moveTo>
                    <a:pt x="0" y="0"/>
                  </a:moveTo>
                  <a:lnTo>
                    <a:pt x="8046720" y="0"/>
                  </a:lnTo>
                  <a:lnTo>
                    <a:pt x="8046720" y="1511808"/>
                  </a:lnTo>
                  <a:lnTo>
                    <a:pt x="0" y="151180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53710" b="-5371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0" y="-38100"/>
              <a:ext cx="8046720" cy="1549908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dirty="0">
                  <a:solidFill>
                    <a:srgbClr val="CCFBF1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6-tier Members' Club + My Genting app + My Levels gamification. Points, perks, tournaments</a:t>
              </a:r>
              <a:r>
                <a:rPr lang="en-GB" sz="1800" dirty="0">
                  <a:solidFill>
                    <a:srgbClr val="CCFBF1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(Genting Casino, 2026b).</a:t>
              </a:r>
              <a:endParaRPr lang="en-US" sz="1800" dirty="0">
                <a:solidFill>
                  <a:srgbClr val="CCFBF1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576823" y="2456183"/>
            <a:ext cx="4871723" cy="3683003"/>
            <a:chOff x="0" y="0"/>
            <a:chExt cx="6495631" cy="4910671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6495542" cy="4910582"/>
            </a:xfrm>
            <a:custGeom>
              <a:avLst/>
              <a:gdLst/>
              <a:ahLst/>
              <a:cxnLst/>
              <a:rect l="l" t="t" r="r" b="b"/>
              <a:pathLst>
                <a:path w="6495542" h="4910582">
                  <a:moveTo>
                    <a:pt x="0" y="245491"/>
                  </a:moveTo>
                  <a:cubicBezTo>
                    <a:pt x="0" y="109982"/>
                    <a:pt x="109982" y="0"/>
                    <a:pt x="245491" y="0"/>
                  </a:cubicBezTo>
                  <a:lnTo>
                    <a:pt x="6250051" y="0"/>
                  </a:lnTo>
                  <a:cubicBezTo>
                    <a:pt x="6385687" y="0"/>
                    <a:pt x="6495542" y="109982"/>
                    <a:pt x="6495542" y="245491"/>
                  </a:cubicBezTo>
                  <a:lnTo>
                    <a:pt x="6495542" y="4665091"/>
                  </a:lnTo>
                  <a:cubicBezTo>
                    <a:pt x="6495542" y="4800727"/>
                    <a:pt x="6385560" y="4910582"/>
                    <a:pt x="6250051" y="4910582"/>
                  </a:cubicBezTo>
                  <a:lnTo>
                    <a:pt x="245491" y="4910582"/>
                  </a:lnTo>
                  <a:cubicBezTo>
                    <a:pt x="109982" y="4910709"/>
                    <a:pt x="0" y="4800727"/>
                    <a:pt x="0" y="4665091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576823" y="2456183"/>
            <a:ext cx="4871723" cy="848363"/>
            <a:chOff x="0" y="0"/>
            <a:chExt cx="6495631" cy="1131151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6495542" cy="1131062"/>
            </a:xfrm>
            <a:custGeom>
              <a:avLst/>
              <a:gdLst/>
              <a:ahLst/>
              <a:cxnLst/>
              <a:rect l="l" t="t" r="r" b="b"/>
              <a:pathLst>
                <a:path w="6495542" h="1131062">
                  <a:moveTo>
                    <a:pt x="0" y="251333"/>
                  </a:moveTo>
                  <a:cubicBezTo>
                    <a:pt x="0" y="112522"/>
                    <a:pt x="112522" y="0"/>
                    <a:pt x="251333" y="0"/>
                  </a:cubicBezTo>
                  <a:lnTo>
                    <a:pt x="6244209" y="0"/>
                  </a:lnTo>
                  <a:cubicBezTo>
                    <a:pt x="6383020" y="0"/>
                    <a:pt x="6495542" y="112522"/>
                    <a:pt x="6495542" y="251333"/>
                  </a:cubicBezTo>
                  <a:lnTo>
                    <a:pt x="6495542" y="879729"/>
                  </a:lnTo>
                  <a:cubicBezTo>
                    <a:pt x="6495542" y="1018540"/>
                    <a:pt x="6383020" y="1131062"/>
                    <a:pt x="6244209" y="1131062"/>
                  </a:cubicBezTo>
                  <a:lnTo>
                    <a:pt x="251333" y="1131062"/>
                  </a:lnTo>
                  <a:cubicBezTo>
                    <a:pt x="112522" y="1131189"/>
                    <a:pt x="0" y="1018667"/>
                    <a:pt x="0" y="879729"/>
                  </a:cubicBezTo>
                  <a:close/>
                </a:path>
              </a:pathLst>
            </a:custGeom>
            <a:solidFill>
              <a:srgbClr val="334155"/>
            </a:solidFill>
            <a:ln w="25400" cap="sq">
              <a:gradFill>
                <a:gsLst>
                  <a:gs pos="0">
                    <a:srgbClr val="000000">
                      <a:alpha val="100000"/>
                    </a:srgbClr>
                  </a:gs>
                  <a:gs pos="100000">
                    <a:srgbClr val="3533CD">
                      <a:alpha val="10000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863840" y="2596896"/>
            <a:ext cx="4297680" cy="585216"/>
            <a:chOff x="0" y="0"/>
            <a:chExt cx="5730240" cy="780288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40" name="Freeform 40"/>
            <p:cNvSpPr/>
            <p:nvPr/>
          </p:nvSpPr>
          <p:spPr>
            <a:xfrm>
              <a:off x="0" y="0"/>
              <a:ext cx="5730240" cy="780288"/>
            </a:xfrm>
            <a:custGeom>
              <a:avLst/>
              <a:gdLst/>
              <a:ahLst/>
              <a:cxnLst/>
              <a:rect l="l" t="t" r="r" b="b"/>
              <a:pathLst>
                <a:path w="5730240" h="780288">
                  <a:moveTo>
                    <a:pt x="0" y="0"/>
                  </a:moveTo>
                  <a:lnTo>
                    <a:pt x="5730240" y="0"/>
                  </a:lnTo>
                  <a:lnTo>
                    <a:pt x="573024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3093" b="-93093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19050"/>
              <a:ext cx="5730240" cy="799338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0" tIns="0" rIns="0" bIns="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b="1" spc="1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PRODUCT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7808976" y="3419856"/>
            <a:ext cx="4407408" cy="2560320"/>
            <a:chOff x="0" y="0"/>
            <a:chExt cx="5876544" cy="341376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5876544" cy="3413760"/>
            </a:xfrm>
            <a:custGeom>
              <a:avLst/>
              <a:gdLst/>
              <a:ahLst/>
              <a:cxnLst/>
              <a:rect l="l" t="t" r="r" b="b"/>
              <a:pathLst>
                <a:path w="5876544" h="3413760">
                  <a:moveTo>
                    <a:pt x="0" y="0"/>
                  </a:moveTo>
                  <a:lnTo>
                    <a:pt x="5876544" y="0"/>
                  </a:lnTo>
                  <a:lnTo>
                    <a:pt x="5876544" y="3413760"/>
                  </a:lnTo>
                  <a:lnTo>
                    <a:pt x="0" y="341376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24533" r="-2453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47625"/>
              <a:ext cx="5876544" cy="346138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99"/>
                </a:lnSpc>
              </a:pPr>
              <a:r>
                <a:rPr lang="en-US" sz="1999">
                  <a:solidFill>
                    <a:srgbClr val="334155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32 casinos · Genting Live streaming · 8,000+ online games · bars, restaurants &amp; entertainment. Omnichannel — one brand.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2697463" y="2456183"/>
            <a:ext cx="4871723" cy="3683003"/>
            <a:chOff x="0" y="0"/>
            <a:chExt cx="6495631" cy="4910671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6495542" cy="4910582"/>
            </a:xfrm>
            <a:custGeom>
              <a:avLst/>
              <a:gdLst/>
              <a:ahLst/>
              <a:cxnLst/>
              <a:rect l="l" t="t" r="r" b="b"/>
              <a:pathLst>
                <a:path w="6495542" h="4910582">
                  <a:moveTo>
                    <a:pt x="0" y="245491"/>
                  </a:moveTo>
                  <a:cubicBezTo>
                    <a:pt x="0" y="109982"/>
                    <a:pt x="109982" y="0"/>
                    <a:pt x="245491" y="0"/>
                  </a:cubicBezTo>
                  <a:lnTo>
                    <a:pt x="6250051" y="0"/>
                  </a:lnTo>
                  <a:cubicBezTo>
                    <a:pt x="6385687" y="0"/>
                    <a:pt x="6495542" y="109982"/>
                    <a:pt x="6495542" y="245491"/>
                  </a:cubicBezTo>
                  <a:lnTo>
                    <a:pt x="6495542" y="4665091"/>
                  </a:lnTo>
                  <a:cubicBezTo>
                    <a:pt x="6495542" y="4800727"/>
                    <a:pt x="6385560" y="4910582"/>
                    <a:pt x="6250051" y="4910582"/>
                  </a:cubicBezTo>
                  <a:lnTo>
                    <a:pt x="245491" y="4910582"/>
                  </a:lnTo>
                  <a:cubicBezTo>
                    <a:pt x="109982" y="4910709"/>
                    <a:pt x="0" y="4800727"/>
                    <a:pt x="0" y="4665091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2697463" y="2456183"/>
            <a:ext cx="4871723" cy="848363"/>
            <a:chOff x="0" y="0"/>
            <a:chExt cx="6495631" cy="1131151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6495542" cy="1131062"/>
            </a:xfrm>
            <a:custGeom>
              <a:avLst/>
              <a:gdLst/>
              <a:ahLst/>
              <a:cxnLst/>
              <a:rect l="l" t="t" r="r" b="b"/>
              <a:pathLst>
                <a:path w="6495542" h="1131062">
                  <a:moveTo>
                    <a:pt x="0" y="251333"/>
                  </a:moveTo>
                  <a:cubicBezTo>
                    <a:pt x="0" y="112522"/>
                    <a:pt x="112522" y="0"/>
                    <a:pt x="251333" y="0"/>
                  </a:cubicBezTo>
                  <a:lnTo>
                    <a:pt x="6244209" y="0"/>
                  </a:lnTo>
                  <a:cubicBezTo>
                    <a:pt x="6383020" y="0"/>
                    <a:pt x="6495542" y="112522"/>
                    <a:pt x="6495542" y="251333"/>
                  </a:cubicBezTo>
                  <a:lnTo>
                    <a:pt x="6495542" y="879729"/>
                  </a:lnTo>
                  <a:cubicBezTo>
                    <a:pt x="6495542" y="1018540"/>
                    <a:pt x="6383020" y="1131062"/>
                    <a:pt x="6244209" y="1131062"/>
                  </a:cubicBezTo>
                  <a:lnTo>
                    <a:pt x="251333" y="1131062"/>
                  </a:lnTo>
                  <a:cubicBezTo>
                    <a:pt x="112522" y="1131189"/>
                    <a:pt x="0" y="1018667"/>
                    <a:pt x="0" y="879729"/>
                  </a:cubicBezTo>
                  <a:close/>
                </a:path>
              </a:pathLst>
            </a:custGeom>
            <a:solidFill>
              <a:srgbClr val="1E2D3D"/>
            </a:solidFill>
            <a:ln w="25400" cap="sq">
              <a:gradFill>
                <a:gsLst>
                  <a:gs pos="0">
                    <a:srgbClr val="000000">
                      <a:alpha val="100000"/>
                    </a:srgbClr>
                  </a:gs>
                  <a:gs pos="100000">
                    <a:srgbClr val="3533CD">
                      <a:alpha val="10000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2984480" y="2596896"/>
            <a:ext cx="4297680" cy="585216"/>
            <a:chOff x="0" y="0"/>
            <a:chExt cx="5730240" cy="780288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50" name="Freeform 50"/>
            <p:cNvSpPr/>
            <p:nvPr/>
          </p:nvSpPr>
          <p:spPr>
            <a:xfrm>
              <a:off x="0" y="0"/>
              <a:ext cx="5730240" cy="780288"/>
            </a:xfrm>
            <a:custGeom>
              <a:avLst/>
              <a:gdLst/>
              <a:ahLst/>
              <a:cxnLst/>
              <a:rect l="l" t="t" r="r" b="b"/>
              <a:pathLst>
                <a:path w="5730240" h="780288">
                  <a:moveTo>
                    <a:pt x="0" y="0"/>
                  </a:moveTo>
                  <a:lnTo>
                    <a:pt x="5730240" y="0"/>
                  </a:lnTo>
                  <a:lnTo>
                    <a:pt x="573024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3093" b="-93093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-19050"/>
              <a:ext cx="5730240" cy="799338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0" tIns="0" rIns="0" bIns="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b="1" spc="1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PRICE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2929616" y="3419856"/>
            <a:ext cx="4407408" cy="2560320"/>
            <a:chOff x="0" y="0"/>
            <a:chExt cx="5876544" cy="3413760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5876544" cy="3413760"/>
            </a:xfrm>
            <a:custGeom>
              <a:avLst/>
              <a:gdLst/>
              <a:ahLst/>
              <a:cxnLst/>
              <a:rect l="l" t="t" r="r" b="b"/>
              <a:pathLst>
                <a:path w="5876544" h="3413760">
                  <a:moveTo>
                    <a:pt x="0" y="0"/>
                  </a:moveTo>
                  <a:lnTo>
                    <a:pt x="5876544" y="0"/>
                  </a:lnTo>
                  <a:lnTo>
                    <a:pt x="5876544" y="3413760"/>
                  </a:lnTo>
                  <a:lnTo>
                    <a:pt x="0" y="341376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24533" r="-2453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-47625"/>
              <a:ext cx="5876544" cy="346138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99"/>
                </a:lnSpc>
              </a:pPr>
              <a:r>
                <a:rPr lang="en-US" sz="1999">
                  <a:solidFill>
                    <a:srgbClr val="334155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Tiered stakes + welcome bonuses. Transparent value positioning — not aggressive bonus culture (Gambling Commission, 2021).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576823" y="6388103"/>
            <a:ext cx="4871723" cy="3683003"/>
            <a:chOff x="0" y="0"/>
            <a:chExt cx="6495631" cy="4910671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6495542" cy="4910582"/>
            </a:xfrm>
            <a:custGeom>
              <a:avLst/>
              <a:gdLst/>
              <a:ahLst/>
              <a:cxnLst/>
              <a:rect l="l" t="t" r="r" b="b"/>
              <a:pathLst>
                <a:path w="6495542" h="4910582">
                  <a:moveTo>
                    <a:pt x="0" y="245491"/>
                  </a:moveTo>
                  <a:cubicBezTo>
                    <a:pt x="0" y="109982"/>
                    <a:pt x="109982" y="0"/>
                    <a:pt x="245491" y="0"/>
                  </a:cubicBezTo>
                  <a:lnTo>
                    <a:pt x="6250051" y="0"/>
                  </a:lnTo>
                  <a:cubicBezTo>
                    <a:pt x="6385687" y="0"/>
                    <a:pt x="6495542" y="109982"/>
                    <a:pt x="6495542" y="245491"/>
                  </a:cubicBezTo>
                  <a:lnTo>
                    <a:pt x="6495542" y="4665091"/>
                  </a:lnTo>
                  <a:cubicBezTo>
                    <a:pt x="6495542" y="4800727"/>
                    <a:pt x="6385560" y="4910582"/>
                    <a:pt x="6250051" y="4910582"/>
                  </a:cubicBezTo>
                  <a:lnTo>
                    <a:pt x="245491" y="4910582"/>
                  </a:lnTo>
                  <a:cubicBezTo>
                    <a:pt x="109982" y="4910709"/>
                    <a:pt x="0" y="4800727"/>
                    <a:pt x="0" y="4665091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7576823" y="6388103"/>
            <a:ext cx="4871723" cy="848363"/>
            <a:chOff x="0" y="0"/>
            <a:chExt cx="6495631" cy="1131151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6495542" cy="1131062"/>
            </a:xfrm>
            <a:custGeom>
              <a:avLst/>
              <a:gdLst/>
              <a:ahLst/>
              <a:cxnLst/>
              <a:rect l="l" t="t" r="r" b="b"/>
              <a:pathLst>
                <a:path w="6495542" h="1131062">
                  <a:moveTo>
                    <a:pt x="0" y="251333"/>
                  </a:moveTo>
                  <a:cubicBezTo>
                    <a:pt x="0" y="112522"/>
                    <a:pt x="112522" y="0"/>
                    <a:pt x="251333" y="0"/>
                  </a:cubicBezTo>
                  <a:lnTo>
                    <a:pt x="6244209" y="0"/>
                  </a:lnTo>
                  <a:cubicBezTo>
                    <a:pt x="6383020" y="0"/>
                    <a:pt x="6495542" y="112522"/>
                    <a:pt x="6495542" y="251333"/>
                  </a:cubicBezTo>
                  <a:lnTo>
                    <a:pt x="6495542" y="879729"/>
                  </a:lnTo>
                  <a:cubicBezTo>
                    <a:pt x="6495542" y="1018540"/>
                    <a:pt x="6383020" y="1131062"/>
                    <a:pt x="6244209" y="1131062"/>
                  </a:cubicBezTo>
                  <a:lnTo>
                    <a:pt x="251333" y="1131062"/>
                  </a:lnTo>
                  <a:cubicBezTo>
                    <a:pt x="112522" y="1131189"/>
                    <a:pt x="0" y="1018667"/>
                    <a:pt x="0" y="879729"/>
                  </a:cubicBezTo>
                  <a:close/>
                </a:path>
              </a:pathLst>
            </a:custGeom>
            <a:solidFill>
              <a:srgbClr val="64748B"/>
            </a:solidFill>
            <a:ln w="25400" cap="sq">
              <a:gradFill>
                <a:gsLst>
                  <a:gs pos="0">
                    <a:srgbClr val="000000">
                      <a:alpha val="100000"/>
                    </a:srgbClr>
                  </a:gs>
                  <a:gs pos="100000">
                    <a:srgbClr val="3533CD">
                      <a:alpha val="10000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7863840" y="6528816"/>
            <a:ext cx="4297680" cy="585216"/>
            <a:chOff x="0" y="0"/>
            <a:chExt cx="5730240" cy="780288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60" name="Freeform 60"/>
            <p:cNvSpPr/>
            <p:nvPr/>
          </p:nvSpPr>
          <p:spPr>
            <a:xfrm>
              <a:off x="0" y="0"/>
              <a:ext cx="5730240" cy="780288"/>
            </a:xfrm>
            <a:custGeom>
              <a:avLst/>
              <a:gdLst/>
              <a:ahLst/>
              <a:cxnLst/>
              <a:rect l="l" t="t" r="r" b="b"/>
              <a:pathLst>
                <a:path w="5730240" h="780288">
                  <a:moveTo>
                    <a:pt x="0" y="0"/>
                  </a:moveTo>
                  <a:lnTo>
                    <a:pt x="5730240" y="0"/>
                  </a:lnTo>
                  <a:lnTo>
                    <a:pt x="573024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3093" b="-93093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0" y="-19050"/>
              <a:ext cx="5730240" cy="799338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0" tIns="0" rIns="0" bIns="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b="1" spc="1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PLACE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7808976" y="7351776"/>
            <a:ext cx="4407408" cy="2560320"/>
            <a:chOff x="0" y="0"/>
            <a:chExt cx="5876544" cy="3413760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5876544" cy="3413760"/>
            </a:xfrm>
            <a:custGeom>
              <a:avLst/>
              <a:gdLst/>
              <a:ahLst/>
              <a:cxnLst/>
              <a:rect l="l" t="t" r="r" b="b"/>
              <a:pathLst>
                <a:path w="5876544" h="3413760">
                  <a:moveTo>
                    <a:pt x="0" y="0"/>
                  </a:moveTo>
                  <a:lnTo>
                    <a:pt x="5876544" y="0"/>
                  </a:lnTo>
                  <a:lnTo>
                    <a:pt x="5876544" y="3413760"/>
                  </a:lnTo>
                  <a:lnTo>
                    <a:pt x="0" y="341376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24533" r="-2453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47625"/>
              <a:ext cx="5876544" cy="346138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2399"/>
                </a:lnSpc>
              </a:pPr>
              <a:r>
                <a:rPr lang="en-US" sz="1999" dirty="0">
                  <a:solidFill>
                    <a:srgbClr val="334155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32 venues nationally + digital platform. </a:t>
              </a:r>
              <a:r>
                <a:rPr lang="en-GB" sz="2000" dirty="0"/>
                <a:t>Remote gambling represents 46% of total GGY (Gambling Commission, 2025).</a:t>
              </a:r>
              <a:r>
                <a:rPr lang="en-US" sz="1999" dirty="0">
                  <a:solidFill>
                    <a:srgbClr val="334155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 Physical estate is a strategic moat.</a:t>
              </a: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12697463" y="6388103"/>
            <a:ext cx="4871723" cy="3683003"/>
            <a:chOff x="0" y="0"/>
            <a:chExt cx="6495631" cy="4910671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6495542" cy="4910582"/>
            </a:xfrm>
            <a:custGeom>
              <a:avLst/>
              <a:gdLst/>
              <a:ahLst/>
              <a:cxnLst/>
              <a:rect l="l" t="t" r="r" b="b"/>
              <a:pathLst>
                <a:path w="6495542" h="4910582">
                  <a:moveTo>
                    <a:pt x="0" y="245491"/>
                  </a:moveTo>
                  <a:cubicBezTo>
                    <a:pt x="0" y="109982"/>
                    <a:pt x="109982" y="0"/>
                    <a:pt x="245491" y="0"/>
                  </a:cubicBezTo>
                  <a:lnTo>
                    <a:pt x="6250051" y="0"/>
                  </a:lnTo>
                  <a:cubicBezTo>
                    <a:pt x="6385687" y="0"/>
                    <a:pt x="6495542" y="109982"/>
                    <a:pt x="6495542" y="245491"/>
                  </a:cubicBezTo>
                  <a:lnTo>
                    <a:pt x="6495542" y="4665091"/>
                  </a:lnTo>
                  <a:cubicBezTo>
                    <a:pt x="6495542" y="4800727"/>
                    <a:pt x="6385560" y="4910582"/>
                    <a:pt x="6250051" y="4910582"/>
                  </a:cubicBezTo>
                  <a:lnTo>
                    <a:pt x="245491" y="4910582"/>
                  </a:lnTo>
                  <a:cubicBezTo>
                    <a:pt x="109982" y="4910709"/>
                    <a:pt x="0" y="4800727"/>
                    <a:pt x="0" y="4665091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2697463" y="6388103"/>
            <a:ext cx="4871723" cy="848363"/>
            <a:chOff x="0" y="0"/>
            <a:chExt cx="6495631" cy="1131151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6495542" cy="1131062"/>
            </a:xfrm>
            <a:custGeom>
              <a:avLst/>
              <a:gdLst/>
              <a:ahLst/>
              <a:cxnLst/>
              <a:rect l="l" t="t" r="r" b="b"/>
              <a:pathLst>
                <a:path w="6495542" h="1131062">
                  <a:moveTo>
                    <a:pt x="0" y="251333"/>
                  </a:moveTo>
                  <a:cubicBezTo>
                    <a:pt x="0" y="112522"/>
                    <a:pt x="112522" y="0"/>
                    <a:pt x="251333" y="0"/>
                  </a:cubicBezTo>
                  <a:lnTo>
                    <a:pt x="6244209" y="0"/>
                  </a:lnTo>
                  <a:cubicBezTo>
                    <a:pt x="6383020" y="0"/>
                    <a:pt x="6495542" y="112522"/>
                    <a:pt x="6495542" y="251333"/>
                  </a:cubicBezTo>
                  <a:lnTo>
                    <a:pt x="6495542" y="879729"/>
                  </a:lnTo>
                  <a:cubicBezTo>
                    <a:pt x="6495542" y="1018540"/>
                    <a:pt x="6383020" y="1131062"/>
                    <a:pt x="6244209" y="1131062"/>
                  </a:cubicBezTo>
                  <a:lnTo>
                    <a:pt x="251333" y="1131062"/>
                  </a:lnTo>
                  <a:cubicBezTo>
                    <a:pt x="112522" y="1131189"/>
                    <a:pt x="0" y="1018667"/>
                    <a:pt x="0" y="879729"/>
                  </a:cubicBezTo>
                  <a:close/>
                </a:path>
              </a:pathLst>
            </a:custGeom>
            <a:solidFill>
              <a:srgbClr val="64748B"/>
            </a:solidFill>
            <a:ln w="25400" cap="sq">
              <a:gradFill>
                <a:gsLst>
                  <a:gs pos="0">
                    <a:srgbClr val="000000">
                      <a:alpha val="100000"/>
                    </a:srgbClr>
                  </a:gs>
                  <a:gs pos="100000">
                    <a:srgbClr val="3533CD">
                      <a:alpha val="100000"/>
                    </a:srgbClr>
                  </a:gs>
                </a:gsLst>
                <a:lin ang="0"/>
              </a:gra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9" name="Group 69"/>
          <p:cNvGrpSpPr/>
          <p:nvPr/>
        </p:nvGrpSpPr>
        <p:grpSpPr>
          <a:xfrm>
            <a:off x="12984480" y="6528816"/>
            <a:ext cx="4297680" cy="585216"/>
            <a:chOff x="0" y="0"/>
            <a:chExt cx="5730240" cy="780288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70" name="Freeform 70"/>
            <p:cNvSpPr/>
            <p:nvPr/>
          </p:nvSpPr>
          <p:spPr>
            <a:xfrm>
              <a:off x="0" y="0"/>
              <a:ext cx="5730240" cy="780288"/>
            </a:xfrm>
            <a:custGeom>
              <a:avLst/>
              <a:gdLst/>
              <a:ahLst/>
              <a:cxnLst/>
              <a:rect l="l" t="t" r="r" b="b"/>
              <a:pathLst>
                <a:path w="5730240" h="780288">
                  <a:moveTo>
                    <a:pt x="0" y="0"/>
                  </a:moveTo>
                  <a:lnTo>
                    <a:pt x="5730240" y="0"/>
                  </a:lnTo>
                  <a:lnTo>
                    <a:pt x="573024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3093" b="-93093"/>
              </a:stretch>
            </a:blip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0" y="-19050"/>
              <a:ext cx="5730240" cy="799338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0" tIns="0" rIns="0" bIns="0" rtlCol="0" anchor="ctr"/>
            <a:lstStyle/>
            <a:p>
              <a:pPr algn="l">
                <a:lnSpc>
                  <a:spcPts val="3120"/>
                </a:lnSpc>
              </a:pPr>
              <a:r>
                <a:rPr lang="en-US" sz="2600" b="1" spc="199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PROMOTION</a:t>
              </a:r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12929616" y="7351776"/>
            <a:ext cx="4407408" cy="2560320"/>
            <a:chOff x="0" y="0"/>
            <a:chExt cx="5876544" cy="3413760"/>
          </a:xfrm>
        </p:grpSpPr>
        <p:sp>
          <p:nvSpPr>
            <p:cNvPr id="73" name="Freeform 73"/>
            <p:cNvSpPr/>
            <p:nvPr/>
          </p:nvSpPr>
          <p:spPr>
            <a:xfrm>
              <a:off x="0" y="0"/>
              <a:ext cx="5876544" cy="3413760"/>
            </a:xfrm>
            <a:custGeom>
              <a:avLst/>
              <a:gdLst/>
              <a:ahLst/>
              <a:cxnLst/>
              <a:rect l="l" t="t" r="r" b="b"/>
              <a:pathLst>
                <a:path w="5876544" h="3413760">
                  <a:moveTo>
                    <a:pt x="0" y="0"/>
                  </a:moveTo>
                  <a:lnTo>
                    <a:pt x="5876544" y="0"/>
                  </a:lnTo>
                  <a:lnTo>
                    <a:pt x="5876544" y="3413760"/>
                  </a:lnTo>
                  <a:lnTo>
                    <a:pt x="0" y="341376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24533" r="-24533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TextBox 74"/>
            <p:cNvSpPr txBox="1"/>
            <p:nvPr/>
          </p:nvSpPr>
          <p:spPr>
            <a:xfrm>
              <a:off x="0" y="-47625"/>
              <a:ext cx="5876544" cy="3461385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399"/>
                </a:lnSpc>
              </a:pPr>
              <a:r>
                <a:rPr lang="en-US" sz="1999">
                  <a:solidFill>
                    <a:srgbClr val="334155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Local SEO · email CRM · app notifications · events. Must comply with CAP Code and safer gambling advertising rules.</a:t>
              </a:r>
            </a:p>
          </p:txBody>
        </p:sp>
      </p:grp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055059" y="329968"/>
            <a:ext cx="6582404" cy="2184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615"/>
              </a:lnSpc>
            </a:pPr>
            <a:r>
              <a:rPr lang="en-US" sz="5199" b="1">
                <a:solidFill>
                  <a:srgbClr val="5692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Online Marketing Strategy</a:t>
            </a:r>
          </a:p>
          <a:p>
            <a:pPr algn="r">
              <a:lnSpc>
                <a:spcPts val="5615"/>
              </a:lnSpc>
            </a:pPr>
            <a:endParaRPr lang="en-US" sz="5199" b="1">
              <a:solidFill>
                <a:srgbClr val="5692FF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0" y="4637864"/>
            <a:ext cx="18288000" cy="0"/>
          </a:xfrm>
          <a:prstGeom prst="line">
            <a:avLst/>
          </a:prstGeom>
          <a:ln w="38100" cap="flat">
            <a:gradFill>
              <a:gsLst>
                <a:gs pos="0">
                  <a:srgbClr val="2B6DE5">
                    <a:alpha val="100000"/>
                  </a:srgbClr>
                </a:gs>
                <a:gs pos="100000">
                  <a:srgbClr val="5692FF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718823" y="2612554"/>
            <a:ext cx="4493988" cy="4493988"/>
            <a:chOff x="0" y="0"/>
            <a:chExt cx="812800" cy="812800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B6DE5">
                    <a:alpha val="100000"/>
                  </a:srgbClr>
                </a:gs>
                <a:gs pos="100000">
                  <a:srgbClr val="5692FF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07"/>
                </a:lnSpc>
              </a:pPr>
              <a:r>
                <a:rPr lang="en-US" sz="197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REACH</a:t>
              </a:r>
            </a:p>
            <a:p>
              <a:pPr algn="ctr">
                <a:lnSpc>
                  <a:spcPts val="3207"/>
                </a:lnSpc>
              </a:pPr>
              <a:r>
                <a:rPr lang="en-US" sz="197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Search &amp; SEO</a:t>
              </a:r>
            </a:p>
            <a:p>
              <a:pPr algn="ctr">
                <a:lnSpc>
                  <a:spcPts val="3207"/>
                </a:lnSpc>
              </a:pPr>
              <a:endParaRPr lang="en-US" sz="1979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  <a:p>
              <a:pPr algn="ctr">
                <a:lnSpc>
                  <a:spcPts val="3401"/>
                </a:lnSpc>
              </a:pPr>
              <a:r>
                <a:rPr lang="en-US" sz="2099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Local casino pages</a:t>
              </a:r>
            </a:p>
            <a:p>
              <a:pPr algn="ctr">
                <a:lnSpc>
                  <a:spcPts val="3401"/>
                </a:lnSpc>
              </a:pPr>
              <a:r>
                <a:rPr lang="en-US" sz="2099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Leisure content articles</a:t>
              </a:r>
            </a:p>
            <a:p>
              <a:pPr algn="ctr">
                <a:lnSpc>
                  <a:spcPts val="3401"/>
                </a:lnSpc>
              </a:pPr>
              <a:r>
                <a:rPr lang="en-US" sz="2099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High-intent keyword capture</a:t>
              </a:r>
            </a:p>
            <a:p>
              <a:pPr algn="ctr">
                <a:lnSpc>
                  <a:spcPts val="3401"/>
                </a:lnSpc>
              </a:pPr>
              <a:endParaRPr lang="en-US" sz="20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230626" y="2645438"/>
            <a:ext cx="4212490" cy="4212490"/>
            <a:chOff x="0" y="0"/>
            <a:chExt cx="812800" cy="812800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B6DE5">
                    <a:alpha val="100000"/>
                  </a:srgbClr>
                </a:gs>
                <a:gs pos="100000">
                  <a:srgbClr val="5692FF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07"/>
                </a:lnSpc>
              </a:pPr>
              <a:r>
                <a:rPr lang="en-US" sz="197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INTERACT</a:t>
              </a:r>
            </a:p>
            <a:p>
              <a:pPr algn="ctr">
                <a:lnSpc>
                  <a:spcPts val="3207"/>
                </a:lnSpc>
              </a:pPr>
              <a:r>
                <a:rPr lang="en-US" sz="1979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Website &amp; App</a:t>
              </a:r>
            </a:p>
            <a:p>
              <a:pPr algn="ctr">
                <a:lnSpc>
                  <a:spcPts val="3207"/>
                </a:lnSpc>
              </a:pPr>
              <a:endParaRPr lang="en-US" sz="197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3207"/>
                </a:lnSpc>
              </a:pPr>
              <a:r>
                <a:rPr lang="en-US" sz="1979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8,000+ games catalogue</a:t>
              </a:r>
            </a:p>
            <a:p>
              <a:pPr algn="ctr">
                <a:lnSpc>
                  <a:spcPts val="3207"/>
                </a:lnSpc>
              </a:pPr>
              <a:r>
                <a:rPr lang="en-US" sz="1979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Genting Live streaming</a:t>
              </a:r>
            </a:p>
            <a:p>
              <a:pPr algn="ctr">
                <a:lnSpc>
                  <a:spcPts val="3207"/>
                </a:lnSpc>
              </a:pPr>
              <a:r>
                <a:rPr lang="en-US" sz="1979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Mobile-responsive UX</a:t>
              </a:r>
            </a:p>
            <a:p>
              <a:pPr algn="ctr">
                <a:lnSpc>
                  <a:spcPts val="3207"/>
                </a:lnSpc>
              </a:pPr>
              <a:endParaRPr lang="en-US" sz="197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55059" y="2850994"/>
            <a:ext cx="3466042" cy="3778443"/>
            <a:chOff x="0" y="0"/>
            <a:chExt cx="901151" cy="982374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1" name="Freeform 11"/>
            <p:cNvSpPr/>
            <p:nvPr/>
          </p:nvSpPr>
          <p:spPr>
            <a:xfrm>
              <a:off x="0" y="0"/>
              <a:ext cx="901151" cy="982374"/>
            </a:xfrm>
            <a:custGeom>
              <a:avLst/>
              <a:gdLst/>
              <a:ahLst/>
              <a:cxnLst/>
              <a:rect l="l" t="t" r="r" b="b"/>
              <a:pathLst>
                <a:path w="901151" h="982374">
                  <a:moveTo>
                    <a:pt x="450576" y="0"/>
                  </a:moveTo>
                  <a:cubicBezTo>
                    <a:pt x="201730" y="0"/>
                    <a:pt x="0" y="219912"/>
                    <a:pt x="0" y="491187"/>
                  </a:cubicBezTo>
                  <a:cubicBezTo>
                    <a:pt x="0" y="762462"/>
                    <a:pt x="201730" y="982374"/>
                    <a:pt x="450576" y="982374"/>
                  </a:cubicBezTo>
                  <a:cubicBezTo>
                    <a:pt x="699422" y="982374"/>
                    <a:pt x="901151" y="762462"/>
                    <a:pt x="901151" y="491187"/>
                  </a:cubicBezTo>
                  <a:cubicBezTo>
                    <a:pt x="901151" y="219912"/>
                    <a:pt x="699422" y="0"/>
                    <a:pt x="450576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B6DE5">
                    <a:alpha val="100000"/>
                  </a:srgbClr>
                </a:gs>
                <a:gs pos="100000">
                  <a:srgbClr val="5692FF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84483" y="25423"/>
              <a:ext cx="732185" cy="864854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05"/>
                </a:lnSpc>
              </a:pPr>
              <a:r>
                <a:rPr lang="en-US" sz="129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CONVERT</a:t>
              </a:r>
            </a:p>
            <a:p>
              <a:pPr algn="ctr">
                <a:lnSpc>
                  <a:spcPts val="2105"/>
                </a:lnSpc>
              </a:pPr>
              <a:r>
                <a:rPr lang="en-US" sz="129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Welcome Offers</a:t>
              </a:r>
            </a:p>
            <a:p>
              <a:pPr algn="ctr">
                <a:lnSpc>
                  <a:spcPts val="2105"/>
                </a:lnSpc>
              </a:pPr>
              <a:endParaRPr lang="en-US" sz="1299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  <a:p>
              <a:pPr algn="ctr">
                <a:lnSpc>
                  <a:spcPts val="2105"/>
                </a:lnSpc>
              </a:pPr>
              <a:r>
                <a:rPr lang="en-US" sz="1299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Bonus offers &amp; free spins Members' Club sign-up Reduce first-play barriers</a:t>
              </a:r>
            </a:p>
            <a:p>
              <a:pPr algn="ctr">
                <a:lnSpc>
                  <a:spcPts val="2105"/>
                </a:lnSpc>
              </a:pPr>
              <a:endParaRPr lang="en-US" sz="1299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5105893" y="3263924"/>
            <a:ext cx="2919251" cy="2952584"/>
            <a:chOff x="0" y="0"/>
            <a:chExt cx="812800" cy="822081"/>
          </a:xfrm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22081"/>
            </a:xfrm>
            <a:custGeom>
              <a:avLst/>
              <a:gdLst/>
              <a:ahLst/>
              <a:cxnLst/>
              <a:rect l="l" t="t" r="r" b="b"/>
              <a:pathLst>
                <a:path w="812800" h="822081">
                  <a:moveTo>
                    <a:pt x="406400" y="0"/>
                  </a:moveTo>
                  <a:cubicBezTo>
                    <a:pt x="181951" y="0"/>
                    <a:pt x="0" y="184029"/>
                    <a:pt x="0" y="411040"/>
                  </a:cubicBezTo>
                  <a:cubicBezTo>
                    <a:pt x="0" y="638052"/>
                    <a:pt x="181951" y="822081"/>
                    <a:pt x="406400" y="822081"/>
                  </a:cubicBezTo>
                  <a:cubicBezTo>
                    <a:pt x="630849" y="822081"/>
                    <a:pt x="812800" y="638052"/>
                    <a:pt x="812800" y="411040"/>
                  </a:cubicBezTo>
                  <a:cubicBezTo>
                    <a:pt x="812800" y="184029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B6DE5">
                    <a:alpha val="100000"/>
                  </a:srgbClr>
                </a:gs>
                <a:gs pos="100000">
                  <a:srgbClr val="5692FF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19920"/>
              <a:ext cx="660400" cy="725091"/>
            </a:xfrm>
            <a:prstGeom prst="rect">
              <a:avLst/>
            </a:prstGeom>
            <a:ln>
              <a:noFill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p3d>
              <a:bevelT w="190500" h="38100"/>
            </a:sp3d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76"/>
                </a:lnSpc>
              </a:pPr>
              <a:r>
                <a:rPr lang="en-US" sz="1220" b="1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ENGAGE</a:t>
              </a:r>
            </a:p>
            <a:p>
              <a:pPr algn="ctr">
                <a:lnSpc>
                  <a:spcPts val="1976"/>
                </a:lnSpc>
              </a:pPr>
              <a:r>
                <a:rPr lang="en-US" sz="1220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CRM &amp; Loyalty</a:t>
              </a:r>
            </a:p>
            <a:p>
              <a:pPr algn="ctr">
                <a:lnSpc>
                  <a:spcPts val="1976"/>
                </a:lnSpc>
              </a:pPr>
              <a:endParaRPr lang="en-US" sz="122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1976"/>
                </a:lnSpc>
              </a:pPr>
              <a:r>
                <a:rPr lang="en-US" sz="1220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6-tier Members' Club My Genting app My Levels gamification</a:t>
              </a:r>
            </a:p>
            <a:p>
              <a:pPr algn="ctr">
                <a:lnSpc>
                  <a:spcPts val="1976"/>
                </a:lnSpc>
              </a:pPr>
              <a:r>
                <a:rPr lang="en-US" sz="1220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.</a:t>
              </a: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718823" y="7942583"/>
            <a:ext cx="5511803" cy="1854203"/>
            <a:chOff x="0" y="0"/>
            <a:chExt cx="7349071" cy="247227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7348982" cy="2472182"/>
            </a:xfrm>
            <a:custGeom>
              <a:avLst/>
              <a:gdLst/>
              <a:ahLst/>
              <a:cxnLst/>
              <a:rect l="l" t="t" r="r" b="b"/>
              <a:pathLst>
                <a:path w="7348982" h="2472182">
                  <a:moveTo>
                    <a:pt x="0" y="197739"/>
                  </a:moveTo>
                  <a:cubicBezTo>
                    <a:pt x="0" y="88519"/>
                    <a:pt x="88519" y="0"/>
                    <a:pt x="197739" y="0"/>
                  </a:cubicBezTo>
                  <a:lnTo>
                    <a:pt x="7151243" y="0"/>
                  </a:lnTo>
                  <a:cubicBezTo>
                    <a:pt x="7260463" y="0"/>
                    <a:pt x="7348982" y="88519"/>
                    <a:pt x="7348982" y="197739"/>
                  </a:cubicBezTo>
                  <a:lnTo>
                    <a:pt x="7348982" y="2274443"/>
                  </a:lnTo>
                  <a:cubicBezTo>
                    <a:pt x="7348982" y="2383663"/>
                    <a:pt x="7260463" y="2472182"/>
                    <a:pt x="7151243" y="2472182"/>
                  </a:cubicBezTo>
                  <a:lnTo>
                    <a:pt x="197739" y="2472182"/>
                  </a:lnTo>
                  <a:cubicBezTo>
                    <a:pt x="88519" y="2472309"/>
                    <a:pt x="0" y="2383663"/>
                    <a:pt x="0" y="2274443"/>
                  </a:cubicBezTo>
                  <a:close/>
                </a:path>
              </a:pathLst>
            </a:custGeom>
            <a:solidFill>
              <a:srgbClr val="F8FAFC"/>
            </a:solidFill>
            <a:ln w="25400" cap="sq">
              <a:solidFill>
                <a:srgbClr val="F8FAF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87552" y="8266176"/>
            <a:ext cx="694944" cy="694944"/>
            <a:chOff x="0" y="0"/>
            <a:chExt cx="926592" cy="926592"/>
          </a:xfrm>
        </p:grpSpPr>
        <p:sp>
          <p:nvSpPr>
            <p:cNvPr id="19" name="Freeform 19" descr="preencoded.png"/>
            <p:cNvSpPr/>
            <p:nvPr/>
          </p:nvSpPr>
          <p:spPr>
            <a:xfrm>
              <a:off x="0" y="0"/>
              <a:ext cx="926592" cy="926592"/>
            </a:xfrm>
            <a:custGeom>
              <a:avLst/>
              <a:gdLst/>
              <a:ahLst/>
              <a:cxnLst/>
              <a:rect l="l" t="t" r="r" b="b"/>
              <a:pathLst>
                <a:path w="926592" h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865376" y="8046720"/>
            <a:ext cx="4114800" cy="548640"/>
            <a:chOff x="0" y="0"/>
            <a:chExt cx="5486400" cy="73152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5486400" cy="731520"/>
            </a:xfrm>
            <a:custGeom>
              <a:avLst/>
              <a:gdLst/>
              <a:ahLst/>
              <a:cxnLst/>
              <a:rect l="l" t="t" r="r" b="b"/>
              <a:pathLst>
                <a:path w="5486400" h="731520">
                  <a:moveTo>
                    <a:pt x="0" y="0"/>
                  </a:moveTo>
                  <a:lnTo>
                    <a:pt x="5486400" y="0"/>
                  </a:lnTo>
                  <a:lnTo>
                    <a:pt x="548640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6137" b="-9613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0"/>
              <a:ext cx="5486400" cy="7315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2280"/>
                </a:lnSpc>
              </a:pPr>
              <a:r>
                <a:rPr lang="en-GB" sz="2000" b="1" dirty="0"/>
                <a:t>Responsible CRM</a:t>
              </a:r>
              <a:endParaRPr lang="en-US" sz="1900" b="1" dirty="0">
                <a:solidFill>
                  <a:srgbClr val="151C2C"/>
                </a:solidFill>
                <a:latin typeface="Cambria Bold"/>
                <a:ea typeface="Cambria Bold"/>
                <a:cs typeface="Cambria Bold"/>
                <a:sym typeface="Cambria Bold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865376" y="8631936"/>
            <a:ext cx="4114800" cy="1005840"/>
            <a:chOff x="0" y="0"/>
            <a:chExt cx="5486400" cy="134112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5486400" cy="1341120"/>
            </a:xfrm>
            <a:custGeom>
              <a:avLst/>
              <a:gdLst/>
              <a:ahLst/>
              <a:cxnLst/>
              <a:rect l="l" t="t" r="r" b="b"/>
              <a:pathLst>
                <a:path w="5486400" h="1341120">
                  <a:moveTo>
                    <a:pt x="0" y="0"/>
                  </a:moveTo>
                  <a:lnTo>
                    <a:pt x="5486400" y="0"/>
                  </a:lnTo>
                  <a:lnTo>
                    <a:pt x="5486400" y="1341120"/>
                  </a:lnTo>
                  <a:lnTo>
                    <a:pt x="0" y="13411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9711" b="-297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38100"/>
              <a:ext cx="5486400" cy="13792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2039"/>
                </a:lnSpc>
              </a:pPr>
              <a:r>
                <a:rPr lang="en-GB" sz="1600" dirty="0"/>
                <a:t>CRM should connect marketing, compliance and operations into one customer view (Payne and Frow, 2005).</a:t>
              </a:r>
              <a:endParaRPr lang="en-US" sz="1700" dirty="0">
                <a:solidFill>
                  <a:srgbClr val="64748B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534407" y="7942583"/>
            <a:ext cx="5511803" cy="1854203"/>
            <a:chOff x="0" y="0"/>
            <a:chExt cx="7349071" cy="2472271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7348982" cy="2472182"/>
            </a:xfrm>
            <a:custGeom>
              <a:avLst/>
              <a:gdLst/>
              <a:ahLst/>
              <a:cxnLst/>
              <a:rect l="l" t="t" r="r" b="b"/>
              <a:pathLst>
                <a:path w="7348982" h="2472182">
                  <a:moveTo>
                    <a:pt x="0" y="197739"/>
                  </a:moveTo>
                  <a:cubicBezTo>
                    <a:pt x="0" y="88519"/>
                    <a:pt x="88519" y="0"/>
                    <a:pt x="197739" y="0"/>
                  </a:cubicBezTo>
                  <a:lnTo>
                    <a:pt x="7151243" y="0"/>
                  </a:lnTo>
                  <a:cubicBezTo>
                    <a:pt x="7260463" y="0"/>
                    <a:pt x="7348982" y="88519"/>
                    <a:pt x="7348982" y="197739"/>
                  </a:cubicBezTo>
                  <a:lnTo>
                    <a:pt x="7348982" y="2274443"/>
                  </a:lnTo>
                  <a:cubicBezTo>
                    <a:pt x="7348982" y="2383663"/>
                    <a:pt x="7260463" y="2472182"/>
                    <a:pt x="7151243" y="2472182"/>
                  </a:cubicBezTo>
                  <a:lnTo>
                    <a:pt x="197739" y="2472182"/>
                  </a:lnTo>
                  <a:cubicBezTo>
                    <a:pt x="88519" y="2472309"/>
                    <a:pt x="0" y="2383663"/>
                    <a:pt x="0" y="2274443"/>
                  </a:cubicBezTo>
                  <a:close/>
                </a:path>
              </a:pathLst>
            </a:custGeom>
            <a:solidFill>
              <a:srgbClr val="F8FAFC"/>
            </a:solidFill>
            <a:ln w="25400" cap="sq">
              <a:solidFill>
                <a:srgbClr val="F8FAF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803136" y="8266176"/>
            <a:ext cx="694944" cy="694944"/>
            <a:chOff x="0" y="0"/>
            <a:chExt cx="926592" cy="926592"/>
          </a:xfrm>
        </p:grpSpPr>
        <p:sp>
          <p:nvSpPr>
            <p:cNvPr id="29" name="Freeform 29" descr="preencoded.png"/>
            <p:cNvSpPr/>
            <p:nvPr/>
          </p:nvSpPr>
          <p:spPr>
            <a:xfrm>
              <a:off x="0" y="0"/>
              <a:ext cx="926592" cy="926592"/>
            </a:xfrm>
            <a:custGeom>
              <a:avLst/>
              <a:gdLst/>
              <a:ahLst/>
              <a:cxnLst/>
              <a:rect l="l" t="t" r="r" b="b"/>
              <a:pathLst>
                <a:path w="926592" h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7680960" y="8046720"/>
            <a:ext cx="4114800" cy="548640"/>
            <a:chOff x="0" y="0"/>
            <a:chExt cx="5486400" cy="73152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5486400" cy="731520"/>
            </a:xfrm>
            <a:custGeom>
              <a:avLst/>
              <a:gdLst/>
              <a:ahLst/>
              <a:cxnLst/>
              <a:rect l="l" t="t" r="r" b="b"/>
              <a:pathLst>
                <a:path w="5486400" h="731520">
                  <a:moveTo>
                    <a:pt x="0" y="0"/>
                  </a:moveTo>
                  <a:lnTo>
                    <a:pt x="5486400" y="0"/>
                  </a:lnTo>
                  <a:lnTo>
                    <a:pt x="548640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6137" b="-9613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0"/>
              <a:ext cx="5486400" cy="7315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2280"/>
                </a:lnSpc>
              </a:pPr>
              <a:r>
                <a:rPr lang="en-GB" sz="2000" b="1" dirty="0"/>
                <a:t>Relationship Marketing</a:t>
              </a:r>
              <a:endParaRPr lang="en-US" sz="1900" b="1" dirty="0">
                <a:solidFill>
                  <a:srgbClr val="151C2C"/>
                </a:solidFill>
                <a:latin typeface="Cambria Bold"/>
                <a:ea typeface="Cambria Bold"/>
                <a:cs typeface="Cambria Bold"/>
                <a:sym typeface="Cambria Bold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7680960" y="8631936"/>
            <a:ext cx="4114800" cy="1005840"/>
            <a:chOff x="0" y="0"/>
            <a:chExt cx="5486400" cy="134112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5486400" cy="1341120"/>
            </a:xfrm>
            <a:custGeom>
              <a:avLst/>
              <a:gdLst/>
              <a:ahLst/>
              <a:cxnLst/>
              <a:rect l="l" t="t" r="r" b="b"/>
              <a:pathLst>
                <a:path w="5486400" h="1341120">
                  <a:moveTo>
                    <a:pt x="0" y="0"/>
                  </a:moveTo>
                  <a:lnTo>
                    <a:pt x="5486400" y="0"/>
                  </a:lnTo>
                  <a:lnTo>
                    <a:pt x="5486400" y="1341120"/>
                  </a:lnTo>
                  <a:lnTo>
                    <a:pt x="0" y="13411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9711" b="-297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38100"/>
              <a:ext cx="5486400" cy="13792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2039"/>
                </a:lnSpc>
              </a:pPr>
              <a:r>
                <a:rPr lang="en-GB" sz="1600" dirty="0"/>
                <a:t>Long-term customer relationships create more value than one-off transactions (Grönroos, 1994).</a:t>
              </a:r>
              <a:endParaRPr lang="en-US" sz="1700" dirty="0">
                <a:solidFill>
                  <a:srgbClr val="64748B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2349991" y="7942583"/>
            <a:ext cx="5511803" cy="1854203"/>
            <a:chOff x="0" y="0"/>
            <a:chExt cx="7349071" cy="2472271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7348982" cy="2472182"/>
            </a:xfrm>
            <a:custGeom>
              <a:avLst/>
              <a:gdLst/>
              <a:ahLst/>
              <a:cxnLst/>
              <a:rect l="l" t="t" r="r" b="b"/>
              <a:pathLst>
                <a:path w="7348982" h="2472182">
                  <a:moveTo>
                    <a:pt x="0" y="197739"/>
                  </a:moveTo>
                  <a:cubicBezTo>
                    <a:pt x="0" y="88519"/>
                    <a:pt x="88519" y="0"/>
                    <a:pt x="197739" y="0"/>
                  </a:cubicBezTo>
                  <a:lnTo>
                    <a:pt x="7151243" y="0"/>
                  </a:lnTo>
                  <a:cubicBezTo>
                    <a:pt x="7260463" y="0"/>
                    <a:pt x="7348982" y="88519"/>
                    <a:pt x="7348982" y="197739"/>
                  </a:cubicBezTo>
                  <a:lnTo>
                    <a:pt x="7348982" y="2274443"/>
                  </a:lnTo>
                  <a:cubicBezTo>
                    <a:pt x="7348982" y="2383663"/>
                    <a:pt x="7260463" y="2472182"/>
                    <a:pt x="7151243" y="2472182"/>
                  </a:cubicBezTo>
                  <a:lnTo>
                    <a:pt x="197739" y="2472182"/>
                  </a:lnTo>
                  <a:cubicBezTo>
                    <a:pt x="88519" y="2472309"/>
                    <a:pt x="0" y="2383663"/>
                    <a:pt x="0" y="2274443"/>
                  </a:cubicBezTo>
                  <a:close/>
                </a:path>
              </a:pathLst>
            </a:custGeom>
            <a:solidFill>
              <a:srgbClr val="F8FAFC"/>
            </a:solidFill>
            <a:ln w="25400" cap="sq">
              <a:solidFill>
                <a:srgbClr val="F8FAF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2618720" y="8266176"/>
            <a:ext cx="694944" cy="694944"/>
            <a:chOff x="0" y="0"/>
            <a:chExt cx="926592" cy="926592"/>
          </a:xfrm>
        </p:grpSpPr>
        <p:sp>
          <p:nvSpPr>
            <p:cNvPr id="39" name="Freeform 39" descr="preencoded.png"/>
            <p:cNvSpPr/>
            <p:nvPr/>
          </p:nvSpPr>
          <p:spPr>
            <a:xfrm>
              <a:off x="0" y="0"/>
              <a:ext cx="926592" cy="926592"/>
            </a:xfrm>
            <a:custGeom>
              <a:avLst/>
              <a:gdLst/>
              <a:ahLst/>
              <a:cxnLst/>
              <a:rect l="l" t="t" r="r" b="b"/>
              <a:pathLst>
                <a:path w="926592" h="926592">
                  <a:moveTo>
                    <a:pt x="0" y="0"/>
                  </a:moveTo>
                  <a:lnTo>
                    <a:pt x="926592" y="0"/>
                  </a:lnTo>
                  <a:lnTo>
                    <a:pt x="926592" y="926592"/>
                  </a:lnTo>
                  <a:lnTo>
                    <a:pt x="0" y="9265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3496544" y="8046720"/>
            <a:ext cx="4114800" cy="548640"/>
            <a:chOff x="0" y="0"/>
            <a:chExt cx="5486400" cy="731520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5486400" cy="731520"/>
            </a:xfrm>
            <a:custGeom>
              <a:avLst/>
              <a:gdLst/>
              <a:ahLst/>
              <a:cxnLst/>
              <a:rect l="l" t="t" r="r" b="b"/>
              <a:pathLst>
                <a:path w="5486400" h="731520">
                  <a:moveTo>
                    <a:pt x="0" y="0"/>
                  </a:moveTo>
                  <a:lnTo>
                    <a:pt x="5486400" y="0"/>
                  </a:lnTo>
                  <a:lnTo>
                    <a:pt x="5486400" y="731520"/>
                  </a:lnTo>
                  <a:lnTo>
                    <a:pt x="0" y="7315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96137" b="-9613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0"/>
              <a:ext cx="5486400" cy="7315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2280"/>
                </a:lnSpc>
              </a:pPr>
              <a:r>
                <a:rPr lang="en-GB" sz="2000" b="1" dirty="0"/>
                <a:t>Safer-Gambling Data Use</a:t>
              </a:r>
              <a:endParaRPr lang="en-US" sz="1900" b="1" dirty="0">
                <a:solidFill>
                  <a:srgbClr val="151C2C"/>
                </a:solidFill>
                <a:latin typeface="Cambria Bold"/>
                <a:ea typeface="Cambria Bold"/>
                <a:cs typeface="Cambria Bold"/>
                <a:sym typeface="Cambria Bold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496544" y="8631936"/>
            <a:ext cx="4114800" cy="1005840"/>
            <a:chOff x="0" y="0"/>
            <a:chExt cx="5486400" cy="1341120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5486400" cy="1341120"/>
            </a:xfrm>
            <a:custGeom>
              <a:avLst/>
              <a:gdLst/>
              <a:ahLst/>
              <a:cxnLst/>
              <a:rect l="l" t="t" r="r" b="b"/>
              <a:pathLst>
                <a:path w="5486400" h="1341120">
                  <a:moveTo>
                    <a:pt x="0" y="0"/>
                  </a:moveTo>
                  <a:lnTo>
                    <a:pt x="5486400" y="0"/>
                  </a:lnTo>
                  <a:lnTo>
                    <a:pt x="5486400" y="1341120"/>
                  </a:lnTo>
                  <a:lnTo>
                    <a:pt x="0" y="1341120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29711" b="-297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0" y="-38100"/>
              <a:ext cx="5486400" cy="137922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2039"/>
                </a:lnSpc>
              </a:pPr>
              <a:r>
                <a:rPr lang="en-GB" sz="1600" dirty="0"/>
                <a:t>Loyalty data should support safer-gambling interventions, not only customer retention.</a:t>
              </a:r>
              <a:endParaRPr lang="en-US" sz="1700" dirty="0">
                <a:solidFill>
                  <a:srgbClr val="64748B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0911271" y="2057953"/>
            <a:ext cx="9285347" cy="456288"/>
            <a:chOff x="0" y="0"/>
            <a:chExt cx="18288000" cy="898685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18288000" cy="898685"/>
            </a:xfrm>
            <a:custGeom>
              <a:avLst/>
              <a:gdLst/>
              <a:ahLst/>
              <a:cxnLst/>
              <a:rect l="l" t="t" r="r" b="b"/>
              <a:pathLst>
                <a:path w="18288000" h="898685">
                  <a:moveTo>
                    <a:pt x="0" y="0"/>
                  </a:moveTo>
                  <a:lnTo>
                    <a:pt x="18288000" y="0"/>
                  </a:lnTo>
                  <a:lnTo>
                    <a:pt x="18288000" y="898685"/>
                  </a:lnTo>
                  <a:lnTo>
                    <a:pt x="0" y="898685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353102" b="-339928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-47625"/>
              <a:ext cx="18288000" cy="94631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759"/>
                </a:lnSpc>
              </a:pPr>
              <a:r>
                <a:rPr lang="en-US" sz="2299" b="1">
                  <a:solidFill>
                    <a:srgbClr val="2C92D5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Digital customer journey  (Chaffey &amp; Ellis-Chadwick, 2022)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F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54220" y="5489533"/>
            <a:ext cx="1654586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87913" y="2230242"/>
            <a:ext cx="4085339" cy="3042923"/>
            <a:chOff x="0" y="0"/>
            <a:chExt cx="5447119" cy="405723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447030" cy="4057142"/>
            </a:xfrm>
            <a:custGeom>
              <a:avLst/>
              <a:gdLst/>
              <a:ahLst/>
              <a:cxnLst/>
              <a:rect l="l" t="t" r="r" b="b"/>
              <a:pathLst>
                <a:path w="5447030" h="4057142">
                  <a:moveTo>
                    <a:pt x="0" y="245872"/>
                  </a:moveTo>
                  <a:cubicBezTo>
                    <a:pt x="0" y="110109"/>
                    <a:pt x="110109" y="0"/>
                    <a:pt x="245872" y="0"/>
                  </a:cubicBezTo>
                  <a:lnTo>
                    <a:pt x="5201158" y="0"/>
                  </a:lnTo>
                  <a:cubicBezTo>
                    <a:pt x="5336921" y="0"/>
                    <a:pt x="5447030" y="110109"/>
                    <a:pt x="5447030" y="245872"/>
                  </a:cubicBezTo>
                  <a:lnTo>
                    <a:pt x="5447030" y="3811270"/>
                  </a:lnTo>
                  <a:cubicBezTo>
                    <a:pt x="5447030" y="3947033"/>
                    <a:pt x="5336921" y="4057142"/>
                    <a:pt x="5201158" y="4057142"/>
                  </a:cubicBezTo>
                  <a:lnTo>
                    <a:pt x="245872" y="4057142"/>
                  </a:lnTo>
                  <a:cubicBezTo>
                    <a:pt x="110109" y="4057269"/>
                    <a:pt x="0" y="3947160"/>
                    <a:pt x="0" y="3811270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96763" y="2311336"/>
            <a:ext cx="3694176" cy="512064"/>
            <a:chOff x="0" y="0"/>
            <a:chExt cx="4925568" cy="68275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925568" cy="682752"/>
            </a:xfrm>
            <a:custGeom>
              <a:avLst/>
              <a:gdLst/>
              <a:ahLst/>
              <a:cxnLst/>
              <a:rect l="l" t="t" r="r" b="b"/>
              <a:pathLst>
                <a:path w="4925568" h="682752">
                  <a:moveTo>
                    <a:pt x="0" y="0"/>
                  </a:moveTo>
                  <a:lnTo>
                    <a:pt x="4925568" y="0"/>
                  </a:lnTo>
                  <a:lnTo>
                    <a:pt x="4925568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0570" b="-9057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9525"/>
              <a:ext cx="4925568" cy="69227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400"/>
                </a:lnSpc>
              </a:pPr>
              <a:r>
                <a:rPr lang="en-US" sz="2000" b="1" dirty="0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Market Entry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136195" y="4084389"/>
            <a:ext cx="1188776" cy="118877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65FB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r>
                <a:rPr lang="en-US" sz="2596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2006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83495" y="2686367"/>
            <a:ext cx="3694176" cy="1572768"/>
            <a:chOff x="0" y="0"/>
            <a:chExt cx="4925568" cy="209702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925568" cy="2097024"/>
            </a:xfrm>
            <a:custGeom>
              <a:avLst/>
              <a:gdLst/>
              <a:ahLst/>
              <a:cxnLst/>
              <a:rect l="l" t="t" r="r" b="b"/>
              <a:pathLst>
                <a:path w="4925568" h="2097024">
                  <a:moveTo>
                    <a:pt x="0" y="0"/>
                  </a:moveTo>
                  <a:lnTo>
                    <a:pt x="4925568" y="0"/>
                  </a:lnTo>
                  <a:lnTo>
                    <a:pt x="4925568" y="2097024"/>
                  </a:lnTo>
                  <a:lnTo>
                    <a:pt x="0" y="209702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4624" r="-46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4925568" cy="212559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just">
                <a:lnSpc>
                  <a:spcPts val="1919"/>
                </a:lnSpc>
              </a:pPr>
              <a:r>
                <a:rPr lang="en-US" sz="1599" b="1" dirty="0">
                  <a:solidFill>
                    <a:srgbClr val="64748B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RM3.5bn acquisition of Stanley Leisure (80% stake). Contributed SGD183.5m revenue in just 9 weeks (Genting Berhad, 2006).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4619890" y="5621175"/>
            <a:ext cx="4085339" cy="3042923"/>
            <a:chOff x="0" y="0"/>
            <a:chExt cx="5447119" cy="405723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447030" cy="4057142"/>
            </a:xfrm>
            <a:custGeom>
              <a:avLst/>
              <a:gdLst/>
              <a:ahLst/>
              <a:cxnLst/>
              <a:rect l="l" t="t" r="r" b="b"/>
              <a:pathLst>
                <a:path w="5447030" h="4057142">
                  <a:moveTo>
                    <a:pt x="0" y="245872"/>
                  </a:moveTo>
                  <a:cubicBezTo>
                    <a:pt x="0" y="110109"/>
                    <a:pt x="110109" y="0"/>
                    <a:pt x="245872" y="0"/>
                  </a:cubicBezTo>
                  <a:lnTo>
                    <a:pt x="5201158" y="0"/>
                  </a:lnTo>
                  <a:cubicBezTo>
                    <a:pt x="5336921" y="0"/>
                    <a:pt x="5447030" y="110109"/>
                    <a:pt x="5447030" y="245872"/>
                  </a:cubicBezTo>
                  <a:lnTo>
                    <a:pt x="5447030" y="3811270"/>
                  </a:lnTo>
                  <a:cubicBezTo>
                    <a:pt x="5447030" y="3947033"/>
                    <a:pt x="5336921" y="4057142"/>
                    <a:pt x="5201158" y="4057142"/>
                  </a:cubicBezTo>
                  <a:lnTo>
                    <a:pt x="245872" y="4057142"/>
                  </a:lnTo>
                  <a:cubicBezTo>
                    <a:pt x="110109" y="4057269"/>
                    <a:pt x="0" y="3947160"/>
                    <a:pt x="0" y="3811270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815466" y="6617295"/>
            <a:ext cx="3694176" cy="512064"/>
            <a:chOff x="0" y="0"/>
            <a:chExt cx="4925568" cy="682752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4925568" cy="682752"/>
            </a:xfrm>
            <a:custGeom>
              <a:avLst/>
              <a:gdLst/>
              <a:ahLst/>
              <a:cxnLst/>
              <a:rect l="l" t="t" r="r" b="b"/>
              <a:pathLst>
                <a:path w="4925568" h="682752">
                  <a:moveTo>
                    <a:pt x="0" y="0"/>
                  </a:moveTo>
                  <a:lnTo>
                    <a:pt x="4925568" y="0"/>
                  </a:lnTo>
                  <a:lnTo>
                    <a:pt x="4925568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0570" b="-9057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4925568" cy="69227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400"/>
                </a:lnSpc>
              </a:pPr>
              <a:r>
                <a:rPr lang="en-US" sz="2000" b="1" dirty="0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Acquisition Finance</a:t>
              </a: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103564" y="5623653"/>
            <a:ext cx="1117980" cy="1117980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65FB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r>
                <a:rPr lang="en-US" sz="2596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2007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815466" y="6950608"/>
            <a:ext cx="3694176" cy="1572768"/>
            <a:chOff x="0" y="0"/>
            <a:chExt cx="4925568" cy="209702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4925568" cy="2097024"/>
            </a:xfrm>
            <a:custGeom>
              <a:avLst/>
              <a:gdLst/>
              <a:ahLst/>
              <a:cxnLst/>
              <a:rect l="l" t="t" r="r" b="b"/>
              <a:pathLst>
                <a:path w="4925568" h="2097024">
                  <a:moveTo>
                    <a:pt x="0" y="0"/>
                  </a:moveTo>
                  <a:lnTo>
                    <a:pt x="4925568" y="0"/>
                  </a:lnTo>
                  <a:lnTo>
                    <a:pt x="4925568" y="2097024"/>
                  </a:lnTo>
                  <a:lnTo>
                    <a:pt x="0" y="209702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4624" r="-46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0" y="-28575"/>
              <a:ext cx="4925568" cy="212559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just">
                <a:lnSpc>
                  <a:spcPts val="1919"/>
                </a:lnSpc>
              </a:pPr>
              <a:r>
                <a:rPr lang="en-US" sz="1599" b="1" dirty="0">
                  <a:solidFill>
                    <a:srgbClr val="64748B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GBP297m loan secured by GIPLC for acquisition costs &amp; working capital — enabling integration &amp; venue investment (Genting Berhad, 2007).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-719518" y="0"/>
            <a:ext cx="19906877" cy="1827291"/>
            <a:chOff x="0" y="0"/>
            <a:chExt cx="4807995" cy="441335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807995" cy="441335"/>
            </a:xfrm>
            <a:custGeom>
              <a:avLst/>
              <a:gdLst/>
              <a:ahLst/>
              <a:cxnLst/>
              <a:rect l="l" t="t" r="r" b="b"/>
              <a:pathLst>
                <a:path w="4807995" h="441335">
                  <a:moveTo>
                    <a:pt x="24890" y="0"/>
                  </a:moveTo>
                  <a:lnTo>
                    <a:pt x="4783105" y="0"/>
                  </a:lnTo>
                  <a:cubicBezTo>
                    <a:pt x="4796851" y="0"/>
                    <a:pt x="4807995" y="11144"/>
                    <a:pt x="4807995" y="24890"/>
                  </a:cubicBezTo>
                  <a:lnTo>
                    <a:pt x="4807995" y="416445"/>
                  </a:lnTo>
                  <a:cubicBezTo>
                    <a:pt x="4807995" y="430191"/>
                    <a:pt x="4796851" y="441335"/>
                    <a:pt x="4783105" y="441335"/>
                  </a:cubicBezTo>
                  <a:lnTo>
                    <a:pt x="24890" y="441335"/>
                  </a:lnTo>
                  <a:cubicBezTo>
                    <a:pt x="11144" y="441335"/>
                    <a:pt x="0" y="430191"/>
                    <a:pt x="0" y="416445"/>
                  </a:cubicBezTo>
                  <a:lnTo>
                    <a:pt x="0" y="24890"/>
                  </a:lnTo>
                  <a:cubicBezTo>
                    <a:pt x="0" y="11144"/>
                    <a:pt x="11144" y="0"/>
                    <a:pt x="24890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4807995" cy="4984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7986" y="1028700"/>
            <a:ext cx="13716000" cy="585216"/>
            <a:chOff x="0" y="0"/>
            <a:chExt cx="18288000" cy="780288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8288000" cy="780288"/>
            </a:xfrm>
            <a:custGeom>
              <a:avLst/>
              <a:gdLst/>
              <a:ahLst/>
              <a:cxnLst/>
              <a:rect l="l" t="t" r="r" b="b"/>
              <a:pathLst>
                <a:path w="18288000" h="780288">
                  <a:moveTo>
                    <a:pt x="0" y="0"/>
                  </a:moveTo>
                  <a:lnTo>
                    <a:pt x="18288000" y="0"/>
                  </a:lnTo>
                  <a:lnTo>
                    <a:pt x="18288000" y="780288"/>
                  </a:lnTo>
                  <a:lnTo>
                    <a:pt x="0" y="780288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06680" b="-40668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47625"/>
              <a:ext cx="18288000" cy="82791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639"/>
                </a:lnSpc>
              </a:pPr>
              <a:r>
                <a:rPr lang="en-US" sz="2199">
                  <a:solidFill>
                    <a:srgbClr val="F8FAFC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Acquisition funding, growth milestones &amp; strategic implications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0" y="-1151472"/>
            <a:ext cx="13716000" cy="3516213"/>
            <a:chOff x="0" y="0"/>
            <a:chExt cx="18288000" cy="4688284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8288000" cy="4688284"/>
            </a:xfrm>
            <a:custGeom>
              <a:avLst/>
              <a:gdLst/>
              <a:ahLst/>
              <a:cxnLst/>
              <a:rect l="l" t="t" r="r" b="b"/>
              <a:pathLst>
                <a:path w="18288000" h="4688284">
                  <a:moveTo>
                    <a:pt x="0" y="0"/>
                  </a:moveTo>
                  <a:lnTo>
                    <a:pt x="18288000" y="0"/>
                  </a:lnTo>
                  <a:lnTo>
                    <a:pt x="18288000" y="4688284"/>
                  </a:lnTo>
                  <a:lnTo>
                    <a:pt x="0" y="468828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61704" b="969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9525"/>
              <a:ext cx="18288000" cy="469780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5759"/>
                </a:lnSpc>
              </a:pPr>
              <a:r>
                <a:rPr lang="en-US" sz="4800" b="1">
                  <a:solidFill>
                    <a:srgbClr val="FFFFFF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Financial Planning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8705229" y="2002481"/>
            <a:ext cx="4085339" cy="3042923"/>
            <a:chOff x="0" y="0"/>
            <a:chExt cx="5447119" cy="4057231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5447030" cy="4057142"/>
            </a:xfrm>
            <a:custGeom>
              <a:avLst/>
              <a:gdLst/>
              <a:ahLst/>
              <a:cxnLst/>
              <a:rect l="l" t="t" r="r" b="b"/>
              <a:pathLst>
                <a:path w="5447030" h="4057142">
                  <a:moveTo>
                    <a:pt x="0" y="245872"/>
                  </a:moveTo>
                  <a:cubicBezTo>
                    <a:pt x="0" y="110109"/>
                    <a:pt x="110109" y="0"/>
                    <a:pt x="245872" y="0"/>
                  </a:cubicBezTo>
                  <a:lnTo>
                    <a:pt x="5201158" y="0"/>
                  </a:lnTo>
                  <a:cubicBezTo>
                    <a:pt x="5336921" y="0"/>
                    <a:pt x="5447030" y="110109"/>
                    <a:pt x="5447030" y="245872"/>
                  </a:cubicBezTo>
                  <a:lnTo>
                    <a:pt x="5447030" y="3811270"/>
                  </a:lnTo>
                  <a:cubicBezTo>
                    <a:pt x="5447030" y="3947033"/>
                    <a:pt x="5336921" y="4057142"/>
                    <a:pt x="5201158" y="4057142"/>
                  </a:cubicBezTo>
                  <a:lnTo>
                    <a:pt x="245872" y="4057142"/>
                  </a:lnTo>
                  <a:cubicBezTo>
                    <a:pt x="110109" y="4057269"/>
                    <a:pt x="0" y="3947160"/>
                    <a:pt x="0" y="3811270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0203067" y="4084389"/>
            <a:ext cx="1089662" cy="1089662"/>
            <a:chOff x="0" y="0"/>
            <a:chExt cx="812800" cy="812800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65FB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18713"/>
              <a:ext cx="8128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r>
                <a:rPr lang="en-US" sz="2596" dirty="0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2010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8705466" y="2106495"/>
            <a:ext cx="3889487" cy="675102"/>
            <a:chOff x="0" y="0"/>
            <a:chExt cx="5185983" cy="900136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4925568" cy="682752"/>
            </a:xfrm>
            <a:custGeom>
              <a:avLst/>
              <a:gdLst/>
              <a:ahLst/>
              <a:cxnLst/>
              <a:rect l="l" t="t" r="r" b="b"/>
              <a:pathLst>
                <a:path w="4925568" h="682752">
                  <a:moveTo>
                    <a:pt x="0" y="0"/>
                  </a:moveTo>
                  <a:lnTo>
                    <a:pt x="4925568" y="0"/>
                  </a:lnTo>
                  <a:lnTo>
                    <a:pt x="4925568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0570" b="-9057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260415" y="207859"/>
              <a:ext cx="4925568" cy="69227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400"/>
                </a:lnSpc>
              </a:pPr>
              <a:r>
                <a:rPr lang="en-US" sz="2000" b="1" dirty="0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Portfolio Growth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705466" y="2562813"/>
            <a:ext cx="3694176" cy="1572768"/>
            <a:chOff x="0" y="0"/>
            <a:chExt cx="4925568" cy="2097024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4925568" cy="2097024"/>
            </a:xfrm>
            <a:custGeom>
              <a:avLst/>
              <a:gdLst/>
              <a:ahLst/>
              <a:cxnLst/>
              <a:rect l="l" t="t" r="r" b="b"/>
              <a:pathLst>
                <a:path w="4925568" h="2097024">
                  <a:moveTo>
                    <a:pt x="0" y="0"/>
                  </a:moveTo>
                  <a:lnTo>
                    <a:pt x="4925568" y="0"/>
                  </a:lnTo>
                  <a:lnTo>
                    <a:pt x="4925568" y="2097024"/>
                  </a:lnTo>
                  <a:lnTo>
                    <a:pt x="0" y="209702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4624" r="-4624"/>
              </a:stretch>
            </a:blipFill>
          </p:spPr>
          <p:txBody>
            <a:bodyPr/>
            <a:lstStyle/>
            <a:p>
              <a:pPr algn="just"/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28575"/>
              <a:ext cx="4925568" cy="212559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just">
                <a:lnSpc>
                  <a:spcPts val="1919"/>
                </a:lnSpc>
              </a:pPr>
              <a:r>
                <a:rPr lang="en-US" sz="1599" b="1" dirty="0">
                  <a:solidFill>
                    <a:srgbClr val="64748B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Phased reinvestment: refurbished venues, new builds, Resorts World Birmingham (2015). Estate quality raised across regions.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2790568" y="5592375"/>
            <a:ext cx="4085339" cy="3042923"/>
            <a:chOff x="0" y="0"/>
            <a:chExt cx="5447119" cy="4057231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5447030" cy="4057142"/>
            </a:xfrm>
            <a:custGeom>
              <a:avLst/>
              <a:gdLst/>
              <a:ahLst/>
              <a:cxnLst/>
              <a:rect l="l" t="t" r="r" b="b"/>
              <a:pathLst>
                <a:path w="5447030" h="4057142">
                  <a:moveTo>
                    <a:pt x="0" y="245872"/>
                  </a:moveTo>
                  <a:cubicBezTo>
                    <a:pt x="0" y="110109"/>
                    <a:pt x="110109" y="0"/>
                    <a:pt x="245872" y="0"/>
                  </a:cubicBezTo>
                  <a:lnTo>
                    <a:pt x="5201158" y="0"/>
                  </a:lnTo>
                  <a:cubicBezTo>
                    <a:pt x="5336921" y="0"/>
                    <a:pt x="5447030" y="110109"/>
                    <a:pt x="5447030" y="245872"/>
                  </a:cubicBezTo>
                  <a:lnTo>
                    <a:pt x="5447030" y="3811270"/>
                  </a:lnTo>
                  <a:cubicBezTo>
                    <a:pt x="5447030" y="3947033"/>
                    <a:pt x="5336921" y="4057142"/>
                    <a:pt x="5201158" y="4057142"/>
                  </a:cubicBezTo>
                  <a:lnTo>
                    <a:pt x="245872" y="4057142"/>
                  </a:lnTo>
                  <a:cubicBezTo>
                    <a:pt x="110109" y="4057269"/>
                    <a:pt x="0" y="3947160"/>
                    <a:pt x="0" y="3811270"/>
                  </a:cubicBezTo>
                  <a:close/>
                </a:path>
              </a:pathLst>
            </a:custGeom>
            <a:solidFill>
              <a:srgbClr val="FFFFFF"/>
            </a:solidFill>
            <a:ln w="2540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2986145" y="6601772"/>
            <a:ext cx="3694176" cy="512064"/>
            <a:chOff x="0" y="0"/>
            <a:chExt cx="4925568" cy="682752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4925568" cy="682752"/>
            </a:xfrm>
            <a:custGeom>
              <a:avLst/>
              <a:gdLst/>
              <a:ahLst/>
              <a:cxnLst/>
              <a:rect l="l" t="t" r="r" b="b"/>
              <a:pathLst>
                <a:path w="4925568" h="682752">
                  <a:moveTo>
                    <a:pt x="0" y="0"/>
                  </a:moveTo>
                  <a:lnTo>
                    <a:pt x="4925568" y="0"/>
                  </a:lnTo>
                  <a:lnTo>
                    <a:pt x="4925568" y="682752"/>
                  </a:lnTo>
                  <a:lnTo>
                    <a:pt x="0" y="682752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0570" b="-90570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0" y="-9525"/>
              <a:ext cx="4925568" cy="69227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400"/>
                </a:lnSpc>
              </a:pPr>
              <a:r>
                <a:rPr lang="en-US" sz="2000" b="1" dirty="0">
                  <a:solidFill>
                    <a:srgbClr val="151C2C"/>
                  </a:solidFill>
                  <a:latin typeface="Cambria Bold"/>
                  <a:ea typeface="Cambria Bold"/>
                  <a:cs typeface="Cambria Bold"/>
                  <a:sym typeface="Cambria Bold"/>
                </a:rPr>
                <a:t>Current Position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4281322" y="5561955"/>
            <a:ext cx="1103821" cy="1103821"/>
            <a:chOff x="0" y="0"/>
            <a:chExt cx="812800" cy="812800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465FB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TextBox 5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r>
                <a:rPr lang="en-US" sz="2596">
                  <a:solidFill>
                    <a:srgbClr val="FFFFFF"/>
                  </a:solidFill>
                  <a:latin typeface="Canva Sans"/>
                  <a:ea typeface="Canva Sans"/>
                  <a:cs typeface="Canva Sans"/>
                  <a:sym typeface="Canva Sans"/>
                </a:rPr>
                <a:t>2024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2986145" y="6921808"/>
            <a:ext cx="3694176" cy="1572768"/>
            <a:chOff x="0" y="0"/>
            <a:chExt cx="4925568" cy="2097024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4925568" cy="2097024"/>
            </a:xfrm>
            <a:custGeom>
              <a:avLst/>
              <a:gdLst/>
              <a:ahLst/>
              <a:cxnLst/>
              <a:rect l="l" t="t" r="r" b="b"/>
              <a:pathLst>
                <a:path w="4925568" h="2097024">
                  <a:moveTo>
                    <a:pt x="0" y="0"/>
                  </a:moveTo>
                  <a:lnTo>
                    <a:pt x="4925568" y="0"/>
                  </a:lnTo>
                  <a:lnTo>
                    <a:pt x="4925568" y="2097024"/>
                  </a:lnTo>
                  <a:lnTo>
                    <a:pt x="0" y="209702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4624" r="-462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0" y="-38100"/>
              <a:ext cx="4925568" cy="2135124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just">
                <a:lnSpc>
                  <a:spcPts val="1800"/>
                </a:lnSpc>
              </a:pPr>
              <a:r>
                <a:rPr lang="en-US" sz="1600" b="1" dirty="0">
                  <a:solidFill>
                    <a:srgbClr val="64748B"/>
                  </a:solidFill>
                  <a:latin typeface="Calibri (MS)"/>
                  <a:ea typeface="Calibri (MS)"/>
                  <a:cs typeface="Calibri (MS)"/>
                  <a:sym typeface="Calibri (MS)"/>
                </a:rPr>
                <a:t>32 casinos, 43 licenses. Omnichannel model. Non-remote GGY +7.9% to £933.8m (Gambling Commission, 2025).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627383" y="9131303"/>
            <a:ext cx="17033243" cy="793499"/>
            <a:chOff x="0" y="0"/>
            <a:chExt cx="22710991" cy="1057999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22711156" cy="1058037"/>
            </a:xfrm>
            <a:custGeom>
              <a:avLst/>
              <a:gdLst/>
              <a:ahLst/>
              <a:cxnLst/>
              <a:rect l="l" t="t" r="r" b="b"/>
              <a:pathLst>
                <a:path w="22711156" h="1058037">
                  <a:moveTo>
                    <a:pt x="0" y="251968"/>
                  </a:moveTo>
                  <a:cubicBezTo>
                    <a:pt x="0" y="112776"/>
                    <a:pt x="112776" y="0"/>
                    <a:pt x="251968" y="0"/>
                  </a:cubicBezTo>
                  <a:lnTo>
                    <a:pt x="22459187" y="0"/>
                  </a:lnTo>
                  <a:cubicBezTo>
                    <a:pt x="22598253" y="0"/>
                    <a:pt x="22711156" y="112776"/>
                    <a:pt x="22711156" y="251968"/>
                  </a:cubicBezTo>
                  <a:lnTo>
                    <a:pt x="22711156" y="806069"/>
                  </a:lnTo>
                  <a:cubicBezTo>
                    <a:pt x="22711156" y="945134"/>
                    <a:pt x="22598380" y="1058037"/>
                    <a:pt x="22459187" y="1058037"/>
                  </a:cubicBezTo>
                  <a:lnTo>
                    <a:pt x="251968" y="1058037"/>
                  </a:lnTo>
                  <a:cubicBezTo>
                    <a:pt x="112776" y="1058037"/>
                    <a:pt x="0" y="945261"/>
                    <a:pt x="0" y="806069"/>
                  </a:cubicBezTo>
                  <a:close/>
                </a:path>
              </a:pathLst>
            </a:custGeom>
            <a:solidFill>
              <a:srgbClr val="E2E8F0"/>
            </a:solidFill>
            <a:ln w="25400" cap="sq">
              <a:solidFill>
                <a:srgbClr val="94A3B8"/>
              </a:solidFill>
              <a:prstDash val="sysDot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9536" y="9162288"/>
            <a:ext cx="16568928" cy="731520"/>
            <a:chOff x="0" y="0"/>
            <a:chExt cx="22091904" cy="975360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22091904" cy="975360"/>
            </a:xfrm>
            <a:custGeom>
              <a:avLst/>
              <a:gdLst/>
              <a:ahLst/>
              <a:cxnLst/>
              <a:rect l="l" t="t" r="r" b="b"/>
              <a:pathLst>
                <a:path w="22091904" h="975360">
                  <a:moveTo>
                    <a:pt x="0" y="0"/>
                  </a:moveTo>
                  <a:lnTo>
                    <a:pt x="22091904" y="0"/>
                  </a:lnTo>
                  <a:lnTo>
                    <a:pt x="22091904" y="975360"/>
                  </a:lnTo>
                  <a:lnTo>
                    <a:pt x="0" y="97536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91336" b="-39133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TextBox 60"/>
            <p:cNvSpPr txBox="1"/>
            <p:nvPr/>
          </p:nvSpPr>
          <p:spPr>
            <a:xfrm>
              <a:off x="0" y="-38100"/>
              <a:ext cx="22091904" cy="101346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160"/>
                </a:lnSpc>
              </a:pPr>
              <a:r>
                <a:rPr lang="en-US" sz="1800" i="1">
                  <a:solidFill>
                    <a:srgbClr val="94A3B8"/>
                  </a:solidFill>
                  <a:latin typeface="Calibri (MS) Italics"/>
                  <a:ea typeface="Calibri (MS) Italics"/>
                  <a:cs typeface="Calibri (MS) Italics"/>
                  <a:sym typeface="Calibri (MS) Italics"/>
                </a:rPr>
                <a:t>📷  Insert: Resorts World Birmingham / Genting venue photo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627383" y="9131303"/>
            <a:ext cx="17033243" cy="720347"/>
            <a:chOff x="0" y="0"/>
            <a:chExt cx="22710991" cy="960463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22711029" cy="960501"/>
            </a:xfrm>
            <a:custGeom>
              <a:avLst/>
              <a:gdLst/>
              <a:ahLst/>
              <a:cxnLst/>
              <a:rect l="l" t="t" r="r" b="b"/>
              <a:pathLst>
                <a:path w="22711029" h="960501">
                  <a:moveTo>
                    <a:pt x="0" y="151638"/>
                  </a:moveTo>
                  <a:cubicBezTo>
                    <a:pt x="0" y="67945"/>
                    <a:pt x="67945" y="0"/>
                    <a:pt x="151638" y="0"/>
                  </a:cubicBezTo>
                  <a:lnTo>
                    <a:pt x="22559390" y="0"/>
                  </a:lnTo>
                  <a:cubicBezTo>
                    <a:pt x="22643083" y="0"/>
                    <a:pt x="22711029" y="67945"/>
                    <a:pt x="22711029" y="151638"/>
                  </a:cubicBezTo>
                  <a:lnTo>
                    <a:pt x="22711029" y="808863"/>
                  </a:lnTo>
                  <a:cubicBezTo>
                    <a:pt x="22711029" y="892556"/>
                    <a:pt x="22643083" y="960501"/>
                    <a:pt x="22559390" y="960501"/>
                  </a:cubicBezTo>
                  <a:lnTo>
                    <a:pt x="151638" y="960501"/>
                  </a:lnTo>
                  <a:cubicBezTo>
                    <a:pt x="67945" y="960501"/>
                    <a:pt x="0" y="892556"/>
                    <a:pt x="0" y="808863"/>
                  </a:cubicBezTo>
                  <a:close/>
                </a:path>
              </a:pathLst>
            </a:custGeom>
            <a:solidFill>
              <a:srgbClr val="151C2C"/>
            </a:solidFill>
            <a:ln w="25400" cap="sq">
              <a:solidFill>
                <a:srgbClr val="151C2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914400" y="9180576"/>
            <a:ext cx="16642080" cy="621792"/>
            <a:chOff x="0" y="0"/>
            <a:chExt cx="22189440" cy="829056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22189439" cy="829056"/>
            </a:xfrm>
            <a:custGeom>
              <a:avLst/>
              <a:gdLst/>
              <a:ahLst/>
              <a:cxnLst/>
              <a:rect l="l" t="t" r="r" b="b"/>
              <a:pathLst>
                <a:path w="22189439" h="829056">
                  <a:moveTo>
                    <a:pt x="0" y="0"/>
                  </a:moveTo>
                  <a:lnTo>
                    <a:pt x="22189439" y="0"/>
                  </a:lnTo>
                  <a:lnTo>
                    <a:pt x="22189439" y="829056"/>
                  </a:lnTo>
                  <a:lnTo>
                    <a:pt x="0" y="829056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71511" b="-47151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38100"/>
              <a:ext cx="22189440" cy="8671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2160"/>
                </a:lnSpc>
              </a:pPr>
              <a:r>
                <a:rPr lang="en-US" sz="1800" b="1">
                  <a:solidFill>
                    <a:srgbClr val="FFFFFF"/>
                  </a:solidFill>
                  <a:latin typeface="Calibri (MS) Bold"/>
                  <a:ea typeface="Calibri (MS) Bold"/>
                  <a:cs typeface="Calibri (MS) Bold"/>
                  <a:sym typeface="Calibri (MS) Bold"/>
                </a:rPr>
                <a:t>Strategic Implication: Growth must remain return-focused — estate quality, omnichannel capability and responsible gambling investment over volume expansion.</a:t>
              </a:r>
            </a:p>
          </p:txBody>
        </p:sp>
      </p:grp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8255795"/>
            <a:ext cx="18288000" cy="0"/>
          </a:xfrm>
          <a:prstGeom prst="line">
            <a:avLst/>
          </a:prstGeom>
          <a:ln w="133350" cap="flat">
            <a:solidFill>
              <a:srgbClr val="1663A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567969" y="6467714"/>
            <a:ext cx="3901444" cy="3576162"/>
            <a:chOff x="0" y="0"/>
            <a:chExt cx="886731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86731" cy="812800"/>
            </a:xfrm>
            <a:custGeom>
              <a:avLst/>
              <a:gdLst/>
              <a:ahLst/>
              <a:cxnLst/>
              <a:rect l="l" t="t" r="r" b="b"/>
              <a:pathLst>
                <a:path w="886731" h="812800">
                  <a:moveTo>
                    <a:pt x="198437" y="0"/>
                  </a:moveTo>
                  <a:lnTo>
                    <a:pt x="688294" y="0"/>
                  </a:lnTo>
                  <a:cubicBezTo>
                    <a:pt x="797888" y="0"/>
                    <a:pt x="886731" y="88843"/>
                    <a:pt x="886731" y="198437"/>
                  </a:cubicBezTo>
                  <a:lnTo>
                    <a:pt x="886731" y="614363"/>
                  </a:lnTo>
                  <a:cubicBezTo>
                    <a:pt x="886731" y="723957"/>
                    <a:pt x="797888" y="812800"/>
                    <a:pt x="688294" y="812800"/>
                  </a:cubicBezTo>
                  <a:lnTo>
                    <a:pt x="198437" y="812800"/>
                  </a:lnTo>
                  <a:cubicBezTo>
                    <a:pt x="88843" y="812800"/>
                    <a:pt x="0" y="723957"/>
                    <a:pt x="0" y="614363"/>
                  </a:cubicBezTo>
                  <a:lnTo>
                    <a:pt x="0" y="198437"/>
                  </a:lnTo>
                  <a:cubicBezTo>
                    <a:pt x="0" y="88843"/>
                    <a:pt x="88843" y="0"/>
                    <a:pt x="198437" y="0"/>
                  </a:cubicBezTo>
                  <a:close/>
                </a:path>
              </a:pathLst>
            </a:custGeom>
            <a:solidFill>
              <a:srgbClr val="2BB1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04775"/>
              <a:ext cx="886731" cy="917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194653" y="6467714"/>
            <a:ext cx="3901444" cy="3576162"/>
            <a:chOff x="0" y="0"/>
            <a:chExt cx="886731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86731" cy="812800"/>
            </a:xfrm>
            <a:custGeom>
              <a:avLst/>
              <a:gdLst/>
              <a:ahLst/>
              <a:cxnLst/>
              <a:rect l="l" t="t" r="r" b="b"/>
              <a:pathLst>
                <a:path w="886731" h="812800">
                  <a:moveTo>
                    <a:pt x="198437" y="0"/>
                  </a:moveTo>
                  <a:lnTo>
                    <a:pt x="688294" y="0"/>
                  </a:lnTo>
                  <a:cubicBezTo>
                    <a:pt x="797888" y="0"/>
                    <a:pt x="886731" y="88843"/>
                    <a:pt x="886731" y="198437"/>
                  </a:cubicBezTo>
                  <a:lnTo>
                    <a:pt x="886731" y="614363"/>
                  </a:lnTo>
                  <a:cubicBezTo>
                    <a:pt x="886731" y="723957"/>
                    <a:pt x="797888" y="812800"/>
                    <a:pt x="688294" y="812800"/>
                  </a:cubicBezTo>
                  <a:lnTo>
                    <a:pt x="198437" y="812800"/>
                  </a:lnTo>
                  <a:cubicBezTo>
                    <a:pt x="88843" y="812800"/>
                    <a:pt x="0" y="723957"/>
                    <a:pt x="0" y="614363"/>
                  </a:cubicBezTo>
                  <a:lnTo>
                    <a:pt x="0" y="198437"/>
                  </a:lnTo>
                  <a:cubicBezTo>
                    <a:pt x="0" y="88843"/>
                    <a:pt x="88843" y="0"/>
                    <a:pt x="198437" y="0"/>
                  </a:cubicBezTo>
                  <a:close/>
                </a:path>
              </a:pathLst>
            </a:custGeom>
            <a:solidFill>
              <a:srgbClr val="259B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104775"/>
              <a:ext cx="886731" cy="917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818587" y="6467714"/>
            <a:ext cx="3901444" cy="3576162"/>
            <a:chOff x="0" y="0"/>
            <a:chExt cx="886731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86731" cy="812800"/>
            </a:xfrm>
            <a:custGeom>
              <a:avLst/>
              <a:gdLst/>
              <a:ahLst/>
              <a:cxnLst/>
              <a:rect l="l" t="t" r="r" b="b"/>
              <a:pathLst>
                <a:path w="886731" h="812800">
                  <a:moveTo>
                    <a:pt x="198437" y="0"/>
                  </a:moveTo>
                  <a:lnTo>
                    <a:pt x="688294" y="0"/>
                  </a:lnTo>
                  <a:cubicBezTo>
                    <a:pt x="797888" y="0"/>
                    <a:pt x="886731" y="88843"/>
                    <a:pt x="886731" y="198437"/>
                  </a:cubicBezTo>
                  <a:lnTo>
                    <a:pt x="886731" y="614363"/>
                  </a:lnTo>
                  <a:cubicBezTo>
                    <a:pt x="886731" y="723957"/>
                    <a:pt x="797888" y="812800"/>
                    <a:pt x="688294" y="812800"/>
                  </a:cubicBezTo>
                  <a:lnTo>
                    <a:pt x="198437" y="812800"/>
                  </a:lnTo>
                  <a:cubicBezTo>
                    <a:pt x="88843" y="812800"/>
                    <a:pt x="0" y="723957"/>
                    <a:pt x="0" y="614363"/>
                  </a:cubicBezTo>
                  <a:lnTo>
                    <a:pt x="0" y="198437"/>
                  </a:lnTo>
                  <a:cubicBezTo>
                    <a:pt x="0" y="88843"/>
                    <a:pt x="88843" y="0"/>
                    <a:pt x="198437" y="0"/>
                  </a:cubicBezTo>
                  <a:close/>
                </a:path>
              </a:pathLst>
            </a:custGeom>
            <a:solidFill>
              <a:srgbClr val="1E7AC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04775"/>
              <a:ext cx="886731" cy="917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333640" y="-5858978"/>
            <a:ext cx="7954360" cy="795436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0DDFF">
                    <a:alpha val="100000"/>
                  </a:srgbClr>
                </a:gs>
                <a:gs pos="100000">
                  <a:srgbClr val="1C84E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333640" y="-5858978"/>
            <a:ext cx="7954360" cy="795436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>
                <a:alphaModFix amt="13000"/>
              </a:blip>
              <a:stretch>
                <a:fillRect l="-16666" r="-166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6341070" y="1863211"/>
            <a:ext cx="464345" cy="464345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0DDFF">
                    <a:alpha val="100000"/>
                  </a:srgbClr>
                </a:gs>
                <a:gs pos="100000">
                  <a:srgbClr val="1C84E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32547" tIns="32547" rIns="32547" bIns="32547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796528" y="9402641"/>
            <a:ext cx="464345" cy="464345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0DDFF">
                    <a:alpha val="100000"/>
                  </a:srgbClr>
                </a:gs>
                <a:gs pos="100000">
                  <a:srgbClr val="1C84E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32547" tIns="32547" rIns="32547" bIns="32547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1375" y="4397635"/>
            <a:ext cx="18288000" cy="0"/>
          </a:xfrm>
          <a:prstGeom prst="line">
            <a:avLst/>
          </a:prstGeom>
          <a:ln w="133350" cap="flat">
            <a:solidFill>
              <a:srgbClr val="1663A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2569344" y="2609554"/>
            <a:ext cx="3901444" cy="3576162"/>
            <a:chOff x="0" y="0"/>
            <a:chExt cx="886731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86731" cy="812800"/>
            </a:xfrm>
            <a:custGeom>
              <a:avLst/>
              <a:gdLst/>
              <a:ahLst/>
              <a:cxnLst/>
              <a:rect l="l" t="t" r="r" b="b"/>
              <a:pathLst>
                <a:path w="886731" h="812800">
                  <a:moveTo>
                    <a:pt x="198437" y="0"/>
                  </a:moveTo>
                  <a:lnTo>
                    <a:pt x="688294" y="0"/>
                  </a:lnTo>
                  <a:cubicBezTo>
                    <a:pt x="797888" y="0"/>
                    <a:pt x="886731" y="88843"/>
                    <a:pt x="886731" y="198437"/>
                  </a:cubicBezTo>
                  <a:lnTo>
                    <a:pt x="886731" y="614363"/>
                  </a:lnTo>
                  <a:cubicBezTo>
                    <a:pt x="886731" y="723957"/>
                    <a:pt x="797888" y="812800"/>
                    <a:pt x="688294" y="812800"/>
                  </a:cubicBezTo>
                  <a:lnTo>
                    <a:pt x="198437" y="812800"/>
                  </a:lnTo>
                  <a:cubicBezTo>
                    <a:pt x="88843" y="812800"/>
                    <a:pt x="0" y="723957"/>
                    <a:pt x="0" y="614363"/>
                  </a:cubicBezTo>
                  <a:lnTo>
                    <a:pt x="0" y="198437"/>
                  </a:lnTo>
                  <a:cubicBezTo>
                    <a:pt x="0" y="88843"/>
                    <a:pt x="88843" y="0"/>
                    <a:pt x="198437" y="0"/>
                  </a:cubicBezTo>
                  <a:close/>
                </a:path>
              </a:pathLst>
            </a:custGeom>
            <a:solidFill>
              <a:srgbClr val="2BB1D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04775"/>
              <a:ext cx="886731" cy="917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196028" y="2609554"/>
            <a:ext cx="3901444" cy="3576162"/>
            <a:chOff x="0" y="0"/>
            <a:chExt cx="886731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86731" cy="812800"/>
            </a:xfrm>
            <a:custGeom>
              <a:avLst/>
              <a:gdLst/>
              <a:ahLst/>
              <a:cxnLst/>
              <a:rect l="l" t="t" r="r" b="b"/>
              <a:pathLst>
                <a:path w="886731" h="812800">
                  <a:moveTo>
                    <a:pt x="198437" y="0"/>
                  </a:moveTo>
                  <a:lnTo>
                    <a:pt x="688294" y="0"/>
                  </a:lnTo>
                  <a:cubicBezTo>
                    <a:pt x="797888" y="0"/>
                    <a:pt x="886731" y="88843"/>
                    <a:pt x="886731" y="198437"/>
                  </a:cubicBezTo>
                  <a:lnTo>
                    <a:pt x="886731" y="614363"/>
                  </a:lnTo>
                  <a:cubicBezTo>
                    <a:pt x="886731" y="723957"/>
                    <a:pt x="797888" y="812800"/>
                    <a:pt x="688294" y="812800"/>
                  </a:cubicBezTo>
                  <a:lnTo>
                    <a:pt x="198437" y="812800"/>
                  </a:lnTo>
                  <a:cubicBezTo>
                    <a:pt x="88843" y="812800"/>
                    <a:pt x="0" y="723957"/>
                    <a:pt x="0" y="614363"/>
                  </a:cubicBezTo>
                  <a:lnTo>
                    <a:pt x="0" y="198437"/>
                  </a:lnTo>
                  <a:cubicBezTo>
                    <a:pt x="0" y="88843"/>
                    <a:pt x="88843" y="0"/>
                    <a:pt x="198437" y="0"/>
                  </a:cubicBezTo>
                  <a:close/>
                </a:path>
              </a:pathLst>
            </a:custGeom>
            <a:solidFill>
              <a:srgbClr val="259B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104775"/>
              <a:ext cx="886731" cy="917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819962" y="2609554"/>
            <a:ext cx="3901444" cy="3576162"/>
            <a:chOff x="0" y="0"/>
            <a:chExt cx="886731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86731" cy="812800"/>
            </a:xfrm>
            <a:custGeom>
              <a:avLst/>
              <a:gdLst/>
              <a:ahLst/>
              <a:cxnLst/>
              <a:rect l="l" t="t" r="r" b="b"/>
              <a:pathLst>
                <a:path w="886731" h="812800">
                  <a:moveTo>
                    <a:pt x="198437" y="0"/>
                  </a:moveTo>
                  <a:lnTo>
                    <a:pt x="688294" y="0"/>
                  </a:lnTo>
                  <a:cubicBezTo>
                    <a:pt x="797888" y="0"/>
                    <a:pt x="886731" y="88843"/>
                    <a:pt x="886731" y="198437"/>
                  </a:cubicBezTo>
                  <a:lnTo>
                    <a:pt x="886731" y="614363"/>
                  </a:lnTo>
                  <a:cubicBezTo>
                    <a:pt x="886731" y="723957"/>
                    <a:pt x="797888" y="812800"/>
                    <a:pt x="688294" y="812800"/>
                  </a:cubicBezTo>
                  <a:lnTo>
                    <a:pt x="198437" y="812800"/>
                  </a:lnTo>
                  <a:cubicBezTo>
                    <a:pt x="88843" y="812800"/>
                    <a:pt x="0" y="723957"/>
                    <a:pt x="0" y="614363"/>
                  </a:cubicBezTo>
                  <a:lnTo>
                    <a:pt x="0" y="198437"/>
                  </a:lnTo>
                  <a:cubicBezTo>
                    <a:pt x="0" y="88843"/>
                    <a:pt x="88843" y="0"/>
                    <a:pt x="198437" y="0"/>
                  </a:cubicBezTo>
                  <a:close/>
                </a:path>
              </a:pathLst>
            </a:custGeom>
            <a:solidFill>
              <a:srgbClr val="1E7AC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104775"/>
              <a:ext cx="886731" cy="9175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2490" y="39323"/>
            <a:ext cx="9292273" cy="1861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23"/>
              </a:lnSpc>
            </a:pPr>
            <a:r>
              <a:rPr lang="en-US" sz="6503" b="1">
                <a:solidFill>
                  <a:srgbClr val="02044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Industry in Numbers</a:t>
            </a:r>
          </a:p>
          <a:p>
            <a:pPr algn="l">
              <a:lnSpc>
                <a:spcPts val="7023"/>
              </a:lnSpc>
            </a:pPr>
            <a:endParaRPr lang="en-US" sz="6503" b="1">
              <a:solidFill>
                <a:srgbClr val="020440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02490" y="933450"/>
            <a:ext cx="7770295" cy="806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64"/>
              </a:lnSpc>
              <a:spcBef>
                <a:spcPct val="0"/>
              </a:spcBef>
            </a:pPr>
            <a:r>
              <a:rPr lang="en-US" sz="2014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UK Gambling Commission · Industry Statistics 2024/25</a:t>
            </a:r>
          </a:p>
          <a:p>
            <a:pPr algn="ctr">
              <a:lnSpc>
                <a:spcPts val="3264"/>
              </a:lnSpc>
              <a:spcBef>
                <a:spcPct val="0"/>
              </a:spcBef>
            </a:pPr>
            <a:endParaRPr lang="en-US" sz="2014" b="1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3547141" y="3093803"/>
            <a:ext cx="1943100" cy="16577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1"/>
              </a:lnSpc>
            </a:pPr>
            <a:r>
              <a:rPr lang="en-US" sz="40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£16.8bn</a:t>
            </a:r>
          </a:p>
          <a:p>
            <a:pPr algn="ctr">
              <a:lnSpc>
                <a:spcPts val="6641"/>
              </a:lnSpc>
              <a:spcBef>
                <a:spcPct val="0"/>
              </a:spcBef>
            </a:pPr>
            <a:endParaRPr lang="en-US" sz="40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8684642" y="3014223"/>
            <a:ext cx="1053405" cy="16577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2"/>
              </a:lnSpc>
            </a:pPr>
            <a:r>
              <a:rPr lang="en-US" sz="41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46%</a:t>
            </a:r>
          </a:p>
          <a:p>
            <a:pPr algn="ctr">
              <a:lnSpc>
                <a:spcPts val="6642"/>
              </a:lnSpc>
              <a:spcBef>
                <a:spcPct val="0"/>
              </a:spcBef>
            </a:pPr>
            <a:endParaRPr lang="en-US" sz="41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3034382" y="3014223"/>
            <a:ext cx="1768479" cy="16577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2"/>
              </a:lnSpc>
            </a:pPr>
            <a:r>
              <a:rPr lang="en-US" sz="41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+7.9%</a:t>
            </a:r>
          </a:p>
          <a:p>
            <a:pPr algn="ctr">
              <a:lnSpc>
                <a:spcPts val="6642"/>
              </a:lnSpc>
              <a:spcBef>
                <a:spcPct val="0"/>
              </a:spcBef>
            </a:pPr>
            <a:endParaRPr lang="en-US" sz="41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3479076" y="6829087"/>
            <a:ext cx="2207557" cy="16577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2"/>
              </a:lnSpc>
            </a:pPr>
            <a:r>
              <a:rPr lang="en-US" sz="41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$3.55bn</a:t>
            </a:r>
          </a:p>
          <a:p>
            <a:pPr algn="ctr">
              <a:lnSpc>
                <a:spcPts val="6642"/>
              </a:lnSpc>
              <a:spcBef>
                <a:spcPct val="0"/>
              </a:spcBef>
            </a:pPr>
            <a:endParaRPr lang="en-US" sz="41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8254603" y="6829087"/>
            <a:ext cx="1778794" cy="16577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42"/>
              </a:lnSpc>
            </a:pPr>
            <a:r>
              <a:rPr lang="en-US" sz="410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£378m</a:t>
            </a:r>
          </a:p>
          <a:p>
            <a:pPr algn="ctr">
              <a:lnSpc>
                <a:spcPts val="6642"/>
              </a:lnSpc>
              <a:spcBef>
                <a:spcPct val="0"/>
              </a:spcBef>
            </a:pPr>
            <a:endParaRPr lang="en-US" sz="410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12883573" y="6829087"/>
            <a:ext cx="1919288" cy="16577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642"/>
              </a:lnSpc>
            </a:pPr>
            <a:r>
              <a:rPr lang="en-US" sz="41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8,000+</a:t>
            </a:r>
          </a:p>
          <a:p>
            <a:pPr algn="ctr">
              <a:lnSpc>
                <a:spcPts val="6642"/>
              </a:lnSpc>
              <a:spcBef>
                <a:spcPct val="0"/>
              </a:spcBef>
            </a:pPr>
            <a:endParaRPr lang="en-US" sz="4100" dirty="0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3468149" y="3921053"/>
            <a:ext cx="2103834" cy="1278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Total GB Gross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Gambling Yield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endParaRPr lang="en-US" sz="2099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3058078" y="5375120"/>
            <a:ext cx="2923977" cy="638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1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Gambling Commission, 2025</a:t>
            </a:r>
          </a:p>
          <a:p>
            <a:pPr algn="ctr">
              <a:lnSpc>
                <a:spcPts val="2591"/>
              </a:lnSpc>
              <a:spcBef>
                <a:spcPct val="0"/>
              </a:spcBef>
            </a:pPr>
            <a:endParaRPr lang="en-US" sz="15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7749357" y="5375120"/>
            <a:ext cx="2923977" cy="638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1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Gambling Commission, 2025</a:t>
            </a:r>
          </a:p>
          <a:p>
            <a:pPr algn="ctr">
              <a:lnSpc>
                <a:spcPts val="2591"/>
              </a:lnSpc>
              <a:spcBef>
                <a:spcPct val="0"/>
              </a:spcBef>
            </a:pPr>
            <a:endParaRPr lang="en-US" sz="15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2307321" y="5375120"/>
            <a:ext cx="2923977" cy="638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1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Gambling Commission, 2025</a:t>
            </a:r>
          </a:p>
          <a:p>
            <a:pPr algn="ctr">
              <a:lnSpc>
                <a:spcPts val="2591"/>
              </a:lnSpc>
              <a:spcBef>
                <a:spcPct val="0"/>
              </a:spcBef>
            </a:pPr>
            <a:endParaRPr lang="en-US" sz="15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3911756" y="9228429"/>
            <a:ext cx="1216620" cy="638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1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Flutter, 2026</a:t>
            </a:r>
          </a:p>
          <a:p>
            <a:pPr algn="ctr">
              <a:lnSpc>
                <a:spcPts val="2591"/>
              </a:lnSpc>
              <a:spcBef>
                <a:spcPct val="0"/>
              </a:spcBef>
            </a:pPr>
            <a:endParaRPr lang="en-US" sz="15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8264696" y="9228429"/>
            <a:ext cx="1764109" cy="638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1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Rank Group, 2025</a:t>
            </a:r>
          </a:p>
          <a:p>
            <a:pPr algn="ctr">
              <a:lnSpc>
                <a:spcPts val="2591"/>
              </a:lnSpc>
              <a:spcBef>
                <a:spcPct val="0"/>
              </a:spcBef>
            </a:pPr>
            <a:endParaRPr lang="en-US" sz="15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12690592" y="9182100"/>
            <a:ext cx="2154337" cy="638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1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Genting Casino, 2026</a:t>
            </a:r>
          </a:p>
          <a:p>
            <a:pPr algn="ctr">
              <a:lnSpc>
                <a:spcPts val="2591"/>
              </a:lnSpc>
              <a:spcBef>
                <a:spcPct val="0"/>
              </a:spcBef>
            </a:pPr>
            <a:endParaRPr lang="en-US" sz="15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8305311" y="3921053"/>
            <a:ext cx="2028329" cy="1278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Remote Share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of Total GGY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endParaRPr lang="en-US" sz="2099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2883573" y="3921053"/>
            <a:ext cx="2028329" cy="1278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Non-remote Casino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GGY Growth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306174" y="7778402"/>
            <a:ext cx="2427784" cy="850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Flutter UK/Ireland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Revenue 2025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2785" y="7653190"/>
            <a:ext cx="2294434" cy="1278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Grosvenor NRG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+14% Year-on-Year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2459909" y="7778402"/>
            <a:ext cx="2342952" cy="850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Genting Online</a:t>
            </a:r>
          </a:p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Games Available</a:t>
            </a:r>
          </a:p>
        </p:txBody>
      </p:sp>
    </p:spTree>
  </p:cSld>
  <p:clrMapOvr>
    <a:masterClrMapping/>
  </p:clrMapOvr>
  <p:transition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908043" y="0"/>
            <a:ext cx="6379957" cy="10287000"/>
            <a:chOff x="0" y="0"/>
            <a:chExt cx="1680318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80318" cy="2709333"/>
            </a:xfrm>
            <a:custGeom>
              <a:avLst/>
              <a:gdLst/>
              <a:ahLst/>
              <a:cxnLst/>
              <a:rect l="l" t="t" r="r" b="b"/>
              <a:pathLst>
                <a:path w="1680318" h="2709333">
                  <a:moveTo>
                    <a:pt x="0" y="0"/>
                  </a:moveTo>
                  <a:lnTo>
                    <a:pt x="1680318" y="0"/>
                  </a:lnTo>
                  <a:lnTo>
                    <a:pt x="168031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680318" cy="27569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099443" y="1141296"/>
            <a:ext cx="1868266" cy="1868266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099443" y="5906527"/>
            <a:ext cx="1868266" cy="186826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099443" y="8068390"/>
            <a:ext cx="1868266" cy="1868266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-970541" y="2006345"/>
            <a:ext cx="1601933" cy="6466659"/>
            <a:chOff x="0" y="0"/>
            <a:chExt cx="421908" cy="170315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1908" cy="1703153"/>
            </a:xfrm>
            <a:custGeom>
              <a:avLst/>
              <a:gdLst/>
              <a:ahLst/>
              <a:cxnLst/>
              <a:rect l="l" t="t" r="r" b="b"/>
              <a:pathLst>
                <a:path w="421908" h="1703153">
                  <a:moveTo>
                    <a:pt x="210954" y="0"/>
                  </a:moveTo>
                  <a:lnTo>
                    <a:pt x="210954" y="0"/>
                  </a:lnTo>
                  <a:cubicBezTo>
                    <a:pt x="266903" y="0"/>
                    <a:pt x="320560" y="22225"/>
                    <a:pt x="360121" y="61787"/>
                  </a:cubicBezTo>
                  <a:cubicBezTo>
                    <a:pt x="399683" y="101349"/>
                    <a:pt x="421908" y="155006"/>
                    <a:pt x="421908" y="210954"/>
                  </a:cubicBezTo>
                  <a:lnTo>
                    <a:pt x="421908" y="1492199"/>
                  </a:lnTo>
                  <a:cubicBezTo>
                    <a:pt x="421908" y="1548147"/>
                    <a:pt x="399683" y="1601804"/>
                    <a:pt x="360121" y="1641366"/>
                  </a:cubicBezTo>
                  <a:cubicBezTo>
                    <a:pt x="320560" y="1680928"/>
                    <a:pt x="266903" y="1703153"/>
                    <a:pt x="210954" y="1703153"/>
                  </a:cubicBezTo>
                  <a:lnTo>
                    <a:pt x="210954" y="1703153"/>
                  </a:lnTo>
                  <a:cubicBezTo>
                    <a:pt x="155006" y="1703153"/>
                    <a:pt x="101349" y="1680928"/>
                    <a:pt x="61787" y="1641366"/>
                  </a:cubicBezTo>
                  <a:cubicBezTo>
                    <a:pt x="22225" y="1601804"/>
                    <a:pt x="0" y="1548147"/>
                    <a:pt x="0" y="1492199"/>
                  </a:cubicBezTo>
                  <a:lnTo>
                    <a:pt x="0" y="210954"/>
                  </a:lnTo>
                  <a:cubicBezTo>
                    <a:pt x="0" y="155006"/>
                    <a:pt x="22225" y="101349"/>
                    <a:pt x="61787" y="61787"/>
                  </a:cubicBezTo>
                  <a:cubicBezTo>
                    <a:pt x="101349" y="22225"/>
                    <a:pt x="155006" y="0"/>
                    <a:pt x="210954" y="0"/>
                  </a:cubicBezTo>
                  <a:close/>
                </a:path>
              </a:pathLst>
            </a:custGeom>
            <a:solidFill>
              <a:srgbClr val="004AA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421908" cy="17507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984728" y="3552487"/>
            <a:ext cx="1868266" cy="1868266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13302777" y="1726445"/>
            <a:ext cx="1045548" cy="1045548"/>
          </a:xfrm>
          <a:custGeom>
            <a:avLst/>
            <a:gdLst/>
            <a:ahLst/>
            <a:cxnLst/>
            <a:rect l="l" t="t" r="r" b="b"/>
            <a:pathLst>
              <a:path w="1045548" h="1045548">
                <a:moveTo>
                  <a:pt x="0" y="0"/>
                </a:moveTo>
                <a:lnTo>
                  <a:pt x="1045548" y="0"/>
                </a:lnTo>
                <a:lnTo>
                  <a:pt x="1045548" y="1045548"/>
                </a:lnTo>
                <a:lnTo>
                  <a:pt x="0" y="10455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13465649" y="3903688"/>
            <a:ext cx="918023" cy="918023"/>
          </a:xfrm>
          <a:custGeom>
            <a:avLst/>
            <a:gdLst/>
            <a:ahLst/>
            <a:cxnLst/>
            <a:rect l="l" t="t" r="r" b="b"/>
            <a:pathLst>
              <a:path w="918023" h="918023">
                <a:moveTo>
                  <a:pt x="0" y="0"/>
                </a:moveTo>
                <a:lnTo>
                  <a:pt x="918023" y="0"/>
                </a:lnTo>
                <a:lnTo>
                  <a:pt x="918023" y="918023"/>
                </a:lnTo>
                <a:lnTo>
                  <a:pt x="0" y="9180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3465649" y="6139469"/>
            <a:ext cx="1109310" cy="1109310"/>
          </a:xfrm>
          <a:custGeom>
            <a:avLst/>
            <a:gdLst/>
            <a:ahLst/>
            <a:cxnLst/>
            <a:rect l="l" t="t" r="r" b="b"/>
            <a:pathLst>
              <a:path w="1109310" h="1109310">
                <a:moveTo>
                  <a:pt x="0" y="0"/>
                </a:moveTo>
                <a:lnTo>
                  <a:pt x="1109310" y="0"/>
                </a:lnTo>
                <a:lnTo>
                  <a:pt x="1109310" y="1109310"/>
                </a:lnTo>
                <a:lnTo>
                  <a:pt x="0" y="110931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3426683" y="8502875"/>
            <a:ext cx="1187242" cy="1187242"/>
          </a:xfrm>
          <a:custGeom>
            <a:avLst/>
            <a:gdLst/>
            <a:ahLst/>
            <a:cxnLst/>
            <a:rect l="l" t="t" r="r" b="b"/>
            <a:pathLst>
              <a:path w="1187242" h="1187242">
                <a:moveTo>
                  <a:pt x="0" y="0"/>
                </a:moveTo>
                <a:lnTo>
                  <a:pt x="1187242" y="0"/>
                </a:lnTo>
                <a:lnTo>
                  <a:pt x="1187242" y="1187242"/>
                </a:lnTo>
                <a:lnTo>
                  <a:pt x="0" y="118724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11214157" y="1436016"/>
            <a:ext cx="1638836" cy="1335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02"/>
              </a:lnSpc>
            </a:pPr>
            <a:r>
              <a:rPr lang="en-US" sz="785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214157" y="6191722"/>
            <a:ext cx="1638836" cy="1335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02"/>
              </a:lnSpc>
            </a:pPr>
            <a:r>
              <a:rPr lang="en-US" sz="7859" b="1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214157" y="8354140"/>
            <a:ext cx="1638836" cy="1335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02"/>
              </a:lnSpc>
            </a:pPr>
            <a:r>
              <a:rPr lang="en-US" sz="7859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4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85526" y="3753825"/>
            <a:ext cx="5948366" cy="1598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219"/>
              </a:lnSpc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Refurbish high-potential sites as experience destinations. Review weaker sites against ROI (Porter, 1985).</a:t>
            </a:r>
          </a:p>
          <a:p>
            <a:pPr algn="r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85526" y="6012615"/>
            <a:ext cx="5948366" cy="1598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219"/>
              </a:lnSpc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Deploy loyalty data for personalisation AND safer-gambling triggers. CRM is cross-functional (Payne &amp; Frow, 2005).</a:t>
            </a:r>
          </a:p>
          <a:p>
            <a:pPr algn="r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85526" y="8270283"/>
            <a:ext cx="5948366" cy="1598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219"/>
              </a:lnSpc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Measure retention, non-gaming spend, satisfaction AND responsible gambling outcomes — not just yield.</a:t>
            </a:r>
          </a:p>
          <a:p>
            <a:pPr algn="r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1099443" y="3837681"/>
            <a:ext cx="1638836" cy="1335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002"/>
              </a:lnSpc>
            </a:pPr>
            <a:r>
              <a:rPr lang="en-US" sz="7859" b="1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585526" y="1531266"/>
            <a:ext cx="5948366" cy="1598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219"/>
              </a:lnSpc>
            </a:pPr>
            <a:r>
              <a:rPr lang="en-US" sz="2299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Double down on Genting Live and omnichannel integration — the physical + digital combination is the moat.</a:t>
            </a:r>
          </a:p>
          <a:p>
            <a:pPr algn="r">
              <a:lnSpc>
                <a:spcPts val="3219"/>
              </a:lnSpc>
              <a:spcBef>
                <a:spcPct val="0"/>
              </a:spcBef>
            </a:pPr>
            <a:endParaRPr lang="en-US" sz="2299">
              <a:solidFill>
                <a:srgbClr val="00000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4681700" y="1917123"/>
            <a:ext cx="2346722" cy="421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Leverage the USP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681700" y="3885306"/>
            <a:ext cx="2346722" cy="850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Strategic Venue Investment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681700" y="6526686"/>
            <a:ext cx="2347218" cy="421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Responsible CRM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4681700" y="8739442"/>
            <a:ext cx="2770386" cy="421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Balanced Scorecard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0" y="-219075"/>
            <a:ext cx="9832715" cy="1745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19"/>
              </a:lnSpc>
              <a:spcBef>
                <a:spcPct val="0"/>
              </a:spcBef>
            </a:pPr>
            <a:r>
              <a:rPr lang="en-US" sz="427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Conclusion &amp;</a:t>
            </a:r>
          </a:p>
          <a:p>
            <a:pPr algn="l">
              <a:lnSpc>
                <a:spcPts val="6919"/>
              </a:lnSpc>
              <a:spcBef>
                <a:spcPct val="0"/>
              </a:spcBef>
            </a:pPr>
            <a:r>
              <a:rPr lang="en-US" sz="4271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Recommendations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55508" y="9781776"/>
            <a:ext cx="7930059" cy="421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01"/>
              </a:lnSpc>
              <a:spcBef>
                <a:spcPct val="0"/>
              </a:spcBef>
            </a:pPr>
            <a:r>
              <a:rPr lang="en-US" sz="2099" b="1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Four strategic priorities for Genting UK's continued growth</a:t>
            </a:r>
          </a:p>
        </p:txBody>
      </p:sp>
    </p:spTree>
  </p:cSld>
  <p:clrMapOvr>
    <a:masterClrMapping/>
  </p:clrMapOvr>
  <p:transition spd="slow">
    <p:cover dir="l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333640" y="-5858978"/>
            <a:ext cx="7954360" cy="795436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0DDFF">
                    <a:alpha val="100000"/>
                  </a:srgbClr>
                </a:gs>
                <a:gs pos="100000">
                  <a:srgbClr val="1C84E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333640" y="-5858978"/>
            <a:ext cx="7954360" cy="7954360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>
                <a:alphaModFix amt="13000"/>
              </a:blip>
              <a:stretch>
                <a:fillRect l="-16666" r="-166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6341070" y="1863211"/>
            <a:ext cx="464345" cy="464345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0DDFF">
                    <a:alpha val="100000"/>
                  </a:srgbClr>
                </a:gs>
                <a:gs pos="100000">
                  <a:srgbClr val="1C84E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32547" tIns="32547" rIns="32547" bIns="32547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96528" y="9822655"/>
            <a:ext cx="464345" cy="464345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0DDFF">
                    <a:alpha val="100000"/>
                  </a:srgbClr>
                </a:gs>
                <a:gs pos="100000">
                  <a:srgbClr val="1C84E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-28575"/>
              <a:ext cx="660400" cy="765175"/>
            </a:xfrm>
            <a:prstGeom prst="rect">
              <a:avLst/>
            </a:prstGeom>
          </p:spPr>
          <p:txBody>
            <a:bodyPr lIns="32547" tIns="32547" rIns="32547" bIns="32547" rtlCol="0" anchor="ctr"/>
            <a:lstStyle/>
            <a:p>
              <a:pPr algn="ctr">
                <a:lnSpc>
                  <a:spcPts val="3401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777478" y="545760"/>
            <a:ext cx="9292273" cy="975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23"/>
              </a:lnSpc>
            </a:pPr>
            <a:r>
              <a:rPr lang="en-US" sz="6503" b="1">
                <a:solidFill>
                  <a:srgbClr val="020440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References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96528" y="2251355"/>
            <a:ext cx="8347472" cy="72220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Barney, J. (1991) 'Firm resources and sustained competitive advantage', Journal of Management, 17(1), pp. 99–120.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Buzz Group (2024) Record FY23 growth continues in 2024. Available at: https://www.buzzgroupltd.co.uk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Chaffey, D. and Ellis-Chadwick, F. (2022) Digital marketing: Strategy, implementation and practice. 8th edn. Harlow: Pearson.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Flutter Entertainment (2026) Annual report and accounts 2025. Available at: https://flutter.com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Gambling Commission (2021) Consumer experiences and attitudes to free bets and bonuses. Available at: https://www.gamblingcommission.gov.uk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Gambling Commission (2025) Industry statistics: April 2024 to March 2025. Available at: https://www.gamblingcommission.gov.uk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Gambling Commission (2026) Non-remote casino sector: Legislative changes. Available at: https://www.gamblingcommission.gov.uk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Genting Berhad (2006) Annual report 2006. Available at: https://www.genting.com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Genting Berhad (2007) Annual report 2007. Available at: https://www.genting.com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Genting Berhad (2025) Integrated annual report 2024. Available at: https://www.genting.com (Accessed: 19 June 2026).</a:t>
            </a:r>
          </a:p>
          <a:p>
            <a:pPr algn="l">
              <a:lnSpc>
                <a:spcPts val="2538"/>
              </a:lnSpc>
              <a:spcBef>
                <a:spcPct val="0"/>
              </a:spcBef>
            </a:pPr>
            <a:r>
              <a:rPr lang="en-US" sz="1567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Genting Casino (2026a) Online casino and live casino. Available at: https://www.gentingcasino.com (Accessed: 19 June 2026).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579670" y="2197169"/>
            <a:ext cx="8494096" cy="7205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Genting Casino (2026b) Members' Club. Available at: https://www.gentingcasino.com/members-club (Accessed: 19 June 2026).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Genting Casino (2026c) Genting Live. Available at: https://www.gentingcasino.com/live-casino/genting-live (Accessed: 19 June 2026).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Genting Casinos (2026) About Genting UK. Available at: https://www.gentingcasinos.co.uk (Accessed: 19 June 2026).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Grönroos, C. (1994) 'From marketing mix to relationship marketing', Management Decision, 32(2), pp. 4–20.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Hollywood Bowl Group (2025) Annual report 2025. Available at: https://ar.hollywoodbowlgroup.com (Accessed: 19 June 2026).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Kotler, P., Keller, K.L. and Chernev, A. (2022) Marketing management. 16th </a:t>
            </a:r>
            <a:r>
              <a:rPr lang="en-US" sz="1699" dirty="0" err="1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edn</a:t>
            </a: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. Harlow: Pearson.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Payne, A. and Frow, P. (2005) 'A strategic framework for customer relationship management', Journal of Marketing, 69(4), pp. 167–176.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Pine, B.J. and Gilmore, J.H. (1999) The experience economy. Boston, MA: Harvard Business School Press.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Porter, M.E. (1985) Competitive advantage. New York: Free Press.</a:t>
            </a:r>
          </a:p>
          <a:p>
            <a:pPr algn="l">
              <a:lnSpc>
                <a:spcPts val="2753"/>
              </a:lnSpc>
              <a:spcBef>
                <a:spcPct val="0"/>
              </a:spcBef>
            </a:pPr>
            <a:r>
              <a:rPr lang="en-US" sz="1699" dirty="0">
                <a:solidFill>
                  <a:srgbClr val="020440"/>
                </a:solidFill>
                <a:latin typeface="Poppins"/>
                <a:ea typeface="Poppins"/>
                <a:cs typeface="Poppins"/>
                <a:sym typeface="Poppins"/>
              </a:rPr>
              <a:t> Rank Group (2025) Grosvenor Casinos 2024/25 strategic KPIs. Available at: https://www.rank.com (Accessed: 19 June 2026).</a:t>
            </a:r>
          </a:p>
        </p:txBody>
      </p:sp>
    </p:spTree>
  </p:cSld>
  <p:clrMapOvr>
    <a:masterClrMapping/>
  </p:clrMapOvr>
  <p:transition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E8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746220" y="916263"/>
            <a:ext cx="3652820" cy="9258300"/>
          </a:xfrm>
          <a:custGeom>
            <a:avLst/>
            <a:gdLst/>
            <a:ahLst/>
            <a:cxnLst/>
            <a:rect l="l" t="t" r="r" b="b"/>
            <a:pathLst>
              <a:path w="3652820" h="9258300">
                <a:moveTo>
                  <a:pt x="0" y="0"/>
                </a:moveTo>
                <a:lnTo>
                  <a:pt x="3652821" y="0"/>
                </a:lnTo>
                <a:lnTo>
                  <a:pt x="3652821" y="9258300"/>
                </a:lnTo>
                <a:lnTo>
                  <a:pt x="0" y="92583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2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4768342" y="916263"/>
            <a:ext cx="14666437" cy="9258300"/>
            <a:chOff x="0" y="0"/>
            <a:chExt cx="3542301" cy="223610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42301" cy="2236104"/>
            </a:xfrm>
            <a:custGeom>
              <a:avLst/>
              <a:gdLst/>
              <a:ahLst/>
              <a:cxnLst/>
              <a:rect l="l" t="t" r="r" b="b"/>
              <a:pathLst>
                <a:path w="3542301" h="2236104">
                  <a:moveTo>
                    <a:pt x="52787" y="0"/>
                  </a:moveTo>
                  <a:lnTo>
                    <a:pt x="3489514" y="0"/>
                  </a:lnTo>
                  <a:cubicBezTo>
                    <a:pt x="3518667" y="0"/>
                    <a:pt x="3542301" y="23633"/>
                    <a:pt x="3542301" y="52787"/>
                  </a:cubicBezTo>
                  <a:lnTo>
                    <a:pt x="3542301" y="2183318"/>
                  </a:lnTo>
                  <a:cubicBezTo>
                    <a:pt x="3542301" y="2212471"/>
                    <a:pt x="3518667" y="2236104"/>
                    <a:pt x="3489514" y="2236104"/>
                  </a:cubicBezTo>
                  <a:lnTo>
                    <a:pt x="52787" y="2236104"/>
                  </a:lnTo>
                  <a:cubicBezTo>
                    <a:pt x="23633" y="2236104"/>
                    <a:pt x="0" y="2212471"/>
                    <a:pt x="0" y="2183318"/>
                  </a:cubicBezTo>
                  <a:lnTo>
                    <a:pt x="0" y="52787"/>
                  </a:lnTo>
                  <a:cubicBezTo>
                    <a:pt x="0" y="23633"/>
                    <a:pt x="23633" y="0"/>
                    <a:pt x="52787" y="0"/>
                  </a:cubicBezTo>
                  <a:close/>
                </a:path>
              </a:pathLst>
            </a:custGeom>
            <a:solidFill>
              <a:srgbClr val="066CF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542301" cy="22932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4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400800" y="41902"/>
            <a:ext cx="12914641" cy="10148990"/>
            <a:chOff x="-31750" y="-27940"/>
            <a:chExt cx="10225793" cy="9360361"/>
          </a:xfrm>
        </p:grpSpPr>
        <p:sp>
          <p:nvSpPr>
            <p:cNvPr id="7" name="Freeform 7"/>
            <p:cNvSpPr/>
            <p:nvPr/>
          </p:nvSpPr>
          <p:spPr>
            <a:xfrm>
              <a:off x="84875" y="80159"/>
              <a:ext cx="10091678" cy="9232680"/>
            </a:xfrm>
            <a:custGeom>
              <a:avLst/>
              <a:gdLst/>
              <a:ahLst/>
              <a:cxnLst/>
              <a:rect l="l" t="t" r="r" b="b"/>
              <a:pathLst>
                <a:path w="10091678" h="9232680">
                  <a:moveTo>
                    <a:pt x="9972692" y="4810390"/>
                  </a:moveTo>
                  <a:lnTo>
                    <a:pt x="5744409" y="8996757"/>
                  </a:lnTo>
                  <a:cubicBezTo>
                    <a:pt x="5548380" y="9190843"/>
                    <a:pt x="5213393" y="9173644"/>
                    <a:pt x="4995030" y="8959905"/>
                  </a:cubicBezTo>
                  <a:cubicBezTo>
                    <a:pt x="4776669" y="8743707"/>
                    <a:pt x="4759299" y="8412040"/>
                    <a:pt x="4957810" y="8217955"/>
                  </a:cubicBezTo>
                  <a:lnTo>
                    <a:pt x="4471458" y="8697028"/>
                  </a:lnTo>
                  <a:cubicBezTo>
                    <a:pt x="4275429" y="8891114"/>
                    <a:pt x="3940441" y="8873916"/>
                    <a:pt x="3722079" y="8660176"/>
                  </a:cubicBezTo>
                  <a:cubicBezTo>
                    <a:pt x="3545901" y="8485745"/>
                    <a:pt x="3501236" y="8230238"/>
                    <a:pt x="3598010" y="8038608"/>
                  </a:cubicBezTo>
                  <a:lnTo>
                    <a:pt x="2533496" y="9090114"/>
                  </a:lnTo>
                  <a:cubicBezTo>
                    <a:pt x="2315134" y="9280201"/>
                    <a:pt x="1962777" y="9280201"/>
                    <a:pt x="1744415" y="9090114"/>
                  </a:cubicBezTo>
                  <a:cubicBezTo>
                    <a:pt x="1526053" y="8873916"/>
                    <a:pt x="1526053" y="8525053"/>
                    <a:pt x="1744415" y="8308855"/>
                  </a:cubicBezTo>
                  <a:lnTo>
                    <a:pt x="2280394" y="7778189"/>
                  </a:lnTo>
                  <a:cubicBezTo>
                    <a:pt x="2275431" y="7783103"/>
                    <a:pt x="2272950" y="7785559"/>
                    <a:pt x="2267987" y="7790473"/>
                  </a:cubicBezTo>
                  <a:cubicBezTo>
                    <a:pt x="2302727" y="7753621"/>
                    <a:pt x="2330022" y="7714313"/>
                    <a:pt x="2352355" y="7672548"/>
                  </a:cubicBezTo>
                  <a:lnTo>
                    <a:pt x="2310171" y="7714313"/>
                  </a:lnTo>
                  <a:cubicBezTo>
                    <a:pt x="2114141" y="7908399"/>
                    <a:pt x="1779154" y="7891201"/>
                    <a:pt x="1560792" y="7677461"/>
                  </a:cubicBezTo>
                  <a:cubicBezTo>
                    <a:pt x="1384614" y="7503029"/>
                    <a:pt x="1339949" y="7247523"/>
                    <a:pt x="1434241" y="7055894"/>
                  </a:cubicBezTo>
                  <a:lnTo>
                    <a:pt x="952853" y="7532510"/>
                  </a:lnTo>
                  <a:cubicBezTo>
                    <a:pt x="734491" y="7748708"/>
                    <a:pt x="382134" y="7748708"/>
                    <a:pt x="163772" y="7532510"/>
                  </a:cubicBezTo>
                  <a:cubicBezTo>
                    <a:pt x="-54590" y="7316313"/>
                    <a:pt x="-54590" y="6967449"/>
                    <a:pt x="163772" y="6751252"/>
                  </a:cubicBezTo>
                  <a:lnTo>
                    <a:pt x="1352356" y="5576907"/>
                  </a:lnTo>
                  <a:cubicBezTo>
                    <a:pt x="1133994" y="5793105"/>
                    <a:pt x="781637" y="5793105"/>
                    <a:pt x="563275" y="5576907"/>
                  </a:cubicBezTo>
                  <a:cubicBezTo>
                    <a:pt x="344913" y="5360710"/>
                    <a:pt x="344913" y="5011846"/>
                    <a:pt x="563275" y="4795649"/>
                  </a:cubicBezTo>
                  <a:lnTo>
                    <a:pt x="5248132" y="162148"/>
                  </a:lnTo>
                  <a:cubicBezTo>
                    <a:pt x="5466494" y="-54050"/>
                    <a:pt x="5818851" y="-54050"/>
                    <a:pt x="6037213" y="162148"/>
                  </a:cubicBezTo>
                  <a:cubicBezTo>
                    <a:pt x="6255575" y="378345"/>
                    <a:pt x="6255575" y="727209"/>
                    <a:pt x="6037213" y="943406"/>
                  </a:cubicBezTo>
                  <a:lnTo>
                    <a:pt x="4282873" y="2677898"/>
                  </a:lnTo>
                  <a:cubicBezTo>
                    <a:pt x="4064511" y="2894096"/>
                    <a:pt x="4064511" y="3242959"/>
                    <a:pt x="4282873" y="3459157"/>
                  </a:cubicBezTo>
                  <a:cubicBezTo>
                    <a:pt x="4459052" y="3633589"/>
                    <a:pt x="4727041" y="3667984"/>
                    <a:pt x="4937959" y="3557428"/>
                  </a:cubicBezTo>
                  <a:lnTo>
                    <a:pt x="5754335" y="2749145"/>
                  </a:lnTo>
                  <a:cubicBezTo>
                    <a:pt x="5791556" y="2712293"/>
                    <a:pt x="5831258" y="2685269"/>
                    <a:pt x="5875923" y="2663157"/>
                  </a:cubicBezTo>
                  <a:lnTo>
                    <a:pt x="6178652" y="2363429"/>
                  </a:lnTo>
                  <a:cubicBezTo>
                    <a:pt x="6397014" y="2147232"/>
                    <a:pt x="6749371" y="2147232"/>
                    <a:pt x="6967733" y="2363429"/>
                  </a:cubicBezTo>
                  <a:cubicBezTo>
                    <a:pt x="7143911" y="2537861"/>
                    <a:pt x="7178651" y="2803194"/>
                    <a:pt x="7066988" y="3012021"/>
                  </a:cubicBezTo>
                  <a:lnTo>
                    <a:pt x="7612893" y="2471528"/>
                  </a:lnTo>
                  <a:cubicBezTo>
                    <a:pt x="7808922" y="2277442"/>
                    <a:pt x="8143910" y="2294639"/>
                    <a:pt x="8362272" y="2508380"/>
                  </a:cubicBezTo>
                  <a:cubicBezTo>
                    <a:pt x="8580633" y="2724577"/>
                    <a:pt x="8598004" y="3056243"/>
                    <a:pt x="8399492" y="3250330"/>
                  </a:cubicBezTo>
                  <a:lnTo>
                    <a:pt x="8265498" y="3382996"/>
                  </a:lnTo>
                  <a:cubicBezTo>
                    <a:pt x="8240684" y="3429675"/>
                    <a:pt x="8208426" y="3473897"/>
                    <a:pt x="8166242" y="3515663"/>
                  </a:cubicBezTo>
                  <a:cubicBezTo>
                    <a:pt x="8126540" y="3554971"/>
                    <a:pt x="8081875" y="3586909"/>
                    <a:pt x="8032247" y="3613934"/>
                  </a:cubicBezTo>
                  <a:lnTo>
                    <a:pt x="7913141" y="3731860"/>
                  </a:lnTo>
                  <a:cubicBezTo>
                    <a:pt x="7915623" y="3729403"/>
                    <a:pt x="7920584" y="3724490"/>
                    <a:pt x="7925548" y="3722033"/>
                  </a:cubicBezTo>
                  <a:cubicBezTo>
                    <a:pt x="7739444" y="3918576"/>
                    <a:pt x="7761776" y="4242872"/>
                    <a:pt x="7975176" y="4454156"/>
                  </a:cubicBezTo>
                  <a:cubicBezTo>
                    <a:pt x="8188575" y="4665439"/>
                    <a:pt x="8516117" y="4685094"/>
                    <a:pt x="8714628" y="4503291"/>
                  </a:cubicBezTo>
                  <a:cubicBezTo>
                    <a:pt x="8712147" y="4508205"/>
                    <a:pt x="8707184" y="4510662"/>
                    <a:pt x="8704703" y="4515575"/>
                  </a:cubicBezTo>
                  <a:lnTo>
                    <a:pt x="9188573" y="4036502"/>
                  </a:lnTo>
                  <a:cubicBezTo>
                    <a:pt x="9384603" y="3842415"/>
                    <a:pt x="9719590" y="3859613"/>
                    <a:pt x="9937952" y="4073353"/>
                  </a:cubicBezTo>
                  <a:cubicBezTo>
                    <a:pt x="10132028" y="4282181"/>
                    <a:pt x="10140918" y="4616303"/>
                    <a:pt x="9972692" y="4810390"/>
                  </a:cubicBezTo>
                  <a:close/>
                </a:path>
              </a:pathLst>
            </a:custGeom>
            <a:blipFill>
              <a:blip r:embed="rId3"/>
              <a:stretch>
                <a:fillRect l="-31698" t="-1170" r="-35584" b="-128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1714500"/>
            <a:ext cx="8889400" cy="3830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416"/>
              </a:lnSpc>
            </a:pPr>
            <a:r>
              <a:rPr lang="en-US" sz="16337" b="1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THANK YOU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48093E6-0B2E-1A3B-DECB-33E05EA0CA32}"/>
              </a:ext>
            </a:extLst>
          </p:cNvPr>
          <p:cNvSpPr txBox="1"/>
          <p:nvPr/>
        </p:nvSpPr>
        <p:spPr>
          <a:xfrm>
            <a:off x="-3904038" y="4775267"/>
            <a:ext cx="6903596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Questions &amp; Discussion</a:t>
            </a:r>
          </a:p>
          <a:p>
            <a:pPr>
              <a:buNone/>
            </a:pPr>
            <a:r>
              <a:rPr lang="en-GB" sz="2800" i="1" dirty="0"/>
              <a:t>Genting UK’s future growth depends on responsible omnichannel expansion, strong customer experience and disciplined investment.</a:t>
            </a:r>
          </a:p>
          <a:p>
            <a:pPr>
              <a:buNone/>
            </a:pPr>
            <a:endParaRPr lang="en-GB" sz="2800" i="1" dirty="0"/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b="1" dirty="0"/>
              <a:t>Adrian Mihai Neacsu 2312529</a:t>
            </a:r>
            <a:br>
              <a:rPr lang="en-GB" sz="2800" dirty="0"/>
            </a:br>
            <a:r>
              <a:rPr lang="en-GB" sz="2800" b="1" dirty="0"/>
              <a:t>LCBB5013 Entrepreneurship | BA Business Management</a:t>
            </a:r>
            <a:br>
              <a:rPr lang="en-GB" sz="2800" dirty="0"/>
            </a:br>
            <a:r>
              <a:rPr lang="en-GB" sz="2800" b="1" dirty="0"/>
              <a:t>UWTSD Birmingham</a:t>
            </a:r>
            <a:endParaRPr lang="en-GB" sz="2800" dirty="0"/>
          </a:p>
        </p:txBody>
      </p:sp>
    </p:spTree>
  </p:cSld>
  <p:clrMapOvr>
    <a:masterClrMapping/>
  </p:clrMapOvr>
  <p:transition spd="slow">
    <p:cover dir="ld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1788</Words>
  <Application>Microsoft Office PowerPoint</Application>
  <PresentationFormat>Custom</PresentationFormat>
  <Paragraphs>203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31" baseType="lpstr">
      <vt:lpstr>Aileron Bold</vt:lpstr>
      <vt:lpstr>Poppins Semi-Bold</vt:lpstr>
      <vt:lpstr>Helvetica World Bold</vt:lpstr>
      <vt:lpstr>Poppins Bold</vt:lpstr>
      <vt:lpstr>Funtastic</vt:lpstr>
      <vt:lpstr>Poppins</vt:lpstr>
      <vt:lpstr>Cambria Bold</vt:lpstr>
      <vt:lpstr>Arial</vt:lpstr>
      <vt:lpstr>Calibri (MS) Italics</vt:lpstr>
      <vt:lpstr>Canva Sans</vt:lpstr>
      <vt:lpstr>League Spartan</vt:lpstr>
      <vt:lpstr>Calibri (MS) Bold</vt:lpstr>
      <vt:lpstr>Canva Sans Bold</vt:lpstr>
      <vt:lpstr>Calibri (MS)</vt:lpstr>
      <vt:lpstr>Calibri</vt:lpstr>
      <vt:lpstr>Aileron Ultra-Bold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Genting uk</dc:title>
  <cp:lastModifiedBy>adrian neacsu</cp:lastModifiedBy>
  <cp:revision>6</cp:revision>
  <dcterms:created xsi:type="dcterms:W3CDTF">2006-08-16T00:00:00Z</dcterms:created>
  <dcterms:modified xsi:type="dcterms:W3CDTF">2026-07-12T23:09:10Z</dcterms:modified>
  <dc:identifier>DAHOUvyPKnY</dc:identifier>
</cp:coreProperties>
</file>