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57" r:id="rId3"/>
    <p:sldId id="258" r:id="rId4"/>
    <p:sldId id="260" r:id="rId5"/>
    <p:sldId id="259" r:id="rId6"/>
    <p:sldId id="261" r:id="rId7"/>
    <p:sldId id="262" r:id="rId8"/>
    <p:sldId id="263" r:id="rId9"/>
    <p:sldId id="264" r:id="rId10"/>
    <p:sldId id="265" r:id="rId11"/>
    <p:sldId id="278" r:id="rId12"/>
    <p:sldId id="266" r:id="rId13"/>
    <p:sldId id="267" r:id="rId14"/>
    <p:sldId id="270" r:id="rId15"/>
    <p:sldId id="273" r:id="rId16"/>
    <p:sldId id="271" r:id="rId17"/>
    <p:sldId id="272" r:id="rId18"/>
    <p:sldId id="274" r:id="rId19"/>
    <p:sldId id="279" r:id="rId20"/>
    <p:sldId id="280"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59740" autoAdjust="0"/>
  </p:normalViewPr>
  <p:slideViewPr>
    <p:cSldViewPr snapToGrid="0">
      <p:cViewPr varScale="1">
        <p:scale>
          <a:sx n="64" d="100"/>
          <a:sy n="64" d="100"/>
        </p:scale>
        <p:origin x="84"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0BEA7F-5BA1-4B0F-978F-2FDFBE216AD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B3F894A-B294-4D00-A170-09186B2B7331}">
      <dgm:prSet custT="1"/>
      <dgm:spPr/>
      <dgm:t>
        <a:bodyPr/>
        <a:lstStyle/>
        <a:p>
          <a:r>
            <a:rPr lang="en-GB" sz="2400" dirty="0">
              <a:latin typeface="Arial" panose="020B0604020202020204" pitchFamily="34" charset="0"/>
              <a:cs typeface="Arial" panose="020B0604020202020204" pitchFamily="34" charset="0"/>
            </a:rPr>
            <a:t>Healthcare future lies in working hand in hand with technology and all health workers will have to merge into healthcare technology to stay relevant in the nearest future.</a:t>
          </a:r>
          <a:endParaRPr lang="en-US" sz="2400" dirty="0">
            <a:latin typeface="Arial" panose="020B0604020202020204" pitchFamily="34" charset="0"/>
            <a:cs typeface="Arial" panose="020B0604020202020204" pitchFamily="34" charset="0"/>
          </a:endParaRPr>
        </a:p>
      </dgm:t>
    </dgm:pt>
    <dgm:pt modelId="{9AFD8782-381F-4498-9CDD-292EBB230F96}" type="parTrans" cxnId="{8462BA9F-789B-4733-BFA2-4E0CECF9A9B6}">
      <dgm:prSet/>
      <dgm:spPr/>
      <dgm:t>
        <a:bodyPr/>
        <a:lstStyle/>
        <a:p>
          <a:endParaRPr lang="en-US"/>
        </a:p>
      </dgm:t>
    </dgm:pt>
    <dgm:pt modelId="{2DCAB39E-D454-4CCD-BFF5-0F833EB38E53}" type="sibTrans" cxnId="{8462BA9F-789B-4733-BFA2-4E0CECF9A9B6}">
      <dgm:prSet/>
      <dgm:spPr/>
      <dgm:t>
        <a:bodyPr/>
        <a:lstStyle/>
        <a:p>
          <a:endParaRPr lang="en-US"/>
        </a:p>
      </dgm:t>
    </dgm:pt>
    <dgm:pt modelId="{F35C8DB9-6DD4-48F9-A6CC-7D8535119B36}">
      <dgm:prSet custT="1"/>
      <dgm:spPr/>
      <dgm:t>
        <a:bodyPr/>
        <a:lstStyle/>
        <a:p>
          <a:r>
            <a:rPr lang="en-US" sz="2300" b="1" u="sng" dirty="0">
              <a:solidFill>
                <a:srgbClr val="FF0000"/>
              </a:solidFill>
            </a:rPr>
            <a:t>Diagnostic</a:t>
          </a:r>
          <a:r>
            <a:rPr lang="en-US" sz="2300" u="sng" dirty="0">
              <a:solidFill>
                <a:srgbClr val="FF0000"/>
              </a:solidFill>
            </a:rPr>
            <a:t>: </a:t>
          </a:r>
          <a:r>
            <a:rPr lang="en-US" sz="2300" dirty="0"/>
            <a:t>Contemporary </a:t>
          </a:r>
          <a:r>
            <a:rPr lang="en-US" sz="2400" dirty="0">
              <a:latin typeface="Arial" panose="020B0604020202020204" pitchFamily="34" charset="0"/>
              <a:cs typeface="Arial" panose="020B0604020202020204" pitchFamily="34" charset="0"/>
            </a:rPr>
            <a:t>technology</a:t>
          </a:r>
          <a:r>
            <a:rPr lang="en-US" sz="2300" dirty="0"/>
            <a:t> can be used to diagnose a disease or condition such as measuring blood pressure , pulse, temperature , cancer and numerous diseases.</a:t>
          </a:r>
        </a:p>
      </dgm:t>
    </dgm:pt>
    <dgm:pt modelId="{4A969F1B-3310-46BD-ABA4-E85342ACDB2B}" type="parTrans" cxnId="{95B9DD2F-0EB3-4F1A-9D06-32B0338F4E35}">
      <dgm:prSet/>
      <dgm:spPr/>
      <dgm:t>
        <a:bodyPr/>
        <a:lstStyle/>
        <a:p>
          <a:endParaRPr lang="en-US"/>
        </a:p>
      </dgm:t>
    </dgm:pt>
    <dgm:pt modelId="{16967A22-A355-4269-B88B-1C42A8C1265B}" type="sibTrans" cxnId="{95B9DD2F-0EB3-4F1A-9D06-32B0338F4E35}">
      <dgm:prSet/>
      <dgm:spPr/>
      <dgm:t>
        <a:bodyPr/>
        <a:lstStyle/>
        <a:p>
          <a:endParaRPr lang="en-US"/>
        </a:p>
      </dgm:t>
    </dgm:pt>
    <dgm:pt modelId="{82D93FB3-2995-49D4-9363-5D5A42EDD597}" type="pres">
      <dgm:prSet presAssocID="{3A0BEA7F-5BA1-4B0F-978F-2FDFBE216AD5}" presName="hierChild1" presStyleCnt="0">
        <dgm:presLayoutVars>
          <dgm:chPref val="1"/>
          <dgm:dir/>
          <dgm:animOne val="branch"/>
          <dgm:animLvl val="lvl"/>
          <dgm:resizeHandles/>
        </dgm:presLayoutVars>
      </dgm:prSet>
      <dgm:spPr/>
    </dgm:pt>
    <dgm:pt modelId="{88D6EC4F-28F7-4F21-AD56-B49B13AADC61}" type="pres">
      <dgm:prSet presAssocID="{2B3F894A-B294-4D00-A170-09186B2B7331}" presName="hierRoot1" presStyleCnt="0"/>
      <dgm:spPr/>
    </dgm:pt>
    <dgm:pt modelId="{AA6EFB9B-BB2D-4F4E-BA05-8FEADEDE865D}" type="pres">
      <dgm:prSet presAssocID="{2B3F894A-B294-4D00-A170-09186B2B7331}" presName="composite" presStyleCnt="0"/>
      <dgm:spPr/>
    </dgm:pt>
    <dgm:pt modelId="{6ED7F63C-D94B-40E8-A612-6CF55820615D}" type="pres">
      <dgm:prSet presAssocID="{2B3F894A-B294-4D00-A170-09186B2B7331}" presName="background" presStyleLbl="node0" presStyleIdx="0" presStyleCnt="2"/>
      <dgm:spPr/>
    </dgm:pt>
    <dgm:pt modelId="{07887F34-8702-4F42-B66D-5B62EA1323CA}" type="pres">
      <dgm:prSet presAssocID="{2B3F894A-B294-4D00-A170-09186B2B7331}" presName="text" presStyleLbl="fgAcc0" presStyleIdx="0" presStyleCnt="2">
        <dgm:presLayoutVars>
          <dgm:chPref val="3"/>
        </dgm:presLayoutVars>
      </dgm:prSet>
      <dgm:spPr/>
    </dgm:pt>
    <dgm:pt modelId="{74E70EEC-91FD-49AB-86E9-D30A23FBB9E7}" type="pres">
      <dgm:prSet presAssocID="{2B3F894A-B294-4D00-A170-09186B2B7331}" presName="hierChild2" presStyleCnt="0"/>
      <dgm:spPr/>
    </dgm:pt>
    <dgm:pt modelId="{E69BDA71-DF24-40A0-9EDA-00822D676870}" type="pres">
      <dgm:prSet presAssocID="{F35C8DB9-6DD4-48F9-A6CC-7D8535119B36}" presName="hierRoot1" presStyleCnt="0"/>
      <dgm:spPr/>
    </dgm:pt>
    <dgm:pt modelId="{C92B798E-CD54-4AFB-A41F-4E87454D416E}" type="pres">
      <dgm:prSet presAssocID="{F35C8DB9-6DD4-48F9-A6CC-7D8535119B36}" presName="composite" presStyleCnt="0"/>
      <dgm:spPr/>
    </dgm:pt>
    <dgm:pt modelId="{4979B25A-25BF-4FB3-B8C6-8129A64CA1BA}" type="pres">
      <dgm:prSet presAssocID="{F35C8DB9-6DD4-48F9-A6CC-7D8535119B36}" presName="background" presStyleLbl="node0" presStyleIdx="1" presStyleCnt="2"/>
      <dgm:spPr/>
    </dgm:pt>
    <dgm:pt modelId="{1DFE9C00-D867-4147-AFFE-7B97BFEFA960}" type="pres">
      <dgm:prSet presAssocID="{F35C8DB9-6DD4-48F9-A6CC-7D8535119B36}" presName="text" presStyleLbl="fgAcc0" presStyleIdx="1" presStyleCnt="2">
        <dgm:presLayoutVars>
          <dgm:chPref val="3"/>
        </dgm:presLayoutVars>
      </dgm:prSet>
      <dgm:spPr/>
    </dgm:pt>
    <dgm:pt modelId="{28CACE8B-E030-4DE9-9B50-71C6C55021DC}" type="pres">
      <dgm:prSet presAssocID="{F35C8DB9-6DD4-48F9-A6CC-7D8535119B36}" presName="hierChild2" presStyleCnt="0"/>
      <dgm:spPr/>
    </dgm:pt>
  </dgm:ptLst>
  <dgm:cxnLst>
    <dgm:cxn modelId="{95B9DD2F-0EB3-4F1A-9D06-32B0338F4E35}" srcId="{3A0BEA7F-5BA1-4B0F-978F-2FDFBE216AD5}" destId="{F35C8DB9-6DD4-48F9-A6CC-7D8535119B36}" srcOrd="1" destOrd="0" parTransId="{4A969F1B-3310-46BD-ABA4-E85342ACDB2B}" sibTransId="{16967A22-A355-4269-B88B-1C42A8C1265B}"/>
    <dgm:cxn modelId="{C175EF30-23E5-46F5-90A6-FD7D12A0554D}" type="presOf" srcId="{3A0BEA7F-5BA1-4B0F-978F-2FDFBE216AD5}" destId="{82D93FB3-2995-49D4-9363-5D5A42EDD597}" srcOrd="0" destOrd="0" presId="urn:microsoft.com/office/officeart/2005/8/layout/hierarchy1"/>
    <dgm:cxn modelId="{3DE68F4B-1D0A-4783-8635-9B07E755801C}" type="presOf" srcId="{F35C8DB9-6DD4-48F9-A6CC-7D8535119B36}" destId="{1DFE9C00-D867-4147-AFFE-7B97BFEFA960}" srcOrd="0" destOrd="0" presId="urn:microsoft.com/office/officeart/2005/8/layout/hierarchy1"/>
    <dgm:cxn modelId="{58A0EF4B-9BA4-4D72-8E02-7B84EFF4C4C2}" type="presOf" srcId="{2B3F894A-B294-4D00-A170-09186B2B7331}" destId="{07887F34-8702-4F42-B66D-5B62EA1323CA}" srcOrd="0" destOrd="0" presId="urn:microsoft.com/office/officeart/2005/8/layout/hierarchy1"/>
    <dgm:cxn modelId="{8462BA9F-789B-4733-BFA2-4E0CECF9A9B6}" srcId="{3A0BEA7F-5BA1-4B0F-978F-2FDFBE216AD5}" destId="{2B3F894A-B294-4D00-A170-09186B2B7331}" srcOrd="0" destOrd="0" parTransId="{9AFD8782-381F-4498-9CDD-292EBB230F96}" sibTransId="{2DCAB39E-D454-4CCD-BFF5-0F833EB38E53}"/>
    <dgm:cxn modelId="{BDDC61C0-C01B-44A9-BFBE-F73F081CEDBE}" type="presParOf" srcId="{82D93FB3-2995-49D4-9363-5D5A42EDD597}" destId="{88D6EC4F-28F7-4F21-AD56-B49B13AADC61}" srcOrd="0" destOrd="0" presId="urn:microsoft.com/office/officeart/2005/8/layout/hierarchy1"/>
    <dgm:cxn modelId="{0C1F1C5B-6FB8-4664-83AB-3493D1473259}" type="presParOf" srcId="{88D6EC4F-28F7-4F21-AD56-B49B13AADC61}" destId="{AA6EFB9B-BB2D-4F4E-BA05-8FEADEDE865D}" srcOrd="0" destOrd="0" presId="urn:microsoft.com/office/officeart/2005/8/layout/hierarchy1"/>
    <dgm:cxn modelId="{31D6DE78-052D-4A4A-97FE-D93A70DAC780}" type="presParOf" srcId="{AA6EFB9B-BB2D-4F4E-BA05-8FEADEDE865D}" destId="{6ED7F63C-D94B-40E8-A612-6CF55820615D}" srcOrd="0" destOrd="0" presId="urn:microsoft.com/office/officeart/2005/8/layout/hierarchy1"/>
    <dgm:cxn modelId="{215D6017-9EB3-4FA1-9A67-0886AFE83D8D}" type="presParOf" srcId="{AA6EFB9B-BB2D-4F4E-BA05-8FEADEDE865D}" destId="{07887F34-8702-4F42-B66D-5B62EA1323CA}" srcOrd="1" destOrd="0" presId="urn:microsoft.com/office/officeart/2005/8/layout/hierarchy1"/>
    <dgm:cxn modelId="{13771DF5-D9F4-4E1C-9720-67EC3C3B08CA}" type="presParOf" srcId="{88D6EC4F-28F7-4F21-AD56-B49B13AADC61}" destId="{74E70EEC-91FD-49AB-86E9-D30A23FBB9E7}" srcOrd="1" destOrd="0" presId="urn:microsoft.com/office/officeart/2005/8/layout/hierarchy1"/>
    <dgm:cxn modelId="{BB3AC862-F892-4A9F-8009-F275D0A129D1}" type="presParOf" srcId="{82D93FB3-2995-49D4-9363-5D5A42EDD597}" destId="{E69BDA71-DF24-40A0-9EDA-00822D676870}" srcOrd="1" destOrd="0" presId="urn:microsoft.com/office/officeart/2005/8/layout/hierarchy1"/>
    <dgm:cxn modelId="{80A690DC-1151-454E-AE6F-E195458844AC}" type="presParOf" srcId="{E69BDA71-DF24-40A0-9EDA-00822D676870}" destId="{C92B798E-CD54-4AFB-A41F-4E87454D416E}" srcOrd="0" destOrd="0" presId="urn:microsoft.com/office/officeart/2005/8/layout/hierarchy1"/>
    <dgm:cxn modelId="{1C3D1541-F00B-4802-A3AC-37FA7B063AA2}" type="presParOf" srcId="{C92B798E-CD54-4AFB-A41F-4E87454D416E}" destId="{4979B25A-25BF-4FB3-B8C6-8129A64CA1BA}" srcOrd="0" destOrd="0" presId="urn:microsoft.com/office/officeart/2005/8/layout/hierarchy1"/>
    <dgm:cxn modelId="{83516394-3EBB-4646-A316-9C94803159A1}" type="presParOf" srcId="{C92B798E-CD54-4AFB-A41F-4E87454D416E}" destId="{1DFE9C00-D867-4147-AFFE-7B97BFEFA960}" srcOrd="1" destOrd="0" presId="urn:microsoft.com/office/officeart/2005/8/layout/hierarchy1"/>
    <dgm:cxn modelId="{3671F1DB-438C-4F85-864F-8AA8CE8F33FC}" type="presParOf" srcId="{E69BDA71-DF24-40A0-9EDA-00822D676870}" destId="{28CACE8B-E030-4DE9-9B50-71C6C55021D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FAF78B-0956-48F1-AA43-91D8103C7CE3}"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3BFFF5D8-7C1D-4441-B6EC-F4761BFC370A}">
      <dgm:prSet/>
      <dgm:spPr/>
      <dgm:t>
        <a:bodyPr/>
        <a:lstStyle/>
        <a:p>
          <a:r>
            <a:rPr lang="en-GB" dirty="0">
              <a:latin typeface="Arial" panose="020B0604020202020204" pitchFamily="34" charset="0"/>
              <a:cs typeface="Arial" panose="020B0604020202020204" pitchFamily="34" charset="0"/>
            </a:rPr>
            <a:t>NHS England defines digital literacy as those capabilities that fit someone for living , learning ,working , participating and thriving in a digital society.</a:t>
          </a:r>
          <a:endParaRPr lang="en-US" dirty="0">
            <a:latin typeface="Arial" panose="020B0604020202020204" pitchFamily="34" charset="0"/>
            <a:cs typeface="Arial" panose="020B0604020202020204" pitchFamily="34" charset="0"/>
          </a:endParaRPr>
        </a:p>
      </dgm:t>
    </dgm:pt>
    <dgm:pt modelId="{8989B193-B188-4864-9148-7969AE90B6CB}" type="parTrans" cxnId="{79BE8C67-9E7A-4B13-905A-531FC33EEE5C}">
      <dgm:prSet/>
      <dgm:spPr/>
      <dgm:t>
        <a:bodyPr/>
        <a:lstStyle/>
        <a:p>
          <a:endParaRPr lang="en-US"/>
        </a:p>
      </dgm:t>
    </dgm:pt>
    <dgm:pt modelId="{A397CEC3-FD01-4C47-BFDD-77E24F28CE32}" type="sibTrans" cxnId="{79BE8C67-9E7A-4B13-905A-531FC33EEE5C}">
      <dgm:prSet/>
      <dgm:spPr/>
      <dgm:t>
        <a:bodyPr/>
        <a:lstStyle/>
        <a:p>
          <a:endParaRPr lang="en-US"/>
        </a:p>
      </dgm:t>
    </dgm:pt>
    <dgm:pt modelId="{B6E19B36-487A-410C-96BE-64127FC9FD59}">
      <dgm:prSet/>
      <dgm:spPr/>
      <dgm:t>
        <a:bodyPr/>
        <a:lstStyle/>
        <a:p>
          <a:r>
            <a:rPr lang="en-GB" dirty="0">
              <a:latin typeface="Arial" panose="020B0604020202020204" pitchFamily="34" charset="0"/>
              <a:cs typeface="Arial" panose="020B0604020202020204" pitchFamily="34" charset="0"/>
            </a:rPr>
            <a:t>Digital literacy will assist employees well- being by helping them to take control of their health and care , giving them skills to access the right information and services enabling them to better manage their conditions as well as helping to relieve burden on NHS services.</a:t>
          </a:r>
          <a:endParaRPr lang="en-US" dirty="0">
            <a:latin typeface="Arial" panose="020B0604020202020204" pitchFamily="34" charset="0"/>
            <a:cs typeface="Arial" panose="020B0604020202020204" pitchFamily="34" charset="0"/>
          </a:endParaRPr>
        </a:p>
      </dgm:t>
    </dgm:pt>
    <dgm:pt modelId="{5FACCBED-4F55-48AB-BCBB-9D800DCFA037}" type="parTrans" cxnId="{63A62C36-52DA-4BA0-B73A-43E09F92BA01}">
      <dgm:prSet/>
      <dgm:spPr/>
      <dgm:t>
        <a:bodyPr/>
        <a:lstStyle/>
        <a:p>
          <a:endParaRPr lang="en-US"/>
        </a:p>
      </dgm:t>
    </dgm:pt>
    <dgm:pt modelId="{8B456B4D-409D-4092-AB8D-4A6BFC46606E}" type="sibTrans" cxnId="{63A62C36-52DA-4BA0-B73A-43E09F92BA01}">
      <dgm:prSet/>
      <dgm:spPr/>
      <dgm:t>
        <a:bodyPr/>
        <a:lstStyle/>
        <a:p>
          <a:endParaRPr lang="en-US"/>
        </a:p>
      </dgm:t>
    </dgm:pt>
    <dgm:pt modelId="{244B6F97-09AD-4175-A6DE-721AA7F0B922}" type="pres">
      <dgm:prSet presAssocID="{3AFAF78B-0956-48F1-AA43-91D8103C7CE3}" presName="hierChild1" presStyleCnt="0">
        <dgm:presLayoutVars>
          <dgm:orgChart val="1"/>
          <dgm:chPref val="1"/>
          <dgm:dir/>
          <dgm:animOne val="branch"/>
          <dgm:animLvl val="lvl"/>
          <dgm:resizeHandles/>
        </dgm:presLayoutVars>
      </dgm:prSet>
      <dgm:spPr/>
    </dgm:pt>
    <dgm:pt modelId="{E2C598AA-29D9-451B-B0F5-8591DB6DCE94}" type="pres">
      <dgm:prSet presAssocID="{3BFFF5D8-7C1D-4441-B6EC-F4761BFC370A}" presName="hierRoot1" presStyleCnt="0">
        <dgm:presLayoutVars>
          <dgm:hierBranch val="init"/>
        </dgm:presLayoutVars>
      </dgm:prSet>
      <dgm:spPr/>
    </dgm:pt>
    <dgm:pt modelId="{63CAB3E9-75E4-45A0-9EFC-BDCFF5306732}" type="pres">
      <dgm:prSet presAssocID="{3BFFF5D8-7C1D-4441-B6EC-F4761BFC370A}" presName="rootComposite1" presStyleCnt="0"/>
      <dgm:spPr/>
    </dgm:pt>
    <dgm:pt modelId="{DD30D5B4-BCE8-4E25-B6EF-4565B1464A5E}" type="pres">
      <dgm:prSet presAssocID="{3BFFF5D8-7C1D-4441-B6EC-F4761BFC370A}" presName="rootText1" presStyleLbl="node0" presStyleIdx="0" presStyleCnt="2">
        <dgm:presLayoutVars>
          <dgm:chPref val="3"/>
        </dgm:presLayoutVars>
      </dgm:prSet>
      <dgm:spPr/>
    </dgm:pt>
    <dgm:pt modelId="{A1138E48-F32C-46CC-AFB3-9BB6B8CD3BBA}" type="pres">
      <dgm:prSet presAssocID="{3BFFF5D8-7C1D-4441-B6EC-F4761BFC370A}" presName="rootConnector1" presStyleLbl="node1" presStyleIdx="0" presStyleCnt="0"/>
      <dgm:spPr/>
    </dgm:pt>
    <dgm:pt modelId="{B4E2BF68-3EAA-40C1-A565-6DC430EAAF6C}" type="pres">
      <dgm:prSet presAssocID="{3BFFF5D8-7C1D-4441-B6EC-F4761BFC370A}" presName="hierChild2" presStyleCnt="0"/>
      <dgm:spPr/>
    </dgm:pt>
    <dgm:pt modelId="{5424A18B-15C4-42BE-869F-B5C69F88FA10}" type="pres">
      <dgm:prSet presAssocID="{3BFFF5D8-7C1D-4441-B6EC-F4761BFC370A}" presName="hierChild3" presStyleCnt="0"/>
      <dgm:spPr/>
    </dgm:pt>
    <dgm:pt modelId="{CF243518-C1A7-46E6-ACED-F4D812A9A6F6}" type="pres">
      <dgm:prSet presAssocID="{B6E19B36-487A-410C-96BE-64127FC9FD59}" presName="hierRoot1" presStyleCnt="0">
        <dgm:presLayoutVars>
          <dgm:hierBranch val="init"/>
        </dgm:presLayoutVars>
      </dgm:prSet>
      <dgm:spPr/>
    </dgm:pt>
    <dgm:pt modelId="{173B4A69-A281-4132-9F49-5E2F626A62D2}" type="pres">
      <dgm:prSet presAssocID="{B6E19B36-487A-410C-96BE-64127FC9FD59}" presName="rootComposite1" presStyleCnt="0"/>
      <dgm:spPr/>
    </dgm:pt>
    <dgm:pt modelId="{FC96F764-8624-4C6A-987C-A931D5916C1A}" type="pres">
      <dgm:prSet presAssocID="{B6E19B36-487A-410C-96BE-64127FC9FD59}" presName="rootText1" presStyleLbl="node0" presStyleIdx="1" presStyleCnt="2">
        <dgm:presLayoutVars>
          <dgm:chPref val="3"/>
        </dgm:presLayoutVars>
      </dgm:prSet>
      <dgm:spPr/>
    </dgm:pt>
    <dgm:pt modelId="{DF319F61-A03A-4B32-93B6-857387C4FAD5}" type="pres">
      <dgm:prSet presAssocID="{B6E19B36-487A-410C-96BE-64127FC9FD59}" presName="rootConnector1" presStyleLbl="node1" presStyleIdx="0" presStyleCnt="0"/>
      <dgm:spPr/>
    </dgm:pt>
    <dgm:pt modelId="{20E76A53-321E-4C0A-AF19-0FB53BBC80B6}" type="pres">
      <dgm:prSet presAssocID="{B6E19B36-487A-410C-96BE-64127FC9FD59}" presName="hierChild2" presStyleCnt="0"/>
      <dgm:spPr/>
    </dgm:pt>
    <dgm:pt modelId="{F67D0DC9-159F-481D-BB7A-355F4EE701B7}" type="pres">
      <dgm:prSet presAssocID="{B6E19B36-487A-410C-96BE-64127FC9FD59}" presName="hierChild3" presStyleCnt="0"/>
      <dgm:spPr/>
    </dgm:pt>
  </dgm:ptLst>
  <dgm:cxnLst>
    <dgm:cxn modelId="{73CF6801-B32E-4695-B896-34586F74ECD0}" type="presOf" srcId="{3BFFF5D8-7C1D-4441-B6EC-F4761BFC370A}" destId="{DD30D5B4-BCE8-4E25-B6EF-4565B1464A5E}" srcOrd="0" destOrd="0" presId="urn:microsoft.com/office/officeart/2009/3/layout/HorizontalOrganizationChart"/>
    <dgm:cxn modelId="{4CC05322-D7B8-464D-AA90-440D5E1A8CD5}" type="presOf" srcId="{B6E19B36-487A-410C-96BE-64127FC9FD59}" destId="{DF319F61-A03A-4B32-93B6-857387C4FAD5}" srcOrd="1" destOrd="0" presId="urn:microsoft.com/office/officeart/2009/3/layout/HorizontalOrganizationChart"/>
    <dgm:cxn modelId="{63A62C36-52DA-4BA0-B73A-43E09F92BA01}" srcId="{3AFAF78B-0956-48F1-AA43-91D8103C7CE3}" destId="{B6E19B36-487A-410C-96BE-64127FC9FD59}" srcOrd="1" destOrd="0" parTransId="{5FACCBED-4F55-48AB-BCBB-9D800DCFA037}" sibTransId="{8B456B4D-409D-4092-AB8D-4A6BFC46606E}"/>
    <dgm:cxn modelId="{79BE8C67-9E7A-4B13-905A-531FC33EEE5C}" srcId="{3AFAF78B-0956-48F1-AA43-91D8103C7CE3}" destId="{3BFFF5D8-7C1D-4441-B6EC-F4761BFC370A}" srcOrd="0" destOrd="0" parTransId="{8989B193-B188-4864-9148-7969AE90B6CB}" sibTransId="{A397CEC3-FD01-4C47-BFDD-77E24F28CE32}"/>
    <dgm:cxn modelId="{9861A247-276F-4F8A-B3FD-7ED6330825C3}" type="presOf" srcId="{B6E19B36-487A-410C-96BE-64127FC9FD59}" destId="{FC96F764-8624-4C6A-987C-A931D5916C1A}" srcOrd="0" destOrd="0" presId="urn:microsoft.com/office/officeart/2009/3/layout/HorizontalOrganizationChart"/>
    <dgm:cxn modelId="{755F9976-AF20-428B-BB71-7C1D229DECBF}" type="presOf" srcId="{3AFAF78B-0956-48F1-AA43-91D8103C7CE3}" destId="{244B6F97-09AD-4175-A6DE-721AA7F0B922}" srcOrd="0" destOrd="0" presId="urn:microsoft.com/office/officeart/2009/3/layout/HorizontalOrganizationChart"/>
    <dgm:cxn modelId="{40B384FC-EA25-4E20-BC2B-F08AE9748B3E}" type="presOf" srcId="{3BFFF5D8-7C1D-4441-B6EC-F4761BFC370A}" destId="{A1138E48-F32C-46CC-AFB3-9BB6B8CD3BBA}" srcOrd="1" destOrd="0" presId="urn:microsoft.com/office/officeart/2009/3/layout/HorizontalOrganizationChart"/>
    <dgm:cxn modelId="{DB017605-5922-4D01-9FDD-86A032FF8E33}" type="presParOf" srcId="{244B6F97-09AD-4175-A6DE-721AA7F0B922}" destId="{E2C598AA-29D9-451B-B0F5-8591DB6DCE94}" srcOrd="0" destOrd="0" presId="urn:microsoft.com/office/officeart/2009/3/layout/HorizontalOrganizationChart"/>
    <dgm:cxn modelId="{801E64DE-6F11-42F1-8A21-7CDD7AE74652}" type="presParOf" srcId="{E2C598AA-29D9-451B-B0F5-8591DB6DCE94}" destId="{63CAB3E9-75E4-45A0-9EFC-BDCFF5306732}" srcOrd="0" destOrd="0" presId="urn:microsoft.com/office/officeart/2009/3/layout/HorizontalOrganizationChart"/>
    <dgm:cxn modelId="{0E0B9B45-911E-4A84-BB49-E8E69E08ADDE}" type="presParOf" srcId="{63CAB3E9-75E4-45A0-9EFC-BDCFF5306732}" destId="{DD30D5B4-BCE8-4E25-B6EF-4565B1464A5E}" srcOrd="0" destOrd="0" presId="urn:microsoft.com/office/officeart/2009/3/layout/HorizontalOrganizationChart"/>
    <dgm:cxn modelId="{D9F3E6CC-CBA7-48F4-95D2-C8D0D6F23276}" type="presParOf" srcId="{63CAB3E9-75E4-45A0-9EFC-BDCFF5306732}" destId="{A1138E48-F32C-46CC-AFB3-9BB6B8CD3BBA}" srcOrd="1" destOrd="0" presId="urn:microsoft.com/office/officeart/2009/3/layout/HorizontalOrganizationChart"/>
    <dgm:cxn modelId="{539D4B01-17CA-40A8-B2B4-708F764B2C73}" type="presParOf" srcId="{E2C598AA-29D9-451B-B0F5-8591DB6DCE94}" destId="{B4E2BF68-3EAA-40C1-A565-6DC430EAAF6C}" srcOrd="1" destOrd="0" presId="urn:microsoft.com/office/officeart/2009/3/layout/HorizontalOrganizationChart"/>
    <dgm:cxn modelId="{285956AD-F030-4848-A6CE-CCDE408E4A96}" type="presParOf" srcId="{E2C598AA-29D9-451B-B0F5-8591DB6DCE94}" destId="{5424A18B-15C4-42BE-869F-B5C69F88FA10}" srcOrd="2" destOrd="0" presId="urn:microsoft.com/office/officeart/2009/3/layout/HorizontalOrganizationChart"/>
    <dgm:cxn modelId="{B156E5F1-71ED-4E4A-93C9-62B0E0E843B7}" type="presParOf" srcId="{244B6F97-09AD-4175-A6DE-721AA7F0B922}" destId="{CF243518-C1A7-46E6-ACED-F4D812A9A6F6}" srcOrd="1" destOrd="0" presId="urn:microsoft.com/office/officeart/2009/3/layout/HorizontalOrganizationChart"/>
    <dgm:cxn modelId="{E47F9640-0F2E-4B43-BD85-B0D82F104065}" type="presParOf" srcId="{CF243518-C1A7-46E6-ACED-F4D812A9A6F6}" destId="{173B4A69-A281-4132-9F49-5E2F626A62D2}" srcOrd="0" destOrd="0" presId="urn:microsoft.com/office/officeart/2009/3/layout/HorizontalOrganizationChart"/>
    <dgm:cxn modelId="{6181E671-5C01-4D9D-9B0C-9ABC1E9FCB88}" type="presParOf" srcId="{173B4A69-A281-4132-9F49-5E2F626A62D2}" destId="{FC96F764-8624-4C6A-987C-A931D5916C1A}" srcOrd="0" destOrd="0" presId="urn:microsoft.com/office/officeart/2009/3/layout/HorizontalOrganizationChart"/>
    <dgm:cxn modelId="{3E5D8E3B-586C-48B5-ACFD-E11B7627CC9F}" type="presParOf" srcId="{173B4A69-A281-4132-9F49-5E2F626A62D2}" destId="{DF319F61-A03A-4B32-93B6-857387C4FAD5}" srcOrd="1" destOrd="0" presId="urn:microsoft.com/office/officeart/2009/3/layout/HorizontalOrganizationChart"/>
    <dgm:cxn modelId="{1F654A3A-0A33-495D-BBFF-D1C6467D08E6}" type="presParOf" srcId="{CF243518-C1A7-46E6-ACED-F4D812A9A6F6}" destId="{20E76A53-321E-4C0A-AF19-0FB53BBC80B6}" srcOrd="1" destOrd="0" presId="urn:microsoft.com/office/officeart/2009/3/layout/HorizontalOrganizationChart"/>
    <dgm:cxn modelId="{2B26B4AC-6420-4185-8959-E3F9D169DE1B}" type="presParOf" srcId="{CF243518-C1A7-46E6-ACED-F4D812A9A6F6}" destId="{F67D0DC9-159F-481D-BB7A-355F4EE701B7}"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17E9F8-3E88-408F-972A-8357093B6A0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B458744-82B6-472D-BB12-54567F09956D}">
      <dgm:prSet/>
      <dgm:spPr/>
      <dgm:t>
        <a:bodyPr/>
        <a:lstStyle/>
        <a:p>
          <a:r>
            <a:rPr lang="en-GB" dirty="0">
              <a:latin typeface="Arial" panose="020B0604020202020204" pitchFamily="34" charset="0"/>
              <a:cs typeface="Arial" panose="020B0604020202020204" pitchFamily="34" charset="0"/>
            </a:rPr>
            <a:t>Through this presentation we covered the use of contemporary technology in healthcare and the use of technology during the Covid-19 pandemic.</a:t>
          </a:r>
          <a:endParaRPr lang="en-US" dirty="0">
            <a:latin typeface="Arial" panose="020B0604020202020204" pitchFamily="34" charset="0"/>
            <a:cs typeface="Arial" panose="020B0604020202020204" pitchFamily="34" charset="0"/>
          </a:endParaRPr>
        </a:p>
      </dgm:t>
    </dgm:pt>
    <dgm:pt modelId="{0D69FBFF-5FC7-4669-8974-96AD4D272CBE}" type="parTrans" cxnId="{3CCEE167-CF8F-4341-BCA4-48EDD8A8874D}">
      <dgm:prSet/>
      <dgm:spPr/>
      <dgm:t>
        <a:bodyPr/>
        <a:lstStyle/>
        <a:p>
          <a:endParaRPr lang="en-US"/>
        </a:p>
      </dgm:t>
    </dgm:pt>
    <dgm:pt modelId="{6A3E047F-3315-41DC-8D6A-826237D4239D}" type="sibTrans" cxnId="{3CCEE167-CF8F-4341-BCA4-48EDD8A8874D}">
      <dgm:prSet/>
      <dgm:spPr/>
      <dgm:t>
        <a:bodyPr/>
        <a:lstStyle/>
        <a:p>
          <a:endParaRPr lang="en-US" dirty="0"/>
        </a:p>
      </dgm:t>
    </dgm:pt>
    <dgm:pt modelId="{88B02A8E-4B07-4FA7-BAA3-A78901ACBE87}">
      <dgm:prSet/>
      <dgm:spPr/>
      <dgm:t>
        <a:bodyPr/>
        <a:lstStyle/>
        <a:p>
          <a:r>
            <a:rPr lang="en-GB" dirty="0">
              <a:latin typeface="Arial" panose="020B0604020202020204" pitchFamily="34" charset="0"/>
              <a:cs typeface="Arial" panose="020B0604020202020204" pitchFamily="34" charset="0"/>
            </a:rPr>
            <a:t>We also covered the use of digital communication , collaboration and participation , use of digital literacy for employee well-being and their professional career development </a:t>
          </a:r>
          <a:r>
            <a:rPr lang="en-GB" dirty="0"/>
            <a:t>.</a:t>
          </a:r>
          <a:endParaRPr lang="en-US" dirty="0"/>
        </a:p>
      </dgm:t>
    </dgm:pt>
    <dgm:pt modelId="{D190AE07-B375-4928-92AA-6C9E92B117D6}" type="parTrans" cxnId="{C0465C2A-CA79-4CA1-A3DD-9DEB16AE7121}">
      <dgm:prSet/>
      <dgm:spPr/>
      <dgm:t>
        <a:bodyPr/>
        <a:lstStyle/>
        <a:p>
          <a:endParaRPr lang="en-US"/>
        </a:p>
      </dgm:t>
    </dgm:pt>
    <dgm:pt modelId="{59D76E22-432E-475E-8B28-977855B68670}" type="sibTrans" cxnId="{C0465C2A-CA79-4CA1-A3DD-9DEB16AE7121}">
      <dgm:prSet/>
      <dgm:spPr/>
      <dgm:t>
        <a:bodyPr/>
        <a:lstStyle/>
        <a:p>
          <a:endParaRPr lang="en-US" dirty="0"/>
        </a:p>
      </dgm:t>
    </dgm:pt>
    <dgm:pt modelId="{EE61519E-00ED-448D-8BA1-93004B269A81}">
      <dgm:prSet custT="1"/>
      <dgm:spPr/>
      <dgm:t>
        <a:bodyPr/>
        <a:lstStyle/>
        <a:p>
          <a:r>
            <a:rPr lang="en-GB" sz="1600" dirty="0">
              <a:latin typeface="Arial" panose="020B0604020202020204" pitchFamily="34" charset="0"/>
              <a:cs typeface="Arial" panose="020B0604020202020204" pitchFamily="34" charset="0"/>
            </a:rPr>
            <a:t>Last but not the least we covered the relevance of technical proficiency for data and information handling.</a:t>
          </a:r>
          <a:endParaRPr lang="en-US" sz="1600" dirty="0">
            <a:latin typeface="Arial" panose="020B0604020202020204" pitchFamily="34" charset="0"/>
            <a:cs typeface="Arial" panose="020B0604020202020204" pitchFamily="34" charset="0"/>
          </a:endParaRPr>
        </a:p>
      </dgm:t>
    </dgm:pt>
    <dgm:pt modelId="{4E9F96BE-3755-40CA-91E3-52BB870C20A3}" type="parTrans" cxnId="{3F8A6E88-B4DA-4A62-9D91-03D38F0F073A}">
      <dgm:prSet/>
      <dgm:spPr/>
      <dgm:t>
        <a:bodyPr/>
        <a:lstStyle/>
        <a:p>
          <a:endParaRPr lang="en-US"/>
        </a:p>
      </dgm:t>
    </dgm:pt>
    <dgm:pt modelId="{35544A91-9447-4A2F-B7C8-CBF8C8EBD265}" type="sibTrans" cxnId="{3F8A6E88-B4DA-4A62-9D91-03D38F0F073A}">
      <dgm:prSet/>
      <dgm:spPr/>
      <dgm:t>
        <a:bodyPr/>
        <a:lstStyle/>
        <a:p>
          <a:endParaRPr lang="en-US" dirty="0"/>
        </a:p>
      </dgm:t>
    </dgm:pt>
    <dgm:pt modelId="{1C10311B-6BC9-45BA-8A7F-C517CA2B4998}">
      <dgm:prSet custT="1"/>
      <dgm:spPr/>
      <dgm:t>
        <a:bodyPr/>
        <a:lstStyle/>
        <a:p>
          <a:r>
            <a:rPr lang="en-GB" sz="1600" dirty="0">
              <a:latin typeface="Arial" panose="020B0604020202020204" pitchFamily="34" charset="0"/>
              <a:cs typeface="Arial" panose="020B0604020202020204" pitchFamily="34" charset="0"/>
            </a:rPr>
            <a:t>After listening to  this presentation </a:t>
          </a:r>
          <a:r>
            <a:rPr lang="en-GB" sz="1600" dirty="0">
              <a:solidFill>
                <a:srgbClr val="FFC000"/>
              </a:solidFill>
              <a:latin typeface="Arial" panose="020B0604020202020204" pitchFamily="34" charset="0"/>
              <a:cs typeface="Arial" panose="020B0604020202020204" pitchFamily="34" charset="0"/>
            </a:rPr>
            <a:t>, DO YOU THINK TECHNOLOGY GREATLY IMPACTS THE HEALTHCARE SECTOR </a:t>
          </a:r>
          <a:r>
            <a:rPr lang="en-GB" sz="2400" dirty="0"/>
            <a:t>?</a:t>
          </a:r>
          <a:endParaRPr lang="en-US" sz="2400" dirty="0"/>
        </a:p>
      </dgm:t>
    </dgm:pt>
    <dgm:pt modelId="{DAD6AE0C-145C-4AAA-9979-DECACD48AA92}" type="parTrans" cxnId="{EEBA2F02-0D27-4986-A505-E1322B7AB854}">
      <dgm:prSet/>
      <dgm:spPr/>
      <dgm:t>
        <a:bodyPr/>
        <a:lstStyle/>
        <a:p>
          <a:endParaRPr lang="en-US"/>
        </a:p>
      </dgm:t>
    </dgm:pt>
    <dgm:pt modelId="{3E32878A-89E2-4C3E-BA47-4F2C36235254}" type="sibTrans" cxnId="{EEBA2F02-0D27-4986-A505-E1322B7AB854}">
      <dgm:prSet/>
      <dgm:spPr/>
      <dgm:t>
        <a:bodyPr/>
        <a:lstStyle/>
        <a:p>
          <a:endParaRPr lang="en-US"/>
        </a:p>
      </dgm:t>
    </dgm:pt>
    <dgm:pt modelId="{56CA0A79-C1D8-4270-BD69-2BF0FD2B25E0}" type="pres">
      <dgm:prSet presAssocID="{4F17E9F8-3E88-408F-972A-8357093B6A05}" presName="outerComposite" presStyleCnt="0">
        <dgm:presLayoutVars>
          <dgm:chMax val="5"/>
          <dgm:dir/>
          <dgm:resizeHandles val="exact"/>
        </dgm:presLayoutVars>
      </dgm:prSet>
      <dgm:spPr/>
    </dgm:pt>
    <dgm:pt modelId="{7F279922-EFB2-4428-8BF3-6BB131E39AFE}" type="pres">
      <dgm:prSet presAssocID="{4F17E9F8-3E88-408F-972A-8357093B6A05}" presName="dummyMaxCanvas" presStyleCnt="0">
        <dgm:presLayoutVars/>
      </dgm:prSet>
      <dgm:spPr/>
    </dgm:pt>
    <dgm:pt modelId="{6EF86C96-FD42-4FBA-8E4C-D9BC3E9D15A7}" type="pres">
      <dgm:prSet presAssocID="{4F17E9F8-3E88-408F-972A-8357093B6A05}" presName="FourNodes_1" presStyleLbl="node1" presStyleIdx="0" presStyleCnt="4">
        <dgm:presLayoutVars>
          <dgm:bulletEnabled val="1"/>
        </dgm:presLayoutVars>
      </dgm:prSet>
      <dgm:spPr/>
    </dgm:pt>
    <dgm:pt modelId="{45762EE0-059C-40BA-8E4F-2AD0E07D99EC}" type="pres">
      <dgm:prSet presAssocID="{4F17E9F8-3E88-408F-972A-8357093B6A05}" presName="FourNodes_2" presStyleLbl="node1" presStyleIdx="1" presStyleCnt="4">
        <dgm:presLayoutVars>
          <dgm:bulletEnabled val="1"/>
        </dgm:presLayoutVars>
      </dgm:prSet>
      <dgm:spPr/>
    </dgm:pt>
    <dgm:pt modelId="{F2B32FA7-50EC-4DED-A589-EAC97862CD18}" type="pres">
      <dgm:prSet presAssocID="{4F17E9F8-3E88-408F-972A-8357093B6A05}" presName="FourNodes_3" presStyleLbl="node1" presStyleIdx="2" presStyleCnt="4">
        <dgm:presLayoutVars>
          <dgm:bulletEnabled val="1"/>
        </dgm:presLayoutVars>
      </dgm:prSet>
      <dgm:spPr/>
    </dgm:pt>
    <dgm:pt modelId="{81314E28-7B05-4115-B0C5-C7027E151694}" type="pres">
      <dgm:prSet presAssocID="{4F17E9F8-3E88-408F-972A-8357093B6A05}" presName="FourNodes_4" presStyleLbl="node1" presStyleIdx="3" presStyleCnt="4">
        <dgm:presLayoutVars>
          <dgm:bulletEnabled val="1"/>
        </dgm:presLayoutVars>
      </dgm:prSet>
      <dgm:spPr/>
    </dgm:pt>
    <dgm:pt modelId="{45B84DC8-9A81-4B40-82C4-4E4354091EEA}" type="pres">
      <dgm:prSet presAssocID="{4F17E9F8-3E88-408F-972A-8357093B6A05}" presName="FourConn_1-2" presStyleLbl="fgAccFollowNode1" presStyleIdx="0" presStyleCnt="3">
        <dgm:presLayoutVars>
          <dgm:bulletEnabled val="1"/>
        </dgm:presLayoutVars>
      </dgm:prSet>
      <dgm:spPr/>
    </dgm:pt>
    <dgm:pt modelId="{029FE462-304A-4962-997A-876793E76162}" type="pres">
      <dgm:prSet presAssocID="{4F17E9F8-3E88-408F-972A-8357093B6A05}" presName="FourConn_2-3" presStyleLbl="fgAccFollowNode1" presStyleIdx="1" presStyleCnt="3">
        <dgm:presLayoutVars>
          <dgm:bulletEnabled val="1"/>
        </dgm:presLayoutVars>
      </dgm:prSet>
      <dgm:spPr/>
    </dgm:pt>
    <dgm:pt modelId="{BEE1F00E-E62D-473B-AAAE-FFD028EFAB25}" type="pres">
      <dgm:prSet presAssocID="{4F17E9F8-3E88-408F-972A-8357093B6A05}" presName="FourConn_3-4" presStyleLbl="fgAccFollowNode1" presStyleIdx="2" presStyleCnt="3">
        <dgm:presLayoutVars>
          <dgm:bulletEnabled val="1"/>
        </dgm:presLayoutVars>
      </dgm:prSet>
      <dgm:spPr/>
    </dgm:pt>
    <dgm:pt modelId="{72BF8704-7077-478C-B3D4-067DAE18C79D}" type="pres">
      <dgm:prSet presAssocID="{4F17E9F8-3E88-408F-972A-8357093B6A05}" presName="FourNodes_1_text" presStyleLbl="node1" presStyleIdx="3" presStyleCnt="4">
        <dgm:presLayoutVars>
          <dgm:bulletEnabled val="1"/>
        </dgm:presLayoutVars>
      </dgm:prSet>
      <dgm:spPr/>
    </dgm:pt>
    <dgm:pt modelId="{813EC950-3D68-403B-B94A-927E7ABEA42A}" type="pres">
      <dgm:prSet presAssocID="{4F17E9F8-3E88-408F-972A-8357093B6A05}" presName="FourNodes_2_text" presStyleLbl="node1" presStyleIdx="3" presStyleCnt="4">
        <dgm:presLayoutVars>
          <dgm:bulletEnabled val="1"/>
        </dgm:presLayoutVars>
      </dgm:prSet>
      <dgm:spPr/>
    </dgm:pt>
    <dgm:pt modelId="{4CC97866-5410-467B-9FAC-F85A68E499DB}" type="pres">
      <dgm:prSet presAssocID="{4F17E9F8-3E88-408F-972A-8357093B6A05}" presName="FourNodes_3_text" presStyleLbl="node1" presStyleIdx="3" presStyleCnt="4">
        <dgm:presLayoutVars>
          <dgm:bulletEnabled val="1"/>
        </dgm:presLayoutVars>
      </dgm:prSet>
      <dgm:spPr/>
    </dgm:pt>
    <dgm:pt modelId="{60C85D16-4671-4442-8096-6A93E80CF12B}" type="pres">
      <dgm:prSet presAssocID="{4F17E9F8-3E88-408F-972A-8357093B6A05}" presName="FourNodes_4_text" presStyleLbl="node1" presStyleIdx="3" presStyleCnt="4">
        <dgm:presLayoutVars>
          <dgm:bulletEnabled val="1"/>
        </dgm:presLayoutVars>
      </dgm:prSet>
      <dgm:spPr/>
    </dgm:pt>
  </dgm:ptLst>
  <dgm:cxnLst>
    <dgm:cxn modelId="{1F6A0C02-403C-4225-9360-54D3F94B3A96}" type="presOf" srcId="{88B02A8E-4B07-4FA7-BAA3-A78901ACBE87}" destId="{813EC950-3D68-403B-B94A-927E7ABEA42A}" srcOrd="1" destOrd="0" presId="urn:microsoft.com/office/officeart/2005/8/layout/vProcess5"/>
    <dgm:cxn modelId="{EEBA2F02-0D27-4986-A505-E1322B7AB854}" srcId="{4F17E9F8-3E88-408F-972A-8357093B6A05}" destId="{1C10311B-6BC9-45BA-8A7F-C517CA2B4998}" srcOrd="3" destOrd="0" parTransId="{DAD6AE0C-145C-4AAA-9979-DECACD48AA92}" sibTransId="{3E32878A-89E2-4C3E-BA47-4F2C36235254}"/>
    <dgm:cxn modelId="{A6B08E0F-074C-4D08-8A71-40DC1A442088}" type="presOf" srcId="{6A3E047F-3315-41DC-8D6A-826237D4239D}" destId="{45B84DC8-9A81-4B40-82C4-4E4354091EEA}" srcOrd="0" destOrd="0" presId="urn:microsoft.com/office/officeart/2005/8/layout/vProcess5"/>
    <dgm:cxn modelId="{9521F117-A2FB-4FBC-BCD2-A86ECA160274}" type="presOf" srcId="{35544A91-9447-4A2F-B7C8-CBF8C8EBD265}" destId="{BEE1F00E-E62D-473B-AAAE-FFD028EFAB25}" srcOrd="0" destOrd="0" presId="urn:microsoft.com/office/officeart/2005/8/layout/vProcess5"/>
    <dgm:cxn modelId="{A853971F-DE89-4186-BAB2-4D58AFAC5333}" type="presOf" srcId="{1C10311B-6BC9-45BA-8A7F-C517CA2B4998}" destId="{60C85D16-4671-4442-8096-6A93E80CF12B}" srcOrd="1" destOrd="0" presId="urn:microsoft.com/office/officeart/2005/8/layout/vProcess5"/>
    <dgm:cxn modelId="{C0465C2A-CA79-4CA1-A3DD-9DEB16AE7121}" srcId="{4F17E9F8-3E88-408F-972A-8357093B6A05}" destId="{88B02A8E-4B07-4FA7-BAA3-A78901ACBE87}" srcOrd="1" destOrd="0" parTransId="{D190AE07-B375-4928-92AA-6C9E92B117D6}" sibTransId="{59D76E22-432E-475E-8B28-977855B68670}"/>
    <dgm:cxn modelId="{ACF7A32A-C9AC-49DC-BAB5-85E685CD200C}" type="presOf" srcId="{4F17E9F8-3E88-408F-972A-8357093B6A05}" destId="{56CA0A79-C1D8-4270-BD69-2BF0FD2B25E0}" srcOrd="0" destOrd="0" presId="urn:microsoft.com/office/officeart/2005/8/layout/vProcess5"/>
    <dgm:cxn modelId="{812CA364-33F7-46D7-8F85-7EA1483C0941}" type="presOf" srcId="{1C10311B-6BC9-45BA-8A7F-C517CA2B4998}" destId="{81314E28-7B05-4115-B0C5-C7027E151694}" srcOrd="0" destOrd="0" presId="urn:microsoft.com/office/officeart/2005/8/layout/vProcess5"/>
    <dgm:cxn modelId="{3CCEE167-CF8F-4341-BCA4-48EDD8A8874D}" srcId="{4F17E9F8-3E88-408F-972A-8357093B6A05}" destId="{7B458744-82B6-472D-BB12-54567F09956D}" srcOrd="0" destOrd="0" parTransId="{0D69FBFF-5FC7-4669-8974-96AD4D272CBE}" sibTransId="{6A3E047F-3315-41DC-8D6A-826237D4239D}"/>
    <dgm:cxn modelId="{3F8A6E88-B4DA-4A62-9D91-03D38F0F073A}" srcId="{4F17E9F8-3E88-408F-972A-8357093B6A05}" destId="{EE61519E-00ED-448D-8BA1-93004B269A81}" srcOrd="2" destOrd="0" parTransId="{4E9F96BE-3755-40CA-91E3-52BB870C20A3}" sibTransId="{35544A91-9447-4A2F-B7C8-CBF8C8EBD265}"/>
    <dgm:cxn modelId="{750CF9AD-5C1D-4331-9A41-F34A5744773E}" type="presOf" srcId="{7B458744-82B6-472D-BB12-54567F09956D}" destId="{72BF8704-7077-478C-B3D4-067DAE18C79D}" srcOrd="1" destOrd="0" presId="urn:microsoft.com/office/officeart/2005/8/layout/vProcess5"/>
    <dgm:cxn modelId="{2CA185C0-E93E-4897-904D-97F0FC031020}" type="presOf" srcId="{EE61519E-00ED-448D-8BA1-93004B269A81}" destId="{F2B32FA7-50EC-4DED-A589-EAC97862CD18}" srcOrd="0" destOrd="0" presId="urn:microsoft.com/office/officeart/2005/8/layout/vProcess5"/>
    <dgm:cxn modelId="{371B35C3-1D2B-4A7B-99B9-024E43364B19}" type="presOf" srcId="{59D76E22-432E-475E-8B28-977855B68670}" destId="{029FE462-304A-4962-997A-876793E76162}" srcOrd="0" destOrd="0" presId="urn:microsoft.com/office/officeart/2005/8/layout/vProcess5"/>
    <dgm:cxn modelId="{41B3A0D8-4B30-4FF3-A2D8-6DA20EDD21AA}" type="presOf" srcId="{EE61519E-00ED-448D-8BA1-93004B269A81}" destId="{4CC97866-5410-467B-9FAC-F85A68E499DB}" srcOrd="1" destOrd="0" presId="urn:microsoft.com/office/officeart/2005/8/layout/vProcess5"/>
    <dgm:cxn modelId="{BF9054D9-FA33-41D6-AA22-67BD829D3B4E}" type="presOf" srcId="{7B458744-82B6-472D-BB12-54567F09956D}" destId="{6EF86C96-FD42-4FBA-8E4C-D9BC3E9D15A7}" srcOrd="0" destOrd="0" presId="urn:microsoft.com/office/officeart/2005/8/layout/vProcess5"/>
    <dgm:cxn modelId="{35A95CFE-A278-4628-B9EE-A8F45B777374}" type="presOf" srcId="{88B02A8E-4B07-4FA7-BAA3-A78901ACBE87}" destId="{45762EE0-059C-40BA-8E4F-2AD0E07D99EC}" srcOrd="0" destOrd="0" presId="urn:microsoft.com/office/officeart/2005/8/layout/vProcess5"/>
    <dgm:cxn modelId="{F8E9AD63-1CFF-41C0-87A7-9BC760DCD9E8}" type="presParOf" srcId="{56CA0A79-C1D8-4270-BD69-2BF0FD2B25E0}" destId="{7F279922-EFB2-4428-8BF3-6BB131E39AFE}" srcOrd="0" destOrd="0" presId="urn:microsoft.com/office/officeart/2005/8/layout/vProcess5"/>
    <dgm:cxn modelId="{6866EFCD-CD65-43ED-B2B1-D2C82C4208FE}" type="presParOf" srcId="{56CA0A79-C1D8-4270-BD69-2BF0FD2B25E0}" destId="{6EF86C96-FD42-4FBA-8E4C-D9BC3E9D15A7}" srcOrd="1" destOrd="0" presId="urn:microsoft.com/office/officeart/2005/8/layout/vProcess5"/>
    <dgm:cxn modelId="{6089F043-9C32-49C4-A1DC-4BDD39DF8C83}" type="presParOf" srcId="{56CA0A79-C1D8-4270-BD69-2BF0FD2B25E0}" destId="{45762EE0-059C-40BA-8E4F-2AD0E07D99EC}" srcOrd="2" destOrd="0" presId="urn:microsoft.com/office/officeart/2005/8/layout/vProcess5"/>
    <dgm:cxn modelId="{B4369D76-A4C6-4380-A61F-D103B102C3C1}" type="presParOf" srcId="{56CA0A79-C1D8-4270-BD69-2BF0FD2B25E0}" destId="{F2B32FA7-50EC-4DED-A589-EAC97862CD18}" srcOrd="3" destOrd="0" presId="urn:microsoft.com/office/officeart/2005/8/layout/vProcess5"/>
    <dgm:cxn modelId="{FE9A079A-4454-4C56-B54E-28E1AC5E9B26}" type="presParOf" srcId="{56CA0A79-C1D8-4270-BD69-2BF0FD2B25E0}" destId="{81314E28-7B05-4115-B0C5-C7027E151694}" srcOrd="4" destOrd="0" presId="urn:microsoft.com/office/officeart/2005/8/layout/vProcess5"/>
    <dgm:cxn modelId="{9DD23C50-2AB4-4083-BCF9-2BDB311D7DBB}" type="presParOf" srcId="{56CA0A79-C1D8-4270-BD69-2BF0FD2B25E0}" destId="{45B84DC8-9A81-4B40-82C4-4E4354091EEA}" srcOrd="5" destOrd="0" presId="urn:microsoft.com/office/officeart/2005/8/layout/vProcess5"/>
    <dgm:cxn modelId="{E2DEA563-9CDA-46F1-BC91-599BD9B08B10}" type="presParOf" srcId="{56CA0A79-C1D8-4270-BD69-2BF0FD2B25E0}" destId="{029FE462-304A-4962-997A-876793E76162}" srcOrd="6" destOrd="0" presId="urn:microsoft.com/office/officeart/2005/8/layout/vProcess5"/>
    <dgm:cxn modelId="{027AA6AF-A77E-42E7-B5C4-192B29F4B757}" type="presParOf" srcId="{56CA0A79-C1D8-4270-BD69-2BF0FD2B25E0}" destId="{BEE1F00E-E62D-473B-AAAE-FFD028EFAB25}" srcOrd="7" destOrd="0" presId="urn:microsoft.com/office/officeart/2005/8/layout/vProcess5"/>
    <dgm:cxn modelId="{FE11523E-9993-410D-94AC-396739A245A3}" type="presParOf" srcId="{56CA0A79-C1D8-4270-BD69-2BF0FD2B25E0}" destId="{72BF8704-7077-478C-B3D4-067DAE18C79D}" srcOrd="8" destOrd="0" presId="urn:microsoft.com/office/officeart/2005/8/layout/vProcess5"/>
    <dgm:cxn modelId="{C65E516B-716F-4E24-B896-56798022B77E}" type="presParOf" srcId="{56CA0A79-C1D8-4270-BD69-2BF0FD2B25E0}" destId="{813EC950-3D68-403B-B94A-927E7ABEA42A}" srcOrd="9" destOrd="0" presId="urn:microsoft.com/office/officeart/2005/8/layout/vProcess5"/>
    <dgm:cxn modelId="{0AD50E8A-72E7-4267-8A50-821E6774061E}" type="presParOf" srcId="{56CA0A79-C1D8-4270-BD69-2BF0FD2B25E0}" destId="{4CC97866-5410-467B-9FAC-F85A68E499DB}" srcOrd="10" destOrd="0" presId="urn:microsoft.com/office/officeart/2005/8/layout/vProcess5"/>
    <dgm:cxn modelId="{321DDA70-1F2D-4283-8576-1C31035A7DEB}" type="presParOf" srcId="{56CA0A79-C1D8-4270-BD69-2BF0FD2B25E0}" destId="{60C85D16-4671-4442-8096-6A93E80CF12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7F63C-D94B-40E8-A612-6CF55820615D}">
      <dsp:nvSpPr>
        <dsp:cNvPr id="0" name=""/>
        <dsp:cNvSpPr/>
      </dsp:nvSpPr>
      <dsp:spPr>
        <a:xfrm>
          <a:off x="1276" y="728991"/>
          <a:ext cx="4480191" cy="28449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887F34-8702-4F42-B66D-5B62EA1323CA}">
      <dsp:nvSpPr>
        <dsp:cNvPr id="0" name=""/>
        <dsp:cNvSpPr/>
      </dsp:nvSpPr>
      <dsp:spPr>
        <a:xfrm>
          <a:off x="499075" y="1201900"/>
          <a:ext cx="4480191" cy="28449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Healthcare future lies in working hand in hand with technology and all health workers will have to merge into healthcare technology to stay relevant in the nearest future.</a:t>
          </a:r>
          <a:endParaRPr lang="en-US" sz="2400" kern="1200" dirty="0">
            <a:latin typeface="Arial" panose="020B0604020202020204" pitchFamily="34" charset="0"/>
            <a:cs typeface="Arial" panose="020B0604020202020204" pitchFamily="34" charset="0"/>
          </a:endParaRPr>
        </a:p>
      </dsp:txBody>
      <dsp:txXfrm>
        <a:off x="582400" y="1285225"/>
        <a:ext cx="4313541" cy="2678271"/>
      </dsp:txXfrm>
    </dsp:sp>
    <dsp:sp modelId="{4979B25A-25BF-4FB3-B8C6-8129A64CA1BA}">
      <dsp:nvSpPr>
        <dsp:cNvPr id="0" name=""/>
        <dsp:cNvSpPr/>
      </dsp:nvSpPr>
      <dsp:spPr>
        <a:xfrm>
          <a:off x="5477066" y="728991"/>
          <a:ext cx="4480191" cy="28449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FE9C00-D867-4147-AFFE-7B97BFEFA960}">
      <dsp:nvSpPr>
        <dsp:cNvPr id="0" name=""/>
        <dsp:cNvSpPr/>
      </dsp:nvSpPr>
      <dsp:spPr>
        <a:xfrm>
          <a:off x="5974865" y="1201900"/>
          <a:ext cx="4480191" cy="28449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u="sng" kern="1200" dirty="0">
              <a:solidFill>
                <a:srgbClr val="FF0000"/>
              </a:solidFill>
            </a:rPr>
            <a:t>Diagnostic</a:t>
          </a:r>
          <a:r>
            <a:rPr lang="en-US" sz="2300" u="sng" kern="1200" dirty="0">
              <a:solidFill>
                <a:srgbClr val="FF0000"/>
              </a:solidFill>
            </a:rPr>
            <a:t>: </a:t>
          </a:r>
          <a:r>
            <a:rPr lang="en-US" sz="2300" kern="1200" dirty="0"/>
            <a:t>Contemporary </a:t>
          </a:r>
          <a:r>
            <a:rPr lang="en-US" sz="2400" kern="1200" dirty="0">
              <a:latin typeface="Arial" panose="020B0604020202020204" pitchFamily="34" charset="0"/>
              <a:cs typeface="Arial" panose="020B0604020202020204" pitchFamily="34" charset="0"/>
            </a:rPr>
            <a:t>technology</a:t>
          </a:r>
          <a:r>
            <a:rPr lang="en-US" sz="2300" kern="1200" dirty="0"/>
            <a:t> can be used to diagnose a disease or condition such as measuring blood pressure , pulse, temperature , cancer and numerous diseases.</a:t>
          </a:r>
        </a:p>
      </dsp:txBody>
      <dsp:txXfrm>
        <a:off x="6058190" y="1285225"/>
        <a:ext cx="4313541" cy="2678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0D5B4-BCE8-4E25-B6EF-4565B1464A5E}">
      <dsp:nvSpPr>
        <dsp:cNvPr id="0" name=""/>
        <dsp:cNvSpPr/>
      </dsp:nvSpPr>
      <dsp:spPr>
        <a:xfrm>
          <a:off x="66176" y="625"/>
          <a:ext cx="6560460" cy="200094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NHS England defines digital literacy as those capabilities that fit someone for living , learning ,working , participating and thriving in a digital society.</a:t>
          </a:r>
          <a:endParaRPr lang="en-US" sz="2400" kern="1200" dirty="0">
            <a:latin typeface="Arial" panose="020B0604020202020204" pitchFamily="34" charset="0"/>
            <a:cs typeface="Arial" panose="020B0604020202020204" pitchFamily="34" charset="0"/>
          </a:endParaRPr>
        </a:p>
      </dsp:txBody>
      <dsp:txXfrm>
        <a:off x="66176" y="625"/>
        <a:ext cx="6560460" cy="2000940"/>
      </dsp:txXfrm>
    </dsp:sp>
    <dsp:sp modelId="{FC96F764-8624-4C6A-987C-A931D5916C1A}">
      <dsp:nvSpPr>
        <dsp:cNvPr id="0" name=""/>
        <dsp:cNvSpPr/>
      </dsp:nvSpPr>
      <dsp:spPr>
        <a:xfrm>
          <a:off x="66176" y="2821623"/>
          <a:ext cx="6560460" cy="200094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Digital literacy will assist employees well- being by helping them to take control of their health and care , giving them skills to access the right information and services enabling them to better manage their conditions as well as helping to relieve burden on NHS services.</a:t>
          </a:r>
          <a:endParaRPr lang="en-US" sz="2400" kern="1200" dirty="0">
            <a:latin typeface="Arial" panose="020B0604020202020204" pitchFamily="34" charset="0"/>
            <a:cs typeface="Arial" panose="020B0604020202020204" pitchFamily="34" charset="0"/>
          </a:endParaRPr>
        </a:p>
      </dsp:txBody>
      <dsp:txXfrm>
        <a:off x="66176" y="2821623"/>
        <a:ext cx="6560460" cy="2000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86C96-FD42-4FBA-8E4C-D9BC3E9D15A7}">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Through this presentation we covered the use of contemporary technology in healthcare and the use of technology during the Covid-19 pandemic.</a:t>
          </a:r>
          <a:endParaRPr lang="en-US" sz="1700" kern="1200" dirty="0">
            <a:latin typeface="Arial" panose="020B0604020202020204" pitchFamily="34" charset="0"/>
            <a:cs typeface="Arial" panose="020B0604020202020204" pitchFamily="34" charset="0"/>
          </a:endParaRPr>
        </a:p>
      </dsp:txBody>
      <dsp:txXfrm>
        <a:off x="26377" y="26377"/>
        <a:ext cx="6646626" cy="847812"/>
      </dsp:txXfrm>
    </dsp:sp>
    <dsp:sp modelId="{45762EE0-059C-40BA-8E4F-2AD0E07D99EC}">
      <dsp:nvSpPr>
        <dsp:cNvPr id="0" name=""/>
        <dsp:cNvSpPr/>
      </dsp:nvSpPr>
      <dsp:spPr>
        <a:xfrm>
          <a:off x="644414" y="1064305"/>
          <a:ext cx="7694506" cy="900566"/>
        </a:xfrm>
        <a:prstGeom prst="roundRect">
          <a:avLst>
            <a:gd name="adj" fmla="val 10000"/>
          </a:avLst>
        </a:prstGeom>
        <a:solidFill>
          <a:schemeClr val="accent2">
            <a:hueOff val="-6459016"/>
            <a:satOff val="7446"/>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We also covered the use of digital communication , collaboration and participation , use of digital literacy for employee well-being and their professional career development </a:t>
          </a:r>
          <a:r>
            <a:rPr lang="en-GB" sz="1700" kern="1200" dirty="0"/>
            <a:t>.</a:t>
          </a:r>
          <a:endParaRPr lang="en-US" sz="1700" kern="1200" dirty="0"/>
        </a:p>
      </dsp:txBody>
      <dsp:txXfrm>
        <a:off x="670791" y="1090682"/>
        <a:ext cx="6411969" cy="847812"/>
      </dsp:txXfrm>
    </dsp:sp>
    <dsp:sp modelId="{F2B32FA7-50EC-4DED-A589-EAC97862CD18}">
      <dsp:nvSpPr>
        <dsp:cNvPr id="0" name=""/>
        <dsp:cNvSpPr/>
      </dsp:nvSpPr>
      <dsp:spPr>
        <a:xfrm>
          <a:off x="1279211" y="2128610"/>
          <a:ext cx="7694506" cy="900566"/>
        </a:xfrm>
        <a:prstGeom prst="roundRect">
          <a:avLst>
            <a:gd name="adj" fmla="val 10000"/>
          </a:avLst>
        </a:prstGeom>
        <a:solidFill>
          <a:schemeClr val="accent2">
            <a:hueOff val="-12918031"/>
            <a:satOff val="14892"/>
            <a:lumOff val="49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Last but not the least we covered the relevance of technical proficiency for data and information handling.</a:t>
          </a:r>
          <a:endParaRPr lang="en-US" sz="1600" kern="1200" dirty="0">
            <a:latin typeface="Arial" panose="020B0604020202020204" pitchFamily="34" charset="0"/>
            <a:cs typeface="Arial" panose="020B0604020202020204" pitchFamily="34" charset="0"/>
          </a:endParaRPr>
        </a:p>
      </dsp:txBody>
      <dsp:txXfrm>
        <a:off x="1305588" y="2154987"/>
        <a:ext cx="6421587" cy="847812"/>
      </dsp:txXfrm>
    </dsp:sp>
    <dsp:sp modelId="{81314E28-7B05-4115-B0C5-C7027E151694}">
      <dsp:nvSpPr>
        <dsp:cNvPr id="0" name=""/>
        <dsp:cNvSpPr/>
      </dsp:nvSpPr>
      <dsp:spPr>
        <a:xfrm>
          <a:off x="1923626" y="3192915"/>
          <a:ext cx="7694506" cy="900566"/>
        </a:xfrm>
        <a:prstGeom prst="roundRect">
          <a:avLst>
            <a:gd name="adj" fmla="val 10000"/>
          </a:avLst>
        </a:prstGeom>
        <a:solidFill>
          <a:schemeClr val="accent2">
            <a:hueOff val="-19377047"/>
            <a:satOff val="22338"/>
            <a:lumOff val="74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After listening to  this presentation </a:t>
          </a:r>
          <a:r>
            <a:rPr lang="en-GB" sz="1600" kern="1200" dirty="0">
              <a:solidFill>
                <a:srgbClr val="FFC000"/>
              </a:solidFill>
              <a:latin typeface="Arial" panose="020B0604020202020204" pitchFamily="34" charset="0"/>
              <a:cs typeface="Arial" panose="020B0604020202020204" pitchFamily="34" charset="0"/>
            </a:rPr>
            <a:t>, DO YOU THINK TECHNOLOGY GREATLY IMPACTS THE HEALTHCARE SECTOR </a:t>
          </a:r>
          <a:r>
            <a:rPr lang="en-GB" sz="2400" kern="1200" dirty="0"/>
            <a:t>?</a:t>
          </a:r>
          <a:endParaRPr lang="en-US" sz="2400" kern="1200" dirty="0"/>
        </a:p>
      </dsp:txBody>
      <dsp:txXfrm>
        <a:off x="1950003" y="3219292"/>
        <a:ext cx="6411969" cy="847812"/>
      </dsp:txXfrm>
    </dsp:sp>
    <dsp:sp modelId="{45B84DC8-9A81-4B40-82C4-4E4354091EEA}">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a:off x="7240846" y="689751"/>
        <a:ext cx="321951" cy="440489"/>
      </dsp:txXfrm>
    </dsp:sp>
    <dsp:sp modelId="{029FE462-304A-4962-997A-876793E76162}">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10149090"/>
            <a:satOff val="16263"/>
            <a:lumOff val="1358"/>
            <a:alphaOff val="0"/>
          </a:schemeClr>
        </a:solidFill>
        <a:ln w="19050" cap="rnd" cmpd="sng" algn="ctr">
          <a:solidFill>
            <a:schemeClr val="accent2">
              <a:tint val="40000"/>
              <a:alpha val="90000"/>
              <a:hueOff val="-10149090"/>
              <a:satOff val="16263"/>
              <a:lumOff val="1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a:off x="7885261" y="1754057"/>
        <a:ext cx="321951" cy="440489"/>
      </dsp:txXfrm>
    </dsp:sp>
    <dsp:sp modelId="{BEE1F00E-E62D-473B-AAAE-FFD028EFAB25}">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20298181"/>
            <a:satOff val="32527"/>
            <a:lumOff val="2716"/>
            <a:alphaOff val="0"/>
          </a:schemeClr>
        </a:solidFill>
        <a:ln w="19050" cap="rnd" cmpd="sng" algn="ctr">
          <a:solidFill>
            <a:schemeClr val="accent2">
              <a:tint val="40000"/>
              <a:alpha val="90000"/>
              <a:hueOff val="-20298181"/>
              <a:satOff val="32527"/>
              <a:lumOff val="27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a:off x="8520058" y="2818362"/>
        <a:ext cx="321951" cy="4404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CD9F-1D79-495D-9496-7203DB46611F}" type="datetimeFigureOut">
              <a:rPr lang="en-GB" smtClean="0"/>
              <a:t>11/12/2022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259E78-9027-4A70-A5B8-9334B9BD9262}" type="slidenum">
              <a:rPr lang="en-GB" smtClean="0"/>
              <a:t>‹#›</a:t>
            </a:fld>
            <a:endParaRPr lang="en-GB"/>
          </a:p>
        </p:txBody>
      </p:sp>
    </p:spTree>
    <p:extLst>
      <p:ext uri="{BB962C8B-B14F-4D97-AF65-F5344CB8AC3E}">
        <p14:creationId xmlns:p14="http://schemas.microsoft.com/office/powerpoint/2010/main" val="747583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259E78-9027-4A70-A5B8-9334B9BD9262}" type="slidenum">
              <a:rPr lang="en-GB" smtClean="0"/>
              <a:t>2</a:t>
            </a:fld>
            <a:endParaRPr lang="en-GB"/>
          </a:p>
        </p:txBody>
      </p:sp>
    </p:spTree>
    <p:extLst>
      <p:ext uri="{BB962C8B-B14F-4D97-AF65-F5344CB8AC3E}">
        <p14:creationId xmlns:p14="http://schemas.microsoft.com/office/powerpoint/2010/main" val="3582952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259E78-9027-4A70-A5B8-9334B9BD9262}" type="slidenum">
              <a:rPr lang="en-GB" smtClean="0"/>
              <a:t>5</a:t>
            </a:fld>
            <a:endParaRPr lang="en-GB" dirty="0"/>
          </a:p>
        </p:txBody>
      </p:sp>
    </p:spTree>
    <p:extLst>
      <p:ext uri="{BB962C8B-B14F-4D97-AF65-F5344CB8AC3E}">
        <p14:creationId xmlns:p14="http://schemas.microsoft.com/office/powerpoint/2010/main" val="1744417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ADD4CD-DB22-4BFA-8756-5E6FAC9F52F2}"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AB9BFC-1548-4E7E-BB55-38400F4A3DCD}"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2B5E91-7933-4C6E-B373-0EAC437193F2}"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B20083-09F8-4E39-8442-1FF04552D6CF}" type="datetime1">
              <a:rPr lang="en-US" smtClean="0"/>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2FC8B2-85F9-46C0-805C-619ECA8B661A}" type="datetime1">
              <a:rPr lang="en-US" smtClean="0"/>
              <a:t>12/11/2022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FF9334-E70A-4CA1-BC00-476CE9AF43EF}" type="datetime1">
              <a:rPr lang="en-US" smtClean="0"/>
              <a:t>12/11/2022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485990-928D-481B-A000-42CCA10E979E}" type="datetime1">
              <a:rPr lang="en-US" smtClean="0"/>
              <a:t>12/11/2022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1BD675-8362-482E-A75E-3CA2FE3E4805}" type="datetime1">
              <a:rPr lang="en-US" smtClean="0"/>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045874-C8FF-4A0B-BDEE-6D83721151DB}" type="datetime1">
              <a:rPr lang="en-US" smtClean="0"/>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DBDBD-71DE-44A4-9305-30586AF297E2}"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BBA4EE-D098-48AF-8F53-2B6C206AF815}"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857A4E-B58B-4282-8569-366C63F0ADAE}"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582AB-27E2-4853-92FD-51939C47A55B}"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E3ECCD-875F-4A83-8C9A-B711EC6B272D}"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5D45A9-5308-4F6C-AC09-FD66652319B4}"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180E80-D768-4E53-ACEF-10D80EA5D872}" type="datetime1">
              <a:rPr lang="en-US" smtClean="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235DAE4-27F2-4265-A8CC-5165097CFB63}" type="datetime1">
              <a:rPr lang="en-US" smtClean="0"/>
              <a:t>12/11/2022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hf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new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hee.nhs.uk,2022/"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hyperlink" Target="https://dictionary.reverso.net/english-cobuild/technical+proficiency.%7bAccessed" TargetMode="External"/><Relationship Id="rId2" Type="http://schemas.openxmlformats.org/officeDocument/2006/relationships/hyperlink" Target="https://doi.org/10.1080/13614579909516939" TargetMode="External"/><Relationship Id="rId1" Type="http://schemas.openxmlformats.org/officeDocument/2006/relationships/slideLayout" Target="../slideLayouts/slideLayout2.xml"/><Relationship Id="rId5" Type="http://schemas.openxmlformats.org/officeDocument/2006/relationships/hyperlink" Target="https://www.england.nhs.uk/digitaltechnology/" TargetMode="External"/><Relationship Id="rId4" Type="http://schemas.openxmlformats.org/officeDocument/2006/relationships/hyperlink" Target="https://www.hee.nh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ibm.com/uk-en/topics/healthcare-technology" TargetMode="External"/><Relationship Id="rId2" Type="http://schemas.openxmlformats.org/officeDocument/2006/relationships/hyperlink" Target="https://www.england.nhs.uk/mat-transformation/matrons-handbook/digital-and-technology/" TargetMode="External"/><Relationship Id="rId1" Type="http://schemas.openxmlformats.org/officeDocument/2006/relationships/slideLayout" Target="../slideLayouts/slideLayout2.xml"/><Relationship Id="rId4" Type="http://schemas.openxmlformats.org/officeDocument/2006/relationships/hyperlink" Target="https://www.news-medical.net/health/Recent-Developments-in-Health-Technology.aspx"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DFBB-3E8F-EE47-02C8-E0EE35279FAF}"/>
              </a:ext>
            </a:extLst>
          </p:cNvPr>
          <p:cNvSpPr>
            <a:spLocks noGrp="1"/>
          </p:cNvSpPr>
          <p:nvPr>
            <p:ph type="ctrTitle"/>
          </p:nvPr>
        </p:nvSpPr>
        <p:spPr/>
        <p:txBody>
          <a:bodyPr/>
          <a:lstStyle/>
          <a:p>
            <a:pPr algn="ctr"/>
            <a:r>
              <a:rPr lang="en-GB" sz="2400" b="1" dirty="0">
                <a:highlight>
                  <a:srgbClr val="800080"/>
                </a:highlight>
                <a:latin typeface="Arial" panose="020B0604020202020204" pitchFamily="34" charset="0"/>
                <a:cs typeface="Arial" panose="020B0604020202020204" pitchFamily="34" charset="0"/>
              </a:rPr>
              <a:t>ASSESSMENT 1</a:t>
            </a:r>
            <a:br>
              <a:rPr lang="en-GB" sz="2400" b="1" dirty="0">
                <a:highlight>
                  <a:srgbClr val="800080"/>
                </a:highlight>
                <a:latin typeface="Arial" panose="020B0604020202020204" pitchFamily="34" charset="0"/>
                <a:cs typeface="Arial" panose="020B0604020202020204" pitchFamily="34" charset="0"/>
              </a:rPr>
            </a:br>
            <a:r>
              <a:rPr lang="en-GB" sz="2400" b="1" dirty="0">
                <a:highlight>
                  <a:srgbClr val="800080"/>
                </a:highlight>
                <a:latin typeface="Arial" panose="020B0604020202020204" pitchFamily="34" charset="0"/>
                <a:cs typeface="Arial" panose="020B0604020202020204" pitchFamily="34" charset="0"/>
              </a:rPr>
              <a:t>GROUP PRESENTATION</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Code: LCHS4002</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Lecturer: Gregory Cowan</a:t>
            </a:r>
            <a:endParaRPr lang="en-GB" sz="2400" dirty="0"/>
          </a:p>
        </p:txBody>
      </p:sp>
      <p:sp>
        <p:nvSpPr>
          <p:cNvPr id="3" name="Subtitle 2">
            <a:extLst>
              <a:ext uri="{FF2B5EF4-FFF2-40B4-BE49-F238E27FC236}">
                <a16:creationId xmlns:a16="http://schemas.microsoft.com/office/drawing/2014/main" id="{17961D5B-A1E7-CA2E-6F20-D88F09366E14}"/>
              </a:ext>
            </a:extLst>
          </p:cNvPr>
          <p:cNvSpPr>
            <a:spLocks noGrp="1"/>
          </p:cNvSpPr>
          <p:nvPr>
            <p:ph type="subTitle" idx="1"/>
          </p:nvPr>
        </p:nvSpPr>
        <p:spPr>
          <a:xfrm>
            <a:off x="1507067" y="4050833"/>
            <a:ext cx="7766936" cy="2681271"/>
          </a:xfrm>
        </p:spPr>
        <p:txBody>
          <a:bodyPr/>
          <a:lstStyle/>
          <a:p>
            <a:pPr algn="ctr">
              <a:lnSpc>
                <a:spcPct val="150000"/>
              </a:lnSpc>
            </a:pPr>
            <a:r>
              <a:rPr lang="en-GB" sz="2400" b="1" dirty="0">
                <a:latin typeface="Arial" panose="020B0604020202020204" pitchFamily="34" charset="0"/>
                <a:cs typeface="Arial" panose="020B0604020202020204" pitchFamily="34" charset="0"/>
              </a:rPr>
              <a:t>Abiola </a:t>
            </a:r>
            <a:r>
              <a:rPr lang="en-GB" sz="2400" b="1" dirty="0" err="1">
                <a:latin typeface="Arial" panose="020B0604020202020204" pitchFamily="34" charset="0"/>
                <a:cs typeface="Arial" panose="020B0604020202020204" pitchFamily="34" charset="0"/>
              </a:rPr>
              <a:t>Omoayo</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Bilikisu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Shokunbi</a:t>
            </a:r>
            <a:r>
              <a:rPr lang="en-GB" sz="2400" b="1" dirty="0">
                <a:latin typeface="Arial" panose="020B0604020202020204" pitchFamily="34" charset="0"/>
                <a:cs typeface="Arial" panose="020B0604020202020204" pitchFamily="34" charset="0"/>
              </a:rPr>
              <a:t> 2217361</a:t>
            </a:r>
          </a:p>
          <a:p>
            <a:pPr algn="ctr">
              <a:lnSpc>
                <a:spcPct val="150000"/>
              </a:lnSpc>
            </a:pPr>
            <a:r>
              <a:rPr lang="en-GB" sz="2400" b="1" dirty="0" err="1">
                <a:latin typeface="Arial" panose="020B0604020202020204" pitchFamily="34" charset="0"/>
                <a:cs typeface="Arial" panose="020B0604020202020204" pitchFamily="34" charset="0"/>
              </a:rPr>
              <a:t>Mojisola</a:t>
            </a:r>
            <a:r>
              <a:rPr lang="en-GB" sz="2400" b="1" dirty="0">
                <a:latin typeface="Arial" panose="020B0604020202020204" pitchFamily="34" charset="0"/>
                <a:cs typeface="Arial" panose="020B0604020202020204" pitchFamily="34" charset="0"/>
              </a:rPr>
              <a:t> Allen 2216858</a:t>
            </a:r>
          </a:p>
          <a:p>
            <a:pPr algn="ctr">
              <a:lnSpc>
                <a:spcPct val="150000"/>
              </a:lnSpc>
            </a:pPr>
            <a:r>
              <a:rPr lang="en-GB" sz="2400" b="1" dirty="0" err="1">
                <a:latin typeface="Arial" panose="020B0604020202020204" pitchFamily="34" charset="0"/>
                <a:cs typeface="Arial" panose="020B0604020202020204" pitchFamily="34" charset="0"/>
              </a:rPr>
              <a:t>Nusirat</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Mojisola</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Apelogun</a:t>
            </a:r>
            <a:r>
              <a:rPr lang="en-GB" sz="2400" b="1" dirty="0">
                <a:latin typeface="Arial" panose="020B0604020202020204" pitchFamily="34" charset="0"/>
                <a:cs typeface="Arial" panose="020B0604020202020204" pitchFamily="34" charset="0"/>
              </a:rPr>
              <a:t> 2219163</a:t>
            </a:r>
          </a:p>
          <a:p>
            <a:pPr algn="ctr">
              <a:lnSpc>
                <a:spcPct val="150000"/>
              </a:lnSpc>
            </a:pPr>
            <a:r>
              <a:rPr lang="en-GB" sz="2400" b="1" dirty="0">
                <a:latin typeface="Arial" panose="020B0604020202020204" pitchFamily="34" charset="0"/>
                <a:cs typeface="Arial" panose="020B0604020202020204" pitchFamily="34" charset="0"/>
              </a:rPr>
              <a:t>Rosalie </a:t>
            </a:r>
            <a:r>
              <a:rPr lang="en-GB" sz="2400" b="1" dirty="0" err="1">
                <a:latin typeface="Arial" panose="020B0604020202020204" pitchFamily="34" charset="0"/>
                <a:cs typeface="Arial" panose="020B0604020202020204" pitchFamily="34" charset="0"/>
              </a:rPr>
              <a:t>Tchuimaleu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Deutcha</a:t>
            </a:r>
            <a:r>
              <a:rPr lang="en-GB" sz="2400" b="1" dirty="0">
                <a:latin typeface="Arial" panose="020B0604020202020204" pitchFamily="34" charset="0"/>
                <a:cs typeface="Arial" panose="020B0604020202020204" pitchFamily="34" charset="0"/>
              </a:rPr>
              <a:t> 2218978</a:t>
            </a:r>
          </a:p>
          <a:p>
            <a:endParaRPr lang="en-GB" dirty="0"/>
          </a:p>
        </p:txBody>
      </p:sp>
      <p:pic>
        <p:nvPicPr>
          <p:cNvPr id="4" name="Picture 3">
            <a:extLst>
              <a:ext uri="{FF2B5EF4-FFF2-40B4-BE49-F238E27FC236}">
                <a16:creationId xmlns:a16="http://schemas.microsoft.com/office/drawing/2014/main" id="{F11A0ACC-5CAC-D19F-EEC0-D13C3E3BC2CC}"/>
              </a:ext>
            </a:extLst>
          </p:cNvPr>
          <p:cNvPicPr>
            <a:picLocks noChangeAspect="1"/>
          </p:cNvPicPr>
          <p:nvPr/>
        </p:nvPicPr>
        <p:blipFill>
          <a:blip r:embed="rId2"/>
          <a:stretch>
            <a:fillRect/>
          </a:stretch>
        </p:blipFill>
        <p:spPr>
          <a:xfrm>
            <a:off x="3892832" y="-1"/>
            <a:ext cx="2809875" cy="1166191"/>
          </a:xfrm>
          <a:prstGeom prst="rect">
            <a:avLst/>
          </a:prstGeom>
        </p:spPr>
      </p:pic>
      <p:sp>
        <p:nvSpPr>
          <p:cNvPr id="5" name="Slide Number Placeholder 4">
            <a:extLst>
              <a:ext uri="{FF2B5EF4-FFF2-40B4-BE49-F238E27FC236}">
                <a16:creationId xmlns:a16="http://schemas.microsoft.com/office/drawing/2014/main" id="{B82F0B73-1C1F-C020-5A88-BBC3D7502AF8}"/>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543432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F0900-FEB0-977A-22BC-2F47AD078DFE}"/>
              </a:ext>
            </a:extLst>
          </p:cNvPr>
          <p:cNvSpPr>
            <a:spLocks noGrp="1"/>
          </p:cNvSpPr>
          <p:nvPr>
            <p:ph type="title"/>
          </p:nvPr>
        </p:nvSpPr>
        <p:spPr>
          <a:xfrm>
            <a:off x="677334" y="609600"/>
            <a:ext cx="8596668" cy="503583"/>
          </a:xfrm>
        </p:spPr>
        <p:txBody>
          <a:bodyPr>
            <a:normAutofit/>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BF1FAA4-06B8-0757-E8AA-04BE2488E4B0}"/>
              </a:ext>
            </a:extLst>
          </p:cNvPr>
          <p:cNvSpPr>
            <a:spLocks noGrp="1"/>
          </p:cNvSpPr>
          <p:nvPr>
            <p:ph idx="1"/>
          </p:nvPr>
        </p:nvSpPr>
        <p:spPr>
          <a:xfrm>
            <a:off x="677334" y="1258956"/>
            <a:ext cx="8596668" cy="5599043"/>
          </a:xfrm>
        </p:spPr>
        <p:txBody>
          <a:bodyPr>
            <a:normAutofit fontScale="25000" lnSpcReduction="20000"/>
          </a:bodyPr>
          <a:lstStyle/>
          <a:p>
            <a:pPr marL="0" indent="0">
              <a:buNone/>
            </a:pP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Healthcare is in synergy with contemporary technology especially in the developed world . Our presentation will focus on:</a:t>
            </a:r>
          </a:p>
          <a:p>
            <a:pPr>
              <a:buFont typeface="Wingdings" panose="05000000000000000000" pitchFamily="2" charset="2"/>
              <a:buChar char="v"/>
            </a:pPr>
            <a:r>
              <a:rPr lang="en-GB" sz="9600" dirty="0">
                <a:latin typeface="Arial" panose="020B0604020202020204" pitchFamily="34" charset="0"/>
                <a:cs typeface="Arial" panose="020B0604020202020204" pitchFamily="34" charset="0"/>
              </a:rPr>
              <a:t>The use of contemporary technology in healthcare in terms of diagnostic, administrative and care support .</a:t>
            </a:r>
          </a:p>
          <a:p>
            <a:pPr>
              <a:buFont typeface="Wingdings" panose="05000000000000000000" pitchFamily="2" charset="2"/>
              <a:buChar char="v"/>
            </a:pPr>
            <a:r>
              <a:rPr lang="en-GB" sz="9600" dirty="0">
                <a:latin typeface="Arial" panose="020B0604020202020204" pitchFamily="34" charset="0"/>
                <a:cs typeface="Arial" panose="020B0604020202020204" pitchFamily="34" charset="0"/>
              </a:rPr>
              <a:t> The use of technology during Covid-19 pandemic.</a:t>
            </a:r>
          </a:p>
          <a:p>
            <a:pPr>
              <a:buFont typeface="Wingdings" panose="05000000000000000000" pitchFamily="2" charset="2"/>
              <a:buChar char="v"/>
            </a:pPr>
            <a:r>
              <a:rPr lang="en-GB" sz="9600" dirty="0">
                <a:latin typeface="Arial" panose="020B0604020202020204" pitchFamily="34" charset="0"/>
                <a:cs typeface="Arial" panose="020B0604020202020204" pitchFamily="34" charset="0"/>
              </a:rPr>
              <a:t> The use of digital  communication ,collaboration and participation.</a:t>
            </a:r>
          </a:p>
          <a:p>
            <a:pPr>
              <a:buFont typeface="Wingdings" panose="05000000000000000000" pitchFamily="2" charset="2"/>
              <a:buChar char="v"/>
            </a:pPr>
            <a:r>
              <a:rPr lang="en-GB" sz="9600" dirty="0">
                <a:latin typeface="Arial" panose="020B0604020202020204" pitchFamily="34" charset="0"/>
                <a:cs typeface="Arial" panose="020B0604020202020204" pitchFamily="34" charset="0"/>
              </a:rPr>
              <a:t> The use of digital literacy for employee well-being and their professional career development such as teaching , e-learning and self-development.</a:t>
            </a:r>
          </a:p>
          <a:p>
            <a:pPr>
              <a:buFont typeface="Wingdings" panose="05000000000000000000" pitchFamily="2" charset="2"/>
              <a:buChar char="v"/>
            </a:pPr>
            <a:r>
              <a:rPr lang="en-GB" sz="9600" dirty="0">
                <a:latin typeface="Arial" panose="020B0604020202020204" pitchFamily="34" charset="0"/>
                <a:cs typeface="Arial" panose="020B0604020202020204" pitchFamily="34" charset="0"/>
              </a:rPr>
              <a:t> And lastly the relevance of technical proficiency for data and information handling.</a:t>
            </a:r>
          </a:p>
          <a:p>
            <a:pPr marL="0" indent="0">
              <a:buNone/>
            </a:pPr>
            <a:r>
              <a:rPr lang="en-GB" sz="9600" dirty="0">
                <a:latin typeface="Arial" panose="020B0604020202020204" pitchFamily="34" charset="0"/>
                <a:cs typeface="Arial" panose="020B0604020202020204" pitchFamily="34" charset="0"/>
              </a:rPr>
              <a:t>         </a:t>
            </a:r>
          </a:p>
          <a:p>
            <a:pPr marL="0" indent="0">
              <a:buNone/>
            </a:pPr>
            <a:endParaRPr lang="en-GB" sz="9600" dirty="0">
              <a:latin typeface="Arial" panose="020B0604020202020204" pitchFamily="34" charset="0"/>
              <a:cs typeface="Arial" panose="020B0604020202020204" pitchFamily="34" charset="0"/>
            </a:endParaRPr>
          </a:p>
          <a:p>
            <a:pPr marL="0" indent="0">
              <a:buNone/>
            </a:pPr>
            <a:r>
              <a:rPr lang="en-GB" sz="1800" dirty="0" err="1">
                <a:solidFill>
                  <a:srgbClr val="FFFFFF"/>
                </a:solidFill>
                <a:latin typeface="Arial" panose="020B0604020202020204" pitchFamily="34" charset="0"/>
                <a:cs typeface="Arial" panose="020B0604020202020204" pitchFamily="34" charset="0"/>
              </a:rPr>
              <a:t>WeHealthca</a:t>
            </a:r>
            <a:r>
              <a:rPr lang="en-GB" sz="1800" dirty="0">
                <a:solidFill>
                  <a:srgbClr val="FFFFFF"/>
                </a:solidFill>
                <a:latin typeface="Arial" panose="020B0604020202020204" pitchFamily="34" charset="0"/>
                <a:cs typeface="Arial" panose="020B0604020202020204" pitchFamily="34" charset="0"/>
              </a:rPr>
              <a:t> is in synergy with contemporary technologies especially in the developed world , this presentation  will focus on the use of contemporary technology in healthcare in terms of diagnostic , administrative and care support , use of technology during Covid-19 pandemic, use of digital co, </a:t>
            </a:r>
            <a:r>
              <a:rPr lang="en-GB" sz="1800" dirty="0" err="1">
                <a:solidFill>
                  <a:srgbClr val="FFFFFF"/>
                </a:solidFill>
                <a:latin typeface="Arial" panose="020B0604020202020204" pitchFamily="34" charset="0"/>
                <a:cs typeface="Arial" panose="020B0604020202020204" pitchFamily="34" charset="0"/>
              </a:rPr>
              <a:t>coland</a:t>
            </a:r>
            <a:r>
              <a:rPr lang="en-GB" sz="1800" dirty="0">
                <a:solidFill>
                  <a:srgbClr val="FFFFFF"/>
                </a:solidFill>
                <a:latin typeface="Arial" panose="020B0604020202020204" pitchFamily="34" charset="0"/>
                <a:cs typeface="Arial" panose="020B0604020202020204" pitchFamily="34" charset="0"/>
              </a:rPr>
              <a:t> participation.</a:t>
            </a:r>
          </a:p>
          <a:p>
            <a:pPr marL="0" indent="0">
              <a:buNone/>
            </a:pPr>
            <a:r>
              <a:rPr lang="en-GB" sz="1800" dirty="0">
                <a:solidFill>
                  <a:srgbClr val="FFFFFF"/>
                </a:solidFill>
                <a:latin typeface="Arial" panose="020B0604020202020204" pitchFamily="34" charset="0"/>
                <a:cs typeface="Arial" panose="020B0604020202020204" pitchFamily="34" charset="0"/>
              </a:rPr>
              <a:t>We will </a:t>
            </a:r>
            <a:r>
              <a:rPr lang="en-GB" sz="1800" dirty="0" err="1">
                <a:solidFill>
                  <a:srgbClr val="FFFFFF"/>
                </a:solidFill>
                <a:latin typeface="Arial" panose="020B0604020202020204" pitchFamily="34" charset="0"/>
                <a:cs typeface="Arial" panose="020B0604020202020204" pitchFamily="34" charset="0"/>
              </a:rPr>
              <a:t>alssentn</a:t>
            </a:r>
            <a:r>
              <a:rPr lang="en-GB" sz="1800" dirty="0">
                <a:solidFill>
                  <a:srgbClr val="FFFFFF"/>
                </a:solidFill>
                <a:latin typeface="Arial" panose="020B0604020202020204" pitchFamily="34" charset="0"/>
                <a:cs typeface="Arial" panose="020B0604020202020204" pitchFamily="34" charset="0"/>
              </a:rPr>
              <a:t> the use of digital literacy for employee well-being and their professional career development such as teaching , e-learning and self-development and lastly the relevance of technical proficiency for data and information handling.</a:t>
            </a:r>
          </a:p>
          <a:p>
            <a:endParaRPr lang="en-GB" dirty="0"/>
          </a:p>
        </p:txBody>
      </p:sp>
      <p:sp>
        <p:nvSpPr>
          <p:cNvPr id="4" name="Slide Number Placeholder 3">
            <a:extLst>
              <a:ext uri="{FF2B5EF4-FFF2-40B4-BE49-F238E27FC236}">
                <a16:creationId xmlns:a16="http://schemas.microsoft.com/office/drawing/2014/main" id="{55A005EE-6831-C967-6F6B-6E982D576862}"/>
              </a:ext>
            </a:extLst>
          </p:cNvPr>
          <p:cNvSpPr>
            <a:spLocks noGrp="1"/>
          </p:cNvSpPr>
          <p:nvPr>
            <p:ph type="sldNum" sz="quarter" idx="12"/>
          </p:nvPr>
        </p:nvSpPr>
        <p:spPr/>
        <p:txBody>
          <a:bodyPr/>
          <a:lstStyle/>
          <a:p>
            <a:fld id="{519954A3-9DFD-4C44-94BA-B95130A3BA1C}" type="slidenum">
              <a:rPr lang="en-US" smtClean="0"/>
              <a:t>2</a:t>
            </a:fld>
            <a:endParaRPr lang="en-US" dirty="0"/>
          </a:p>
        </p:txBody>
      </p:sp>
    </p:spTree>
    <p:extLst>
      <p:ext uri="{BB962C8B-B14F-4D97-AF65-F5344CB8AC3E}">
        <p14:creationId xmlns:p14="http://schemas.microsoft.com/office/powerpoint/2010/main" val="1529235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arn(inVertic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arn(inVertic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barn(inVertical)">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barn(inVertical)">
                                      <p:cBhvr>
                                        <p:cTn id="4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C61EC2-A777-4071-CEE1-26F133802A05}"/>
              </a:ext>
            </a:extLst>
          </p:cNvPr>
          <p:cNvSpPr>
            <a:spLocks noGrp="1"/>
          </p:cNvSpPr>
          <p:nvPr>
            <p:ph idx="1"/>
          </p:nvPr>
        </p:nvSpPr>
        <p:spPr>
          <a:xfrm>
            <a:off x="677334" y="2160589"/>
            <a:ext cx="8596668" cy="4435083"/>
          </a:xfrm>
        </p:spPr>
        <p:txBody>
          <a:bodyPr>
            <a:normAutofit lnSpcReduction="10000"/>
          </a:bodyPr>
          <a:lstStyle/>
          <a:p>
            <a:r>
              <a:rPr lang="en-GB" sz="2400" dirty="0">
                <a:latin typeface="Arial" panose="020B0604020202020204" pitchFamily="34" charset="0"/>
                <a:cs typeface="Arial" panose="020B0604020202020204" pitchFamily="34" charset="0"/>
              </a:rPr>
              <a:t>The use of technology in healthcare have so many benefits as these enable the service users to have more control concerning their well-being , health and safety.</a:t>
            </a:r>
          </a:p>
          <a:p>
            <a:endParaRPr lang="en-GB"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Technology helps in comparing and capturing service users data and assists in sharing good practice amongst professionals.</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(https://digital.nhs.uk)</a:t>
            </a:r>
          </a:p>
          <a:p>
            <a:pPr marL="0" indent="0">
              <a:buNone/>
            </a:pP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Title 1">
            <a:extLst>
              <a:ext uri="{FF2B5EF4-FFF2-40B4-BE49-F238E27FC236}">
                <a16:creationId xmlns:a16="http://schemas.microsoft.com/office/drawing/2014/main" id="{FE7F154A-99F9-0ED7-ADEF-D33F96D728BE}"/>
              </a:ext>
            </a:extLst>
          </p:cNvPr>
          <p:cNvSpPr>
            <a:spLocks noGrp="1"/>
          </p:cNvSpPr>
          <p:nvPr>
            <p:ph type="title"/>
          </p:nvPr>
        </p:nvSpPr>
        <p:spPr>
          <a:xfrm>
            <a:off x="677863" y="609600"/>
            <a:ext cx="8596312" cy="1320800"/>
          </a:xfrm>
        </p:spPr>
        <p:txBody>
          <a:bodyPr anchor="ctr">
            <a:noAutofit/>
          </a:bodyPr>
          <a:lstStyle/>
          <a:p>
            <a:pPr>
              <a:lnSpc>
                <a:spcPct val="90000"/>
              </a:lnSpc>
            </a:pPr>
            <a:r>
              <a:rPr lang="en-GB" sz="2400" b="1" dirty="0">
                <a:latin typeface="Arial" panose="020B0604020202020204" pitchFamily="34" charset="0"/>
                <a:cs typeface="Arial" panose="020B0604020202020204" pitchFamily="34" charset="0"/>
              </a:rPr>
              <a:t>Use of contemporary technology in healthcare(diagnostic, administrative and care support)</a:t>
            </a:r>
            <a:endParaRPr lang="en-GB" sz="2400" b="1" dirty="0"/>
          </a:p>
        </p:txBody>
      </p:sp>
      <p:sp>
        <p:nvSpPr>
          <p:cNvPr id="2" name="Slide Number Placeholder 1">
            <a:extLst>
              <a:ext uri="{FF2B5EF4-FFF2-40B4-BE49-F238E27FC236}">
                <a16:creationId xmlns:a16="http://schemas.microsoft.com/office/drawing/2014/main" id="{6E18A7CF-4EF4-84AF-4098-859418F8FB4E}"/>
              </a:ext>
            </a:extLst>
          </p:cNvPr>
          <p:cNvSpPr>
            <a:spLocks noGrp="1"/>
          </p:cNvSpPr>
          <p:nvPr>
            <p:ph type="sldNum" sz="quarter" idx="12"/>
          </p:nvPr>
        </p:nvSpPr>
        <p:spPr/>
        <p:txBody>
          <a:bodyPr/>
          <a:lstStyle/>
          <a:p>
            <a:fld id="{519954A3-9DFD-4C44-94BA-B95130A3BA1C}" type="slidenum">
              <a:rPr lang="en-US" smtClean="0"/>
              <a:t>3</a:t>
            </a:fld>
            <a:endParaRPr lang="en-US" dirty="0"/>
          </a:p>
        </p:txBody>
      </p:sp>
    </p:spTree>
    <p:extLst>
      <p:ext uri="{BB962C8B-B14F-4D97-AF65-F5344CB8AC3E}">
        <p14:creationId xmlns:p14="http://schemas.microsoft.com/office/powerpoint/2010/main" val="3205120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B9501-68A9-E59F-598D-1B1641B8DA6A}"/>
              </a:ext>
            </a:extLst>
          </p:cNvPr>
          <p:cNvSpPr>
            <a:spLocks noGrp="1"/>
          </p:cNvSpPr>
          <p:nvPr>
            <p:ph type="title"/>
          </p:nvPr>
        </p:nvSpPr>
        <p:spPr>
          <a:xfrm>
            <a:off x="1286933" y="609600"/>
            <a:ext cx="10197494" cy="1099457"/>
          </a:xfrm>
        </p:spPr>
        <p:txBody>
          <a:bodyPr>
            <a:normAutofit/>
          </a:bodyPr>
          <a:lstStyle/>
          <a:p>
            <a:endParaRPr lang="en-GB" dirty="0"/>
          </a:p>
        </p:txBody>
      </p:sp>
      <p:sp>
        <p:nvSpPr>
          <p:cNvPr id="11" name="Isosceles Triangle 10">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1911828-AF18-3BBE-5D2E-8513AFD7912E}"/>
              </a:ext>
            </a:extLst>
          </p:cNvPr>
          <p:cNvGraphicFramePr>
            <a:graphicFrameLocks noGrp="1"/>
          </p:cNvGraphicFramePr>
          <p:nvPr>
            <p:ph idx="1"/>
            <p:extLst>
              <p:ext uri="{D42A27DB-BD31-4B8C-83A1-F6EECF244321}">
                <p14:modId xmlns:p14="http://schemas.microsoft.com/office/powerpoint/2010/main" val="1344159817"/>
              </p:ext>
            </p:extLst>
          </p:nvPr>
        </p:nvGraphicFramePr>
        <p:xfrm>
          <a:off x="1286933" y="1948543"/>
          <a:ext cx="10456334" cy="4775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C2F5AA61-2E1A-60E8-DF5F-FC1F619CB783}"/>
              </a:ext>
            </a:extLst>
          </p:cNvPr>
          <p:cNvPicPr>
            <a:picLocks noChangeAspect="1"/>
          </p:cNvPicPr>
          <p:nvPr/>
        </p:nvPicPr>
        <p:blipFill>
          <a:blip r:embed="rId7"/>
          <a:stretch>
            <a:fillRect/>
          </a:stretch>
        </p:blipFill>
        <p:spPr>
          <a:xfrm>
            <a:off x="1286933" y="609600"/>
            <a:ext cx="10456334" cy="2167618"/>
          </a:xfrm>
          <a:prstGeom prst="rect">
            <a:avLst/>
          </a:prstGeom>
        </p:spPr>
      </p:pic>
      <p:sp>
        <p:nvSpPr>
          <p:cNvPr id="3" name="Slide Number Placeholder 2">
            <a:extLst>
              <a:ext uri="{FF2B5EF4-FFF2-40B4-BE49-F238E27FC236}">
                <a16:creationId xmlns:a16="http://schemas.microsoft.com/office/drawing/2014/main" id="{6582AC45-88BE-D300-0D61-AA93E838E924}"/>
              </a:ext>
            </a:extLst>
          </p:cNvPr>
          <p:cNvSpPr>
            <a:spLocks noGrp="1"/>
          </p:cNvSpPr>
          <p:nvPr>
            <p:ph type="sldNum" sz="quarter" idx="12"/>
          </p:nvPr>
        </p:nvSpPr>
        <p:spPr/>
        <p:txBody>
          <a:bodyPr/>
          <a:lstStyle/>
          <a:p>
            <a:fld id="{519954A3-9DFD-4C44-94BA-B95130A3BA1C}" type="slidenum">
              <a:rPr lang="en-US" smtClean="0"/>
              <a:t>4</a:t>
            </a:fld>
            <a:endParaRPr lang="en-US" dirty="0"/>
          </a:p>
        </p:txBody>
      </p:sp>
    </p:spTree>
    <p:extLst>
      <p:ext uri="{BB962C8B-B14F-4D97-AF65-F5344CB8AC3E}">
        <p14:creationId xmlns:p14="http://schemas.microsoft.com/office/powerpoint/2010/main" val="1425274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5B444-A6B6-4B48-E1EA-6DE8FB89A154}"/>
              </a:ext>
            </a:extLst>
          </p:cNvPr>
          <p:cNvSpPr>
            <a:spLocks noGrp="1"/>
          </p:cNvSpPr>
          <p:nvPr>
            <p:ph type="title"/>
          </p:nvPr>
        </p:nvSpPr>
        <p:spPr>
          <a:xfrm>
            <a:off x="677334" y="609600"/>
            <a:ext cx="8596668" cy="503583"/>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7EDEC435-D44E-8853-02A6-13C9BC65A007}"/>
              </a:ext>
            </a:extLst>
          </p:cNvPr>
          <p:cNvSpPr>
            <a:spLocks noGrp="1"/>
          </p:cNvSpPr>
          <p:nvPr>
            <p:ph idx="1"/>
          </p:nvPr>
        </p:nvSpPr>
        <p:spPr>
          <a:xfrm>
            <a:off x="677334" y="1113183"/>
            <a:ext cx="8596668" cy="4928180"/>
          </a:xfrm>
        </p:spPr>
        <p:txBody>
          <a:bodyPr/>
          <a:lstStyle/>
          <a:p>
            <a:endParaRPr lang="en-GB"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dirty="0"/>
          </a:p>
          <a:p>
            <a:endParaRPr lang="en-GB" dirty="0"/>
          </a:p>
        </p:txBody>
      </p:sp>
      <p:sp>
        <p:nvSpPr>
          <p:cNvPr id="5" name="TextBox 4">
            <a:extLst>
              <a:ext uri="{FF2B5EF4-FFF2-40B4-BE49-F238E27FC236}">
                <a16:creationId xmlns:a16="http://schemas.microsoft.com/office/drawing/2014/main" id="{B1CDEF15-38EC-9AD5-7973-EE49C0300CA9}"/>
              </a:ext>
            </a:extLst>
          </p:cNvPr>
          <p:cNvSpPr txBox="1"/>
          <p:nvPr/>
        </p:nvSpPr>
        <p:spPr>
          <a:xfrm>
            <a:off x="557271" y="2832149"/>
            <a:ext cx="8475067" cy="4154984"/>
          </a:xfrm>
          <a:prstGeom prst="rect">
            <a:avLst/>
          </a:prstGeom>
          <a:noFill/>
        </p:spPr>
        <p:txBody>
          <a:bodyPr wrap="square">
            <a:spAutoFit/>
          </a:bodyPr>
          <a:lstStyle/>
          <a:p>
            <a:r>
              <a:rPr lang="en-GB" sz="2400" b="1" u="sng" dirty="0">
                <a:solidFill>
                  <a:srgbClr val="7030A0"/>
                </a:solidFill>
                <a:latin typeface="Arial" panose="020B0604020202020204" pitchFamily="34" charset="0"/>
                <a:cs typeface="Arial" panose="020B0604020202020204" pitchFamily="34" charset="0"/>
              </a:rPr>
              <a:t>Administrative</a:t>
            </a:r>
            <a:r>
              <a:rPr lang="en-GB" sz="2400" u="sng"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Contemporary technology can help to improve effectiveness by connecting digital systems to assist in gaining information like device usage , patients medical records , material and supply counts and other staff and operational data. </a:t>
            </a:r>
          </a:p>
          <a:p>
            <a:endParaRPr lang="en-GB" sz="2400" dirty="0">
              <a:latin typeface="Arial" panose="020B0604020202020204" pitchFamily="34" charset="0"/>
              <a:cs typeface="Arial" panose="020B0604020202020204" pitchFamily="34" charset="0"/>
            </a:endParaRPr>
          </a:p>
          <a:p>
            <a:r>
              <a:rPr lang="en-GB" sz="2400" b="1" u="sng" dirty="0">
                <a:solidFill>
                  <a:srgbClr val="00B050"/>
                </a:solidFill>
                <a:latin typeface="Arial" panose="020B0604020202020204" pitchFamily="34" charset="0"/>
                <a:cs typeface="Arial" panose="020B0604020202020204" pitchFamily="34" charset="0"/>
              </a:rPr>
              <a:t>Care Support</a:t>
            </a:r>
            <a:r>
              <a:rPr lang="en-GB" sz="2400" b="1" dirty="0">
                <a:solidFill>
                  <a:schemeClr val="tx1">
                    <a:lumMod val="75000"/>
                    <a:lumOff val="25000"/>
                  </a:schemeClr>
                </a:solidFill>
                <a:latin typeface="Arial" panose="020B0604020202020204" pitchFamily="34" charset="0"/>
                <a:cs typeface="Arial" panose="020B0604020202020204" pitchFamily="34" charset="0"/>
              </a:rPr>
              <a:t> </a:t>
            </a:r>
            <a:r>
              <a:rPr lang="en-GB" sz="2400" dirty="0">
                <a:solidFill>
                  <a:schemeClr val="tx1">
                    <a:lumMod val="75000"/>
                    <a:lumOff val="25000"/>
                  </a:schemeClr>
                </a:solidFill>
                <a:latin typeface="Arial" panose="020B0604020202020204" pitchFamily="34" charset="0"/>
                <a:cs typeface="Arial" panose="020B0604020202020204" pitchFamily="34" charset="0"/>
              </a:rPr>
              <a:t>:</a:t>
            </a:r>
            <a:r>
              <a:rPr lang="en-US" sz="2400" dirty="0">
                <a:solidFill>
                  <a:schemeClr val="tx1">
                    <a:lumMod val="75000"/>
                    <a:lumOff val="25000"/>
                  </a:schemeClr>
                </a:solidFill>
                <a:latin typeface="Arial" panose="020B0604020202020204" pitchFamily="34" charset="0"/>
                <a:cs typeface="Arial" panose="020B0604020202020204" pitchFamily="34" charset="0"/>
              </a:rPr>
              <a:t>Quick access to patient histories and easier hospital admittance with patient’s history, vital signs , medications , heart rate, diet, blood pressure , and electronic prescription.</a:t>
            </a:r>
          </a:p>
          <a:p>
            <a:r>
              <a:rPr lang="en-US" sz="2400" dirty="0">
                <a:solidFill>
                  <a:schemeClr val="tx1">
                    <a:lumMod val="75000"/>
                    <a:lumOff val="25000"/>
                  </a:schemeClr>
                </a:solidFill>
                <a:latin typeface="Arial" panose="020B0604020202020204" pitchFamily="34" charset="0"/>
                <a:cs typeface="Arial" panose="020B0604020202020204" pitchFamily="34" charset="0"/>
              </a:rPr>
              <a:t>(John Taylor et al, 2019)</a:t>
            </a:r>
            <a:endParaRPr lang="en-GB" sz="2400" dirty="0"/>
          </a:p>
        </p:txBody>
      </p:sp>
      <p:pic>
        <p:nvPicPr>
          <p:cNvPr id="7" name="Picture 6">
            <a:extLst>
              <a:ext uri="{FF2B5EF4-FFF2-40B4-BE49-F238E27FC236}">
                <a16:creationId xmlns:a16="http://schemas.microsoft.com/office/drawing/2014/main" id="{EA06B627-B959-34D3-1EA1-26B520E0D1B0}"/>
              </a:ext>
            </a:extLst>
          </p:cNvPr>
          <p:cNvPicPr>
            <a:picLocks noChangeAspect="1"/>
          </p:cNvPicPr>
          <p:nvPr/>
        </p:nvPicPr>
        <p:blipFill>
          <a:blip r:embed="rId3"/>
          <a:stretch>
            <a:fillRect/>
          </a:stretch>
        </p:blipFill>
        <p:spPr>
          <a:xfrm>
            <a:off x="677333" y="536745"/>
            <a:ext cx="3974179" cy="2105611"/>
          </a:xfrm>
          <a:prstGeom prst="rect">
            <a:avLst/>
          </a:prstGeom>
        </p:spPr>
      </p:pic>
      <p:pic>
        <p:nvPicPr>
          <p:cNvPr id="9" name="Picture 8">
            <a:extLst>
              <a:ext uri="{FF2B5EF4-FFF2-40B4-BE49-F238E27FC236}">
                <a16:creationId xmlns:a16="http://schemas.microsoft.com/office/drawing/2014/main" id="{522E7B04-43FD-C606-74DB-7D5D799114DA}"/>
              </a:ext>
            </a:extLst>
          </p:cNvPr>
          <p:cNvPicPr>
            <a:picLocks noChangeAspect="1"/>
          </p:cNvPicPr>
          <p:nvPr/>
        </p:nvPicPr>
        <p:blipFill>
          <a:blip r:embed="rId4"/>
          <a:stretch>
            <a:fillRect/>
          </a:stretch>
        </p:blipFill>
        <p:spPr>
          <a:xfrm>
            <a:off x="4651512" y="521866"/>
            <a:ext cx="4622490" cy="2105611"/>
          </a:xfrm>
          <a:prstGeom prst="rect">
            <a:avLst/>
          </a:prstGeom>
        </p:spPr>
      </p:pic>
      <p:sp>
        <p:nvSpPr>
          <p:cNvPr id="4" name="Slide Number Placeholder 3">
            <a:extLst>
              <a:ext uri="{FF2B5EF4-FFF2-40B4-BE49-F238E27FC236}">
                <a16:creationId xmlns:a16="http://schemas.microsoft.com/office/drawing/2014/main" id="{4AFBA85D-8188-639A-7695-F824E7244D9C}"/>
              </a:ext>
            </a:extLst>
          </p:cNvPr>
          <p:cNvSpPr>
            <a:spLocks noGrp="1"/>
          </p:cNvSpPr>
          <p:nvPr>
            <p:ph type="sldNum" sz="quarter" idx="12"/>
          </p:nvPr>
        </p:nvSpPr>
        <p:spPr/>
        <p:txBody>
          <a:bodyPr/>
          <a:lstStyle/>
          <a:p>
            <a:fld id="{519954A3-9DFD-4C44-94BA-B95130A3BA1C}" type="slidenum">
              <a:rPr lang="en-US" smtClean="0"/>
              <a:t>5</a:t>
            </a:fld>
            <a:endParaRPr lang="en-US" dirty="0"/>
          </a:p>
        </p:txBody>
      </p:sp>
    </p:spTree>
    <p:extLst>
      <p:ext uri="{BB962C8B-B14F-4D97-AF65-F5344CB8AC3E}">
        <p14:creationId xmlns:p14="http://schemas.microsoft.com/office/powerpoint/2010/main" val="1721890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0C28-E04A-A1C6-0162-F8D9347EE114}"/>
              </a:ext>
            </a:extLst>
          </p:cNvPr>
          <p:cNvSpPr>
            <a:spLocks noGrp="1"/>
          </p:cNvSpPr>
          <p:nvPr>
            <p:ph type="title"/>
          </p:nvPr>
        </p:nvSpPr>
        <p:spPr>
          <a:xfrm>
            <a:off x="677334" y="609600"/>
            <a:ext cx="8596668" cy="1320800"/>
          </a:xfrm>
        </p:spPr>
        <p:txBody>
          <a:bodyPr>
            <a:normAutofit/>
          </a:bodyPr>
          <a:lstStyle/>
          <a:p>
            <a:r>
              <a:rPr lang="en-GB" sz="2400" b="1" dirty="0">
                <a:latin typeface="Arial" panose="020B0604020202020204" pitchFamily="34" charset="0"/>
                <a:cs typeface="Arial" panose="020B0604020202020204" pitchFamily="34" charset="0"/>
              </a:rPr>
              <a:t>The use of technology during the Covid-19 pandemic.</a:t>
            </a:r>
            <a:endParaRPr lang="en-GB" sz="2400" dirty="0"/>
          </a:p>
        </p:txBody>
      </p:sp>
      <p:sp>
        <p:nvSpPr>
          <p:cNvPr id="12" name="Isosceles Triangle 8">
            <a:extLst>
              <a:ext uri="{FF2B5EF4-FFF2-40B4-BE49-F238E27FC236}">
                <a16:creationId xmlns:a16="http://schemas.microsoft.com/office/drawing/2014/main" id="{1B7B9E3B-9FE4-4A06-BAD3-83055341B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F3E5F89-F42A-E5BA-0DAB-C4636295C452}"/>
              </a:ext>
            </a:extLst>
          </p:cNvPr>
          <p:cNvSpPr>
            <a:spLocks noGrp="1"/>
          </p:cNvSpPr>
          <p:nvPr>
            <p:ph idx="1"/>
          </p:nvPr>
        </p:nvSpPr>
        <p:spPr>
          <a:xfrm>
            <a:off x="681001" y="1244184"/>
            <a:ext cx="5211607" cy="5613817"/>
          </a:xfrm>
        </p:spPr>
        <p:txBody>
          <a:bodyPr>
            <a:normAutofit/>
          </a:bodyPr>
          <a:lstStyle/>
          <a:p>
            <a:r>
              <a:rPr lang="en-GB" sz="2400" dirty="0">
                <a:latin typeface="Arial" panose="020B0604020202020204" pitchFamily="34" charset="0"/>
                <a:cs typeface="Arial" panose="020B0604020202020204" pitchFamily="34" charset="0"/>
              </a:rPr>
              <a:t>Educators and students choose to use video-based devices and platforms such as Zoom, Microsoft Teams and other webinar to continue their education via their PC , smartphone and laptops.</a:t>
            </a:r>
          </a:p>
          <a:p>
            <a:r>
              <a:rPr lang="en-GB" sz="2400" dirty="0">
                <a:latin typeface="Arial" panose="020B0604020202020204" pitchFamily="34" charset="0"/>
                <a:cs typeface="Arial" panose="020B0604020202020204" pitchFamily="34" charset="0"/>
              </a:rPr>
              <a:t>Use of mobile phones and other  mobile applications such as WhatsApp , Twitter , Facebook ,Facetime to communicate rather than face to face .</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(https://www.hee.nhs.uk)</a:t>
            </a:r>
          </a:p>
          <a:p>
            <a:endParaRPr lang="en-GB" sz="2400" dirty="0"/>
          </a:p>
        </p:txBody>
      </p:sp>
      <p:pic>
        <p:nvPicPr>
          <p:cNvPr id="5" name="Picture 4">
            <a:extLst>
              <a:ext uri="{FF2B5EF4-FFF2-40B4-BE49-F238E27FC236}">
                <a16:creationId xmlns:a16="http://schemas.microsoft.com/office/drawing/2014/main" id="{92765AF5-25F4-4F4D-4FF5-9C0487C51CC0}"/>
              </a:ext>
            </a:extLst>
          </p:cNvPr>
          <p:cNvPicPr>
            <a:picLocks noChangeAspect="1"/>
          </p:cNvPicPr>
          <p:nvPr/>
        </p:nvPicPr>
        <p:blipFill rotWithShape="1">
          <a:blip r:embed="rId2"/>
          <a:srcRect r="-1" b="452"/>
          <a:stretch/>
        </p:blipFill>
        <p:spPr>
          <a:xfrm>
            <a:off x="6129403" y="1244185"/>
            <a:ext cx="5098229" cy="2623278"/>
          </a:xfrm>
          <a:prstGeom prst="rect">
            <a:avLst/>
          </a:prstGeom>
        </p:spPr>
      </p:pic>
      <p:pic>
        <p:nvPicPr>
          <p:cNvPr id="7" name="Picture 6">
            <a:extLst>
              <a:ext uri="{FF2B5EF4-FFF2-40B4-BE49-F238E27FC236}">
                <a16:creationId xmlns:a16="http://schemas.microsoft.com/office/drawing/2014/main" id="{D34BE3CD-579E-B1AD-91C7-9DE213E9A34E}"/>
              </a:ext>
            </a:extLst>
          </p:cNvPr>
          <p:cNvPicPr>
            <a:picLocks noChangeAspect="1"/>
          </p:cNvPicPr>
          <p:nvPr/>
        </p:nvPicPr>
        <p:blipFill rotWithShape="1">
          <a:blip r:embed="rId3"/>
          <a:srcRect l="5033" r="14476" b="-3"/>
          <a:stretch/>
        </p:blipFill>
        <p:spPr>
          <a:xfrm>
            <a:off x="6129404" y="3867463"/>
            <a:ext cx="5098228" cy="2519269"/>
          </a:xfrm>
          <a:prstGeom prst="rect">
            <a:avLst/>
          </a:prstGeom>
        </p:spPr>
      </p:pic>
      <p:sp>
        <p:nvSpPr>
          <p:cNvPr id="4" name="Slide Number Placeholder 3">
            <a:extLst>
              <a:ext uri="{FF2B5EF4-FFF2-40B4-BE49-F238E27FC236}">
                <a16:creationId xmlns:a16="http://schemas.microsoft.com/office/drawing/2014/main" id="{8EC804CC-7C9B-107A-DC48-508EAD4435A8}"/>
              </a:ext>
            </a:extLst>
          </p:cNvPr>
          <p:cNvSpPr>
            <a:spLocks noGrp="1"/>
          </p:cNvSpPr>
          <p:nvPr>
            <p:ph type="sldNum" sz="quarter" idx="12"/>
          </p:nvPr>
        </p:nvSpPr>
        <p:spPr/>
        <p:txBody>
          <a:bodyPr/>
          <a:lstStyle/>
          <a:p>
            <a:fld id="{519954A3-9DFD-4C44-94BA-B95130A3BA1C}" type="slidenum">
              <a:rPr lang="en-US" smtClean="0"/>
              <a:t>6</a:t>
            </a:fld>
            <a:endParaRPr lang="en-US" dirty="0"/>
          </a:p>
        </p:txBody>
      </p:sp>
    </p:spTree>
    <p:extLst>
      <p:ext uri="{BB962C8B-B14F-4D97-AF65-F5344CB8AC3E}">
        <p14:creationId xmlns:p14="http://schemas.microsoft.com/office/powerpoint/2010/main" val="478490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A9C2-33F9-E161-4631-681EAA34C70B}"/>
              </a:ext>
            </a:extLst>
          </p:cNvPr>
          <p:cNvSpPr>
            <a:spLocks noGrp="1"/>
          </p:cNvSpPr>
          <p:nvPr>
            <p:ph type="title"/>
          </p:nvPr>
        </p:nvSpPr>
        <p:spPr>
          <a:xfrm>
            <a:off x="677334" y="164892"/>
            <a:ext cx="8596668" cy="404734"/>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6EEA4F8A-FF56-4553-FFB5-FFD95B626D9A}"/>
              </a:ext>
            </a:extLst>
          </p:cNvPr>
          <p:cNvSpPr>
            <a:spLocks noGrp="1"/>
          </p:cNvSpPr>
          <p:nvPr>
            <p:ph idx="1"/>
          </p:nvPr>
        </p:nvSpPr>
        <p:spPr>
          <a:xfrm>
            <a:off x="677334" y="569626"/>
            <a:ext cx="8596668" cy="5471737"/>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Working remotely from home via personal computers, laptops, smartphones and other devices.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Use of drones for delivery of vaccines , medications , food and other essential commodities.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Use of technology for temperature screening such as thermal camera and thermometer.</a:t>
            </a:r>
          </a:p>
        </p:txBody>
      </p:sp>
      <p:pic>
        <p:nvPicPr>
          <p:cNvPr id="5" name="Picture 4">
            <a:extLst>
              <a:ext uri="{FF2B5EF4-FFF2-40B4-BE49-F238E27FC236}">
                <a16:creationId xmlns:a16="http://schemas.microsoft.com/office/drawing/2014/main" id="{548E4B50-BCFF-2594-830B-436B513BC0F6}"/>
              </a:ext>
            </a:extLst>
          </p:cNvPr>
          <p:cNvPicPr>
            <a:picLocks noChangeAspect="1"/>
          </p:cNvPicPr>
          <p:nvPr/>
        </p:nvPicPr>
        <p:blipFill>
          <a:blip r:embed="rId2"/>
          <a:stretch>
            <a:fillRect/>
          </a:stretch>
        </p:blipFill>
        <p:spPr>
          <a:xfrm>
            <a:off x="677334" y="3147934"/>
            <a:ext cx="2757307" cy="3420727"/>
          </a:xfrm>
          <a:prstGeom prst="rect">
            <a:avLst/>
          </a:prstGeom>
        </p:spPr>
      </p:pic>
      <p:pic>
        <p:nvPicPr>
          <p:cNvPr id="7" name="Picture 6">
            <a:extLst>
              <a:ext uri="{FF2B5EF4-FFF2-40B4-BE49-F238E27FC236}">
                <a16:creationId xmlns:a16="http://schemas.microsoft.com/office/drawing/2014/main" id="{FD5E9FC3-D0DC-A8CB-C7EC-32DE4DEC567D}"/>
              </a:ext>
            </a:extLst>
          </p:cNvPr>
          <p:cNvPicPr>
            <a:picLocks noChangeAspect="1"/>
          </p:cNvPicPr>
          <p:nvPr/>
        </p:nvPicPr>
        <p:blipFill>
          <a:blip r:embed="rId3"/>
          <a:stretch>
            <a:fillRect/>
          </a:stretch>
        </p:blipFill>
        <p:spPr>
          <a:xfrm>
            <a:off x="3434641" y="3147934"/>
            <a:ext cx="2319045" cy="3420727"/>
          </a:xfrm>
          <a:prstGeom prst="rect">
            <a:avLst/>
          </a:prstGeom>
        </p:spPr>
      </p:pic>
      <p:pic>
        <p:nvPicPr>
          <p:cNvPr id="9" name="Picture 8">
            <a:extLst>
              <a:ext uri="{FF2B5EF4-FFF2-40B4-BE49-F238E27FC236}">
                <a16:creationId xmlns:a16="http://schemas.microsoft.com/office/drawing/2014/main" id="{036FBC19-6F7B-273C-31AF-C5B013427D25}"/>
              </a:ext>
            </a:extLst>
          </p:cNvPr>
          <p:cNvPicPr>
            <a:picLocks noChangeAspect="1"/>
          </p:cNvPicPr>
          <p:nvPr/>
        </p:nvPicPr>
        <p:blipFill>
          <a:blip r:embed="rId4"/>
          <a:stretch>
            <a:fillRect/>
          </a:stretch>
        </p:blipFill>
        <p:spPr>
          <a:xfrm>
            <a:off x="5753687" y="3147935"/>
            <a:ext cx="3813344" cy="3373100"/>
          </a:xfrm>
          <a:prstGeom prst="rect">
            <a:avLst/>
          </a:prstGeom>
        </p:spPr>
      </p:pic>
      <p:sp>
        <p:nvSpPr>
          <p:cNvPr id="4" name="Slide Number Placeholder 3">
            <a:extLst>
              <a:ext uri="{FF2B5EF4-FFF2-40B4-BE49-F238E27FC236}">
                <a16:creationId xmlns:a16="http://schemas.microsoft.com/office/drawing/2014/main" id="{FCA180B2-4A6F-7D69-7C43-286514742A47}"/>
              </a:ext>
            </a:extLst>
          </p:cNvPr>
          <p:cNvSpPr>
            <a:spLocks noGrp="1"/>
          </p:cNvSpPr>
          <p:nvPr>
            <p:ph type="sldNum" sz="quarter" idx="12"/>
          </p:nvPr>
        </p:nvSpPr>
        <p:spPr/>
        <p:txBody>
          <a:bodyPr/>
          <a:lstStyle/>
          <a:p>
            <a:fld id="{519954A3-9DFD-4C44-94BA-B95130A3BA1C}" type="slidenum">
              <a:rPr lang="en-US" smtClean="0"/>
              <a:t>7</a:t>
            </a:fld>
            <a:endParaRPr lang="en-US" dirty="0"/>
          </a:p>
        </p:txBody>
      </p:sp>
      <p:sp>
        <p:nvSpPr>
          <p:cNvPr id="8" name="TextBox 7">
            <a:extLst>
              <a:ext uri="{FF2B5EF4-FFF2-40B4-BE49-F238E27FC236}">
                <a16:creationId xmlns:a16="http://schemas.microsoft.com/office/drawing/2014/main" id="{CCD502E9-35A0-A7DC-9CBD-5A754ADD9717}"/>
              </a:ext>
            </a:extLst>
          </p:cNvPr>
          <p:cNvSpPr txBox="1"/>
          <p:nvPr/>
        </p:nvSpPr>
        <p:spPr>
          <a:xfrm>
            <a:off x="9713626" y="3248081"/>
            <a:ext cx="2478374" cy="369332"/>
          </a:xfrm>
          <a:prstGeom prst="rect">
            <a:avLst/>
          </a:prstGeom>
          <a:noFill/>
        </p:spPr>
        <p:txBody>
          <a:bodyPr wrap="square">
            <a:spAutoFit/>
          </a:bodyPr>
          <a:lstStyle/>
          <a:p>
            <a:pPr marL="0" indent="0">
              <a:buNone/>
            </a:pPr>
            <a:r>
              <a:rPr lang="en-GB" sz="1800" dirty="0">
                <a:latin typeface="Arial" panose="020B0604020202020204" pitchFamily="34" charset="0"/>
                <a:cs typeface="Arial" panose="020B0604020202020204" pitchFamily="34" charset="0"/>
              </a:rPr>
              <a:t>(https://digital.nhs.uk)</a:t>
            </a:r>
          </a:p>
        </p:txBody>
      </p:sp>
    </p:spTree>
    <p:extLst>
      <p:ext uri="{BB962C8B-B14F-4D97-AF65-F5344CB8AC3E}">
        <p14:creationId xmlns:p14="http://schemas.microsoft.com/office/powerpoint/2010/main" val="4253674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895D8-53C5-9BDC-4BF8-6695FFB653EB}"/>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The use of digital communication , collaboration and participation</a:t>
            </a:r>
            <a:r>
              <a:rPr lang="en-GB" sz="24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8DEC22AE-D25F-592C-98DC-6C8EDFF0E18E}"/>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Digital communication is part of our day to day living as we all use these online tools like social media ,email and text to reach other individuals ,organisations and other specific audience in order to share or pass a message.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Meetings can be shifted to video conference calls and email is now the main way colleagues and professionals communicated with one another.</a:t>
            </a:r>
          </a:p>
        </p:txBody>
      </p:sp>
      <p:sp>
        <p:nvSpPr>
          <p:cNvPr id="4" name="Slide Number Placeholder 3">
            <a:extLst>
              <a:ext uri="{FF2B5EF4-FFF2-40B4-BE49-F238E27FC236}">
                <a16:creationId xmlns:a16="http://schemas.microsoft.com/office/drawing/2014/main" id="{42C906D2-A1E8-AE0D-E0DA-AE45D3E165B8}"/>
              </a:ext>
            </a:extLst>
          </p:cNvPr>
          <p:cNvSpPr>
            <a:spLocks noGrp="1"/>
          </p:cNvSpPr>
          <p:nvPr>
            <p:ph type="sldNum" sz="quarter" idx="12"/>
          </p:nvPr>
        </p:nvSpPr>
        <p:spPr/>
        <p:txBody>
          <a:bodyPr/>
          <a:lstStyle/>
          <a:p>
            <a:fld id="{519954A3-9DFD-4C44-94BA-B95130A3BA1C}" type="slidenum">
              <a:rPr lang="en-US" smtClean="0"/>
              <a:t>8</a:t>
            </a:fld>
            <a:endParaRPr lang="en-US" dirty="0"/>
          </a:p>
        </p:txBody>
      </p:sp>
    </p:spTree>
    <p:extLst>
      <p:ext uri="{BB962C8B-B14F-4D97-AF65-F5344CB8AC3E}">
        <p14:creationId xmlns:p14="http://schemas.microsoft.com/office/powerpoint/2010/main" val="1290345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2054D-B91E-1424-D400-182DE0A91F1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8CCCDA9-28A5-EBCA-EEE3-3F3EE667E3A5}"/>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Digital collaboration is when  people work together through online means. Using the online tools they are able to rely on digital tools to address many of their collaborative needs.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Use of digital collaboration encourages social interaction , promotes diversity and improves communication skills.</a:t>
            </a:r>
          </a:p>
        </p:txBody>
      </p:sp>
      <p:sp>
        <p:nvSpPr>
          <p:cNvPr id="4" name="Slide Number Placeholder 3">
            <a:extLst>
              <a:ext uri="{FF2B5EF4-FFF2-40B4-BE49-F238E27FC236}">
                <a16:creationId xmlns:a16="http://schemas.microsoft.com/office/drawing/2014/main" id="{1D6C4AC1-30FA-0C73-E102-4D1888CCF481}"/>
              </a:ext>
            </a:extLst>
          </p:cNvPr>
          <p:cNvSpPr>
            <a:spLocks noGrp="1"/>
          </p:cNvSpPr>
          <p:nvPr>
            <p:ph type="sldNum" sz="quarter" idx="12"/>
          </p:nvPr>
        </p:nvSpPr>
        <p:spPr/>
        <p:txBody>
          <a:bodyPr/>
          <a:lstStyle/>
          <a:p>
            <a:fld id="{519954A3-9DFD-4C44-94BA-B95130A3BA1C}" type="slidenum">
              <a:rPr lang="en-US" smtClean="0"/>
              <a:t>9</a:t>
            </a:fld>
            <a:endParaRPr lang="en-US" dirty="0"/>
          </a:p>
        </p:txBody>
      </p:sp>
    </p:spTree>
    <p:extLst>
      <p:ext uri="{BB962C8B-B14F-4D97-AF65-F5344CB8AC3E}">
        <p14:creationId xmlns:p14="http://schemas.microsoft.com/office/powerpoint/2010/main" val="304993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37A9B-1397-92F5-E9A4-07526E38B5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628E69A-5493-A166-07DD-1814890D6A76}"/>
              </a:ext>
            </a:extLst>
          </p:cNvPr>
          <p:cNvSpPr>
            <a:spLocks noGrp="1"/>
          </p:cNvSpPr>
          <p:nvPr>
            <p:ph idx="1"/>
          </p:nvPr>
        </p:nvSpPr>
        <p:spPr/>
        <p:txBody>
          <a:bodyPr>
            <a:noAutofit/>
          </a:bodyPr>
          <a:lstStyle/>
          <a:p>
            <a:r>
              <a:rPr lang="en-GB" sz="2400" dirty="0">
                <a:latin typeface="Arial" panose="020B0604020202020204" pitchFamily="34" charset="0"/>
                <a:cs typeface="Arial" panose="020B0604020202020204" pitchFamily="34" charset="0"/>
              </a:rPr>
              <a:t>Digital participation is actively involved in digital society through the use of modern information and communication technology, where the participants might not necessarily be in the same location.</a:t>
            </a:r>
          </a:p>
          <a:p>
            <a:r>
              <a:rPr lang="en-GB" sz="2400" dirty="0">
                <a:latin typeface="Arial" panose="020B0604020202020204" pitchFamily="34" charset="0"/>
                <a:cs typeface="Arial" panose="020B0604020202020204" pitchFamily="34" charset="0"/>
              </a:rPr>
              <a:t>Internet is one of the most tools of modern digital technology</a:t>
            </a:r>
          </a:p>
          <a:p>
            <a:r>
              <a:rPr lang="en-GB" sz="2400" dirty="0">
                <a:latin typeface="Arial" panose="020B0604020202020204" pitchFamily="34" charset="0"/>
                <a:cs typeface="Arial" panose="020B0604020202020204" pitchFamily="34" charset="0"/>
              </a:rPr>
              <a:t>Digital participation is also social prescribing .According to NHS England(2019) about fifteen percent of patients are digitally excluded.</a:t>
            </a:r>
          </a:p>
        </p:txBody>
      </p:sp>
      <p:sp>
        <p:nvSpPr>
          <p:cNvPr id="4" name="Slide Number Placeholder 3">
            <a:extLst>
              <a:ext uri="{FF2B5EF4-FFF2-40B4-BE49-F238E27FC236}">
                <a16:creationId xmlns:a16="http://schemas.microsoft.com/office/drawing/2014/main" id="{07C90B38-DFC6-A471-0BED-F12852874367}"/>
              </a:ext>
            </a:extLst>
          </p:cNvPr>
          <p:cNvSpPr>
            <a:spLocks noGrp="1"/>
          </p:cNvSpPr>
          <p:nvPr>
            <p:ph type="sldNum" sz="quarter" idx="12"/>
          </p:nvPr>
        </p:nvSpPr>
        <p:spPr/>
        <p:txBody>
          <a:bodyPr/>
          <a:lstStyle/>
          <a:p>
            <a:fld id="{519954A3-9DFD-4C44-94BA-B95130A3BA1C}" type="slidenum">
              <a:rPr lang="en-US" smtClean="0"/>
              <a:t>10</a:t>
            </a:fld>
            <a:endParaRPr lang="en-US" dirty="0"/>
          </a:p>
        </p:txBody>
      </p:sp>
    </p:spTree>
    <p:extLst>
      <p:ext uri="{BB962C8B-B14F-4D97-AF65-F5344CB8AC3E}">
        <p14:creationId xmlns:p14="http://schemas.microsoft.com/office/powerpoint/2010/main" val="232007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F2A87-77D6-544D-3440-B7C67F16FEE0}"/>
              </a:ext>
            </a:extLst>
          </p:cNvPr>
          <p:cNvSpPr>
            <a:spLocks noGrp="1"/>
          </p:cNvSpPr>
          <p:nvPr>
            <p:ph type="title"/>
          </p:nvPr>
        </p:nvSpPr>
        <p:spPr>
          <a:xfrm>
            <a:off x="677334" y="609600"/>
            <a:ext cx="8596668" cy="1320800"/>
          </a:xfrm>
        </p:spPr>
        <p:txBody>
          <a:bodyPr anchor="t">
            <a:normAutofit/>
          </a:bodyPr>
          <a:lstStyle/>
          <a:p>
            <a:endParaRPr lang="en-GB" dirty="0"/>
          </a:p>
        </p:txBody>
      </p:sp>
      <p:sp>
        <p:nvSpPr>
          <p:cNvPr id="3" name="Content Placeholder 2">
            <a:extLst>
              <a:ext uri="{FF2B5EF4-FFF2-40B4-BE49-F238E27FC236}">
                <a16:creationId xmlns:a16="http://schemas.microsoft.com/office/drawing/2014/main" id="{5F757695-857B-DC53-1EE6-77C0F8478B25}"/>
              </a:ext>
            </a:extLst>
          </p:cNvPr>
          <p:cNvSpPr>
            <a:spLocks noGrp="1"/>
          </p:cNvSpPr>
          <p:nvPr>
            <p:ph idx="1"/>
          </p:nvPr>
        </p:nvSpPr>
        <p:spPr>
          <a:xfrm>
            <a:off x="6336287" y="2160589"/>
            <a:ext cx="2934714" cy="4450073"/>
          </a:xfrm>
        </p:spPr>
        <p:txBody>
          <a:bodyPr>
            <a:normAutofit fontScale="92500"/>
          </a:bodyPr>
          <a:lstStyle/>
          <a:p>
            <a:r>
              <a:rPr lang="en-GB" sz="2400" dirty="0">
                <a:latin typeface="Arial" panose="020B0604020202020204" pitchFamily="34" charset="0"/>
                <a:cs typeface="Arial" panose="020B0604020202020204" pitchFamily="34" charset="0"/>
              </a:rPr>
              <a:t>It also inspires creativity, creates trust and improves confidence which encourages engagement from everyone that can lead to higher retention rates.</a:t>
            </a:r>
          </a:p>
          <a:p>
            <a:pPr marL="0" indent="0">
              <a:buNone/>
            </a:pP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hlinkClick r:id="rId2"/>
              </a:rPr>
              <a:t>www.news-</a:t>
            </a:r>
            <a:r>
              <a:rPr lang="en-GB" sz="2400" dirty="0">
                <a:latin typeface="Arial" panose="020B0604020202020204" pitchFamily="34" charset="0"/>
                <a:cs typeface="Arial" panose="020B0604020202020204" pitchFamily="34" charset="0"/>
              </a:rPr>
              <a:t>          </a:t>
            </a:r>
            <a:r>
              <a:rPr lang="en-GB" sz="2400" dirty="0">
                <a:solidFill>
                  <a:schemeClr val="accent1">
                    <a:lumMod val="75000"/>
                  </a:schemeClr>
                </a:solidFill>
                <a:latin typeface="Arial" panose="020B0604020202020204" pitchFamily="34" charset="0"/>
                <a:cs typeface="Arial" panose="020B0604020202020204" pitchFamily="34" charset="0"/>
              </a:rPr>
              <a:t>medical.net</a:t>
            </a:r>
          </a:p>
          <a:p>
            <a:endParaRPr lang="en-GB" dirty="0"/>
          </a:p>
        </p:txBody>
      </p:sp>
      <p:pic>
        <p:nvPicPr>
          <p:cNvPr id="5" name="Picture 4">
            <a:extLst>
              <a:ext uri="{FF2B5EF4-FFF2-40B4-BE49-F238E27FC236}">
                <a16:creationId xmlns:a16="http://schemas.microsoft.com/office/drawing/2014/main" id="{4BBB24A0-BA8F-25F6-84BC-AA52EBC01180}"/>
              </a:ext>
            </a:extLst>
          </p:cNvPr>
          <p:cNvPicPr>
            <a:picLocks noChangeAspect="1"/>
          </p:cNvPicPr>
          <p:nvPr/>
        </p:nvPicPr>
        <p:blipFill rotWithShape="1">
          <a:blip r:embed="rId3"/>
          <a:srcRect l="10398" r="8939" b="-1"/>
          <a:stretch/>
        </p:blipFill>
        <p:spPr>
          <a:xfrm>
            <a:off x="677334" y="2159330"/>
            <a:ext cx="5712186" cy="4089069"/>
          </a:xfrm>
          <a:prstGeom prst="rect">
            <a:avLst/>
          </a:prstGeom>
        </p:spPr>
      </p:pic>
      <p:sp>
        <p:nvSpPr>
          <p:cNvPr id="4" name="Slide Number Placeholder 3">
            <a:extLst>
              <a:ext uri="{FF2B5EF4-FFF2-40B4-BE49-F238E27FC236}">
                <a16:creationId xmlns:a16="http://schemas.microsoft.com/office/drawing/2014/main" id="{B2CD2EED-C3E7-31F7-E9E7-40D5E32BCAB6}"/>
              </a:ext>
            </a:extLst>
          </p:cNvPr>
          <p:cNvSpPr>
            <a:spLocks noGrp="1"/>
          </p:cNvSpPr>
          <p:nvPr>
            <p:ph type="sldNum" sz="quarter" idx="12"/>
          </p:nvPr>
        </p:nvSpPr>
        <p:spPr/>
        <p:txBody>
          <a:bodyPr/>
          <a:lstStyle/>
          <a:p>
            <a:fld id="{519954A3-9DFD-4C44-94BA-B95130A3BA1C}" type="slidenum">
              <a:rPr lang="en-US" smtClean="0"/>
              <a:t>11</a:t>
            </a:fld>
            <a:endParaRPr lang="en-US" dirty="0"/>
          </a:p>
        </p:txBody>
      </p:sp>
    </p:spTree>
    <p:extLst>
      <p:ext uri="{BB962C8B-B14F-4D97-AF65-F5344CB8AC3E}">
        <p14:creationId xmlns:p14="http://schemas.microsoft.com/office/powerpoint/2010/main" val="774004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FF3ABCE-BD30-49A1-A3DD-14561E347B76}"/>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2400" b="1" dirty="0">
                <a:latin typeface="Arial" panose="020B0604020202020204" pitchFamily="34" charset="0"/>
                <a:cs typeface="Arial" panose="020B0604020202020204" pitchFamily="34" charset="0"/>
              </a:rPr>
              <a:t>The use of digital literacy for employee well-being and their professional career development (Teaching , e-learning and self-development).</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AAE78A8-C042-5F88-1D95-123D50253F6B}"/>
              </a:ext>
            </a:extLst>
          </p:cNvPr>
          <p:cNvGraphicFramePr>
            <a:graphicFrameLocks noGrp="1"/>
          </p:cNvGraphicFramePr>
          <p:nvPr>
            <p:ph idx="1"/>
            <p:extLst>
              <p:ext uri="{D42A27DB-BD31-4B8C-83A1-F6EECF244321}">
                <p14:modId xmlns:p14="http://schemas.microsoft.com/office/powerpoint/2010/main" val="387556335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174C100-5FA7-EBDA-1D77-EF6C1C1E3561}"/>
              </a:ext>
            </a:extLst>
          </p:cNvPr>
          <p:cNvSpPr>
            <a:spLocks noGrp="1"/>
          </p:cNvSpPr>
          <p:nvPr>
            <p:ph type="sldNum" sz="quarter" idx="12"/>
          </p:nvPr>
        </p:nvSpPr>
        <p:spPr/>
        <p:txBody>
          <a:bodyPr/>
          <a:lstStyle/>
          <a:p>
            <a:fld id="{519954A3-9DFD-4C44-94BA-B95130A3BA1C}" type="slidenum">
              <a:rPr lang="en-US" smtClean="0"/>
              <a:t>12</a:t>
            </a:fld>
            <a:endParaRPr lang="en-US" dirty="0"/>
          </a:p>
        </p:txBody>
      </p:sp>
    </p:spTree>
    <p:extLst>
      <p:ext uri="{BB962C8B-B14F-4D97-AF65-F5344CB8AC3E}">
        <p14:creationId xmlns:p14="http://schemas.microsoft.com/office/powerpoint/2010/main" val="2804660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D7BAE-02FF-9A9A-3CBC-B76D28E3A415}"/>
              </a:ext>
            </a:extLst>
          </p:cNvPr>
          <p:cNvSpPr>
            <a:spLocks noGrp="1"/>
          </p:cNvSpPr>
          <p:nvPr>
            <p:ph type="title"/>
          </p:nvPr>
        </p:nvSpPr>
        <p:spPr>
          <a:xfrm>
            <a:off x="677334" y="104932"/>
            <a:ext cx="8596668" cy="719528"/>
          </a:xfrm>
        </p:spPr>
        <p:txBody>
          <a:bodyPr>
            <a:normAutofit/>
          </a:bodyPr>
          <a:lstStyle/>
          <a:p>
            <a:endParaRPr lang="en-GB" dirty="0"/>
          </a:p>
        </p:txBody>
      </p:sp>
      <p:sp>
        <p:nvSpPr>
          <p:cNvPr id="3" name="Content Placeholder 2">
            <a:extLst>
              <a:ext uri="{FF2B5EF4-FFF2-40B4-BE49-F238E27FC236}">
                <a16:creationId xmlns:a16="http://schemas.microsoft.com/office/drawing/2014/main" id="{551E6BA1-6AC9-0E04-E5F1-52B788B6A915}"/>
              </a:ext>
            </a:extLst>
          </p:cNvPr>
          <p:cNvSpPr>
            <a:spLocks noGrp="1"/>
          </p:cNvSpPr>
          <p:nvPr>
            <p:ph idx="1"/>
          </p:nvPr>
        </p:nvSpPr>
        <p:spPr>
          <a:xfrm>
            <a:off x="677334" y="929391"/>
            <a:ext cx="8596668" cy="5823678"/>
          </a:xfrm>
        </p:spPr>
        <p:txBody>
          <a:bodyPr>
            <a:normAutofit/>
          </a:bodyPr>
          <a:lstStyle/>
          <a:p>
            <a:r>
              <a:rPr lang="en-GB" sz="2400" dirty="0">
                <a:latin typeface="Arial" panose="020B0604020202020204" pitchFamily="34" charset="0"/>
                <a:cs typeface="Arial" panose="020B0604020202020204" pitchFamily="34" charset="0"/>
              </a:rPr>
              <a:t>Digital literacy assists employees in continuing their education ,conducting  research , improving job performance and skill based training leading to increase in duties and responsibilities which is an avenue to potential promotion and for their personal career development.</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Content Placeholder 4">
            <a:extLst>
              <a:ext uri="{FF2B5EF4-FFF2-40B4-BE49-F238E27FC236}">
                <a16:creationId xmlns:a16="http://schemas.microsoft.com/office/drawing/2014/main" id="{BA8623BE-E788-6824-BC20-BF35E2A6E517}"/>
              </a:ext>
            </a:extLst>
          </p:cNvPr>
          <p:cNvPicPr>
            <a:picLocks noChangeAspect="1"/>
          </p:cNvPicPr>
          <p:nvPr/>
        </p:nvPicPr>
        <p:blipFill>
          <a:blip r:embed="rId2"/>
          <a:stretch>
            <a:fillRect/>
          </a:stretch>
        </p:blipFill>
        <p:spPr>
          <a:xfrm>
            <a:off x="1034322" y="2848131"/>
            <a:ext cx="4616970" cy="3526165"/>
          </a:xfrm>
          <a:prstGeom prst="rect">
            <a:avLst/>
          </a:prstGeom>
        </p:spPr>
      </p:pic>
      <p:sp>
        <p:nvSpPr>
          <p:cNvPr id="5" name="Slide Number Placeholder 4">
            <a:extLst>
              <a:ext uri="{FF2B5EF4-FFF2-40B4-BE49-F238E27FC236}">
                <a16:creationId xmlns:a16="http://schemas.microsoft.com/office/drawing/2014/main" id="{FEF2CA6D-4890-9BD1-12AC-EB9EE1DE9645}"/>
              </a:ext>
            </a:extLst>
          </p:cNvPr>
          <p:cNvSpPr>
            <a:spLocks noGrp="1"/>
          </p:cNvSpPr>
          <p:nvPr>
            <p:ph type="sldNum" sz="quarter" idx="12"/>
          </p:nvPr>
        </p:nvSpPr>
        <p:spPr/>
        <p:txBody>
          <a:bodyPr/>
          <a:lstStyle/>
          <a:p>
            <a:fld id="{519954A3-9DFD-4C44-94BA-B95130A3BA1C}" type="slidenum">
              <a:rPr lang="en-US" smtClean="0"/>
              <a:t>13</a:t>
            </a:fld>
            <a:endParaRPr lang="en-US" dirty="0"/>
          </a:p>
        </p:txBody>
      </p:sp>
      <p:sp>
        <p:nvSpPr>
          <p:cNvPr id="7" name="TextBox 6">
            <a:extLst>
              <a:ext uri="{FF2B5EF4-FFF2-40B4-BE49-F238E27FC236}">
                <a16:creationId xmlns:a16="http://schemas.microsoft.com/office/drawing/2014/main" id="{C12C0DBC-F956-3F5B-9764-A9CEB6C0B502}"/>
              </a:ext>
            </a:extLst>
          </p:cNvPr>
          <p:cNvSpPr txBox="1"/>
          <p:nvPr/>
        </p:nvSpPr>
        <p:spPr>
          <a:xfrm>
            <a:off x="9274002" y="3248081"/>
            <a:ext cx="249327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.(www.ibm.com,2021)</a:t>
            </a:r>
          </a:p>
        </p:txBody>
      </p:sp>
      <p:pic>
        <p:nvPicPr>
          <p:cNvPr id="9" name="Picture 8">
            <a:extLst>
              <a:ext uri="{FF2B5EF4-FFF2-40B4-BE49-F238E27FC236}">
                <a16:creationId xmlns:a16="http://schemas.microsoft.com/office/drawing/2014/main" id="{DC49BFD8-E2BF-1626-71E7-940568E7342F}"/>
              </a:ext>
            </a:extLst>
          </p:cNvPr>
          <p:cNvPicPr>
            <a:picLocks noChangeAspect="1"/>
          </p:cNvPicPr>
          <p:nvPr/>
        </p:nvPicPr>
        <p:blipFill>
          <a:blip r:embed="rId3"/>
          <a:stretch>
            <a:fillRect/>
          </a:stretch>
        </p:blipFill>
        <p:spPr>
          <a:xfrm>
            <a:off x="5651292" y="2714624"/>
            <a:ext cx="3622709" cy="3691863"/>
          </a:xfrm>
          <a:prstGeom prst="rect">
            <a:avLst/>
          </a:prstGeom>
        </p:spPr>
      </p:pic>
    </p:spTree>
    <p:extLst>
      <p:ext uri="{BB962C8B-B14F-4D97-AF65-F5344CB8AC3E}">
        <p14:creationId xmlns:p14="http://schemas.microsoft.com/office/powerpoint/2010/main" val="195127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ECEB1-62C6-3011-47CB-A8F1210C92ED}"/>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The relevance of technical proficiency for data and information handling.</a:t>
            </a:r>
          </a:p>
        </p:txBody>
      </p:sp>
      <p:sp>
        <p:nvSpPr>
          <p:cNvPr id="3" name="Content Placeholder 2">
            <a:extLst>
              <a:ext uri="{FF2B5EF4-FFF2-40B4-BE49-F238E27FC236}">
                <a16:creationId xmlns:a16="http://schemas.microsoft.com/office/drawing/2014/main" id="{97A948E1-170A-B481-540D-30DE655480F3}"/>
              </a:ext>
            </a:extLst>
          </p:cNvPr>
          <p:cNvSpPr>
            <a:spLocks noGrp="1"/>
          </p:cNvSpPr>
          <p:nvPr>
            <p:ph idx="1"/>
          </p:nvPr>
        </p:nvSpPr>
        <p:spPr>
          <a:xfrm>
            <a:off x="677334" y="2160589"/>
            <a:ext cx="8596668" cy="4545011"/>
          </a:xfrm>
        </p:spPr>
        <p:txBody>
          <a:bodyPr>
            <a:normAutofit/>
          </a:bodyPr>
          <a:lstStyle/>
          <a:p>
            <a:r>
              <a:rPr lang="en-GB" sz="2400" b="1" dirty="0">
                <a:latin typeface="Arial" panose="020B0604020202020204" pitchFamily="34" charset="0"/>
                <a:cs typeface="Arial" panose="020B0604020202020204" pitchFamily="34" charset="0"/>
              </a:rPr>
              <a:t>Technical proficiency</a:t>
            </a:r>
            <a:r>
              <a:rPr lang="en-GB" sz="2400" dirty="0">
                <a:latin typeface="Arial" panose="020B0604020202020204" pitchFamily="34" charset="0"/>
                <a:cs typeface="Arial" panose="020B0604020202020204" pitchFamily="34" charset="0"/>
              </a:rPr>
              <a:t>: Simply means the ability to use technology or technical skills to communicate effectively, organize and share information, produce high-quality products, and enhance thinking skills.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Data and information handling</a:t>
            </a:r>
            <a:r>
              <a:rPr lang="en-GB" sz="2400" dirty="0">
                <a:latin typeface="Arial" panose="020B0604020202020204" pitchFamily="34" charset="0"/>
                <a:cs typeface="Arial" panose="020B0604020202020204" pitchFamily="34" charset="0"/>
              </a:rPr>
              <a:t>: is about the steps taken to ensure that any confidential information is handled appropriately.  </a:t>
            </a:r>
          </a:p>
          <a:p>
            <a:endParaRPr lang="en-GB" sz="1800" dirty="0">
              <a:latin typeface="Arial" pitchFamily="34"/>
              <a:cs typeface="Arial" pitchFamily="34"/>
            </a:endParaRPr>
          </a:p>
          <a:p>
            <a:r>
              <a:rPr lang="en-GB" sz="1800" dirty="0">
                <a:latin typeface="Arial" pitchFamily="34"/>
                <a:cs typeface="Arial" pitchFamily="34"/>
              </a:rPr>
              <a:t> </a:t>
            </a:r>
          </a:p>
          <a:p>
            <a:endParaRPr lang="en-GB" dirty="0"/>
          </a:p>
        </p:txBody>
      </p:sp>
      <p:sp>
        <p:nvSpPr>
          <p:cNvPr id="4" name="Slide Number Placeholder 3">
            <a:extLst>
              <a:ext uri="{FF2B5EF4-FFF2-40B4-BE49-F238E27FC236}">
                <a16:creationId xmlns:a16="http://schemas.microsoft.com/office/drawing/2014/main" id="{6849D03A-9724-DCCD-1C0D-F1014B31BCF6}"/>
              </a:ext>
            </a:extLst>
          </p:cNvPr>
          <p:cNvSpPr>
            <a:spLocks noGrp="1"/>
          </p:cNvSpPr>
          <p:nvPr>
            <p:ph type="sldNum" sz="quarter" idx="12"/>
          </p:nvPr>
        </p:nvSpPr>
        <p:spPr/>
        <p:txBody>
          <a:bodyPr/>
          <a:lstStyle/>
          <a:p>
            <a:fld id="{519954A3-9DFD-4C44-94BA-B95130A3BA1C}" type="slidenum">
              <a:rPr lang="en-US" smtClean="0"/>
              <a:t>14</a:t>
            </a:fld>
            <a:endParaRPr lang="en-US" dirty="0"/>
          </a:p>
        </p:txBody>
      </p:sp>
    </p:spTree>
    <p:extLst>
      <p:ext uri="{BB962C8B-B14F-4D97-AF65-F5344CB8AC3E}">
        <p14:creationId xmlns:p14="http://schemas.microsoft.com/office/powerpoint/2010/main" val="2823759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E1D8D-A9C9-50DF-C0A2-AB7B10D8702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69D9D0F-717A-89C3-1DE9-7041AC3586D8}"/>
              </a:ext>
            </a:extLst>
          </p:cNvPr>
          <p:cNvSpPr>
            <a:spLocks noGrp="1"/>
          </p:cNvSpPr>
          <p:nvPr>
            <p:ph idx="1"/>
          </p:nvPr>
        </p:nvSpPr>
        <p:spPr/>
        <p:txBody>
          <a:bodyPr>
            <a:normAutofit lnSpcReduction="10000"/>
          </a:bodyPr>
          <a:lstStyle/>
          <a:p>
            <a:r>
              <a:rPr lang="en-GB" sz="1800" b="1" dirty="0">
                <a:latin typeface="Arial" pitchFamily="34"/>
                <a:cs typeface="Arial" pitchFamily="34"/>
              </a:rPr>
              <a:t> </a:t>
            </a:r>
            <a:r>
              <a:rPr lang="en-GB" sz="2400" b="1" dirty="0">
                <a:latin typeface="Arial" pitchFamily="34"/>
                <a:cs typeface="Arial" pitchFamily="34"/>
              </a:rPr>
              <a:t>Increase productivity - </a:t>
            </a:r>
            <a:r>
              <a:rPr lang="en-GB" sz="2400" dirty="0">
                <a:latin typeface="Arial" pitchFamily="34"/>
                <a:cs typeface="Arial" pitchFamily="34"/>
              </a:rPr>
              <a:t>Technical skill is necessary as it involves data analysis, making it easy to communicate data to a relevant professional about a patient’s previous diagnosis. </a:t>
            </a:r>
          </a:p>
          <a:p>
            <a:endParaRPr lang="en-GB" sz="2400" dirty="0">
              <a:latin typeface="Arial" pitchFamily="34"/>
              <a:cs typeface="Arial" pitchFamily="34"/>
            </a:endParaRPr>
          </a:p>
          <a:p>
            <a:endParaRPr lang="en-GB" sz="2400" b="1" dirty="0">
              <a:latin typeface="Arial" pitchFamily="34"/>
              <a:cs typeface="Arial" pitchFamily="34"/>
            </a:endParaRPr>
          </a:p>
          <a:p>
            <a:r>
              <a:rPr lang="en-GB" sz="2400" b="1" dirty="0">
                <a:latin typeface="Arial" pitchFamily="34"/>
                <a:cs typeface="Arial" pitchFamily="34"/>
              </a:rPr>
              <a:t>Improve security in the health sector – </a:t>
            </a:r>
            <a:r>
              <a:rPr lang="en-GB" sz="2400" dirty="0">
                <a:latin typeface="Arial" pitchFamily="34"/>
                <a:cs typeface="Arial" pitchFamily="34"/>
              </a:rPr>
              <a:t>Technical Skills ensure the safety of personal or medical data of service users or patients is securely managed, stored, share  in a professional way without exposing the patient to danger. </a:t>
            </a:r>
          </a:p>
          <a:p>
            <a:endParaRPr lang="en-GB" sz="2400" dirty="0">
              <a:latin typeface="Arial" pitchFamily="34"/>
              <a:cs typeface="Arial" pitchFamily="34"/>
            </a:endParaRPr>
          </a:p>
          <a:p>
            <a:endParaRPr lang="en-GB" dirty="0"/>
          </a:p>
        </p:txBody>
      </p:sp>
      <p:sp>
        <p:nvSpPr>
          <p:cNvPr id="4" name="Slide Number Placeholder 3">
            <a:extLst>
              <a:ext uri="{FF2B5EF4-FFF2-40B4-BE49-F238E27FC236}">
                <a16:creationId xmlns:a16="http://schemas.microsoft.com/office/drawing/2014/main" id="{8240337A-EAD0-9859-EAEA-7FE378B02135}"/>
              </a:ext>
            </a:extLst>
          </p:cNvPr>
          <p:cNvSpPr>
            <a:spLocks noGrp="1"/>
          </p:cNvSpPr>
          <p:nvPr>
            <p:ph type="sldNum" sz="quarter" idx="12"/>
          </p:nvPr>
        </p:nvSpPr>
        <p:spPr/>
        <p:txBody>
          <a:bodyPr/>
          <a:lstStyle/>
          <a:p>
            <a:fld id="{519954A3-9DFD-4C44-94BA-B95130A3BA1C}" type="slidenum">
              <a:rPr lang="en-US" smtClean="0"/>
              <a:t>15</a:t>
            </a:fld>
            <a:endParaRPr lang="en-US" dirty="0"/>
          </a:p>
        </p:txBody>
      </p:sp>
    </p:spTree>
    <p:extLst>
      <p:ext uri="{BB962C8B-B14F-4D97-AF65-F5344CB8AC3E}">
        <p14:creationId xmlns:p14="http://schemas.microsoft.com/office/powerpoint/2010/main" val="251767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2F05-CF24-9202-CACF-209CEA42BD0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15D9513-4F26-299E-31DC-0911EB25C9CD}"/>
              </a:ext>
            </a:extLst>
          </p:cNvPr>
          <p:cNvSpPr>
            <a:spLocks noGrp="1"/>
          </p:cNvSpPr>
          <p:nvPr>
            <p:ph idx="1"/>
          </p:nvPr>
        </p:nvSpPr>
        <p:spPr>
          <a:xfrm>
            <a:off x="677334" y="2160589"/>
            <a:ext cx="8596668" cy="4465498"/>
          </a:xfrm>
        </p:spPr>
        <p:txBody>
          <a:bodyPr>
            <a:normAutofit/>
          </a:bodyPr>
          <a:lstStyle/>
          <a:p>
            <a:r>
              <a:rPr lang="en-GB" sz="2400" b="1" dirty="0">
                <a:latin typeface="Arial" pitchFamily="34"/>
                <a:cs typeface="Arial" pitchFamily="34"/>
              </a:rPr>
              <a:t>Essential for documentation of nurse’s notes – </a:t>
            </a:r>
            <a:r>
              <a:rPr lang="en-GB" sz="2400" dirty="0">
                <a:latin typeface="Arial" pitchFamily="34"/>
                <a:cs typeface="Arial" pitchFamily="34"/>
              </a:rPr>
              <a:t>it enhances easy access to provide evidence of care they have provided.</a:t>
            </a:r>
          </a:p>
          <a:p>
            <a:endParaRPr lang="en-GB" sz="2400" dirty="0">
              <a:latin typeface="Arial" pitchFamily="34"/>
              <a:cs typeface="Arial" pitchFamily="34"/>
            </a:endParaRPr>
          </a:p>
          <a:p>
            <a:endParaRPr lang="en-GB" sz="2400" b="1" dirty="0">
              <a:latin typeface="Arial" pitchFamily="34"/>
              <a:cs typeface="Arial" pitchFamily="34"/>
            </a:endParaRPr>
          </a:p>
          <a:p>
            <a:r>
              <a:rPr lang="en-GB" sz="2400" b="1" dirty="0">
                <a:latin typeface="Arial" pitchFamily="34"/>
                <a:cs typeface="Arial" pitchFamily="34"/>
              </a:rPr>
              <a:t> It is cost-effective and saves time</a:t>
            </a:r>
            <a:r>
              <a:rPr lang="en-GB" sz="2400" dirty="0">
                <a:latin typeface="Arial" pitchFamily="34"/>
                <a:cs typeface="Arial" pitchFamily="34"/>
              </a:rPr>
              <a:t>. Having an employee with technical skill reduce dependency on external professionals who probably overcharge the institution for what they can fix in a minute .</a:t>
            </a:r>
          </a:p>
          <a:p>
            <a:endParaRPr lang="en-US" sz="1800" dirty="0">
              <a:solidFill>
                <a:srgbClr val="000000"/>
              </a:solidFill>
              <a:latin typeface="Arial" pitchFamily="34"/>
            </a:endParaRPr>
          </a:p>
          <a:p>
            <a:endParaRPr lang="en-GB" sz="1800" dirty="0">
              <a:latin typeface="Arial" pitchFamily="34"/>
              <a:cs typeface="Arial" pitchFamily="34"/>
            </a:endParaRPr>
          </a:p>
          <a:p>
            <a:endParaRPr lang="en-GB" sz="1800" dirty="0">
              <a:latin typeface="Arial" pitchFamily="34"/>
              <a:cs typeface="Arial" pitchFamily="34"/>
            </a:endParaRPr>
          </a:p>
          <a:p>
            <a:endParaRPr lang="en-GB" sz="1800" dirty="0">
              <a:latin typeface="Arial" pitchFamily="34"/>
              <a:cs typeface="Arial" pitchFamily="34"/>
            </a:endParaRPr>
          </a:p>
          <a:p>
            <a:endParaRPr lang="en-GB" dirty="0"/>
          </a:p>
        </p:txBody>
      </p:sp>
      <p:sp>
        <p:nvSpPr>
          <p:cNvPr id="4" name="Slide Number Placeholder 3">
            <a:extLst>
              <a:ext uri="{FF2B5EF4-FFF2-40B4-BE49-F238E27FC236}">
                <a16:creationId xmlns:a16="http://schemas.microsoft.com/office/drawing/2014/main" id="{E2DD8263-3A7F-B3BA-8F0C-E083BF0B8765}"/>
              </a:ext>
            </a:extLst>
          </p:cNvPr>
          <p:cNvSpPr>
            <a:spLocks noGrp="1"/>
          </p:cNvSpPr>
          <p:nvPr>
            <p:ph type="sldNum" sz="quarter" idx="12"/>
          </p:nvPr>
        </p:nvSpPr>
        <p:spPr/>
        <p:txBody>
          <a:bodyPr/>
          <a:lstStyle/>
          <a:p>
            <a:fld id="{519954A3-9DFD-4C44-94BA-B95130A3BA1C}" type="slidenum">
              <a:rPr lang="en-US" smtClean="0"/>
              <a:t>16</a:t>
            </a:fld>
            <a:endParaRPr lang="en-US" dirty="0"/>
          </a:p>
        </p:txBody>
      </p:sp>
    </p:spTree>
    <p:extLst>
      <p:ext uri="{BB962C8B-B14F-4D97-AF65-F5344CB8AC3E}">
        <p14:creationId xmlns:p14="http://schemas.microsoft.com/office/powerpoint/2010/main" val="4175184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0C5BD-30E5-3F31-0CE4-66B2F322B87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9C68F82-D727-2BAD-5F9E-A32D58472F3F}"/>
              </a:ext>
            </a:extLst>
          </p:cNvPr>
          <p:cNvSpPr>
            <a:spLocks noGrp="1"/>
          </p:cNvSpPr>
          <p:nvPr>
            <p:ph idx="1"/>
          </p:nvPr>
        </p:nvSpPr>
        <p:spPr/>
        <p:txBody>
          <a:bodyPr>
            <a:normAutofit/>
          </a:bodyPr>
          <a:lstStyle/>
          <a:p>
            <a:r>
              <a:rPr lang="en-GB" sz="2400" b="1" dirty="0">
                <a:latin typeface="Arial" pitchFamily="34"/>
                <a:cs typeface="Arial" pitchFamily="34"/>
              </a:rPr>
              <a:t>Improve Patient Confidentiality </a:t>
            </a:r>
            <a:r>
              <a:rPr lang="en-GB" sz="2400" dirty="0">
                <a:latin typeface="Arial" pitchFamily="34"/>
                <a:cs typeface="Arial" pitchFamily="34"/>
              </a:rPr>
              <a:t>-Technical skills help health professionals to comply with </a:t>
            </a:r>
            <a:r>
              <a:rPr lang="en-GB" sz="2400" dirty="0">
                <a:solidFill>
                  <a:srgbClr val="231F20"/>
                </a:solidFill>
                <a:latin typeface="Arial" pitchFamily="34"/>
                <a:cs typeface="Arial" pitchFamily="34"/>
              </a:rPr>
              <a:t>Codes of practice for handling information in health and care and also </a:t>
            </a:r>
            <a:r>
              <a:rPr lang="en-GB" sz="2400" dirty="0">
                <a:latin typeface="Arial" pitchFamily="34"/>
                <a:cs typeface="Arial" pitchFamily="34"/>
              </a:rPr>
              <a:t>government Data Protection legislation (GDPR ACT, 2018).</a:t>
            </a:r>
            <a:endParaRPr lang="en-GB" sz="2400" dirty="0"/>
          </a:p>
        </p:txBody>
      </p:sp>
      <p:pic>
        <p:nvPicPr>
          <p:cNvPr id="7" name="Picture 6">
            <a:extLst>
              <a:ext uri="{FF2B5EF4-FFF2-40B4-BE49-F238E27FC236}">
                <a16:creationId xmlns:a16="http://schemas.microsoft.com/office/drawing/2014/main" id="{1F6FE4DC-29B2-5220-6525-41F5A74D60EB}"/>
              </a:ext>
            </a:extLst>
          </p:cNvPr>
          <p:cNvPicPr>
            <a:picLocks noChangeAspect="1"/>
          </p:cNvPicPr>
          <p:nvPr/>
        </p:nvPicPr>
        <p:blipFill>
          <a:blip r:embed="rId2"/>
          <a:stretch>
            <a:fillRect/>
          </a:stretch>
        </p:blipFill>
        <p:spPr>
          <a:xfrm>
            <a:off x="1041010" y="3812345"/>
            <a:ext cx="7779434" cy="2658793"/>
          </a:xfrm>
          <a:prstGeom prst="rect">
            <a:avLst/>
          </a:prstGeom>
        </p:spPr>
      </p:pic>
      <p:sp>
        <p:nvSpPr>
          <p:cNvPr id="4" name="Slide Number Placeholder 3">
            <a:extLst>
              <a:ext uri="{FF2B5EF4-FFF2-40B4-BE49-F238E27FC236}">
                <a16:creationId xmlns:a16="http://schemas.microsoft.com/office/drawing/2014/main" id="{25893FA0-BB96-C8ED-6DDA-3296E6C8EDCE}"/>
              </a:ext>
            </a:extLst>
          </p:cNvPr>
          <p:cNvSpPr>
            <a:spLocks noGrp="1"/>
          </p:cNvSpPr>
          <p:nvPr>
            <p:ph type="sldNum" sz="quarter" idx="12"/>
          </p:nvPr>
        </p:nvSpPr>
        <p:spPr/>
        <p:txBody>
          <a:bodyPr/>
          <a:lstStyle/>
          <a:p>
            <a:fld id="{519954A3-9DFD-4C44-94BA-B95130A3BA1C}" type="slidenum">
              <a:rPr lang="en-US" smtClean="0"/>
              <a:t>17</a:t>
            </a:fld>
            <a:endParaRPr lang="en-US" dirty="0"/>
          </a:p>
        </p:txBody>
      </p:sp>
      <p:sp>
        <p:nvSpPr>
          <p:cNvPr id="6" name="TextBox 5">
            <a:extLst>
              <a:ext uri="{FF2B5EF4-FFF2-40B4-BE49-F238E27FC236}">
                <a16:creationId xmlns:a16="http://schemas.microsoft.com/office/drawing/2014/main" id="{E867AED4-4894-3B5A-5832-502673F71223}"/>
              </a:ext>
            </a:extLst>
          </p:cNvPr>
          <p:cNvSpPr txBox="1"/>
          <p:nvPr/>
        </p:nvSpPr>
        <p:spPr>
          <a:xfrm>
            <a:off x="9274002" y="3109582"/>
            <a:ext cx="2808070" cy="646331"/>
          </a:xfrm>
          <a:prstGeom prst="rect">
            <a:avLst/>
          </a:prstGeom>
          <a:noFill/>
        </p:spPr>
        <p:txBody>
          <a:bodyPr wrap="square">
            <a:spAutoFit/>
          </a:bodyPr>
          <a:lstStyle/>
          <a:p>
            <a:pPr marL="0" indent="0">
              <a:buNone/>
            </a:pPr>
            <a:r>
              <a:rPr lang="en-GB" sz="1800" dirty="0">
                <a:latin typeface="Arial" pitchFamily="34"/>
                <a:cs typeface="Arial" pitchFamily="34"/>
              </a:rPr>
              <a:t>(</a:t>
            </a:r>
            <a:r>
              <a:rPr lang="en-US" sz="1800" dirty="0">
                <a:latin typeface="Arial" pitchFamily="34"/>
                <a:cs typeface="Arial" pitchFamily="34"/>
                <a:hlinkClick r:id="rId3">
                  <a:extLst>
                    <a:ext uri="{A12FA001-AC4F-418D-AE19-62706E023703}">
                      <ahyp:hlinkClr xmlns:ahyp="http://schemas.microsoft.com/office/drawing/2018/hyperlinkcolor" val="tx"/>
                    </a:ext>
                  </a:extLst>
                </a:hlinkClick>
              </a:rPr>
              <a:t>www.hee.nhs.uk,2022</a:t>
            </a:r>
            <a:r>
              <a:rPr lang="en-US" sz="1800" dirty="0">
                <a:solidFill>
                  <a:srgbClr val="000000"/>
                </a:solidFill>
                <a:latin typeface="Arial" pitchFamily="34"/>
              </a:rPr>
              <a:t>).</a:t>
            </a:r>
          </a:p>
          <a:p>
            <a:pPr marL="0" indent="0">
              <a:buNone/>
            </a:pPr>
            <a:r>
              <a:rPr lang="en-GB" sz="1800" b="1" dirty="0">
                <a:latin typeface="Arial" pitchFamily="34"/>
                <a:cs typeface="Arial" pitchFamily="34"/>
              </a:rPr>
              <a:t> </a:t>
            </a:r>
            <a:endParaRPr lang="en-GB" sz="1800" dirty="0">
              <a:latin typeface="Arial" pitchFamily="34"/>
              <a:cs typeface="Arial" pitchFamily="34"/>
            </a:endParaRPr>
          </a:p>
        </p:txBody>
      </p:sp>
    </p:spTree>
    <p:extLst>
      <p:ext uri="{BB962C8B-B14F-4D97-AF65-F5344CB8AC3E}">
        <p14:creationId xmlns:p14="http://schemas.microsoft.com/office/powerpoint/2010/main" val="1763905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1696CA-265C-9A2C-F28C-49170066B039}"/>
              </a:ext>
            </a:extLst>
          </p:cNvPr>
          <p:cNvSpPr>
            <a:spLocks noGrp="1"/>
          </p:cNvSpPr>
          <p:nvPr>
            <p:ph type="title"/>
          </p:nvPr>
        </p:nvSpPr>
        <p:spPr>
          <a:xfrm>
            <a:off x="1286933" y="281354"/>
            <a:ext cx="10197494" cy="1427703"/>
          </a:xfrm>
        </p:spPr>
        <p:txBody>
          <a:bodyPr>
            <a:normAutofit/>
          </a:bodyPr>
          <a:lstStyle/>
          <a:p>
            <a:r>
              <a:rPr lang="en-GB" b="1" dirty="0">
                <a:latin typeface="Arial" panose="020B0604020202020204" pitchFamily="34" charset="0"/>
                <a:cs typeface="Arial" panose="020B0604020202020204" pitchFamily="34" charset="0"/>
              </a:rPr>
              <a:t>Conclusion</a:t>
            </a:r>
          </a:p>
        </p:txBody>
      </p:sp>
      <p:sp>
        <p:nvSpPr>
          <p:cNvPr id="43" name="Isosceles Triangle 42">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7" name="Content Placeholder 2">
            <a:extLst>
              <a:ext uri="{FF2B5EF4-FFF2-40B4-BE49-F238E27FC236}">
                <a16:creationId xmlns:a16="http://schemas.microsoft.com/office/drawing/2014/main" id="{16C7D897-6AD6-E3CB-E79E-67D5B57AA2D6}"/>
              </a:ext>
            </a:extLst>
          </p:cNvPr>
          <p:cNvGraphicFramePr>
            <a:graphicFrameLocks noGrp="1"/>
          </p:cNvGraphicFramePr>
          <p:nvPr>
            <p:ph idx="1"/>
            <p:extLst>
              <p:ext uri="{D42A27DB-BD31-4B8C-83A1-F6EECF244321}">
                <p14:modId xmlns:p14="http://schemas.microsoft.com/office/powerpoint/2010/main" val="339631184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AD1E291F-4297-086D-3B96-299D6E163F00}"/>
              </a:ext>
            </a:extLst>
          </p:cNvPr>
          <p:cNvSpPr>
            <a:spLocks noGrp="1"/>
          </p:cNvSpPr>
          <p:nvPr>
            <p:ph type="sldNum" sz="quarter" idx="12"/>
          </p:nvPr>
        </p:nvSpPr>
        <p:spPr/>
        <p:txBody>
          <a:bodyPr/>
          <a:lstStyle/>
          <a:p>
            <a:fld id="{519954A3-9DFD-4C44-94BA-B95130A3BA1C}" type="slidenum">
              <a:rPr lang="en-US" smtClean="0"/>
              <a:t>18</a:t>
            </a:fld>
            <a:endParaRPr lang="en-US" dirty="0"/>
          </a:p>
        </p:txBody>
      </p:sp>
    </p:spTree>
    <p:extLst>
      <p:ext uri="{BB962C8B-B14F-4D97-AF65-F5344CB8AC3E}">
        <p14:creationId xmlns:p14="http://schemas.microsoft.com/office/powerpoint/2010/main" val="2215892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25250-C6CD-513A-B343-98808264B58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3CDAD44-327F-2544-7AB5-744814ED5F01}"/>
              </a:ext>
            </a:extLst>
          </p:cNvPr>
          <p:cNvSpPr>
            <a:spLocks noGrp="1"/>
          </p:cNvSpPr>
          <p:nvPr>
            <p:ph idx="1"/>
          </p:nvPr>
        </p:nvSpPr>
        <p:spPr>
          <a:xfrm>
            <a:off x="677334" y="2160588"/>
            <a:ext cx="8596668" cy="4584985"/>
          </a:xfrm>
        </p:spPr>
        <p:txBody>
          <a:bodyPr>
            <a:normAutofit fontScale="62500" lnSpcReduction="20000"/>
          </a:bodyPr>
          <a:lstStyle/>
          <a:p>
            <a:pPr marL="0" lvl="0" indent="0" defTabSz="914400" hangingPunct="0">
              <a:spcBef>
                <a:spcPts val="0"/>
              </a:spcBef>
              <a:buNone/>
            </a:pPr>
            <a:r>
              <a:rPr lang="en-US" sz="3200" dirty="0">
                <a:solidFill>
                  <a:srgbClr val="000000"/>
                </a:solidFill>
                <a:latin typeface="Arial" panose="020B0604020202020204" pitchFamily="34" charset="0"/>
                <a:cs typeface="Arial" panose="020B0604020202020204" pitchFamily="34" charset="0"/>
              </a:rPr>
              <a:t>Burt, Eleanor, and John Taylor. “Voluntary Organizations' on the Net: Insights and Innovations.</a:t>
            </a:r>
          </a:p>
          <a:p>
            <a:pPr marL="0" lvl="0" indent="0" defTabSz="914400" hangingPunct="0">
              <a:spcBef>
                <a:spcPts val="0"/>
              </a:spcBef>
              <a:buNone/>
            </a:pPr>
            <a:r>
              <a:rPr lang="en-US" sz="3200" dirty="0">
                <a:solidFill>
                  <a:srgbClr val="000000"/>
                </a:solidFill>
                <a:latin typeface="Arial" panose="020B0604020202020204" pitchFamily="34" charset="0"/>
                <a:cs typeface="Arial" panose="020B0604020202020204" pitchFamily="34" charset="0"/>
              </a:rPr>
              <a:t>” </a:t>
            </a:r>
            <a:r>
              <a:rPr lang="en-US" sz="3200" i="1" dirty="0">
                <a:solidFill>
                  <a:srgbClr val="000000"/>
                </a:solidFill>
                <a:latin typeface="Arial" panose="020B0604020202020204" pitchFamily="34" charset="0"/>
                <a:cs typeface="Arial" panose="020B0604020202020204" pitchFamily="34" charset="0"/>
              </a:rPr>
              <a:t>New Review of Information Networking</a:t>
            </a:r>
            <a:r>
              <a:rPr lang="en-US" sz="3200" dirty="0">
                <a:solidFill>
                  <a:srgbClr val="000000"/>
                </a:solidFill>
                <a:latin typeface="Arial" panose="020B0604020202020204" pitchFamily="34" charset="0"/>
                <a:cs typeface="Arial" panose="020B0604020202020204" pitchFamily="34" charset="0"/>
              </a:rPr>
              <a:t> 5, no. 1 (January 2019): 109–121.</a:t>
            </a:r>
          </a:p>
          <a:p>
            <a:pPr marL="0" indent="0" defTabSz="914400" hangingPunct="0">
              <a:spcBef>
                <a:spcPts val="0"/>
              </a:spcBef>
              <a:buNone/>
            </a:pPr>
            <a:r>
              <a:rPr lang="en-US" sz="3200" dirty="0">
                <a:solidFill>
                  <a:srgbClr val="000000"/>
                </a:solidFill>
                <a:latin typeface="Arial" panose="020B0604020202020204" pitchFamily="34" charset="0"/>
                <a:cs typeface="Arial" panose="020B0604020202020204" pitchFamily="34" charset="0"/>
              </a:rPr>
              <a:t> </a:t>
            </a:r>
            <a:r>
              <a:rPr lang="en-US" sz="3200" dirty="0">
                <a:solidFill>
                  <a:srgbClr val="000000"/>
                </a:solidFill>
                <a:latin typeface="Arial" panose="020B0604020202020204" pitchFamily="34" charset="0"/>
                <a:cs typeface="Arial" panose="020B0604020202020204" pitchFamily="34" charset="0"/>
                <a:hlinkClick r:id="rId2"/>
              </a:rPr>
              <a:t>https://doi.org/10.1080/13614579909516939</a:t>
            </a:r>
            <a:r>
              <a:rPr lang="en-US" sz="3200" dirty="0">
                <a:solidFill>
                  <a:srgbClr val="000000"/>
                </a:solidFill>
                <a:latin typeface="Arial" panose="020B0604020202020204" pitchFamily="34" charset="0"/>
                <a:cs typeface="Arial" panose="020B0604020202020204" pitchFamily="34" charset="0"/>
              </a:rPr>
              <a:t>. {Accessed 13</a:t>
            </a:r>
            <a:r>
              <a:rPr lang="en-US" sz="3200" baseline="30000" dirty="0">
                <a:solidFill>
                  <a:srgbClr val="000000"/>
                </a:solidFill>
                <a:latin typeface="Arial" panose="020B0604020202020204" pitchFamily="34" charset="0"/>
                <a:cs typeface="Arial" panose="020B0604020202020204" pitchFamily="34" charset="0"/>
              </a:rPr>
              <a:t>th</a:t>
            </a:r>
            <a:r>
              <a:rPr lang="en-US" sz="3200" dirty="0">
                <a:solidFill>
                  <a:srgbClr val="000000"/>
                </a:solidFill>
                <a:latin typeface="Arial" panose="020B0604020202020204" pitchFamily="34" charset="0"/>
                <a:cs typeface="Arial" panose="020B0604020202020204" pitchFamily="34" charset="0"/>
              </a:rPr>
              <a:t> November 2022}.</a:t>
            </a:r>
            <a:r>
              <a:rPr lang="en-GB" sz="3200" dirty="0">
                <a:solidFill>
                  <a:srgbClr val="000000"/>
                </a:solidFill>
                <a:latin typeface="Arial" panose="020B0604020202020204" pitchFamily="34" charset="0"/>
                <a:cs typeface="Arial" panose="020B0604020202020204" pitchFamily="34" charset="0"/>
                <a:hlinkClick r:id="rId3"/>
              </a:rPr>
              <a:t> https://dictionary.reverso.net/english-cobuild/technical+proficiency. {Accessed</a:t>
            </a:r>
            <a:r>
              <a:rPr lang="en-GB" sz="3200" dirty="0">
                <a:solidFill>
                  <a:srgbClr val="000000"/>
                </a:solidFill>
                <a:latin typeface="Arial" panose="020B0604020202020204" pitchFamily="34" charset="0"/>
                <a:cs typeface="Arial" panose="020B0604020202020204" pitchFamily="34" charset="0"/>
              </a:rPr>
              <a:t> on 17</a:t>
            </a:r>
            <a:r>
              <a:rPr lang="en-GB" sz="3200" baseline="30000" dirty="0">
                <a:solidFill>
                  <a:srgbClr val="000000"/>
                </a:solidFill>
                <a:latin typeface="Arial" panose="020B0604020202020204" pitchFamily="34" charset="0"/>
                <a:cs typeface="Arial" panose="020B0604020202020204" pitchFamily="34" charset="0"/>
              </a:rPr>
              <a:t>th</a:t>
            </a:r>
            <a:r>
              <a:rPr lang="en-GB" sz="3200" dirty="0">
                <a:solidFill>
                  <a:srgbClr val="000000"/>
                </a:solidFill>
                <a:latin typeface="Arial" panose="020B0604020202020204" pitchFamily="34" charset="0"/>
                <a:cs typeface="Arial" panose="020B0604020202020204" pitchFamily="34" charset="0"/>
              </a:rPr>
              <a:t> November 2022}.</a:t>
            </a:r>
          </a:p>
          <a:p>
            <a:pPr marL="0" lvl="0" indent="0" defTabSz="914400" hangingPunct="0">
              <a:spcBef>
                <a:spcPts val="0"/>
              </a:spcBef>
              <a:buNone/>
            </a:pPr>
            <a:endParaRPr lang="en-US" sz="3200" dirty="0">
              <a:solidFill>
                <a:srgbClr val="000000"/>
              </a:solidFill>
              <a:latin typeface="Arial" panose="020B0604020202020204" pitchFamily="34" charset="0"/>
              <a:cs typeface="Arial" panose="020B0604020202020204" pitchFamily="34" charset="0"/>
            </a:endParaRPr>
          </a:p>
          <a:p>
            <a:pPr marL="0" lvl="0" indent="0" defTabSz="914400" hangingPunct="0">
              <a:spcBef>
                <a:spcPts val="0"/>
              </a:spcBef>
              <a:buNone/>
            </a:pPr>
            <a:r>
              <a:rPr lang="en-US" sz="3200" dirty="0">
                <a:solidFill>
                  <a:srgbClr val="000000"/>
                </a:solidFill>
                <a:latin typeface="Arial" panose="020B0604020202020204" pitchFamily="34" charset="0"/>
                <a:cs typeface="Arial" panose="020B0604020202020204" pitchFamily="34" charset="0"/>
              </a:rPr>
              <a:t> </a:t>
            </a:r>
          </a:p>
          <a:p>
            <a:pPr marL="0" lvl="0" indent="0" defTabSz="914400" hangingPunct="0">
              <a:spcBef>
                <a:spcPts val="0"/>
              </a:spcBef>
              <a:buNone/>
            </a:pPr>
            <a:endParaRPr lang="en-US" sz="3200" dirty="0">
              <a:solidFill>
                <a:srgbClr val="000000"/>
              </a:solidFill>
              <a:latin typeface="Arial" panose="020B0604020202020204" pitchFamily="34" charset="0"/>
              <a:cs typeface="Arial" panose="020B0604020202020204" pitchFamily="34" charset="0"/>
            </a:endParaRPr>
          </a:p>
          <a:p>
            <a:pPr marL="0" lvl="0" indent="0" defTabSz="914400" hangingPunct="0">
              <a:spcBef>
                <a:spcPts val="0"/>
              </a:spcBef>
              <a:buNone/>
            </a:pPr>
            <a:r>
              <a:rPr lang="en-US" sz="3200" dirty="0">
                <a:solidFill>
                  <a:srgbClr val="000000"/>
                </a:solidFill>
                <a:latin typeface="Arial" panose="020B0604020202020204" pitchFamily="34" charset="0"/>
                <a:cs typeface="Arial" panose="020B0604020202020204" pitchFamily="34" charset="0"/>
              </a:rPr>
              <a:t>Health Education England. “Technical Skills,” October 29, 2021. </a:t>
            </a:r>
            <a:r>
              <a:rPr lang="en-US" sz="3200" dirty="0">
                <a:solidFill>
                  <a:srgbClr val="000000"/>
                </a:solidFill>
                <a:latin typeface="Arial" panose="020B0604020202020204" pitchFamily="34" charset="0"/>
                <a:cs typeface="Arial" panose="020B0604020202020204" pitchFamily="34" charset="0"/>
                <a:hlinkClick r:id="rId4"/>
              </a:rPr>
              <a:t>https://www.hee.nhs</a:t>
            </a:r>
            <a:endParaRPr lang="en-US" sz="3200" dirty="0">
              <a:solidFill>
                <a:srgbClr val="000000"/>
              </a:solidFill>
              <a:latin typeface="Arial" panose="020B0604020202020204" pitchFamily="34" charset="0"/>
              <a:cs typeface="Arial" panose="020B0604020202020204" pitchFamily="34" charset="0"/>
            </a:endParaRPr>
          </a:p>
          <a:p>
            <a:pPr marL="0" indent="0" defTabSz="914400" hangingPunct="0">
              <a:spcBef>
                <a:spcPts val="0"/>
              </a:spcBef>
              <a:buNone/>
            </a:pPr>
            <a:r>
              <a:rPr lang="en-US" sz="3200" dirty="0">
                <a:solidFill>
                  <a:srgbClr val="000000"/>
                </a:solidFill>
                <a:latin typeface="Arial" panose="020B0604020202020204" pitchFamily="34" charset="0"/>
                <a:cs typeface="Arial" panose="020B0604020202020204" pitchFamily="34" charset="0"/>
              </a:rPr>
              <a:t>.</a:t>
            </a:r>
            <a:r>
              <a:rPr lang="en-US" sz="3200" dirty="0" err="1">
                <a:solidFill>
                  <a:srgbClr val="000000"/>
                </a:solidFill>
                <a:latin typeface="Arial" panose="020B0604020202020204" pitchFamily="34" charset="0"/>
                <a:cs typeface="Arial" panose="020B0604020202020204" pitchFamily="34" charset="0"/>
              </a:rPr>
              <a:t>uk</a:t>
            </a:r>
            <a:r>
              <a:rPr lang="en-US" sz="3200" dirty="0">
                <a:solidFill>
                  <a:srgbClr val="000000"/>
                </a:solidFill>
                <a:latin typeface="Arial" panose="020B0604020202020204" pitchFamily="34" charset="0"/>
                <a:cs typeface="Arial" panose="020B0604020202020204" pitchFamily="34" charset="0"/>
              </a:rPr>
              <a:t>/our-work/healthcare-support-worker-learning-development-roadmap/technical-skills. {Accessed 16</a:t>
            </a:r>
            <a:r>
              <a:rPr lang="en-US" sz="3200" baseline="30000" dirty="0">
                <a:solidFill>
                  <a:srgbClr val="000000"/>
                </a:solidFill>
                <a:latin typeface="Arial" panose="020B0604020202020204" pitchFamily="34" charset="0"/>
                <a:cs typeface="Arial" panose="020B0604020202020204" pitchFamily="34" charset="0"/>
              </a:rPr>
              <a:t>th</a:t>
            </a:r>
            <a:r>
              <a:rPr lang="en-US" sz="3200" dirty="0">
                <a:solidFill>
                  <a:srgbClr val="000000"/>
                </a:solidFill>
                <a:latin typeface="Arial" panose="020B0604020202020204" pitchFamily="34" charset="0"/>
                <a:cs typeface="Arial" panose="020B0604020202020204" pitchFamily="34" charset="0"/>
              </a:rPr>
              <a:t> November 2022}.</a:t>
            </a:r>
          </a:p>
          <a:p>
            <a:pPr marL="0" indent="0" defTabSz="914400" hangingPunct="0">
              <a:spcBef>
                <a:spcPts val="0"/>
              </a:spcBef>
              <a:buNone/>
            </a:pPr>
            <a:endParaRPr lang="en-US" sz="3200" dirty="0">
              <a:solidFill>
                <a:srgbClr val="000000"/>
              </a:solidFill>
              <a:latin typeface="Arial" panose="020B0604020202020204" pitchFamily="34" charset="0"/>
              <a:cs typeface="Arial" panose="020B0604020202020204" pitchFamily="34" charset="0"/>
              <a:hlinkClick r:id="rId5"/>
            </a:endParaRPr>
          </a:p>
          <a:p>
            <a:pPr marL="0" indent="0" defTabSz="914400" hangingPunct="0">
              <a:spcBef>
                <a:spcPts val="0"/>
              </a:spcBef>
              <a:buNone/>
            </a:pPr>
            <a:endParaRPr lang="en-US" sz="3200" dirty="0">
              <a:solidFill>
                <a:srgbClr val="000000"/>
              </a:solidFill>
              <a:latin typeface="Arial" panose="020B0604020202020204" pitchFamily="34" charset="0"/>
              <a:cs typeface="Arial" panose="020B0604020202020204" pitchFamily="34" charset="0"/>
              <a:hlinkClick r:id="rId5"/>
            </a:endParaRPr>
          </a:p>
          <a:p>
            <a:pPr marL="0" indent="0" defTabSz="914400" hangingPunct="0">
              <a:spcBef>
                <a:spcPts val="0"/>
              </a:spcBef>
              <a:buNone/>
            </a:pPr>
            <a:r>
              <a:rPr lang="en-GB" sz="3200" dirty="0">
                <a:latin typeface="Arial" panose="020B0604020202020204" pitchFamily="34" charset="0"/>
                <a:cs typeface="Arial" panose="020B0604020202020204" pitchFamily="34" charset="0"/>
                <a:hlinkClick r:id="rId5"/>
              </a:rPr>
              <a:t> https://www.england.nhs.uk/digitaltechnology/</a:t>
            </a:r>
            <a:r>
              <a:rPr lang="en-GB" sz="3200" dirty="0">
                <a:latin typeface="Arial" panose="020B0604020202020204" pitchFamily="34" charset="0"/>
                <a:cs typeface="Arial" panose="020B0604020202020204" pitchFamily="34" charset="0"/>
              </a:rPr>
              <a:t> {Accessed 22</a:t>
            </a:r>
            <a:r>
              <a:rPr lang="en-GB" sz="3200" baseline="30000" dirty="0">
                <a:latin typeface="Arial" panose="020B0604020202020204" pitchFamily="34" charset="0"/>
                <a:cs typeface="Arial" panose="020B0604020202020204" pitchFamily="34" charset="0"/>
              </a:rPr>
              <a:t>nd</a:t>
            </a:r>
            <a:r>
              <a:rPr lang="en-GB" sz="3200" dirty="0">
                <a:latin typeface="Arial" panose="020B0604020202020204" pitchFamily="34" charset="0"/>
                <a:cs typeface="Arial" panose="020B0604020202020204" pitchFamily="34" charset="0"/>
              </a:rPr>
              <a:t> November 2022}.</a:t>
            </a:r>
          </a:p>
          <a:p>
            <a:pPr marL="0" lvl="0" indent="0" defTabSz="914400" hangingPunct="0">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marL="0" lvl="0" indent="0" defTabSz="914400" hangingPunct="0">
              <a:spcBef>
                <a:spcPts val="0"/>
              </a:spcBef>
              <a:buNone/>
            </a:pPr>
            <a:endParaRPr lang="en-US" dirty="0">
              <a:solidFill>
                <a:srgbClr val="000000"/>
              </a:solidFill>
              <a:latin typeface="Arial" panose="020B0604020202020204" pitchFamily="34" charset="0"/>
              <a:cs typeface="Arial" panose="020B0604020202020204" pitchFamily="34" charset="0"/>
            </a:endParaRPr>
          </a:p>
          <a:p>
            <a:pPr marL="0" lvl="0" indent="0" defTabSz="914400" hangingPunct="0">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marL="0" lvl="0" indent="0" defTabSz="914400" hangingPunct="0">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marL="0" lvl="0" indent="0" defTabSz="914400" hangingPunct="0">
              <a:spcBef>
                <a:spcPts val="0"/>
              </a:spcBef>
              <a:buNone/>
            </a:pPr>
            <a:endParaRPr lang="en-US" dirty="0">
              <a:solidFill>
                <a:srgbClr val="000000"/>
              </a:solidFill>
              <a:latin typeface="Arial" panose="020B0604020202020204" pitchFamily="34" charset="0"/>
              <a:cs typeface="Arial" panose="020B0604020202020204" pitchFamily="34" charset="0"/>
            </a:endParaRPr>
          </a:p>
          <a:p>
            <a:pPr marL="0" lvl="0" indent="0" defTabSz="914400" hangingPunct="0">
              <a:spcBef>
                <a:spcPts val="0"/>
              </a:spcBef>
              <a:buNone/>
            </a:pPr>
            <a:endParaRPr lang="en-US" sz="1800" dirty="0">
              <a:solidFill>
                <a:srgbClr val="000000"/>
              </a:solidFill>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2EB76125-0E29-11FE-518B-0356628B9842}"/>
              </a:ext>
            </a:extLst>
          </p:cNvPr>
          <p:cNvSpPr>
            <a:spLocks noGrp="1"/>
          </p:cNvSpPr>
          <p:nvPr>
            <p:ph type="sldNum" sz="quarter" idx="12"/>
          </p:nvPr>
        </p:nvSpPr>
        <p:spPr/>
        <p:txBody>
          <a:bodyPr/>
          <a:lstStyle/>
          <a:p>
            <a:fld id="{519954A3-9DFD-4C44-94BA-B95130A3BA1C}" type="slidenum">
              <a:rPr lang="en-US" smtClean="0"/>
              <a:t>19</a:t>
            </a:fld>
            <a:endParaRPr lang="en-US" dirty="0"/>
          </a:p>
        </p:txBody>
      </p:sp>
    </p:spTree>
    <p:extLst>
      <p:ext uri="{BB962C8B-B14F-4D97-AF65-F5344CB8AC3E}">
        <p14:creationId xmlns:p14="http://schemas.microsoft.com/office/powerpoint/2010/main" val="1448827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3325B-7314-AF6C-E9DE-1A61130A3BF5}"/>
              </a:ext>
            </a:extLst>
          </p:cNvPr>
          <p:cNvSpPr>
            <a:spLocks noGrp="1"/>
          </p:cNvSpPr>
          <p:nvPr>
            <p:ph type="title"/>
          </p:nvPr>
        </p:nvSpPr>
        <p:spPr/>
        <p:txBody>
          <a:bodyPr/>
          <a:lstStyle/>
          <a:p>
            <a:r>
              <a:rPr lang="en-GB" dirty="0"/>
              <a:t>References (cont’d)</a:t>
            </a:r>
          </a:p>
        </p:txBody>
      </p:sp>
      <p:sp>
        <p:nvSpPr>
          <p:cNvPr id="3" name="Content Placeholder 2">
            <a:extLst>
              <a:ext uri="{FF2B5EF4-FFF2-40B4-BE49-F238E27FC236}">
                <a16:creationId xmlns:a16="http://schemas.microsoft.com/office/drawing/2014/main" id="{AC8077F3-46B1-8CCA-32A2-07794B6EF567}"/>
              </a:ext>
            </a:extLst>
          </p:cNvPr>
          <p:cNvSpPr>
            <a:spLocks noGrp="1"/>
          </p:cNvSpPr>
          <p:nvPr>
            <p:ph idx="1"/>
          </p:nvPr>
        </p:nvSpPr>
        <p:spPr/>
        <p:txBody>
          <a:bodyPr/>
          <a:lstStyle/>
          <a:p>
            <a:pPr marL="0" indent="0">
              <a:buNone/>
            </a:pPr>
            <a:r>
              <a:rPr lang="en-GB" sz="2000" dirty="0">
                <a:latin typeface="Arial" panose="020B0604020202020204" pitchFamily="34" charset="0"/>
                <a:cs typeface="Arial" panose="020B0604020202020204" pitchFamily="34" charset="0"/>
                <a:hlinkClick r:id="rId2"/>
              </a:rPr>
              <a:t>https://www.england.nhs.uk/mat-transformation/matrons-handbook/digital-and-technology/</a:t>
            </a:r>
            <a:r>
              <a:rPr lang="en-GB" sz="2000" dirty="0">
                <a:latin typeface="Arial" panose="020B0604020202020204" pitchFamily="34" charset="0"/>
                <a:cs typeface="Arial" panose="020B0604020202020204" pitchFamily="34" charset="0"/>
              </a:rPr>
              <a:t> { Accessed 24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2022}</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3"/>
              </a:rPr>
              <a:t>  https://www.ibm.com/uk-en/topics/healthcare-technology</a:t>
            </a:r>
            <a:r>
              <a:rPr lang="en-GB" sz="2000" dirty="0">
                <a:latin typeface="Arial" panose="020B0604020202020204" pitchFamily="34" charset="0"/>
                <a:cs typeface="Arial" panose="020B0604020202020204" pitchFamily="34" charset="0"/>
              </a:rPr>
              <a:t> {Accessed 26</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November 2022}.</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4"/>
              </a:rPr>
              <a:t> https://www.news-medical.net/health/Recent-Developments-in-Health-Technology.aspx</a:t>
            </a:r>
            <a:r>
              <a:rPr lang="en-GB" sz="2000" dirty="0">
                <a:latin typeface="Arial" panose="020B0604020202020204" pitchFamily="34" charset="0"/>
                <a:cs typeface="Arial" panose="020B0604020202020204" pitchFamily="34" charset="0"/>
              </a:rPr>
              <a:t> {Accessed 27th November 2022}.</a:t>
            </a:r>
            <a:r>
              <a:rPr lang="en-GB" sz="2000" dirty="0">
                <a:solidFill>
                  <a:srgbClr val="000000"/>
                </a:solidFill>
                <a:latin typeface="Arial" panose="020B0604020202020204" pitchFamily="34" charset="0"/>
                <a:cs typeface="Arial" panose="020B0604020202020204" pitchFamily="34" charset="0"/>
              </a:rPr>
              <a:t> </a:t>
            </a:r>
          </a:p>
          <a:p>
            <a:pPr marL="0" indent="0">
              <a:buNone/>
            </a:pPr>
            <a:endParaRPr lang="en-GB" sz="1800" dirty="0">
              <a:solidFill>
                <a:srgbClr val="000000"/>
              </a:solidFill>
              <a:latin typeface="Arial" panose="020B0604020202020204" pitchFamily="34" charset="0"/>
              <a:cs typeface="Arial" panose="020B0604020202020204" pitchFamily="34" charset="0"/>
            </a:endParaRPr>
          </a:p>
          <a:p>
            <a:pPr marL="0" indent="0">
              <a:buNone/>
            </a:pPr>
            <a:r>
              <a:rPr lang="en-GB" sz="1800" dirty="0">
                <a:solidFill>
                  <a:srgbClr val="000000"/>
                </a:solidFill>
                <a:latin typeface="Arial" panose="020B0604020202020204" pitchFamily="34" charset="0"/>
                <a:cs typeface="Arial" panose="020B0604020202020204" pitchFamily="34" charset="0"/>
              </a:rPr>
              <a:t>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194461F5-5192-EAD5-1A3D-A0FC68420900}"/>
              </a:ext>
            </a:extLst>
          </p:cNvPr>
          <p:cNvSpPr>
            <a:spLocks noGrp="1"/>
          </p:cNvSpPr>
          <p:nvPr>
            <p:ph type="sldNum" sz="quarter" idx="12"/>
          </p:nvPr>
        </p:nvSpPr>
        <p:spPr/>
        <p:txBody>
          <a:bodyPr/>
          <a:lstStyle/>
          <a:p>
            <a:fld id="{519954A3-9DFD-4C44-94BA-B95130A3BA1C}" type="slidenum">
              <a:rPr lang="en-US" smtClean="0"/>
              <a:t>20</a:t>
            </a:fld>
            <a:endParaRPr lang="en-US" dirty="0"/>
          </a:p>
        </p:txBody>
      </p:sp>
    </p:spTree>
    <p:extLst>
      <p:ext uri="{BB962C8B-B14F-4D97-AF65-F5344CB8AC3E}">
        <p14:creationId xmlns:p14="http://schemas.microsoft.com/office/powerpoint/2010/main" val="1862978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B3517DA-6CE8-82A1-11B0-E12C9534AA09}"/>
              </a:ext>
            </a:extLst>
          </p:cNvPr>
          <p:cNvSpPr>
            <a:spLocks noGrp="1"/>
          </p:cNvSpPr>
          <p:nvPr>
            <p:ph type="title"/>
          </p:nvPr>
        </p:nvSpPr>
        <p:spPr>
          <a:xfrm>
            <a:off x="6094855" y="1615593"/>
            <a:ext cx="3497565" cy="4063260"/>
          </a:xfrm>
        </p:spPr>
        <p:txBody>
          <a:bodyPr vert="horz" lIns="91440" tIns="45720" rIns="91440" bIns="45720" rtlCol="0" anchor="b">
            <a:noAutofit/>
          </a:bodyPr>
          <a:lstStyle/>
          <a:p>
            <a:r>
              <a:rPr lang="en-US" sz="6000" b="1" dirty="0">
                <a:solidFill>
                  <a:srgbClr val="C00000"/>
                </a:solidFill>
                <a:latin typeface="Arial" panose="020B0604020202020204" pitchFamily="34" charset="0"/>
                <a:cs typeface="Arial" panose="020B0604020202020204" pitchFamily="34" charset="0"/>
              </a:rPr>
              <a:t>THANK YOU FOR YOUR TIME</a:t>
            </a:r>
          </a:p>
        </p:txBody>
      </p:sp>
      <p:sp>
        <p:nvSpPr>
          <p:cNvPr id="22" name="Isosceles Triangle 21">
            <a:extLst>
              <a:ext uri="{FF2B5EF4-FFF2-40B4-BE49-F238E27FC236}">
                <a16:creationId xmlns:a16="http://schemas.microsoft.com/office/drawing/2014/main" id="{5AFB35D3-858E-4E79-BF76-43CADC0A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8C15EC0F-EF1F-C7E4-6FCB-38F8FBF9144F}"/>
              </a:ext>
            </a:extLst>
          </p:cNvPr>
          <p:cNvPicPr>
            <a:picLocks noGrp="1" noChangeAspect="1"/>
          </p:cNvPicPr>
          <p:nvPr>
            <p:ph idx="1"/>
          </p:nvPr>
        </p:nvPicPr>
        <p:blipFill>
          <a:blip r:embed="rId2"/>
          <a:stretch>
            <a:fillRect/>
          </a:stretch>
        </p:blipFill>
        <p:spPr>
          <a:xfrm>
            <a:off x="888603" y="1615593"/>
            <a:ext cx="4887354" cy="3626814"/>
          </a:xfrm>
          <a:prstGeom prst="rect">
            <a:avLst/>
          </a:prstGeom>
        </p:spPr>
      </p:pic>
      <p:sp>
        <p:nvSpPr>
          <p:cNvPr id="3" name="Slide Number Placeholder 2">
            <a:extLst>
              <a:ext uri="{FF2B5EF4-FFF2-40B4-BE49-F238E27FC236}">
                <a16:creationId xmlns:a16="http://schemas.microsoft.com/office/drawing/2014/main" id="{AD3FFF84-C599-B1E0-42CF-58292296D86E}"/>
              </a:ext>
            </a:extLst>
          </p:cNvPr>
          <p:cNvSpPr>
            <a:spLocks noGrp="1"/>
          </p:cNvSpPr>
          <p:nvPr>
            <p:ph type="sldNum" sz="quarter" idx="12"/>
          </p:nvPr>
        </p:nvSpPr>
        <p:spPr/>
        <p:txBody>
          <a:bodyPr/>
          <a:lstStyle/>
          <a:p>
            <a:fld id="{519954A3-9DFD-4C44-94BA-B95130A3BA1C}" type="slidenum">
              <a:rPr lang="en-US" smtClean="0"/>
              <a:t>21</a:t>
            </a:fld>
            <a:endParaRPr lang="en-US" dirty="0"/>
          </a:p>
        </p:txBody>
      </p:sp>
    </p:spTree>
    <p:extLst>
      <p:ext uri="{BB962C8B-B14F-4D97-AF65-F5344CB8AC3E}">
        <p14:creationId xmlns:p14="http://schemas.microsoft.com/office/powerpoint/2010/main" val="3975788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2343</TotalTime>
  <Words>1446</Words>
  <Application>Microsoft Office PowerPoint</Application>
  <PresentationFormat>Widescreen</PresentationFormat>
  <Paragraphs>137</Paragraphs>
  <Slides>21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Trebuchet MS</vt:lpstr>
      <vt:lpstr>Wingdings</vt:lpstr>
      <vt:lpstr>Wingdings 3</vt:lpstr>
      <vt:lpstr>Facet</vt:lpstr>
      <vt:lpstr>ASSESSMENT 1 GROUP PRESENTATION  Module Code: LCHS4002  Lecturer: Gregory Cowan</vt:lpstr>
      <vt:lpstr>INTRODUCTION</vt:lpstr>
      <vt:lpstr>Use of contemporary technology in healthcare(diagnostic, administrative and care support)</vt:lpstr>
      <vt:lpstr>PowerPoint Presentation</vt:lpstr>
      <vt:lpstr>PowerPoint Presentation</vt:lpstr>
      <vt:lpstr>The use of technology during the Covid-19 pandemic.</vt:lpstr>
      <vt:lpstr>PowerPoint Presentation</vt:lpstr>
      <vt:lpstr>The use of digital communication , collaboration and participation.</vt:lpstr>
      <vt:lpstr>PowerPoint Presentation</vt:lpstr>
      <vt:lpstr>PowerPoint Presentation</vt:lpstr>
      <vt:lpstr>PowerPoint Presentation</vt:lpstr>
      <vt:lpstr>The use of digital literacy for employee well-being and their professional career development (Teaching , e-learning and self-development).</vt:lpstr>
      <vt:lpstr>PowerPoint Presentation</vt:lpstr>
      <vt:lpstr>The relevance of technical proficiency for data and information handling.</vt:lpstr>
      <vt:lpstr>PowerPoint Presentation</vt:lpstr>
      <vt:lpstr>PowerPoint Presentation</vt:lpstr>
      <vt:lpstr>PowerPoint Presentation</vt:lpstr>
      <vt:lpstr>Conclusion</vt:lpstr>
      <vt:lpstr>References</vt:lpstr>
      <vt:lpstr>References (cont’d)</vt:lpstr>
      <vt:lpstr>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GROUP PRESENTATION  Module Code: LCHS4002  Lecturer: Gregory Lowan</dc:title>
  <dc:creator>Ade Okunlola (PGT)</dc:creator>
  <cp:lastModifiedBy>Ade Okunlola (PGT)</cp:lastModifiedBy>
  <cp:revision>91</cp:revision>
  <dcterms:created xsi:type="dcterms:W3CDTF">2022-11-27T09:53:02Z</dcterms:created>
  <dcterms:modified xsi:type="dcterms:W3CDTF">2022-12-11T13:28:20Z</dcterms:modified>
</cp:coreProperties>
</file>