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31"/>
  </p:notesMasterIdLst>
  <p:sldIdLst>
    <p:sldId id="257" r:id="rId5"/>
    <p:sldId id="837" r:id="rId6"/>
    <p:sldId id="831" r:id="rId7"/>
    <p:sldId id="884" r:id="rId8"/>
    <p:sldId id="886" r:id="rId9"/>
    <p:sldId id="872" r:id="rId10"/>
    <p:sldId id="882" r:id="rId11"/>
    <p:sldId id="887" r:id="rId12"/>
    <p:sldId id="262" r:id="rId13"/>
    <p:sldId id="883" r:id="rId14"/>
    <p:sldId id="764" r:id="rId15"/>
    <p:sldId id="711" r:id="rId16"/>
    <p:sldId id="769" r:id="rId17"/>
    <p:sldId id="790" r:id="rId18"/>
    <p:sldId id="889" r:id="rId19"/>
    <p:sldId id="770" r:id="rId20"/>
    <p:sldId id="776" r:id="rId21"/>
    <p:sldId id="777" r:id="rId22"/>
    <p:sldId id="778" r:id="rId23"/>
    <p:sldId id="779" r:id="rId24"/>
    <p:sldId id="780" r:id="rId25"/>
    <p:sldId id="782" r:id="rId26"/>
    <p:sldId id="787" r:id="rId27"/>
    <p:sldId id="789" r:id="rId28"/>
    <p:sldId id="791" r:id="rId29"/>
    <p:sldId id="771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92857" autoAdjust="0"/>
  </p:normalViewPr>
  <p:slideViewPr>
    <p:cSldViewPr snapToGrid="0">
      <p:cViewPr varScale="1">
        <p:scale>
          <a:sx n="96" d="100"/>
          <a:sy n="96" d="100"/>
        </p:scale>
        <p:origin x="59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7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7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E2CA64-3ECE-4C6A-891A-642683CE4829}" type="doc">
      <dgm:prSet loTypeId="urn:microsoft.com/office/officeart/2018/2/layout/IconVerticalSolidList" loCatId="icon" qsTypeId="urn:microsoft.com/office/officeart/2005/8/quickstyle/simple1#543" qsCatId="simple" csTypeId="urn:microsoft.com/office/officeart/2005/8/colors/accent1_2#278" csCatId="accent1" phldr="1"/>
      <dgm:spPr/>
      <dgm:t>
        <a:bodyPr/>
        <a:lstStyle/>
        <a:p>
          <a:endParaRPr lang="en-US"/>
        </a:p>
      </dgm:t>
    </dgm:pt>
    <dgm:pt modelId="{D484DC5B-F655-4422-9295-99D34CB4826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200" dirty="0"/>
            <a:t>Marketing and sales are distinct but interdependent business functions.</a:t>
          </a:r>
          <a:endParaRPr lang="en-US" sz="2200" dirty="0"/>
        </a:p>
      </dgm:t>
    </dgm:pt>
    <dgm:pt modelId="{A8768E12-D89D-4744-B183-2EAFB652FA32}" type="parTrans" cxnId="{79EAC5A1-C51C-40AC-884A-E4AF791E2D75}">
      <dgm:prSet/>
      <dgm:spPr/>
      <dgm:t>
        <a:bodyPr/>
        <a:lstStyle/>
        <a:p>
          <a:endParaRPr lang="en-US"/>
        </a:p>
      </dgm:t>
    </dgm:pt>
    <dgm:pt modelId="{8A8DB027-8F48-4456-AAA8-CAE8FDC90425}" type="sibTrans" cxnId="{79EAC5A1-C51C-40AC-884A-E4AF791E2D75}">
      <dgm:prSet/>
      <dgm:spPr/>
      <dgm:t>
        <a:bodyPr/>
        <a:lstStyle/>
        <a:p>
          <a:endParaRPr lang="en-US"/>
        </a:p>
      </dgm:t>
    </dgm:pt>
    <dgm:pt modelId="{52F4DC8D-5870-42EC-A648-A9A2C219D56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200" dirty="0"/>
            <a:t>Marketing identifies market opportunities, understands customer needs, develops positioning and creates demand for products and services. </a:t>
          </a:r>
          <a:endParaRPr lang="en-US" sz="2200" dirty="0"/>
        </a:p>
      </dgm:t>
    </dgm:pt>
    <dgm:pt modelId="{5B771D56-45CE-49F8-B337-25B9D441BB46}" type="parTrans" cxnId="{DA8C3CCB-C75F-4CBF-A325-15674FFAFFEB}">
      <dgm:prSet/>
      <dgm:spPr/>
      <dgm:t>
        <a:bodyPr/>
        <a:lstStyle/>
        <a:p>
          <a:endParaRPr lang="en-US"/>
        </a:p>
      </dgm:t>
    </dgm:pt>
    <dgm:pt modelId="{274F3ECD-83C4-43C8-9440-1E53CBA5DB16}" type="sibTrans" cxnId="{DA8C3CCB-C75F-4CBF-A325-15674FFAFFEB}">
      <dgm:prSet/>
      <dgm:spPr/>
      <dgm:t>
        <a:bodyPr/>
        <a:lstStyle/>
        <a:p>
          <a:endParaRPr lang="en-US"/>
        </a:p>
      </dgm:t>
    </dgm:pt>
    <dgm:pt modelId="{786F50DB-7670-46A5-9EDD-04D667E6827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200" dirty="0"/>
            <a:t>Sales engages with prospective customers, identifies individual requirements, communicates value and converts opportunities into revenue.</a:t>
          </a:r>
          <a:endParaRPr lang="en-US" sz="2200" dirty="0"/>
        </a:p>
      </dgm:t>
    </dgm:pt>
    <dgm:pt modelId="{372421C1-0EB0-43E6-9483-5B2A4A6185F5}" type="parTrans" cxnId="{41C8E832-BAEF-4ED5-B2AE-918F7906B63F}">
      <dgm:prSet/>
      <dgm:spPr/>
      <dgm:t>
        <a:bodyPr/>
        <a:lstStyle/>
        <a:p>
          <a:endParaRPr lang="en-US"/>
        </a:p>
      </dgm:t>
    </dgm:pt>
    <dgm:pt modelId="{A60C700F-3EE6-4AD0-B5BB-452E045D483F}" type="sibTrans" cxnId="{41C8E832-BAEF-4ED5-B2AE-918F7906B63F}">
      <dgm:prSet/>
      <dgm:spPr/>
      <dgm:t>
        <a:bodyPr/>
        <a:lstStyle/>
        <a:p>
          <a:endParaRPr lang="en-US"/>
        </a:p>
      </dgm:t>
    </dgm:pt>
    <dgm:pt modelId="{05775E0C-D302-4D4C-920D-A47750F2CD1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200" dirty="0"/>
            <a:t>Marketing provides sales with customer insights, campaign-generated leads and brand messaging</a:t>
          </a:r>
          <a:r>
            <a:rPr lang="en-GB" sz="1900" dirty="0"/>
            <a:t>.</a:t>
          </a:r>
          <a:endParaRPr lang="en-US" sz="1900" dirty="0"/>
        </a:p>
      </dgm:t>
    </dgm:pt>
    <dgm:pt modelId="{9E0026A0-6803-49F3-956D-8DE90FF697F8}" type="parTrans" cxnId="{0D3D8FE1-7E06-4CBC-B043-5113D3C1D1BB}">
      <dgm:prSet/>
      <dgm:spPr/>
      <dgm:t>
        <a:bodyPr/>
        <a:lstStyle/>
        <a:p>
          <a:endParaRPr lang="en-US"/>
        </a:p>
      </dgm:t>
    </dgm:pt>
    <dgm:pt modelId="{AA781678-B0CF-4449-89F3-91415A47B777}" type="sibTrans" cxnId="{0D3D8FE1-7E06-4CBC-B043-5113D3C1D1BB}">
      <dgm:prSet/>
      <dgm:spPr/>
      <dgm:t>
        <a:bodyPr/>
        <a:lstStyle/>
        <a:p>
          <a:endParaRPr lang="en-US"/>
        </a:p>
      </dgm:t>
    </dgm:pt>
    <dgm:pt modelId="{6054FE34-3570-4020-A251-79945CB0967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200" dirty="0"/>
            <a:t>Sales feedback can inform marketing research, product development, pricing and promotional decisions</a:t>
          </a:r>
          <a:endParaRPr lang="en-US" sz="2200" dirty="0"/>
        </a:p>
      </dgm:t>
    </dgm:pt>
    <dgm:pt modelId="{7380A7E1-6EB4-48B6-805A-053266F29188}" type="parTrans" cxnId="{13B70EEB-7643-47E3-8932-01636D0322C2}">
      <dgm:prSet/>
      <dgm:spPr/>
      <dgm:t>
        <a:bodyPr/>
        <a:lstStyle/>
        <a:p>
          <a:endParaRPr lang="en-US"/>
        </a:p>
      </dgm:t>
    </dgm:pt>
    <dgm:pt modelId="{D1E288D1-0AD1-4E11-BD97-F41DF80E664D}" type="sibTrans" cxnId="{13B70EEB-7643-47E3-8932-01636D0322C2}">
      <dgm:prSet/>
      <dgm:spPr/>
      <dgm:t>
        <a:bodyPr/>
        <a:lstStyle/>
        <a:p>
          <a:endParaRPr lang="en-US"/>
        </a:p>
      </dgm:t>
    </dgm:pt>
    <dgm:pt modelId="{DEF82C9E-3197-48A3-9C23-3D27AD6D4A0C}" type="pres">
      <dgm:prSet presAssocID="{AFE2CA64-3ECE-4C6A-891A-642683CE4829}" presName="root" presStyleCnt="0">
        <dgm:presLayoutVars>
          <dgm:dir/>
          <dgm:resizeHandles val="exact"/>
        </dgm:presLayoutVars>
      </dgm:prSet>
      <dgm:spPr/>
    </dgm:pt>
    <dgm:pt modelId="{874F0E88-5104-473C-BBE1-FC39AE24D127}" type="pres">
      <dgm:prSet presAssocID="{D484DC5B-F655-4422-9295-99D34CB48260}" presName="compNode" presStyleCnt="0"/>
      <dgm:spPr/>
    </dgm:pt>
    <dgm:pt modelId="{37B05498-FBEC-4839-90D0-5929C85F06FA}" type="pres">
      <dgm:prSet presAssocID="{D484DC5B-F655-4422-9295-99D34CB48260}" presName="bgRect" presStyleLbl="bgShp" presStyleIdx="0" presStyleCnt="5"/>
      <dgm:spPr/>
    </dgm:pt>
    <dgm:pt modelId="{55418722-949E-4650-B41B-5E5AF47431AB}" type="pres">
      <dgm:prSet presAssocID="{D484DC5B-F655-4422-9295-99D34CB48260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01CF053-E47B-4B17-864C-BE81D830446F}" type="pres">
      <dgm:prSet presAssocID="{D484DC5B-F655-4422-9295-99D34CB48260}" presName="spaceRect" presStyleCnt="0"/>
      <dgm:spPr/>
    </dgm:pt>
    <dgm:pt modelId="{E0DE2A98-8301-4BAD-8CE0-589381D39817}" type="pres">
      <dgm:prSet presAssocID="{D484DC5B-F655-4422-9295-99D34CB48260}" presName="parTx" presStyleLbl="revTx" presStyleIdx="0" presStyleCnt="5">
        <dgm:presLayoutVars>
          <dgm:chMax val="0"/>
          <dgm:chPref val="0"/>
        </dgm:presLayoutVars>
      </dgm:prSet>
      <dgm:spPr/>
    </dgm:pt>
    <dgm:pt modelId="{EB2AEF77-38EA-439A-853E-FEA198888447}" type="pres">
      <dgm:prSet presAssocID="{8A8DB027-8F48-4456-AAA8-CAE8FDC90425}" presName="sibTrans" presStyleCnt="0"/>
      <dgm:spPr/>
    </dgm:pt>
    <dgm:pt modelId="{452D1DCC-DA75-49D1-815A-86729E451CC4}" type="pres">
      <dgm:prSet presAssocID="{52F4DC8D-5870-42EC-A648-A9A2C219D56E}" presName="compNode" presStyleCnt="0"/>
      <dgm:spPr/>
    </dgm:pt>
    <dgm:pt modelId="{E49BA732-23E9-49B5-A97C-234C6FBBCB14}" type="pres">
      <dgm:prSet presAssocID="{52F4DC8D-5870-42EC-A648-A9A2C219D56E}" presName="bgRect" presStyleLbl="bgShp" presStyleIdx="1" presStyleCnt="5"/>
      <dgm:spPr/>
    </dgm:pt>
    <dgm:pt modelId="{EA297D12-BA34-47F7-B5FC-4528F1CA457B}" type="pres">
      <dgm:prSet presAssocID="{52F4DC8D-5870-42EC-A648-A9A2C219D56E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F48BCFA-1DC0-49DE-ADE4-121DCEFC6852}" type="pres">
      <dgm:prSet presAssocID="{52F4DC8D-5870-42EC-A648-A9A2C219D56E}" presName="spaceRect" presStyleCnt="0"/>
      <dgm:spPr/>
    </dgm:pt>
    <dgm:pt modelId="{8F410F60-8A8E-45C7-9C51-456374FA7009}" type="pres">
      <dgm:prSet presAssocID="{52F4DC8D-5870-42EC-A648-A9A2C219D56E}" presName="parTx" presStyleLbl="revTx" presStyleIdx="1" presStyleCnt="5">
        <dgm:presLayoutVars>
          <dgm:chMax val="0"/>
          <dgm:chPref val="0"/>
        </dgm:presLayoutVars>
      </dgm:prSet>
      <dgm:spPr/>
    </dgm:pt>
    <dgm:pt modelId="{DF1072CC-BAC2-4A38-ABAF-CD7877449142}" type="pres">
      <dgm:prSet presAssocID="{274F3ECD-83C4-43C8-9440-1E53CBA5DB16}" presName="sibTrans" presStyleCnt="0"/>
      <dgm:spPr/>
    </dgm:pt>
    <dgm:pt modelId="{F8CB7E77-34A1-4DC1-8E91-C9B2169EF250}" type="pres">
      <dgm:prSet presAssocID="{786F50DB-7670-46A5-9EDD-04D667E68274}" presName="compNode" presStyleCnt="0"/>
      <dgm:spPr/>
    </dgm:pt>
    <dgm:pt modelId="{307F1E7B-0F60-4149-BEB3-FBDA430E42DC}" type="pres">
      <dgm:prSet presAssocID="{786F50DB-7670-46A5-9EDD-04D667E68274}" presName="bgRect" presStyleLbl="bgShp" presStyleIdx="2" presStyleCnt="5"/>
      <dgm:spPr/>
    </dgm:pt>
    <dgm:pt modelId="{50348B68-A5BF-49BB-A3C1-8E27064D6BAD}" type="pres">
      <dgm:prSet presAssocID="{786F50DB-7670-46A5-9EDD-04D667E68274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2D43E618-94B7-49D6-82D1-C537E33A8996}" type="pres">
      <dgm:prSet presAssocID="{786F50DB-7670-46A5-9EDD-04D667E68274}" presName="spaceRect" presStyleCnt="0"/>
      <dgm:spPr/>
    </dgm:pt>
    <dgm:pt modelId="{28B36653-40EB-4A2A-88E9-A1B05D47D412}" type="pres">
      <dgm:prSet presAssocID="{786F50DB-7670-46A5-9EDD-04D667E68274}" presName="parTx" presStyleLbl="revTx" presStyleIdx="2" presStyleCnt="5">
        <dgm:presLayoutVars>
          <dgm:chMax val="0"/>
          <dgm:chPref val="0"/>
        </dgm:presLayoutVars>
      </dgm:prSet>
      <dgm:spPr/>
    </dgm:pt>
    <dgm:pt modelId="{46642DBE-52C4-4F54-94F0-FBA12161EE0F}" type="pres">
      <dgm:prSet presAssocID="{A60C700F-3EE6-4AD0-B5BB-452E045D483F}" presName="sibTrans" presStyleCnt="0"/>
      <dgm:spPr/>
    </dgm:pt>
    <dgm:pt modelId="{89FE3A87-EABB-42AC-AA7F-880E442D4823}" type="pres">
      <dgm:prSet presAssocID="{05775E0C-D302-4D4C-920D-A47750F2CD15}" presName="compNode" presStyleCnt="0"/>
      <dgm:spPr/>
    </dgm:pt>
    <dgm:pt modelId="{A11BE776-4537-4B2C-85F0-AC69CF60E359}" type="pres">
      <dgm:prSet presAssocID="{05775E0C-D302-4D4C-920D-A47750F2CD15}" presName="bgRect" presStyleLbl="bgShp" presStyleIdx="3" presStyleCnt="5"/>
      <dgm:spPr/>
    </dgm:pt>
    <dgm:pt modelId="{BCF5AF14-935D-4565-87D7-A25BD6B7B5A8}" type="pres">
      <dgm:prSet presAssocID="{05775E0C-D302-4D4C-920D-A47750F2CD15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99F64EA9-80C8-4B59-9C9B-5F3F4A3F1C1C}" type="pres">
      <dgm:prSet presAssocID="{05775E0C-D302-4D4C-920D-A47750F2CD15}" presName="spaceRect" presStyleCnt="0"/>
      <dgm:spPr/>
    </dgm:pt>
    <dgm:pt modelId="{16F4E99E-4587-4400-AC61-7D160FBDBF46}" type="pres">
      <dgm:prSet presAssocID="{05775E0C-D302-4D4C-920D-A47750F2CD15}" presName="parTx" presStyleLbl="revTx" presStyleIdx="3" presStyleCnt="5">
        <dgm:presLayoutVars>
          <dgm:chMax val="0"/>
          <dgm:chPref val="0"/>
        </dgm:presLayoutVars>
      </dgm:prSet>
      <dgm:spPr/>
    </dgm:pt>
    <dgm:pt modelId="{CCB1494B-0E49-4CC1-81D4-B37C6C0CE468}" type="pres">
      <dgm:prSet presAssocID="{AA781678-B0CF-4449-89F3-91415A47B777}" presName="sibTrans" presStyleCnt="0"/>
      <dgm:spPr/>
    </dgm:pt>
    <dgm:pt modelId="{EF883848-49CD-4960-ABEF-672EEE89F4D5}" type="pres">
      <dgm:prSet presAssocID="{6054FE34-3570-4020-A251-79945CB09672}" presName="compNode" presStyleCnt="0"/>
      <dgm:spPr/>
    </dgm:pt>
    <dgm:pt modelId="{10DA419E-1CFA-460A-B408-0520D3EA6B1D}" type="pres">
      <dgm:prSet presAssocID="{6054FE34-3570-4020-A251-79945CB09672}" presName="bgRect" presStyleLbl="bgShp" presStyleIdx="4" presStyleCnt="5"/>
      <dgm:spPr/>
    </dgm:pt>
    <dgm:pt modelId="{DD81E186-251E-4AF5-BB1A-026FD6B063B8}" type="pres">
      <dgm:prSet presAssocID="{6054FE34-3570-4020-A251-79945CB09672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9F4C55A0-1375-4907-85C5-4FDFBC140E4D}" type="pres">
      <dgm:prSet presAssocID="{6054FE34-3570-4020-A251-79945CB09672}" presName="spaceRect" presStyleCnt="0"/>
      <dgm:spPr/>
    </dgm:pt>
    <dgm:pt modelId="{501867CA-D062-4CAC-BC65-DB9AAAFCBDBE}" type="pres">
      <dgm:prSet presAssocID="{6054FE34-3570-4020-A251-79945CB09672}" presName="parTx" presStyleLbl="revTx" presStyleIdx="4" presStyleCnt="5" custScaleX="100382" custScaleY="96166">
        <dgm:presLayoutVars>
          <dgm:chMax val="0"/>
          <dgm:chPref val="0"/>
        </dgm:presLayoutVars>
      </dgm:prSet>
      <dgm:spPr/>
    </dgm:pt>
  </dgm:ptLst>
  <dgm:cxnLst>
    <dgm:cxn modelId="{FD1F4D03-A5D4-4D00-BD77-45AF01D2883B}" type="presOf" srcId="{05775E0C-D302-4D4C-920D-A47750F2CD15}" destId="{16F4E99E-4587-4400-AC61-7D160FBDBF46}" srcOrd="0" destOrd="0" presId="urn:microsoft.com/office/officeart/2018/2/layout/IconVerticalSolidList"/>
    <dgm:cxn modelId="{213AF703-5436-4D55-8776-FCD0D681ED08}" type="presOf" srcId="{52F4DC8D-5870-42EC-A648-A9A2C219D56E}" destId="{8F410F60-8A8E-45C7-9C51-456374FA7009}" srcOrd="0" destOrd="0" presId="urn:microsoft.com/office/officeart/2018/2/layout/IconVerticalSolidList"/>
    <dgm:cxn modelId="{976DC511-8EF6-4089-992B-A6142B1706F1}" type="presOf" srcId="{786F50DB-7670-46A5-9EDD-04D667E68274}" destId="{28B36653-40EB-4A2A-88E9-A1B05D47D412}" srcOrd="0" destOrd="0" presId="urn:microsoft.com/office/officeart/2018/2/layout/IconVerticalSolidList"/>
    <dgm:cxn modelId="{42E7C827-1139-4CE1-97D8-60B4431A2F93}" type="presOf" srcId="{D484DC5B-F655-4422-9295-99D34CB48260}" destId="{E0DE2A98-8301-4BAD-8CE0-589381D39817}" srcOrd="0" destOrd="0" presId="urn:microsoft.com/office/officeart/2018/2/layout/IconVerticalSolidList"/>
    <dgm:cxn modelId="{41C8E832-BAEF-4ED5-B2AE-918F7906B63F}" srcId="{AFE2CA64-3ECE-4C6A-891A-642683CE4829}" destId="{786F50DB-7670-46A5-9EDD-04D667E68274}" srcOrd="2" destOrd="0" parTransId="{372421C1-0EB0-43E6-9483-5B2A4A6185F5}" sibTransId="{A60C700F-3EE6-4AD0-B5BB-452E045D483F}"/>
    <dgm:cxn modelId="{B185D63E-DA35-4380-81F7-0ED35915ABC7}" type="presOf" srcId="{6054FE34-3570-4020-A251-79945CB09672}" destId="{501867CA-D062-4CAC-BC65-DB9AAAFCBDBE}" srcOrd="0" destOrd="0" presId="urn:microsoft.com/office/officeart/2018/2/layout/IconVerticalSolidList"/>
    <dgm:cxn modelId="{79EAC5A1-C51C-40AC-884A-E4AF791E2D75}" srcId="{AFE2CA64-3ECE-4C6A-891A-642683CE4829}" destId="{D484DC5B-F655-4422-9295-99D34CB48260}" srcOrd="0" destOrd="0" parTransId="{A8768E12-D89D-4744-B183-2EAFB652FA32}" sibTransId="{8A8DB027-8F48-4456-AAA8-CAE8FDC90425}"/>
    <dgm:cxn modelId="{DA8C3CCB-C75F-4CBF-A325-15674FFAFFEB}" srcId="{AFE2CA64-3ECE-4C6A-891A-642683CE4829}" destId="{52F4DC8D-5870-42EC-A648-A9A2C219D56E}" srcOrd="1" destOrd="0" parTransId="{5B771D56-45CE-49F8-B337-25B9D441BB46}" sibTransId="{274F3ECD-83C4-43C8-9440-1E53CBA5DB16}"/>
    <dgm:cxn modelId="{C1E652CC-74C3-443E-BFFB-48512563F12A}" type="presOf" srcId="{AFE2CA64-3ECE-4C6A-891A-642683CE4829}" destId="{DEF82C9E-3197-48A3-9C23-3D27AD6D4A0C}" srcOrd="0" destOrd="0" presId="urn:microsoft.com/office/officeart/2018/2/layout/IconVerticalSolidList"/>
    <dgm:cxn modelId="{0D3D8FE1-7E06-4CBC-B043-5113D3C1D1BB}" srcId="{AFE2CA64-3ECE-4C6A-891A-642683CE4829}" destId="{05775E0C-D302-4D4C-920D-A47750F2CD15}" srcOrd="3" destOrd="0" parTransId="{9E0026A0-6803-49F3-956D-8DE90FF697F8}" sibTransId="{AA781678-B0CF-4449-89F3-91415A47B777}"/>
    <dgm:cxn modelId="{13B70EEB-7643-47E3-8932-01636D0322C2}" srcId="{AFE2CA64-3ECE-4C6A-891A-642683CE4829}" destId="{6054FE34-3570-4020-A251-79945CB09672}" srcOrd="4" destOrd="0" parTransId="{7380A7E1-6EB4-48B6-805A-053266F29188}" sibTransId="{D1E288D1-0AD1-4E11-BD97-F41DF80E664D}"/>
    <dgm:cxn modelId="{F0D54B29-90B5-491D-A08F-F3B67C3AF8AD}" type="presParOf" srcId="{DEF82C9E-3197-48A3-9C23-3D27AD6D4A0C}" destId="{874F0E88-5104-473C-BBE1-FC39AE24D127}" srcOrd="0" destOrd="0" presId="urn:microsoft.com/office/officeart/2018/2/layout/IconVerticalSolidList"/>
    <dgm:cxn modelId="{8E0FB4C2-312A-4757-990D-BE54621B7DCD}" type="presParOf" srcId="{874F0E88-5104-473C-BBE1-FC39AE24D127}" destId="{37B05498-FBEC-4839-90D0-5929C85F06FA}" srcOrd="0" destOrd="0" presId="urn:microsoft.com/office/officeart/2018/2/layout/IconVerticalSolidList"/>
    <dgm:cxn modelId="{797BA75D-8A5F-402E-A23E-C626D207ED1A}" type="presParOf" srcId="{874F0E88-5104-473C-BBE1-FC39AE24D127}" destId="{55418722-949E-4650-B41B-5E5AF47431AB}" srcOrd="1" destOrd="0" presId="urn:microsoft.com/office/officeart/2018/2/layout/IconVerticalSolidList"/>
    <dgm:cxn modelId="{5283DCAF-D4E2-46CC-B613-C17ED400C2AF}" type="presParOf" srcId="{874F0E88-5104-473C-BBE1-FC39AE24D127}" destId="{901CF053-E47B-4B17-864C-BE81D830446F}" srcOrd="2" destOrd="0" presId="urn:microsoft.com/office/officeart/2018/2/layout/IconVerticalSolidList"/>
    <dgm:cxn modelId="{1E3014F9-F79C-4F01-9B5B-E260F77A8678}" type="presParOf" srcId="{874F0E88-5104-473C-BBE1-FC39AE24D127}" destId="{E0DE2A98-8301-4BAD-8CE0-589381D39817}" srcOrd="3" destOrd="0" presId="urn:microsoft.com/office/officeart/2018/2/layout/IconVerticalSolidList"/>
    <dgm:cxn modelId="{44B54590-33C0-4813-8427-2B0F921819B3}" type="presParOf" srcId="{DEF82C9E-3197-48A3-9C23-3D27AD6D4A0C}" destId="{EB2AEF77-38EA-439A-853E-FEA198888447}" srcOrd="1" destOrd="0" presId="urn:microsoft.com/office/officeart/2018/2/layout/IconVerticalSolidList"/>
    <dgm:cxn modelId="{70B97E57-222A-4436-AC24-88D8ECC32327}" type="presParOf" srcId="{DEF82C9E-3197-48A3-9C23-3D27AD6D4A0C}" destId="{452D1DCC-DA75-49D1-815A-86729E451CC4}" srcOrd="2" destOrd="0" presId="urn:microsoft.com/office/officeart/2018/2/layout/IconVerticalSolidList"/>
    <dgm:cxn modelId="{6C5F3FB0-C3E4-4336-9CF7-CF2F57C8F792}" type="presParOf" srcId="{452D1DCC-DA75-49D1-815A-86729E451CC4}" destId="{E49BA732-23E9-49B5-A97C-234C6FBBCB14}" srcOrd="0" destOrd="0" presId="urn:microsoft.com/office/officeart/2018/2/layout/IconVerticalSolidList"/>
    <dgm:cxn modelId="{2BC08B5E-6A3A-46AD-9E3C-5749705F054E}" type="presParOf" srcId="{452D1DCC-DA75-49D1-815A-86729E451CC4}" destId="{EA297D12-BA34-47F7-B5FC-4528F1CA457B}" srcOrd="1" destOrd="0" presId="urn:microsoft.com/office/officeart/2018/2/layout/IconVerticalSolidList"/>
    <dgm:cxn modelId="{1BAA0D1F-4B63-4A90-BC47-E8B9514F2332}" type="presParOf" srcId="{452D1DCC-DA75-49D1-815A-86729E451CC4}" destId="{CF48BCFA-1DC0-49DE-ADE4-121DCEFC6852}" srcOrd="2" destOrd="0" presId="urn:microsoft.com/office/officeart/2018/2/layout/IconVerticalSolidList"/>
    <dgm:cxn modelId="{4335830F-8DD4-48DC-A625-11C13DC0D883}" type="presParOf" srcId="{452D1DCC-DA75-49D1-815A-86729E451CC4}" destId="{8F410F60-8A8E-45C7-9C51-456374FA7009}" srcOrd="3" destOrd="0" presId="urn:microsoft.com/office/officeart/2018/2/layout/IconVerticalSolidList"/>
    <dgm:cxn modelId="{B8F69B01-F5AD-477F-8E3B-B4F8D53739A7}" type="presParOf" srcId="{DEF82C9E-3197-48A3-9C23-3D27AD6D4A0C}" destId="{DF1072CC-BAC2-4A38-ABAF-CD7877449142}" srcOrd="3" destOrd="0" presId="urn:microsoft.com/office/officeart/2018/2/layout/IconVerticalSolidList"/>
    <dgm:cxn modelId="{93FF82F8-AF0B-43D0-8D08-004B8429A25B}" type="presParOf" srcId="{DEF82C9E-3197-48A3-9C23-3D27AD6D4A0C}" destId="{F8CB7E77-34A1-4DC1-8E91-C9B2169EF250}" srcOrd="4" destOrd="0" presId="urn:microsoft.com/office/officeart/2018/2/layout/IconVerticalSolidList"/>
    <dgm:cxn modelId="{58FBC5C5-ABBD-4589-81F1-0943BE6AC192}" type="presParOf" srcId="{F8CB7E77-34A1-4DC1-8E91-C9B2169EF250}" destId="{307F1E7B-0F60-4149-BEB3-FBDA430E42DC}" srcOrd="0" destOrd="0" presId="urn:microsoft.com/office/officeart/2018/2/layout/IconVerticalSolidList"/>
    <dgm:cxn modelId="{B090C00E-C863-4499-81E9-11DC8CAD9629}" type="presParOf" srcId="{F8CB7E77-34A1-4DC1-8E91-C9B2169EF250}" destId="{50348B68-A5BF-49BB-A3C1-8E27064D6BAD}" srcOrd="1" destOrd="0" presId="urn:microsoft.com/office/officeart/2018/2/layout/IconVerticalSolidList"/>
    <dgm:cxn modelId="{63B0CBF3-FB88-4751-8994-7514513854BB}" type="presParOf" srcId="{F8CB7E77-34A1-4DC1-8E91-C9B2169EF250}" destId="{2D43E618-94B7-49D6-82D1-C537E33A8996}" srcOrd="2" destOrd="0" presId="urn:microsoft.com/office/officeart/2018/2/layout/IconVerticalSolidList"/>
    <dgm:cxn modelId="{61B4A83C-3D61-4883-9A71-FB6F4244E7D5}" type="presParOf" srcId="{F8CB7E77-34A1-4DC1-8E91-C9B2169EF250}" destId="{28B36653-40EB-4A2A-88E9-A1B05D47D412}" srcOrd="3" destOrd="0" presId="urn:microsoft.com/office/officeart/2018/2/layout/IconVerticalSolidList"/>
    <dgm:cxn modelId="{C029BBF8-900E-4192-91F7-E8F14586159E}" type="presParOf" srcId="{DEF82C9E-3197-48A3-9C23-3D27AD6D4A0C}" destId="{46642DBE-52C4-4F54-94F0-FBA12161EE0F}" srcOrd="5" destOrd="0" presId="urn:microsoft.com/office/officeart/2018/2/layout/IconVerticalSolidList"/>
    <dgm:cxn modelId="{5FD313AD-2230-406C-B4B8-A1D9275FBDAB}" type="presParOf" srcId="{DEF82C9E-3197-48A3-9C23-3D27AD6D4A0C}" destId="{89FE3A87-EABB-42AC-AA7F-880E442D4823}" srcOrd="6" destOrd="0" presId="urn:microsoft.com/office/officeart/2018/2/layout/IconVerticalSolidList"/>
    <dgm:cxn modelId="{BCA4F651-B9B3-4822-83D7-5B194C1F89A8}" type="presParOf" srcId="{89FE3A87-EABB-42AC-AA7F-880E442D4823}" destId="{A11BE776-4537-4B2C-85F0-AC69CF60E359}" srcOrd="0" destOrd="0" presId="urn:microsoft.com/office/officeart/2018/2/layout/IconVerticalSolidList"/>
    <dgm:cxn modelId="{5FDE1636-7396-496A-B48A-503EF85E94DC}" type="presParOf" srcId="{89FE3A87-EABB-42AC-AA7F-880E442D4823}" destId="{BCF5AF14-935D-4565-87D7-A25BD6B7B5A8}" srcOrd="1" destOrd="0" presId="urn:microsoft.com/office/officeart/2018/2/layout/IconVerticalSolidList"/>
    <dgm:cxn modelId="{AEBD4605-1869-4CD2-B644-EB15AFA5625C}" type="presParOf" srcId="{89FE3A87-EABB-42AC-AA7F-880E442D4823}" destId="{99F64EA9-80C8-4B59-9C9B-5F3F4A3F1C1C}" srcOrd="2" destOrd="0" presId="urn:microsoft.com/office/officeart/2018/2/layout/IconVerticalSolidList"/>
    <dgm:cxn modelId="{7A329950-210F-4847-8442-725BAADAA35F}" type="presParOf" srcId="{89FE3A87-EABB-42AC-AA7F-880E442D4823}" destId="{16F4E99E-4587-4400-AC61-7D160FBDBF46}" srcOrd="3" destOrd="0" presId="urn:microsoft.com/office/officeart/2018/2/layout/IconVerticalSolidList"/>
    <dgm:cxn modelId="{B7E03B70-6ECB-4B69-BF88-2437588146B4}" type="presParOf" srcId="{DEF82C9E-3197-48A3-9C23-3D27AD6D4A0C}" destId="{CCB1494B-0E49-4CC1-81D4-B37C6C0CE468}" srcOrd="7" destOrd="0" presId="urn:microsoft.com/office/officeart/2018/2/layout/IconVerticalSolidList"/>
    <dgm:cxn modelId="{11560CA7-16FA-462A-8509-A658EAC61020}" type="presParOf" srcId="{DEF82C9E-3197-48A3-9C23-3D27AD6D4A0C}" destId="{EF883848-49CD-4960-ABEF-672EEE89F4D5}" srcOrd="8" destOrd="0" presId="urn:microsoft.com/office/officeart/2018/2/layout/IconVerticalSolidList"/>
    <dgm:cxn modelId="{7ECD608E-D039-4367-99AE-3C266C8D11FE}" type="presParOf" srcId="{EF883848-49CD-4960-ABEF-672EEE89F4D5}" destId="{10DA419E-1CFA-460A-B408-0520D3EA6B1D}" srcOrd="0" destOrd="0" presId="urn:microsoft.com/office/officeart/2018/2/layout/IconVerticalSolidList"/>
    <dgm:cxn modelId="{AB50FAF5-A60B-4796-88A3-A8A718A35419}" type="presParOf" srcId="{EF883848-49CD-4960-ABEF-672EEE89F4D5}" destId="{DD81E186-251E-4AF5-BB1A-026FD6B063B8}" srcOrd="1" destOrd="0" presId="urn:microsoft.com/office/officeart/2018/2/layout/IconVerticalSolidList"/>
    <dgm:cxn modelId="{978304A8-183F-41AB-AC32-25942490130D}" type="presParOf" srcId="{EF883848-49CD-4960-ABEF-672EEE89F4D5}" destId="{9F4C55A0-1375-4907-85C5-4FDFBC140E4D}" srcOrd="2" destOrd="0" presId="urn:microsoft.com/office/officeart/2018/2/layout/IconVerticalSolidList"/>
    <dgm:cxn modelId="{C51DDD6E-D1A9-4F69-96AE-A0DC5FA4CDBA}" type="presParOf" srcId="{EF883848-49CD-4960-ABEF-672EEE89F4D5}" destId="{501867CA-D062-4CAC-BC65-DB9AAAFCBD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448F01-2975-46E3-A585-9A9A765974B9}" type="doc">
      <dgm:prSet loTypeId="urn:microsoft.com/office/officeart/2005/8/layout/vProcess5" loCatId="process" qsTypeId="urn:microsoft.com/office/officeart/2005/8/quickstyle/simple1#410" qsCatId="simple" csTypeId="urn:microsoft.com/office/officeart/2005/8/colors/colorful2#71" csCatId="colorful" phldr="1"/>
      <dgm:spPr/>
      <dgm:t>
        <a:bodyPr/>
        <a:lstStyle/>
        <a:p>
          <a:endParaRPr lang="en-US"/>
        </a:p>
      </dgm:t>
    </dgm:pt>
    <dgm:pt modelId="{7E62404A-56CE-4A36-8D0C-AC2746C8E9AE}">
      <dgm:prSet/>
      <dgm:spPr/>
      <dgm:t>
        <a:bodyPr/>
        <a:lstStyle/>
        <a:p>
          <a:r>
            <a:rPr lang="en-US" dirty="0"/>
            <a:t>Work in small groups and discuss a local business you use</a:t>
          </a:r>
        </a:p>
      </dgm:t>
    </dgm:pt>
    <dgm:pt modelId="{10E73BEF-7A5B-44C7-80CE-793EC3AEC6C9}" type="parTrans" cxnId="{56EAC18A-56D5-4FF1-9922-ECFCE0061B9A}">
      <dgm:prSet/>
      <dgm:spPr/>
      <dgm:t>
        <a:bodyPr/>
        <a:lstStyle/>
        <a:p>
          <a:endParaRPr lang="en-US"/>
        </a:p>
      </dgm:t>
    </dgm:pt>
    <dgm:pt modelId="{8CC5EB4B-7A6D-47A5-848E-0281E3B97810}" type="sibTrans" cxnId="{56EAC18A-56D5-4FF1-9922-ECFCE0061B9A}">
      <dgm:prSet/>
      <dgm:spPr/>
      <dgm:t>
        <a:bodyPr/>
        <a:lstStyle/>
        <a:p>
          <a:endParaRPr lang="en-US"/>
        </a:p>
      </dgm:t>
    </dgm:pt>
    <dgm:pt modelId="{49C222AB-6EDA-4555-9ED7-D9C1C5A0D042}">
      <dgm:prSet/>
      <dgm:spPr/>
      <dgm:t>
        <a:bodyPr/>
        <a:lstStyle/>
        <a:p>
          <a:r>
            <a:rPr lang="en-US" dirty="0"/>
            <a:t>How does the business use personal selling make you feel welcome and encourage loyalty to the business?</a:t>
          </a:r>
        </a:p>
      </dgm:t>
    </dgm:pt>
    <dgm:pt modelId="{2AD02355-F3A4-4E29-811F-61B682FC8463}" type="parTrans" cxnId="{9A5A8E2E-C198-474D-9E5B-548B264CA083}">
      <dgm:prSet/>
      <dgm:spPr/>
      <dgm:t>
        <a:bodyPr/>
        <a:lstStyle/>
        <a:p>
          <a:endParaRPr lang="en-US"/>
        </a:p>
      </dgm:t>
    </dgm:pt>
    <dgm:pt modelId="{E099F5BE-2DA2-40B5-B73D-D2A6B69A9921}" type="sibTrans" cxnId="{9A5A8E2E-C198-474D-9E5B-548B264CA083}">
      <dgm:prSet/>
      <dgm:spPr/>
      <dgm:t>
        <a:bodyPr/>
        <a:lstStyle/>
        <a:p>
          <a:endParaRPr lang="en-US"/>
        </a:p>
      </dgm:t>
    </dgm:pt>
    <dgm:pt modelId="{CF84A390-2317-4FB2-94FF-6D7CE88C9EB1}">
      <dgm:prSet/>
      <dgm:spPr/>
      <dgm:t>
        <a:bodyPr/>
        <a:lstStyle/>
        <a:p>
          <a:r>
            <a:rPr lang="en-US" dirty="0"/>
            <a:t>What does the business do to encourage you spend more at the business?</a:t>
          </a:r>
        </a:p>
      </dgm:t>
    </dgm:pt>
    <dgm:pt modelId="{D69C909D-3944-47A6-90D5-9F43B7FC1EB2}" type="parTrans" cxnId="{C9FAB94D-BE8A-4018-B8B1-ED4A951F3A6E}">
      <dgm:prSet/>
      <dgm:spPr/>
      <dgm:t>
        <a:bodyPr/>
        <a:lstStyle/>
        <a:p>
          <a:endParaRPr lang="en-US"/>
        </a:p>
      </dgm:t>
    </dgm:pt>
    <dgm:pt modelId="{5640EA62-9861-4C8B-836A-63823AFE8564}" type="sibTrans" cxnId="{C9FAB94D-BE8A-4018-B8B1-ED4A951F3A6E}">
      <dgm:prSet/>
      <dgm:spPr/>
      <dgm:t>
        <a:bodyPr/>
        <a:lstStyle/>
        <a:p>
          <a:endParaRPr lang="en-US"/>
        </a:p>
      </dgm:t>
    </dgm:pt>
    <dgm:pt modelId="{45C7F487-9E02-4028-8646-458B2052951A}" type="pres">
      <dgm:prSet presAssocID="{54448F01-2975-46E3-A585-9A9A765974B9}" presName="outerComposite" presStyleCnt="0">
        <dgm:presLayoutVars>
          <dgm:chMax val="5"/>
          <dgm:dir/>
          <dgm:resizeHandles val="exact"/>
        </dgm:presLayoutVars>
      </dgm:prSet>
      <dgm:spPr/>
    </dgm:pt>
    <dgm:pt modelId="{14186AB6-C79A-449D-ADF4-22CAAFC5C5B2}" type="pres">
      <dgm:prSet presAssocID="{54448F01-2975-46E3-A585-9A9A765974B9}" presName="dummyMaxCanvas" presStyleCnt="0">
        <dgm:presLayoutVars/>
      </dgm:prSet>
      <dgm:spPr/>
    </dgm:pt>
    <dgm:pt modelId="{A357F5BA-5BAE-499D-A1D2-6AFC74574794}" type="pres">
      <dgm:prSet presAssocID="{54448F01-2975-46E3-A585-9A9A765974B9}" presName="ThreeNodes_1" presStyleLbl="node1" presStyleIdx="0" presStyleCnt="3">
        <dgm:presLayoutVars>
          <dgm:bulletEnabled val="1"/>
        </dgm:presLayoutVars>
      </dgm:prSet>
      <dgm:spPr/>
    </dgm:pt>
    <dgm:pt modelId="{31D77DD1-53CF-47FC-8A72-D13A56917EB1}" type="pres">
      <dgm:prSet presAssocID="{54448F01-2975-46E3-A585-9A9A765974B9}" presName="ThreeNodes_2" presStyleLbl="node1" presStyleIdx="1" presStyleCnt="3">
        <dgm:presLayoutVars>
          <dgm:bulletEnabled val="1"/>
        </dgm:presLayoutVars>
      </dgm:prSet>
      <dgm:spPr/>
    </dgm:pt>
    <dgm:pt modelId="{545E6626-6B89-47ED-B892-D7528A9FD240}" type="pres">
      <dgm:prSet presAssocID="{54448F01-2975-46E3-A585-9A9A765974B9}" presName="ThreeNodes_3" presStyleLbl="node1" presStyleIdx="2" presStyleCnt="3">
        <dgm:presLayoutVars>
          <dgm:bulletEnabled val="1"/>
        </dgm:presLayoutVars>
      </dgm:prSet>
      <dgm:spPr/>
    </dgm:pt>
    <dgm:pt modelId="{2E558742-655F-4C28-B3C1-7D488A19A728}" type="pres">
      <dgm:prSet presAssocID="{54448F01-2975-46E3-A585-9A9A765974B9}" presName="ThreeConn_1-2" presStyleLbl="fgAccFollowNode1" presStyleIdx="0" presStyleCnt="2">
        <dgm:presLayoutVars>
          <dgm:bulletEnabled val="1"/>
        </dgm:presLayoutVars>
      </dgm:prSet>
      <dgm:spPr/>
    </dgm:pt>
    <dgm:pt modelId="{854B6450-2079-4BB8-B12A-B69509DBCC50}" type="pres">
      <dgm:prSet presAssocID="{54448F01-2975-46E3-A585-9A9A765974B9}" presName="ThreeConn_2-3" presStyleLbl="fgAccFollowNode1" presStyleIdx="1" presStyleCnt="2">
        <dgm:presLayoutVars>
          <dgm:bulletEnabled val="1"/>
        </dgm:presLayoutVars>
      </dgm:prSet>
      <dgm:spPr/>
    </dgm:pt>
    <dgm:pt modelId="{6D7B9F89-DD22-4B66-9084-AB8D640C7D74}" type="pres">
      <dgm:prSet presAssocID="{54448F01-2975-46E3-A585-9A9A765974B9}" presName="ThreeNodes_1_text" presStyleLbl="node1" presStyleIdx="2" presStyleCnt="3">
        <dgm:presLayoutVars>
          <dgm:bulletEnabled val="1"/>
        </dgm:presLayoutVars>
      </dgm:prSet>
      <dgm:spPr/>
    </dgm:pt>
    <dgm:pt modelId="{1C87BC7D-ECBB-41F9-ABF8-D5BDA5BA778E}" type="pres">
      <dgm:prSet presAssocID="{54448F01-2975-46E3-A585-9A9A765974B9}" presName="ThreeNodes_2_text" presStyleLbl="node1" presStyleIdx="2" presStyleCnt="3">
        <dgm:presLayoutVars>
          <dgm:bulletEnabled val="1"/>
        </dgm:presLayoutVars>
      </dgm:prSet>
      <dgm:spPr/>
    </dgm:pt>
    <dgm:pt modelId="{5AB59FA6-DE1B-4F80-A51C-86C1640D4D1C}" type="pres">
      <dgm:prSet presAssocID="{54448F01-2975-46E3-A585-9A9A765974B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DA493E00-8B21-43AB-95C6-4A1DA95F349A}" type="presOf" srcId="{7E62404A-56CE-4A36-8D0C-AC2746C8E9AE}" destId="{A357F5BA-5BAE-499D-A1D2-6AFC74574794}" srcOrd="0" destOrd="0" presId="urn:microsoft.com/office/officeart/2005/8/layout/vProcess5"/>
    <dgm:cxn modelId="{5BF9CB1A-8455-4D4D-A5C7-B9097DCEA5C5}" type="presOf" srcId="{CF84A390-2317-4FB2-94FF-6D7CE88C9EB1}" destId="{545E6626-6B89-47ED-B892-D7528A9FD240}" srcOrd="0" destOrd="0" presId="urn:microsoft.com/office/officeart/2005/8/layout/vProcess5"/>
    <dgm:cxn modelId="{9A5A8E2E-C198-474D-9E5B-548B264CA083}" srcId="{54448F01-2975-46E3-A585-9A9A765974B9}" destId="{49C222AB-6EDA-4555-9ED7-D9C1C5A0D042}" srcOrd="1" destOrd="0" parTransId="{2AD02355-F3A4-4E29-811F-61B682FC8463}" sibTransId="{E099F5BE-2DA2-40B5-B73D-D2A6B69A9921}"/>
    <dgm:cxn modelId="{740F7536-FDC7-4560-9767-9365E715DE37}" type="presOf" srcId="{49C222AB-6EDA-4555-9ED7-D9C1C5A0D042}" destId="{1C87BC7D-ECBB-41F9-ABF8-D5BDA5BA778E}" srcOrd="1" destOrd="0" presId="urn:microsoft.com/office/officeart/2005/8/layout/vProcess5"/>
    <dgm:cxn modelId="{43A3B048-5FA7-4955-BAAE-2F2ACFBD831F}" type="presOf" srcId="{7E62404A-56CE-4A36-8D0C-AC2746C8E9AE}" destId="{6D7B9F89-DD22-4B66-9084-AB8D640C7D74}" srcOrd="1" destOrd="0" presId="urn:microsoft.com/office/officeart/2005/8/layout/vProcess5"/>
    <dgm:cxn modelId="{01108D69-264A-4735-B9E0-8BE56BD60451}" type="presOf" srcId="{CF84A390-2317-4FB2-94FF-6D7CE88C9EB1}" destId="{5AB59FA6-DE1B-4F80-A51C-86C1640D4D1C}" srcOrd="1" destOrd="0" presId="urn:microsoft.com/office/officeart/2005/8/layout/vProcess5"/>
    <dgm:cxn modelId="{C9FAB94D-BE8A-4018-B8B1-ED4A951F3A6E}" srcId="{54448F01-2975-46E3-A585-9A9A765974B9}" destId="{CF84A390-2317-4FB2-94FF-6D7CE88C9EB1}" srcOrd="2" destOrd="0" parTransId="{D69C909D-3944-47A6-90D5-9F43B7FC1EB2}" sibTransId="{5640EA62-9861-4C8B-836A-63823AFE8564}"/>
    <dgm:cxn modelId="{A5143D6E-E7DB-4DC5-97E6-152CBE09EB87}" type="presOf" srcId="{49C222AB-6EDA-4555-9ED7-D9C1C5A0D042}" destId="{31D77DD1-53CF-47FC-8A72-D13A56917EB1}" srcOrd="0" destOrd="0" presId="urn:microsoft.com/office/officeart/2005/8/layout/vProcess5"/>
    <dgm:cxn modelId="{6349C47A-4421-4AE8-BECE-164EB7B6EEB3}" type="presOf" srcId="{8CC5EB4B-7A6D-47A5-848E-0281E3B97810}" destId="{2E558742-655F-4C28-B3C1-7D488A19A728}" srcOrd="0" destOrd="0" presId="urn:microsoft.com/office/officeart/2005/8/layout/vProcess5"/>
    <dgm:cxn modelId="{3D7B3A7B-019B-47CB-A617-2AC0E27FD486}" type="presOf" srcId="{E099F5BE-2DA2-40B5-B73D-D2A6B69A9921}" destId="{854B6450-2079-4BB8-B12A-B69509DBCC50}" srcOrd="0" destOrd="0" presId="urn:microsoft.com/office/officeart/2005/8/layout/vProcess5"/>
    <dgm:cxn modelId="{56EAC18A-56D5-4FF1-9922-ECFCE0061B9A}" srcId="{54448F01-2975-46E3-A585-9A9A765974B9}" destId="{7E62404A-56CE-4A36-8D0C-AC2746C8E9AE}" srcOrd="0" destOrd="0" parTransId="{10E73BEF-7A5B-44C7-80CE-793EC3AEC6C9}" sibTransId="{8CC5EB4B-7A6D-47A5-848E-0281E3B97810}"/>
    <dgm:cxn modelId="{D49CE8FB-6B81-4798-AB02-86B403E08A8D}" type="presOf" srcId="{54448F01-2975-46E3-A585-9A9A765974B9}" destId="{45C7F487-9E02-4028-8646-458B2052951A}" srcOrd="0" destOrd="0" presId="urn:microsoft.com/office/officeart/2005/8/layout/vProcess5"/>
    <dgm:cxn modelId="{65AC9FF0-5430-48A9-B841-06177F53265F}" type="presParOf" srcId="{45C7F487-9E02-4028-8646-458B2052951A}" destId="{14186AB6-C79A-449D-ADF4-22CAAFC5C5B2}" srcOrd="0" destOrd="0" presId="urn:microsoft.com/office/officeart/2005/8/layout/vProcess5"/>
    <dgm:cxn modelId="{B0F8CE00-DD42-4EAC-9F0D-D5D2519E31A6}" type="presParOf" srcId="{45C7F487-9E02-4028-8646-458B2052951A}" destId="{A357F5BA-5BAE-499D-A1D2-6AFC74574794}" srcOrd="1" destOrd="0" presId="urn:microsoft.com/office/officeart/2005/8/layout/vProcess5"/>
    <dgm:cxn modelId="{6F476C73-C5AD-4360-8C18-8375A7AA5745}" type="presParOf" srcId="{45C7F487-9E02-4028-8646-458B2052951A}" destId="{31D77DD1-53CF-47FC-8A72-D13A56917EB1}" srcOrd="2" destOrd="0" presId="urn:microsoft.com/office/officeart/2005/8/layout/vProcess5"/>
    <dgm:cxn modelId="{ADE949BA-9ED3-465A-B180-81BA94464E20}" type="presParOf" srcId="{45C7F487-9E02-4028-8646-458B2052951A}" destId="{545E6626-6B89-47ED-B892-D7528A9FD240}" srcOrd="3" destOrd="0" presId="urn:microsoft.com/office/officeart/2005/8/layout/vProcess5"/>
    <dgm:cxn modelId="{536C57AF-50B9-4636-A082-D468984ECB54}" type="presParOf" srcId="{45C7F487-9E02-4028-8646-458B2052951A}" destId="{2E558742-655F-4C28-B3C1-7D488A19A728}" srcOrd="4" destOrd="0" presId="urn:microsoft.com/office/officeart/2005/8/layout/vProcess5"/>
    <dgm:cxn modelId="{C26D65B3-ECBF-4DBF-918A-4B38B933CC1A}" type="presParOf" srcId="{45C7F487-9E02-4028-8646-458B2052951A}" destId="{854B6450-2079-4BB8-B12A-B69509DBCC50}" srcOrd="5" destOrd="0" presId="urn:microsoft.com/office/officeart/2005/8/layout/vProcess5"/>
    <dgm:cxn modelId="{045F991D-1CEB-48CC-A7AC-611A161C99FE}" type="presParOf" srcId="{45C7F487-9E02-4028-8646-458B2052951A}" destId="{6D7B9F89-DD22-4B66-9084-AB8D640C7D74}" srcOrd="6" destOrd="0" presId="urn:microsoft.com/office/officeart/2005/8/layout/vProcess5"/>
    <dgm:cxn modelId="{F5D10679-463D-48FB-8481-B1CA5B4FF134}" type="presParOf" srcId="{45C7F487-9E02-4028-8646-458B2052951A}" destId="{1C87BC7D-ECBB-41F9-ABF8-D5BDA5BA778E}" srcOrd="7" destOrd="0" presId="urn:microsoft.com/office/officeart/2005/8/layout/vProcess5"/>
    <dgm:cxn modelId="{3ADEBF8E-42A3-48C8-9F54-8885F35C76CC}" type="presParOf" srcId="{45C7F487-9E02-4028-8646-458B2052951A}" destId="{5AB59FA6-DE1B-4F80-A51C-86C1640D4D1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1852F3-657E-4C75-89FA-3740D2AF10A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35829C5-371C-4A71-BEEB-805557D2974A}">
      <dgm:prSet phldrT="[Text]" phldr="0"/>
      <dgm:spPr/>
      <dgm:t>
        <a:bodyPr/>
        <a:lstStyle/>
        <a:p>
          <a:r>
            <a:rPr lang="en-GB" b="1" dirty="0"/>
            <a:t>GREET AND LISTEN </a:t>
          </a:r>
          <a:r>
            <a:rPr lang="en-GB" dirty="0"/>
            <a:t> Welcome customers, pay attention to cues and adjust your approach, ask questions. </a:t>
          </a:r>
        </a:p>
      </dgm:t>
    </dgm:pt>
    <dgm:pt modelId="{AE51ABF0-8094-4ED9-88D4-08C0E17B8E4C}" type="parTrans" cxnId="{45E17672-BC91-44D0-84BD-5392696F9A7E}">
      <dgm:prSet/>
      <dgm:spPr/>
      <dgm:t>
        <a:bodyPr/>
        <a:lstStyle/>
        <a:p>
          <a:endParaRPr lang="en-GB"/>
        </a:p>
      </dgm:t>
    </dgm:pt>
    <dgm:pt modelId="{07C8244B-D21F-4A85-AFE5-2E148B2CC180}" type="sibTrans" cxnId="{45E17672-BC91-44D0-84BD-5392696F9A7E}">
      <dgm:prSet/>
      <dgm:spPr/>
      <dgm:t>
        <a:bodyPr/>
        <a:lstStyle/>
        <a:p>
          <a:endParaRPr lang="en-GB"/>
        </a:p>
      </dgm:t>
    </dgm:pt>
    <dgm:pt modelId="{CF864325-1B09-45E8-B868-C34ADC3E0671}">
      <dgm:prSet phldrT="[Text]" phldr="0"/>
      <dgm:spPr/>
      <dgm:t>
        <a:bodyPr/>
        <a:lstStyle/>
        <a:p>
          <a:r>
            <a:rPr lang="en-GB" b="1" dirty="0"/>
            <a:t>RECOMMEND AND UPSELL </a:t>
          </a:r>
          <a:endParaRPr lang="en-GB" dirty="0"/>
        </a:p>
        <a:p>
          <a:r>
            <a:rPr lang="en-GB" dirty="0"/>
            <a:t>Suggest products and complementary extras, add value but don’t be pushy </a:t>
          </a:r>
        </a:p>
      </dgm:t>
    </dgm:pt>
    <dgm:pt modelId="{01B2B437-BD58-4FE3-AAC0-768154105314}" type="parTrans" cxnId="{29DF44F3-0964-49F4-AAB0-01001F62214F}">
      <dgm:prSet/>
      <dgm:spPr/>
      <dgm:t>
        <a:bodyPr/>
        <a:lstStyle/>
        <a:p>
          <a:endParaRPr lang="en-GB"/>
        </a:p>
      </dgm:t>
    </dgm:pt>
    <dgm:pt modelId="{BA803E80-95ED-4812-96B0-9EE3FFE16357}" type="sibTrans" cxnId="{29DF44F3-0964-49F4-AAB0-01001F62214F}">
      <dgm:prSet/>
      <dgm:spPr/>
      <dgm:t>
        <a:bodyPr/>
        <a:lstStyle/>
        <a:p>
          <a:endParaRPr lang="en-GB"/>
        </a:p>
      </dgm:t>
    </dgm:pt>
    <dgm:pt modelId="{15CB2CAC-3FD9-4135-9B1B-83E82FB76192}">
      <dgm:prSet phldrT="[Text]" phldr="0"/>
      <dgm:spPr/>
      <dgm:t>
        <a:bodyPr/>
        <a:lstStyle/>
        <a:p>
          <a:r>
            <a:rPr lang="en-GB" b="1" dirty="0"/>
            <a:t>EFFICIENT SERVICE</a:t>
          </a:r>
        </a:p>
        <a:p>
          <a:r>
            <a:rPr lang="en-GB" dirty="0"/>
            <a:t>Enough staff, clear information, easy payment systems, </a:t>
          </a:r>
        </a:p>
      </dgm:t>
    </dgm:pt>
    <dgm:pt modelId="{292029B7-96CB-47BD-9F5A-5F7E0E4DE8C4}" type="parTrans" cxnId="{054B2B5A-B22F-4677-BDC4-219EC403784C}">
      <dgm:prSet/>
      <dgm:spPr/>
      <dgm:t>
        <a:bodyPr/>
        <a:lstStyle/>
        <a:p>
          <a:endParaRPr lang="en-GB"/>
        </a:p>
      </dgm:t>
    </dgm:pt>
    <dgm:pt modelId="{FBE744F9-DE09-464B-85C1-5F0A7C9D2C89}" type="sibTrans" cxnId="{054B2B5A-B22F-4677-BDC4-219EC403784C}">
      <dgm:prSet/>
      <dgm:spPr/>
      <dgm:t>
        <a:bodyPr/>
        <a:lstStyle/>
        <a:p>
          <a:endParaRPr lang="en-GB"/>
        </a:p>
      </dgm:t>
    </dgm:pt>
    <dgm:pt modelId="{6C3E8CEE-970E-42E7-AB19-F8E527723F4C}">
      <dgm:prSet phldrT="[Text]" phldr="0"/>
      <dgm:spPr/>
      <dgm:t>
        <a:bodyPr/>
        <a:lstStyle/>
        <a:p>
          <a:r>
            <a:rPr lang="en-GB" b="1" dirty="0"/>
            <a:t>BUILD RELATIONSHIPS</a:t>
          </a:r>
        </a:p>
        <a:p>
          <a:r>
            <a:rPr lang="en-GB" dirty="0"/>
            <a:t>Learn names, orders and preferences so regulars feel they belong</a:t>
          </a:r>
        </a:p>
      </dgm:t>
    </dgm:pt>
    <dgm:pt modelId="{C9C46593-0E7F-4220-B839-7EF18EEB9CDE}" type="parTrans" cxnId="{98AD0EBD-08F1-4CFF-9707-5B277C796B29}">
      <dgm:prSet/>
      <dgm:spPr/>
      <dgm:t>
        <a:bodyPr/>
        <a:lstStyle/>
        <a:p>
          <a:endParaRPr lang="en-GB"/>
        </a:p>
      </dgm:t>
    </dgm:pt>
    <dgm:pt modelId="{EEA33A42-FD50-4DF2-9A80-3E1923D004C3}" type="sibTrans" cxnId="{98AD0EBD-08F1-4CFF-9707-5B277C796B29}">
      <dgm:prSet/>
      <dgm:spPr/>
      <dgm:t>
        <a:bodyPr/>
        <a:lstStyle/>
        <a:p>
          <a:endParaRPr lang="en-GB"/>
        </a:p>
      </dgm:t>
    </dgm:pt>
    <dgm:pt modelId="{48EB161A-F63A-41DA-BFC2-F957269287E9}">
      <dgm:prSet phldrT="[Text]" phldr="0"/>
      <dgm:spPr/>
      <dgm:t>
        <a:bodyPr/>
        <a:lstStyle/>
        <a:p>
          <a:r>
            <a:rPr lang="en-GB" b="1" dirty="0"/>
            <a:t>HANDLE OBJECTIONS AND COMPLAINTS</a:t>
          </a:r>
        </a:p>
        <a:p>
          <a:r>
            <a:rPr lang="en-GB" dirty="0"/>
            <a:t>Clear communications and fast solutions</a:t>
          </a:r>
        </a:p>
      </dgm:t>
    </dgm:pt>
    <dgm:pt modelId="{DC66B746-6366-4565-9B94-59DC2916F529}" type="parTrans" cxnId="{98F0421B-7921-4535-BD37-02F79B4D80B9}">
      <dgm:prSet/>
      <dgm:spPr/>
      <dgm:t>
        <a:bodyPr/>
        <a:lstStyle/>
        <a:p>
          <a:endParaRPr lang="en-GB"/>
        </a:p>
      </dgm:t>
    </dgm:pt>
    <dgm:pt modelId="{0E2F18CE-E04F-4721-88D7-CDC3BF3B9A8A}" type="sibTrans" cxnId="{98F0421B-7921-4535-BD37-02F79B4D80B9}">
      <dgm:prSet/>
      <dgm:spPr/>
      <dgm:t>
        <a:bodyPr/>
        <a:lstStyle/>
        <a:p>
          <a:endParaRPr lang="en-GB"/>
        </a:p>
      </dgm:t>
    </dgm:pt>
    <dgm:pt modelId="{A5B6A6CC-8CCC-4A4F-8C68-8AA3ABB7143E}">
      <dgm:prSet phldrT="[Text]" phldr="0"/>
      <dgm:spPr/>
      <dgm:t>
        <a:bodyPr/>
        <a:lstStyle/>
        <a:p>
          <a:r>
            <a:rPr lang="en-GB" b="1" dirty="0"/>
            <a:t>FOLLOW UP</a:t>
          </a:r>
        </a:p>
        <a:p>
          <a:r>
            <a:rPr lang="en-GB" dirty="0"/>
            <a:t>Ask for feedback and reviews, use loyalty schemes</a:t>
          </a:r>
        </a:p>
      </dgm:t>
    </dgm:pt>
    <dgm:pt modelId="{CDFAADA5-76E8-4EE0-B19B-31931BACF1AB}" type="parTrans" cxnId="{845DB299-3B9F-44B1-9FD8-D8D645640021}">
      <dgm:prSet/>
      <dgm:spPr/>
      <dgm:t>
        <a:bodyPr/>
        <a:lstStyle/>
        <a:p>
          <a:endParaRPr lang="en-GB"/>
        </a:p>
      </dgm:t>
    </dgm:pt>
    <dgm:pt modelId="{E5850DCC-ADF9-4C3C-B4CD-DB954A6C8576}" type="sibTrans" cxnId="{845DB299-3B9F-44B1-9FD8-D8D645640021}">
      <dgm:prSet/>
      <dgm:spPr/>
      <dgm:t>
        <a:bodyPr/>
        <a:lstStyle/>
        <a:p>
          <a:endParaRPr lang="en-GB"/>
        </a:p>
      </dgm:t>
    </dgm:pt>
    <dgm:pt modelId="{426DC3D9-5A36-45B7-886B-C2B8DA4C8E77}" type="pres">
      <dgm:prSet presAssocID="{7E1852F3-657E-4C75-89FA-3740D2AF10A7}" presName="diagram" presStyleCnt="0">
        <dgm:presLayoutVars>
          <dgm:dir/>
          <dgm:resizeHandles val="exact"/>
        </dgm:presLayoutVars>
      </dgm:prSet>
      <dgm:spPr/>
    </dgm:pt>
    <dgm:pt modelId="{020553C4-8A09-4AC3-8D4C-B3F484149ABF}" type="pres">
      <dgm:prSet presAssocID="{635829C5-371C-4A71-BEEB-805557D2974A}" presName="node" presStyleLbl="node1" presStyleIdx="0" presStyleCnt="6">
        <dgm:presLayoutVars>
          <dgm:bulletEnabled val="1"/>
        </dgm:presLayoutVars>
      </dgm:prSet>
      <dgm:spPr/>
    </dgm:pt>
    <dgm:pt modelId="{C17D107D-5B22-4422-AC70-B4A5DB417340}" type="pres">
      <dgm:prSet presAssocID="{07C8244B-D21F-4A85-AFE5-2E148B2CC180}" presName="sibTrans" presStyleCnt="0"/>
      <dgm:spPr/>
    </dgm:pt>
    <dgm:pt modelId="{0D770CCF-4023-4385-B00E-7E90E4070FCE}" type="pres">
      <dgm:prSet presAssocID="{CF864325-1B09-45E8-B868-C34ADC3E0671}" presName="node" presStyleLbl="node1" presStyleIdx="1" presStyleCnt="6">
        <dgm:presLayoutVars>
          <dgm:bulletEnabled val="1"/>
        </dgm:presLayoutVars>
      </dgm:prSet>
      <dgm:spPr/>
    </dgm:pt>
    <dgm:pt modelId="{AE4F02B0-3058-4BE6-9081-D4C8150EDEFD}" type="pres">
      <dgm:prSet presAssocID="{BA803E80-95ED-4812-96B0-9EE3FFE16357}" presName="sibTrans" presStyleCnt="0"/>
      <dgm:spPr/>
    </dgm:pt>
    <dgm:pt modelId="{2F40B096-8AF4-442E-A062-A0702044FDFC}" type="pres">
      <dgm:prSet presAssocID="{15CB2CAC-3FD9-4135-9B1B-83E82FB76192}" presName="node" presStyleLbl="node1" presStyleIdx="2" presStyleCnt="6">
        <dgm:presLayoutVars>
          <dgm:bulletEnabled val="1"/>
        </dgm:presLayoutVars>
      </dgm:prSet>
      <dgm:spPr/>
    </dgm:pt>
    <dgm:pt modelId="{F662DBFC-6653-47CB-B956-A53C181A4225}" type="pres">
      <dgm:prSet presAssocID="{FBE744F9-DE09-464B-85C1-5F0A7C9D2C89}" presName="sibTrans" presStyleCnt="0"/>
      <dgm:spPr/>
    </dgm:pt>
    <dgm:pt modelId="{327BF7A9-DC15-4B21-B21E-CFBAD5B54C25}" type="pres">
      <dgm:prSet presAssocID="{6C3E8CEE-970E-42E7-AB19-F8E527723F4C}" presName="node" presStyleLbl="node1" presStyleIdx="3" presStyleCnt="6">
        <dgm:presLayoutVars>
          <dgm:bulletEnabled val="1"/>
        </dgm:presLayoutVars>
      </dgm:prSet>
      <dgm:spPr/>
    </dgm:pt>
    <dgm:pt modelId="{2B40F785-631F-4C8B-8920-1469CD164AC7}" type="pres">
      <dgm:prSet presAssocID="{EEA33A42-FD50-4DF2-9A80-3E1923D004C3}" presName="sibTrans" presStyleCnt="0"/>
      <dgm:spPr/>
    </dgm:pt>
    <dgm:pt modelId="{1C7309E8-B671-4004-B22F-642189E95573}" type="pres">
      <dgm:prSet presAssocID="{48EB161A-F63A-41DA-BFC2-F957269287E9}" presName="node" presStyleLbl="node1" presStyleIdx="4" presStyleCnt="6">
        <dgm:presLayoutVars>
          <dgm:bulletEnabled val="1"/>
        </dgm:presLayoutVars>
      </dgm:prSet>
      <dgm:spPr/>
    </dgm:pt>
    <dgm:pt modelId="{3E09103D-71AF-4499-B4A1-A06B1AAC8E88}" type="pres">
      <dgm:prSet presAssocID="{0E2F18CE-E04F-4721-88D7-CDC3BF3B9A8A}" presName="sibTrans" presStyleCnt="0"/>
      <dgm:spPr/>
    </dgm:pt>
    <dgm:pt modelId="{7DF96DB6-6DE0-4874-8206-E0177A7035C0}" type="pres">
      <dgm:prSet presAssocID="{A5B6A6CC-8CCC-4A4F-8C68-8AA3ABB7143E}" presName="node" presStyleLbl="node1" presStyleIdx="5" presStyleCnt="6">
        <dgm:presLayoutVars>
          <dgm:bulletEnabled val="1"/>
        </dgm:presLayoutVars>
      </dgm:prSet>
      <dgm:spPr/>
    </dgm:pt>
  </dgm:ptLst>
  <dgm:cxnLst>
    <dgm:cxn modelId="{98F0421B-7921-4535-BD37-02F79B4D80B9}" srcId="{7E1852F3-657E-4C75-89FA-3740D2AF10A7}" destId="{48EB161A-F63A-41DA-BFC2-F957269287E9}" srcOrd="4" destOrd="0" parTransId="{DC66B746-6366-4565-9B94-59DC2916F529}" sibTransId="{0E2F18CE-E04F-4721-88D7-CDC3BF3B9A8A}"/>
    <dgm:cxn modelId="{4217021F-F138-4AA9-BDD9-E27C8DBA3FE4}" type="presOf" srcId="{CF864325-1B09-45E8-B868-C34ADC3E0671}" destId="{0D770CCF-4023-4385-B00E-7E90E4070FCE}" srcOrd="0" destOrd="0" presId="urn:microsoft.com/office/officeart/2005/8/layout/default"/>
    <dgm:cxn modelId="{5638CB3A-DC36-4200-92E0-912296BBA55F}" type="presOf" srcId="{635829C5-371C-4A71-BEEB-805557D2974A}" destId="{020553C4-8A09-4AC3-8D4C-B3F484149ABF}" srcOrd="0" destOrd="0" presId="urn:microsoft.com/office/officeart/2005/8/layout/default"/>
    <dgm:cxn modelId="{225B063E-776A-4117-A9BC-1A3A3DFA2CD8}" type="presOf" srcId="{48EB161A-F63A-41DA-BFC2-F957269287E9}" destId="{1C7309E8-B671-4004-B22F-642189E95573}" srcOrd="0" destOrd="0" presId="urn:microsoft.com/office/officeart/2005/8/layout/default"/>
    <dgm:cxn modelId="{28EE5E4A-8DA4-476B-8E14-63EB5EEC48B6}" type="presOf" srcId="{7E1852F3-657E-4C75-89FA-3740D2AF10A7}" destId="{426DC3D9-5A36-45B7-886B-C2B8DA4C8E77}" srcOrd="0" destOrd="0" presId="urn:microsoft.com/office/officeart/2005/8/layout/default"/>
    <dgm:cxn modelId="{45E17672-BC91-44D0-84BD-5392696F9A7E}" srcId="{7E1852F3-657E-4C75-89FA-3740D2AF10A7}" destId="{635829C5-371C-4A71-BEEB-805557D2974A}" srcOrd="0" destOrd="0" parTransId="{AE51ABF0-8094-4ED9-88D4-08C0E17B8E4C}" sibTransId="{07C8244B-D21F-4A85-AFE5-2E148B2CC180}"/>
    <dgm:cxn modelId="{054B2B5A-B22F-4677-BDC4-219EC403784C}" srcId="{7E1852F3-657E-4C75-89FA-3740D2AF10A7}" destId="{15CB2CAC-3FD9-4135-9B1B-83E82FB76192}" srcOrd="2" destOrd="0" parTransId="{292029B7-96CB-47BD-9F5A-5F7E0E4DE8C4}" sibTransId="{FBE744F9-DE09-464B-85C1-5F0A7C9D2C89}"/>
    <dgm:cxn modelId="{845DB299-3B9F-44B1-9FD8-D8D645640021}" srcId="{7E1852F3-657E-4C75-89FA-3740D2AF10A7}" destId="{A5B6A6CC-8CCC-4A4F-8C68-8AA3ABB7143E}" srcOrd="5" destOrd="0" parTransId="{CDFAADA5-76E8-4EE0-B19B-31931BACF1AB}" sibTransId="{E5850DCC-ADF9-4C3C-B4CD-DB954A6C8576}"/>
    <dgm:cxn modelId="{98AD0EBD-08F1-4CFF-9707-5B277C796B29}" srcId="{7E1852F3-657E-4C75-89FA-3740D2AF10A7}" destId="{6C3E8CEE-970E-42E7-AB19-F8E527723F4C}" srcOrd="3" destOrd="0" parTransId="{C9C46593-0E7F-4220-B839-7EF18EEB9CDE}" sibTransId="{EEA33A42-FD50-4DF2-9A80-3E1923D004C3}"/>
    <dgm:cxn modelId="{247F27D4-8E0C-49D8-9275-C7A929ED7301}" type="presOf" srcId="{15CB2CAC-3FD9-4135-9B1B-83E82FB76192}" destId="{2F40B096-8AF4-442E-A062-A0702044FDFC}" srcOrd="0" destOrd="0" presId="urn:microsoft.com/office/officeart/2005/8/layout/default"/>
    <dgm:cxn modelId="{16E1C1E6-8001-4B15-A011-1068C736AC2D}" type="presOf" srcId="{A5B6A6CC-8CCC-4A4F-8C68-8AA3ABB7143E}" destId="{7DF96DB6-6DE0-4874-8206-E0177A7035C0}" srcOrd="0" destOrd="0" presId="urn:microsoft.com/office/officeart/2005/8/layout/default"/>
    <dgm:cxn modelId="{29DF44F3-0964-49F4-AAB0-01001F62214F}" srcId="{7E1852F3-657E-4C75-89FA-3740D2AF10A7}" destId="{CF864325-1B09-45E8-B868-C34ADC3E0671}" srcOrd="1" destOrd="0" parTransId="{01B2B437-BD58-4FE3-AAC0-768154105314}" sibTransId="{BA803E80-95ED-4812-96B0-9EE3FFE16357}"/>
    <dgm:cxn modelId="{A78332FA-6832-45C7-B682-B228FC713913}" type="presOf" srcId="{6C3E8CEE-970E-42E7-AB19-F8E527723F4C}" destId="{327BF7A9-DC15-4B21-B21E-CFBAD5B54C25}" srcOrd="0" destOrd="0" presId="urn:microsoft.com/office/officeart/2005/8/layout/default"/>
    <dgm:cxn modelId="{ED9C92B3-4C1F-4E3D-BE7A-45D8D648B54A}" type="presParOf" srcId="{426DC3D9-5A36-45B7-886B-C2B8DA4C8E77}" destId="{020553C4-8A09-4AC3-8D4C-B3F484149ABF}" srcOrd="0" destOrd="0" presId="urn:microsoft.com/office/officeart/2005/8/layout/default"/>
    <dgm:cxn modelId="{A5F23F9A-1B50-41D7-B966-E2AFA3D91A1B}" type="presParOf" srcId="{426DC3D9-5A36-45B7-886B-C2B8DA4C8E77}" destId="{C17D107D-5B22-4422-AC70-B4A5DB417340}" srcOrd="1" destOrd="0" presId="urn:microsoft.com/office/officeart/2005/8/layout/default"/>
    <dgm:cxn modelId="{C3B7877A-ACF6-42A5-900F-5E2D92464EDF}" type="presParOf" srcId="{426DC3D9-5A36-45B7-886B-C2B8DA4C8E77}" destId="{0D770CCF-4023-4385-B00E-7E90E4070FCE}" srcOrd="2" destOrd="0" presId="urn:microsoft.com/office/officeart/2005/8/layout/default"/>
    <dgm:cxn modelId="{47E7FF36-A1B0-4A16-942D-E167F807E4BF}" type="presParOf" srcId="{426DC3D9-5A36-45B7-886B-C2B8DA4C8E77}" destId="{AE4F02B0-3058-4BE6-9081-D4C8150EDEFD}" srcOrd="3" destOrd="0" presId="urn:microsoft.com/office/officeart/2005/8/layout/default"/>
    <dgm:cxn modelId="{CD895229-0A0F-4093-89B8-6B71FE9281B0}" type="presParOf" srcId="{426DC3D9-5A36-45B7-886B-C2B8DA4C8E77}" destId="{2F40B096-8AF4-442E-A062-A0702044FDFC}" srcOrd="4" destOrd="0" presId="urn:microsoft.com/office/officeart/2005/8/layout/default"/>
    <dgm:cxn modelId="{D98E1119-BF3B-4284-97B2-40331660F2C5}" type="presParOf" srcId="{426DC3D9-5A36-45B7-886B-C2B8DA4C8E77}" destId="{F662DBFC-6653-47CB-B956-A53C181A4225}" srcOrd="5" destOrd="0" presId="urn:microsoft.com/office/officeart/2005/8/layout/default"/>
    <dgm:cxn modelId="{7D36E0E1-C068-484E-9B59-DD2896E427CF}" type="presParOf" srcId="{426DC3D9-5A36-45B7-886B-C2B8DA4C8E77}" destId="{327BF7A9-DC15-4B21-B21E-CFBAD5B54C25}" srcOrd="6" destOrd="0" presId="urn:microsoft.com/office/officeart/2005/8/layout/default"/>
    <dgm:cxn modelId="{BF9E6B8E-3580-4183-A87E-22F2FD65784A}" type="presParOf" srcId="{426DC3D9-5A36-45B7-886B-C2B8DA4C8E77}" destId="{2B40F785-631F-4C8B-8920-1469CD164AC7}" srcOrd="7" destOrd="0" presId="urn:microsoft.com/office/officeart/2005/8/layout/default"/>
    <dgm:cxn modelId="{95B5FF69-A4ED-452A-A711-CDBECAC2623F}" type="presParOf" srcId="{426DC3D9-5A36-45B7-886B-C2B8DA4C8E77}" destId="{1C7309E8-B671-4004-B22F-642189E95573}" srcOrd="8" destOrd="0" presId="urn:microsoft.com/office/officeart/2005/8/layout/default"/>
    <dgm:cxn modelId="{E7F3FB5F-F84C-4B0F-8044-9D7DC5397A01}" type="presParOf" srcId="{426DC3D9-5A36-45B7-886B-C2B8DA4C8E77}" destId="{3E09103D-71AF-4499-B4A1-A06B1AAC8E88}" srcOrd="9" destOrd="0" presId="urn:microsoft.com/office/officeart/2005/8/layout/default"/>
    <dgm:cxn modelId="{6E9D7F7D-4216-4FD6-AA15-536002CE309B}" type="presParOf" srcId="{426DC3D9-5A36-45B7-886B-C2B8DA4C8E77}" destId="{7DF96DB6-6DE0-4874-8206-E0177A7035C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B05498-FBEC-4839-90D0-5929C85F06FA}">
      <dsp:nvSpPr>
        <dsp:cNvPr id="0" name=""/>
        <dsp:cNvSpPr/>
      </dsp:nvSpPr>
      <dsp:spPr>
        <a:xfrm>
          <a:off x="-1928" y="83174"/>
          <a:ext cx="11029616" cy="7723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418722-949E-4650-B41B-5E5AF47431AB}">
      <dsp:nvSpPr>
        <dsp:cNvPr id="0" name=""/>
        <dsp:cNvSpPr/>
      </dsp:nvSpPr>
      <dsp:spPr>
        <a:xfrm>
          <a:off x="231714" y="256959"/>
          <a:ext cx="424806" cy="424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DE2A98-8301-4BAD-8CE0-589381D39817}">
      <dsp:nvSpPr>
        <dsp:cNvPr id="0" name=""/>
        <dsp:cNvSpPr/>
      </dsp:nvSpPr>
      <dsp:spPr>
        <a:xfrm>
          <a:off x="890163" y="83174"/>
          <a:ext cx="10122047" cy="709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115" tIns="75115" rIns="75115" bIns="7511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Marketing and sales are distinct but interdependent business functions.</a:t>
          </a:r>
          <a:endParaRPr lang="en-US" sz="2200" kern="1200" dirty="0"/>
        </a:p>
      </dsp:txBody>
      <dsp:txXfrm>
        <a:off x="890163" y="83174"/>
        <a:ext cx="10122047" cy="709749"/>
      </dsp:txXfrm>
    </dsp:sp>
    <dsp:sp modelId="{E49BA732-23E9-49B5-A97C-234C6FBBCB14}">
      <dsp:nvSpPr>
        <dsp:cNvPr id="0" name=""/>
        <dsp:cNvSpPr/>
      </dsp:nvSpPr>
      <dsp:spPr>
        <a:xfrm>
          <a:off x="-1928" y="1048643"/>
          <a:ext cx="11029616" cy="7723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297D12-BA34-47F7-B5FC-4528F1CA457B}">
      <dsp:nvSpPr>
        <dsp:cNvPr id="0" name=""/>
        <dsp:cNvSpPr/>
      </dsp:nvSpPr>
      <dsp:spPr>
        <a:xfrm>
          <a:off x="231714" y="1222427"/>
          <a:ext cx="424806" cy="424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10F60-8A8E-45C7-9C51-456374FA7009}">
      <dsp:nvSpPr>
        <dsp:cNvPr id="0" name=""/>
        <dsp:cNvSpPr/>
      </dsp:nvSpPr>
      <dsp:spPr>
        <a:xfrm>
          <a:off x="890163" y="1048643"/>
          <a:ext cx="10122047" cy="709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115" tIns="75115" rIns="75115" bIns="7511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Marketing identifies market opportunities, understands customer needs, develops positioning and creates demand for products and services. </a:t>
          </a:r>
          <a:endParaRPr lang="en-US" sz="2200" kern="1200" dirty="0"/>
        </a:p>
      </dsp:txBody>
      <dsp:txXfrm>
        <a:off x="890163" y="1048643"/>
        <a:ext cx="10122047" cy="709749"/>
      </dsp:txXfrm>
    </dsp:sp>
    <dsp:sp modelId="{307F1E7B-0F60-4149-BEB3-FBDA430E42DC}">
      <dsp:nvSpPr>
        <dsp:cNvPr id="0" name=""/>
        <dsp:cNvSpPr/>
      </dsp:nvSpPr>
      <dsp:spPr>
        <a:xfrm>
          <a:off x="-1928" y="2014112"/>
          <a:ext cx="11029616" cy="7723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348B68-A5BF-49BB-A3C1-8E27064D6BAD}">
      <dsp:nvSpPr>
        <dsp:cNvPr id="0" name=""/>
        <dsp:cNvSpPr/>
      </dsp:nvSpPr>
      <dsp:spPr>
        <a:xfrm>
          <a:off x="231714" y="2187896"/>
          <a:ext cx="424806" cy="424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36653-40EB-4A2A-88E9-A1B05D47D412}">
      <dsp:nvSpPr>
        <dsp:cNvPr id="0" name=""/>
        <dsp:cNvSpPr/>
      </dsp:nvSpPr>
      <dsp:spPr>
        <a:xfrm>
          <a:off x="890163" y="2014112"/>
          <a:ext cx="10122047" cy="709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115" tIns="75115" rIns="75115" bIns="7511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Sales engages with prospective customers, identifies individual requirements, communicates value and converts opportunities into revenue.</a:t>
          </a:r>
          <a:endParaRPr lang="en-US" sz="2200" kern="1200" dirty="0"/>
        </a:p>
      </dsp:txBody>
      <dsp:txXfrm>
        <a:off x="890163" y="2014112"/>
        <a:ext cx="10122047" cy="709749"/>
      </dsp:txXfrm>
    </dsp:sp>
    <dsp:sp modelId="{A11BE776-4537-4B2C-85F0-AC69CF60E359}">
      <dsp:nvSpPr>
        <dsp:cNvPr id="0" name=""/>
        <dsp:cNvSpPr/>
      </dsp:nvSpPr>
      <dsp:spPr>
        <a:xfrm>
          <a:off x="-1928" y="2979580"/>
          <a:ext cx="11029616" cy="7723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F5AF14-935D-4565-87D7-A25BD6B7B5A8}">
      <dsp:nvSpPr>
        <dsp:cNvPr id="0" name=""/>
        <dsp:cNvSpPr/>
      </dsp:nvSpPr>
      <dsp:spPr>
        <a:xfrm>
          <a:off x="231714" y="3153364"/>
          <a:ext cx="424806" cy="424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F4E99E-4587-4400-AC61-7D160FBDBF46}">
      <dsp:nvSpPr>
        <dsp:cNvPr id="0" name=""/>
        <dsp:cNvSpPr/>
      </dsp:nvSpPr>
      <dsp:spPr>
        <a:xfrm>
          <a:off x="890163" y="2979580"/>
          <a:ext cx="10122047" cy="709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115" tIns="75115" rIns="75115" bIns="7511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Marketing provides sales with customer insights, campaign-generated leads and brand messaging</a:t>
          </a:r>
          <a:r>
            <a:rPr lang="en-GB" sz="1900" kern="1200" dirty="0"/>
            <a:t>.</a:t>
          </a:r>
          <a:endParaRPr lang="en-US" sz="1900" kern="1200" dirty="0"/>
        </a:p>
      </dsp:txBody>
      <dsp:txXfrm>
        <a:off x="890163" y="2979580"/>
        <a:ext cx="10122047" cy="709749"/>
      </dsp:txXfrm>
    </dsp:sp>
    <dsp:sp modelId="{10DA419E-1CFA-460A-B408-0520D3EA6B1D}">
      <dsp:nvSpPr>
        <dsp:cNvPr id="0" name=""/>
        <dsp:cNvSpPr/>
      </dsp:nvSpPr>
      <dsp:spPr>
        <a:xfrm>
          <a:off x="-1928" y="3945049"/>
          <a:ext cx="11029616" cy="7723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81E186-251E-4AF5-BB1A-026FD6B063B8}">
      <dsp:nvSpPr>
        <dsp:cNvPr id="0" name=""/>
        <dsp:cNvSpPr/>
      </dsp:nvSpPr>
      <dsp:spPr>
        <a:xfrm>
          <a:off x="231714" y="4118833"/>
          <a:ext cx="424806" cy="424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1867CA-D062-4CAC-BC65-DB9AAAFCBDBE}">
      <dsp:nvSpPr>
        <dsp:cNvPr id="0" name=""/>
        <dsp:cNvSpPr/>
      </dsp:nvSpPr>
      <dsp:spPr>
        <a:xfrm>
          <a:off x="870830" y="3958655"/>
          <a:ext cx="10160714" cy="682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115" tIns="75115" rIns="75115" bIns="7511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Sales feedback can inform marketing research, product development, pricing and promotional decisions</a:t>
          </a:r>
          <a:endParaRPr lang="en-US" sz="2200" kern="1200" dirty="0"/>
        </a:p>
      </dsp:txBody>
      <dsp:txXfrm>
        <a:off x="870830" y="3958655"/>
        <a:ext cx="10160714" cy="6825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57F5BA-5BAE-499D-A1D2-6AFC74574794}">
      <dsp:nvSpPr>
        <dsp:cNvPr id="0" name=""/>
        <dsp:cNvSpPr/>
      </dsp:nvSpPr>
      <dsp:spPr>
        <a:xfrm>
          <a:off x="0" y="0"/>
          <a:ext cx="9375457" cy="11442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Work in small groups and discuss a local business you use</a:t>
          </a:r>
        </a:p>
      </dsp:txBody>
      <dsp:txXfrm>
        <a:off x="33515" y="33515"/>
        <a:ext cx="8140685" cy="1077254"/>
      </dsp:txXfrm>
    </dsp:sp>
    <dsp:sp modelId="{31D77DD1-53CF-47FC-8A72-D13A56917EB1}">
      <dsp:nvSpPr>
        <dsp:cNvPr id="0" name=""/>
        <dsp:cNvSpPr/>
      </dsp:nvSpPr>
      <dsp:spPr>
        <a:xfrm>
          <a:off x="827246" y="1334998"/>
          <a:ext cx="9375457" cy="1144284"/>
        </a:xfrm>
        <a:prstGeom prst="roundRect">
          <a:avLst>
            <a:gd name="adj" fmla="val 10000"/>
          </a:avLst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How does the business use personal selling make you feel welcome and encourage loyalty to the business?</a:t>
          </a:r>
        </a:p>
      </dsp:txBody>
      <dsp:txXfrm>
        <a:off x="860761" y="1368513"/>
        <a:ext cx="7737396" cy="1077254"/>
      </dsp:txXfrm>
    </dsp:sp>
    <dsp:sp modelId="{545E6626-6B89-47ED-B892-D7528A9FD240}">
      <dsp:nvSpPr>
        <dsp:cNvPr id="0" name=""/>
        <dsp:cNvSpPr/>
      </dsp:nvSpPr>
      <dsp:spPr>
        <a:xfrm>
          <a:off x="1654492" y="2669996"/>
          <a:ext cx="9375457" cy="1144284"/>
        </a:xfrm>
        <a:prstGeom prst="roundRect">
          <a:avLst>
            <a:gd name="adj" fmla="val 10000"/>
          </a:avLst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What does the business do to encourage you spend more at the business?</a:t>
          </a:r>
        </a:p>
      </dsp:txBody>
      <dsp:txXfrm>
        <a:off x="1688007" y="2703511"/>
        <a:ext cx="7737396" cy="1077254"/>
      </dsp:txXfrm>
    </dsp:sp>
    <dsp:sp modelId="{2E558742-655F-4C28-B3C1-7D488A19A728}">
      <dsp:nvSpPr>
        <dsp:cNvPr id="0" name=""/>
        <dsp:cNvSpPr/>
      </dsp:nvSpPr>
      <dsp:spPr>
        <a:xfrm>
          <a:off x="8631672" y="867748"/>
          <a:ext cx="743784" cy="7437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799023" y="867748"/>
        <a:ext cx="409082" cy="559697"/>
      </dsp:txXfrm>
    </dsp:sp>
    <dsp:sp modelId="{854B6450-2079-4BB8-B12A-B69509DBCC50}">
      <dsp:nvSpPr>
        <dsp:cNvPr id="0" name=""/>
        <dsp:cNvSpPr/>
      </dsp:nvSpPr>
      <dsp:spPr>
        <a:xfrm>
          <a:off x="9458918" y="2195118"/>
          <a:ext cx="743784" cy="7437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841865"/>
            <a:satOff val="12270"/>
            <a:lumOff val="1122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-1841865"/>
              <a:satOff val="12270"/>
              <a:lumOff val="11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626269" y="2195118"/>
        <a:ext cx="409082" cy="5596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0553C4-8A09-4AC3-8D4C-B3F484149ABF}">
      <dsp:nvSpPr>
        <dsp:cNvPr id="0" name=""/>
        <dsp:cNvSpPr/>
      </dsp:nvSpPr>
      <dsp:spPr>
        <a:xfrm>
          <a:off x="353303" y="1193"/>
          <a:ext cx="3226044" cy="19356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GREET AND LISTEN </a:t>
          </a:r>
          <a:r>
            <a:rPr lang="en-GB" sz="2100" kern="1200" dirty="0"/>
            <a:t> Welcome customers, pay attention to cues and adjust your approach, ask questions. </a:t>
          </a:r>
        </a:p>
      </dsp:txBody>
      <dsp:txXfrm>
        <a:off x="353303" y="1193"/>
        <a:ext cx="3226044" cy="1935626"/>
      </dsp:txXfrm>
    </dsp:sp>
    <dsp:sp modelId="{0D770CCF-4023-4385-B00E-7E90E4070FCE}">
      <dsp:nvSpPr>
        <dsp:cNvPr id="0" name=""/>
        <dsp:cNvSpPr/>
      </dsp:nvSpPr>
      <dsp:spPr>
        <a:xfrm>
          <a:off x="3901952" y="1193"/>
          <a:ext cx="3226044" cy="19356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RECOMMEND AND UPSELL </a:t>
          </a:r>
          <a:endParaRPr lang="en-GB" sz="2100" kern="1200" dirty="0"/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Suggest products and complementary extras, add value but don’t be pushy </a:t>
          </a:r>
        </a:p>
      </dsp:txBody>
      <dsp:txXfrm>
        <a:off x="3901952" y="1193"/>
        <a:ext cx="3226044" cy="1935626"/>
      </dsp:txXfrm>
    </dsp:sp>
    <dsp:sp modelId="{2F40B096-8AF4-442E-A062-A0702044FDFC}">
      <dsp:nvSpPr>
        <dsp:cNvPr id="0" name=""/>
        <dsp:cNvSpPr/>
      </dsp:nvSpPr>
      <dsp:spPr>
        <a:xfrm>
          <a:off x="7450601" y="1193"/>
          <a:ext cx="3226044" cy="19356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EFFICIENT SERVICE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Enough staff, clear information, easy payment systems, </a:t>
          </a:r>
        </a:p>
      </dsp:txBody>
      <dsp:txXfrm>
        <a:off x="7450601" y="1193"/>
        <a:ext cx="3226044" cy="1935626"/>
      </dsp:txXfrm>
    </dsp:sp>
    <dsp:sp modelId="{327BF7A9-DC15-4B21-B21E-CFBAD5B54C25}">
      <dsp:nvSpPr>
        <dsp:cNvPr id="0" name=""/>
        <dsp:cNvSpPr/>
      </dsp:nvSpPr>
      <dsp:spPr>
        <a:xfrm>
          <a:off x="353303" y="2259425"/>
          <a:ext cx="3226044" cy="19356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BUILD RELATIONSHIPS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Learn names, orders and preferences so regulars feel they belong</a:t>
          </a:r>
        </a:p>
      </dsp:txBody>
      <dsp:txXfrm>
        <a:off x="353303" y="2259425"/>
        <a:ext cx="3226044" cy="1935626"/>
      </dsp:txXfrm>
    </dsp:sp>
    <dsp:sp modelId="{1C7309E8-B671-4004-B22F-642189E95573}">
      <dsp:nvSpPr>
        <dsp:cNvPr id="0" name=""/>
        <dsp:cNvSpPr/>
      </dsp:nvSpPr>
      <dsp:spPr>
        <a:xfrm>
          <a:off x="3901952" y="2259425"/>
          <a:ext cx="3226044" cy="19356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HANDLE OBJECTIONS AND COMPLAINTS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Clear communications and fast solutions</a:t>
          </a:r>
        </a:p>
      </dsp:txBody>
      <dsp:txXfrm>
        <a:off x="3901952" y="2259425"/>
        <a:ext cx="3226044" cy="1935626"/>
      </dsp:txXfrm>
    </dsp:sp>
    <dsp:sp modelId="{7DF96DB6-6DE0-4874-8206-E0177A7035C0}">
      <dsp:nvSpPr>
        <dsp:cNvPr id="0" name=""/>
        <dsp:cNvSpPr/>
      </dsp:nvSpPr>
      <dsp:spPr>
        <a:xfrm>
          <a:off x="7450601" y="2259425"/>
          <a:ext cx="3226044" cy="19356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FOLLOW UP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Ask for feedback and reviews, use loyalty schemes</a:t>
          </a:r>
        </a:p>
      </dsp:txBody>
      <dsp:txXfrm>
        <a:off x="7450601" y="2259425"/>
        <a:ext cx="3226044" cy="19356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4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4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DFB039-45C0-C9DE-2021-1B3BC672AF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6C439E-E12F-7E5F-9C20-8015BA534B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D85DD2-B09E-B9FB-739B-221FE952B5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E1A858-452E-51BD-E6B7-9272F5CD48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8073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Acquisition builds the customer base; retention grows its value over time through repeat purchase, cross-selling and advocacy. Relationship selling aims to move customers up the ladder.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10/16/2026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10/16/2026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10/16/2026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10/16/2026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10/16/2026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10/16/2026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10/16/2026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10/16/2026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10/16/2026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10/16/2026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10/16/2026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633984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33" dirty="0">
                <a:solidFill>
                  <a:schemeClr val="tx1"/>
                </a:solidFill>
              </a:rPr>
              <a:t>Sales strategy and relationship management · Level 5</a:t>
            </a:r>
            <a:endParaRPr lang="en-US" sz="1333" dirty="0"/>
          </a:p>
        </p:txBody>
      </p:sp>
      <p:sp>
        <p:nvSpPr>
          <p:cNvPr id="3" name="Text 1"/>
          <p:cNvSpPr>
            <a:spLocks noGrp="1"/>
          </p:cNvSpPr>
          <p:nvPr>
            <p:ph type="title" idx="101" hasCustomPrompt="1"/>
          </p:nvPr>
        </p:nvSpPr>
        <p:spPr>
          <a:xfrm>
            <a:off x="731520" y="426720"/>
            <a:ext cx="10728960" cy="97536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4267" b="1" dirty="0">
                <a:solidFill>
                  <a:schemeClr val="tx2"/>
                </a:solidFill>
              </a:defRPr>
            </a:lvl1pPr>
          </a:lstStyle>
          <a:p>
            <a:pPr marL="0" indent="0" algn="l">
              <a:buNone/>
            </a:pPr>
            <a:endParaRPr lang="en-US" sz="4267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6576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tx1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831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10/16/2026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  <p:sldLayoutId id="2147483765" r:id="rId12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2x1to13CbeI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dPabqQ4osk?feature=oembed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GwtVbOz528?feature=oembed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1" y="787078"/>
            <a:ext cx="3518770" cy="4215307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BMBS5002 </a:t>
            </a:r>
            <a:r>
              <a:rPr lang="en-US" sz="2700" dirty="0">
                <a:solidFill>
                  <a:srgbClr val="FFFFFF"/>
                </a:solidFill>
              </a:rPr>
              <a:t>marketing, sales and consumer </a:t>
            </a:r>
            <a:r>
              <a:rPr lang="en-US" sz="2700" dirty="0" err="1">
                <a:solidFill>
                  <a:srgbClr val="FFFFFF"/>
                </a:solidFill>
              </a:rPr>
              <a:t>behaviour</a:t>
            </a:r>
            <a:br>
              <a:rPr lang="en-US" sz="2700" dirty="0">
                <a:solidFill>
                  <a:srgbClr val="FFFFFF"/>
                </a:solidFill>
              </a:rPr>
            </a:br>
            <a:br>
              <a:rPr lang="en-US" sz="2700" dirty="0">
                <a:solidFill>
                  <a:srgbClr val="FFFFFF"/>
                </a:solidFill>
              </a:rPr>
            </a:br>
            <a:br>
              <a:rPr lang="en-US" sz="2700" dirty="0">
                <a:solidFill>
                  <a:srgbClr val="FFFFFF"/>
                </a:solidFill>
              </a:rPr>
            </a:br>
            <a:r>
              <a:rPr lang="en-US" sz="2700" dirty="0">
                <a:solidFill>
                  <a:srgbClr val="FFFFFF"/>
                </a:solidFill>
              </a:rPr>
              <a:t>week 7: </a:t>
            </a:r>
            <a:br>
              <a:rPr lang="en-US" sz="2700" dirty="0">
                <a:solidFill>
                  <a:srgbClr val="FFFFFF"/>
                </a:solidFill>
              </a:rPr>
            </a:br>
            <a:r>
              <a:rPr lang="en-US" sz="2700" dirty="0">
                <a:solidFill>
                  <a:srgbClr val="FFFFFF"/>
                </a:solidFill>
              </a:rPr>
              <a:t>sales strategy and relationship management</a:t>
            </a:r>
            <a:br>
              <a:rPr lang="en-US" sz="2700" dirty="0">
                <a:solidFill>
                  <a:srgbClr val="FFFFFF"/>
                </a:solidFill>
              </a:rPr>
            </a:br>
            <a:br>
              <a:rPr lang="en-GB" sz="2700" dirty="0">
                <a:solidFill>
                  <a:srgbClr val="FFFFFF"/>
                </a:solidFill>
                <a:latin typeface="Arial" panose="020B0604020202020204" pitchFamily="34" charset="0"/>
              </a:rPr>
            </a:br>
            <a:endParaRPr lang="en-US" sz="27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Gwyneth jones</a:t>
            </a:r>
          </a:p>
          <a:p>
            <a:r>
              <a:rPr lang="en-US" dirty="0" err="1">
                <a:solidFill>
                  <a:srgbClr val="FFFFFF">
                    <a:alpha val="75000"/>
                  </a:srgbClr>
                </a:solidFill>
              </a:rPr>
              <a:t>OctoBER</a:t>
            </a:r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 2026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5080908" y="4381442"/>
            <a:ext cx="62576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Marketing Research</a:t>
            </a:r>
          </a:p>
        </p:txBody>
      </p:sp>
      <p:pic>
        <p:nvPicPr>
          <p:cNvPr id="5" name="Picture 4" descr="Business meeting in café">
            <a:extLst>
              <a:ext uri="{FF2B5EF4-FFF2-40B4-BE49-F238E27FC236}">
                <a16:creationId xmlns:a16="http://schemas.microsoft.com/office/drawing/2014/main" id="{E5005432-728C-1534-8CF9-665E707411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88" r="6788"/>
          <a:stretch/>
        </p:blipFill>
        <p:spPr>
          <a:xfrm>
            <a:off x="4241829" y="601200"/>
            <a:ext cx="7512103" cy="579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A1794-160F-1C6F-E5A4-441047DF2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7"/>
            <a:ext cx="11029616" cy="301696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B23B6C9-6301-7D52-0414-0FA1D810E8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7012837"/>
              </p:ext>
            </p:extLst>
          </p:nvPr>
        </p:nvGraphicFramePr>
        <p:xfrm>
          <a:off x="581025" y="616226"/>
          <a:ext cx="11029616" cy="49918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29616">
                  <a:extLst>
                    <a:ext uri="{9D8B030D-6E8A-4147-A177-3AD203B41FA5}">
                      <a16:colId xmlns:a16="http://schemas.microsoft.com/office/drawing/2014/main" val="3423530883"/>
                    </a:ext>
                  </a:extLst>
                </a:gridCol>
              </a:tblGrid>
              <a:tr h="1206918">
                <a:tc>
                  <a:txBody>
                    <a:bodyPr/>
                    <a:lstStyle/>
                    <a:p>
                      <a:endParaRPr lang="en-GB" sz="2400" dirty="0"/>
                    </a:p>
                    <a:p>
                      <a:r>
                        <a:rPr lang="en-GB" sz="2400" dirty="0"/>
                        <a:t>THIS WEEK’S LECTURE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2572021"/>
                  </a:ext>
                </a:extLst>
              </a:tr>
              <a:tr h="707108">
                <a:tc>
                  <a:txBody>
                    <a:bodyPr/>
                    <a:lstStyle/>
                    <a:p>
                      <a:r>
                        <a:rPr lang="en-GB" sz="2000" dirty="0"/>
                        <a:t>THE ROLE OF SALES WITHIN THE MARKETING STRATEGY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084086"/>
                  </a:ext>
                </a:extLst>
              </a:tr>
              <a:tr h="707108">
                <a:tc>
                  <a:txBody>
                    <a:bodyPr/>
                    <a:lstStyle/>
                    <a:p>
                      <a:r>
                        <a:rPr lang="en-GB" sz="2000" dirty="0"/>
                        <a:t>SALES OBJECTIVES AND STRATEGY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2339356"/>
                  </a:ext>
                </a:extLst>
              </a:tr>
              <a:tr h="707108">
                <a:tc>
                  <a:txBody>
                    <a:bodyPr/>
                    <a:lstStyle/>
                    <a:p>
                      <a:r>
                        <a:rPr lang="en-GB" sz="2000" dirty="0"/>
                        <a:t>TRANSACTIONAL VS RELATIONAL STRATEGY (CUSTOMER ACQUISITION AND RETENTION)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872595"/>
                  </a:ext>
                </a:extLst>
              </a:tr>
              <a:tr h="831818">
                <a:tc>
                  <a:txBody>
                    <a:bodyPr/>
                    <a:lstStyle/>
                    <a:p>
                      <a:r>
                        <a:rPr lang="en-GB" sz="2000" dirty="0"/>
                        <a:t>SELLING APPROACHES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3542718"/>
                  </a:ext>
                </a:extLst>
              </a:tr>
              <a:tr h="83181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CUSTOMER RELATIONSHIP MANAGEMENT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0838089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D9A276-B87D-4573-6D35-B7E765B49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99AE36-5A8F-7BDE-F8CA-D9F800684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97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C845B-61D8-14EE-0E9E-5165F21BF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49566"/>
          </a:xfrm>
        </p:spPr>
        <p:txBody>
          <a:bodyPr/>
          <a:lstStyle/>
          <a:p>
            <a:r>
              <a:rPr lang="en-GB" dirty="0"/>
              <a:t>At the end of the lecture, you should be able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757CB-A198-CAB5-1E01-F628C2858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30626"/>
            <a:ext cx="10948199" cy="4893288"/>
          </a:xfrm>
        </p:spPr>
        <p:txBody>
          <a:bodyPr>
            <a:normAutofit/>
          </a:bodyPr>
          <a:lstStyle/>
          <a:p>
            <a:pPr lvl="0"/>
            <a:endParaRPr lang="en-GB" sz="2400" dirty="0"/>
          </a:p>
          <a:p>
            <a:r>
              <a:rPr lang="en-GB" sz="2400" b="1" dirty="0"/>
              <a:t>Critically evaluate</a:t>
            </a:r>
            <a:r>
              <a:rPr lang="en-GB" sz="2400" dirty="0"/>
              <a:t> the role of sales within a business.</a:t>
            </a:r>
          </a:p>
          <a:p>
            <a:endParaRPr lang="en-GB" sz="900" dirty="0"/>
          </a:p>
          <a:p>
            <a:pPr lvl="0"/>
            <a:r>
              <a:rPr lang="en-GB" sz="2400" b="1" dirty="0"/>
              <a:t>Contrast</a:t>
            </a:r>
            <a:r>
              <a:rPr lang="en-GB" sz="2400" dirty="0"/>
              <a:t> transactional selling with relationship-building sales strategies in terms of customer acquisition, retention, and Customer Lifetime Value (CLV).</a:t>
            </a:r>
          </a:p>
          <a:p>
            <a:pPr lvl="0"/>
            <a:endParaRPr lang="en-GB" sz="900" dirty="0"/>
          </a:p>
          <a:p>
            <a:pPr lvl="0"/>
            <a:r>
              <a:rPr lang="en-GB" sz="2400" b="1" dirty="0"/>
              <a:t>Analyse</a:t>
            </a:r>
            <a:r>
              <a:rPr lang="en-GB" sz="2400" dirty="0"/>
              <a:t> selling methods and select appropriate approaches for varied market environments.</a:t>
            </a:r>
          </a:p>
          <a:p>
            <a:pPr lvl="0"/>
            <a:endParaRPr lang="en-GB" sz="900" dirty="0"/>
          </a:p>
          <a:p>
            <a:pPr lvl="0"/>
            <a:r>
              <a:rPr lang="en-GB" sz="2400" b="1" dirty="0"/>
              <a:t>Assess</a:t>
            </a:r>
            <a:r>
              <a:rPr lang="en-GB" sz="2400" dirty="0"/>
              <a:t> the role of Customer Relationship Management (CRM) technology in managing sales and customer data to enhance the customer experience.</a:t>
            </a:r>
          </a:p>
          <a:p>
            <a:pPr marL="457200" lvl="0" indent="-457200">
              <a:buFont typeface="+mj-lt"/>
              <a:buAutoNum type="arabicPeriod"/>
            </a:pPr>
            <a:endParaRPr lang="en-GB" sz="2200" dirty="0"/>
          </a:p>
          <a:p>
            <a:pPr lvl="0"/>
            <a:endParaRPr lang="en-GB" sz="400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29C877-DE3B-B058-1BE3-A111E454ED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F4E304-BE9D-BA8E-59EB-263FEAFFB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0319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22624-72CE-CEC6-BCC3-921246B0B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5828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Understanding the relationship between marketing and sales</a:t>
            </a:r>
            <a:br>
              <a:rPr lang="en-GB" b="1" dirty="0"/>
            </a:b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B6508D2-DDEA-E7D4-E926-18E00B77BC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8797339"/>
              </p:ext>
            </p:extLst>
          </p:nvPr>
        </p:nvGraphicFramePr>
        <p:xfrm>
          <a:off x="581192" y="1480930"/>
          <a:ext cx="11029616" cy="48005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28D7B6-FD85-BF30-5F8D-C830B1A37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06AA51-B533-8AA5-9C7D-2CB1FEC8E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2025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6B180C-22A5-6C12-15CA-F949EC1F8A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55426-52C5-34AE-BE31-FCADF4FDD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512679"/>
          </a:xfrm>
        </p:spPr>
        <p:txBody>
          <a:bodyPr>
            <a:normAutofit fontScale="90000"/>
          </a:bodyPr>
          <a:lstStyle/>
          <a:p>
            <a:r>
              <a:rPr lang="en-GB" dirty="0"/>
              <a:t>Sales Objectives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E625DD-6857-A215-FA90-CD4411EC9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168380-B3BF-202C-7AE4-DFF9DBD6A4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5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449555-EB70-6B59-C0AF-49BC9A9D3A4A}"/>
              </a:ext>
            </a:extLst>
          </p:cNvPr>
          <p:cNvSpPr txBox="1"/>
          <p:nvPr/>
        </p:nvSpPr>
        <p:spPr>
          <a:xfrm>
            <a:off x="581193" y="1407157"/>
            <a:ext cx="110296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Sales objectives are the specific outcomes an organisation wants to achieve through its sales activities. They should be aligned with the organisation's overall business objectives and marketing strategy. </a:t>
            </a:r>
          </a:p>
          <a:p>
            <a:endParaRPr lang="en-GB" sz="400" dirty="0"/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854CBAF4-461E-AD2A-3EFD-E96F9235380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332518479"/>
              </p:ext>
            </p:extLst>
          </p:nvPr>
        </p:nvGraphicFramePr>
        <p:xfrm>
          <a:off x="581025" y="2484377"/>
          <a:ext cx="11029616" cy="4352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14808">
                  <a:extLst>
                    <a:ext uri="{9D8B030D-6E8A-4147-A177-3AD203B41FA5}">
                      <a16:colId xmlns:a16="http://schemas.microsoft.com/office/drawing/2014/main" val="187432642"/>
                    </a:ext>
                  </a:extLst>
                </a:gridCol>
                <a:gridCol w="5514808">
                  <a:extLst>
                    <a:ext uri="{9D8B030D-6E8A-4147-A177-3AD203B41FA5}">
                      <a16:colId xmlns:a16="http://schemas.microsoft.com/office/drawing/2014/main" val="656969355"/>
                    </a:ext>
                  </a:extLst>
                </a:gridCol>
              </a:tblGrid>
              <a:tr h="702995">
                <a:tc gridSpan="2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Common sales objectives include: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8857322"/>
                  </a:ext>
                </a:extLst>
              </a:tr>
              <a:tr h="61512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Revenue growth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Increased average transaction value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6874254"/>
                  </a:ext>
                </a:extLst>
              </a:tr>
              <a:tr h="61512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Increased sales volume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Customer retention and contract renewal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5803944"/>
                  </a:ext>
                </a:extLst>
              </a:tr>
              <a:tr h="87874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New customer acquisition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Increased sales in a particular product category or geographical market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9480759"/>
                  </a:ext>
                </a:extLst>
              </a:tr>
              <a:tr h="61512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Improved conversion rates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6769586"/>
                  </a:ext>
                </a:extLst>
              </a:tr>
              <a:tr h="5124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71614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1306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7D1F0E-A101-8D86-76DE-7B5A6D6AA7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D4B20-CDA8-F3F2-3187-A9125167D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E5088-F8B4-A03E-D784-AABC00685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82F8B0-F80F-7E2D-B08E-E661F55A0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6B410C7-DCF3-5AA9-B557-A24BA03753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8306021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77616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6EF6-D341-5442-35FF-1358603D4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09201"/>
          </a:xfrm>
        </p:spPr>
        <p:txBody>
          <a:bodyPr/>
          <a:lstStyle/>
          <a:p>
            <a:r>
              <a:rPr lang="en-GB" dirty="0"/>
              <a:t>Transactional VS Relationship Selling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5BBCA19D-0388-B94C-872B-3698EC8B32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4586993"/>
              </p:ext>
            </p:extLst>
          </p:nvPr>
        </p:nvGraphicFramePr>
        <p:xfrm>
          <a:off x="581025" y="1490870"/>
          <a:ext cx="11029950" cy="5175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5529">
                  <a:extLst>
                    <a:ext uri="{9D8B030D-6E8A-4147-A177-3AD203B41FA5}">
                      <a16:colId xmlns:a16="http://schemas.microsoft.com/office/drawing/2014/main" val="848837277"/>
                    </a:ext>
                  </a:extLst>
                </a:gridCol>
                <a:gridCol w="3926211">
                  <a:extLst>
                    <a:ext uri="{9D8B030D-6E8A-4147-A177-3AD203B41FA5}">
                      <a16:colId xmlns:a16="http://schemas.microsoft.com/office/drawing/2014/main" val="2055715890"/>
                    </a:ext>
                  </a:extLst>
                </a:gridCol>
                <a:gridCol w="3898210">
                  <a:extLst>
                    <a:ext uri="{9D8B030D-6E8A-4147-A177-3AD203B41FA5}">
                      <a16:colId xmlns:a16="http://schemas.microsoft.com/office/drawing/2014/main" val="752663314"/>
                    </a:ext>
                  </a:extLst>
                </a:gridCol>
              </a:tblGrid>
              <a:tr h="809606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Transactional Selling</a:t>
                      </a:r>
                    </a:p>
                    <a:p>
                      <a:endParaRPr lang="en-GB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Relationship Selling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4568969"/>
                  </a:ext>
                </a:extLst>
              </a:tr>
              <a:tr h="882314">
                <a:tc>
                  <a:txBody>
                    <a:bodyPr/>
                    <a:lstStyle/>
                    <a:p>
                      <a:r>
                        <a:rPr lang="en-GB" sz="2400" dirty="0"/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Completing a single sale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Building a long-term relationship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9944558"/>
                  </a:ext>
                </a:extLst>
              </a:tr>
              <a:tr h="882314">
                <a:tc>
                  <a:txBody>
                    <a:bodyPr/>
                    <a:lstStyle/>
                    <a:p>
                      <a:r>
                        <a:rPr lang="en-GB" sz="2400" dirty="0"/>
                        <a:t>Time Frame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Short term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Long term, repeat business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4549479"/>
                  </a:ext>
                </a:extLst>
              </a:tr>
              <a:tr h="882314">
                <a:tc>
                  <a:txBody>
                    <a:bodyPr/>
                    <a:lstStyle/>
                    <a:p>
                      <a:r>
                        <a:rPr lang="en-GB" sz="2400" dirty="0"/>
                        <a:t>Basis of Competition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Price and availability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Trust, value and service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7159178"/>
                  </a:ext>
                </a:extLst>
              </a:tr>
              <a:tr h="882314">
                <a:tc>
                  <a:txBody>
                    <a:bodyPr/>
                    <a:lstStyle/>
                    <a:p>
                      <a:r>
                        <a:rPr lang="en-GB" sz="2400" dirty="0"/>
                        <a:t>Customer Contact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Limited and standardised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Frequent and personalised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2834035"/>
                  </a:ext>
                </a:extLst>
              </a:tr>
              <a:tr h="809606">
                <a:tc>
                  <a:txBody>
                    <a:bodyPr/>
                    <a:lstStyle/>
                    <a:p>
                      <a:r>
                        <a:rPr lang="en-GB" sz="2400" dirty="0"/>
                        <a:t>Success Measure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 per transaction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Retention and lifetime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094625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593F7A-A904-DC34-FE90-33C3BAD47F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87AB83-0F94-DC97-5491-56BE3405A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7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24A35E4-2614-4536-3ACC-0809E1E94B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220"/>
            <a:ext cx="12191999" cy="6862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7656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DD39B-0143-CBE9-74E2-D5A191C03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79383"/>
          </a:xfrm>
        </p:spPr>
        <p:txBody>
          <a:bodyPr/>
          <a:lstStyle/>
          <a:p>
            <a:r>
              <a:rPr lang="en-GB" dirty="0"/>
              <a:t>Personal selling for a local business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BF5E14DB-58A4-CE19-92A9-CC763692C1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945025"/>
              </p:ext>
            </p:extLst>
          </p:nvPr>
        </p:nvGraphicFramePr>
        <p:xfrm>
          <a:off x="581025" y="1779105"/>
          <a:ext cx="11029950" cy="41962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DED061-D1A8-69EE-6E11-E05BFBD26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0F5AC7-6355-1D20-3F1D-EB1811E05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536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731520" y="426720"/>
            <a:ext cx="10728960" cy="97536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dirty="0"/>
              <a:t>Customer acquisition and retention</a:t>
            </a:r>
          </a:p>
        </p:txBody>
      </p:sp>
      <p:sp>
        <p:nvSpPr>
          <p:cNvPr id="3" name="Ladder step 1"/>
          <p:cNvSpPr/>
          <p:nvPr/>
        </p:nvSpPr>
        <p:spPr>
          <a:xfrm>
            <a:off x="731520" y="3596640"/>
            <a:ext cx="1950720" cy="1219200"/>
          </a:xfrm>
          <a:prstGeom prst="roundRect">
            <a:avLst>
              <a:gd name="adj" fmla="val 6000"/>
            </a:avLst>
          </a:prstGeom>
          <a:solidFill>
            <a:schemeClr val="accent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4" name="Text 101"/>
          <p:cNvSpPr txBox="1"/>
          <p:nvPr/>
        </p:nvSpPr>
        <p:spPr>
          <a:xfrm>
            <a:off x="877824" y="3718560"/>
            <a:ext cx="1658112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133" b="1" dirty="0">
                <a:solidFill>
                  <a:schemeClr val="bg1"/>
                </a:solidFill>
              </a:rPr>
              <a:t>Prospect</a:t>
            </a:r>
            <a:endParaRPr lang="en-US" sz="1867" dirty="0"/>
          </a:p>
          <a:p>
            <a:r>
              <a:rPr lang="en-US" sz="1867" dirty="0">
                <a:solidFill>
                  <a:schemeClr val="bg1"/>
                </a:solidFill>
              </a:rPr>
              <a:t>Potential buyer</a:t>
            </a:r>
            <a:endParaRPr lang="en-US" sz="1867" dirty="0"/>
          </a:p>
        </p:txBody>
      </p:sp>
      <p:sp>
        <p:nvSpPr>
          <p:cNvPr id="5" name="Ladder step 2"/>
          <p:cNvSpPr/>
          <p:nvPr/>
        </p:nvSpPr>
        <p:spPr>
          <a:xfrm>
            <a:off x="2926080" y="3169920"/>
            <a:ext cx="1950720" cy="1645920"/>
          </a:xfrm>
          <a:prstGeom prst="roundRect">
            <a:avLst>
              <a:gd name="adj" fmla="val 4444"/>
            </a:avLst>
          </a:prstGeom>
          <a:solidFill>
            <a:schemeClr val="accent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6" name="Text 102"/>
          <p:cNvSpPr txBox="1"/>
          <p:nvPr/>
        </p:nvSpPr>
        <p:spPr>
          <a:xfrm>
            <a:off x="3072384" y="3291840"/>
            <a:ext cx="1658112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133" b="1" dirty="0">
                <a:solidFill>
                  <a:schemeClr val="bg1"/>
                </a:solidFill>
              </a:rPr>
              <a:t>Customer</a:t>
            </a:r>
            <a:endParaRPr lang="en-US" sz="1867" dirty="0"/>
          </a:p>
          <a:p>
            <a:r>
              <a:rPr lang="en-US" sz="1867" dirty="0">
                <a:solidFill>
                  <a:schemeClr val="bg1"/>
                </a:solidFill>
              </a:rPr>
              <a:t>Has bought once</a:t>
            </a:r>
            <a:endParaRPr lang="en-US" sz="1867" dirty="0"/>
          </a:p>
        </p:txBody>
      </p:sp>
      <p:sp>
        <p:nvSpPr>
          <p:cNvPr id="7" name="Ladder step 3"/>
          <p:cNvSpPr/>
          <p:nvPr/>
        </p:nvSpPr>
        <p:spPr>
          <a:xfrm>
            <a:off x="5120640" y="2743200"/>
            <a:ext cx="1950720" cy="2072640"/>
          </a:xfrm>
          <a:prstGeom prst="roundRect">
            <a:avLst>
              <a:gd name="adj" fmla="val 3750"/>
            </a:avLst>
          </a:prstGeom>
          <a:solidFill>
            <a:schemeClr val="accent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8" name="Text 103"/>
          <p:cNvSpPr txBox="1"/>
          <p:nvPr/>
        </p:nvSpPr>
        <p:spPr>
          <a:xfrm>
            <a:off x="5266944" y="2865120"/>
            <a:ext cx="1658112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133" b="1" dirty="0">
                <a:solidFill>
                  <a:schemeClr val="bg1"/>
                </a:solidFill>
              </a:rPr>
              <a:t>Client</a:t>
            </a:r>
            <a:endParaRPr lang="en-US" sz="1867" dirty="0"/>
          </a:p>
          <a:p>
            <a:r>
              <a:rPr lang="en-US" sz="1867" dirty="0">
                <a:solidFill>
                  <a:schemeClr val="bg1"/>
                </a:solidFill>
              </a:rPr>
              <a:t>Buys repeatedly</a:t>
            </a:r>
            <a:endParaRPr lang="en-US" sz="1867" dirty="0"/>
          </a:p>
        </p:txBody>
      </p:sp>
      <p:sp>
        <p:nvSpPr>
          <p:cNvPr id="9" name="Ladder step 4"/>
          <p:cNvSpPr/>
          <p:nvPr/>
        </p:nvSpPr>
        <p:spPr>
          <a:xfrm>
            <a:off x="7315200" y="2316480"/>
            <a:ext cx="1950720" cy="2499360"/>
          </a:xfrm>
          <a:prstGeom prst="roundRect">
            <a:avLst>
              <a:gd name="adj" fmla="val 3750"/>
            </a:avLst>
          </a:prstGeom>
          <a:solidFill>
            <a:schemeClr val="accent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0" name="Text 104"/>
          <p:cNvSpPr txBox="1"/>
          <p:nvPr/>
        </p:nvSpPr>
        <p:spPr>
          <a:xfrm>
            <a:off x="7461504" y="2438400"/>
            <a:ext cx="1658112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133" b="1" dirty="0">
                <a:solidFill>
                  <a:schemeClr val="bg1"/>
                </a:solidFill>
              </a:rPr>
              <a:t>Advocate</a:t>
            </a:r>
            <a:endParaRPr lang="en-US" sz="1867" dirty="0"/>
          </a:p>
          <a:p>
            <a:r>
              <a:rPr lang="en-US" sz="1867" dirty="0">
                <a:solidFill>
                  <a:schemeClr val="bg1"/>
                </a:solidFill>
              </a:rPr>
              <a:t>Recommends to others</a:t>
            </a:r>
            <a:endParaRPr lang="en-US" sz="1867" dirty="0"/>
          </a:p>
        </p:txBody>
      </p:sp>
      <p:sp>
        <p:nvSpPr>
          <p:cNvPr id="11" name="Ladder step 5"/>
          <p:cNvSpPr/>
          <p:nvPr/>
        </p:nvSpPr>
        <p:spPr>
          <a:xfrm>
            <a:off x="9509760" y="1889760"/>
            <a:ext cx="1950720" cy="2926080"/>
          </a:xfrm>
          <a:prstGeom prst="roundRect">
            <a:avLst>
              <a:gd name="adj" fmla="val 3750"/>
            </a:avLst>
          </a:prstGeom>
          <a:solidFill>
            <a:schemeClr val="accent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2" name="Text 105"/>
          <p:cNvSpPr txBox="1"/>
          <p:nvPr/>
        </p:nvSpPr>
        <p:spPr>
          <a:xfrm>
            <a:off x="9656064" y="2011680"/>
            <a:ext cx="1658112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133" b="1" dirty="0">
                <a:solidFill>
                  <a:schemeClr val="bg1"/>
                </a:solidFill>
              </a:rPr>
              <a:t>Partner</a:t>
            </a:r>
            <a:endParaRPr lang="en-US" sz="1867" dirty="0"/>
          </a:p>
          <a:p>
            <a:r>
              <a:rPr lang="en-US" sz="1867" dirty="0">
                <a:solidFill>
                  <a:schemeClr val="bg1"/>
                </a:solidFill>
              </a:rPr>
              <a:t>Collaborates closely</a:t>
            </a:r>
            <a:endParaRPr lang="en-US" sz="1867" dirty="0"/>
          </a:p>
        </p:txBody>
      </p:sp>
      <p:sp>
        <p:nvSpPr>
          <p:cNvPr id="13" name="Card 106"/>
          <p:cNvSpPr/>
          <p:nvPr/>
        </p:nvSpPr>
        <p:spPr>
          <a:xfrm>
            <a:off x="731520" y="4998720"/>
            <a:ext cx="4145280" cy="609600"/>
          </a:xfrm>
          <a:prstGeom prst="roundRect">
            <a:avLst>
              <a:gd name="adj" fmla="val 16000"/>
            </a:avLst>
          </a:prstGeom>
          <a:solidFill>
            <a:schemeClr val="accent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4" name="Text 107"/>
          <p:cNvSpPr txBox="1"/>
          <p:nvPr/>
        </p:nvSpPr>
        <p:spPr>
          <a:xfrm>
            <a:off x="731520" y="4998720"/>
            <a:ext cx="414528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chemeClr val="bg1"/>
                </a:solidFill>
              </a:rPr>
              <a:t>Acquisition: find, qualify, win</a:t>
            </a:r>
            <a:endParaRPr lang="en-US" sz="1867" dirty="0"/>
          </a:p>
        </p:txBody>
      </p:sp>
      <p:sp>
        <p:nvSpPr>
          <p:cNvPr id="15" name="Card 108"/>
          <p:cNvSpPr/>
          <p:nvPr/>
        </p:nvSpPr>
        <p:spPr>
          <a:xfrm>
            <a:off x="5120640" y="4998720"/>
            <a:ext cx="6339840" cy="609600"/>
          </a:xfrm>
          <a:prstGeom prst="roundRect">
            <a:avLst>
              <a:gd name="adj" fmla="val 16000"/>
            </a:avLst>
          </a:prstGeom>
          <a:solidFill>
            <a:schemeClr val="accent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6" name="Text 109"/>
          <p:cNvSpPr txBox="1"/>
          <p:nvPr/>
        </p:nvSpPr>
        <p:spPr>
          <a:xfrm>
            <a:off x="5120640" y="4998720"/>
            <a:ext cx="633984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chemeClr val="bg1"/>
                </a:solidFill>
              </a:rPr>
              <a:t>Retention: repeat, cross-sell, advocate</a:t>
            </a:r>
            <a:endParaRPr lang="en-US" sz="1867" dirty="0"/>
          </a:p>
        </p:txBody>
      </p:sp>
      <p:sp>
        <p:nvSpPr>
          <p:cNvPr id="17" name="Text 110"/>
          <p:cNvSpPr txBox="1"/>
          <p:nvPr/>
        </p:nvSpPr>
        <p:spPr>
          <a:xfrm>
            <a:off x="731520" y="5791200"/>
            <a:ext cx="10728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i="1" dirty="0"/>
              <a:t>The ladder of customer loyalty (Christopher, Payne and Ballantyne).</a:t>
            </a: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6576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tx1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F161291-765C-4033-9E84-52C51C6A5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7F69638-8A6F-45AB-B9EC-9D8C8FC37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nline Media 5" title="The Loyalty Ladder">
            <a:hlinkClick r:id="" action="ppaction://media"/>
            <a:extLst>
              <a:ext uri="{FF2B5EF4-FFF2-40B4-BE49-F238E27FC236}">
                <a16:creationId xmlns:a16="http://schemas.microsoft.com/office/drawing/2014/main" id="{DF5A709F-DFB1-EE4E-0CD0-55C3DAA8758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853" y="643467"/>
            <a:ext cx="9860293" cy="557106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DD2700-3B09-1D7F-0A7A-5570771C6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389961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489962-FC1F-0FC9-A958-0DB9A305B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394287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 smtClean="0"/>
              <a:pPr defTabSz="457200"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731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3" name="Rectangle 2072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4" name="Rectangle 2073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5" name="Rectangle 207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7" name="Rectangle 2076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9" name="Rectangle 2078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081" name="Rectangle 208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8F6369-E1B1-4FD0-15B4-2573988B8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0" y="863695"/>
            <a:ext cx="3511233" cy="377999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tx1"/>
                </a:solidFill>
              </a:rPr>
              <a:t>What is Customer Relationship Management?</a:t>
            </a:r>
          </a:p>
        </p:txBody>
      </p:sp>
      <p:sp>
        <p:nvSpPr>
          <p:cNvPr id="2088" name="Rectangle 2087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BD49C6D-7472-D49A-D61F-7C38684FD23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21" r="14212" b="-1"/>
          <a:stretch>
            <a:fillRect/>
          </a:stretch>
        </p:blipFill>
        <p:spPr bwMode="auto">
          <a:xfrm>
            <a:off x="4654295" y="10"/>
            <a:ext cx="753770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2173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2C114-D030-F128-790B-76B589AF6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00" y="393701"/>
            <a:ext cx="5727697" cy="1353037"/>
          </a:xfrm>
        </p:spPr>
        <p:txBody>
          <a:bodyPr anchor="ctr">
            <a:normAutofit fontScale="90000"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Customer Relationship Management (CRM)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753C7-6F1F-6E75-0F98-D4196B38C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300" y="1828800"/>
            <a:ext cx="5727697" cy="4635499"/>
          </a:xfrm>
        </p:spPr>
        <p:txBody>
          <a:bodyPr anchor="ctr">
            <a:normAutofit/>
          </a:bodyPr>
          <a:lstStyle/>
          <a:p>
            <a:r>
              <a:rPr lang="en-GB" sz="2400" dirty="0"/>
              <a:t>Customer Relationship Management (CRM) refers to the strategies, practices and technologies that businesses use to manage and analyse interactions with customers throughout the entire relationship with the company. </a:t>
            </a:r>
          </a:p>
          <a:p>
            <a:endParaRPr lang="en-GB" sz="1000" dirty="0"/>
          </a:p>
          <a:p>
            <a:r>
              <a:rPr lang="en-GB" sz="2400" dirty="0"/>
              <a:t>The goal of CRM is to improve customer satisfaction, increase sales and build customer loyalty by better understanding and meeting customer needs. 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19BE30E-D5BE-91A7-F100-8D82CCBB93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34" t="9544" r="24930"/>
          <a:stretch>
            <a:fillRect/>
          </a:stretch>
        </p:blipFill>
        <p:spPr bwMode="auto">
          <a:xfrm>
            <a:off x="6602090" y="644769"/>
            <a:ext cx="5334204" cy="6213231"/>
          </a:xfrm>
          <a:prstGeom prst="rect">
            <a:avLst/>
          </a:prstGeom>
          <a:noFill/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99C633-EC4F-9051-3136-2D24E68DA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167869" y="6356350"/>
            <a:ext cx="176842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8251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2C114-D030-F128-790B-76B589AF6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00" y="393701"/>
            <a:ext cx="5727697" cy="1435099"/>
          </a:xfrm>
        </p:spPr>
        <p:txBody>
          <a:bodyPr anchor="ctr">
            <a:normAutofit fontScale="90000"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Customer Relationship Management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753C7-6F1F-6E75-0F98-D4196B38C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300" y="1828800"/>
            <a:ext cx="5727697" cy="4411279"/>
          </a:xfrm>
        </p:spPr>
        <p:txBody>
          <a:bodyPr anchor="ctr">
            <a:normAutofit/>
          </a:bodyPr>
          <a:lstStyle/>
          <a:p>
            <a:r>
              <a:rPr lang="en-GB" sz="2400" dirty="0"/>
              <a:t>A </a:t>
            </a:r>
            <a:r>
              <a:rPr lang="en-GB" sz="2400" b="1" dirty="0"/>
              <a:t>Customer Relationship Management (CRM) system</a:t>
            </a:r>
            <a:r>
              <a:rPr lang="en-GB" sz="2400" dirty="0"/>
              <a:t> is a software tool that helps businesses manage their interactions with customers, and prospects. </a:t>
            </a:r>
          </a:p>
          <a:p>
            <a:endParaRPr lang="en-GB" sz="1000" dirty="0"/>
          </a:p>
          <a:p>
            <a:r>
              <a:rPr lang="en-GB" sz="2400" dirty="0"/>
              <a:t>Its main goal is to streamline processes, improve customer service, and increase sales by organising customer data and communication in one central platform.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19BE30E-D5BE-91A7-F100-8D82CCBB93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34" t="9374" r="24930"/>
          <a:stretch>
            <a:fillRect/>
          </a:stretch>
        </p:blipFill>
        <p:spPr bwMode="auto">
          <a:xfrm>
            <a:off x="6489496" y="633046"/>
            <a:ext cx="5334204" cy="6224954"/>
          </a:xfrm>
          <a:prstGeom prst="rect">
            <a:avLst/>
          </a:prstGeom>
          <a:noFill/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99C633-EC4F-9051-3136-2D24E68DA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167869" y="6356350"/>
            <a:ext cx="176842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7175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B70FB-FBF0-EBF4-4F31-E3F511109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What is Customer Relationship Management (CRM)?">
            <a:hlinkClick r:id="" action="ppaction://media"/>
            <a:extLst>
              <a:ext uri="{FF2B5EF4-FFF2-40B4-BE49-F238E27FC236}">
                <a16:creationId xmlns:a16="http://schemas.microsoft.com/office/drawing/2014/main" id="{5BE6C986-713F-9894-E080-3DCF081F8BB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8052" y="0"/>
            <a:ext cx="11682957" cy="6601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049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D3260D-1D9D-1965-9BAB-9A7FA6C66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b="1" u="sng">
                <a:solidFill>
                  <a:srgbClr val="FFFEFF"/>
                </a:solidFill>
                <a:latin typeface="+mn-lt"/>
              </a:rPr>
              <a:t>Key Components of CRM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7B92D-A5BA-7156-205F-047A9D9C4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9852" y="679937"/>
            <a:ext cx="7807685" cy="571062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2000" b="1" dirty="0"/>
              <a:t>Technology and Software</a:t>
            </a:r>
            <a:r>
              <a:rPr lang="en-GB" sz="2000" dirty="0"/>
              <a:t>: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CRM systems are software that help companies collect, store, and manage customer data, including contact details, purchase history, and communication records.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Popular CRM tools include </a:t>
            </a:r>
            <a:r>
              <a:rPr lang="en-GB" sz="1800" b="1" dirty="0"/>
              <a:t>Salesforce</a:t>
            </a:r>
            <a:r>
              <a:rPr lang="en-GB" sz="1800" dirty="0"/>
              <a:t>, </a:t>
            </a:r>
            <a:r>
              <a:rPr lang="en-GB" sz="1800" b="1" dirty="0"/>
              <a:t>HubSpot</a:t>
            </a:r>
            <a:r>
              <a:rPr lang="en-GB" sz="1800" dirty="0"/>
              <a:t>, </a:t>
            </a:r>
            <a:r>
              <a:rPr lang="en-GB" sz="1800" b="1" dirty="0"/>
              <a:t>Microsoft Dynamics 365 </a:t>
            </a:r>
            <a:r>
              <a:rPr lang="en-GB" sz="1800" dirty="0"/>
              <a:t>and </a:t>
            </a:r>
            <a:r>
              <a:rPr lang="en-GB" sz="1800" b="1" dirty="0"/>
              <a:t>Zoho CRM</a:t>
            </a:r>
            <a:r>
              <a:rPr lang="en-GB" sz="1800" dirty="0"/>
              <a:t>.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sz="1000" dirty="0"/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2000" b="1" dirty="0"/>
              <a:t>Customer-Centric Strategies</a:t>
            </a:r>
            <a:r>
              <a:rPr lang="en-GB" sz="2000" dirty="0"/>
              <a:t>: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CRM strategies are focused on understanding customer behaviour, preferences, and needs, and using that customer insight to improve customer interactions, increase customer retention, and create long-term relationships.</a:t>
            </a:r>
          </a:p>
          <a:p>
            <a:pPr lvl="1">
              <a:lnSpc>
                <a:spcPct val="90000"/>
              </a:lnSpc>
            </a:pPr>
            <a:endParaRPr lang="en-GB" sz="1000" dirty="0"/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2000" b="1" dirty="0"/>
              <a:t>Data Management and Analysis</a:t>
            </a:r>
            <a:r>
              <a:rPr lang="en-GB" sz="2000" dirty="0"/>
              <a:t>: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CRM systems allow businesses to gather data from multiple customer touchpoints (e.g., instore interactions, website visits, emails, social media) and analyse it to provide insights into customer behaviour.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This data is used to make informed decisions about marketing, sales, and service approaches.</a:t>
            </a:r>
          </a:p>
        </p:txBody>
      </p:sp>
    </p:spTree>
    <p:extLst>
      <p:ext uri="{BB962C8B-B14F-4D97-AF65-F5344CB8AC3E}">
        <p14:creationId xmlns:p14="http://schemas.microsoft.com/office/powerpoint/2010/main" val="12966946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31CFE0-8A31-ADF1-674C-17FE922F0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rgbClr val="FFF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How CRM Systems Build Long Term Customer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FABAF-338B-8159-A7E6-33A8B0DC4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/>
          </a:bodyPr>
          <a:lstStyle/>
          <a:p>
            <a:r>
              <a:rPr lang="en-GB" sz="2400" dirty="0"/>
              <a:t>A </a:t>
            </a:r>
            <a:r>
              <a:rPr lang="en-GB" sz="2400" b="1" dirty="0"/>
              <a:t>Customer Relationship Management (CRM) system</a:t>
            </a:r>
            <a:r>
              <a:rPr lang="en-GB" sz="2400" dirty="0"/>
              <a:t> helps retain customers by improving the overall customer experience, enhancing communication, and personalising interactions. </a:t>
            </a:r>
          </a:p>
          <a:p>
            <a:endParaRPr lang="en-GB" sz="2400" dirty="0"/>
          </a:p>
          <a:p>
            <a:r>
              <a:rPr lang="en-GB" sz="2400" dirty="0"/>
              <a:t>Here’s how a CRM can contribute to customer retention:</a:t>
            </a:r>
          </a:p>
        </p:txBody>
      </p:sp>
    </p:spTree>
    <p:extLst>
      <p:ext uri="{BB962C8B-B14F-4D97-AF65-F5344CB8AC3E}">
        <p14:creationId xmlns:p14="http://schemas.microsoft.com/office/powerpoint/2010/main" val="474296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D3260D-1D9D-1965-9BAB-9A7FA6C66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rgbClr val="FFFEFF"/>
                </a:solidFill>
                <a:latin typeface="+mn-lt"/>
              </a:rPr>
              <a:t>1. Personalised Customer Experience</a:t>
            </a:r>
            <a:endParaRPr lang="en-GB" b="1" u="sng">
              <a:solidFill>
                <a:srgbClr val="FFFEFF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7B92D-A5BA-7156-205F-047A9D9C4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4469" y="820615"/>
            <a:ext cx="7270998" cy="55699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u="sng" dirty="0"/>
              <a:t>Centralised Customer Data: </a:t>
            </a:r>
          </a:p>
          <a:p>
            <a:r>
              <a:rPr lang="en-GB" sz="2000" dirty="0"/>
              <a:t>CRMs store detailed information about each customer, including preferences, purchase history, and previous interactions. </a:t>
            </a:r>
          </a:p>
          <a:p>
            <a:r>
              <a:rPr lang="en-GB" sz="2000" dirty="0"/>
              <a:t>This allows businesses to tailor their communication, offers, and services to individual customer needs.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0" indent="0">
              <a:buNone/>
            </a:pPr>
            <a:r>
              <a:rPr lang="en-GB" sz="2000" u="sng" dirty="0"/>
              <a:t>Personalised Marketing: </a:t>
            </a:r>
          </a:p>
          <a:p>
            <a:r>
              <a:rPr lang="en-GB" sz="2000" dirty="0"/>
              <a:t>Based on customer data, CRMs can automate personalised email campaigns or targeted offers.</a:t>
            </a:r>
          </a:p>
          <a:p>
            <a:r>
              <a:rPr lang="en-GB" sz="2000" dirty="0"/>
              <a:t>This makes customers feel valued and understood, which encourages loyalty.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1659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D3260D-1D9D-1965-9BAB-9A7FA6C66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rgbClr val="FFFEFF"/>
                </a:solidFill>
                <a:latin typeface="+mn-lt"/>
              </a:rPr>
              <a:t>2. Improved Customer Service</a:t>
            </a:r>
            <a:endParaRPr lang="en-GB" b="1" u="sng">
              <a:solidFill>
                <a:srgbClr val="FFFEFF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7B92D-A5BA-7156-205F-047A9D9C4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3523" y="934278"/>
            <a:ext cx="6937312" cy="49245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u="sng" dirty="0"/>
              <a:t>Tracking Issues and Inquiries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  <a:p>
            <a:r>
              <a:rPr lang="en-GB" sz="2000" dirty="0"/>
              <a:t>A CRM allows customer service teams to track and manage customer inquiries, complaints, or issues in real-time. </a:t>
            </a:r>
          </a:p>
          <a:p>
            <a:r>
              <a:rPr lang="en-GB" sz="2000" dirty="0"/>
              <a:t>This ensures no customer is forgotten, and their issues are resolved quickly.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u="sng" dirty="0"/>
              <a:t>Automated Follow-ups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r>
              <a:rPr lang="en-GB" sz="2000" dirty="0"/>
              <a:t> </a:t>
            </a:r>
          </a:p>
          <a:p>
            <a:r>
              <a:rPr lang="en-GB" sz="2000" dirty="0"/>
              <a:t>CRMs can automate follow-up messages after a support request is resolved, ensuring the customer is satisfied with the outcome. </a:t>
            </a:r>
          </a:p>
          <a:p>
            <a:r>
              <a:rPr lang="en-GB" sz="2000" dirty="0"/>
              <a:t>This proactive approach increases customer satisfaction.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80381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D3260D-1D9D-1965-9BAB-9A7FA6C66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rgbClr val="FFFEFF"/>
                </a:solidFill>
                <a:latin typeface="+mn-lt"/>
              </a:rPr>
              <a:t>3. Enhanced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7B92D-A5BA-7156-205F-047A9D9C4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1830" y="808892"/>
            <a:ext cx="7503635" cy="548640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b="1" u="sng" dirty="0"/>
              <a:t>Timely and Relevant Engagement</a:t>
            </a:r>
            <a:r>
              <a:rPr lang="en-GB" sz="2000" u="sng" dirty="0"/>
              <a:t>: 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By having a clear view of each customer’s journey, sales and support teams can engage with customers at the right time with relevant information. 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E.g. reminding customers about a renewal or offering a discount on a product they previously showed interest in, Timely communication keeps customers engaged.</a:t>
            </a:r>
          </a:p>
          <a:p>
            <a:pPr>
              <a:lnSpc>
                <a:spcPct val="100000"/>
              </a:lnSpc>
            </a:pPr>
            <a:endParaRPr lang="en-GB" sz="20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u="sng" dirty="0"/>
              <a:t>Multi-Channel Support: 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CRM systems integrate various communication channels (email, phone, chat, social media), making it easier to stay connected with customers across platforms. 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Quick and efficient responses increase the likelihood of retaining and enhancing customer relationships.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9668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D3260D-1D9D-1965-9BAB-9A7FA6C66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rgbClr val="FFFEFF"/>
                </a:solidFill>
                <a:latin typeface="+mn-lt"/>
              </a:rPr>
              <a:t>4. Customer Insights and Predictive Analytics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7B92D-A5BA-7156-205F-047A9D9C4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1830" y="726831"/>
            <a:ext cx="7633647" cy="567396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u="sng" dirty="0"/>
              <a:t>Customer Behaviour Tracking: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CRM systems track customer interactions and purchase patterns, allowing businesses to identify when customers might be at risk of leaving.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By recognising early signs (e.g., reduced interaction or purchase frequency), companies can take action, such as offering incentives or personalised contact, to prevent churn.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0" indent="0">
              <a:buNone/>
            </a:pPr>
            <a:r>
              <a:rPr lang="en-GB" sz="2000" b="1" u="sng" dirty="0"/>
              <a:t>Predictive Analytics</a:t>
            </a:r>
            <a:r>
              <a:rPr lang="en-GB" sz="2000" u="sng" dirty="0"/>
              <a:t>: </a:t>
            </a:r>
          </a:p>
          <a:p>
            <a:r>
              <a:rPr lang="en-GB" sz="2000" dirty="0"/>
              <a:t>Some advanced CRM systems provide predictive analytics that helps forecast which customers are most likely to stay, buy more, or leave. </a:t>
            </a:r>
          </a:p>
          <a:p>
            <a:r>
              <a:rPr lang="en-GB" sz="2000" dirty="0"/>
              <a:t>Businesses can then use these insights to focus retention efforts on high-value or at-risk customers.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5999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D3260D-1D9D-1965-9BAB-9A7FA6C66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rgbClr val="FFFEFF"/>
                </a:solidFill>
                <a:latin typeface="+mn-lt"/>
              </a:rPr>
              <a:t>5. Building Customer Loyalty</a:t>
            </a:r>
            <a:br>
              <a:rPr lang="en-GB" b="1">
                <a:solidFill>
                  <a:srgbClr val="FFFEFF"/>
                </a:solidFill>
              </a:rPr>
            </a:br>
            <a:endParaRPr lang="en-GB" b="1">
              <a:solidFill>
                <a:srgbClr val="FFFEFF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7B92D-A5BA-7156-205F-047A9D9C4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1831" y="785446"/>
            <a:ext cx="7657092" cy="56153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u="sng" dirty="0"/>
              <a:t>Loyalty Programs Integration: </a:t>
            </a:r>
          </a:p>
          <a:p>
            <a:r>
              <a:rPr lang="en-GB" sz="2000" dirty="0"/>
              <a:t>CRMs often integrate with loyalty programs, making it easy to track rewards and encourage repeat purchases. </a:t>
            </a:r>
          </a:p>
          <a:p>
            <a:r>
              <a:rPr lang="en-GB" sz="2000" dirty="0"/>
              <a:t>Customers feel appreciated when rewarded, leading to long-term loyalty.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b="1" u="sng" dirty="0"/>
              <a:t>Customer Feedback</a:t>
            </a:r>
            <a:r>
              <a:rPr lang="en-GB" sz="2000" u="sng" dirty="0"/>
              <a:t>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CRMs can collect and analyse customer feedback, helping businesses improve their services or products based on real customer insights.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Addressing concerns leads to higher satisfaction and loyalty.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74627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D3260D-1D9D-1965-9BAB-9A7FA6C66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rgbClr val="FFFEFF"/>
                </a:solidFill>
                <a:latin typeface="+mn-lt"/>
              </a:rPr>
              <a:t>6. Coordinated Personalised Communications Build Long-term Relationships </a:t>
            </a:r>
            <a:br>
              <a:rPr lang="en-GB" b="1">
                <a:solidFill>
                  <a:srgbClr val="FFFEFF"/>
                </a:solidFill>
              </a:rPr>
            </a:br>
            <a:endParaRPr lang="en-GB" b="1">
              <a:solidFill>
                <a:srgbClr val="FFFEFF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7B92D-A5BA-7156-205F-047A9D9C4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1831" y="820615"/>
            <a:ext cx="7019004" cy="50381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u="sng" dirty="0"/>
              <a:t>Automated Reminders</a:t>
            </a:r>
            <a:r>
              <a:rPr lang="en-GB" sz="2000" u="sng" dirty="0"/>
              <a:t>: </a:t>
            </a:r>
          </a:p>
          <a:p>
            <a:r>
              <a:rPr lang="en-GB" sz="2000" dirty="0"/>
              <a:t>CRMs create reminders for important dates E.g. contract renewals, birthdays etc. </a:t>
            </a:r>
          </a:p>
          <a:p>
            <a:r>
              <a:rPr lang="en-GB" sz="2000" dirty="0"/>
              <a:t>By staying engaged and acknowledging important moments businesses create strong bonds with customers helping to create long-term loyalty.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b="1" u="sng" dirty="0"/>
              <a:t>Coordinated Communications</a:t>
            </a:r>
            <a:r>
              <a:rPr lang="en-GB" sz="2000" u="sng" dirty="0"/>
              <a:t>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CRMs provide customer interaction history to all parts of the business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Consistent coordinated communications with the customer build trust and strengthen long term relationships. </a:t>
            </a:r>
          </a:p>
        </p:txBody>
      </p:sp>
    </p:spTree>
    <p:extLst>
      <p:ext uri="{BB962C8B-B14F-4D97-AF65-F5344CB8AC3E}">
        <p14:creationId xmlns:p14="http://schemas.microsoft.com/office/powerpoint/2010/main" val="39761195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32BF3-502A-7BDF-D858-40E19353B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75252"/>
            <a:ext cx="11135360" cy="785191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rgbClr val="002060"/>
                </a:solidFill>
                <a:latin typeface="+mn-lt"/>
              </a:rPr>
              <a:t>Issues Impacting CRM Customer Communications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6C5C4-B844-4BAB-A0B2-F38279BCF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774" y="2057400"/>
            <a:ext cx="11065786" cy="4203699"/>
          </a:xfrm>
        </p:spPr>
        <p:txBody>
          <a:bodyPr anchor="ctr">
            <a:normAutofit fontScale="92500" lnSpcReduction="10000"/>
          </a:bodyPr>
          <a:lstStyle/>
          <a:p>
            <a:pPr>
              <a:defRPr/>
            </a:pPr>
            <a:r>
              <a:rPr lang="en-GB" altLang="en-US" sz="2600" dirty="0"/>
              <a:t>Customer privacy – GDPR </a:t>
            </a:r>
          </a:p>
          <a:p>
            <a:pPr>
              <a:defRPr/>
            </a:pPr>
            <a:endParaRPr lang="en-GB" altLang="en-US" sz="1200" dirty="0"/>
          </a:p>
          <a:p>
            <a:pPr>
              <a:defRPr/>
            </a:pPr>
            <a:r>
              <a:rPr lang="en-GB" altLang="en-US" sz="2600" dirty="0"/>
              <a:t>Laws in the finance &amp; health sector - how and where data can be used</a:t>
            </a:r>
          </a:p>
          <a:p>
            <a:pPr>
              <a:defRPr/>
            </a:pPr>
            <a:endParaRPr lang="en-GB" altLang="en-US" sz="1100" dirty="0"/>
          </a:p>
          <a:p>
            <a:pPr>
              <a:defRPr/>
            </a:pPr>
            <a:r>
              <a:rPr lang="en-GB" altLang="en-US" sz="2600" dirty="0"/>
              <a:t>Organisations struggle to keep up with growing legislation and industry best practice</a:t>
            </a:r>
          </a:p>
          <a:p>
            <a:pPr>
              <a:defRPr/>
            </a:pPr>
            <a:endParaRPr lang="en-GB" altLang="en-US" sz="1100" dirty="0"/>
          </a:p>
          <a:p>
            <a:pPr>
              <a:defRPr/>
            </a:pPr>
            <a:r>
              <a:rPr lang="en-GB" altLang="en-US" sz="2600" dirty="0"/>
              <a:t>Quality data is essential – keep it clean and up to date</a:t>
            </a:r>
          </a:p>
          <a:p>
            <a:pPr>
              <a:defRPr/>
            </a:pPr>
            <a:endParaRPr lang="en-GB" altLang="en-US" sz="1100" dirty="0"/>
          </a:p>
          <a:p>
            <a:pPr>
              <a:defRPr/>
            </a:pPr>
            <a:r>
              <a:rPr lang="en-GB" altLang="en-US" sz="2600" dirty="0"/>
              <a:t>Data security must be maintained at all times to avoid cyber attacks</a:t>
            </a:r>
          </a:p>
          <a:p>
            <a:pPr marL="0" indent="0">
              <a:buNone/>
              <a:defRPr/>
            </a:pPr>
            <a:endParaRPr lang="en-GB" altLang="en-US" sz="1100" dirty="0"/>
          </a:p>
          <a:p>
            <a:pPr marL="0" indent="0"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461176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FF80C-C42C-EFF4-ACE5-B10A8A80E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What is CRM? CRM Explained For Beginners">
            <a:hlinkClick r:id="" action="ppaction://media"/>
            <a:extLst>
              <a:ext uri="{FF2B5EF4-FFF2-40B4-BE49-F238E27FC236}">
                <a16:creationId xmlns:a16="http://schemas.microsoft.com/office/drawing/2014/main" id="{D8832F78-206C-91F7-1921-D8948CC5B2B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32935"/>
            <a:ext cx="12142752" cy="6861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76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32BF3-502A-7BDF-D858-40E19353B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u="sng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CRM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6C5C4-B844-4BAB-A0B2-F38279BCF7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6400" y="1524000"/>
            <a:ext cx="5689600" cy="4652963"/>
          </a:xfrm>
        </p:spPr>
        <p:txBody>
          <a:bodyPr anchor="ctr">
            <a:normAutofit fontScale="62500" lnSpcReduction="20000"/>
          </a:bodyPr>
          <a:lstStyle/>
          <a:p>
            <a:pPr marL="0" indent="0">
              <a:lnSpc>
                <a:spcPct val="160000"/>
              </a:lnSpc>
              <a:buNone/>
              <a:defRPr/>
            </a:pPr>
            <a:endParaRPr lang="en-GB" altLang="en-US" sz="2400" dirty="0"/>
          </a:p>
          <a:p>
            <a:pPr marL="0" indent="0">
              <a:lnSpc>
                <a:spcPct val="160000"/>
              </a:lnSpc>
              <a:buNone/>
              <a:defRPr/>
            </a:pPr>
            <a:r>
              <a:rPr lang="en-GB" altLang="en-US" sz="3100" dirty="0"/>
              <a:t>Working in small groups, choose one of the following organisations and discuss the CRM data needed to build sustainable customer relationships:</a:t>
            </a:r>
          </a:p>
          <a:p>
            <a:pPr marL="0" indent="0">
              <a:buNone/>
              <a:defRPr/>
            </a:pPr>
            <a:endParaRPr lang="en-GB" altLang="en-US" sz="3100" dirty="0"/>
          </a:p>
          <a:p>
            <a:pPr>
              <a:defRPr/>
            </a:pPr>
            <a:r>
              <a:rPr lang="en-GB" altLang="en-US" sz="3100" dirty="0"/>
              <a:t>Costa Coffee</a:t>
            </a:r>
          </a:p>
          <a:p>
            <a:pPr marL="0" indent="0">
              <a:buNone/>
              <a:defRPr/>
            </a:pPr>
            <a:endParaRPr lang="en-GB" altLang="en-US" sz="3100" dirty="0"/>
          </a:p>
          <a:p>
            <a:pPr>
              <a:defRPr/>
            </a:pPr>
            <a:r>
              <a:rPr lang="en-GB" altLang="en-US" sz="3100" dirty="0"/>
              <a:t>McDonalds</a:t>
            </a:r>
          </a:p>
          <a:p>
            <a:pPr>
              <a:defRPr/>
            </a:pPr>
            <a:endParaRPr lang="en-GB" altLang="en-US" sz="3100" dirty="0"/>
          </a:p>
          <a:p>
            <a:pPr>
              <a:defRPr/>
            </a:pPr>
            <a:r>
              <a:rPr lang="en-GB" altLang="en-US" sz="3100" dirty="0"/>
              <a:t>Amazon</a:t>
            </a:r>
          </a:p>
          <a:p>
            <a:pPr marL="0" indent="0">
              <a:buNone/>
              <a:defRPr/>
            </a:pPr>
            <a:endParaRPr lang="en-GB" altLang="en-US" sz="2400" dirty="0"/>
          </a:p>
          <a:p>
            <a:pPr marL="0" indent="0">
              <a:buNone/>
              <a:defRPr/>
            </a:pPr>
            <a:endParaRPr lang="en-GB" sz="2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967B003-52BD-19EC-3EB3-B4E90CA6B3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88331"/>
            <a:ext cx="5181600" cy="4288631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en-GB" altLang="en-US" sz="3300" b="1" dirty="0">
                <a:solidFill>
                  <a:srgbClr val="C00000"/>
                </a:solidFill>
              </a:rPr>
              <a:t>What data can you collect?</a:t>
            </a:r>
            <a:endParaRPr lang="en-GB" altLang="en-US" sz="3300" b="1" dirty="0">
              <a:solidFill>
                <a:srgbClr val="00B050"/>
              </a:solidFill>
            </a:endParaRPr>
          </a:p>
          <a:p>
            <a:pPr>
              <a:defRPr/>
            </a:pPr>
            <a:endParaRPr lang="en-GB" altLang="en-US" sz="3300" b="1" dirty="0"/>
          </a:p>
          <a:p>
            <a:pPr>
              <a:defRPr/>
            </a:pPr>
            <a:r>
              <a:rPr lang="en-GB" altLang="en-US" sz="3300" b="1" dirty="0">
                <a:solidFill>
                  <a:srgbClr val="0070C0"/>
                </a:solidFill>
              </a:rPr>
              <a:t>Where and how will you collect it? </a:t>
            </a:r>
          </a:p>
          <a:p>
            <a:pPr>
              <a:defRPr/>
            </a:pPr>
            <a:endParaRPr lang="en-GB" altLang="en-US" sz="3300" b="1" dirty="0"/>
          </a:p>
          <a:p>
            <a:pPr>
              <a:defRPr/>
            </a:pPr>
            <a:r>
              <a:rPr lang="en-GB" altLang="en-US" sz="3300" b="1" dirty="0">
                <a:solidFill>
                  <a:srgbClr val="002060"/>
                </a:solidFill>
              </a:rPr>
              <a:t>Why are you collecting it?</a:t>
            </a:r>
          </a:p>
          <a:p>
            <a:pPr>
              <a:defRPr/>
            </a:pPr>
            <a:endParaRPr lang="en-GB" altLang="en-US" sz="3300" b="1" dirty="0"/>
          </a:p>
          <a:p>
            <a:pPr>
              <a:defRPr/>
            </a:pPr>
            <a:r>
              <a:rPr lang="en-GB" altLang="en-US" sz="3300" b="1" dirty="0">
                <a:solidFill>
                  <a:srgbClr val="7030A0"/>
                </a:solidFill>
              </a:rPr>
              <a:t>When will you collect it?</a:t>
            </a:r>
          </a:p>
          <a:p>
            <a:pPr>
              <a:defRPr/>
            </a:pPr>
            <a:endParaRPr lang="en-GB" altLang="en-US" sz="3300" b="1" dirty="0"/>
          </a:p>
          <a:p>
            <a:pPr>
              <a:defRPr/>
            </a:pPr>
            <a:r>
              <a:rPr lang="en-GB" altLang="en-US" sz="3300" b="1" dirty="0">
                <a:solidFill>
                  <a:schemeClr val="accent1">
                    <a:lumMod val="75000"/>
                  </a:schemeClr>
                </a:solidFill>
              </a:rPr>
              <a:t>What specifically will you use the data for?</a:t>
            </a: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BE70BC9C-9BBB-B89F-717E-7D5FE65E6F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5787" y="167481"/>
            <a:ext cx="2119313" cy="159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38085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Yellow question mark">
            <a:extLst>
              <a:ext uri="{FF2B5EF4-FFF2-40B4-BE49-F238E27FC236}">
                <a16:creationId xmlns:a16="http://schemas.microsoft.com/office/drawing/2014/main" id="{22729206-35FE-F7D8-1D4D-8DBABB3C33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FBF04D-4D43-1626-EFFD-E2B4DCF60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4727173"/>
            <a:ext cx="7985759" cy="8688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</a:rPr>
              <a:t>Any Questions?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537F0F-8BBC-1045-4058-257F4D4B0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6D957C-D682-BA18-77DA-7CBA5AEEF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/>
                </a:solidFill>
              </a:rPr>
              <a:pPr defTabSz="457200">
                <a:spcAft>
                  <a:spcPts val="600"/>
                </a:spcAft>
              </a:pPr>
              <a:t>26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694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D289AE2-D2AE-49D1-AFAC-3A79F6794255}">
  <ds:schemaRefs>
    <ds:schemaRef ds:uri="http://purl.org/dc/dcmitype/"/>
    <ds:schemaRef ds:uri="http://schemas.microsoft.com/office/infopath/2007/PartnerControls"/>
    <ds:schemaRef ds:uri="http://purl.org/dc/elements/1.1/"/>
    <ds:schemaRef ds:uri="71af3243-3dd4-4a8d-8c0d-dd76da1f02a5"/>
    <ds:schemaRef ds:uri="http://schemas.microsoft.com/office/2006/documentManagement/types"/>
    <ds:schemaRef ds:uri="http://schemas.microsoft.com/office/2006/metadata/properties"/>
    <ds:schemaRef ds:uri="16c05727-aa75-4e4a-9b5f-8a80a1165891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0</TotalTime>
  <Words>1507</Words>
  <Application>Microsoft Office PowerPoint</Application>
  <PresentationFormat>Widescreen</PresentationFormat>
  <Paragraphs>201</Paragraphs>
  <Slides>26</Slides>
  <Notes>2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Franklin Gothic Book</vt:lpstr>
      <vt:lpstr>Franklin Gothic Demi</vt:lpstr>
      <vt:lpstr>Gill Sans MT</vt:lpstr>
      <vt:lpstr>Wingdings 2</vt:lpstr>
      <vt:lpstr>DividendVTI</vt:lpstr>
      <vt:lpstr>BMBS5002 marketing, sales and consumer behaviour   week 7:  sales strategy and relationship management  </vt:lpstr>
      <vt:lpstr>PowerPoint Presentation</vt:lpstr>
      <vt:lpstr>At the end of the lecture, you should be able to:</vt:lpstr>
      <vt:lpstr>Understanding the relationship between marketing and sales </vt:lpstr>
      <vt:lpstr>Sales Objectives</vt:lpstr>
      <vt:lpstr>Task</vt:lpstr>
      <vt:lpstr>Transactional VS Relationship Selling</vt:lpstr>
      <vt:lpstr>Personal selling for a local business</vt:lpstr>
      <vt:lpstr>Customer acquisition and retention</vt:lpstr>
      <vt:lpstr>PowerPoint Presentation</vt:lpstr>
      <vt:lpstr>What is Customer Relationship Management?</vt:lpstr>
      <vt:lpstr>Customer Relationship Management (CRM)</vt:lpstr>
      <vt:lpstr>Customer Relationship Management Systems</vt:lpstr>
      <vt:lpstr>PowerPoint Presentation</vt:lpstr>
      <vt:lpstr>Key Components of CRM</vt:lpstr>
      <vt:lpstr>How CRM Systems Build Long Term Customer Relationships</vt:lpstr>
      <vt:lpstr>1. Personalised Customer Experience</vt:lpstr>
      <vt:lpstr>2. Improved Customer Service</vt:lpstr>
      <vt:lpstr>3. Enhanced Communication</vt:lpstr>
      <vt:lpstr>4. Customer Insights and Predictive Analytics</vt:lpstr>
      <vt:lpstr>5. Building Customer Loyalty </vt:lpstr>
      <vt:lpstr>6. Coordinated Personalised Communications Build Long-term Relationships  </vt:lpstr>
      <vt:lpstr>Issues Impacting CRM Customer Communications</vt:lpstr>
      <vt:lpstr>PowerPoint Presentation</vt:lpstr>
      <vt:lpstr>CRM Exercise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gwyneth.jones@uwtsd.ac.uk</dc:creator>
  <cp:lastModifiedBy>Gwyneth Jones</cp:lastModifiedBy>
  <cp:revision>287</cp:revision>
  <dcterms:created xsi:type="dcterms:W3CDTF">2021-11-30T09:35:50Z</dcterms:created>
  <dcterms:modified xsi:type="dcterms:W3CDTF">2026-10-19T00:07:20Z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