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1"/>
  </p:handoutMasterIdLst>
  <p:sldIdLst>
    <p:sldId id="256" r:id="rId2"/>
    <p:sldId id="257" r:id="rId3"/>
    <p:sldId id="258" r:id="rId4"/>
    <p:sldId id="260" r:id="rId5"/>
    <p:sldId id="261" r:id="rId6"/>
    <p:sldId id="262" r:id="rId7"/>
    <p:sldId id="263" r:id="rId8"/>
    <p:sldId id="264" r:id="rId9"/>
    <p:sldId id="271" r:id="rId10"/>
    <p:sldId id="272" r:id="rId11"/>
    <p:sldId id="268" r:id="rId12"/>
    <p:sldId id="267" r:id="rId13"/>
    <p:sldId id="275" r:id="rId14"/>
    <p:sldId id="276" r:id="rId15"/>
    <p:sldId id="277" r:id="rId16"/>
    <p:sldId id="278" r:id="rId17"/>
    <p:sldId id="279" r:id="rId18"/>
    <p:sldId id="274" r:id="rId19"/>
    <p:sldId id="270"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0"/>
  </p:normalViewPr>
  <p:slideViewPr>
    <p:cSldViewPr>
      <p:cViewPr varScale="1">
        <p:scale>
          <a:sx n="107" d="100"/>
          <a:sy n="107" d="100"/>
        </p:scale>
        <p:origin x="1760" y="1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23/02/2021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30820"/>
            <a:ext cx="7772400" cy="1470025"/>
          </a:xfrm>
        </p:spPr>
        <p:txBody>
          <a:bodyPr/>
          <a:lstStyle/>
          <a:p>
            <a:r>
              <a:rPr lang="en-GB" dirty="0">
                <a:latin typeface="Arial Rounded MT Bold" panose="020F0704030504030204" pitchFamily="34" charset="77"/>
              </a:rPr>
              <a:t>Postgraduate Dissertations – Standards for Succeeding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latin typeface="Arial Rounded MT Bold" panose="020F0704030504030204" pitchFamily="34" charset="77"/>
              </a:rPr>
              <a:t>Level 7 Grade Descriptors</a:t>
            </a:r>
          </a:p>
        </p:txBody>
      </p:sp>
      <p:sp>
        <p:nvSpPr>
          <p:cNvPr id="3" name="Content Placeholder 2"/>
          <p:cNvSpPr>
            <a:spLocks noGrp="1"/>
          </p:cNvSpPr>
          <p:nvPr>
            <p:ph idx="1"/>
          </p:nvPr>
        </p:nvSpPr>
        <p:spPr>
          <a:xfrm>
            <a:off x="457200" y="1268760"/>
            <a:ext cx="8229600" cy="4392488"/>
          </a:xfrm>
        </p:spPr>
        <p:txBody>
          <a:bodyPr>
            <a:normAutofit/>
          </a:bodyPr>
          <a:lstStyle/>
          <a:p>
            <a:pPr marL="0" indent="0">
              <a:buNone/>
            </a:pPr>
            <a:r>
              <a:rPr lang="en-GB" sz="2000" dirty="0">
                <a:latin typeface="Arial" panose="020B0604020202020204" pitchFamily="34" charset="0"/>
                <a:cs typeface="Arial" panose="020B0604020202020204" pitchFamily="34" charset="0"/>
              </a:rPr>
              <a:t>Master’s degrees are awarded to students who have demonstrated:</a:t>
            </a:r>
          </a:p>
          <a:p>
            <a:r>
              <a:rPr lang="en-GB" sz="2000" dirty="0">
                <a:latin typeface="Arial" panose="020B0604020202020204" pitchFamily="34" charset="0"/>
                <a:cs typeface="Arial" panose="020B0604020202020204" pitchFamily="34" charset="0"/>
              </a:rPr>
              <a:t>a systematic understanding of knowledge, and a critical awareness of current problems and/or new insights, much of which is at, or informed by, the forefront of their academic discipline, field of study or area of professional practice;</a:t>
            </a:r>
          </a:p>
          <a:p>
            <a:r>
              <a:rPr lang="en-GB" sz="2000" dirty="0">
                <a:latin typeface="Arial" panose="020B0604020202020204" pitchFamily="34" charset="0"/>
                <a:cs typeface="Arial" panose="020B0604020202020204" pitchFamily="34" charset="0"/>
              </a:rPr>
              <a:t>a comprehensive understanding of techniques applicable to their own research or advanced scholarship;</a:t>
            </a:r>
          </a:p>
          <a:p>
            <a:r>
              <a:rPr lang="en-GB" sz="2000" dirty="0">
                <a:latin typeface="Arial" panose="020B0604020202020204" pitchFamily="34" charset="0"/>
                <a:cs typeface="Arial" panose="020B0604020202020204" pitchFamily="34" charset="0"/>
              </a:rPr>
              <a:t>originality in the application of knowledge, together with a practical understanding of how established techniques of research and enquiry are used to create and interpret knowledge in the discipline;</a:t>
            </a:r>
          </a:p>
          <a:p>
            <a:r>
              <a:rPr lang="en-GB" sz="2000" dirty="0">
                <a:latin typeface="Arial" panose="020B0604020202020204" pitchFamily="34" charset="0"/>
                <a:cs typeface="Arial" panose="020B0604020202020204" pitchFamily="34" charset="0"/>
              </a:rPr>
              <a:t>conceptual understanding that enables the student to evaluate critically current research and advanced scholarship in the discipline;</a:t>
            </a:r>
          </a:p>
          <a:p>
            <a:pPr marL="0" indent="0">
              <a:buNone/>
            </a:pPr>
            <a:endParaRPr lang="en-GB" sz="2000"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lnSpcReduction="10000"/>
          </a:bodyPr>
          <a:lstStyle/>
          <a:p>
            <a:r>
              <a:rPr lang="en-GB" sz="2000" dirty="0">
                <a:latin typeface="Arial" panose="020B0604020202020204" pitchFamily="34" charset="0"/>
                <a:cs typeface="Arial" panose="020B0604020202020204" pitchFamily="34" charset="0"/>
              </a:rPr>
              <a:t>conceptual understanding that enables the student to evaluate methodologies and develop critiques of them and, where appropriate to propose new hypotheses;</a:t>
            </a:r>
          </a:p>
          <a:p>
            <a:r>
              <a:rPr lang="en-GB" sz="2000" dirty="0">
                <a:latin typeface="Arial" panose="020B0604020202020204" pitchFamily="34" charset="0"/>
                <a:cs typeface="Arial" panose="020B0604020202020204" pitchFamily="34" charset="0"/>
              </a:rPr>
              <a:t>deal with complex issues both systematically and creatively, make sound judgements in the absence of complete data, and communicate their conclusions clearly to specialist and non-specialist audiences;</a:t>
            </a:r>
          </a:p>
          <a:p>
            <a:r>
              <a:rPr lang="en-GB" sz="2000" dirty="0">
                <a:latin typeface="Arial" panose="020B0604020202020204" pitchFamily="34" charset="0"/>
                <a:cs typeface="Arial" panose="020B0604020202020204" pitchFamily="34" charset="0"/>
              </a:rPr>
              <a:t>demonstrate self-direction and originality in tackling and solving problems, and act autonomously in planning and implementing tasks at a professional or equivalent level;</a:t>
            </a:r>
          </a:p>
          <a:p>
            <a:r>
              <a:rPr lang="en-GB" sz="2000" dirty="0">
                <a:latin typeface="Arial" panose="020B0604020202020204" pitchFamily="34" charset="0"/>
                <a:cs typeface="Arial" panose="020B0604020202020204" pitchFamily="34" charset="0"/>
              </a:rPr>
              <a:t>continue to advance their knowledge and understanding, and to develop new skills to a high level;</a:t>
            </a:r>
          </a:p>
          <a:p>
            <a:r>
              <a:rPr lang="en-GB" sz="2000" dirty="0">
                <a:latin typeface="Arial" panose="020B0604020202020204" pitchFamily="34" charset="0"/>
                <a:cs typeface="Arial" panose="020B0604020202020204" pitchFamily="34" charset="0"/>
              </a:rPr>
              <a:t>exercise initiative and personal responsibility;</a:t>
            </a:r>
          </a:p>
          <a:p>
            <a:r>
              <a:rPr lang="en-GB" sz="2000" dirty="0">
                <a:latin typeface="Arial" panose="020B0604020202020204" pitchFamily="34" charset="0"/>
                <a:cs typeface="Arial" panose="020B0604020202020204" pitchFamily="34" charset="0"/>
              </a:rPr>
              <a:t>decision-making in complex and unpredictable situations;</a:t>
            </a:r>
          </a:p>
          <a:p>
            <a:r>
              <a:rPr lang="en-GB" sz="2000" dirty="0">
                <a:latin typeface="Arial" panose="020B0604020202020204" pitchFamily="34" charset="0"/>
                <a:cs typeface="Arial" panose="020B0604020202020204" pitchFamily="34" charset="0"/>
              </a:rPr>
              <a:t>the independent learning ability required for continuing professional development.</a:t>
            </a:r>
          </a:p>
        </p:txBody>
      </p:sp>
    </p:spTree>
    <p:extLst>
      <p:ext uri="{BB962C8B-B14F-4D97-AF65-F5344CB8AC3E}">
        <p14:creationId xmlns:p14="http://schemas.microsoft.com/office/powerpoint/2010/main" val="1919682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latin typeface="Arial Rounded MT Bold" panose="020F0704030504030204" pitchFamily="34" charset="77"/>
              </a:rPr>
              <a:t>Regulations &amp; Expectations </a:t>
            </a:r>
          </a:p>
        </p:txBody>
      </p:sp>
      <p:sp>
        <p:nvSpPr>
          <p:cNvPr id="3" name="Content Placeholder 2"/>
          <p:cNvSpPr>
            <a:spLocks noGrp="1"/>
          </p:cNvSpPr>
          <p:nvPr>
            <p:ph idx="1"/>
          </p:nvPr>
        </p:nvSpPr>
        <p:spPr>
          <a:xfrm>
            <a:off x="457200" y="1052736"/>
            <a:ext cx="8229600" cy="4464497"/>
          </a:xfrm>
        </p:spPr>
        <p:txBody>
          <a:bodyPr>
            <a:normAutofit lnSpcReduction="10000"/>
          </a:bodyPr>
          <a:lstStyle/>
          <a:p>
            <a:r>
              <a:rPr lang="en-GB" dirty="0">
                <a:latin typeface="Arial" panose="020B0604020202020204" pitchFamily="34" charset="0"/>
                <a:cs typeface="Arial" panose="020B0604020202020204" pitchFamily="34" charset="0"/>
              </a:rPr>
              <a:t>1 – 2 years of study;</a:t>
            </a:r>
          </a:p>
          <a:p>
            <a:r>
              <a:rPr lang="en-GB" dirty="0">
                <a:latin typeface="Arial" panose="020B0604020202020204" pitchFamily="34" charset="0"/>
                <a:cs typeface="Arial" panose="020B0604020202020204" pitchFamily="34" charset="0"/>
              </a:rPr>
              <a:t>15,000 words (not including references / appendices);</a:t>
            </a:r>
          </a:p>
          <a:p>
            <a:r>
              <a:rPr lang="en-GB" dirty="0">
                <a:latin typeface="Arial" panose="020B0604020202020204" pitchFamily="34" charset="0"/>
                <a:cs typeface="Arial" panose="020B0604020202020204" pitchFamily="34" charset="0"/>
              </a:rPr>
              <a:t>25 hrs supervision of which a maximum of 15 hrs group tutorials and 10 hours supervised feedback;</a:t>
            </a:r>
          </a:p>
          <a:p>
            <a:r>
              <a:rPr lang="en-GB" dirty="0">
                <a:latin typeface="Arial" panose="020B0604020202020204" pitchFamily="34" charset="0"/>
                <a:cs typeface="Arial" panose="020B0604020202020204" pitchFamily="34" charset="0"/>
              </a:rPr>
              <a:t>Regular tutorials;</a:t>
            </a:r>
          </a:p>
          <a:p>
            <a:r>
              <a:rPr lang="en-GB" dirty="0">
                <a:latin typeface="Arial" panose="020B0604020202020204" pitchFamily="34" charset="0"/>
                <a:cs typeface="Arial" panose="020B0604020202020204" pitchFamily="34" charset="0"/>
              </a:rPr>
              <a:t>Feedback on chapters (Once) &amp; final dissertation (Once).</a:t>
            </a:r>
          </a:p>
          <a:p>
            <a:endParaRPr lang="en-GB" dirty="0"/>
          </a:p>
        </p:txBody>
      </p:sp>
    </p:spTree>
    <p:extLst>
      <p:ext uri="{BB962C8B-B14F-4D97-AF65-F5344CB8AC3E}">
        <p14:creationId xmlns:p14="http://schemas.microsoft.com/office/powerpoint/2010/main" val="1951310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77"/>
              </a:rPr>
              <a:t>Grading</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Distinction 	= 	     70% +</a:t>
            </a:r>
          </a:p>
          <a:p>
            <a:r>
              <a:rPr lang="en-GB" dirty="0">
                <a:latin typeface="Arial" panose="020B0604020202020204" pitchFamily="34" charset="0"/>
                <a:cs typeface="Arial" panose="020B0604020202020204" pitchFamily="34" charset="0"/>
              </a:rPr>
              <a:t>Merit          	= 	60-69%</a:t>
            </a:r>
          </a:p>
          <a:p>
            <a:r>
              <a:rPr lang="en-GB" dirty="0">
                <a:latin typeface="Arial" panose="020B0604020202020204" pitchFamily="34" charset="0"/>
                <a:cs typeface="Arial" panose="020B0604020202020204" pitchFamily="34" charset="0"/>
              </a:rPr>
              <a:t>Pass          	= 	50-59%</a:t>
            </a:r>
          </a:p>
          <a:p>
            <a:r>
              <a:rPr lang="en-GB" dirty="0">
                <a:latin typeface="Arial" panose="020B0604020202020204" pitchFamily="34" charset="0"/>
                <a:cs typeface="Arial" panose="020B0604020202020204" pitchFamily="34" charset="0"/>
              </a:rPr>
              <a:t>Fail            	=   	  0-49%</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You can only progress to undertake the Dissertation, if you pass the research methods module in the first year. </a:t>
            </a:r>
          </a:p>
        </p:txBody>
      </p:sp>
    </p:spTree>
    <p:extLst>
      <p:ext uri="{BB962C8B-B14F-4D97-AF65-F5344CB8AC3E}">
        <p14:creationId xmlns:p14="http://schemas.microsoft.com/office/powerpoint/2010/main" val="538575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Rounded MT Bold" panose="020F0704030504030204" pitchFamily="34" charset="77"/>
              </a:rPr>
              <a:t>Personal circumstances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Where?</a:t>
            </a:r>
          </a:p>
          <a:p>
            <a:r>
              <a:rPr lang="en-GB" dirty="0">
                <a:latin typeface="Arial" panose="020B0604020202020204" pitchFamily="34" charset="0"/>
                <a:cs typeface="Arial" panose="020B0604020202020204" pitchFamily="34" charset="0"/>
              </a:rPr>
              <a:t>When?</a:t>
            </a:r>
          </a:p>
          <a:p>
            <a:r>
              <a:rPr lang="en-GB" dirty="0">
                <a:latin typeface="Arial" panose="020B0604020202020204" pitchFamily="34" charset="0"/>
                <a:cs typeface="Arial" panose="020B0604020202020204" pitchFamily="34" charset="0"/>
              </a:rPr>
              <a:t>Agreed deadlines?</a:t>
            </a:r>
          </a:p>
          <a:p>
            <a:r>
              <a:rPr lang="en-GB" dirty="0">
                <a:latin typeface="Arial" panose="020B0604020202020204" pitchFamily="34" charset="0"/>
                <a:cs typeface="Arial" panose="020B0604020202020204" pitchFamily="34" charset="0"/>
              </a:rPr>
              <a:t>Contact with supervisor/each other?</a:t>
            </a:r>
          </a:p>
          <a:p>
            <a:r>
              <a:rPr lang="en-GB" dirty="0">
                <a:latin typeface="Arial" panose="020B0604020202020204" pitchFamily="34" charset="0"/>
                <a:cs typeface="Arial" panose="020B0604020202020204" pitchFamily="34" charset="0"/>
              </a:rPr>
              <a:t>Other?</a:t>
            </a:r>
          </a:p>
          <a:p>
            <a:endParaRPr lang="en-GB" dirty="0"/>
          </a:p>
        </p:txBody>
      </p:sp>
    </p:spTree>
    <p:extLst>
      <p:ext uri="{BB962C8B-B14F-4D97-AF65-F5344CB8AC3E}">
        <p14:creationId xmlns:p14="http://schemas.microsoft.com/office/powerpoint/2010/main" val="4112983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400"/>
            <a:ext cx="8229600" cy="1296144"/>
          </a:xfrm>
        </p:spPr>
        <p:txBody>
          <a:bodyPr/>
          <a:lstStyle/>
          <a:p>
            <a:r>
              <a:rPr lang="en-GB" dirty="0">
                <a:latin typeface="Arial Rounded MT Bold" panose="020F0704030504030204" pitchFamily="34" charset="77"/>
              </a:rPr>
              <a:t>Structuring your Dissertat</a:t>
            </a:r>
            <a:r>
              <a:rPr lang="en-GB" dirty="0"/>
              <a:t>ion</a:t>
            </a:r>
          </a:p>
        </p:txBody>
      </p:sp>
      <p:sp>
        <p:nvSpPr>
          <p:cNvPr id="3" name="Content Placeholder 2"/>
          <p:cNvSpPr>
            <a:spLocks noGrp="1"/>
          </p:cNvSpPr>
          <p:nvPr>
            <p:ph idx="1"/>
          </p:nvPr>
        </p:nvSpPr>
        <p:spPr>
          <a:xfrm>
            <a:off x="457200" y="980728"/>
            <a:ext cx="8229600" cy="4536505"/>
          </a:xfrm>
        </p:spPr>
        <p:txBody>
          <a:bodyPr>
            <a:normAutofit lnSpcReduction="10000"/>
          </a:bodyPr>
          <a:lstStyle/>
          <a:p>
            <a:r>
              <a:rPr lang="en-GB" dirty="0">
                <a:latin typeface="Arial" panose="020B0604020202020204" pitchFamily="34" charset="0"/>
                <a:cs typeface="Arial" panose="020B0604020202020204" pitchFamily="34" charset="0"/>
              </a:rPr>
              <a:t>Abstract 		   	  300 words</a:t>
            </a:r>
          </a:p>
          <a:p>
            <a:r>
              <a:rPr lang="en-GB" dirty="0">
                <a:latin typeface="Arial" panose="020B0604020202020204" pitchFamily="34" charset="0"/>
                <a:cs typeface="Arial" panose="020B0604020202020204" pitchFamily="34" charset="0"/>
              </a:rPr>
              <a:t>Introduction			1500</a:t>
            </a:r>
          </a:p>
          <a:p>
            <a:r>
              <a:rPr lang="en-GB" dirty="0">
                <a:latin typeface="Arial" panose="020B0604020202020204" pitchFamily="34" charset="0"/>
                <a:cs typeface="Arial" panose="020B0604020202020204" pitchFamily="34" charset="0"/>
              </a:rPr>
              <a:t>Review of Literature	5000</a:t>
            </a:r>
          </a:p>
          <a:p>
            <a:r>
              <a:rPr lang="en-GB" dirty="0">
                <a:latin typeface="Arial" panose="020B0604020202020204" pitchFamily="34" charset="0"/>
                <a:cs typeface="Arial" panose="020B0604020202020204" pitchFamily="34" charset="0"/>
              </a:rPr>
              <a:t>Methodology			2500</a:t>
            </a:r>
          </a:p>
          <a:p>
            <a:r>
              <a:rPr lang="en-GB" dirty="0">
                <a:latin typeface="Arial" panose="020B0604020202020204" pitchFamily="34" charset="0"/>
                <a:cs typeface="Arial" panose="020B0604020202020204" pitchFamily="34" charset="0"/>
              </a:rPr>
              <a:t>Findings/Results		1500</a:t>
            </a:r>
          </a:p>
          <a:p>
            <a:r>
              <a:rPr lang="en-GB" dirty="0">
                <a:latin typeface="Arial" panose="020B0604020202020204" pitchFamily="34" charset="0"/>
                <a:cs typeface="Arial" panose="020B0604020202020204" pitchFamily="34" charset="0"/>
              </a:rPr>
              <a:t>Discussion			3000</a:t>
            </a:r>
          </a:p>
          <a:p>
            <a:r>
              <a:rPr lang="en-GB" dirty="0">
                <a:latin typeface="Arial" panose="020B0604020202020204" pitchFamily="34" charset="0"/>
                <a:cs typeface="Arial" panose="020B0604020202020204" pitchFamily="34" charset="0"/>
              </a:rPr>
              <a:t>Conclusion			1000</a:t>
            </a:r>
          </a:p>
          <a:p>
            <a:pPr marL="0" indent="0">
              <a:buNone/>
            </a:pPr>
            <a:endParaRPr lang="en-GB" sz="1600" dirty="0"/>
          </a:p>
          <a:p>
            <a:pPr marL="0" indent="0">
              <a:buNone/>
            </a:pPr>
            <a:r>
              <a:rPr lang="en-GB" sz="1600" dirty="0"/>
              <a:t>     * Abstracts, Appendices and References are </a:t>
            </a:r>
            <a:r>
              <a:rPr lang="en-GB" sz="1600" b="1" dirty="0"/>
              <a:t>NOT </a:t>
            </a:r>
            <a:r>
              <a:rPr lang="en-GB" sz="1600" dirty="0"/>
              <a:t>included in the 15,000 word count.</a:t>
            </a:r>
          </a:p>
        </p:txBody>
      </p:sp>
    </p:spTree>
    <p:extLst>
      <p:ext uri="{BB962C8B-B14F-4D97-AF65-F5344CB8AC3E}">
        <p14:creationId xmlns:p14="http://schemas.microsoft.com/office/powerpoint/2010/main" val="3712941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Writing</a:t>
            </a:r>
            <a:r>
              <a:rPr lang="en-GB" dirty="0">
                <a:latin typeface="Arial Rounded MT Bold" panose="020F0704030504030204" pitchFamily="34" charset="77"/>
              </a:rPr>
              <a:t> your </a:t>
            </a:r>
            <a:r>
              <a:rPr lang="en-GB" dirty="0"/>
              <a:t>Dissertation</a:t>
            </a:r>
          </a:p>
        </p:txBody>
      </p:sp>
      <p:sp>
        <p:nvSpPr>
          <p:cNvPr id="3" name="Content Placeholder 2"/>
          <p:cNvSpPr>
            <a:spLocks noGrp="1"/>
          </p:cNvSpPr>
          <p:nvPr>
            <p:ph idx="1"/>
          </p:nvPr>
        </p:nvSpPr>
        <p:spPr>
          <a:xfrm>
            <a:off x="457200" y="980728"/>
            <a:ext cx="8229600" cy="4536505"/>
          </a:xfrm>
        </p:spPr>
        <p:txBody>
          <a:bodyPr>
            <a:normAutofit/>
          </a:bodyPr>
          <a:lstStyle/>
          <a:p>
            <a:r>
              <a:rPr lang="en-GB" sz="2600" dirty="0"/>
              <a:t>Introduction (draft)</a:t>
            </a:r>
          </a:p>
          <a:p>
            <a:r>
              <a:rPr lang="en-GB" sz="2600" dirty="0"/>
              <a:t>Methodology &amp; Research Design</a:t>
            </a:r>
          </a:p>
          <a:p>
            <a:r>
              <a:rPr lang="en-GB" sz="2600" dirty="0"/>
              <a:t>Review of Literature (draft)</a:t>
            </a:r>
          </a:p>
          <a:p>
            <a:r>
              <a:rPr lang="en-GB" sz="2600" dirty="0"/>
              <a:t>Results or Findings / Discussion</a:t>
            </a:r>
          </a:p>
          <a:p>
            <a:r>
              <a:rPr lang="en-GB" sz="2600" dirty="0"/>
              <a:t>Conclusions ( no new evidence here)</a:t>
            </a:r>
          </a:p>
          <a:p>
            <a:r>
              <a:rPr lang="en-GB" sz="2600" dirty="0"/>
              <a:t>Introduction (final) </a:t>
            </a:r>
          </a:p>
          <a:p>
            <a:r>
              <a:rPr lang="en-GB" sz="2600" dirty="0"/>
              <a:t>Abstract</a:t>
            </a:r>
          </a:p>
          <a:p>
            <a:r>
              <a:rPr lang="en-GB" sz="2600" dirty="0"/>
              <a:t>Plus </a:t>
            </a:r>
            <a:r>
              <a:rPr lang="en-GB" sz="2600" dirty="0">
                <a:latin typeface="Arial" panose="020B0604020202020204" pitchFamily="34" charset="0"/>
                <a:cs typeface="Arial" panose="020B0604020202020204" pitchFamily="34" charset="0"/>
              </a:rPr>
              <a:t>statement</a:t>
            </a:r>
            <a:r>
              <a:rPr lang="en-GB" sz="2600" dirty="0"/>
              <a:t> of authenticity, contents </a:t>
            </a:r>
            <a:r>
              <a:rPr lang="en-GB" sz="2600" dirty="0" err="1"/>
              <a:t>sheet,References</a:t>
            </a:r>
            <a:r>
              <a:rPr lang="en-GB" sz="2600" dirty="0"/>
              <a:t> and Appendices</a:t>
            </a:r>
          </a:p>
          <a:p>
            <a:pPr marL="457200" lvl="1" indent="0">
              <a:buNone/>
            </a:pPr>
            <a:endParaRPr lang="en-GB" sz="3200" dirty="0"/>
          </a:p>
        </p:txBody>
      </p:sp>
    </p:spTree>
    <p:extLst>
      <p:ext uri="{BB962C8B-B14F-4D97-AF65-F5344CB8AC3E}">
        <p14:creationId xmlns:p14="http://schemas.microsoft.com/office/powerpoint/2010/main" val="1802936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77"/>
              </a:rPr>
              <a:t>Top Tips</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a:latin typeface="Arial" panose="020B0604020202020204" pitchFamily="34" charset="0"/>
                <a:cs typeface="Arial" panose="020B0604020202020204" pitchFamily="34" charset="0"/>
              </a:rPr>
              <a:t>Locate your study in the area of learning.</a:t>
            </a:r>
          </a:p>
          <a:p>
            <a:pPr marL="514350" indent="-514350">
              <a:buFont typeface="+mj-lt"/>
              <a:buAutoNum type="arabicPeriod"/>
            </a:pPr>
            <a:r>
              <a:rPr lang="en-GB" dirty="0">
                <a:latin typeface="Arial" panose="020B0604020202020204" pitchFamily="34" charset="0"/>
                <a:cs typeface="Arial" panose="020B0604020202020204" pitchFamily="34" charset="0"/>
              </a:rPr>
              <a:t>Write economically.</a:t>
            </a:r>
          </a:p>
          <a:p>
            <a:pPr marL="514350" indent="-514350">
              <a:buFont typeface="+mj-lt"/>
              <a:buAutoNum type="arabicPeriod"/>
            </a:pPr>
            <a:r>
              <a:rPr lang="en-GB" dirty="0">
                <a:latin typeface="Arial" panose="020B0604020202020204" pitchFamily="34" charset="0"/>
                <a:cs typeface="Arial" panose="020B0604020202020204" pitchFamily="34" charset="0"/>
              </a:rPr>
              <a:t>Critically evaluate the evidence;</a:t>
            </a:r>
          </a:p>
          <a:p>
            <a:pPr marL="514350" indent="-514350">
              <a:buFont typeface="+mj-lt"/>
              <a:buAutoNum type="arabicPeriod"/>
            </a:pPr>
            <a:r>
              <a:rPr lang="en-GB" dirty="0">
                <a:latin typeface="Arial" panose="020B0604020202020204" pitchFamily="34" charset="0"/>
                <a:cs typeface="Arial" panose="020B0604020202020204" pitchFamily="34" charset="0"/>
              </a:rPr>
              <a:t>Avoid making assertions </a:t>
            </a:r>
            <a:r>
              <a:rPr lang="en-GB" sz="2200" dirty="0">
                <a:latin typeface="Arial" panose="020B0604020202020204" pitchFamily="34" charset="0"/>
                <a:cs typeface="Arial" panose="020B0604020202020204" pitchFamily="34" charset="0"/>
              </a:rPr>
              <a:t>(expressing opinions for which you cannot support with  evidence);</a:t>
            </a:r>
          </a:p>
          <a:p>
            <a:pPr marL="514350" indent="-514350">
              <a:buFont typeface="+mj-lt"/>
              <a:buAutoNum type="arabicPeriod"/>
            </a:pPr>
            <a:r>
              <a:rPr lang="en-GB" dirty="0">
                <a:latin typeface="Arial" panose="020B0604020202020204" pitchFamily="34" charset="0"/>
                <a:cs typeface="Arial" panose="020B0604020202020204" pitchFamily="34" charset="0"/>
              </a:rPr>
              <a:t>Chapter Introductions; and </a:t>
            </a:r>
          </a:p>
          <a:p>
            <a:pPr marL="514350" indent="-514350">
              <a:buFont typeface="+mj-lt"/>
              <a:buAutoNum type="arabicPeriod"/>
            </a:pPr>
            <a:r>
              <a:rPr lang="en-GB" dirty="0">
                <a:latin typeface="Arial" panose="020B0604020202020204" pitchFamily="34" charset="0"/>
                <a:cs typeface="Arial" panose="020B0604020202020204" pitchFamily="34" charset="0"/>
              </a:rPr>
              <a:t>Summarise each chapter.</a:t>
            </a:r>
          </a:p>
        </p:txBody>
      </p:sp>
    </p:spTree>
    <p:extLst>
      <p:ext uri="{BB962C8B-B14F-4D97-AF65-F5344CB8AC3E}">
        <p14:creationId xmlns:p14="http://schemas.microsoft.com/office/powerpoint/2010/main" val="2966493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a:bodyPr>
          <a:lstStyle/>
          <a:p>
            <a:r>
              <a:rPr lang="en-GB" sz="3200" dirty="0">
                <a:latin typeface="Arial Rounded MT Bold" panose="020F0704030504030204" pitchFamily="34" charset="77"/>
              </a:rPr>
              <a:t>Locate your study in the area of learning</a:t>
            </a:r>
          </a:p>
        </p:txBody>
      </p:sp>
      <p:sp>
        <p:nvSpPr>
          <p:cNvPr id="3" name="Content Placeholder 2"/>
          <p:cNvSpPr>
            <a:spLocks noGrp="1"/>
          </p:cNvSpPr>
          <p:nvPr>
            <p:ph idx="1"/>
          </p:nvPr>
        </p:nvSpPr>
        <p:spPr/>
        <p:txBody>
          <a:bodyPr/>
          <a:lstStyle/>
          <a:p>
            <a:endParaRPr lang="en-GB" dirty="0"/>
          </a:p>
          <a:p>
            <a:r>
              <a:rPr lang="en-GB" dirty="0">
                <a:latin typeface="Arial" panose="020B0604020202020204" pitchFamily="34" charset="0"/>
                <a:cs typeface="Arial" panose="020B0604020202020204" pitchFamily="34" charset="0"/>
              </a:rPr>
              <a:t>Find a gap in current research in the area of your field of study;</a:t>
            </a:r>
          </a:p>
          <a:p>
            <a:r>
              <a:rPr lang="en-GB" dirty="0">
                <a:latin typeface="Arial" panose="020B0604020202020204" pitchFamily="34" charset="0"/>
                <a:cs typeface="Arial" panose="020B0604020202020204" pitchFamily="34" charset="0"/>
              </a:rPr>
              <a:t>Critically evaluate what you read.</a:t>
            </a:r>
          </a:p>
        </p:txBody>
      </p:sp>
    </p:spTree>
    <p:extLst>
      <p:ext uri="{BB962C8B-B14F-4D97-AF65-F5344CB8AC3E}">
        <p14:creationId xmlns:p14="http://schemas.microsoft.com/office/powerpoint/2010/main" val="2695983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Rounded MT Bold" panose="020F0704030504030204" pitchFamily="34" charset="77"/>
              </a:rPr>
              <a:t>Writing economically</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Writing needs to be succinct rather than descriptive.</a:t>
            </a:r>
          </a:p>
          <a:p>
            <a:r>
              <a:rPr lang="en-GB" dirty="0">
                <a:latin typeface="Arial" panose="020B0604020202020204" pitchFamily="34" charset="0"/>
                <a:cs typeface="Arial" panose="020B0604020202020204" pitchFamily="34" charset="0"/>
              </a:rPr>
              <a:t>Look at every word, sentence, paragraph and ask yourself if it is needed. What does it contribute to the message?</a:t>
            </a:r>
          </a:p>
          <a:p>
            <a:r>
              <a:rPr lang="en-GB" dirty="0">
                <a:latin typeface="Arial" panose="020B0604020202020204" pitchFamily="34" charset="0"/>
                <a:cs typeface="Arial" panose="020B0604020202020204" pitchFamily="34" charset="0"/>
              </a:rPr>
              <a:t>Be ruthless. If it is repetitious and adds nothing, file it in a “Miscellaneous folder” for future consideration.</a:t>
            </a:r>
          </a:p>
          <a:p>
            <a:pPr marL="0" indent="0">
              <a:buNone/>
            </a:pPr>
            <a:endParaRPr lang="en-GB" dirty="0"/>
          </a:p>
        </p:txBody>
      </p:sp>
    </p:spTree>
    <p:extLst>
      <p:ext uri="{BB962C8B-B14F-4D97-AF65-F5344CB8AC3E}">
        <p14:creationId xmlns:p14="http://schemas.microsoft.com/office/powerpoint/2010/main" val="3279749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2800" dirty="0">
                <a:latin typeface="Arial Rounded MT Bold" panose="020F0704030504030204" pitchFamily="34" charset="77"/>
              </a:rPr>
              <a:t>Chapter Introductions and Summaries</a:t>
            </a:r>
            <a:endParaRPr lang="en-GB" sz="2800" dirty="0"/>
          </a:p>
        </p:txBody>
      </p:sp>
      <p:sp>
        <p:nvSpPr>
          <p:cNvPr id="3" name="Content Placeholder 2"/>
          <p:cNvSpPr>
            <a:spLocks noGrp="1"/>
          </p:cNvSpPr>
          <p:nvPr>
            <p:ph idx="1"/>
          </p:nvPr>
        </p:nvSpPr>
        <p:spPr>
          <a:xfrm>
            <a:off x="457200" y="1196752"/>
            <a:ext cx="8229600" cy="4320481"/>
          </a:xfrm>
        </p:spPr>
        <p:txBody>
          <a:bodyPr/>
          <a:lstStyle/>
          <a:p>
            <a:pPr marL="0" indent="0">
              <a:buNone/>
            </a:pPr>
            <a:endParaRPr lang="en-GB" sz="2400" u="sng" dirty="0"/>
          </a:p>
          <a:p>
            <a:pPr marL="0" indent="0">
              <a:buNone/>
            </a:pPr>
            <a:r>
              <a:rPr lang="en-GB" sz="2400" u="sng" dirty="0">
                <a:latin typeface="Arial" panose="020B0604020202020204" pitchFamily="34" charset="0"/>
                <a:cs typeface="Arial" panose="020B0604020202020204" pitchFamily="34" charset="0"/>
              </a:rPr>
              <a:t>Introductions</a:t>
            </a:r>
            <a:r>
              <a:rPr lang="en-GB" sz="2400" dirty="0">
                <a:latin typeface="Arial" panose="020B0604020202020204" pitchFamily="34" charset="0"/>
                <a:cs typeface="Arial" panose="020B0604020202020204" pitchFamily="34" charset="0"/>
              </a:rPr>
              <a:t> - The 1st paragraph</a:t>
            </a:r>
            <a:r>
              <a:rPr lang="en-GB"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of any chapter needs to do 3 things:</a:t>
            </a:r>
          </a:p>
          <a:p>
            <a:r>
              <a:rPr lang="en-GB" sz="2400" dirty="0">
                <a:latin typeface="Arial" panose="020B0604020202020204" pitchFamily="34" charset="0"/>
                <a:cs typeface="Arial" panose="020B0604020202020204" pitchFamily="34" charset="0"/>
              </a:rPr>
              <a:t>State the purpose of the chapter in the dissertation, as a whole.</a:t>
            </a:r>
          </a:p>
          <a:p>
            <a:r>
              <a:rPr lang="en-GB" sz="2400" dirty="0">
                <a:latin typeface="Arial" panose="020B0604020202020204" pitchFamily="34" charset="0"/>
                <a:cs typeface="Arial" panose="020B0604020202020204" pitchFamily="34" charset="0"/>
              </a:rPr>
              <a:t>State how the chapter is organised to locate your study in the subject / area of learning.</a:t>
            </a:r>
          </a:p>
          <a:p>
            <a:r>
              <a:rPr lang="en-GB" sz="2400" dirty="0">
                <a:latin typeface="Arial" panose="020B0604020202020204" pitchFamily="34" charset="0"/>
                <a:cs typeface="Arial" panose="020B0604020202020204" pitchFamily="34" charset="0"/>
              </a:rPr>
              <a:t>State how the chapter connects to the aim of the study / research question.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450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Arial Rounded MT Bold" panose="020F0704030504030204" pitchFamily="34" charset="77"/>
              </a:rPr>
              <a:t>Chapter Introductions and Summaries </a:t>
            </a:r>
            <a:r>
              <a:rPr lang="en-GB" sz="2400" dirty="0"/>
              <a:t>(2)</a:t>
            </a:r>
            <a:br>
              <a:rPr lang="en-GB" sz="2400" dirty="0"/>
            </a:br>
            <a:r>
              <a:rPr lang="en-GB" sz="2400" dirty="0"/>
              <a:t>Example of 1</a:t>
            </a:r>
            <a:r>
              <a:rPr lang="en-GB" sz="2400" baseline="30000" dirty="0"/>
              <a:t>st</a:t>
            </a:r>
            <a:r>
              <a:rPr lang="en-GB" sz="2400" dirty="0"/>
              <a:t> paragraph for Review of Literature chapter</a:t>
            </a:r>
          </a:p>
        </p:txBody>
      </p:sp>
      <p:sp>
        <p:nvSpPr>
          <p:cNvPr id="3" name="Content Placeholder 2"/>
          <p:cNvSpPr>
            <a:spLocks noGrp="1"/>
          </p:cNvSpPr>
          <p:nvPr>
            <p:ph sz="half" idx="1"/>
          </p:nvPr>
        </p:nvSpPr>
        <p:spPr/>
        <p:txBody>
          <a:bodyPr>
            <a:noAutofit/>
          </a:bodyPr>
          <a:lstStyle/>
          <a:p>
            <a:pPr marL="0" indent="0">
              <a:buNone/>
            </a:pPr>
            <a:r>
              <a:rPr lang="en-GB" sz="2000" dirty="0">
                <a:latin typeface="Arial" panose="020B0604020202020204" pitchFamily="34" charset="0"/>
                <a:cs typeface="Arial" panose="020B0604020202020204" pitchFamily="34" charset="0"/>
              </a:rPr>
              <a:t>1.What is the purpose of the chapter in the dissertation?</a:t>
            </a:r>
          </a:p>
          <a:p>
            <a:pPr marL="0" indent="0">
              <a:buNone/>
            </a:pPr>
            <a:r>
              <a:rPr lang="en-GB" sz="2000" dirty="0">
                <a:latin typeface="Arial" panose="020B0604020202020204" pitchFamily="34" charset="0"/>
                <a:cs typeface="Arial" panose="020B0604020202020204" pitchFamily="34" charset="0"/>
              </a:rPr>
              <a:t>2. How is the chapter organised to locate your study in the subject area?</a:t>
            </a:r>
          </a:p>
          <a:p>
            <a:pPr marL="0" indent="0">
              <a:buNone/>
            </a:pPr>
            <a:r>
              <a:rPr lang="en-GB" sz="2000" dirty="0">
                <a:latin typeface="Arial" panose="020B0604020202020204" pitchFamily="34" charset="0"/>
                <a:cs typeface="Arial" panose="020B0604020202020204" pitchFamily="34" charset="0"/>
              </a:rPr>
              <a:t>3. How does the chapter connect to the aim of the study / research question?</a:t>
            </a:r>
          </a:p>
        </p:txBody>
      </p:sp>
      <p:sp>
        <p:nvSpPr>
          <p:cNvPr id="4" name="Content Placeholder 3"/>
          <p:cNvSpPr>
            <a:spLocks noGrp="1"/>
          </p:cNvSpPr>
          <p:nvPr>
            <p:ph sz="half" idx="2"/>
          </p:nvPr>
        </p:nvSpPr>
        <p:spPr>
          <a:xfrm>
            <a:off x="4659543" y="1417638"/>
            <a:ext cx="4038600" cy="3989040"/>
          </a:xfrm>
        </p:spPr>
        <p:txBody>
          <a:bodyPr>
            <a:noAutofit/>
          </a:bodyPr>
          <a:lstStyle/>
          <a:p>
            <a:pPr marL="0" indent="0">
              <a:buNone/>
            </a:pPr>
            <a:r>
              <a:rPr lang="en-GB" sz="1800" dirty="0">
                <a:latin typeface="Arial" panose="020B0604020202020204" pitchFamily="34" charset="0"/>
                <a:cs typeface="Arial" panose="020B0604020202020204" pitchFamily="34" charset="0"/>
              </a:rPr>
              <a:t>1. The purpose of this chapter is to explore the literature around the connection between people and nature.</a:t>
            </a:r>
          </a:p>
          <a:p>
            <a:pPr marL="0" indent="0">
              <a:buNone/>
            </a:pPr>
            <a:r>
              <a:rPr lang="en-GB" sz="1800" dirty="0">
                <a:latin typeface="Arial" panose="020B0604020202020204" pitchFamily="34" charset="0"/>
                <a:cs typeface="Arial" panose="020B0604020202020204" pitchFamily="34" charset="0"/>
              </a:rPr>
              <a:t>2. The chapter outlines a range of important theories and concepts describing our connection to nature in order to position the current study within the subject area. </a:t>
            </a:r>
          </a:p>
          <a:p>
            <a:pPr marL="0" indent="0">
              <a:buNone/>
            </a:pPr>
            <a:r>
              <a:rPr lang="en-GB" sz="1800" dirty="0">
                <a:latin typeface="Arial" panose="020B0604020202020204" pitchFamily="34" charset="0"/>
                <a:cs typeface="Arial" panose="020B0604020202020204" pitchFamily="34" charset="0"/>
              </a:rPr>
              <a:t>3. The chapter clarifies what we already know about our connection to the topic and focuses the attention of this study on the key research question – e.g. </a:t>
            </a:r>
            <a:r>
              <a:rPr lang="en-GB" sz="1800" i="1" dirty="0">
                <a:latin typeface="Arial" panose="020B0604020202020204" pitchFamily="34" charset="0"/>
                <a:cs typeface="Arial" panose="020B0604020202020204" pitchFamily="34" charset="0"/>
              </a:rPr>
              <a:t>“How do young people  connect to XXX?”</a:t>
            </a:r>
          </a:p>
        </p:txBody>
      </p:sp>
    </p:spTree>
    <p:extLst>
      <p:ext uri="{BB962C8B-B14F-4D97-AF65-F5344CB8AC3E}">
        <p14:creationId xmlns:p14="http://schemas.microsoft.com/office/powerpoint/2010/main" val="997300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Rounded MT Bold" panose="020F0704030504030204" pitchFamily="34" charset="77"/>
              </a:rPr>
              <a:t>An example of the 1st paragraph for a Review of Literature chapter</a:t>
            </a:r>
          </a:p>
        </p:txBody>
      </p:sp>
      <p:sp>
        <p:nvSpPr>
          <p:cNvPr id="3" name="Content Placeholder 2"/>
          <p:cNvSpPr>
            <a:spLocks noGrp="1"/>
          </p:cNvSpPr>
          <p:nvPr>
            <p:ph idx="1"/>
          </p:nvPr>
        </p:nvSpPr>
        <p:spPr/>
        <p:txBody>
          <a:bodyPr>
            <a:normAutofit fontScale="85000" lnSpcReduction="20000"/>
          </a:bodyPr>
          <a:lstStyle/>
          <a:p>
            <a:pPr marL="0" indent="0">
              <a:buNone/>
            </a:pPr>
            <a:r>
              <a:rPr lang="en-GB" sz="3300" dirty="0">
                <a:latin typeface="Arial" panose="020B0604020202020204" pitchFamily="34" charset="0"/>
                <a:cs typeface="Arial" panose="020B0604020202020204" pitchFamily="34" charset="0"/>
              </a:rPr>
              <a:t>The purpose of this chapter was to explore the literature around the connection between people and nature. The chapter outlined a range of important theories and concepts describing our connection to nature in order to position the current study within the subject area. The chapter clarified what we already know about our connection to nature and focuses the attention of this study on the key research question – e.g. </a:t>
            </a:r>
            <a:r>
              <a:rPr lang="en-GB" sz="3300" i="1" dirty="0">
                <a:latin typeface="Arial" panose="020B0604020202020204" pitchFamily="34" charset="0"/>
                <a:cs typeface="Arial" panose="020B0604020202020204" pitchFamily="34" charset="0"/>
              </a:rPr>
              <a:t>“How do young people  connect to marketing techniques of big brands?”</a:t>
            </a:r>
          </a:p>
          <a:p>
            <a:pPr marL="0" indent="0">
              <a:buNone/>
            </a:pPr>
            <a:endParaRPr lang="en-GB" dirty="0"/>
          </a:p>
        </p:txBody>
      </p:sp>
    </p:spTree>
    <p:extLst>
      <p:ext uri="{BB962C8B-B14F-4D97-AF65-F5344CB8AC3E}">
        <p14:creationId xmlns:p14="http://schemas.microsoft.com/office/powerpoint/2010/main" val="3605401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Rounded MT Bold" panose="020F0704030504030204" pitchFamily="34" charset="77"/>
              </a:rPr>
              <a:t>Chapter Summaries</a:t>
            </a:r>
          </a:p>
        </p:txBody>
      </p:sp>
      <p:sp>
        <p:nvSpPr>
          <p:cNvPr id="3" name="Content Placeholder 2"/>
          <p:cNvSpPr>
            <a:spLocks noGrp="1"/>
          </p:cNvSpPr>
          <p:nvPr>
            <p:ph idx="1"/>
          </p:nvPr>
        </p:nvSpPr>
        <p:spPr/>
        <p:txBody>
          <a:bodyPr>
            <a:normAutofit/>
          </a:bodyPr>
          <a:lstStyle/>
          <a:p>
            <a:pPr marL="0" indent="0">
              <a:buNone/>
            </a:pPr>
            <a:r>
              <a:rPr lang="en-GB" sz="2400" u="sng" dirty="0">
                <a:latin typeface="Arial" panose="020B0604020202020204" pitchFamily="34" charset="0"/>
                <a:cs typeface="Arial" panose="020B0604020202020204" pitchFamily="34" charset="0"/>
              </a:rPr>
              <a:t>Summaries</a:t>
            </a:r>
            <a:r>
              <a:rPr lang="en-GB" sz="2400" dirty="0">
                <a:latin typeface="Arial" panose="020B0604020202020204" pitchFamily="34" charset="0"/>
                <a:cs typeface="Arial" panose="020B0604020202020204" pitchFamily="34" charset="0"/>
              </a:rPr>
              <a:t> – the last paragraph/summary of every chapter should do three things:</a:t>
            </a:r>
          </a:p>
          <a:p>
            <a:r>
              <a:rPr lang="en-GB" sz="2400" dirty="0">
                <a:latin typeface="Arial" panose="020B0604020202020204" pitchFamily="34" charset="0"/>
                <a:cs typeface="Arial" panose="020B0604020202020204" pitchFamily="34" charset="0"/>
              </a:rPr>
              <a:t>Briefly states what the chapter covered.</a:t>
            </a:r>
          </a:p>
          <a:p>
            <a:r>
              <a:rPr lang="en-GB" sz="2400" dirty="0">
                <a:latin typeface="Arial" panose="020B0604020202020204" pitchFamily="34" charset="0"/>
                <a:cs typeface="Arial" panose="020B0604020202020204" pitchFamily="34" charset="0"/>
              </a:rPr>
              <a:t>Briefly states how a connection was made between the research question / aim and the existing literature.</a:t>
            </a:r>
          </a:p>
          <a:p>
            <a:r>
              <a:rPr lang="en-GB" sz="2400" dirty="0">
                <a:latin typeface="Arial" panose="020B0604020202020204" pitchFamily="34" charset="0"/>
                <a:cs typeface="Arial" panose="020B0604020202020204" pitchFamily="34" charset="0"/>
              </a:rPr>
              <a:t>Briefly states the link between this chapter and the next chapter.</a:t>
            </a:r>
          </a:p>
          <a:p>
            <a:endParaRPr lang="en-GB" sz="2400" dirty="0"/>
          </a:p>
          <a:p>
            <a:endParaRPr lang="en-GB" sz="2400" dirty="0"/>
          </a:p>
        </p:txBody>
      </p:sp>
    </p:spTree>
    <p:extLst>
      <p:ext uri="{BB962C8B-B14F-4D97-AF65-F5344CB8AC3E}">
        <p14:creationId xmlns:p14="http://schemas.microsoft.com/office/powerpoint/2010/main" val="2723657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400" dirty="0">
                <a:latin typeface="Arial Rounded MT Bold" panose="020F0704030504030204" pitchFamily="34" charset="77"/>
              </a:rPr>
              <a:t>Chapter Introductions and Summaries (3)</a:t>
            </a:r>
            <a:br>
              <a:rPr lang="en-GB" sz="2400" dirty="0">
                <a:latin typeface="Arial Rounded MT Bold" panose="020F0704030504030204" pitchFamily="34" charset="77"/>
              </a:rPr>
            </a:br>
            <a:r>
              <a:rPr lang="en-GB" sz="2400" dirty="0"/>
              <a:t>Example of summary / last paragraph for Review of Literature chapter</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sz="2600" dirty="0">
                <a:latin typeface="Arial" panose="020B0604020202020204" pitchFamily="34" charset="0"/>
                <a:cs typeface="Arial" panose="020B0604020202020204" pitchFamily="34" charset="0"/>
              </a:rPr>
              <a:t>1. Briefly state what the chapter has covered.</a:t>
            </a:r>
          </a:p>
          <a:p>
            <a:pPr marL="0" indent="0">
              <a:buNone/>
            </a:pPr>
            <a:r>
              <a:rPr lang="en-GB" sz="2600" dirty="0">
                <a:latin typeface="Arial" panose="020B0604020202020204" pitchFamily="34" charset="0"/>
                <a:cs typeface="Arial" panose="020B0604020202020204" pitchFamily="34" charset="0"/>
              </a:rPr>
              <a:t>2. Briefly state how a connection has been made between the research question / aim and the existing literature.</a:t>
            </a:r>
          </a:p>
          <a:p>
            <a:pPr marL="0" indent="0">
              <a:buNone/>
            </a:pPr>
            <a:r>
              <a:rPr lang="en-GB" sz="2600" dirty="0">
                <a:latin typeface="Arial" panose="020B0604020202020204" pitchFamily="34" charset="0"/>
                <a:cs typeface="Arial" panose="020B0604020202020204" pitchFamily="34" charset="0"/>
              </a:rPr>
              <a:t>3. Briefly state the link between this chapter and the next chapter.</a:t>
            </a:r>
          </a:p>
          <a:p>
            <a:endParaRPr lang="en-GB" dirty="0"/>
          </a:p>
        </p:txBody>
      </p:sp>
      <p:sp>
        <p:nvSpPr>
          <p:cNvPr id="4" name="Content Placeholder 3"/>
          <p:cNvSpPr>
            <a:spLocks noGrp="1"/>
          </p:cNvSpPr>
          <p:nvPr>
            <p:ph sz="half" idx="2"/>
          </p:nvPr>
        </p:nvSpPr>
        <p:spPr>
          <a:xfrm>
            <a:off x="4648202" y="1124744"/>
            <a:ext cx="4038600" cy="3989040"/>
          </a:xfrm>
        </p:spPr>
        <p:txBody>
          <a:bodyPr>
            <a:noAutofit/>
          </a:bodyPr>
          <a:lstStyle/>
          <a:p>
            <a:pPr marL="0" indent="0">
              <a:buNone/>
            </a:pPr>
            <a:r>
              <a:rPr lang="en-GB" sz="1800" dirty="0">
                <a:latin typeface="Arial" panose="020B0604020202020204" pitchFamily="34" charset="0"/>
                <a:cs typeface="Arial" panose="020B0604020202020204" pitchFamily="34" charset="0"/>
              </a:rPr>
              <a:t>1. This chapter explored the research and literature in relation to the connection between people and nature. A number of important theories and concepts were critiqued including e.g. Restoration Theory (Kaplan, 1995), Biophilia (Wilson, 194) and Nature Relatedness (Nisbet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2009).</a:t>
            </a:r>
          </a:p>
          <a:p>
            <a:pPr marL="0" indent="0">
              <a:buNone/>
            </a:pPr>
            <a:r>
              <a:rPr lang="en-GB" sz="1800" dirty="0">
                <a:latin typeface="Arial" panose="020B0604020202020204" pitchFamily="34" charset="0"/>
                <a:cs typeface="Arial" panose="020B0604020202020204" pitchFamily="34" charset="0"/>
              </a:rPr>
              <a:t>2. The literature review demonstrated the link from existing knowledge to the focus of this study by drawing attention to important concerns.</a:t>
            </a:r>
          </a:p>
          <a:p>
            <a:pPr marL="0" indent="0">
              <a:buNone/>
            </a:pPr>
            <a:r>
              <a:rPr lang="en-GB" sz="1800" dirty="0">
                <a:latin typeface="Arial" panose="020B0604020202020204" pitchFamily="34" charset="0"/>
                <a:cs typeface="Arial" panose="020B0604020202020204" pitchFamily="34" charset="0"/>
              </a:rPr>
              <a:t>3. The next chapter outlined the research design and the  methodological approach undertaken.</a:t>
            </a:r>
          </a:p>
        </p:txBody>
      </p:sp>
    </p:spTree>
    <p:extLst>
      <p:ext uri="{BB962C8B-B14F-4D97-AF65-F5344CB8AC3E}">
        <p14:creationId xmlns:p14="http://schemas.microsoft.com/office/powerpoint/2010/main" val="3053915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latin typeface="Arial Rounded MT Bold" panose="020F0704030504030204" pitchFamily="34" charset="77"/>
              </a:rPr>
              <a:t>An example of the summary / last paragraph for a Review of Literature chapter</a:t>
            </a:r>
          </a:p>
        </p:txBody>
      </p:sp>
      <p:sp>
        <p:nvSpPr>
          <p:cNvPr id="3" name="Content Placeholder 2"/>
          <p:cNvSpPr>
            <a:spLocks noGrp="1"/>
          </p:cNvSpPr>
          <p:nvPr>
            <p:ph idx="1"/>
          </p:nvPr>
        </p:nvSpPr>
        <p:spPr/>
        <p:txBody>
          <a:bodyPr>
            <a:normAutofit fontScale="55000" lnSpcReduction="20000"/>
          </a:bodyPr>
          <a:lstStyle/>
          <a:p>
            <a:pPr marL="0" indent="0">
              <a:buNone/>
            </a:pPr>
            <a:r>
              <a:rPr lang="en-GB" sz="4400" dirty="0">
                <a:latin typeface="Arial" panose="020B0604020202020204" pitchFamily="34" charset="0"/>
                <a:cs typeface="Arial" panose="020B0604020202020204" pitchFamily="34" charset="0"/>
              </a:rPr>
              <a:t>This chapter explored the </a:t>
            </a:r>
            <a:r>
              <a:rPr lang="en-GB" sz="4400" dirty="0" err="1">
                <a:latin typeface="Arial" panose="020B0604020202020204" pitchFamily="34" charset="0"/>
                <a:cs typeface="Arial" panose="020B0604020202020204" pitchFamily="34" charset="0"/>
              </a:rPr>
              <a:t>exisiting</a:t>
            </a:r>
            <a:r>
              <a:rPr lang="en-GB" sz="4400" dirty="0">
                <a:latin typeface="Arial" panose="020B0604020202020204" pitchFamily="34" charset="0"/>
                <a:cs typeface="Arial" panose="020B0604020202020204" pitchFamily="34" charset="0"/>
              </a:rPr>
              <a:t> research and literature in relation to the connection between people and nature. A number of important theories and concepts were critiqued including e.g. Restoration Theory (Kaplan, 1995), Biophilia (Wilson, 194) and Nature Relatedness (Nisbet </a:t>
            </a:r>
            <a:r>
              <a:rPr lang="en-GB" sz="4400" i="1" dirty="0">
                <a:latin typeface="Arial" panose="020B0604020202020204" pitchFamily="34" charset="0"/>
                <a:cs typeface="Arial" panose="020B0604020202020204" pitchFamily="34" charset="0"/>
              </a:rPr>
              <a:t>et al</a:t>
            </a:r>
            <a:r>
              <a:rPr lang="en-GB" sz="4400" dirty="0">
                <a:latin typeface="Arial" panose="020B0604020202020204" pitchFamily="34" charset="0"/>
                <a:cs typeface="Arial" panose="020B0604020202020204" pitchFamily="34" charset="0"/>
              </a:rPr>
              <a:t>, 2009). The literature review demonstrates the link from </a:t>
            </a:r>
            <a:r>
              <a:rPr lang="en-GB" sz="4400" dirty="0" err="1">
                <a:latin typeface="Arial" panose="020B0604020202020204" pitchFamily="34" charset="0"/>
                <a:cs typeface="Arial" panose="020B0604020202020204" pitchFamily="34" charset="0"/>
              </a:rPr>
              <a:t>exisiting</a:t>
            </a:r>
            <a:r>
              <a:rPr lang="en-GB" sz="4400" dirty="0">
                <a:latin typeface="Arial" panose="020B0604020202020204" pitchFamily="34" charset="0"/>
                <a:cs typeface="Arial" panose="020B0604020202020204" pitchFamily="34" charset="0"/>
              </a:rPr>
              <a:t> knowledge to the focus of this study by drawing attention to important concerns around a perceived reduction in young people’s exposure to natural environments as part of their formal education. The next chapter (Methodology) will outline the research design and methodological approach undertaken in this study. </a:t>
            </a:r>
          </a:p>
          <a:p>
            <a:pPr marL="0" indent="0">
              <a:buNone/>
            </a:pPr>
            <a:endParaRPr lang="en-GB" dirty="0"/>
          </a:p>
        </p:txBody>
      </p:sp>
    </p:spTree>
    <p:extLst>
      <p:ext uri="{BB962C8B-B14F-4D97-AF65-F5344CB8AC3E}">
        <p14:creationId xmlns:p14="http://schemas.microsoft.com/office/powerpoint/2010/main" val="1818881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77"/>
              </a:rPr>
              <a:t>Final comments</a:t>
            </a:r>
          </a:p>
        </p:txBody>
      </p:sp>
      <p:sp>
        <p:nvSpPr>
          <p:cNvPr id="3" name="Content Placeholder 2"/>
          <p:cNvSpPr>
            <a:spLocks noGrp="1"/>
          </p:cNvSpPr>
          <p:nvPr>
            <p:ph idx="1"/>
          </p:nvPr>
        </p:nvSpPr>
        <p:spPr/>
        <p:txBody>
          <a:bodyPr>
            <a:normAutofit fontScale="70000" lnSpcReduction="20000"/>
          </a:bodyPr>
          <a:lstStyle/>
          <a:p>
            <a:endParaRPr lang="en-GB" dirty="0"/>
          </a:p>
          <a:p>
            <a:r>
              <a:rPr lang="en-GB" sz="3400" dirty="0">
                <a:latin typeface="Arial" panose="020B0604020202020204" pitchFamily="34" charset="0"/>
                <a:cs typeface="Arial" panose="020B0604020202020204" pitchFamily="34" charset="0"/>
              </a:rPr>
              <a:t>Start soon.</a:t>
            </a:r>
          </a:p>
          <a:p>
            <a:r>
              <a:rPr lang="en-GB" sz="3400" dirty="0">
                <a:latin typeface="Arial" panose="020B0604020202020204" pitchFamily="34" charset="0"/>
                <a:cs typeface="Arial" panose="020B0604020202020204" pitchFamily="34" charset="0"/>
              </a:rPr>
              <a:t>Spend time on your Research Proposal.</a:t>
            </a:r>
          </a:p>
          <a:p>
            <a:r>
              <a:rPr lang="en-GB" sz="3400" dirty="0">
                <a:latin typeface="Arial" panose="020B0604020202020204" pitchFamily="34" charset="0"/>
                <a:cs typeface="Arial" panose="020B0604020202020204" pitchFamily="34" charset="0"/>
              </a:rPr>
              <a:t>Plan your timeline and final submission date.</a:t>
            </a:r>
          </a:p>
          <a:p>
            <a:r>
              <a:rPr lang="en-GB" sz="3400" dirty="0">
                <a:latin typeface="Arial" panose="020B0604020202020204" pitchFamily="34" charset="0"/>
                <a:cs typeface="Arial" panose="020B0604020202020204" pitchFamily="34" charset="0"/>
              </a:rPr>
              <a:t>Undertake data generation sooner rather than later.</a:t>
            </a:r>
          </a:p>
          <a:p>
            <a:r>
              <a:rPr lang="en-GB" sz="3400" dirty="0">
                <a:latin typeface="Arial" panose="020B0604020202020204" pitchFamily="34" charset="0"/>
                <a:cs typeface="Arial" panose="020B0604020202020204" pitchFamily="34" charset="0"/>
              </a:rPr>
              <a:t>Maintain regular contact with your supervisor.</a:t>
            </a:r>
          </a:p>
          <a:p>
            <a:r>
              <a:rPr lang="en-GB" sz="3400" dirty="0">
                <a:latin typeface="Arial" panose="020B0604020202020204" pitchFamily="34" charset="0"/>
                <a:cs typeface="Arial" panose="020B0604020202020204" pitchFamily="34" charset="0"/>
              </a:rPr>
              <a:t>Submit draft chapters for detailed feedback (x once for each chapter).</a:t>
            </a:r>
          </a:p>
          <a:p>
            <a:r>
              <a:rPr lang="en-GB" sz="3400" dirty="0">
                <a:latin typeface="Arial" panose="020B0604020202020204" pitchFamily="34" charset="0"/>
                <a:cs typeface="Arial" panose="020B0604020202020204" pitchFamily="34" charset="0"/>
              </a:rPr>
              <a:t>Submit complete dissertation for general feedback (as agreed with supervisor).</a:t>
            </a:r>
          </a:p>
          <a:p>
            <a:r>
              <a:rPr lang="en-GB" sz="3400" dirty="0">
                <a:latin typeface="Arial" panose="020B0604020202020204" pitchFamily="34" charset="0"/>
                <a:cs typeface="Arial" panose="020B0604020202020204" pitchFamily="34" charset="0"/>
              </a:rPr>
              <a:t>Book return flight to UK for graduation ceremony. </a:t>
            </a:r>
          </a:p>
        </p:txBody>
      </p:sp>
    </p:spTree>
    <p:extLst>
      <p:ext uri="{BB962C8B-B14F-4D97-AF65-F5344CB8AC3E}">
        <p14:creationId xmlns:p14="http://schemas.microsoft.com/office/powerpoint/2010/main" val="4157805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reading</a:t>
            </a:r>
          </a:p>
        </p:txBody>
      </p:sp>
      <p:sp>
        <p:nvSpPr>
          <p:cNvPr id="3" name="Content Placeholder 2"/>
          <p:cNvSpPr>
            <a:spLocks noGrp="1"/>
          </p:cNvSpPr>
          <p:nvPr>
            <p:ph idx="1"/>
          </p:nvPr>
        </p:nvSpPr>
        <p:spPr/>
        <p:txBody>
          <a:bodyPr>
            <a:normAutofit/>
          </a:bodyPr>
          <a:lstStyle/>
          <a:p>
            <a:r>
              <a:rPr lang="en-GB" sz="2000" dirty="0" err="1"/>
              <a:t>Biggam</a:t>
            </a:r>
            <a:r>
              <a:rPr lang="en-GB" sz="2000" dirty="0"/>
              <a:t>, J. (2009) </a:t>
            </a:r>
            <a:r>
              <a:rPr lang="en-GB" sz="2000" i="1" dirty="0"/>
              <a:t>Succeeding with your Dissertation</a:t>
            </a:r>
            <a:r>
              <a:rPr lang="en-GB" sz="2000" dirty="0"/>
              <a:t>, New York: Open University Press. </a:t>
            </a:r>
          </a:p>
          <a:p>
            <a:pPr marL="0" indent="0">
              <a:buNone/>
            </a:pPr>
            <a:endParaRPr lang="en-GB" sz="2000" b="1" u="sng" dirty="0"/>
          </a:p>
        </p:txBody>
      </p:sp>
    </p:spTree>
    <p:extLst>
      <p:ext uri="{BB962C8B-B14F-4D97-AF65-F5344CB8AC3E}">
        <p14:creationId xmlns:p14="http://schemas.microsoft.com/office/powerpoint/2010/main" val="2195073118"/>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Template>
  <TotalTime>1762</TotalTime>
  <Words>1344</Words>
  <Application>Microsoft Macintosh PowerPoint</Application>
  <PresentationFormat>On-screen Show (4:3)</PresentationFormat>
  <Paragraphs>108</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Arial Rounded MT Bold</vt:lpstr>
      <vt:lpstr>Calibri</vt:lpstr>
      <vt:lpstr>Myriad Pro</vt:lpstr>
      <vt:lpstr>201500625PowerPointPresentationTemplate</vt:lpstr>
      <vt:lpstr>Postgraduate Dissertations – Standards for Succeeding</vt:lpstr>
      <vt:lpstr>Level 7 Grade Descriptors</vt:lpstr>
      <vt:lpstr>PowerPoint Presentation</vt:lpstr>
      <vt:lpstr>Regulations &amp; Expectations </vt:lpstr>
      <vt:lpstr>Grading</vt:lpstr>
      <vt:lpstr>Personal circumstances</vt:lpstr>
      <vt:lpstr>Structuring your Dissertation</vt:lpstr>
      <vt:lpstr>Writing your Dissertation</vt:lpstr>
      <vt:lpstr>Top Tips</vt:lpstr>
      <vt:lpstr>Locate your study in the area of learning</vt:lpstr>
      <vt:lpstr>Writing economically</vt:lpstr>
      <vt:lpstr>Chapter Introductions and Summaries</vt:lpstr>
      <vt:lpstr>Chapter Introductions and Summaries (2) Example of 1st paragraph for Review of Literature chapter</vt:lpstr>
      <vt:lpstr>An example of the 1st paragraph for a Review of Literature chapter</vt:lpstr>
      <vt:lpstr>Chapter Summaries</vt:lpstr>
      <vt:lpstr>Chapter Introductions and Summaries (3) Example of summary / last paragraph for Review of Literature chapter</vt:lpstr>
      <vt:lpstr>An example of the summary / last paragraph for a Review of Literature chapter</vt:lpstr>
      <vt:lpstr>Final comments</vt:lpstr>
      <vt:lpstr>Other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Master’s Dissertations – Standards for Succedding</dc:title>
  <dc:creator>Administrator</dc:creator>
  <cp:lastModifiedBy>Stuart Morgan</cp:lastModifiedBy>
  <cp:revision>45</cp:revision>
  <cp:lastPrinted>2018-08-16T12:57:38Z</cp:lastPrinted>
  <dcterms:created xsi:type="dcterms:W3CDTF">2016-08-08T09:27:32Z</dcterms:created>
  <dcterms:modified xsi:type="dcterms:W3CDTF">2021-02-23T18:15:45Z</dcterms:modified>
</cp:coreProperties>
</file>