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1098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D49ECB-B487-4924-9550-2F4044A2C357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70FC36-BF7A-44AC-8133-A28C9D066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062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70FC36-BF7A-44AC-8133-A28C9D0664E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218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44A84-500E-2600-C0B4-EA6DCEDB9A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53DD52-2DFF-BDA4-BB5E-A368D257D1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9F30B5-C6BD-6564-28A4-6D07C9E3E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13E500-EC5F-5112-9D48-577191D19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15DDCC-1649-27A2-705D-1CEF055F3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003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0A21B-6971-5EE0-463F-5E525B814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0F1A3-6875-6C0B-246A-37B873A640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22159-4327-88A8-C177-950B8B628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B0FB1F-0761-CC6B-A5D3-8BB1B808E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A225D-2BE2-EB94-BFD4-6CA2C8E7E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094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5DFAD-8479-AE0F-69C2-9BDEB5DFC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2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3BBC01-5D7C-C62C-0972-FB4CC88421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7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F7AC8D-4256-F1DA-6159-2F8E51257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C5F2F3-D7AA-5F42-5B48-D6CB12DC6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0178C8-EEE0-C676-B59A-492E6390B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674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E9336-9491-B7BF-44DA-9F6F67B06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B1ABF-BD50-ED1B-4B73-6009D07A2C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DB66C1-04FD-014F-0855-5A4D6191C7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429E69-0DFC-E6F3-B30A-DC2C1403F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45773F-C7AC-2EF0-1A11-7F09405E1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977DB9-0C18-BBA1-424D-9F780AB30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648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10B0D-D78F-589F-B9A8-F568CB267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9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C706B0-725C-D33E-720D-3265ACE189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13D963-5759-806E-3E8D-EDD9CAE9A5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BE2A0E-15D4-E033-494B-1025AFF562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669772-9758-BD19-9ED4-658E419380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2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1C6126-676F-96B4-C315-2DEF4AB55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21DD6F-F7B8-3E4B-3482-8B43A05E3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1054D2-E319-D914-7B52-13D546934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25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544B9-E94C-5F80-3FB9-614613D69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57ACA9-A9CF-68A7-6376-C50BA6B36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968E68-B08F-933D-5F9D-84CF390B22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D03801-FADE-9030-AB9A-13C86AFE3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811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71C96A-9335-6430-F67D-D934A6BD05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AEF6E7-8DC2-A3C3-60FC-1ABA9F619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B4F043-C900-7264-AF51-A70E2CA88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2517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D5717-5F29-ECFD-A7BC-4547C3BAF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79B74-F388-CCFD-5606-CA3FDAF9AB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9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50F190-CC11-E4A4-4702-006BECF0E9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A6A15-F552-6423-89E4-A07430D0E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BA82FC-A632-5F1D-9EB9-1B5024F50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65BD7D-A6DC-8AC1-33A9-7CEABA79F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649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37D84-D486-762D-E79B-AAEA8134A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A7FE8D-6A58-880D-61E9-1AA63C482B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9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E5136B-B1B9-53A5-FDD8-5E40489B94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F408D0-ABD4-21E6-DC27-385E4D88C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40D1D3-80BA-FDD8-5AA2-7379141EC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1E7E1-45BF-B055-ADDE-A62B67085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544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7CCAD-4407-D793-7F8C-28683E993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B94CE9-4037-8B56-5C97-5B510F4CD8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E907C5-B0A0-8BE9-EA79-B0D229CE9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38BDEE-8096-33F6-22F8-6D3A306481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A85889-7DD2-9445-D4B2-386328925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045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64FFDF-B465-E808-F160-417F64F752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185E72-24DB-039F-B32E-A7A715020C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6F6A5-9577-E6AE-69EC-078AD4E31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0B229-1750-07BE-19C2-75F7B3E5B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7D4C47-22A0-D0CC-CF99-83FB7C552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317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2B2C0E-0CC7-98B4-9AD2-03F19DDB7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5F6347-CF90-3957-681F-74C527BC89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1162E-CBB0-A479-690E-2F1648D642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9CD736-FF01-C0AB-2A5F-82ED3F6D49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C1A90-E30B-2E7E-B2DD-F614DF7926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561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rveymonkey.com/mp/how-to-measure-the-dimensions-of-service-quality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6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ED1793-E6B3-CA61-792C-599C2C46E6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pPr algn="l"/>
            <a:r>
              <a:rPr lang="en-GB" sz="3200" b="1" dirty="0" err="1">
                <a:latin typeface="Arial" pitchFamily="34" charset="0"/>
                <a:cs typeface="Arial" pitchFamily="34" charset="0"/>
              </a:rPr>
              <a:t>Shaibah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Riaz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2314358</a:t>
            </a:r>
            <a:br>
              <a:rPr lang="en-GB" sz="3200" dirty="0">
                <a:latin typeface="Arial" pitchFamily="34" charset="0"/>
                <a:cs typeface="Arial" pitchFamily="34" charset="0"/>
              </a:rPr>
            </a:br>
            <a:r>
              <a:rPr lang="en-GB" sz="3200" b="1" dirty="0">
                <a:latin typeface="Arial" pitchFamily="34" charset="0"/>
                <a:cs typeface="Arial" pitchFamily="34" charset="0"/>
              </a:rPr>
              <a:t>BSc (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Hons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) Health and Social Care </a:t>
            </a:r>
            <a:br>
              <a:rPr lang="en-GB" sz="3200" dirty="0">
                <a:latin typeface="Arial" pitchFamily="34" charset="0"/>
                <a:cs typeface="Arial" pitchFamily="34" charset="0"/>
              </a:rPr>
            </a:br>
            <a:r>
              <a:rPr lang="en-GB" sz="3200" b="1" dirty="0">
                <a:latin typeface="Arial" pitchFamily="34" charset="0"/>
                <a:cs typeface="Arial" pitchFamily="34" charset="0"/>
              </a:rPr>
              <a:t>Digital Transformation in the Health and Care Professions</a:t>
            </a:r>
            <a:br>
              <a:rPr lang="en-GB" sz="3200" dirty="0">
                <a:latin typeface="Arial" pitchFamily="34" charset="0"/>
                <a:cs typeface="Arial" pitchFamily="34" charset="0"/>
              </a:rPr>
            </a:br>
            <a:r>
              <a:rPr lang="en-GB" sz="3200" b="1" dirty="0">
                <a:latin typeface="Arial" pitchFamily="34" charset="0"/>
                <a:cs typeface="Arial" pitchFamily="34" charset="0"/>
              </a:rPr>
              <a:t>Lecturer: Joanne Davies</a:t>
            </a:r>
            <a:br>
              <a:rPr lang="en-GB" sz="3200" dirty="0">
                <a:latin typeface="Arial" pitchFamily="34" charset="0"/>
                <a:cs typeface="Arial" pitchFamily="34" charset="0"/>
              </a:rPr>
            </a:br>
            <a:r>
              <a:rPr lang="en-GB" sz="3200" b="1" dirty="0">
                <a:latin typeface="Arial" pitchFamily="34" charset="0"/>
                <a:cs typeface="Arial" pitchFamily="34" charset="0"/>
              </a:rPr>
              <a:t>Module: BMHP6026</a:t>
            </a:r>
            <a:br>
              <a:rPr lang="en-GB" sz="3200" dirty="0">
                <a:latin typeface="Arial" pitchFamily="34" charset="0"/>
                <a:cs typeface="Arial" pitchFamily="34" charset="0"/>
              </a:rPr>
            </a:b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64330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5E3A15-6C61-CE8A-D069-FFA1A3813348}"/>
              </a:ext>
            </a:extLst>
          </p:cNvPr>
          <p:cNvSpPr txBox="1"/>
          <p:nvPr/>
        </p:nvSpPr>
        <p:spPr>
          <a:xfrm>
            <a:off x="645067" y="525986"/>
            <a:ext cx="4282983" cy="12003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428D87-C1FB-6651-E0F9-BB65E7690D19}"/>
              </a:ext>
            </a:extLst>
          </p:cNvPr>
          <p:cNvSpPr txBox="1"/>
          <p:nvPr/>
        </p:nvSpPr>
        <p:spPr>
          <a:xfrm>
            <a:off x="221553" y="2031105"/>
            <a:ext cx="4706499" cy="35119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Launched in 2018 to the digital transformation strategy of NHS England (Rodgers et al., 2019).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Goals: Streamline access by patients, ease the administration load, enhance communication.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Background: A segment of UK’s move to digital-first healthcare (DHSC, 2025).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Difficulties: Long queues, shortages of staff, individualised caring requirements.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The report critically examines on three dimensions, patients, service delivery and workforce.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2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3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5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hone with a blue background&#10;&#10;AI-generated content may be incorrect.">
            <a:extLst>
              <a:ext uri="{FF2B5EF4-FFF2-40B4-BE49-F238E27FC236}">
                <a16:creationId xmlns:a16="http://schemas.microsoft.com/office/drawing/2014/main" id="{3EA0787F-260B-5233-8601-3B0969B57B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7" y="1441249"/>
            <a:ext cx="5628019" cy="374263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65A394B-9D70-47BD-8A3C-D0C96B18AB03}"/>
              </a:ext>
            </a:extLst>
          </p:cNvPr>
          <p:cNvSpPr txBox="1"/>
          <p:nvPr/>
        </p:nvSpPr>
        <p:spPr>
          <a:xfrm>
            <a:off x="6921308" y="5345723"/>
            <a:ext cx="4332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e-Consultant, 2021</a:t>
            </a:r>
          </a:p>
        </p:txBody>
      </p:sp>
    </p:spTree>
    <p:extLst>
      <p:ext uri="{BB962C8B-B14F-4D97-AF65-F5344CB8AC3E}">
        <p14:creationId xmlns:p14="http://schemas.microsoft.com/office/powerpoint/2010/main" val="766889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4D6A2A-0D5B-7D65-D4E0-AD4955DF161D}"/>
              </a:ext>
            </a:extLst>
          </p:cNvPr>
          <p:cNvSpPr txBox="1"/>
          <p:nvPr/>
        </p:nvSpPr>
        <p:spPr>
          <a:xfrm>
            <a:off x="645067" y="525986"/>
            <a:ext cx="4282983" cy="120036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Digital Transformation Context</a:t>
            </a:r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73892B-B5AF-570B-74DD-4418A513A31A}"/>
              </a:ext>
            </a:extLst>
          </p:cNvPr>
          <p:cNvSpPr txBox="1"/>
          <p:nvPr/>
        </p:nvSpPr>
        <p:spPr>
          <a:xfrm>
            <a:off x="67429" y="2031105"/>
            <a:ext cx="5484287" cy="3511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NHS Long Term Plan (2019) has focused on an entirely digitised health system that is digital first.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The Department of Health and Social Care (2025) encourages the use of technology to make healthcare easier.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NHS England (2024) focused on the digital innovation in order to improve accessibility and efficiency.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Digital transformation is impossible to achieve without social, organisational, and technological adjustment.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The NHS App is an indicator of the shift to equitable and sustainable digital care in the UK.</a:t>
            </a:r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2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3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5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Online Access - Patient Access and NHS App - Warwick House Medical Practice">
            <a:extLst>
              <a:ext uri="{FF2B5EF4-FFF2-40B4-BE49-F238E27FC236}">
                <a16:creationId xmlns:a16="http://schemas.microsoft.com/office/drawing/2014/main" id="{032A45B9-B450-58C2-518B-B8E98CBD80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87737" y="1202062"/>
            <a:ext cx="5628019" cy="4221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4EADABB-6D8D-44E4-AB71-607485CE2EA9}"/>
              </a:ext>
            </a:extLst>
          </p:cNvPr>
          <p:cNvSpPr txBox="1"/>
          <p:nvPr/>
        </p:nvSpPr>
        <p:spPr>
          <a:xfrm>
            <a:off x="6583682" y="5514539"/>
            <a:ext cx="47267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Warwick House Medical Practice, (</a:t>
            </a:r>
            <a:r>
              <a:rPr lang="en-US" dirty="0" err="1"/>
              <a:t>n.d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053620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97" name="Rectangle 2096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F429F5-03B0-1F99-3087-937C040B0311}"/>
              </a:ext>
            </a:extLst>
          </p:cNvPr>
          <p:cNvSpPr txBox="1"/>
          <p:nvPr/>
        </p:nvSpPr>
        <p:spPr>
          <a:xfrm>
            <a:off x="7239017" y="525985"/>
            <a:ext cx="4282983" cy="85188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Patient/Service-User Dimension: Benefits</a:t>
            </a:r>
          </a:p>
        </p:txBody>
      </p:sp>
      <p:sp>
        <p:nvSpPr>
          <p:cNvPr id="2099" name="Rectangle 2098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3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1" name="Rectangle 2100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6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Framework of the eight dimensions of patient-centered care, as defined... |  Download Scientific Diagram">
            <a:extLst>
              <a:ext uri="{FF2B5EF4-FFF2-40B4-BE49-F238E27FC236}">
                <a16:creationId xmlns:a16="http://schemas.microsoft.com/office/drawing/2014/main" id="{A2BB7D95-7140-13CD-D81E-19FB7540A8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2" r="-2" b="2072"/>
          <a:stretch>
            <a:fillRect/>
          </a:stretch>
        </p:blipFill>
        <p:spPr bwMode="auto">
          <a:xfrm>
            <a:off x="897312" y="548644"/>
            <a:ext cx="4885499" cy="4276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03" name="Rectangle 210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7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FEE6680-B2E2-5491-6AF6-73FAA1D01B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70172" y="2248147"/>
            <a:ext cx="5854403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Streamlines the process of accessing healthcare services via booking, prescriptions, and health record management.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Empowers the patients by making them self-managed and participatory in the health decisions (Alomar et al., 2024).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Favours openness and less reliance on administration of general practise.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Convenience and better continuity of care result in increased patient satisfaction (Reidy et al., 2025).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Practises a patient-centred approach which encourages involvement and accountability in health care management.</a:t>
            </a:r>
          </a:p>
          <a:p>
            <a:pPr marL="28575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itchFamily="34" charset="0"/>
                <a:cs typeface="Arial" pitchFamily="34" charset="0"/>
              </a:rPr>
              <a:t>Solihull NHS App improved efficiency but required costly training and system integration (SHP, 2023).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05" name="Rectangle 210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2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1C21F4-1C8F-4ADB-AAD5-0F4435DF4BB5}"/>
              </a:ext>
            </a:extLst>
          </p:cNvPr>
          <p:cNvSpPr txBox="1"/>
          <p:nvPr/>
        </p:nvSpPr>
        <p:spPr>
          <a:xfrm>
            <a:off x="1477110" y="5205048"/>
            <a:ext cx="3896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</a:t>
            </a:r>
            <a:r>
              <a:rPr lang="en-US" dirty="0" err="1"/>
              <a:t>Kuipers</a:t>
            </a:r>
            <a:r>
              <a:rPr lang="en-US" dirty="0"/>
              <a:t> et al., (2021)</a:t>
            </a:r>
          </a:p>
        </p:txBody>
      </p:sp>
    </p:spTree>
    <p:extLst>
      <p:ext uri="{BB962C8B-B14F-4D97-AF65-F5344CB8AC3E}">
        <p14:creationId xmlns:p14="http://schemas.microsoft.com/office/powerpoint/2010/main" val="1255776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6439FB-954F-A8AE-152D-96980FDAF7EF}"/>
              </a:ext>
            </a:extLst>
          </p:cNvPr>
          <p:cNvSpPr txBox="1"/>
          <p:nvPr/>
        </p:nvSpPr>
        <p:spPr>
          <a:xfrm>
            <a:off x="645067" y="525986"/>
            <a:ext cx="4282983" cy="12003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Patient/Service-User Dimension: Challenges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8C863CA3-7219-316A-88EA-3FAEF5CA12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29" y="2031105"/>
            <a:ext cx="5506059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1400" dirty="0">
                <a:latin typeface="Arial" pitchFamily="34" charset="0"/>
                <a:cs typeface="Arial" pitchFamily="34" charset="0"/>
              </a:rPr>
              <a:t>Elderly, low-income, and rural populations remain the demographics that are still out of the digital divide because of their limited access to technology and connectivity (Farre et al., 2023).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1400" dirty="0">
                <a:latin typeface="Arial" pitchFamily="34" charset="0"/>
                <a:cs typeface="Arial" pitchFamily="34" charset="0"/>
              </a:rPr>
              <a:t>Cyclical privacy and data safety issues lower the confidence of the population and discourage the use of digital health systems (DHSC, 2025).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1400" dirty="0">
                <a:latin typeface="Arial" pitchFamily="34" charset="0"/>
                <a:cs typeface="Arial" pitchFamily="34" charset="0"/>
              </a:rPr>
              <a:t>The problems with the technical side that occur frequently, like failure to log in or the app crashing, also have an adverse effect on patient trust and convenience.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1400" dirty="0">
                <a:latin typeface="Arial" pitchFamily="34" charset="0"/>
                <a:cs typeface="Arial" pitchFamily="34" charset="0"/>
              </a:rPr>
              <a:t>The NHS App is most useful among the digitally literate, young, and urban population with stable access to the internet (Farre et al., 2023).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1400" dirty="0">
                <a:latin typeface="Arial" pitchFamily="34" charset="0"/>
                <a:cs typeface="Arial" pitchFamily="34" charset="0"/>
              </a:rPr>
              <a:t>In the absence of inclusive digital policies, health technologies will only tend to increase the existing inequalities instead of reducing them effectively.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2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3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5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E85519A-6818-4F91-8D7F-C83164859DAD}"/>
              </a:ext>
            </a:extLst>
          </p:cNvPr>
          <p:cNvSpPr txBox="1"/>
          <p:nvPr/>
        </p:nvSpPr>
        <p:spPr>
          <a:xfrm>
            <a:off x="7258931" y="5387926"/>
            <a:ext cx="3896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Masons, (2022)</a:t>
            </a:r>
          </a:p>
        </p:txBody>
      </p:sp>
      <p:pic>
        <p:nvPicPr>
          <p:cNvPr id="2050" name="Picture 2" descr="Components of Service Quality">
            <a:extLst>
              <a:ext uri="{FF2B5EF4-FFF2-40B4-BE49-F238E27FC236}">
                <a16:creationId xmlns:a16="http://schemas.microsoft.com/office/drawing/2014/main" id="{8FAAC338-88B7-1F87-69A8-02D2EE54CA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0415" y="1053885"/>
            <a:ext cx="4952728" cy="371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938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5BA961-5066-4AFD-7CC9-E614F33B5062}"/>
              </a:ext>
            </a:extLst>
          </p:cNvPr>
          <p:cNvSpPr txBox="1"/>
          <p:nvPr/>
        </p:nvSpPr>
        <p:spPr>
          <a:xfrm>
            <a:off x="7239017" y="525986"/>
            <a:ext cx="4282983" cy="12003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Service Delivery Dimension: Benefits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3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6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73AB03-536A-2196-33FE-D4DF3165AA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3214" y="618179"/>
            <a:ext cx="4558343" cy="4136695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7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C232248-8F6C-A8CD-4AA5-D5184DF774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4331" y="2111012"/>
            <a:ext cx="5285023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Allows access remotely and minimises the use of face-to-face and phone contact (Reidy et al., 2025).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Automates the booking and prescription management processes to streamline the processes.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Enhances the efficiency by enabling its use during the hours that exceed the usual clinic operating hours (Faulkner-</a:t>
            </a:r>
            <a:r>
              <a:rPr kumimoji="0" lang="en-GB" altLang="en-US" sz="1600" b="0" i="0" u="none" strike="noStrike" cap="none" normalizeH="0" baseline="0" dirty="0" err="1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Gurstein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 and Wyatt, 2023).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Improves communication among the health practitioners by sharing data with the right groups at the appropriate time.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Cuts down operational expenses and sustains a national digital-first healthcare delivery model.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2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E2D11E-DDEA-4E82-B5B7-E05198D523AB}"/>
              </a:ext>
            </a:extLst>
          </p:cNvPr>
          <p:cNvSpPr txBox="1"/>
          <p:nvPr/>
        </p:nvSpPr>
        <p:spPr>
          <a:xfrm>
            <a:off x="1716260" y="5472334"/>
            <a:ext cx="3727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Survey Monkey, (2024)</a:t>
            </a:r>
          </a:p>
        </p:txBody>
      </p:sp>
    </p:spTree>
    <p:extLst>
      <p:ext uri="{BB962C8B-B14F-4D97-AF65-F5344CB8AC3E}">
        <p14:creationId xmlns:p14="http://schemas.microsoft.com/office/powerpoint/2010/main" val="2165621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EC31AE-2F18-3D91-065F-305924AD2EDC}"/>
              </a:ext>
            </a:extLst>
          </p:cNvPr>
          <p:cNvSpPr txBox="1"/>
          <p:nvPr/>
        </p:nvSpPr>
        <p:spPr>
          <a:xfrm>
            <a:off x="589560" y="856180"/>
            <a:ext cx="4560584" cy="1128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Service Delivery Dimension: Challenges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" y="1083484"/>
            <a:ext cx="355196" cy="673460"/>
            <a:chOff x="0" y="823811"/>
            <a:chExt cx="355196" cy="673460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81BAD89B-E7FA-0F93-12F7-9C51ECC684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5199" y="2090569"/>
            <a:ext cx="4794948" cy="451518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 lnSpcReduction="10000"/>
          </a:bodyPr>
          <a:lstStyle/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The antiquity of NHS software is a barrier to cross-hospital and GP system interoperability and integration.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Patients will lack trust because the higher demand will overload the servers and decrease the confirmation speed (Priestley et al., 2022).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Lack of staff training interferes with successful adjustment to the new digital workflows (Faulkner-</a:t>
            </a:r>
            <a:r>
              <a:rPr kumimoji="0" lang="en-GB" altLang="en-US" b="0" i="0" u="none" strike="noStrike" cap="none" normalizeH="0" baseline="0" dirty="0" err="1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Gurstein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 and Wyatt, 2023).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There are also complex services that cannot be achieved through quality patient interactions without a face-to-face interaction.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Without infrastructure, support and inclusive policies, efficiency is not consistent.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69" y="0"/>
            <a:ext cx="1494331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1" y="513857"/>
            <a:ext cx="6009367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101157E-A06B-4C46-803B-CDB40EE85826}"/>
              </a:ext>
            </a:extLst>
          </p:cNvPr>
          <p:cNvSpPr txBox="1"/>
          <p:nvPr/>
        </p:nvSpPr>
        <p:spPr>
          <a:xfrm>
            <a:off x="7132320" y="5387928"/>
            <a:ext cx="37279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</a:t>
            </a:r>
            <a:r>
              <a:rPr lang="en-US"/>
              <a:t>Coventry University, (2025)</a:t>
            </a:r>
            <a:endParaRPr lang="en-US" dirty="0"/>
          </a:p>
        </p:txBody>
      </p:sp>
      <p:pic>
        <p:nvPicPr>
          <p:cNvPr id="1026" name="Picture 2" descr="Dimensions of service quality">
            <a:extLst>
              <a:ext uri="{FF2B5EF4-FFF2-40B4-BE49-F238E27FC236}">
                <a16:creationId xmlns:a16="http://schemas.microsoft.com/office/drawing/2014/main" id="{228DC455-18D4-4455-92F7-ADEB218FCD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798" y="1322365"/>
            <a:ext cx="4966385" cy="3349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88775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80" name="Rectangle 617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B01107-99EE-AF32-5BAE-CA31A8B3B637}"/>
              </a:ext>
            </a:extLst>
          </p:cNvPr>
          <p:cNvSpPr txBox="1"/>
          <p:nvPr/>
        </p:nvSpPr>
        <p:spPr>
          <a:xfrm>
            <a:off x="589560" y="856180"/>
            <a:ext cx="4560584" cy="1128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Workforce/</a:t>
            </a:r>
            <a:r>
              <a:rPr lang="en-US" sz="3200" dirty="0" err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Organisational</a:t>
            </a:r>
            <a:r>
              <a:rPr lang="en-US" sz="32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Dimension: Benefits</a:t>
            </a:r>
          </a:p>
        </p:txBody>
      </p:sp>
      <p:grpSp>
        <p:nvGrpSpPr>
          <p:cNvPr id="6182" name="Group 618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" y="1083484"/>
            <a:ext cx="355196" cy="673460"/>
            <a:chOff x="0" y="823811"/>
            <a:chExt cx="355196" cy="673460"/>
          </a:xfrm>
        </p:grpSpPr>
        <p:sp>
          <p:nvSpPr>
            <p:cNvPr id="6183" name="Rectangle 618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84" name="Rectangle 618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186" name="Rectangle 618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1A96327-4506-A287-509F-EA2C4D0B35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145" y="2118001"/>
            <a:ext cx="4878001" cy="46570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 fontScale="47500" lnSpcReduction="20000"/>
          </a:bodyPr>
          <a:lstStyle/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sz="3800" dirty="0">
                <a:latin typeface="Arial" pitchFamily="34" charset="0"/>
                <a:cs typeface="Arial" pitchFamily="34" charset="0"/>
              </a:rPr>
              <a:t>Automates the duties of administration to spend the time on direct clinical care (O’Connor et al., 2024).</a:t>
            </a:r>
            <a:endParaRPr lang="en-GB" altLang="en-US" sz="3800" dirty="0">
              <a:latin typeface="Arial" pitchFamily="34" charset="0"/>
              <a:cs typeface="Arial" pitchFamily="34" charset="0"/>
            </a:endParaRP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3800" dirty="0">
                <a:latin typeface="Arial" pitchFamily="34" charset="0"/>
                <a:cs typeface="Arial" pitchFamily="34" charset="0"/>
              </a:rPr>
              <a:t>Increases the accuracy of recruitment using data-supported insights and better workforce planning decisions.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3800" dirty="0">
                <a:latin typeface="Arial" pitchFamily="34" charset="0"/>
                <a:cs typeface="Arial" pitchFamily="34" charset="0"/>
              </a:rPr>
              <a:t>Eliminates talent shortages by forecasting the shortage of staff and facilitating the development of specific skills (</a:t>
            </a:r>
            <a:r>
              <a:rPr lang="en-GB" sz="3800" dirty="0" err="1">
                <a:latin typeface="Arial" pitchFamily="34" charset="0"/>
                <a:cs typeface="Arial" pitchFamily="34" charset="0"/>
              </a:rPr>
              <a:t>Yanamala</a:t>
            </a:r>
            <a:r>
              <a:rPr lang="en-GB" sz="3800" dirty="0">
                <a:latin typeface="Arial" pitchFamily="34" charset="0"/>
                <a:cs typeface="Arial" pitchFamily="34" charset="0"/>
              </a:rPr>
              <a:t>, 2024</a:t>
            </a:r>
            <a:r>
              <a:rPr lang="en-GB" altLang="en-US" sz="3800" dirty="0">
                <a:latin typeface="Arial" pitchFamily="34" charset="0"/>
                <a:cs typeface="Arial" pitchFamily="34" charset="0"/>
              </a:rPr>
              <a:t>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3800" dirty="0">
                <a:latin typeface="Arial" pitchFamily="34" charset="0"/>
                <a:cs typeface="Arial" pitchFamily="34" charset="0"/>
              </a:rPr>
              <a:t>Condenses employee training through effective, analytics, and dynamic learning platforms.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3800" dirty="0">
                <a:latin typeface="Arial" pitchFamily="34" charset="0"/>
                <a:cs typeface="Arial" pitchFamily="34" charset="0"/>
              </a:rPr>
              <a:t>Offers comprehensive information on employee performance to direct organisational changes and responsibility.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3800" dirty="0">
                <a:latin typeface="Arial" pitchFamily="34" charset="0"/>
                <a:cs typeface="Arial" pitchFamily="34" charset="0"/>
              </a:rPr>
              <a:t>Increases retention and productivity by using data-based engagement and optimising workforce solutions (</a:t>
            </a:r>
            <a:r>
              <a:rPr lang="en-GB" sz="3800" dirty="0" err="1">
                <a:latin typeface="Arial" pitchFamily="34" charset="0"/>
                <a:cs typeface="Arial" pitchFamily="34" charset="0"/>
              </a:rPr>
              <a:t>Yanamala</a:t>
            </a:r>
            <a:r>
              <a:rPr lang="en-GB" sz="3800" dirty="0">
                <a:latin typeface="Arial" pitchFamily="34" charset="0"/>
                <a:cs typeface="Arial" pitchFamily="34" charset="0"/>
              </a:rPr>
              <a:t>, 2024</a:t>
            </a:r>
            <a:r>
              <a:rPr lang="en-GB" altLang="en-US" sz="3800" dirty="0">
                <a:latin typeface="Arial" pitchFamily="34" charset="0"/>
                <a:cs typeface="Arial" pitchFamily="34" charset="0"/>
              </a:rPr>
              <a:t>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GB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188" name="Rectangle 618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69" y="0"/>
            <a:ext cx="1494331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90" name="Rectangle 618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1" y="513857"/>
            <a:ext cx="6009367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9FA2D7-A43A-4C14-9D40-89BE7713889E}"/>
              </a:ext>
            </a:extLst>
          </p:cNvPr>
          <p:cNvSpPr txBox="1"/>
          <p:nvPr/>
        </p:nvSpPr>
        <p:spPr>
          <a:xfrm>
            <a:off x="7132320" y="5387925"/>
            <a:ext cx="3727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Jain, (2022)</a:t>
            </a:r>
          </a:p>
        </p:txBody>
      </p:sp>
      <p:pic>
        <p:nvPicPr>
          <p:cNvPr id="1026" name="Picture 2" descr="What is Workforce Analytics - Definition, Types &amp; Benefits!">
            <a:extLst>
              <a:ext uri="{FF2B5EF4-FFF2-40B4-BE49-F238E27FC236}">
                <a16:creationId xmlns:a16="http://schemas.microsoft.com/office/drawing/2014/main" id="{8E105901-3E58-5E07-D6B1-2959596BF2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9343" y="957312"/>
            <a:ext cx="4612304" cy="376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5369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059F10-C5AA-9403-B937-7960151FF2EA}"/>
              </a:ext>
            </a:extLst>
          </p:cNvPr>
          <p:cNvSpPr txBox="1"/>
          <p:nvPr/>
        </p:nvSpPr>
        <p:spPr>
          <a:xfrm>
            <a:off x="793661" y="386930"/>
            <a:ext cx="10066123" cy="12984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Workforce/</a:t>
            </a:r>
            <a:r>
              <a:rPr lang="en-US" sz="4100" kern="1200" dirty="0" err="1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Organisational</a:t>
            </a:r>
            <a:r>
              <a:rPr lang="en-US" sz="41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Dimension: Challenges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9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203083"/>
            <a:ext cx="11383363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0EC8E7A-8645-0322-7DA7-7A6D338974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371" y="2599509"/>
            <a:ext cx="5339608" cy="36394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The problem of digital skills among older or non-technical employees restricts working with digital (Gavin et al., 2024).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Other professionals are resistant to change because they are afraid of losing their autonomy or depersonalised care of the patient.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Dealing with the queries at the app level imposes new workload burdens on clinical and administrative personnel.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The absence of organised training undermines the effectiveness of the staff in the use of emerging technologies.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The success of organisations is determined by the long-term investments in digital literacy and developing the workforce.</a:t>
            </a:r>
          </a:p>
        </p:txBody>
      </p:sp>
      <p:pic>
        <p:nvPicPr>
          <p:cNvPr id="4" name="Picture 2" descr="Workforce Dimensions">
            <a:extLst>
              <a:ext uri="{FF2B5EF4-FFF2-40B4-BE49-F238E27FC236}">
                <a16:creationId xmlns:a16="http://schemas.microsoft.com/office/drawing/2014/main" id="{842A2D6D-5524-52A7-9B1F-969A661925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4" b="298"/>
          <a:stretch>
            <a:fillRect/>
          </a:stretch>
        </p:blipFill>
        <p:spPr bwMode="auto">
          <a:xfrm>
            <a:off x="6570888" y="2484255"/>
            <a:ext cx="3831565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1" y="2313030"/>
            <a:ext cx="781700" cy="1523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39DD04-E310-4A42-A19D-CA6C27E58A18}"/>
              </a:ext>
            </a:extLst>
          </p:cNvPr>
          <p:cNvSpPr txBox="1"/>
          <p:nvPr/>
        </p:nvSpPr>
        <p:spPr>
          <a:xfrm>
            <a:off x="7202657" y="6119447"/>
            <a:ext cx="3727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Go-Vicinity, (2025)</a:t>
            </a:r>
          </a:p>
        </p:txBody>
      </p:sp>
    </p:spTree>
    <p:extLst>
      <p:ext uri="{BB962C8B-B14F-4D97-AF65-F5344CB8AC3E}">
        <p14:creationId xmlns:p14="http://schemas.microsoft.com/office/powerpoint/2010/main" val="265534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2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8099ED-F2D7-D7CE-4D38-EDB70198B7CE}"/>
              </a:ext>
            </a:extLst>
          </p:cNvPr>
          <p:cNvSpPr txBox="1"/>
          <p:nvPr/>
        </p:nvSpPr>
        <p:spPr>
          <a:xfrm>
            <a:off x="1043631" y="809898"/>
            <a:ext cx="9942716" cy="15544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Conclusion and Recommendations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5D52568-A2F7-D0B6-D9AF-6181885D30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5669" y="3017522"/>
            <a:ext cx="10818131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285750" marR="0" lvl="0" indent="-28575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NHS App increased access, efficiency, and patient involvement but the benefits are still unequally distributed.</a:t>
            </a:r>
          </a:p>
          <a:p>
            <a:pPr marL="285750" marR="0" lvl="0" indent="-28575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The main obstacles that cannot be overlooked are exclusion, technical integration barriers, and barriers to workforce adaptability.</a:t>
            </a:r>
          </a:p>
          <a:p>
            <a:pPr marL="285750" marR="0" lvl="0" indent="-28575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Increase digital inclusion and literacy programmes so as to create a level playing field.</a:t>
            </a:r>
          </a:p>
          <a:p>
            <a:pPr marL="285750" marR="0" lvl="0" indent="-28575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Keep non-digital communications with vulnerable populations that do not have easy access to technology/connectivity.</a:t>
            </a:r>
          </a:p>
          <a:p>
            <a:pPr marL="285750" marR="0" lvl="0" indent="-28575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Invest in sustainable transformation through interoperability, training of the staff and ethical digital governance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34684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8132C6-4EF3-F494-3150-FECD701BAE75}"/>
              </a:ext>
            </a:extLst>
          </p:cNvPr>
          <p:cNvSpPr txBox="1"/>
          <p:nvPr/>
        </p:nvSpPr>
        <p:spPr>
          <a:xfrm>
            <a:off x="808639" y="386930"/>
            <a:ext cx="9236700" cy="11889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References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203083"/>
            <a:ext cx="11383363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8E8804C-B1C5-B3FD-CF62-43DB058D15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3662" y="2599513"/>
            <a:ext cx="10143668" cy="343553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Abel, G. et al. (2024)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Current experience and future potential of facilitating access to digital NHS primary care services in England: the Di-Facto mixed-methods study.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Health and Social Care Delivery Research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12(32), pp.1–197.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Alomar, D. et al. (2024)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impact of patient access to electronic health records on health care engagement: systematic review.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Medical Internet Research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26, p.e56473.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Health and Social Care (2025)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Managing healthcare as easy as online banking with revamped NHS App.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GOV.UK.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GOV.UK (2025)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App overhaul will break down barriers to healthcare and reduce inequalities.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GOV.UK.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Solihull Healthcare Partnership (2023). Online services – NHS App and digital access. Available at: https://solihullhealthcarepartnership.nhs.uk/online-services/ [Accessed 21 October 2025].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Farre, A. et al. (2023)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Exploring the use of digital technology to deliver healthcare services with explicit consideration of health inequalities in UK settings: A scoping review.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Digital Health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9, p.20552076231185442.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Faulkner-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Gurstein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R. &amp; Wyatt, D. (2023)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Platform NHS: reconfiguring a public service in the age of digital capitalism.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Science, Technology &amp; Human Values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48(4), pp.888–908.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Gavin, J.P. et al. (2024)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Healthcare professional and commissioners’ perspectives on digital tools for self-management of long-term conditions.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PLoS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One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19(8), p.e0307493.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(2024)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Digital technology: enabling health and wellbeing.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NHS England.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8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Yanamala</a:t>
            </a:r>
            <a:r>
              <a:rPr kumimoji="0" lang="en-GB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K.K.R., 2024. Strategic implications of AI integration in workforce planning and talent forecasting. Journal of Advanced Computing Systems, 4(1), pp.1-9.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O’Connor, S., Cave, L. and Philips, N. (2024)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Informing nursing policy: An exploration of digital health research by nurses in England.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Medical Informatics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185, pp.105381.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Priestley, M. et al. (2022)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Student perspectives on improving mental health support services at university.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Counselling and Psychotherapy Research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22(1).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Reidy, C. et al. (2025)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Qualitative evaluation of the implementation and national roll-out of the NHS App in England.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BMC Medicine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23(1).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Rodgers, M. et al. (2019)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Informing NHS policy in ‘digital-first primary care’: a rapid evidence synthesis.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Health Services and Delivery Research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pp.1–154.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eConsult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(2021). How to the NHS App to view your health information |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eConsult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blog. [online] Available at: https://econsult.net/blog/using-the-nhs-app-to-view-your-health-information.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Warwick House Medical Practice. (n.d.). Online Access - Patient Access and NHS App. [online] Available at: https://warwickhouse.org.uk/patient-access/.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Kuipers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S.J.,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Nieboer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A.P. and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Cramm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J.M. (2021). Easier Said Than Done: Healthcare Professionals’ Barriers to the Provision of Patient-Centered Primary Care to Patients with Multimorbidity. International Journal of Environmental Research and Public Health, [online] 18(11), p.6057.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://doi.org/10.3390/ijerph18116057.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Survey Monkey (2024). How to measure the dimensions of service quality. [online] SurveyMonkey.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https://www.surveymonkey.com/mp/how-to-measure-the-dimensions-of-service-quality/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Coventry University (2025). Dimensions of Service Quality. [online]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FutureLearn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https://www.futurelearn.com/info/courses/international-logistics-introduction-et/0/steps/204283.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 Vicinity - Kent, Canterbury. (2025). Workforce Dimensions. [online] Available at: https://www.govicinity.com/graphic-design-case-studies/graphic-design-case-studies-workforce-dimensions.html [Accessed 28 Oct. 2025].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35155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803</TotalTime>
  <Words>1726</Words>
  <Application>Microsoft Office PowerPoint</Application>
  <PresentationFormat>Widescreen</PresentationFormat>
  <Paragraphs>87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Times New Roman</vt:lpstr>
      <vt:lpstr>Office Theme</vt:lpstr>
      <vt:lpstr>Shaibah Riaz 2314358 BSc (Hons) Health and Social Care  Digital Transformation in the Health and Care Professions Lecturer: Joanne Davies Module: BMHP6026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critical analysis of NHS App as a digital innovation in NHS England: the effect on patient-service user access, service delivery, and workforce change within the past decade.</dc:title>
  <dc:creator>S;riaz</dc:creator>
  <cp:lastModifiedBy>S Rr</cp:lastModifiedBy>
  <cp:revision>26</cp:revision>
  <dcterms:created xsi:type="dcterms:W3CDTF">2025-10-18T15:06:50Z</dcterms:created>
  <dcterms:modified xsi:type="dcterms:W3CDTF">2025-11-08T13:13:05Z</dcterms:modified>
</cp:coreProperties>
</file>