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</p:sldIdLst>
  <p:sldSz cx="7556500" cy="10693400"/>
  <p:notesSz cx="6858000" cy="9144000"/>
  <p:embeddedFontLst>
    <p:embeddedFont>
      <p:font typeface="Art Nuvo Letterpress" panose="020B0604020202020204" charset="0"/>
      <p:regular r:id="rId5"/>
    </p:embeddedFont>
    <p:embeddedFont>
      <p:font typeface="Calibri" panose="020F0502020204030204" pitchFamily="34" charset="0"/>
      <p:regular r:id="rId6"/>
      <p:bold r:id="rId7"/>
      <p:italic r:id="rId8"/>
      <p:boldItalic r:id="rId9"/>
    </p:embeddedFont>
    <p:embeddedFont>
      <p:font typeface="Cardo" panose="020B0604020202020204" charset="-79"/>
      <p:regular r:id="rId10"/>
    </p:embeddedFont>
    <p:embeddedFont>
      <p:font typeface="Now" panose="020B0604020202020204" charset="0"/>
      <p:regular r:id="rId11"/>
    </p:embeddedFont>
    <p:embeddedFont>
      <p:font typeface="Now Bold" panose="020B0604020202020204" charset="0"/>
      <p:regular r:id="rId12"/>
    </p:embeddedFont>
    <p:embeddedFont>
      <p:font typeface="Nunito Sans Regular Bold" panose="020B0604020202020204" charset="0"/>
      <p:regular r:id="rId13"/>
    </p:embeddedFont>
    <p:embeddedFont>
      <p:font typeface="Poppins Light Bold" panose="020B0604020202020204" charset="0"/>
      <p:regular r:id="rId14"/>
    </p:embeddedFont>
    <p:embeddedFont>
      <p:font typeface="Poppins Medium Bold" panose="020B0604020202020204" charset="0"/>
      <p:regular r:id="rId15"/>
    </p:embeddedFont>
    <p:embeddedFont>
      <p:font typeface="Ubuntu" panose="020B0504030602030204" pitchFamily="34" charset="0"/>
      <p:regular r:id="rId16"/>
      <p:bold r:id="rId17"/>
      <p:italic r:id="rId18"/>
      <p:boldItalic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8" d="100"/>
          <a:sy n="58" d="100"/>
        </p:scale>
        <p:origin x="2458" y="1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font" Target="fonts/font9.fntdata"/><Relationship Id="rId18" Type="http://schemas.openxmlformats.org/officeDocument/2006/relationships/font" Target="fonts/font14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font" Target="fonts/font3.fntdata"/><Relationship Id="rId12" Type="http://schemas.openxmlformats.org/officeDocument/2006/relationships/font" Target="fonts/font8.fntdata"/><Relationship Id="rId17" Type="http://schemas.openxmlformats.org/officeDocument/2006/relationships/font" Target="fonts/font13.fntdata"/><Relationship Id="rId2" Type="http://schemas.openxmlformats.org/officeDocument/2006/relationships/slide" Target="slides/slide1.xml"/><Relationship Id="rId16" Type="http://schemas.openxmlformats.org/officeDocument/2006/relationships/font" Target="fonts/font12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font" Target="fonts/font7.fntdata"/><Relationship Id="rId5" Type="http://schemas.openxmlformats.org/officeDocument/2006/relationships/font" Target="fonts/font1.fntdata"/><Relationship Id="rId15" Type="http://schemas.openxmlformats.org/officeDocument/2006/relationships/font" Target="fonts/font11.fntdata"/><Relationship Id="rId23" Type="http://schemas.openxmlformats.org/officeDocument/2006/relationships/tableStyles" Target="tableStyles.xml"/><Relationship Id="rId10" Type="http://schemas.openxmlformats.org/officeDocument/2006/relationships/font" Target="fonts/font6.fntdata"/><Relationship Id="rId19" Type="http://schemas.openxmlformats.org/officeDocument/2006/relationships/font" Target="fonts/font15.fntdata"/><Relationship Id="rId4" Type="http://schemas.openxmlformats.org/officeDocument/2006/relationships/slide" Target="slides/slide3.xml"/><Relationship Id="rId9" Type="http://schemas.openxmlformats.org/officeDocument/2006/relationships/font" Target="fonts/font5.fntdata"/><Relationship Id="rId14" Type="http://schemas.openxmlformats.org/officeDocument/2006/relationships/font" Target="fonts/font10.fntdata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6.png"/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12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2.svg"/><Relationship Id="rId5" Type="http://schemas.openxmlformats.org/officeDocument/2006/relationships/image" Target="../media/image4.png"/><Relationship Id="rId10" Type="http://schemas.openxmlformats.org/officeDocument/2006/relationships/image" Target="../media/image11.png"/><Relationship Id="rId4" Type="http://schemas.openxmlformats.org/officeDocument/2006/relationships/image" Target="../media/image3.png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23" r="26465" b="-42"/>
          <a:stretch>
            <a:fillRect/>
          </a:stretch>
        </p:blipFill>
        <p:spPr>
          <a:xfrm>
            <a:off x="0" y="0"/>
            <a:ext cx="7556500" cy="106934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4307073">
            <a:off x="6134566" y="1066752"/>
            <a:ext cx="640518" cy="8400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106297" y="-834747"/>
            <a:ext cx="2489202" cy="24902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-978929" y="-1208872"/>
            <a:ext cx="2641120" cy="2653281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-5400000">
            <a:off x="2208386" y="341182"/>
            <a:ext cx="3152563" cy="6980193"/>
            <a:chOff x="0" y="0"/>
            <a:chExt cx="4077584" cy="902831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077583" cy="9028309"/>
            </a:xfrm>
            <a:custGeom>
              <a:avLst/>
              <a:gdLst/>
              <a:ahLst/>
              <a:cxnLst/>
              <a:rect l="l" t="t" r="r" b="b"/>
              <a:pathLst>
                <a:path w="4077583" h="9028309">
                  <a:moveTo>
                    <a:pt x="4077583" y="279400"/>
                  </a:moveTo>
                  <a:lnTo>
                    <a:pt x="4077583" y="0"/>
                  </a:lnTo>
                  <a:lnTo>
                    <a:pt x="0" y="0"/>
                  </a:lnTo>
                  <a:lnTo>
                    <a:pt x="0" y="9028309"/>
                  </a:lnTo>
                  <a:lnTo>
                    <a:pt x="4077583" y="9028309"/>
                  </a:lnTo>
                  <a:lnTo>
                    <a:pt x="4077583" y="279400"/>
                  </a:lnTo>
                  <a:close/>
                  <a:moveTo>
                    <a:pt x="3998844" y="279400"/>
                  </a:moveTo>
                  <a:lnTo>
                    <a:pt x="3998844" y="8949569"/>
                  </a:lnTo>
                  <a:lnTo>
                    <a:pt x="78740" y="8949569"/>
                  </a:lnTo>
                  <a:lnTo>
                    <a:pt x="78740" y="78740"/>
                  </a:lnTo>
                  <a:lnTo>
                    <a:pt x="3998844" y="78740"/>
                  </a:lnTo>
                  <a:lnTo>
                    <a:pt x="3998844" y="27940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sp>
        <p:nvSpPr>
          <p:cNvPr id="8" name="TextBox 8"/>
          <p:cNvSpPr txBox="1"/>
          <p:nvPr/>
        </p:nvSpPr>
        <p:spPr>
          <a:xfrm>
            <a:off x="1922494" y="310571"/>
            <a:ext cx="3660179" cy="22232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020"/>
              </a:lnSpc>
            </a:pPr>
            <a:r>
              <a:rPr lang="en-US" sz="12871" dirty="0">
                <a:solidFill>
                  <a:srgbClr val="FFFFFF"/>
                </a:solidFill>
                <a:latin typeface="Art Nuvo Letterpress"/>
              </a:rPr>
              <a:t>MENU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107219" y="183914"/>
            <a:ext cx="1345562" cy="5720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55"/>
              </a:lnSpc>
            </a:pPr>
            <a:r>
              <a:rPr lang="en-US" sz="3325" dirty="0">
                <a:solidFill>
                  <a:srgbClr val="FFFFFF"/>
                </a:solidFill>
                <a:latin typeface="Art Nuvo Letterpress"/>
              </a:rPr>
              <a:t>TRINITY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177213" y="479482"/>
            <a:ext cx="930006" cy="0"/>
          </a:xfrm>
          <a:prstGeom prst="line">
            <a:avLst/>
          </a:prstGeom>
          <a:ln w="476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1" name="AutoShape 11"/>
          <p:cNvSpPr/>
          <p:nvPr/>
        </p:nvSpPr>
        <p:spPr>
          <a:xfrm>
            <a:off x="4452781" y="479482"/>
            <a:ext cx="930006" cy="0"/>
          </a:xfrm>
          <a:prstGeom prst="line">
            <a:avLst/>
          </a:prstGeom>
          <a:ln w="476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2" name="AutoShape 12"/>
          <p:cNvSpPr/>
          <p:nvPr/>
        </p:nvSpPr>
        <p:spPr>
          <a:xfrm>
            <a:off x="1712210" y="2615455"/>
            <a:ext cx="930006" cy="0"/>
          </a:xfrm>
          <a:prstGeom prst="line">
            <a:avLst/>
          </a:prstGeom>
          <a:ln w="476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3" name="AutoShape 13"/>
          <p:cNvSpPr/>
          <p:nvPr/>
        </p:nvSpPr>
        <p:spPr>
          <a:xfrm>
            <a:off x="4917784" y="2615455"/>
            <a:ext cx="930006" cy="0"/>
          </a:xfrm>
          <a:prstGeom prst="line">
            <a:avLst/>
          </a:prstGeom>
          <a:ln w="476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355213">
            <a:off x="219902" y="2014619"/>
            <a:ext cx="668546" cy="826641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7"/>
          <a:srcRect r="24566" b="17824"/>
          <a:stretch>
            <a:fillRect/>
          </a:stretch>
        </p:blipFill>
        <p:spPr>
          <a:xfrm>
            <a:off x="4371399" y="8608266"/>
            <a:ext cx="1108446" cy="1265100"/>
          </a:xfrm>
          <a:prstGeom prst="rect">
            <a:avLst/>
          </a:prstGeom>
        </p:spPr>
      </p:pic>
      <p:grpSp>
        <p:nvGrpSpPr>
          <p:cNvPr id="16" name="Group 16"/>
          <p:cNvGrpSpPr/>
          <p:nvPr/>
        </p:nvGrpSpPr>
        <p:grpSpPr>
          <a:xfrm rot="-5400000">
            <a:off x="3507972" y="6375763"/>
            <a:ext cx="4630220" cy="2903365"/>
            <a:chOff x="0" y="0"/>
            <a:chExt cx="11620557" cy="7286635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1620557" cy="7286635"/>
            </a:xfrm>
            <a:custGeom>
              <a:avLst/>
              <a:gdLst/>
              <a:ahLst/>
              <a:cxnLst/>
              <a:rect l="l" t="t" r="r" b="b"/>
              <a:pathLst>
                <a:path w="11620557" h="7286635">
                  <a:moveTo>
                    <a:pt x="11620557" y="279400"/>
                  </a:moveTo>
                  <a:lnTo>
                    <a:pt x="11620557" y="0"/>
                  </a:lnTo>
                  <a:lnTo>
                    <a:pt x="0" y="0"/>
                  </a:lnTo>
                  <a:lnTo>
                    <a:pt x="0" y="7286635"/>
                  </a:lnTo>
                  <a:lnTo>
                    <a:pt x="11620557" y="7286635"/>
                  </a:lnTo>
                  <a:lnTo>
                    <a:pt x="11620557" y="279400"/>
                  </a:lnTo>
                  <a:close/>
                  <a:moveTo>
                    <a:pt x="11541817" y="279400"/>
                  </a:moveTo>
                  <a:lnTo>
                    <a:pt x="11541817" y="7207895"/>
                  </a:lnTo>
                  <a:lnTo>
                    <a:pt x="78740" y="7207895"/>
                  </a:lnTo>
                  <a:lnTo>
                    <a:pt x="78740" y="78740"/>
                  </a:lnTo>
                  <a:lnTo>
                    <a:pt x="11541817" y="78740"/>
                  </a:lnTo>
                  <a:lnTo>
                    <a:pt x="11541817" y="27940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18" name="Picture 1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6618382" y="4879253"/>
            <a:ext cx="786940" cy="891086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 rot="-5400000">
            <a:off x="1477689" y="4324550"/>
            <a:ext cx="1624716" cy="4000288"/>
            <a:chOff x="0" y="0"/>
            <a:chExt cx="4077584" cy="1003960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4077583" cy="10039604"/>
            </a:xfrm>
            <a:custGeom>
              <a:avLst/>
              <a:gdLst/>
              <a:ahLst/>
              <a:cxnLst/>
              <a:rect l="l" t="t" r="r" b="b"/>
              <a:pathLst>
                <a:path w="4077583" h="10039604">
                  <a:moveTo>
                    <a:pt x="4077583" y="279400"/>
                  </a:moveTo>
                  <a:lnTo>
                    <a:pt x="4077583" y="0"/>
                  </a:lnTo>
                  <a:lnTo>
                    <a:pt x="0" y="0"/>
                  </a:lnTo>
                  <a:lnTo>
                    <a:pt x="0" y="10039604"/>
                  </a:lnTo>
                  <a:lnTo>
                    <a:pt x="4077583" y="10039604"/>
                  </a:lnTo>
                  <a:lnTo>
                    <a:pt x="4077583" y="279400"/>
                  </a:lnTo>
                  <a:close/>
                  <a:moveTo>
                    <a:pt x="3998844" y="279400"/>
                  </a:moveTo>
                  <a:lnTo>
                    <a:pt x="3998844" y="9960864"/>
                  </a:lnTo>
                  <a:lnTo>
                    <a:pt x="78740" y="9960864"/>
                  </a:lnTo>
                  <a:lnTo>
                    <a:pt x="78740" y="78740"/>
                  </a:lnTo>
                  <a:lnTo>
                    <a:pt x="3998844" y="78740"/>
                  </a:lnTo>
                  <a:lnTo>
                    <a:pt x="3998844" y="27940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21" name="Group 21"/>
          <p:cNvGrpSpPr/>
          <p:nvPr/>
        </p:nvGrpSpPr>
        <p:grpSpPr>
          <a:xfrm rot="-5400000">
            <a:off x="839683" y="6692047"/>
            <a:ext cx="2900728" cy="4000288"/>
            <a:chOff x="0" y="0"/>
            <a:chExt cx="7280018" cy="10039605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7280018" cy="10039604"/>
            </a:xfrm>
            <a:custGeom>
              <a:avLst/>
              <a:gdLst/>
              <a:ahLst/>
              <a:cxnLst/>
              <a:rect l="l" t="t" r="r" b="b"/>
              <a:pathLst>
                <a:path w="7280018" h="10039604">
                  <a:moveTo>
                    <a:pt x="7280018" y="279400"/>
                  </a:moveTo>
                  <a:lnTo>
                    <a:pt x="7280018" y="0"/>
                  </a:lnTo>
                  <a:lnTo>
                    <a:pt x="0" y="0"/>
                  </a:lnTo>
                  <a:lnTo>
                    <a:pt x="0" y="10039604"/>
                  </a:lnTo>
                  <a:lnTo>
                    <a:pt x="7280018" y="10039604"/>
                  </a:lnTo>
                  <a:lnTo>
                    <a:pt x="7280018" y="279400"/>
                  </a:lnTo>
                  <a:close/>
                  <a:moveTo>
                    <a:pt x="7201277" y="279400"/>
                  </a:moveTo>
                  <a:lnTo>
                    <a:pt x="7201277" y="9960864"/>
                  </a:lnTo>
                  <a:lnTo>
                    <a:pt x="78740" y="9960864"/>
                  </a:lnTo>
                  <a:lnTo>
                    <a:pt x="78740" y="78740"/>
                  </a:lnTo>
                  <a:lnTo>
                    <a:pt x="7201277" y="78740"/>
                  </a:lnTo>
                  <a:lnTo>
                    <a:pt x="7201277" y="27940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242844" y="7451377"/>
            <a:ext cx="1270939" cy="296129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940980" y="7451377"/>
            <a:ext cx="1270939" cy="296129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5549102">
            <a:off x="4051140" y="9576347"/>
            <a:ext cx="640518" cy="840023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2909675" y="2454181"/>
            <a:ext cx="1793116" cy="417796"/>
          </a:xfrm>
          <a:prstGeom prst="rect">
            <a:avLst/>
          </a:prstGeom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3752583" y="4873052"/>
            <a:ext cx="1424791" cy="799664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117791" y="5720340"/>
            <a:ext cx="1109590" cy="258534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877021" y="5720340"/>
            <a:ext cx="1109590" cy="258534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2690662" y="5720340"/>
            <a:ext cx="1109590" cy="258534"/>
          </a:xfrm>
          <a:prstGeom prst="rect">
            <a:avLst/>
          </a:prstGeom>
        </p:spPr>
      </p:pic>
      <p:grpSp>
        <p:nvGrpSpPr>
          <p:cNvPr id="31" name="Group 31"/>
          <p:cNvGrpSpPr/>
          <p:nvPr/>
        </p:nvGrpSpPr>
        <p:grpSpPr>
          <a:xfrm>
            <a:off x="1218660" y="1871033"/>
            <a:ext cx="549876" cy="59349"/>
            <a:chOff x="0" y="0"/>
            <a:chExt cx="197063" cy="21269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97063" cy="21269"/>
            </a:xfrm>
            <a:custGeom>
              <a:avLst/>
              <a:gdLst/>
              <a:ahLst/>
              <a:cxnLst/>
              <a:rect l="l" t="t" r="r" b="b"/>
              <a:pathLst>
                <a:path w="197063" h="21269">
                  <a:moveTo>
                    <a:pt x="0" y="0"/>
                  </a:moveTo>
                  <a:lnTo>
                    <a:pt x="197063" y="0"/>
                  </a:lnTo>
                  <a:lnTo>
                    <a:pt x="197063" y="21269"/>
                  </a:lnTo>
                  <a:lnTo>
                    <a:pt x="0" y="21269"/>
                  </a:lnTo>
                  <a:close/>
                </a:path>
              </a:pathLst>
            </a:custGeom>
            <a:solidFill>
              <a:srgbClr val="BB713C"/>
            </a:solidFill>
          </p:spPr>
        </p:sp>
        <p:sp>
          <p:nvSpPr>
            <p:cNvPr id="33" name="TextBox 33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319205" y="1978006"/>
            <a:ext cx="549876" cy="59349"/>
            <a:chOff x="0" y="0"/>
            <a:chExt cx="197063" cy="21269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197063" cy="21269"/>
            </a:xfrm>
            <a:custGeom>
              <a:avLst/>
              <a:gdLst/>
              <a:ahLst/>
              <a:cxnLst/>
              <a:rect l="l" t="t" r="r" b="b"/>
              <a:pathLst>
                <a:path w="197063" h="21269">
                  <a:moveTo>
                    <a:pt x="0" y="0"/>
                  </a:moveTo>
                  <a:lnTo>
                    <a:pt x="197063" y="0"/>
                  </a:lnTo>
                  <a:lnTo>
                    <a:pt x="197063" y="21269"/>
                  </a:lnTo>
                  <a:lnTo>
                    <a:pt x="0" y="21269"/>
                  </a:lnTo>
                  <a:close/>
                </a:path>
              </a:pathLst>
            </a:custGeom>
            <a:solidFill>
              <a:srgbClr val="BB713C"/>
            </a:solidFill>
          </p:spPr>
        </p:sp>
        <p:sp>
          <p:nvSpPr>
            <p:cNvPr id="36" name="TextBox 36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319205" y="1764059"/>
            <a:ext cx="549876" cy="59349"/>
            <a:chOff x="0" y="0"/>
            <a:chExt cx="197063" cy="21269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197063" cy="21269"/>
            </a:xfrm>
            <a:custGeom>
              <a:avLst/>
              <a:gdLst/>
              <a:ahLst/>
              <a:cxnLst/>
              <a:rect l="l" t="t" r="r" b="b"/>
              <a:pathLst>
                <a:path w="197063" h="21269">
                  <a:moveTo>
                    <a:pt x="0" y="0"/>
                  </a:moveTo>
                  <a:lnTo>
                    <a:pt x="197063" y="0"/>
                  </a:lnTo>
                  <a:lnTo>
                    <a:pt x="197063" y="21269"/>
                  </a:lnTo>
                  <a:lnTo>
                    <a:pt x="0" y="21269"/>
                  </a:lnTo>
                  <a:close/>
                </a:path>
              </a:pathLst>
            </a:custGeom>
            <a:solidFill>
              <a:srgbClr val="BB713C"/>
            </a:solidFill>
          </p:spPr>
        </p:sp>
        <p:sp>
          <p:nvSpPr>
            <p:cNvPr id="39" name="TextBox 39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pic>
        <p:nvPicPr>
          <p:cNvPr id="40" name="Picture 4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554175" y="5720340"/>
            <a:ext cx="1109590" cy="258534"/>
          </a:xfrm>
          <a:prstGeom prst="rect">
            <a:avLst/>
          </a:prstGeom>
        </p:spPr>
      </p:pic>
      <p:pic>
        <p:nvPicPr>
          <p:cNvPr id="41" name="Picture 4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4882666" y="5765640"/>
            <a:ext cx="1930246" cy="449747"/>
          </a:xfrm>
          <a:prstGeom prst="rect">
            <a:avLst/>
          </a:prstGeom>
        </p:spPr>
      </p:pic>
      <p:sp>
        <p:nvSpPr>
          <p:cNvPr id="42" name="TextBox 42"/>
          <p:cNvSpPr txBox="1"/>
          <p:nvPr/>
        </p:nvSpPr>
        <p:spPr>
          <a:xfrm>
            <a:off x="3164447" y="2457738"/>
            <a:ext cx="1231107" cy="365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27"/>
              </a:lnSpc>
            </a:pPr>
            <a:r>
              <a:rPr lang="en-US" sz="2091" spc="238">
                <a:solidFill>
                  <a:srgbClr val="000000"/>
                </a:solidFill>
                <a:latin typeface="Art Nuvo Letterpress"/>
              </a:rPr>
              <a:t>SEAFOOD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612311" y="7413277"/>
            <a:ext cx="1129805" cy="365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27"/>
              </a:lnSpc>
            </a:pPr>
            <a:r>
              <a:rPr lang="en-US" sz="2091" spc="238" dirty="0">
                <a:solidFill>
                  <a:srgbClr val="000000"/>
                </a:solidFill>
                <a:latin typeface="Art Nuvo Letterpress"/>
              </a:rPr>
              <a:t>DESSERT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575924" y="2987834"/>
            <a:ext cx="1590513" cy="22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BD59"/>
                </a:solidFill>
                <a:latin typeface="Now Bold"/>
              </a:rPr>
              <a:t>FISH CHIP CHEESE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48499" y="2987834"/>
            <a:ext cx="479302" cy="233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c20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75924" y="3242462"/>
            <a:ext cx="2114737" cy="4231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72"/>
              </a:lnSpc>
            </a:pPr>
            <a:r>
              <a:rPr lang="en-US" sz="837">
                <a:solidFill>
                  <a:srgbClr val="FFFFFF"/>
                </a:solidFill>
                <a:latin typeface="Now"/>
              </a:rPr>
              <a:t>The combination of fish meat with cheese is one of the dishes that is so stunning. whose delicacy is a pity to miss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572324" y="3824408"/>
            <a:ext cx="1962254" cy="22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>
                <a:solidFill>
                  <a:srgbClr val="FFBD59"/>
                </a:solidFill>
                <a:latin typeface="Now Bold"/>
              </a:rPr>
              <a:t>RAMEN WITH SHRIMP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044899" y="3824408"/>
            <a:ext cx="479302" cy="233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£20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572324" y="4079037"/>
            <a:ext cx="2118337" cy="2813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72"/>
              </a:lnSpc>
            </a:pPr>
            <a:r>
              <a:rPr lang="en-US" sz="837" dirty="0">
                <a:solidFill>
                  <a:srgbClr val="FFFFFF"/>
                </a:solidFill>
                <a:latin typeface="Now"/>
              </a:rPr>
              <a:t>The combination of ramen with shrimp is one the dishes that is so stunning. 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575924" y="4564738"/>
            <a:ext cx="2114737" cy="22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>
                <a:solidFill>
                  <a:srgbClr val="FFBD59"/>
                </a:solidFill>
                <a:latin typeface="Now Bold"/>
              </a:rPr>
              <a:t>FISH NOODLE CHEESE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3048499" y="4564738"/>
            <a:ext cx="479302" cy="233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£ 20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575924" y="4819366"/>
            <a:ext cx="2114737" cy="4231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72"/>
              </a:lnSpc>
            </a:pPr>
            <a:r>
              <a:rPr lang="en-US" sz="837">
                <a:solidFill>
                  <a:srgbClr val="FFFFFF"/>
                </a:solidFill>
                <a:latin typeface="Now"/>
              </a:rPr>
              <a:t>The combination of noodle fish meat with cheese is one of the dishes that is so stunning. whose delicacy is a pity to miss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40782" y="3110386"/>
            <a:ext cx="1965515" cy="22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BD59"/>
                </a:solidFill>
                <a:latin typeface="Now Bold"/>
              </a:rPr>
              <a:t>FRIED SHRIMP TOMATO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6613357" y="3110386"/>
            <a:ext cx="479302" cy="233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£ 15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4140782" y="3365014"/>
            <a:ext cx="1962254" cy="5649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72"/>
              </a:lnSpc>
            </a:pPr>
            <a:r>
              <a:rPr lang="en-US" sz="837" dirty="0">
                <a:solidFill>
                  <a:srgbClr val="FFFFFF"/>
                </a:solidFill>
                <a:latin typeface="Now"/>
              </a:rPr>
              <a:t>The combination of shrimp meat with tomato sauce is one of the dishes that is so stunning. whose delicacy is a pity to miss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4140782" y="4013382"/>
            <a:ext cx="2082327" cy="22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>
                <a:solidFill>
                  <a:srgbClr val="FFBD59"/>
                </a:solidFill>
                <a:latin typeface="Now Bold"/>
              </a:rPr>
              <a:t>RAMEN WITH FISH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6613357" y="4013382"/>
            <a:ext cx="479302" cy="233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£ 15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4140782" y="4268011"/>
            <a:ext cx="2152522" cy="4231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72"/>
              </a:lnSpc>
            </a:pPr>
            <a:r>
              <a:rPr lang="en-US" sz="837">
                <a:solidFill>
                  <a:srgbClr val="FFFFFF"/>
                </a:solidFill>
                <a:latin typeface="Now"/>
              </a:rPr>
              <a:t>The combination of fish meat with ramen is one of the dishes that is so stunning. whose delicacy is a pity to miss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30637" y="5672715"/>
            <a:ext cx="2871600" cy="365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27"/>
              </a:lnSpc>
            </a:pPr>
            <a:r>
              <a:rPr lang="en-US" sz="2091" spc="238" dirty="0">
                <a:solidFill>
                  <a:srgbClr val="000000"/>
                </a:solidFill>
                <a:latin typeface="Art Nuvo Letterpress"/>
              </a:rPr>
              <a:t>FAVORITE FOOD MENU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86292" y="6089421"/>
            <a:ext cx="3407511" cy="22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>
                <a:solidFill>
                  <a:srgbClr val="FFBD59"/>
                </a:solidFill>
                <a:latin typeface="Now Bold"/>
              </a:rPr>
              <a:t>GRILLED SEAFOOD WITH CHILI SAUCE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593933" y="6341504"/>
            <a:ext cx="3082698" cy="1395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72"/>
              </a:lnSpc>
            </a:pPr>
            <a:r>
              <a:rPr lang="en-US" sz="837">
                <a:solidFill>
                  <a:srgbClr val="FFFFFF"/>
                </a:solidFill>
                <a:latin typeface="Now"/>
              </a:rPr>
              <a:t>The combination of grilled seafood meat with chili sauce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93933" y="6552326"/>
            <a:ext cx="2370124" cy="22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BD59"/>
                </a:solidFill>
                <a:latin typeface="Now Bold"/>
              </a:rPr>
              <a:t>JAPANESE FOOD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575924" y="6806954"/>
            <a:ext cx="2684276" cy="1395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72"/>
              </a:lnSpc>
            </a:pPr>
            <a:r>
              <a:rPr lang="en-US" sz="837">
                <a:solidFill>
                  <a:srgbClr val="FFFFFF"/>
                </a:solidFill>
                <a:latin typeface="Now"/>
              </a:rPr>
              <a:t>Various kinds of japanese food around the world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575924" y="7904948"/>
            <a:ext cx="1590513" cy="22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>
                <a:solidFill>
                  <a:srgbClr val="FFBD59"/>
                </a:solidFill>
                <a:latin typeface="Now Bold"/>
              </a:rPr>
              <a:t>CAKE RED VELVET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66583" y="7904948"/>
            <a:ext cx="479302" cy="233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£ 10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575924" y="8159577"/>
            <a:ext cx="2636915" cy="139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72"/>
              </a:lnSpc>
            </a:pPr>
            <a:r>
              <a:rPr lang="en-US" sz="837">
                <a:solidFill>
                  <a:srgbClr val="FFFFFF"/>
                </a:solidFill>
                <a:latin typeface="Now"/>
              </a:rPr>
              <a:t>The combination of fish meat with cheese 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581301" y="8401310"/>
            <a:ext cx="1734980" cy="22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>
                <a:solidFill>
                  <a:srgbClr val="FFBD59"/>
                </a:solidFill>
                <a:latin typeface="Now Bold"/>
              </a:rPr>
              <a:t>BROWNIES CHEESE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3571959" y="8401310"/>
            <a:ext cx="479302" cy="233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£ 10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581301" y="8655939"/>
            <a:ext cx="2636915" cy="139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72"/>
              </a:lnSpc>
            </a:pPr>
            <a:r>
              <a:rPr lang="en-US" sz="837">
                <a:solidFill>
                  <a:srgbClr val="FFFFFF"/>
                </a:solidFill>
                <a:latin typeface="Now"/>
              </a:rPr>
              <a:t>The combination of fish meat with cheese 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581301" y="8897673"/>
            <a:ext cx="2160815" cy="22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>
                <a:solidFill>
                  <a:srgbClr val="FFBD59"/>
                </a:solidFill>
                <a:latin typeface="Now Bold"/>
              </a:rPr>
              <a:t>CAKE WITH ICE MILK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3571959" y="8897673"/>
            <a:ext cx="479302" cy="2260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>
                <a:solidFill>
                  <a:srgbClr val="FFFFFF"/>
                </a:solidFill>
                <a:latin typeface="Now Bold"/>
              </a:rPr>
              <a:t>$10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581301" y="9152302"/>
            <a:ext cx="2636915" cy="139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72"/>
              </a:lnSpc>
            </a:pPr>
            <a:r>
              <a:rPr lang="en-US" sz="837">
                <a:solidFill>
                  <a:srgbClr val="FFFFFF"/>
                </a:solidFill>
                <a:latin typeface="Now"/>
              </a:rPr>
              <a:t>The combination of fish cake with ice cream milk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575924" y="9394036"/>
            <a:ext cx="2333751" cy="22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>
                <a:solidFill>
                  <a:srgbClr val="FFBD59"/>
                </a:solidFill>
                <a:latin typeface="Now Bold"/>
              </a:rPr>
              <a:t>ICE CREAM CHEESE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3566583" y="9394036"/>
            <a:ext cx="479302" cy="233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£ 10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575924" y="9648664"/>
            <a:ext cx="2636915" cy="139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72"/>
              </a:lnSpc>
            </a:pPr>
            <a:r>
              <a:rPr lang="en-US" sz="837">
                <a:solidFill>
                  <a:srgbClr val="FFFFFF"/>
                </a:solidFill>
                <a:latin typeface="Now"/>
              </a:rPr>
              <a:t>Perfect blend of cheese flavored ice cream 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5105897" y="5695532"/>
            <a:ext cx="1483786" cy="557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46"/>
              </a:lnSpc>
            </a:pPr>
            <a:r>
              <a:rPr lang="en-US" sz="3175" spc="362" dirty="0">
                <a:solidFill>
                  <a:srgbClr val="000000"/>
                </a:solidFill>
                <a:latin typeface="Art Nuvo Letterpress"/>
              </a:rPr>
              <a:t>DRINKS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4702792" y="6486003"/>
            <a:ext cx="1590513" cy="22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>
                <a:solidFill>
                  <a:srgbClr val="FFBD59"/>
                </a:solidFill>
                <a:latin typeface="Now Bold"/>
              </a:rPr>
              <a:t>MELON JUICE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532550" y="6484609"/>
            <a:ext cx="479302" cy="233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£ 5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4702792" y="6763082"/>
            <a:ext cx="1590513" cy="2260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ORANGE JUICE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532550" y="6761688"/>
            <a:ext cx="479302" cy="233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£ 5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4702792" y="7047839"/>
            <a:ext cx="1590513" cy="22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>
                <a:solidFill>
                  <a:srgbClr val="FFBD59"/>
                </a:solidFill>
                <a:latin typeface="Now Bold"/>
              </a:rPr>
              <a:t>LEMON JUICE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6532550" y="7046445"/>
            <a:ext cx="479302" cy="233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£ 5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4702792" y="7347135"/>
            <a:ext cx="1590513" cy="2261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>
                <a:solidFill>
                  <a:srgbClr val="FFFFFF"/>
                </a:solidFill>
                <a:latin typeface="Now Bold"/>
              </a:rPr>
              <a:t>COFFEE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6532550" y="7345741"/>
            <a:ext cx="479302" cy="233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£ 5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4702792" y="7649388"/>
            <a:ext cx="1590513" cy="22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>
                <a:solidFill>
                  <a:srgbClr val="FFBD59"/>
                </a:solidFill>
                <a:latin typeface="Now Bold"/>
              </a:rPr>
              <a:t>ICE MILK TEA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6532550" y="7647994"/>
            <a:ext cx="479302" cy="233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£ 5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4702792" y="7951642"/>
            <a:ext cx="1590513" cy="2260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COFFEE ARABICA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6532550" y="7950248"/>
            <a:ext cx="479302" cy="233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£ 5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4702792" y="8234846"/>
            <a:ext cx="1590513" cy="22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BD59"/>
                </a:solidFill>
                <a:latin typeface="Now Bold"/>
              </a:rPr>
              <a:t>MILK </a:t>
            </a:r>
          </a:p>
        </p:txBody>
      </p:sp>
      <p:sp>
        <p:nvSpPr>
          <p:cNvPr id="90" name="TextBox 90"/>
          <p:cNvSpPr txBox="1"/>
          <p:nvPr/>
        </p:nvSpPr>
        <p:spPr>
          <a:xfrm>
            <a:off x="6532550" y="8233452"/>
            <a:ext cx="479302" cy="233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55"/>
              </a:lnSpc>
            </a:pPr>
            <a:r>
              <a:rPr lang="en-US" sz="1325" dirty="0">
                <a:solidFill>
                  <a:srgbClr val="FFFFFF"/>
                </a:solidFill>
                <a:latin typeface="Now Bold"/>
              </a:rPr>
              <a:t>£ 5</a:t>
            </a:r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58687824-1D00-4838-9B29-83430E316D0C}"/>
              </a:ext>
            </a:extLst>
          </p:cNvPr>
          <p:cNvSpPr/>
          <p:nvPr/>
        </p:nvSpPr>
        <p:spPr>
          <a:xfrm>
            <a:off x="5433441" y="8757456"/>
            <a:ext cx="171729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900" dirty="0">
                <a:solidFill>
                  <a:srgbClr val="FFFF00"/>
                </a:solidFill>
              </a:rPr>
              <a:t>NB: Since our Menu is </a:t>
            </a:r>
            <a:r>
              <a:rPr lang="en-US" sz="900" dirty="0" err="1">
                <a:solidFill>
                  <a:srgbClr val="FFFF00"/>
                </a:solidFill>
              </a:rPr>
              <a:t>alacarte</a:t>
            </a:r>
            <a:r>
              <a:rPr lang="en-US" sz="900" dirty="0">
                <a:solidFill>
                  <a:srgbClr val="FFFF00"/>
                </a:solidFill>
              </a:rPr>
              <a:t>, you can order your meals before you arrive and pay via MPESA Till No. 779721 to avoid waiting. </a:t>
            </a:r>
            <a:r>
              <a:rPr lang="en-US" sz="900" dirty="0" err="1">
                <a:solidFill>
                  <a:srgbClr val="FFFF00"/>
                </a:solidFill>
              </a:rPr>
              <a:t>Mbuzi</a:t>
            </a:r>
            <a:r>
              <a:rPr lang="en-US" sz="900" dirty="0">
                <a:solidFill>
                  <a:srgbClr val="FFFF00"/>
                </a:solidFill>
              </a:rPr>
              <a:t> </a:t>
            </a:r>
            <a:r>
              <a:rPr lang="en-US" sz="900" dirty="0" err="1">
                <a:solidFill>
                  <a:srgbClr val="FFFF00"/>
                </a:solidFill>
              </a:rPr>
              <a:t>Choma</a:t>
            </a:r>
            <a:r>
              <a:rPr lang="en-US" sz="900" dirty="0">
                <a:solidFill>
                  <a:srgbClr val="FFFF00"/>
                </a:solidFill>
              </a:rPr>
              <a:t> available on weekends, prices depending on sizes. No outside food or drinks are allowed.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23" r="26465" b="-42"/>
          <a:stretch>
            <a:fillRect/>
          </a:stretch>
        </p:blipFill>
        <p:spPr>
          <a:xfrm>
            <a:off x="-25667" y="326015"/>
            <a:ext cx="7556500" cy="106934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4307073">
            <a:off x="6134566" y="1066752"/>
            <a:ext cx="640518" cy="8400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106297" y="-834747"/>
            <a:ext cx="2489202" cy="24902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-978929" y="-1208872"/>
            <a:ext cx="2641120" cy="2653281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-5400000">
            <a:off x="2182118" y="369757"/>
            <a:ext cx="3152563" cy="6980193"/>
            <a:chOff x="0" y="0"/>
            <a:chExt cx="4077584" cy="902831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077583" cy="9028309"/>
            </a:xfrm>
            <a:custGeom>
              <a:avLst/>
              <a:gdLst/>
              <a:ahLst/>
              <a:cxnLst/>
              <a:rect l="l" t="t" r="r" b="b"/>
              <a:pathLst>
                <a:path w="4077583" h="9028309">
                  <a:moveTo>
                    <a:pt x="4077583" y="279400"/>
                  </a:moveTo>
                  <a:lnTo>
                    <a:pt x="4077583" y="0"/>
                  </a:lnTo>
                  <a:lnTo>
                    <a:pt x="0" y="0"/>
                  </a:lnTo>
                  <a:lnTo>
                    <a:pt x="0" y="9028309"/>
                  </a:lnTo>
                  <a:lnTo>
                    <a:pt x="4077583" y="9028309"/>
                  </a:lnTo>
                  <a:lnTo>
                    <a:pt x="4077583" y="279400"/>
                  </a:lnTo>
                  <a:close/>
                  <a:moveTo>
                    <a:pt x="3998844" y="279400"/>
                  </a:moveTo>
                  <a:lnTo>
                    <a:pt x="3998844" y="8949569"/>
                  </a:lnTo>
                  <a:lnTo>
                    <a:pt x="78740" y="8949569"/>
                  </a:lnTo>
                  <a:lnTo>
                    <a:pt x="78740" y="78740"/>
                  </a:lnTo>
                  <a:lnTo>
                    <a:pt x="3998844" y="78740"/>
                  </a:lnTo>
                  <a:lnTo>
                    <a:pt x="3998844" y="27940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sp>
        <p:nvSpPr>
          <p:cNvPr id="8" name="TextBox 8"/>
          <p:cNvSpPr txBox="1"/>
          <p:nvPr/>
        </p:nvSpPr>
        <p:spPr>
          <a:xfrm>
            <a:off x="1922494" y="310571"/>
            <a:ext cx="3660179" cy="22232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020"/>
              </a:lnSpc>
            </a:pPr>
            <a:r>
              <a:rPr lang="en-US" sz="12871">
                <a:solidFill>
                  <a:srgbClr val="FFFFFF"/>
                </a:solidFill>
                <a:latin typeface="Art Nuvo Letterpress"/>
              </a:rPr>
              <a:t>MENU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107219" y="183914"/>
            <a:ext cx="1345562" cy="5720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55"/>
              </a:lnSpc>
            </a:pPr>
            <a:r>
              <a:rPr lang="en-US" sz="3325">
                <a:solidFill>
                  <a:srgbClr val="FFFFFF"/>
                </a:solidFill>
                <a:latin typeface="Art Nuvo Letterpress"/>
              </a:rPr>
              <a:t>TRINITY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177213" y="479482"/>
            <a:ext cx="930006" cy="0"/>
          </a:xfrm>
          <a:prstGeom prst="line">
            <a:avLst/>
          </a:prstGeom>
          <a:ln w="476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1" name="AutoShape 11"/>
          <p:cNvSpPr/>
          <p:nvPr/>
        </p:nvSpPr>
        <p:spPr>
          <a:xfrm>
            <a:off x="4452781" y="479482"/>
            <a:ext cx="930006" cy="0"/>
          </a:xfrm>
          <a:prstGeom prst="line">
            <a:avLst/>
          </a:prstGeom>
          <a:ln w="476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2" name="AutoShape 12"/>
          <p:cNvSpPr/>
          <p:nvPr/>
        </p:nvSpPr>
        <p:spPr>
          <a:xfrm>
            <a:off x="1712210" y="2615455"/>
            <a:ext cx="930006" cy="0"/>
          </a:xfrm>
          <a:prstGeom prst="line">
            <a:avLst/>
          </a:prstGeom>
          <a:ln w="476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3" name="AutoShape 13"/>
          <p:cNvSpPr/>
          <p:nvPr/>
        </p:nvSpPr>
        <p:spPr>
          <a:xfrm>
            <a:off x="4917784" y="2615455"/>
            <a:ext cx="930006" cy="0"/>
          </a:xfrm>
          <a:prstGeom prst="line">
            <a:avLst/>
          </a:prstGeom>
          <a:ln w="476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 rot="355213">
            <a:off x="219902" y="2014619"/>
            <a:ext cx="668546" cy="826641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4371399" y="5823894"/>
            <a:ext cx="3287535" cy="765996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6618382" y="4879253"/>
            <a:ext cx="786940" cy="891086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 rot="-5400000">
            <a:off x="1477689" y="4324550"/>
            <a:ext cx="1624716" cy="4000288"/>
            <a:chOff x="0" y="0"/>
            <a:chExt cx="4077584" cy="10039605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4077583" cy="10039604"/>
            </a:xfrm>
            <a:custGeom>
              <a:avLst/>
              <a:gdLst/>
              <a:ahLst/>
              <a:cxnLst/>
              <a:rect l="l" t="t" r="r" b="b"/>
              <a:pathLst>
                <a:path w="4077583" h="10039604">
                  <a:moveTo>
                    <a:pt x="4077583" y="279400"/>
                  </a:moveTo>
                  <a:lnTo>
                    <a:pt x="4077583" y="0"/>
                  </a:lnTo>
                  <a:lnTo>
                    <a:pt x="0" y="0"/>
                  </a:lnTo>
                  <a:lnTo>
                    <a:pt x="0" y="10039604"/>
                  </a:lnTo>
                  <a:lnTo>
                    <a:pt x="4077583" y="10039604"/>
                  </a:lnTo>
                  <a:lnTo>
                    <a:pt x="4077583" y="279400"/>
                  </a:lnTo>
                  <a:close/>
                  <a:moveTo>
                    <a:pt x="3998844" y="279400"/>
                  </a:moveTo>
                  <a:lnTo>
                    <a:pt x="3998844" y="9960864"/>
                  </a:lnTo>
                  <a:lnTo>
                    <a:pt x="78740" y="9960864"/>
                  </a:lnTo>
                  <a:lnTo>
                    <a:pt x="78740" y="78740"/>
                  </a:lnTo>
                  <a:lnTo>
                    <a:pt x="3998844" y="78740"/>
                  </a:lnTo>
                  <a:lnTo>
                    <a:pt x="3998844" y="27940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20" name="Group 20"/>
          <p:cNvGrpSpPr/>
          <p:nvPr/>
        </p:nvGrpSpPr>
        <p:grpSpPr>
          <a:xfrm rot="-5400000">
            <a:off x="839683" y="6692047"/>
            <a:ext cx="2900728" cy="4000288"/>
            <a:chOff x="0" y="0"/>
            <a:chExt cx="7280018" cy="10039605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7280018" cy="10039604"/>
            </a:xfrm>
            <a:custGeom>
              <a:avLst/>
              <a:gdLst/>
              <a:ahLst/>
              <a:cxnLst/>
              <a:rect l="l" t="t" r="r" b="b"/>
              <a:pathLst>
                <a:path w="7280018" h="10039604">
                  <a:moveTo>
                    <a:pt x="7280018" y="279400"/>
                  </a:moveTo>
                  <a:lnTo>
                    <a:pt x="7280018" y="0"/>
                  </a:lnTo>
                  <a:lnTo>
                    <a:pt x="0" y="0"/>
                  </a:lnTo>
                  <a:lnTo>
                    <a:pt x="0" y="10039604"/>
                  </a:lnTo>
                  <a:lnTo>
                    <a:pt x="7280018" y="10039604"/>
                  </a:lnTo>
                  <a:lnTo>
                    <a:pt x="7280018" y="279400"/>
                  </a:lnTo>
                  <a:close/>
                  <a:moveTo>
                    <a:pt x="7201277" y="279400"/>
                  </a:moveTo>
                  <a:lnTo>
                    <a:pt x="7201277" y="9960864"/>
                  </a:lnTo>
                  <a:lnTo>
                    <a:pt x="78740" y="9960864"/>
                  </a:lnTo>
                  <a:lnTo>
                    <a:pt x="78740" y="78740"/>
                  </a:lnTo>
                  <a:lnTo>
                    <a:pt x="7201277" y="78740"/>
                  </a:lnTo>
                  <a:lnTo>
                    <a:pt x="7201277" y="27940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5549102">
            <a:off x="4051140" y="9576347"/>
            <a:ext cx="640518" cy="84002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2734064" y="2367640"/>
            <a:ext cx="2565320" cy="597720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117791" y="5720340"/>
            <a:ext cx="1109590" cy="258534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877021" y="5720340"/>
            <a:ext cx="1109590" cy="258534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2690662" y="5720340"/>
            <a:ext cx="1109590" cy="258534"/>
          </a:xfrm>
          <a:prstGeom prst="rect">
            <a:avLst/>
          </a:prstGeom>
        </p:spPr>
      </p:pic>
      <p:grpSp>
        <p:nvGrpSpPr>
          <p:cNvPr id="27" name="Group 27"/>
          <p:cNvGrpSpPr/>
          <p:nvPr/>
        </p:nvGrpSpPr>
        <p:grpSpPr>
          <a:xfrm>
            <a:off x="1218660" y="1871033"/>
            <a:ext cx="549876" cy="59349"/>
            <a:chOff x="0" y="0"/>
            <a:chExt cx="197063" cy="21269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97063" cy="21269"/>
            </a:xfrm>
            <a:custGeom>
              <a:avLst/>
              <a:gdLst/>
              <a:ahLst/>
              <a:cxnLst/>
              <a:rect l="l" t="t" r="r" b="b"/>
              <a:pathLst>
                <a:path w="197063" h="21269">
                  <a:moveTo>
                    <a:pt x="0" y="0"/>
                  </a:moveTo>
                  <a:lnTo>
                    <a:pt x="197063" y="0"/>
                  </a:lnTo>
                  <a:lnTo>
                    <a:pt x="197063" y="21269"/>
                  </a:lnTo>
                  <a:lnTo>
                    <a:pt x="0" y="21269"/>
                  </a:lnTo>
                  <a:close/>
                </a:path>
              </a:pathLst>
            </a:custGeom>
            <a:solidFill>
              <a:srgbClr val="BB713C"/>
            </a:solidFill>
          </p:spPr>
        </p:sp>
        <p:sp>
          <p:nvSpPr>
            <p:cNvPr id="29" name="TextBox 29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319205" y="1978006"/>
            <a:ext cx="549876" cy="59349"/>
            <a:chOff x="0" y="0"/>
            <a:chExt cx="197063" cy="21269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197063" cy="21269"/>
            </a:xfrm>
            <a:custGeom>
              <a:avLst/>
              <a:gdLst/>
              <a:ahLst/>
              <a:cxnLst/>
              <a:rect l="l" t="t" r="r" b="b"/>
              <a:pathLst>
                <a:path w="197063" h="21269">
                  <a:moveTo>
                    <a:pt x="0" y="0"/>
                  </a:moveTo>
                  <a:lnTo>
                    <a:pt x="197063" y="0"/>
                  </a:lnTo>
                  <a:lnTo>
                    <a:pt x="197063" y="21269"/>
                  </a:lnTo>
                  <a:lnTo>
                    <a:pt x="0" y="21269"/>
                  </a:lnTo>
                  <a:close/>
                </a:path>
              </a:pathLst>
            </a:custGeom>
            <a:solidFill>
              <a:srgbClr val="BB713C"/>
            </a:solidFill>
          </p:spPr>
        </p:sp>
        <p:sp>
          <p:nvSpPr>
            <p:cNvPr id="32" name="TextBox 32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19205" y="1764059"/>
            <a:ext cx="549876" cy="59349"/>
            <a:chOff x="0" y="0"/>
            <a:chExt cx="197063" cy="21269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197063" cy="21269"/>
            </a:xfrm>
            <a:custGeom>
              <a:avLst/>
              <a:gdLst/>
              <a:ahLst/>
              <a:cxnLst/>
              <a:rect l="l" t="t" r="r" b="b"/>
              <a:pathLst>
                <a:path w="197063" h="21269">
                  <a:moveTo>
                    <a:pt x="0" y="0"/>
                  </a:moveTo>
                  <a:lnTo>
                    <a:pt x="197063" y="0"/>
                  </a:lnTo>
                  <a:lnTo>
                    <a:pt x="197063" y="21269"/>
                  </a:lnTo>
                  <a:lnTo>
                    <a:pt x="0" y="21269"/>
                  </a:lnTo>
                  <a:close/>
                </a:path>
              </a:pathLst>
            </a:custGeom>
            <a:solidFill>
              <a:srgbClr val="BB713C"/>
            </a:solidFill>
          </p:spPr>
        </p:sp>
        <p:sp>
          <p:nvSpPr>
            <p:cNvPr id="35" name="TextBox 35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pic>
        <p:nvPicPr>
          <p:cNvPr id="36" name="Picture 3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554175" y="5720340"/>
            <a:ext cx="1109590" cy="258534"/>
          </a:xfrm>
          <a:prstGeom prst="rect">
            <a:avLst/>
          </a:prstGeom>
        </p:spPr>
      </p:pic>
      <p:sp>
        <p:nvSpPr>
          <p:cNvPr id="37" name="TextBox 37"/>
          <p:cNvSpPr txBox="1"/>
          <p:nvPr/>
        </p:nvSpPr>
        <p:spPr>
          <a:xfrm>
            <a:off x="2815541" y="2473401"/>
            <a:ext cx="2244709" cy="3521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927"/>
              </a:lnSpc>
            </a:pPr>
            <a:r>
              <a:rPr lang="en-US" sz="2091" spc="238" dirty="0">
                <a:solidFill>
                  <a:srgbClr val="000000"/>
                </a:solidFill>
                <a:latin typeface="Art Nuvo Letterpress"/>
              </a:rPr>
              <a:t>Special Drinks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30637" y="5672715"/>
            <a:ext cx="2871600" cy="365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27"/>
              </a:lnSpc>
            </a:pPr>
            <a:r>
              <a:rPr lang="en-US" sz="2091" spc="238">
                <a:solidFill>
                  <a:srgbClr val="000000"/>
                </a:solidFill>
                <a:latin typeface="Art Nuvo Letterpress"/>
              </a:rPr>
              <a:t>EXTRA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930733" y="5851296"/>
            <a:ext cx="2168867" cy="692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6"/>
              </a:lnSpc>
            </a:pPr>
            <a:r>
              <a:rPr lang="en-US" sz="1975" spc="225" dirty="0">
                <a:solidFill>
                  <a:srgbClr val="000000"/>
                </a:solidFill>
                <a:latin typeface="Art Nuvo Letterpress"/>
              </a:rPr>
              <a:t>MOUTHWATERING DESSERTS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28985" y="7175500"/>
            <a:ext cx="2883698" cy="2837235"/>
            <a:chOff x="0" y="-57150"/>
            <a:chExt cx="3844930" cy="3782981"/>
          </a:xfrm>
        </p:grpSpPr>
        <p:grpSp>
          <p:nvGrpSpPr>
            <p:cNvPr id="41" name="Group 41"/>
            <p:cNvGrpSpPr/>
            <p:nvPr/>
          </p:nvGrpSpPr>
          <p:grpSpPr>
            <a:xfrm>
              <a:off x="3098032" y="885256"/>
              <a:ext cx="676922" cy="676922"/>
              <a:chOff x="0" y="0"/>
              <a:chExt cx="6350000" cy="6350000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EC6408"/>
              </a:solidFill>
            </p:spPr>
          </p:sp>
        </p:grpSp>
        <p:grpSp>
          <p:nvGrpSpPr>
            <p:cNvPr id="43" name="Group 43"/>
            <p:cNvGrpSpPr/>
            <p:nvPr/>
          </p:nvGrpSpPr>
          <p:grpSpPr>
            <a:xfrm>
              <a:off x="3098032" y="1943892"/>
              <a:ext cx="676922" cy="676922"/>
              <a:chOff x="0" y="0"/>
              <a:chExt cx="6350000" cy="6350000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EC6408"/>
              </a:solidFill>
            </p:spPr>
          </p:sp>
        </p:grpSp>
        <p:grpSp>
          <p:nvGrpSpPr>
            <p:cNvPr id="45" name="Group 45"/>
            <p:cNvGrpSpPr/>
            <p:nvPr/>
          </p:nvGrpSpPr>
          <p:grpSpPr>
            <a:xfrm>
              <a:off x="3098032" y="3000969"/>
              <a:ext cx="676922" cy="676922"/>
              <a:chOff x="0" y="0"/>
              <a:chExt cx="6350000" cy="6350000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EC6408"/>
              </a:solidFill>
            </p:spPr>
          </p:sp>
        </p:grpSp>
        <p:sp>
          <p:nvSpPr>
            <p:cNvPr id="47" name="AutoShape 47"/>
            <p:cNvSpPr/>
            <p:nvPr/>
          </p:nvSpPr>
          <p:spPr>
            <a:xfrm>
              <a:off x="0" y="557723"/>
              <a:ext cx="3612468" cy="0"/>
            </a:xfrm>
            <a:prstGeom prst="line">
              <a:avLst/>
            </a:prstGeom>
            <a:ln w="14330" cap="rnd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48" name="AutoShape 48"/>
            <p:cNvSpPr/>
            <p:nvPr/>
          </p:nvSpPr>
          <p:spPr>
            <a:xfrm>
              <a:off x="0" y="657687"/>
              <a:ext cx="3774954" cy="0"/>
            </a:xfrm>
            <a:prstGeom prst="line">
              <a:avLst/>
            </a:prstGeom>
            <a:ln w="14330" cap="rnd">
              <a:solidFill>
                <a:srgbClr val="1B1B1B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49" name="TextBox 49"/>
            <p:cNvSpPr txBox="1"/>
            <p:nvPr/>
          </p:nvSpPr>
          <p:spPr>
            <a:xfrm>
              <a:off x="0" y="-57150"/>
              <a:ext cx="3612468" cy="55727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475"/>
                </a:lnSpc>
              </a:pPr>
              <a:r>
                <a:rPr lang="en-US" sz="2482" spc="297" dirty="0">
                  <a:solidFill>
                    <a:srgbClr val="FFFFFF"/>
                  </a:solidFill>
                  <a:latin typeface="Gagalin Bold"/>
                </a:rPr>
                <a:t>Fast-food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856681"/>
              <a:ext cx="2651739" cy="3105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992"/>
                </a:lnSpc>
              </a:pPr>
              <a:r>
                <a:rPr lang="en-US" sz="1423">
                  <a:solidFill>
                    <a:srgbClr val="FFFFFF"/>
                  </a:solidFill>
                  <a:latin typeface="Poppins Medium Bold"/>
                </a:rPr>
                <a:t>BBQ Chicken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1915317"/>
              <a:ext cx="2651739" cy="3105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992"/>
                </a:lnSpc>
              </a:pPr>
              <a:r>
                <a:rPr lang="en-US" sz="1423">
                  <a:solidFill>
                    <a:srgbClr val="FFFFFF"/>
                  </a:solidFill>
                  <a:latin typeface="Poppins Medium Bold"/>
                </a:rPr>
                <a:t>Honey Chicken</a:t>
              </a:r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0" y="2972394"/>
              <a:ext cx="2651739" cy="3105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992"/>
                </a:lnSpc>
              </a:pPr>
              <a:r>
                <a:rPr lang="en-US" sz="1423">
                  <a:solidFill>
                    <a:srgbClr val="FFFFFF"/>
                  </a:solidFill>
                  <a:latin typeface="Poppins Medium Bold"/>
                </a:rPr>
                <a:t>Original Pizza</a:t>
              </a: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1224764"/>
              <a:ext cx="2651739" cy="3853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63"/>
                </a:lnSpc>
              </a:pPr>
              <a:r>
                <a:rPr lang="en-US" sz="902" spc="36">
                  <a:solidFill>
                    <a:srgbClr val="FFFFFF"/>
                  </a:solidFill>
                  <a:latin typeface="Poppins Light Bold"/>
                </a:rPr>
                <a:t>Scrumptious grilled sausage chunks topped with our Fries</a:t>
              </a:r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0" y="2283401"/>
              <a:ext cx="2651739" cy="3853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63"/>
                </a:lnSpc>
              </a:pPr>
              <a:r>
                <a:rPr lang="en-US" sz="902" spc="36" dirty="0">
                  <a:solidFill>
                    <a:srgbClr val="FFFFFF"/>
                  </a:solidFill>
                  <a:latin typeface="Poppins Light Bold"/>
                </a:rPr>
                <a:t>Grilled chicken combined with house special spicy</a:t>
              </a:r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0" y="3340477"/>
              <a:ext cx="2651739" cy="3853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63"/>
                </a:lnSpc>
              </a:pPr>
              <a:r>
                <a:rPr lang="en-US" sz="902" spc="36" dirty="0">
                  <a:solidFill>
                    <a:srgbClr val="FFFFFF"/>
                  </a:solidFill>
                  <a:latin typeface="Poppins Light Bold"/>
                </a:rPr>
                <a:t>Topped with mozzarella, ground beef, mushroom, jalapeno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3176107" y="1032120"/>
              <a:ext cx="520771" cy="3628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46"/>
                </a:lnSpc>
              </a:pPr>
              <a:r>
                <a:rPr lang="en-US" sz="1600" dirty="0">
                  <a:solidFill>
                    <a:srgbClr val="FFFFFF"/>
                  </a:solidFill>
                  <a:latin typeface="Now Bold"/>
                </a:rPr>
                <a:t>£ </a:t>
              </a:r>
              <a:r>
                <a:rPr lang="en-US" sz="1600" dirty="0">
                  <a:solidFill>
                    <a:srgbClr val="FFFFFF"/>
                  </a:solidFill>
                  <a:latin typeface="Poppins Bold Bold"/>
                </a:rPr>
                <a:t>18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3072498" y="2105408"/>
              <a:ext cx="746648" cy="37446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2246"/>
                </a:lnSpc>
              </a:pPr>
              <a:r>
                <a:rPr lang="en-US" sz="1800" dirty="0">
                  <a:solidFill>
                    <a:srgbClr val="FFFFFF"/>
                  </a:solidFill>
                  <a:latin typeface="Now Bold"/>
                </a:rPr>
                <a:t>£ </a:t>
              </a:r>
              <a:r>
                <a:rPr lang="en-US" sz="1604" dirty="0">
                  <a:solidFill>
                    <a:srgbClr val="FFFFFF"/>
                  </a:solidFill>
                  <a:latin typeface="Poppins Bold Bold"/>
                </a:rPr>
                <a:t>18</a:t>
              </a:r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3043286" y="3138307"/>
              <a:ext cx="801644" cy="37446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2246"/>
                </a:lnSpc>
              </a:pPr>
              <a:r>
                <a:rPr lang="en-US" sz="1800" dirty="0">
                  <a:solidFill>
                    <a:srgbClr val="FFFFFF"/>
                  </a:solidFill>
                  <a:latin typeface="Now Bold"/>
                </a:rPr>
                <a:t>£ </a:t>
              </a:r>
              <a:r>
                <a:rPr lang="en-US" sz="1604" dirty="0">
                  <a:solidFill>
                    <a:srgbClr val="FFFFFF"/>
                  </a:solidFill>
                  <a:latin typeface="Poppins Bold Bold"/>
                </a:rPr>
                <a:t>18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3400883" y="4979885"/>
            <a:ext cx="1228430" cy="1200790"/>
            <a:chOff x="0" y="0"/>
            <a:chExt cx="1637907" cy="1601054"/>
          </a:xfrm>
        </p:grpSpPr>
        <p:pic>
          <p:nvPicPr>
            <p:cNvPr id="60" name="Picture 60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637907" cy="1601054"/>
            </a:xfrm>
            <a:prstGeom prst="rect">
              <a:avLst/>
            </a:prstGeom>
          </p:spPr>
        </p:pic>
        <p:grpSp>
          <p:nvGrpSpPr>
            <p:cNvPr id="61" name="Group 61"/>
            <p:cNvGrpSpPr>
              <a:grpSpLocks noChangeAspect="1"/>
            </p:cNvGrpSpPr>
            <p:nvPr/>
          </p:nvGrpSpPr>
          <p:grpSpPr>
            <a:xfrm>
              <a:off x="100963" y="80297"/>
              <a:ext cx="1446299" cy="1446293"/>
              <a:chOff x="0" y="0"/>
              <a:chExt cx="6350000" cy="6349975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6350000" cy="6349974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49974">
                    <a:moveTo>
                      <a:pt x="6350000" y="3175025"/>
                    </a:moveTo>
                    <a:cubicBezTo>
                      <a:pt x="6350000" y="4928451"/>
                      <a:pt x="4928476" y="6349974"/>
                      <a:pt x="3175000" y="6349974"/>
                    </a:cubicBezTo>
                    <a:cubicBezTo>
                      <a:pt x="1421498" y="6349974"/>
                      <a:pt x="0" y="4928451"/>
                      <a:pt x="0" y="3175025"/>
                    </a:cubicBezTo>
                    <a:cubicBezTo>
                      <a:pt x="0" y="1421511"/>
                      <a:pt x="1421498" y="0"/>
                      <a:pt x="3175000" y="0"/>
                    </a:cubicBezTo>
                    <a:cubicBezTo>
                      <a:pt x="4928501" y="0"/>
                      <a:pt x="6350000" y="1421511"/>
                      <a:pt x="6350000" y="3175025"/>
                    </a:cubicBezTo>
                    <a:close/>
                  </a:path>
                </a:pathLst>
              </a:custGeom>
              <a:blipFill>
                <a:blip r:embed="rId12"/>
                <a:stretch>
                  <a:fillRect l="-24999" r="-24999"/>
                </a:stretch>
              </a:blipFill>
            </p:spPr>
          </p:sp>
        </p:grpSp>
      </p:grpSp>
      <p:sp>
        <p:nvSpPr>
          <p:cNvPr id="63" name="TextBox 63"/>
          <p:cNvSpPr txBox="1"/>
          <p:nvPr/>
        </p:nvSpPr>
        <p:spPr>
          <a:xfrm>
            <a:off x="575924" y="2770688"/>
            <a:ext cx="1803479" cy="220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71"/>
              </a:lnSpc>
            </a:pPr>
            <a:r>
              <a:rPr lang="en-US" sz="1337">
                <a:solidFill>
                  <a:srgbClr val="FFFFFF"/>
                </a:solidFill>
                <a:latin typeface="Now"/>
              </a:rPr>
              <a:t>OLD FASHIONED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575924" y="3326679"/>
            <a:ext cx="1803479" cy="220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71"/>
              </a:lnSpc>
            </a:pPr>
            <a:r>
              <a:rPr lang="en-US" sz="1337">
                <a:solidFill>
                  <a:srgbClr val="FFFFFF"/>
                </a:solidFill>
                <a:latin typeface="Now"/>
              </a:rPr>
              <a:t>DAIQUIRI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575924" y="3746500"/>
            <a:ext cx="1803479" cy="220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71"/>
              </a:lnSpc>
            </a:pPr>
            <a:r>
              <a:rPr lang="en-US" sz="1337" dirty="0">
                <a:solidFill>
                  <a:srgbClr val="FFFFFF"/>
                </a:solidFill>
                <a:latin typeface="Now"/>
              </a:rPr>
              <a:t>GIMLET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575924" y="4203700"/>
            <a:ext cx="1803479" cy="220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71"/>
              </a:lnSpc>
            </a:pPr>
            <a:r>
              <a:rPr lang="en-US" sz="1337" dirty="0">
                <a:solidFill>
                  <a:srgbClr val="FFFFFF"/>
                </a:solidFill>
                <a:latin typeface="Now"/>
              </a:rPr>
              <a:t>MANHATTAN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575924" y="2998726"/>
            <a:ext cx="1803479" cy="192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04"/>
              </a:lnSpc>
            </a:pPr>
            <a:r>
              <a:rPr lang="en-US" sz="1146">
                <a:solidFill>
                  <a:srgbClr val="FFFFFF"/>
                </a:solidFill>
                <a:latin typeface="Cardo"/>
              </a:rPr>
              <a:t>Whiskey, bitters, sugar.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2711305" y="3024565"/>
            <a:ext cx="777284" cy="200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604"/>
              </a:lnSpc>
            </a:pPr>
            <a:r>
              <a:rPr lang="en-US" sz="1200" dirty="0">
                <a:solidFill>
                  <a:srgbClr val="FFFFFF"/>
                </a:solidFill>
                <a:latin typeface="Now Bold"/>
              </a:rPr>
              <a:t>£</a:t>
            </a:r>
            <a:r>
              <a:rPr lang="en-US" sz="1146" dirty="0">
                <a:solidFill>
                  <a:srgbClr val="FFFFFF"/>
                </a:solidFill>
                <a:latin typeface="Cardo"/>
              </a:rPr>
              <a:t> 16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2711305" y="3534898"/>
            <a:ext cx="777284" cy="200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604"/>
              </a:lnSpc>
            </a:pPr>
            <a:r>
              <a:rPr lang="en-US" sz="1200" dirty="0">
                <a:solidFill>
                  <a:srgbClr val="FFFFFF"/>
                </a:solidFill>
                <a:latin typeface="Now Bold"/>
              </a:rPr>
              <a:t>£</a:t>
            </a:r>
            <a:r>
              <a:rPr lang="en-US" sz="1146" dirty="0">
                <a:solidFill>
                  <a:srgbClr val="FFFFFF"/>
                </a:solidFill>
                <a:latin typeface="Cardo"/>
              </a:rPr>
              <a:t> 14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2739020" y="4004241"/>
            <a:ext cx="777284" cy="200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604"/>
              </a:lnSpc>
            </a:pPr>
            <a:r>
              <a:rPr lang="en-US" sz="1200" dirty="0">
                <a:solidFill>
                  <a:srgbClr val="FFFFFF"/>
                </a:solidFill>
                <a:latin typeface="Now Bold"/>
              </a:rPr>
              <a:t>£</a:t>
            </a:r>
            <a:r>
              <a:rPr lang="en-US" sz="1146" dirty="0">
                <a:solidFill>
                  <a:srgbClr val="FFFFFF"/>
                </a:solidFill>
                <a:latin typeface="Cardo"/>
              </a:rPr>
              <a:t> 16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2734064" y="4429255"/>
            <a:ext cx="777284" cy="200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604"/>
              </a:lnSpc>
            </a:pPr>
            <a:r>
              <a:rPr lang="en-US" sz="1200" dirty="0">
                <a:solidFill>
                  <a:srgbClr val="FFFFFF"/>
                </a:solidFill>
                <a:latin typeface="Now Bold"/>
              </a:rPr>
              <a:t>£ </a:t>
            </a:r>
            <a:r>
              <a:rPr lang="en-US" sz="1146" dirty="0">
                <a:solidFill>
                  <a:srgbClr val="FFFFFF"/>
                </a:solidFill>
                <a:latin typeface="Cardo"/>
              </a:rPr>
              <a:t>15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575924" y="3508512"/>
            <a:ext cx="1803479" cy="192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04"/>
              </a:lnSpc>
            </a:pPr>
            <a:r>
              <a:rPr lang="en-US" sz="1146">
                <a:solidFill>
                  <a:srgbClr val="FFFFFF"/>
                </a:solidFill>
                <a:latin typeface="Cardo"/>
              </a:rPr>
              <a:t>Rum, citrus juice and sugar.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575924" y="3928333"/>
            <a:ext cx="1803479" cy="192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04"/>
              </a:lnSpc>
            </a:pPr>
            <a:r>
              <a:rPr lang="en-US" sz="1146">
                <a:solidFill>
                  <a:srgbClr val="FFFFFF"/>
                </a:solidFill>
                <a:latin typeface="Cardo"/>
              </a:rPr>
              <a:t>combining gin and lime.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575924" y="4385533"/>
            <a:ext cx="1803479" cy="192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04"/>
              </a:lnSpc>
            </a:pPr>
            <a:r>
              <a:rPr lang="en-US" sz="1146" dirty="0">
                <a:solidFill>
                  <a:srgbClr val="FFFFFF"/>
                </a:solidFill>
                <a:latin typeface="Cardo"/>
              </a:rPr>
              <a:t>whiskey, sweet vermouth.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7011852" y="7128783"/>
            <a:ext cx="415033" cy="9167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815"/>
              </a:lnSpc>
              <a:spcBef>
                <a:spcPct val="0"/>
              </a:spcBef>
            </a:pPr>
            <a:r>
              <a:rPr lang="en-US" sz="1296" spc="129">
                <a:solidFill>
                  <a:srgbClr val="FFFFFF"/>
                </a:solidFill>
                <a:latin typeface="Nunito Sans Regular Bold"/>
              </a:rPr>
              <a:t>£12</a:t>
            </a:r>
          </a:p>
          <a:p>
            <a:pPr algn="r">
              <a:lnSpc>
                <a:spcPts val="1815"/>
              </a:lnSpc>
              <a:spcBef>
                <a:spcPct val="0"/>
              </a:spcBef>
            </a:pPr>
            <a:r>
              <a:rPr lang="en-US" sz="1296" spc="129">
                <a:solidFill>
                  <a:srgbClr val="FFFFFF"/>
                </a:solidFill>
                <a:latin typeface="Nunito Sans Regular Bold"/>
              </a:rPr>
              <a:t>£11</a:t>
            </a:r>
          </a:p>
          <a:p>
            <a:pPr algn="r">
              <a:lnSpc>
                <a:spcPts val="1815"/>
              </a:lnSpc>
              <a:spcBef>
                <a:spcPct val="0"/>
              </a:spcBef>
            </a:pPr>
            <a:r>
              <a:rPr lang="en-US" sz="1296" spc="129">
                <a:solidFill>
                  <a:srgbClr val="FFFFFF"/>
                </a:solidFill>
                <a:latin typeface="Nunito Sans Regular Bold"/>
              </a:rPr>
              <a:t>£11</a:t>
            </a:r>
          </a:p>
          <a:p>
            <a:pPr algn="r">
              <a:lnSpc>
                <a:spcPts val="1815"/>
              </a:lnSpc>
              <a:spcBef>
                <a:spcPct val="0"/>
              </a:spcBef>
            </a:pPr>
            <a:r>
              <a:rPr lang="en-US" sz="1296" spc="129">
                <a:solidFill>
                  <a:srgbClr val="FFFFFF"/>
                </a:solidFill>
                <a:latin typeface="Nunito Sans Regular Bold"/>
              </a:rPr>
              <a:t>£10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4586413" y="7119258"/>
            <a:ext cx="2156298" cy="9263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15"/>
              </a:lnSpc>
              <a:spcBef>
                <a:spcPct val="0"/>
              </a:spcBef>
            </a:pPr>
            <a:r>
              <a:rPr lang="en-US" sz="1296" spc="129" dirty="0">
                <a:solidFill>
                  <a:srgbClr val="FFFFFF"/>
                </a:solidFill>
                <a:latin typeface="Ubuntu"/>
              </a:rPr>
              <a:t>Moong dal Halwa</a:t>
            </a:r>
          </a:p>
          <a:p>
            <a:pPr algn="l">
              <a:lnSpc>
                <a:spcPts val="1815"/>
              </a:lnSpc>
              <a:spcBef>
                <a:spcPct val="0"/>
              </a:spcBef>
            </a:pPr>
            <a:r>
              <a:rPr lang="en-US" sz="1296" spc="129" dirty="0">
                <a:solidFill>
                  <a:srgbClr val="FFFFFF"/>
                </a:solidFill>
                <a:latin typeface="Ubuntu"/>
              </a:rPr>
              <a:t>Shahi Saffron Pistachio </a:t>
            </a:r>
            <a:r>
              <a:rPr lang="en-US" sz="1296" spc="129" dirty="0" err="1">
                <a:solidFill>
                  <a:srgbClr val="FFFFFF"/>
                </a:solidFill>
                <a:latin typeface="Ubuntu"/>
              </a:rPr>
              <a:t>Seviyan</a:t>
            </a:r>
            <a:endParaRPr lang="en-US" sz="1296" spc="129" dirty="0">
              <a:solidFill>
                <a:srgbClr val="FFFFFF"/>
              </a:solidFill>
              <a:latin typeface="Ubuntu"/>
            </a:endParaRPr>
          </a:p>
          <a:p>
            <a:pPr>
              <a:lnSpc>
                <a:spcPts val="1815"/>
              </a:lnSpc>
              <a:spcBef>
                <a:spcPct val="0"/>
              </a:spcBef>
            </a:pPr>
            <a:r>
              <a:rPr lang="en-US" sz="1296" spc="129" dirty="0" err="1">
                <a:solidFill>
                  <a:srgbClr val="FFFFFF"/>
                </a:solidFill>
                <a:latin typeface="Ubuntu"/>
              </a:rPr>
              <a:t>Badaam</a:t>
            </a:r>
            <a:r>
              <a:rPr lang="en-US" sz="1296" spc="129" dirty="0">
                <a:solidFill>
                  <a:srgbClr val="FFFFFF"/>
                </a:solidFill>
                <a:latin typeface="Ubuntu"/>
              </a:rPr>
              <a:t> Halwa &amp; </a:t>
            </a:r>
            <a:r>
              <a:rPr lang="en-US" sz="1296" spc="129" dirty="0" err="1">
                <a:solidFill>
                  <a:srgbClr val="FFFFFF"/>
                </a:solidFill>
                <a:latin typeface="Ubuntu"/>
              </a:rPr>
              <a:t>Barfis</a:t>
            </a:r>
            <a:endParaRPr lang="en-US" sz="1296" spc="129" dirty="0">
              <a:solidFill>
                <a:srgbClr val="FFFFFF"/>
              </a:solidFill>
              <a:latin typeface="Ubuntu"/>
            </a:endParaRPr>
          </a:p>
        </p:txBody>
      </p:sp>
      <p:sp>
        <p:nvSpPr>
          <p:cNvPr id="77" name="TextBox 77"/>
          <p:cNvSpPr txBox="1"/>
          <p:nvPr/>
        </p:nvSpPr>
        <p:spPr>
          <a:xfrm>
            <a:off x="4208838" y="2998726"/>
            <a:ext cx="1820508" cy="2190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89"/>
              </a:lnSpc>
            </a:pPr>
            <a:r>
              <a:rPr lang="en-US" sz="1349" dirty="0">
                <a:solidFill>
                  <a:srgbClr val="FFFFFF"/>
                </a:solidFill>
                <a:latin typeface="Now"/>
              </a:rPr>
              <a:t>EXPRESSO MARTINI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4187552" y="3489063"/>
            <a:ext cx="1820508" cy="2190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889"/>
              </a:lnSpc>
            </a:pPr>
            <a:r>
              <a:rPr lang="en-US" sz="1349">
                <a:solidFill>
                  <a:srgbClr val="FFFFFF"/>
                </a:solidFill>
                <a:latin typeface="Now"/>
              </a:rPr>
              <a:t>MIMOSA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5979687" y="3181723"/>
            <a:ext cx="784624" cy="1983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619"/>
              </a:lnSpc>
            </a:pPr>
            <a:r>
              <a:rPr lang="en-US" sz="1200" dirty="0">
                <a:solidFill>
                  <a:srgbClr val="FFFFFF"/>
                </a:solidFill>
                <a:latin typeface="Now Bold"/>
              </a:rPr>
              <a:t> £ </a:t>
            </a:r>
            <a:r>
              <a:rPr lang="en-US" sz="1156" dirty="0">
                <a:solidFill>
                  <a:srgbClr val="FFFFFF"/>
                </a:solidFill>
                <a:latin typeface="Cardo"/>
              </a:rPr>
              <a:t>16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5979687" y="3758460"/>
            <a:ext cx="784624" cy="1983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619"/>
              </a:lnSpc>
            </a:pPr>
            <a:r>
              <a:rPr lang="en-US" sz="1200" dirty="0">
                <a:solidFill>
                  <a:srgbClr val="FFFFFF"/>
                </a:solidFill>
                <a:latin typeface="Now Bold"/>
              </a:rPr>
              <a:t>£ </a:t>
            </a:r>
            <a:r>
              <a:rPr lang="en-US" sz="1156" dirty="0">
                <a:solidFill>
                  <a:srgbClr val="FFFFFF"/>
                </a:solidFill>
                <a:latin typeface="Cardo"/>
              </a:rPr>
              <a:t>17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4208838" y="3182276"/>
            <a:ext cx="1820508" cy="1946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19"/>
              </a:lnSpc>
            </a:pPr>
            <a:r>
              <a:rPr lang="en-US" sz="1156">
                <a:solidFill>
                  <a:srgbClr val="FFFFFF"/>
                </a:solidFill>
                <a:latin typeface="Cardo"/>
              </a:rPr>
              <a:t>vodka and Coffee.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4187552" y="3672613"/>
            <a:ext cx="1820508" cy="399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19"/>
              </a:lnSpc>
            </a:pPr>
            <a:r>
              <a:rPr lang="en-US" sz="1156" dirty="0">
                <a:solidFill>
                  <a:srgbClr val="FFFFFF"/>
                </a:solidFill>
                <a:latin typeface="Cardo"/>
              </a:rPr>
              <a:t>champagne and chilled orange juice.</a:t>
            </a:r>
          </a:p>
        </p:txBody>
      </p:sp>
      <p:grpSp>
        <p:nvGrpSpPr>
          <p:cNvPr id="83" name="Group 83"/>
          <p:cNvGrpSpPr/>
          <p:nvPr/>
        </p:nvGrpSpPr>
        <p:grpSpPr>
          <a:xfrm>
            <a:off x="602050" y="6238729"/>
            <a:ext cx="3432059" cy="496772"/>
            <a:chOff x="0" y="0"/>
            <a:chExt cx="4576078" cy="662363"/>
          </a:xfrm>
        </p:grpSpPr>
        <p:sp>
          <p:nvSpPr>
            <p:cNvPr id="84" name="TextBox 84"/>
            <p:cNvSpPr txBox="1"/>
            <p:nvPr/>
          </p:nvSpPr>
          <p:spPr>
            <a:xfrm>
              <a:off x="0" y="-85725"/>
              <a:ext cx="3468544" cy="7228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63"/>
                </a:lnSpc>
              </a:pPr>
              <a:r>
                <a:rPr lang="en-US" sz="1271" spc="50" dirty="0">
                  <a:solidFill>
                    <a:srgbClr val="FFFFFF"/>
                  </a:solidFill>
                  <a:latin typeface="Ubuntu"/>
                </a:rPr>
                <a:t>Bottled Water</a:t>
              </a:r>
            </a:p>
            <a:p>
              <a:pPr>
                <a:lnSpc>
                  <a:spcPts val="2263"/>
                </a:lnSpc>
              </a:pPr>
              <a:r>
                <a:rPr lang="en-US" sz="1271" spc="50" dirty="0">
                  <a:solidFill>
                    <a:srgbClr val="FFFFFF"/>
                  </a:solidFill>
                  <a:latin typeface="Ubuntu"/>
                </a:rPr>
                <a:t>Brewed Coffee</a:t>
              </a:r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3455803" y="-60474"/>
              <a:ext cx="1120275" cy="7228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263"/>
                </a:lnSpc>
              </a:pPr>
              <a:r>
                <a:rPr lang="en-US" sz="1271" spc="50">
                  <a:solidFill>
                    <a:srgbClr val="FFFFFF"/>
                  </a:solidFill>
                  <a:latin typeface="Ubuntu"/>
                </a:rPr>
                <a:t>3.00</a:t>
              </a:r>
            </a:p>
            <a:p>
              <a:pPr algn="r">
                <a:lnSpc>
                  <a:spcPts val="2263"/>
                </a:lnSpc>
              </a:pPr>
              <a:r>
                <a:rPr lang="en-US" sz="1271" spc="50">
                  <a:solidFill>
                    <a:srgbClr val="FFFFFF"/>
                  </a:solidFill>
                  <a:latin typeface="Ubuntu"/>
                </a:rPr>
                <a:t>4.00</a:t>
              </a:r>
            </a:p>
          </p:txBody>
        </p:sp>
      </p:grpSp>
      <p:sp>
        <p:nvSpPr>
          <p:cNvPr id="86" name="Rectangle 85">
            <a:extLst>
              <a:ext uri="{FF2B5EF4-FFF2-40B4-BE49-F238E27FC236}">
                <a16:creationId xmlns:a16="http://schemas.microsoft.com/office/drawing/2014/main" id="{2F376F67-66C4-4344-A4D7-DB80C30CA0CD}"/>
              </a:ext>
            </a:extLst>
          </p:cNvPr>
          <p:cNvSpPr/>
          <p:nvPr/>
        </p:nvSpPr>
        <p:spPr>
          <a:xfrm>
            <a:off x="5474995" y="8972211"/>
            <a:ext cx="176138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900" dirty="0">
                <a:solidFill>
                  <a:srgbClr val="FFFF00"/>
                </a:solidFill>
              </a:rPr>
              <a:t>NB: Since our Menu is </a:t>
            </a:r>
            <a:r>
              <a:rPr lang="en-US" sz="900" dirty="0" err="1">
                <a:solidFill>
                  <a:srgbClr val="FFFF00"/>
                </a:solidFill>
              </a:rPr>
              <a:t>alacarte</a:t>
            </a:r>
            <a:r>
              <a:rPr lang="en-US" sz="900" dirty="0">
                <a:solidFill>
                  <a:srgbClr val="FFFF00"/>
                </a:solidFill>
              </a:rPr>
              <a:t>, you can order your meals before you arrive and pay via MPESA Till No. 779721 to avoid waiting. </a:t>
            </a:r>
            <a:r>
              <a:rPr lang="en-US" sz="900" dirty="0" err="1">
                <a:solidFill>
                  <a:srgbClr val="FFFF00"/>
                </a:solidFill>
              </a:rPr>
              <a:t>Mbuzi</a:t>
            </a:r>
            <a:r>
              <a:rPr lang="en-US" sz="900" dirty="0">
                <a:solidFill>
                  <a:srgbClr val="FFFF00"/>
                </a:solidFill>
              </a:rPr>
              <a:t> </a:t>
            </a:r>
            <a:r>
              <a:rPr lang="en-US" sz="900" dirty="0" err="1">
                <a:solidFill>
                  <a:srgbClr val="FFFF00"/>
                </a:solidFill>
              </a:rPr>
              <a:t>Choma</a:t>
            </a:r>
            <a:r>
              <a:rPr lang="en-US" sz="900" dirty="0">
                <a:solidFill>
                  <a:srgbClr val="FFFF00"/>
                </a:solidFill>
              </a:rPr>
              <a:t> available on weekends, prices depending on sizes. No outside food or drinks are allowed.</a:t>
            </a:r>
            <a:endParaRPr lang="en-GB" sz="900" dirty="0">
              <a:solidFill>
                <a:srgbClr val="FFFF00"/>
              </a:solidFill>
            </a:endParaRPr>
          </a:p>
        </p:txBody>
      </p:sp>
      <p:pic>
        <p:nvPicPr>
          <p:cNvPr id="87" name="Picture 15">
            <a:extLst>
              <a:ext uri="{FF2B5EF4-FFF2-40B4-BE49-F238E27FC236}">
                <a16:creationId xmlns:a16="http://schemas.microsoft.com/office/drawing/2014/main" id="{77A4C4FE-A114-4447-9EDC-355E21D23896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r="24566" b="17824"/>
          <a:stretch>
            <a:fillRect/>
          </a:stretch>
        </p:blipFill>
        <p:spPr>
          <a:xfrm>
            <a:off x="4160670" y="8759657"/>
            <a:ext cx="1314116" cy="1354627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7215464-310A-4C6A-AF92-89CA68930991}"/>
              </a:ext>
            </a:extLst>
          </p:cNvPr>
          <p:cNvSpPr/>
          <p:nvPr/>
        </p:nvSpPr>
        <p:spPr>
          <a:xfrm>
            <a:off x="4135534" y="4148493"/>
            <a:ext cx="2268002" cy="7463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b="1" dirty="0">
                <a:solidFill>
                  <a:schemeClr val="bg1"/>
                </a:solidFill>
              </a:rPr>
              <a:t>FRESH ORANGE MOJITO</a:t>
            </a:r>
          </a:p>
          <a:p>
            <a:r>
              <a:rPr lang="en-US" sz="1050" dirty="0">
                <a:solidFill>
                  <a:schemeClr val="bg1"/>
                </a:solidFill>
              </a:rPr>
              <a:t>The combination of orange-flavored mojitos with the freshness of ice water is extraordinary.</a:t>
            </a:r>
          </a:p>
        </p:txBody>
      </p:sp>
      <p:sp>
        <p:nvSpPr>
          <p:cNvPr id="89" name="TextBox 80">
            <a:extLst>
              <a:ext uri="{FF2B5EF4-FFF2-40B4-BE49-F238E27FC236}">
                <a16:creationId xmlns:a16="http://schemas.microsoft.com/office/drawing/2014/main" id="{09C4C3DF-450D-420E-8780-71AD40900AC7}"/>
              </a:ext>
            </a:extLst>
          </p:cNvPr>
          <p:cNvSpPr txBox="1"/>
          <p:nvPr/>
        </p:nvSpPr>
        <p:spPr>
          <a:xfrm>
            <a:off x="5993773" y="4273205"/>
            <a:ext cx="784624" cy="1983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619"/>
              </a:lnSpc>
            </a:pPr>
            <a:r>
              <a:rPr lang="en-US" sz="1200" dirty="0">
                <a:solidFill>
                  <a:srgbClr val="FFFFFF"/>
                </a:solidFill>
                <a:latin typeface="Now Bold"/>
              </a:rPr>
              <a:t>£ </a:t>
            </a:r>
            <a:r>
              <a:rPr lang="en-US" sz="1156" dirty="0">
                <a:solidFill>
                  <a:srgbClr val="FFFFFF"/>
                </a:solidFill>
                <a:latin typeface="Cardo"/>
              </a:rPr>
              <a:t>107</a:t>
            </a:r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634FEEB8-AD48-46FD-9727-7022AC2EA1A6}"/>
              </a:ext>
            </a:extLst>
          </p:cNvPr>
          <p:cNvSpPr/>
          <p:nvPr/>
        </p:nvSpPr>
        <p:spPr>
          <a:xfrm>
            <a:off x="451694" y="4660176"/>
            <a:ext cx="235937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FRESH PEACH MOJITO</a:t>
            </a:r>
          </a:p>
          <a:p>
            <a:r>
              <a:rPr lang="en-US" sz="1100" dirty="0">
                <a:solidFill>
                  <a:schemeClr val="bg1"/>
                </a:solidFill>
              </a:rPr>
              <a:t>A delicious peach flavored drink with a blend of ice water.</a:t>
            </a:r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91" name="TextBox 71">
            <a:extLst>
              <a:ext uri="{FF2B5EF4-FFF2-40B4-BE49-F238E27FC236}">
                <a16:creationId xmlns:a16="http://schemas.microsoft.com/office/drawing/2014/main" id="{66EE8BDA-F5B7-450D-82A0-16B439D32637}"/>
              </a:ext>
            </a:extLst>
          </p:cNvPr>
          <p:cNvSpPr txBox="1"/>
          <p:nvPr/>
        </p:nvSpPr>
        <p:spPr>
          <a:xfrm>
            <a:off x="2738260" y="4855756"/>
            <a:ext cx="777284" cy="200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604"/>
              </a:lnSpc>
            </a:pPr>
            <a:r>
              <a:rPr lang="en-US" sz="1200" dirty="0">
                <a:solidFill>
                  <a:srgbClr val="FFFFFF"/>
                </a:solidFill>
                <a:latin typeface="Now Bold"/>
              </a:rPr>
              <a:t>£</a:t>
            </a:r>
            <a:r>
              <a:rPr lang="en-US" sz="1146" dirty="0">
                <a:solidFill>
                  <a:srgbClr val="FFFFFF"/>
                </a:solidFill>
                <a:latin typeface="Cardo"/>
              </a:rPr>
              <a:t> 15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C80F8D5-BEDC-4B0A-8845-5E3FFC8DE15C}"/>
              </a:ext>
            </a:extLst>
          </p:cNvPr>
          <p:cNvSpPr/>
          <p:nvPr/>
        </p:nvSpPr>
        <p:spPr>
          <a:xfrm>
            <a:off x="273050" y="546100"/>
            <a:ext cx="70104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algn="just"/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Baiomy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E. A. M.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(2013) “Menus as marketing tools: Developing a resort hotel restaurant menu typology,”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Tourism Research &amp; Hospitality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02(02).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10.4172/2324-8807.1000116.</a:t>
            </a:r>
          </a:p>
          <a:p>
            <a:pPr algn="just"/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Canva (2022)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menu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Canva.com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https://www.canva.com/design/DAFRurYyUvQ/xrMDRHLWW_yEdZETPsUygg/edit (Accessed: November 12, 2022).</a:t>
            </a:r>
          </a:p>
          <a:p>
            <a:pPr algn="just"/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MustHaveMenus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(2022)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design the perfect menu for your hotel’s restaurant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News Resource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https://www.hotelnewsresource.com/article121152.html (Accessed: November 12, 2022).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74731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627</Words>
  <Application>Microsoft Office PowerPoint</Application>
  <PresentationFormat>Custom</PresentationFormat>
  <Paragraphs>111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7" baseType="lpstr">
      <vt:lpstr>Nunito Sans Regular Bold</vt:lpstr>
      <vt:lpstr>Now</vt:lpstr>
      <vt:lpstr>Gagalin Bold</vt:lpstr>
      <vt:lpstr>Arial</vt:lpstr>
      <vt:lpstr>Calibri</vt:lpstr>
      <vt:lpstr>Poppins Bold Bold</vt:lpstr>
      <vt:lpstr>Times New Roman</vt:lpstr>
      <vt:lpstr>Cardo</vt:lpstr>
      <vt:lpstr>Poppins Light Bold</vt:lpstr>
      <vt:lpstr>Ubuntu</vt:lpstr>
      <vt:lpstr>Now Bold</vt:lpstr>
      <vt:lpstr>Art Nuvo Letterpress</vt:lpstr>
      <vt:lpstr>Poppins Medium Bold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Estera Lautarescu</dc:creator>
  <cp:lastModifiedBy>estera.lautarescu1@gmail.com</cp:lastModifiedBy>
  <cp:revision>1</cp:revision>
  <dcterms:created xsi:type="dcterms:W3CDTF">2006-08-16T00:00:00Z</dcterms:created>
  <dcterms:modified xsi:type="dcterms:W3CDTF">2022-11-18T02:41:59Z</dcterms:modified>
  <dc:identifier>DAFRuYRJ2ow</dc:identifier>
</cp:coreProperties>
</file>