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48" r:id="rId3"/>
  </p:sldMasterIdLst>
  <p:sldIdLst>
    <p:sldId id="256" r:id="rId4"/>
    <p:sldId id="291" r:id="rId5"/>
    <p:sldId id="257" r:id="rId6"/>
    <p:sldId id="273" r:id="rId7"/>
    <p:sldId id="274" r:id="rId8"/>
    <p:sldId id="275" r:id="rId9"/>
    <p:sldId id="258" r:id="rId10"/>
    <p:sldId id="259" r:id="rId11"/>
    <p:sldId id="272" r:id="rId12"/>
    <p:sldId id="276" r:id="rId13"/>
    <p:sldId id="277" r:id="rId14"/>
    <p:sldId id="278" r:id="rId15"/>
    <p:sldId id="264" r:id="rId16"/>
    <p:sldId id="270" r:id="rId17"/>
    <p:sldId id="271" r:id="rId18"/>
    <p:sldId id="265" r:id="rId19"/>
    <p:sldId id="269" r:id="rId20"/>
    <p:sldId id="293" r:id="rId21"/>
    <p:sldId id="268" r:id="rId22"/>
    <p:sldId id="294" r:id="rId23"/>
    <p:sldId id="295" r:id="rId24"/>
    <p:sldId id="266" r:id="rId25"/>
    <p:sldId id="29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11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6C6F66-6AED-4232-9B81-07F802B8706C}" type="doc">
      <dgm:prSet loTypeId="urn:microsoft.com/office/officeart/2005/8/layout/radial4" loCatId="relationship" qsTypeId="urn:microsoft.com/office/officeart/2005/8/quickstyle/simple1" qsCatId="simple" csTypeId="urn:microsoft.com/office/officeart/2005/8/colors/accent0_1" csCatId="mainScheme" phldr="1"/>
      <dgm:spPr/>
      <dgm:t>
        <a:bodyPr/>
        <a:lstStyle/>
        <a:p>
          <a:endParaRPr lang="en-GB"/>
        </a:p>
      </dgm:t>
    </dgm:pt>
    <dgm:pt modelId="{B93BE501-B9BF-4FEB-946C-0A1752FD4D81}">
      <dgm:prSet phldrT="[Text]"/>
      <dgm:spPr>
        <a:xfrm>
          <a:off x="2061846" y="1837556"/>
          <a:ext cx="1362706" cy="1362706"/>
        </a:xfrm>
        <a:prstGeom prst="ellipse">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gm:spPr>
      <dgm:t>
        <a:bodyPr/>
        <a:lstStyle/>
        <a:p>
          <a:pPr>
            <a:buNone/>
          </a:pPr>
          <a:r>
            <a:rPr lang="en-GB">
              <a:solidFill>
                <a:sysClr val="windowText" lastClr="000000">
                  <a:hueOff val="0"/>
                  <a:satOff val="0"/>
                  <a:lumOff val="0"/>
                  <a:alphaOff val="0"/>
                </a:sysClr>
              </a:solidFill>
              <a:latin typeface="Calibri" panose="020F0502020204030204"/>
              <a:ea typeface="+mn-ea"/>
              <a:cs typeface="+mn-cs"/>
            </a:rPr>
            <a:t>Radical Change!</a:t>
          </a:r>
        </a:p>
      </dgm:t>
    </dgm:pt>
    <dgm:pt modelId="{FD1BD55A-EFC2-4A23-B080-E4F7A59D6C16}" type="parTrans" cxnId="{850EBA26-931D-46EE-8263-773890DCCA5F}">
      <dgm:prSet/>
      <dgm:spPr/>
      <dgm:t>
        <a:bodyPr/>
        <a:lstStyle/>
        <a:p>
          <a:endParaRPr lang="en-GB"/>
        </a:p>
      </dgm:t>
    </dgm:pt>
    <dgm:pt modelId="{0FF37F49-C9D2-4B40-9CCF-A90BC1FC9134}" type="sibTrans" cxnId="{850EBA26-931D-46EE-8263-773890DCCA5F}">
      <dgm:prSet/>
      <dgm:spPr/>
      <dgm:t>
        <a:bodyPr/>
        <a:lstStyle/>
        <a:p>
          <a:endParaRPr lang="en-GB"/>
        </a:p>
      </dgm:t>
    </dgm:pt>
    <dgm:pt modelId="{1FCC6E4A-E82F-41D6-9F54-58E56B6FEE0C}">
      <dgm:prSet phldrT="[Text]"/>
      <dgm:spPr>
        <a:xfrm>
          <a:off x="94970" y="2001081"/>
          <a:ext cx="1294570" cy="1035656"/>
        </a:xfrm>
        <a:prstGeom prst="roundRect">
          <a:avLst>
            <a:gd name="adj" fmla="val 10000"/>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gm:spPr>
      <dgm:t>
        <a:bodyPr/>
        <a:lstStyle/>
        <a:p>
          <a:pPr>
            <a:buNone/>
          </a:pPr>
          <a:r>
            <a:rPr lang="en-GB">
              <a:solidFill>
                <a:sysClr val="windowText" lastClr="000000">
                  <a:hueOff val="0"/>
                  <a:satOff val="0"/>
                  <a:lumOff val="0"/>
                  <a:alphaOff val="0"/>
                </a:sysClr>
              </a:solidFill>
              <a:latin typeface="Calibri" panose="020F0502020204030204"/>
              <a:ea typeface="+mn-ea"/>
              <a:cs typeface="+mn-cs"/>
            </a:rPr>
            <a:t>Welsh public services face severe and prolonged challenges</a:t>
          </a:r>
        </a:p>
      </dgm:t>
    </dgm:pt>
    <dgm:pt modelId="{A5589A7E-4BB4-4513-B291-C181BD098E81}" type="parTrans" cxnId="{E3E8C0A8-ADE5-4570-8726-325D9689A6FC}">
      <dgm:prSet/>
      <dgm:spPr>
        <a:xfrm rot="10800000">
          <a:off x="742255" y="2324724"/>
          <a:ext cx="1247014" cy="388371"/>
        </a:xfrm>
        <a:prstGeom prst="leftArrow">
          <a:avLst>
            <a:gd name="adj1" fmla="val 60000"/>
            <a:gd name="adj2" fmla="val 50000"/>
          </a:avLst>
        </a:prstGeom>
        <a:solidFill>
          <a:sysClr val="windowText" lastClr="000000">
            <a:tint val="60000"/>
            <a:hueOff val="0"/>
            <a:satOff val="0"/>
            <a:lumOff val="0"/>
            <a:alphaOff val="0"/>
          </a:sysClr>
        </a:solidFill>
        <a:ln>
          <a:noFill/>
        </a:ln>
        <a:effectLst/>
      </dgm:spPr>
      <dgm:t>
        <a:bodyPr/>
        <a:lstStyle/>
        <a:p>
          <a:endParaRPr lang="en-GB"/>
        </a:p>
      </dgm:t>
    </dgm:pt>
    <dgm:pt modelId="{57F578A7-16E4-4E62-830D-B19971057C91}" type="sibTrans" cxnId="{E3E8C0A8-ADE5-4570-8726-325D9689A6FC}">
      <dgm:prSet/>
      <dgm:spPr/>
      <dgm:t>
        <a:bodyPr/>
        <a:lstStyle/>
        <a:p>
          <a:endParaRPr lang="en-GB"/>
        </a:p>
      </dgm:t>
    </dgm:pt>
    <dgm:pt modelId="{0308AB6C-1AF8-4547-951F-A7FD3F02025B}">
      <dgm:prSet phldrT="[Text]"/>
      <dgm:spPr>
        <a:xfrm>
          <a:off x="681033" y="586200"/>
          <a:ext cx="1294570" cy="1035656"/>
        </a:xfrm>
        <a:prstGeom prst="roundRect">
          <a:avLst>
            <a:gd name="adj" fmla="val 10000"/>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gm:spPr>
      <dgm:t>
        <a:bodyPr/>
        <a:lstStyle/>
        <a:p>
          <a:pPr>
            <a:buNone/>
          </a:pPr>
          <a:r>
            <a:rPr lang="en-GB">
              <a:solidFill>
                <a:sysClr val="windowText" lastClr="000000">
                  <a:hueOff val="0"/>
                  <a:satOff val="0"/>
                  <a:lumOff val="0"/>
                  <a:alphaOff val="0"/>
                </a:sysClr>
              </a:solidFill>
              <a:latin typeface="Calibri" panose="020F0502020204030204"/>
              <a:ea typeface="+mn-ea"/>
              <a:cs typeface="+mn-cs"/>
            </a:rPr>
            <a:t>Effects of recession and austerity will continue</a:t>
          </a:r>
        </a:p>
      </dgm:t>
    </dgm:pt>
    <dgm:pt modelId="{A23AE1B8-3EE6-433C-AAE3-8F02E8C307FB}" type="parTrans" cxnId="{41AA1392-2CA4-4101-866A-F88D8582CE4E}">
      <dgm:prSet/>
      <dgm:spPr>
        <a:xfrm rot="13500000">
          <a:off x="1145697" y="1350728"/>
          <a:ext cx="1247014" cy="388371"/>
        </a:xfrm>
        <a:prstGeom prst="leftArrow">
          <a:avLst>
            <a:gd name="adj1" fmla="val 60000"/>
            <a:gd name="adj2" fmla="val 50000"/>
          </a:avLst>
        </a:prstGeom>
        <a:solidFill>
          <a:sysClr val="windowText" lastClr="000000">
            <a:tint val="60000"/>
            <a:hueOff val="0"/>
            <a:satOff val="0"/>
            <a:lumOff val="0"/>
            <a:alphaOff val="0"/>
          </a:sysClr>
        </a:solidFill>
        <a:ln>
          <a:noFill/>
        </a:ln>
        <a:effectLst/>
      </dgm:spPr>
      <dgm:t>
        <a:bodyPr/>
        <a:lstStyle/>
        <a:p>
          <a:endParaRPr lang="en-GB"/>
        </a:p>
      </dgm:t>
    </dgm:pt>
    <dgm:pt modelId="{4322E11E-4B47-43B5-A62C-21473A05044E}" type="sibTrans" cxnId="{41AA1392-2CA4-4101-866A-F88D8582CE4E}">
      <dgm:prSet/>
      <dgm:spPr/>
      <dgm:t>
        <a:bodyPr/>
        <a:lstStyle/>
        <a:p>
          <a:endParaRPr lang="en-GB"/>
        </a:p>
      </dgm:t>
    </dgm:pt>
    <dgm:pt modelId="{DF2EDE08-FB06-42D2-905D-31A5A7E7E774}">
      <dgm:prSet phldrT="[Text]"/>
      <dgm:spPr>
        <a:xfrm>
          <a:off x="2095914" y="137"/>
          <a:ext cx="1294570" cy="1035656"/>
        </a:xfrm>
        <a:prstGeom prst="roundRect">
          <a:avLst>
            <a:gd name="adj" fmla="val 10000"/>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gm:spPr>
      <dgm:t>
        <a:bodyPr/>
        <a:lstStyle/>
        <a:p>
          <a:pPr>
            <a:buNone/>
          </a:pPr>
          <a:r>
            <a:rPr lang="en-GB">
              <a:solidFill>
                <a:sysClr val="windowText" lastClr="000000">
                  <a:hueOff val="0"/>
                  <a:satOff val="0"/>
                  <a:lumOff val="0"/>
                  <a:alphaOff val="0"/>
                </a:sysClr>
              </a:solidFill>
              <a:latin typeface="Calibri" panose="020F0502020204030204"/>
              <a:ea typeface="+mn-ea"/>
              <a:cs typeface="+mn-cs"/>
            </a:rPr>
            <a:t>Pressures of an ageing population and expectations are higher than ever before</a:t>
          </a:r>
        </a:p>
      </dgm:t>
    </dgm:pt>
    <dgm:pt modelId="{3704D442-3776-4378-A66A-8F489EEACAEF}" type="parTrans" cxnId="{B910A171-39B8-45B1-BE4F-7F383C986251}">
      <dgm:prSet/>
      <dgm:spPr>
        <a:xfrm rot="16200000">
          <a:off x="2119692" y="947286"/>
          <a:ext cx="1247014" cy="388371"/>
        </a:xfrm>
        <a:prstGeom prst="leftArrow">
          <a:avLst>
            <a:gd name="adj1" fmla="val 60000"/>
            <a:gd name="adj2" fmla="val 50000"/>
          </a:avLst>
        </a:prstGeom>
        <a:solidFill>
          <a:sysClr val="windowText" lastClr="000000">
            <a:tint val="60000"/>
            <a:hueOff val="0"/>
            <a:satOff val="0"/>
            <a:lumOff val="0"/>
            <a:alphaOff val="0"/>
          </a:sysClr>
        </a:solidFill>
        <a:ln>
          <a:noFill/>
        </a:ln>
        <a:effectLst/>
      </dgm:spPr>
      <dgm:t>
        <a:bodyPr/>
        <a:lstStyle/>
        <a:p>
          <a:endParaRPr lang="en-GB"/>
        </a:p>
      </dgm:t>
    </dgm:pt>
    <dgm:pt modelId="{D759F9E2-0841-476A-A1C5-7E7998B64387}" type="sibTrans" cxnId="{B910A171-39B8-45B1-BE4F-7F383C986251}">
      <dgm:prSet/>
      <dgm:spPr/>
      <dgm:t>
        <a:bodyPr/>
        <a:lstStyle/>
        <a:p>
          <a:endParaRPr lang="en-GB"/>
        </a:p>
      </dgm:t>
    </dgm:pt>
    <dgm:pt modelId="{B90BEE3E-DB04-427E-90A0-F1945DF98F5E}">
      <dgm:prSet/>
      <dgm:spPr>
        <a:xfrm>
          <a:off x="3510796" y="586200"/>
          <a:ext cx="1294570" cy="1035656"/>
        </a:xfrm>
        <a:prstGeom prst="roundRect">
          <a:avLst>
            <a:gd name="adj" fmla="val 10000"/>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gm:spPr>
      <dgm:t>
        <a:bodyPr/>
        <a:lstStyle/>
        <a:p>
          <a:pPr>
            <a:buNone/>
          </a:pPr>
          <a:r>
            <a:rPr lang="en-GB">
              <a:solidFill>
                <a:sysClr val="windowText" lastClr="000000">
                  <a:hueOff val="0"/>
                  <a:satOff val="0"/>
                  <a:lumOff val="0"/>
                  <a:alphaOff val="0"/>
                </a:sysClr>
              </a:solidFill>
              <a:latin typeface="Calibri" panose="020F0502020204030204"/>
              <a:ea typeface="+mn-ea"/>
              <a:cs typeface="+mn-cs"/>
            </a:rPr>
            <a:t>Severe pressure - demand grows and resources shrink</a:t>
          </a:r>
        </a:p>
      </dgm:t>
    </dgm:pt>
    <dgm:pt modelId="{DC3C51A6-238C-411E-83CB-56C506A9C2BC}" type="parTrans" cxnId="{DA60FC1F-1E0F-4425-BD54-0CCDCFAB01C5}">
      <dgm:prSet/>
      <dgm:spPr>
        <a:xfrm rot="18900000">
          <a:off x="3093688" y="1350728"/>
          <a:ext cx="1247014" cy="388371"/>
        </a:xfrm>
        <a:prstGeom prst="leftArrow">
          <a:avLst>
            <a:gd name="adj1" fmla="val 60000"/>
            <a:gd name="adj2" fmla="val 50000"/>
          </a:avLst>
        </a:prstGeom>
        <a:solidFill>
          <a:sysClr val="windowText" lastClr="000000">
            <a:tint val="60000"/>
            <a:hueOff val="0"/>
            <a:satOff val="0"/>
            <a:lumOff val="0"/>
            <a:alphaOff val="0"/>
          </a:sysClr>
        </a:solidFill>
        <a:ln>
          <a:noFill/>
        </a:ln>
        <a:effectLst/>
      </dgm:spPr>
      <dgm:t>
        <a:bodyPr/>
        <a:lstStyle/>
        <a:p>
          <a:endParaRPr lang="en-GB"/>
        </a:p>
      </dgm:t>
    </dgm:pt>
    <dgm:pt modelId="{A6EC63D6-4268-4385-B5B5-F5480ABE20AD}" type="sibTrans" cxnId="{DA60FC1F-1E0F-4425-BD54-0CCDCFAB01C5}">
      <dgm:prSet/>
      <dgm:spPr/>
      <dgm:t>
        <a:bodyPr/>
        <a:lstStyle/>
        <a:p>
          <a:endParaRPr lang="en-GB"/>
        </a:p>
      </dgm:t>
    </dgm:pt>
    <dgm:pt modelId="{9F7E5E8E-32BD-40E8-BF6F-BF832F7E2E4D}">
      <dgm:prSet/>
      <dgm:spPr>
        <a:xfrm>
          <a:off x="4096859" y="2001081"/>
          <a:ext cx="1294570" cy="1035656"/>
        </a:xfrm>
        <a:prstGeom prst="roundRect">
          <a:avLst>
            <a:gd name="adj" fmla="val 10000"/>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gm:spPr>
      <dgm:t>
        <a:bodyPr/>
        <a:lstStyle/>
        <a:p>
          <a:pPr>
            <a:buNone/>
          </a:pPr>
          <a:r>
            <a:rPr lang="en-GB">
              <a:solidFill>
                <a:sysClr val="windowText" lastClr="000000">
                  <a:hueOff val="0"/>
                  <a:satOff val="0"/>
                  <a:lumOff val="0"/>
                  <a:alphaOff val="0"/>
                </a:sysClr>
              </a:solidFill>
              <a:latin typeface="Calibri" panose="020F0502020204030204"/>
              <a:ea typeface="+mn-ea"/>
              <a:cs typeface="+mn-cs"/>
            </a:rPr>
            <a:t>Public services simply cannot cope in their present form</a:t>
          </a:r>
        </a:p>
      </dgm:t>
    </dgm:pt>
    <dgm:pt modelId="{1773AF1F-C7D9-4637-9F92-520CC9CDFEE6}" type="parTrans" cxnId="{82F2511B-53B4-4C22-A950-D09BA768D6D3}">
      <dgm:prSet/>
      <dgm:spPr>
        <a:xfrm>
          <a:off x="3497130" y="2324724"/>
          <a:ext cx="1247014" cy="388371"/>
        </a:xfrm>
        <a:prstGeom prst="leftArrow">
          <a:avLst>
            <a:gd name="adj1" fmla="val 60000"/>
            <a:gd name="adj2" fmla="val 50000"/>
          </a:avLst>
        </a:prstGeom>
        <a:solidFill>
          <a:sysClr val="windowText" lastClr="000000">
            <a:tint val="60000"/>
            <a:hueOff val="0"/>
            <a:satOff val="0"/>
            <a:lumOff val="0"/>
            <a:alphaOff val="0"/>
          </a:sysClr>
        </a:solidFill>
        <a:ln>
          <a:noFill/>
        </a:ln>
        <a:effectLst/>
      </dgm:spPr>
      <dgm:t>
        <a:bodyPr/>
        <a:lstStyle/>
        <a:p>
          <a:endParaRPr lang="en-GB"/>
        </a:p>
      </dgm:t>
    </dgm:pt>
    <dgm:pt modelId="{9AB726A1-E1D9-44B9-9753-0DDAC010202C}" type="sibTrans" cxnId="{82F2511B-53B4-4C22-A950-D09BA768D6D3}">
      <dgm:prSet/>
      <dgm:spPr/>
      <dgm:t>
        <a:bodyPr/>
        <a:lstStyle/>
        <a:p>
          <a:endParaRPr lang="en-GB"/>
        </a:p>
      </dgm:t>
    </dgm:pt>
    <dgm:pt modelId="{CCF5E4E0-7ABF-48D1-8B3E-22F9E2902186}" type="pres">
      <dgm:prSet presAssocID="{AD6C6F66-6AED-4232-9B81-07F802B8706C}" presName="cycle" presStyleCnt="0">
        <dgm:presLayoutVars>
          <dgm:chMax val="1"/>
          <dgm:dir/>
          <dgm:animLvl val="ctr"/>
          <dgm:resizeHandles val="exact"/>
        </dgm:presLayoutVars>
      </dgm:prSet>
      <dgm:spPr/>
    </dgm:pt>
    <dgm:pt modelId="{14B249C0-73EC-4532-934B-5C5B1CEC62C9}" type="pres">
      <dgm:prSet presAssocID="{B93BE501-B9BF-4FEB-946C-0A1752FD4D81}" presName="centerShape" presStyleLbl="node0" presStyleIdx="0" presStyleCnt="1"/>
      <dgm:spPr/>
    </dgm:pt>
    <dgm:pt modelId="{B3BE32BC-EB21-41E7-BD79-E1EA6E419872}" type="pres">
      <dgm:prSet presAssocID="{A5589A7E-4BB4-4513-B291-C181BD098E81}" presName="parTrans" presStyleLbl="bgSibTrans2D1" presStyleIdx="0" presStyleCnt="5"/>
      <dgm:spPr/>
    </dgm:pt>
    <dgm:pt modelId="{72D278C5-73D8-427D-9EF9-0F1341B4C472}" type="pres">
      <dgm:prSet presAssocID="{1FCC6E4A-E82F-41D6-9F54-58E56B6FEE0C}" presName="node" presStyleLbl="node1" presStyleIdx="0" presStyleCnt="5">
        <dgm:presLayoutVars>
          <dgm:bulletEnabled val="1"/>
        </dgm:presLayoutVars>
      </dgm:prSet>
      <dgm:spPr/>
    </dgm:pt>
    <dgm:pt modelId="{A3B2E3EF-AB18-4208-9CBC-47F244F6CA55}" type="pres">
      <dgm:prSet presAssocID="{A23AE1B8-3EE6-433C-AAE3-8F02E8C307FB}" presName="parTrans" presStyleLbl="bgSibTrans2D1" presStyleIdx="1" presStyleCnt="5"/>
      <dgm:spPr/>
    </dgm:pt>
    <dgm:pt modelId="{FF48A2CE-84A4-40F8-9D68-FE875F7387EC}" type="pres">
      <dgm:prSet presAssocID="{0308AB6C-1AF8-4547-951F-A7FD3F02025B}" presName="node" presStyleLbl="node1" presStyleIdx="1" presStyleCnt="5">
        <dgm:presLayoutVars>
          <dgm:bulletEnabled val="1"/>
        </dgm:presLayoutVars>
      </dgm:prSet>
      <dgm:spPr/>
    </dgm:pt>
    <dgm:pt modelId="{D7539147-D2FA-4673-93F8-B0E7549FDF12}" type="pres">
      <dgm:prSet presAssocID="{3704D442-3776-4378-A66A-8F489EEACAEF}" presName="parTrans" presStyleLbl="bgSibTrans2D1" presStyleIdx="2" presStyleCnt="5"/>
      <dgm:spPr/>
    </dgm:pt>
    <dgm:pt modelId="{B2BED98C-E658-4990-9CAE-40EC90A09C1F}" type="pres">
      <dgm:prSet presAssocID="{DF2EDE08-FB06-42D2-905D-31A5A7E7E774}" presName="node" presStyleLbl="node1" presStyleIdx="2" presStyleCnt="5">
        <dgm:presLayoutVars>
          <dgm:bulletEnabled val="1"/>
        </dgm:presLayoutVars>
      </dgm:prSet>
      <dgm:spPr/>
    </dgm:pt>
    <dgm:pt modelId="{2696367F-917C-418C-A7E6-2C2A5107A402}" type="pres">
      <dgm:prSet presAssocID="{DC3C51A6-238C-411E-83CB-56C506A9C2BC}" presName="parTrans" presStyleLbl="bgSibTrans2D1" presStyleIdx="3" presStyleCnt="5"/>
      <dgm:spPr/>
    </dgm:pt>
    <dgm:pt modelId="{F751F049-AAA7-4E63-943E-98A9687C206C}" type="pres">
      <dgm:prSet presAssocID="{B90BEE3E-DB04-427E-90A0-F1945DF98F5E}" presName="node" presStyleLbl="node1" presStyleIdx="3" presStyleCnt="5">
        <dgm:presLayoutVars>
          <dgm:bulletEnabled val="1"/>
        </dgm:presLayoutVars>
      </dgm:prSet>
      <dgm:spPr/>
    </dgm:pt>
    <dgm:pt modelId="{BF8E5CBC-6731-4B1E-9882-70209DF6B1CE}" type="pres">
      <dgm:prSet presAssocID="{1773AF1F-C7D9-4637-9F92-520CC9CDFEE6}" presName="parTrans" presStyleLbl="bgSibTrans2D1" presStyleIdx="4" presStyleCnt="5"/>
      <dgm:spPr/>
    </dgm:pt>
    <dgm:pt modelId="{023F6593-45DD-4069-A4FB-52A709B10BF7}" type="pres">
      <dgm:prSet presAssocID="{9F7E5E8E-32BD-40E8-BF6F-BF832F7E2E4D}" presName="node" presStyleLbl="node1" presStyleIdx="4" presStyleCnt="5">
        <dgm:presLayoutVars>
          <dgm:bulletEnabled val="1"/>
        </dgm:presLayoutVars>
      </dgm:prSet>
      <dgm:spPr/>
    </dgm:pt>
  </dgm:ptLst>
  <dgm:cxnLst>
    <dgm:cxn modelId="{82F2511B-53B4-4C22-A950-D09BA768D6D3}" srcId="{B93BE501-B9BF-4FEB-946C-0A1752FD4D81}" destId="{9F7E5E8E-32BD-40E8-BF6F-BF832F7E2E4D}" srcOrd="4" destOrd="0" parTransId="{1773AF1F-C7D9-4637-9F92-520CC9CDFEE6}" sibTransId="{9AB726A1-E1D9-44B9-9753-0DDAC010202C}"/>
    <dgm:cxn modelId="{DA60FC1F-1E0F-4425-BD54-0CCDCFAB01C5}" srcId="{B93BE501-B9BF-4FEB-946C-0A1752FD4D81}" destId="{B90BEE3E-DB04-427E-90A0-F1945DF98F5E}" srcOrd="3" destOrd="0" parTransId="{DC3C51A6-238C-411E-83CB-56C506A9C2BC}" sibTransId="{A6EC63D6-4268-4385-B5B5-F5480ABE20AD}"/>
    <dgm:cxn modelId="{CC2BDC20-5B6E-4740-9FD5-D24901D70976}" type="presOf" srcId="{DF2EDE08-FB06-42D2-905D-31A5A7E7E774}" destId="{B2BED98C-E658-4990-9CAE-40EC90A09C1F}" srcOrd="0" destOrd="0" presId="urn:microsoft.com/office/officeart/2005/8/layout/radial4"/>
    <dgm:cxn modelId="{850EBA26-931D-46EE-8263-773890DCCA5F}" srcId="{AD6C6F66-6AED-4232-9B81-07F802B8706C}" destId="{B93BE501-B9BF-4FEB-946C-0A1752FD4D81}" srcOrd="0" destOrd="0" parTransId="{FD1BD55A-EFC2-4A23-B080-E4F7A59D6C16}" sibTransId="{0FF37F49-C9D2-4B40-9CCF-A90BC1FC9134}"/>
    <dgm:cxn modelId="{D7F71A42-E592-48C5-BDCD-1ED5A8C1AE08}" type="presOf" srcId="{AD6C6F66-6AED-4232-9B81-07F802B8706C}" destId="{CCF5E4E0-7ABF-48D1-8B3E-22F9E2902186}" srcOrd="0" destOrd="0" presId="urn:microsoft.com/office/officeart/2005/8/layout/radial4"/>
    <dgm:cxn modelId="{0CDE6267-F35D-4F0D-8EFF-D04C2D23D4FF}" type="presOf" srcId="{1FCC6E4A-E82F-41D6-9F54-58E56B6FEE0C}" destId="{72D278C5-73D8-427D-9EF9-0F1341B4C472}" srcOrd="0" destOrd="0" presId="urn:microsoft.com/office/officeart/2005/8/layout/radial4"/>
    <dgm:cxn modelId="{26E2D14E-34F1-4C14-8D29-486622D1F8B3}" type="presOf" srcId="{B90BEE3E-DB04-427E-90A0-F1945DF98F5E}" destId="{F751F049-AAA7-4E63-943E-98A9687C206C}" srcOrd="0" destOrd="0" presId="urn:microsoft.com/office/officeart/2005/8/layout/radial4"/>
    <dgm:cxn modelId="{B910A171-39B8-45B1-BE4F-7F383C986251}" srcId="{B93BE501-B9BF-4FEB-946C-0A1752FD4D81}" destId="{DF2EDE08-FB06-42D2-905D-31A5A7E7E774}" srcOrd="2" destOrd="0" parTransId="{3704D442-3776-4378-A66A-8F489EEACAEF}" sibTransId="{D759F9E2-0841-476A-A1C5-7E7998B64387}"/>
    <dgm:cxn modelId="{95005381-8B8C-430C-8BAD-06AFDB0C6F83}" type="presOf" srcId="{1773AF1F-C7D9-4637-9F92-520CC9CDFEE6}" destId="{BF8E5CBC-6731-4B1E-9882-70209DF6B1CE}" srcOrd="0" destOrd="0" presId="urn:microsoft.com/office/officeart/2005/8/layout/radial4"/>
    <dgm:cxn modelId="{41AA1392-2CA4-4101-866A-F88D8582CE4E}" srcId="{B93BE501-B9BF-4FEB-946C-0A1752FD4D81}" destId="{0308AB6C-1AF8-4547-951F-A7FD3F02025B}" srcOrd="1" destOrd="0" parTransId="{A23AE1B8-3EE6-433C-AAE3-8F02E8C307FB}" sibTransId="{4322E11E-4B47-43B5-A62C-21473A05044E}"/>
    <dgm:cxn modelId="{AEC37E93-85A9-45C9-9A82-2629698C3C81}" type="presOf" srcId="{3704D442-3776-4378-A66A-8F489EEACAEF}" destId="{D7539147-D2FA-4673-93F8-B0E7549FDF12}" srcOrd="0" destOrd="0" presId="urn:microsoft.com/office/officeart/2005/8/layout/radial4"/>
    <dgm:cxn modelId="{E5941D94-FCF5-42AB-957A-796BCBB43B5F}" type="presOf" srcId="{A5589A7E-4BB4-4513-B291-C181BD098E81}" destId="{B3BE32BC-EB21-41E7-BD79-E1EA6E419872}" srcOrd="0" destOrd="0" presId="urn:microsoft.com/office/officeart/2005/8/layout/radial4"/>
    <dgm:cxn modelId="{95CC05A6-838F-4C84-9B6D-BEB1E6094B19}" type="presOf" srcId="{B93BE501-B9BF-4FEB-946C-0A1752FD4D81}" destId="{14B249C0-73EC-4532-934B-5C5B1CEC62C9}" srcOrd="0" destOrd="0" presId="urn:microsoft.com/office/officeart/2005/8/layout/radial4"/>
    <dgm:cxn modelId="{E3E8C0A8-ADE5-4570-8726-325D9689A6FC}" srcId="{B93BE501-B9BF-4FEB-946C-0A1752FD4D81}" destId="{1FCC6E4A-E82F-41D6-9F54-58E56B6FEE0C}" srcOrd="0" destOrd="0" parTransId="{A5589A7E-4BB4-4513-B291-C181BD098E81}" sibTransId="{57F578A7-16E4-4E62-830D-B19971057C91}"/>
    <dgm:cxn modelId="{A064DCAC-DE04-4809-9762-8D1CB9D15D2C}" type="presOf" srcId="{9F7E5E8E-32BD-40E8-BF6F-BF832F7E2E4D}" destId="{023F6593-45DD-4069-A4FB-52A709B10BF7}" srcOrd="0" destOrd="0" presId="urn:microsoft.com/office/officeart/2005/8/layout/radial4"/>
    <dgm:cxn modelId="{4121BAC0-BE11-4E07-AE5F-25F0C7B117FE}" type="presOf" srcId="{DC3C51A6-238C-411E-83CB-56C506A9C2BC}" destId="{2696367F-917C-418C-A7E6-2C2A5107A402}" srcOrd="0" destOrd="0" presId="urn:microsoft.com/office/officeart/2005/8/layout/radial4"/>
    <dgm:cxn modelId="{531BEFCD-8B1F-418C-99FE-8AA98EE27A3C}" type="presOf" srcId="{A23AE1B8-3EE6-433C-AAE3-8F02E8C307FB}" destId="{A3B2E3EF-AB18-4208-9CBC-47F244F6CA55}" srcOrd="0" destOrd="0" presId="urn:microsoft.com/office/officeart/2005/8/layout/radial4"/>
    <dgm:cxn modelId="{5DAFF9DF-F1ED-4AF7-9435-7BBAA67CB5A1}" type="presOf" srcId="{0308AB6C-1AF8-4547-951F-A7FD3F02025B}" destId="{FF48A2CE-84A4-40F8-9D68-FE875F7387EC}" srcOrd="0" destOrd="0" presId="urn:microsoft.com/office/officeart/2005/8/layout/radial4"/>
    <dgm:cxn modelId="{1E63F564-2E7E-479C-841F-1CC233DE3989}" type="presParOf" srcId="{CCF5E4E0-7ABF-48D1-8B3E-22F9E2902186}" destId="{14B249C0-73EC-4532-934B-5C5B1CEC62C9}" srcOrd="0" destOrd="0" presId="urn:microsoft.com/office/officeart/2005/8/layout/radial4"/>
    <dgm:cxn modelId="{13B4DA08-BABD-4E86-A339-1EF1E6EF6C79}" type="presParOf" srcId="{CCF5E4E0-7ABF-48D1-8B3E-22F9E2902186}" destId="{B3BE32BC-EB21-41E7-BD79-E1EA6E419872}" srcOrd="1" destOrd="0" presId="urn:microsoft.com/office/officeart/2005/8/layout/radial4"/>
    <dgm:cxn modelId="{D144F578-C622-4296-8641-050676F7E42B}" type="presParOf" srcId="{CCF5E4E0-7ABF-48D1-8B3E-22F9E2902186}" destId="{72D278C5-73D8-427D-9EF9-0F1341B4C472}" srcOrd="2" destOrd="0" presId="urn:microsoft.com/office/officeart/2005/8/layout/radial4"/>
    <dgm:cxn modelId="{34044D46-34A1-48A2-B679-1B12A588F8E3}" type="presParOf" srcId="{CCF5E4E0-7ABF-48D1-8B3E-22F9E2902186}" destId="{A3B2E3EF-AB18-4208-9CBC-47F244F6CA55}" srcOrd="3" destOrd="0" presId="urn:microsoft.com/office/officeart/2005/8/layout/radial4"/>
    <dgm:cxn modelId="{07257E04-B0E2-48B2-AA01-B48B80C64256}" type="presParOf" srcId="{CCF5E4E0-7ABF-48D1-8B3E-22F9E2902186}" destId="{FF48A2CE-84A4-40F8-9D68-FE875F7387EC}" srcOrd="4" destOrd="0" presId="urn:microsoft.com/office/officeart/2005/8/layout/radial4"/>
    <dgm:cxn modelId="{63EF1DC5-3E4F-4980-8E32-205730C50D9D}" type="presParOf" srcId="{CCF5E4E0-7ABF-48D1-8B3E-22F9E2902186}" destId="{D7539147-D2FA-4673-93F8-B0E7549FDF12}" srcOrd="5" destOrd="0" presId="urn:microsoft.com/office/officeart/2005/8/layout/radial4"/>
    <dgm:cxn modelId="{26877FBD-81B3-495B-AD23-13991F4C598E}" type="presParOf" srcId="{CCF5E4E0-7ABF-48D1-8B3E-22F9E2902186}" destId="{B2BED98C-E658-4990-9CAE-40EC90A09C1F}" srcOrd="6" destOrd="0" presId="urn:microsoft.com/office/officeart/2005/8/layout/radial4"/>
    <dgm:cxn modelId="{04E1F2D9-FB82-4615-83B7-9C0C49645813}" type="presParOf" srcId="{CCF5E4E0-7ABF-48D1-8B3E-22F9E2902186}" destId="{2696367F-917C-418C-A7E6-2C2A5107A402}" srcOrd="7" destOrd="0" presId="urn:microsoft.com/office/officeart/2005/8/layout/radial4"/>
    <dgm:cxn modelId="{CC713000-BF79-4535-850E-BC74F8C5594F}" type="presParOf" srcId="{CCF5E4E0-7ABF-48D1-8B3E-22F9E2902186}" destId="{F751F049-AAA7-4E63-943E-98A9687C206C}" srcOrd="8" destOrd="0" presId="urn:microsoft.com/office/officeart/2005/8/layout/radial4"/>
    <dgm:cxn modelId="{D117B780-CEFB-4E43-B39B-790A633FA6E9}" type="presParOf" srcId="{CCF5E4E0-7ABF-48D1-8B3E-22F9E2902186}" destId="{BF8E5CBC-6731-4B1E-9882-70209DF6B1CE}" srcOrd="9" destOrd="0" presId="urn:microsoft.com/office/officeart/2005/8/layout/radial4"/>
    <dgm:cxn modelId="{0D6AA7B4-29F9-492B-9675-826FBADCA7BA}" type="presParOf" srcId="{CCF5E4E0-7ABF-48D1-8B3E-22F9E2902186}" destId="{023F6593-45DD-4069-A4FB-52A709B10BF7}" srcOrd="10"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B249C0-73EC-4532-934B-5C5B1CEC62C9}">
      <dsp:nvSpPr>
        <dsp:cNvPr id="0" name=""/>
        <dsp:cNvSpPr/>
      </dsp:nvSpPr>
      <dsp:spPr>
        <a:xfrm>
          <a:off x="3232958" y="2869568"/>
          <a:ext cx="2127667" cy="2127667"/>
        </a:xfrm>
        <a:prstGeom prst="ellipse">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GB" sz="3400" kern="1200">
              <a:solidFill>
                <a:sysClr val="windowText" lastClr="000000">
                  <a:hueOff val="0"/>
                  <a:satOff val="0"/>
                  <a:lumOff val="0"/>
                  <a:alphaOff val="0"/>
                </a:sysClr>
              </a:solidFill>
              <a:latin typeface="Calibri" panose="020F0502020204030204"/>
              <a:ea typeface="+mn-ea"/>
              <a:cs typeface="+mn-cs"/>
            </a:rPr>
            <a:t>Radical Change!</a:t>
          </a:r>
        </a:p>
      </dsp:txBody>
      <dsp:txXfrm>
        <a:off x="3544548" y="3181158"/>
        <a:ext cx="1504487" cy="1504487"/>
      </dsp:txXfrm>
    </dsp:sp>
    <dsp:sp modelId="{B3BE32BC-EB21-41E7-BD79-E1EA6E419872}">
      <dsp:nvSpPr>
        <dsp:cNvPr id="0" name=""/>
        <dsp:cNvSpPr/>
      </dsp:nvSpPr>
      <dsp:spPr>
        <a:xfrm rot="10800000">
          <a:off x="1172796" y="3630209"/>
          <a:ext cx="1946853" cy="606385"/>
        </a:xfrm>
        <a:prstGeom prst="leftArrow">
          <a:avLst>
            <a:gd name="adj1" fmla="val 60000"/>
            <a:gd name="adj2" fmla="val 50000"/>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sp>
    <dsp:sp modelId="{72D278C5-73D8-427D-9EF9-0F1341B4C472}">
      <dsp:nvSpPr>
        <dsp:cNvPr id="0" name=""/>
        <dsp:cNvSpPr/>
      </dsp:nvSpPr>
      <dsp:spPr>
        <a:xfrm>
          <a:off x="162154" y="3124888"/>
          <a:ext cx="2021283" cy="1617027"/>
        </a:xfrm>
        <a:prstGeom prst="roundRect">
          <a:avLst>
            <a:gd name="adj" fmla="val 10000"/>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36195" rIns="36195" bIns="36195" numCol="1" spcCol="1270" anchor="ctr" anchorCtr="0">
          <a:noAutofit/>
        </a:bodyPr>
        <a:lstStyle/>
        <a:p>
          <a:pPr marL="0" lvl="0" indent="0" algn="ctr" defTabSz="844550">
            <a:lnSpc>
              <a:spcPct val="90000"/>
            </a:lnSpc>
            <a:spcBef>
              <a:spcPct val="0"/>
            </a:spcBef>
            <a:spcAft>
              <a:spcPct val="35000"/>
            </a:spcAft>
            <a:buNone/>
          </a:pPr>
          <a:r>
            <a:rPr lang="en-GB" sz="1900" kern="1200">
              <a:solidFill>
                <a:sysClr val="windowText" lastClr="000000">
                  <a:hueOff val="0"/>
                  <a:satOff val="0"/>
                  <a:lumOff val="0"/>
                  <a:alphaOff val="0"/>
                </a:sysClr>
              </a:solidFill>
              <a:latin typeface="Calibri" panose="020F0502020204030204"/>
              <a:ea typeface="+mn-ea"/>
              <a:cs typeface="+mn-cs"/>
            </a:rPr>
            <a:t>Welsh public services face severe and prolonged challenges</a:t>
          </a:r>
        </a:p>
      </dsp:txBody>
      <dsp:txXfrm>
        <a:off x="209515" y="3172249"/>
        <a:ext cx="1926561" cy="1522305"/>
      </dsp:txXfrm>
    </dsp:sp>
    <dsp:sp modelId="{A3B2E3EF-AB18-4208-9CBC-47F244F6CA55}">
      <dsp:nvSpPr>
        <dsp:cNvPr id="0" name=""/>
        <dsp:cNvSpPr/>
      </dsp:nvSpPr>
      <dsp:spPr>
        <a:xfrm rot="13500000">
          <a:off x="1802683" y="2109527"/>
          <a:ext cx="1946853" cy="606385"/>
        </a:xfrm>
        <a:prstGeom prst="leftArrow">
          <a:avLst>
            <a:gd name="adj1" fmla="val 60000"/>
            <a:gd name="adj2" fmla="val 50000"/>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sp>
    <dsp:sp modelId="{FF48A2CE-84A4-40F8-9D68-FE875F7387EC}">
      <dsp:nvSpPr>
        <dsp:cNvPr id="0" name=""/>
        <dsp:cNvSpPr/>
      </dsp:nvSpPr>
      <dsp:spPr>
        <a:xfrm>
          <a:off x="1077151" y="915889"/>
          <a:ext cx="2021283" cy="1617027"/>
        </a:xfrm>
        <a:prstGeom prst="roundRect">
          <a:avLst>
            <a:gd name="adj" fmla="val 10000"/>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36195" rIns="36195" bIns="36195" numCol="1" spcCol="1270" anchor="ctr" anchorCtr="0">
          <a:noAutofit/>
        </a:bodyPr>
        <a:lstStyle/>
        <a:p>
          <a:pPr marL="0" lvl="0" indent="0" algn="ctr" defTabSz="844550">
            <a:lnSpc>
              <a:spcPct val="90000"/>
            </a:lnSpc>
            <a:spcBef>
              <a:spcPct val="0"/>
            </a:spcBef>
            <a:spcAft>
              <a:spcPct val="35000"/>
            </a:spcAft>
            <a:buNone/>
          </a:pPr>
          <a:r>
            <a:rPr lang="en-GB" sz="1900" kern="1200">
              <a:solidFill>
                <a:sysClr val="windowText" lastClr="000000">
                  <a:hueOff val="0"/>
                  <a:satOff val="0"/>
                  <a:lumOff val="0"/>
                  <a:alphaOff val="0"/>
                </a:sysClr>
              </a:solidFill>
              <a:latin typeface="Calibri" panose="020F0502020204030204"/>
              <a:ea typeface="+mn-ea"/>
              <a:cs typeface="+mn-cs"/>
            </a:rPr>
            <a:t>Effects of recession and austerity will continue</a:t>
          </a:r>
        </a:p>
      </dsp:txBody>
      <dsp:txXfrm>
        <a:off x="1124512" y="963250"/>
        <a:ext cx="1926561" cy="1522305"/>
      </dsp:txXfrm>
    </dsp:sp>
    <dsp:sp modelId="{D7539147-D2FA-4673-93F8-B0E7549FDF12}">
      <dsp:nvSpPr>
        <dsp:cNvPr id="0" name=""/>
        <dsp:cNvSpPr/>
      </dsp:nvSpPr>
      <dsp:spPr>
        <a:xfrm rot="16200000">
          <a:off x="3323365" y="1479640"/>
          <a:ext cx="1946853" cy="606385"/>
        </a:xfrm>
        <a:prstGeom prst="leftArrow">
          <a:avLst>
            <a:gd name="adj1" fmla="val 60000"/>
            <a:gd name="adj2" fmla="val 50000"/>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sp>
    <dsp:sp modelId="{B2BED98C-E658-4990-9CAE-40EC90A09C1F}">
      <dsp:nvSpPr>
        <dsp:cNvPr id="0" name=""/>
        <dsp:cNvSpPr/>
      </dsp:nvSpPr>
      <dsp:spPr>
        <a:xfrm>
          <a:off x="3286150" y="892"/>
          <a:ext cx="2021283" cy="1617027"/>
        </a:xfrm>
        <a:prstGeom prst="roundRect">
          <a:avLst>
            <a:gd name="adj" fmla="val 10000"/>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36195" rIns="36195" bIns="36195" numCol="1" spcCol="1270" anchor="ctr" anchorCtr="0">
          <a:noAutofit/>
        </a:bodyPr>
        <a:lstStyle/>
        <a:p>
          <a:pPr marL="0" lvl="0" indent="0" algn="ctr" defTabSz="844550">
            <a:lnSpc>
              <a:spcPct val="90000"/>
            </a:lnSpc>
            <a:spcBef>
              <a:spcPct val="0"/>
            </a:spcBef>
            <a:spcAft>
              <a:spcPct val="35000"/>
            </a:spcAft>
            <a:buNone/>
          </a:pPr>
          <a:r>
            <a:rPr lang="en-GB" sz="1900" kern="1200">
              <a:solidFill>
                <a:sysClr val="windowText" lastClr="000000">
                  <a:hueOff val="0"/>
                  <a:satOff val="0"/>
                  <a:lumOff val="0"/>
                  <a:alphaOff val="0"/>
                </a:sysClr>
              </a:solidFill>
              <a:latin typeface="Calibri" panose="020F0502020204030204"/>
              <a:ea typeface="+mn-ea"/>
              <a:cs typeface="+mn-cs"/>
            </a:rPr>
            <a:t>Pressures of an ageing population and expectations are higher than ever before</a:t>
          </a:r>
        </a:p>
      </dsp:txBody>
      <dsp:txXfrm>
        <a:off x="3333511" y="48253"/>
        <a:ext cx="1926561" cy="1522305"/>
      </dsp:txXfrm>
    </dsp:sp>
    <dsp:sp modelId="{2696367F-917C-418C-A7E6-2C2A5107A402}">
      <dsp:nvSpPr>
        <dsp:cNvPr id="0" name=""/>
        <dsp:cNvSpPr/>
      </dsp:nvSpPr>
      <dsp:spPr>
        <a:xfrm rot="18900000">
          <a:off x="4844047" y="2109527"/>
          <a:ext cx="1946853" cy="606385"/>
        </a:xfrm>
        <a:prstGeom prst="leftArrow">
          <a:avLst>
            <a:gd name="adj1" fmla="val 60000"/>
            <a:gd name="adj2" fmla="val 50000"/>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sp>
    <dsp:sp modelId="{F751F049-AAA7-4E63-943E-98A9687C206C}">
      <dsp:nvSpPr>
        <dsp:cNvPr id="0" name=""/>
        <dsp:cNvSpPr/>
      </dsp:nvSpPr>
      <dsp:spPr>
        <a:xfrm>
          <a:off x="5495148" y="915889"/>
          <a:ext cx="2021283" cy="1617027"/>
        </a:xfrm>
        <a:prstGeom prst="roundRect">
          <a:avLst>
            <a:gd name="adj" fmla="val 10000"/>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36195" rIns="36195" bIns="36195" numCol="1" spcCol="1270" anchor="ctr" anchorCtr="0">
          <a:noAutofit/>
        </a:bodyPr>
        <a:lstStyle/>
        <a:p>
          <a:pPr marL="0" lvl="0" indent="0" algn="ctr" defTabSz="844550">
            <a:lnSpc>
              <a:spcPct val="90000"/>
            </a:lnSpc>
            <a:spcBef>
              <a:spcPct val="0"/>
            </a:spcBef>
            <a:spcAft>
              <a:spcPct val="35000"/>
            </a:spcAft>
            <a:buNone/>
          </a:pPr>
          <a:r>
            <a:rPr lang="en-GB" sz="1900" kern="1200">
              <a:solidFill>
                <a:sysClr val="windowText" lastClr="000000">
                  <a:hueOff val="0"/>
                  <a:satOff val="0"/>
                  <a:lumOff val="0"/>
                  <a:alphaOff val="0"/>
                </a:sysClr>
              </a:solidFill>
              <a:latin typeface="Calibri" panose="020F0502020204030204"/>
              <a:ea typeface="+mn-ea"/>
              <a:cs typeface="+mn-cs"/>
            </a:rPr>
            <a:t>Severe pressure - demand grows and resources shrink</a:t>
          </a:r>
        </a:p>
      </dsp:txBody>
      <dsp:txXfrm>
        <a:off x="5542509" y="963250"/>
        <a:ext cx="1926561" cy="1522305"/>
      </dsp:txXfrm>
    </dsp:sp>
    <dsp:sp modelId="{BF8E5CBC-6731-4B1E-9882-70209DF6B1CE}">
      <dsp:nvSpPr>
        <dsp:cNvPr id="0" name=""/>
        <dsp:cNvSpPr/>
      </dsp:nvSpPr>
      <dsp:spPr>
        <a:xfrm>
          <a:off x="5473934" y="3630209"/>
          <a:ext cx="1946853" cy="606385"/>
        </a:xfrm>
        <a:prstGeom prst="leftArrow">
          <a:avLst>
            <a:gd name="adj1" fmla="val 60000"/>
            <a:gd name="adj2" fmla="val 50000"/>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sp>
    <dsp:sp modelId="{023F6593-45DD-4069-A4FB-52A709B10BF7}">
      <dsp:nvSpPr>
        <dsp:cNvPr id="0" name=""/>
        <dsp:cNvSpPr/>
      </dsp:nvSpPr>
      <dsp:spPr>
        <a:xfrm>
          <a:off x="6410145" y="3124888"/>
          <a:ext cx="2021283" cy="1617027"/>
        </a:xfrm>
        <a:prstGeom prst="roundRect">
          <a:avLst>
            <a:gd name="adj" fmla="val 10000"/>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36195" rIns="36195" bIns="36195" numCol="1" spcCol="1270" anchor="ctr" anchorCtr="0">
          <a:noAutofit/>
        </a:bodyPr>
        <a:lstStyle/>
        <a:p>
          <a:pPr marL="0" lvl="0" indent="0" algn="ctr" defTabSz="844550">
            <a:lnSpc>
              <a:spcPct val="90000"/>
            </a:lnSpc>
            <a:spcBef>
              <a:spcPct val="0"/>
            </a:spcBef>
            <a:spcAft>
              <a:spcPct val="35000"/>
            </a:spcAft>
            <a:buNone/>
          </a:pPr>
          <a:r>
            <a:rPr lang="en-GB" sz="1900" kern="1200">
              <a:solidFill>
                <a:sysClr val="windowText" lastClr="000000">
                  <a:hueOff val="0"/>
                  <a:satOff val="0"/>
                  <a:lumOff val="0"/>
                  <a:alphaOff val="0"/>
                </a:sysClr>
              </a:solidFill>
              <a:latin typeface="Calibri" panose="020F0502020204030204"/>
              <a:ea typeface="+mn-ea"/>
              <a:cs typeface="+mn-cs"/>
            </a:rPr>
            <a:t>Public services simply cannot cope in their present form</a:t>
          </a:r>
        </a:p>
      </dsp:txBody>
      <dsp:txXfrm>
        <a:off x="6457506" y="3172249"/>
        <a:ext cx="1926561" cy="1522305"/>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63975-DB6B-432E-9862-1048E9D6896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8C9DED-E81E-4709-BE65-B31CF79E05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44DE07-E992-45B1-82AE-D091DF7479C7}"/>
              </a:ext>
            </a:extLst>
          </p:cNvPr>
          <p:cNvSpPr>
            <a:spLocks noGrp="1"/>
          </p:cNvSpPr>
          <p:nvPr>
            <p:ph type="dt" sz="half" idx="10"/>
          </p:nvPr>
        </p:nvSpPr>
        <p:spPr/>
        <p:txBody>
          <a:bodyPr/>
          <a:lstStyle/>
          <a:p>
            <a:fld id="{CD15B7CB-15F9-4AB5-BC49-6C35DFF45772}" type="datetimeFigureOut">
              <a:rPr lang="en-GB" smtClean="0"/>
              <a:t>25/10/2022</a:t>
            </a:fld>
            <a:endParaRPr lang="en-GB"/>
          </a:p>
        </p:txBody>
      </p:sp>
      <p:sp>
        <p:nvSpPr>
          <p:cNvPr id="5" name="Footer Placeholder 4">
            <a:extLst>
              <a:ext uri="{FF2B5EF4-FFF2-40B4-BE49-F238E27FC236}">
                <a16:creationId xmlns:a16="http://schemas.microsoft.com/office/drawing/2014/main" id="{351CBBB9-3224-4D98-9501-0E9AB42A31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9727D7-2D1D-42FF-9EB3-30CD396C6828}"/>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3139784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9A076-75D4-4B63-8D27-48EDA658C5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B912E6-729A-406F-B62E-573DF41136C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74D5D7-02B3-4713-98D7-D87BCD12FE2B}"/>
              </a:ext>
            </a:extLst>
          </p:cNvPr>
          <p:cNvSpPr>
            <a:spLocks noGrp="1"/>
          </p:cNvSpPr>
          <p:nvPr>
            <p:ph type="dt" sz="half" idx="10"/>
          </p:nvPr>
        </p:nvSpPr>
        <p:spPr/>
        <p:txBody>
          <a:bodyPr/>
          <a:lstStyle/>
          <a:p>
            <a:fld id="{CD15B7CB-15F9-4AB5-BC49-6C35DFF45772}" type="datetimeFigureOut">
              <a:rPr lang="en-GB" smtClean="0"/>
              <a:t>25/10/2022</a:t>
            </a:fld>
            <a:endParaRPr lang="en-GB"/>
          </a:p>
        </p:txBody>
      </p:sp>
      <p:sp>
        <p:nvSpPr>
          <p:cNvPr id="5" name="Footer Placeholder 4">
            <a:extLst>
              <a:ext uri="{FF2B5EF4-FFF2-40B4-BE49-F238E27FC236}">
                <a16:creationId xmlns:a16="http://schemas.microsoft.com/office/drawing/2014/main" id="{0CF0F8C6-66D2-430A-9BA0-7C1967E709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E346F6-23BF-4CCF-A80E-D33CDEEEB2FD}"/>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12339568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F63CA-EE3E-4F1C-AC1D-D8F21889BB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2B4F66E-DFC1-4093-BBA2-E0914B508B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74D3B4-C4F9-4AB8-836D-C8887F30BC48}"/>
              </a:ext>
            </a:extLst>
          </p:cNvPr>
          <p:cNvSpPr>
            <a:spLocks noGrp="1"/>
          </p:cNvSpPr>
          <p:nvPr>
            <p:ph type="dt" sz="half" idx="10"/>
          </p:nvPr>
        </p:nvSpPr>
        <p:spPr/>
        <p:txBody>
          <a:bodyPr/>
          <a:lstStyle/>
          <a:p>
            <a:fld id="{CD15B7CB-15F9-4AB5-BC49-6C35DFF45772}" type="datetimeFigureOut">
              <a:rPr lang="en-GB" smtClean="0"/>
              <a:t>25/10/2022</a:t>
            </a:fld>
            <a:endParaRPr lang="en-GB"/>
          </a:p>
        </p:txBody>
      </p:sp>
      <p:sp>
        <p:nvSpPr>
          <p:cNvPr id="5" name="Footer Placeholder 4">
            <a:extLst>
              <a:ext uri="{FF2B5EF4-FFF2-40B4-BE49-F238E27FC236}">
                <a16:creationId xmlns:a16="http://schemas.microsoft.com/office/drawing/2014/main" id="{ED3B9C0E-BC83-4DCF-9ABE-5623FEF8DF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2702D1-5762-4729-A706-1C50DB09921B}"/>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2415859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3D1A6-5FB3-49CA-8BBD-20A12A0379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FD306F-D50A-4EC2-A34B-4C61A6F2E9D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1D536D-2F74-40EF-84A8-9DF3E203312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5610110-A994-4206-89F9-1AE638AC5662}"/>
              </a:ext>
            </a:extLst>
          </p:cNvPr>
          <p:cNvSpPr>
            <a:spLocks noGrp="1"/>
          </p:cNvSpPr>
          <p:nvPr>
            <p:ph type="dt" sz="half" idx="10"/>
          </p:nvPr>
        </p:nvSpPr>
        <p:spPr/>
        <p:txBody>
          <a:bodyPr/>
          <a:lstStyle/>
          <a:p>
            <a:fld id="{CD15B7CB-15F9-4AB5-BC49-6C35DFF45772}" type="datetimeFigureOut">
              <a:rPr lang="en-GB" smtClean="0"/>
              <a:t>25/10/2022</a:t>
            </a:fld>
            <a:endParaRPr lang="en-GB"/>
          </a:p>
        </p:txBody>
      </p:sp>
      <p:sp>
        <p:nvSpPr>
          <p:cNvPr id="6" name="Footer Placeholder 5">
            <a:extLst>
              <a:ext uri="{FF2B5EF4-FFF2-40B4-BE49-F238E27FC236}">
                <a16:creationId xmlns:a16="http://schemas.microsoft.com/office/drawing/2014/main" id="{AFF0852F-3FE4-4BAA-8925-D7012B964B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2628ED-CD80-4EFD-8479-D56D7B49E919}"/>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350861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1B5B3-7FAE-4869-9451-2969E2AF2CC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B106A3-4412-4709-A89B-9CB5237A8F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BBC837F-DEA6-422D-86ED-43D7B311C46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18EC9E9-FC79-4518-B322-5425D848B1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E095087-1F53-4CA1-B882-93B42A790AD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E05FAA-F2C6-4706-841F-4A413F81FE54}"/>
              </a:ext>
            </a:extLst>
          </p:cNvPr>
          <p:cNvSpPr>
            <a:spLocks noGrp="1"/>
          </p:cNvSpPr>
          <p:nvPr>
            <p:ph type="dt" sz="half" idx="10"/>
          </p:nvPr>
        </p:nvSpPr>
        <p:spPr/>
        <p:txBody>
          <a:bodyPr/>
          <a:lstStyle/>
          <a:p>
            <a:fld id="{CD15B7CB-15F9-4AB5-BC49-6C35DFF45772}" type="datetimeFigureOut">
              <a:rPr lang="en-GB" smtClean="0"/>
              <a:t>25/10/2022</a:t>
            </a:fld>
            <a:endParaRPr lang="en-GB"/>
          </a:p>
        </p:txBody>
      </p:sp>
      <p:sp>
        <p:nvSpPr>
          <p:cNvPr id="8" name="Footer Placeholder 7">
            <a:extLst>
              <a:ext uri="{FF2B5EF4-FFF2-40B4-BE49-F238E27FC236}">
                <a16:creationId xmlns:a16="http://schemas.microsoft.com/office/drawing/2014/main" id="{E5F5F6DB-C8CA-41F0-91CE-8C77AB8F82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8EE4B16-4196-4F20-B713-79F0A1A3F997}"/>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1252676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951F4-352B-4439-914B-4542A69B72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D28EE52-1128-425D-A7F2-56FB298D52FD}"/>
              </a:ext>
            </a:extLst>
          </p:cNvPr>
          <p:cNvSpPr>
            <a:spLocks noGrp="1"/>
          </p:cNvSpPr>
          <p:nvPr>
            <p:ph type="dt" sz="half" idx="10"/>
          </p:nvPr>
        </p:nvSpPr>
        <p:spPr/>
        <p:txBody>
          <a:bodyPr/>
          <a:lstStyle/>
          <a:p>
            <a:fld id="{CD15B7CB-15F9-4AB5-BC49-6C35DFF45772}" type="datetimeFigureOut">
              <a:rPr lang="en-GB" smtClean="0"/>
              <a:t>25/10/2022</a:t>
            </a:fld>
            <a:endParaRPr lang="en-GB"/>
          </a:p>
        </p:txBody>
      </p:sp>
      <p:sp>
        <p:nvSpPr>
          <p:cNvPr id="4" name="Footer Placeholder 3">
            <a:extLst>
              <a:ext uri="{FF2B5EF4-FFF2-40B4-BE49-F238E27FC236}">
                <a16:creationId xmlns:a16="http://schemas.microsoft.com/office/drawing/2014/main" id="{BA406FA1-1F6A-4AE7-B915-B2FE3A2F67A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0EF76DC-1A3F-402E-B59A-5608D019FF12}"/>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735599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EB787B-0492-46AD-9329-B3B01F286E9D}"/>
              </a:ext>
            </a:extLst>
          </p:cNvPr>
          <p:cNvSpPr>
            <a:spLocks noGrp="1"/>
          </p:cNvSpPr>
          <p:nvPr>
            <p:ph type="dt" sz="half" idx="10"/>
          </p:nvPr>
        </p:nvSpPr>
        <p:spPr/>
        <p:txBody>
          <a:bodyPr/>
          <a:lstStyle/>
          <a:p>
            <a:fld id="{CD15B7CB-15F9-4AB5-BC49-6C35DFF45772}" type="datetimeFigureOut">
              <a:rPr lang="en-GB" smtClean="0"/>
              <a:t>25/10/2022</a:t>
            </a:fld>
            <a:endParaRPr lang="en-GB"/>
          </a:p>
        </p:txBody>
      </p:sp>
      <p:sp>
        <p:nvSpPr>
          <p:cNvPr id="3" name="Footer Placeholder 2">
            <a:extLst>
              <a:ext uri="{FF2B5EF4-FFF2-40B4-BE49-F238E27FC236}">
                <a16:creationId xmlns:a16="http://schemas.microsoft.com/office/drawing/2014/main" id="{9A07490B-D67C-4273-B263-ACB22D4C28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80597B-1A9F-4092-B949-CF44A0B06222}"/>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1732863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2BF6C-3944-41A2-A25B-A248D1B768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5825661-8F66-4DD8-9845-36BE5B1F7F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3F53143-C447-4E76-A92F-5D507F78DE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B022AC8-1A80-4961-A843-7C662BDE7FED}"/>
              </a:ext>
            </a:extLst>
          </p:cNvPr>
          <p:cNvSpPr>
            <a:spLocks noGrp="1"/>
          </p:cNvSpPr>
          <p:nvPr>
            <p:ph type="dt" sz="half" idx="10"/>
          </p:nvPr>
        </p:nvSpPr>
        <p:spPr/>
        <p:txBody>
          <a:bodyPr/>
          <a:lstStyle/>
          <a:p>
            <a:fld id="{CD15B7CB-15F9-4AB5-BC49-6C35DFF45772}" type="datetimeFigureOut">
              <a:rPr lang="en-GB" smtClean="0"/>
              <a:t>25/10/2022</a:t>
            </a:fld>
            <a:endParaRPr lang="en-GB"/>
          </a:p>
        </p:txBody>
      </p:sp>
      <p:sp>
        <p:nvSpPr>
          <p:cNvPr id="6" name="Footer Placeholder 5">
            <a:extLst>
              <a:ext uri="{FF2B5EF4-FFF2-40B4-BE49-F238E27FC236}">
                <a16:creationId xmlns:a16="http://schemas.microsoft.com/office/drawing/2014/main" id="{B2F509E2-7077-499C-BC22-A5A458F49E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ACE6E1-4356-4D17-A0DE-C903E7F0F5E1}"/>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3371905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43816-944C-4EAB-80D1-759899331E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B9225D4-5612-4471-B078-D0C3ED5F44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B7445A-01ED-4E1A-8315-F2888539D8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4D36B6B-4BE7-4052-96D4-C1A664B729C7}"/>
              </a:ext>
            </a:extLst>
          </p:cNvPr>
          <p:cNvSpPr>
            <a:spLocks noGrp="1"/>
          </p:cNvSpPr>
          <p:nvPr>
            <p:ph type="dt" sz="half" idx="10"/>
          </p:nvPr>
        </p:nvSpPr>
        <p:spPr/>
        <p:txBody>
          <a:bodyPr/>
          <a:lstStyle/>
          <a:p>
            <a:fld id="{CD15B7CB-15F9-4AB5-BC49-6C35DFF45772}" type="datetimeFigureOut">
              <a:rPr lang="en-GB" smtClean="0"/>
              <a:t>25/10/2022</a:t>
            </a:fld>
            <a:endParaRPr lang="en-GB"/>
          </a:p>
        </p:txBody>
      </p:sp>
      <p:sp>
        <p:nvSpPr>
          <p:cNvPr id="6" name="Footer Placeholder 5">
            <a:extLst>
              <a:ext uri="{FF2B5EF4-FFF2-40B4-BE49-F238E27FC236}">
                <a16:creationId xmlns:a16="http://schemas.microsoft.com/office/drawing/2014/main" id="{7891CBEF-C995-4A95-98ED-A3FE6F0D4A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F28778-1491-4A1C-905D-5EA85D904E62}"/>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2381262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49478-6A8E-4B97-9A68-954963C971A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6943DC-3244-440B-AEC3-62C870E0361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63BD7C-9D6B-4565-8C55-D87084322832}"/>
              </a:ext>
            </a:extLst>
          </p:cNvPr>
          <p:cNvSpPr>
            <a:spLocks noGrp="1"/>
          </p:cNvSpPr>
          <p:nvPr>
            <p:ph type="dt" sz="half" idx="10"/>
          </p:nvPr>
        </p:nvSpPr>
        <p:spPr/>
        <p:txBody>
          <a:bodyPr/>
          <a:lstStyle/>
          <a:p>
            <a:fld id="{CD15B7CB-15F9-4AB5-BC49-6C35DFF45772}" type="datetimeFigureOut">
              <a:rPr lang="en-GB" smtClean="0"/>
              <a:t>25/10/2022</a:t>
            </a:fld>
            <a:endParaRPr lang="en-GB"/>
          </a:p>
        </p:txBody>
      </p:sp>
      <p:sp>
        <p:nvSpPr>
          <p:cNvPr id="5" name="Footer Placeholder 4">
            <a:extLst>
              <a:ext uri="{FF2B5EF4-FFF2-40B4-BE49-F238E27FC236}">
                <a16:creationId xmlns:a16="http://schemas.microsoft.com/office/drawing/2014/main" id="{121DA8B4-1438-452D-88CB-8378FA8864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F55A81-7A44-49FC-918C-A1146FD0C194}"/>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2725072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298B4D-EB66-4A63-BC67-04DAF82841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0B0668-A39D-4B21-A472-C2E007277AB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4E9AB0-AB57-4CE3-B93E-86A08F9CD004}"/>
              </a:ext>
            </a:extLst>
          </p:cNvPr>
          <p:cNvSpPr>
            <a:spLocks noGrp="1"/>
          </p:cNvSpPr>
          <p:nvPr>
            <p:ph type="dt" sz="half" idx="10"/>
          </p:nvPr>
        </p:nvSpPr>
        <p:spPr/>
        <p:txBody>
          <a:bodyPr/>
          <a:lstStyle/>
          <a:p>
            <a:fld id="{CD15B7CB-15F9-4AB5-BC49-6C35DFF45772}" type="datetimeFigureOut">
              <a:rPr lang="en-GB" smtClean="0"/>
              <a:t>25/10/2022</a:t>
            </a:fld>
            <a:endParaRPr lang="en-GB"/>
          </a:p>
        </p:txBody>
      </p:sp>
      <p:sp>
        <p:nvSpPr>
          <p:cNvPr id="5" name="Footer Placeholder 4">
            <a:extLst>
              <a:ext uri="{FF2B5EF4-FFF2-40B4-BE49-F238E27FC236}">
                <a16:creationId xmlns:a16="http://schemas.microsoft.com/office/drawing/2014/main" id="{B0F09B78-3641-41D6-B74A-194BAB5251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AF77CC-BD5D-4F58-9645-0B323E84398C}"/>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846331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60017A5-B7FA-4C3F-9086-84417A2A2501}" type="datetimeFigureOut">
              <a:rPr lang="en-GB" smtClean="0"/>
              <a:t>25/10/2022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28BBCC-E20C-458B-953C-36E0436B31CD}" type="slidenum">
              <a:rPr lang="en-GB" smtClean="0"/>
              <a:t>‹#›</a:t>
            </a:fld>
            <a:endParaRPr lang="en-GB"/>
          </a:p>
        </p:txBody>
      </p:sp>
    </p:spTree>
    <p:extLst>
      <p:ext uri="{BB962C8B-B14F-4D97-AF65-F5344CB8AC3E}">
        <p14:creationId xmlns:p14="http://schemas.microsoft.com/office/powerpoint/2010/main" val="35868804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60017A5-B7FA-4C3F-9086-84417A2A2501}" type="datetimeFigureOut">
              <a:rPr lang="en-GB" smtClean="0"/>
              <a:t>25/10/2022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28BBCC-E20C-458B-953C-36E0436B31CD}" type="slidenum">
              <a:rPr lang="en-GB" smtClean="0"/>
              <a:t>‹#›</a:t>
            </a:fld>
            <a:endParaRPr lang="en-GB"/>
          </a:p>
        </p:txBody>
      </p:sp>
    </p:spTree>
    <p:extLst>
      <p:ext uri="{BB962C8B-B14F-4D97-AF65-F5344CB8AC3E}">
        <p14:creationId xmlns:p14="http://schemas.microsoft.com/office/powerpoint/2010/main" val="24728665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0017A5-B7FA-4C3F-9086-84417A2A2501}" type="datetimeFigureOut">
              <a:rPr lang="en-GB" smtClean="0"/>
              <a:t>25/10/2022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28BBCC-E20C-458B-953C-36E0436B31CD}" type="slidenum">
              <a:rPr lang="en-GB" smtClean="0"/>
              <a:t>‹#›</a:t>
            </a:fld>
            <a:endParaRPr lang="en-GB"/>
          </a:p>
        </p:txBody>
      </p:sp>
    </p:spTree>
    <p:extLst>
      <p:ext uri="{BB962C8B-B14F-4D97-AF65-F5344CB8AC3E}">
        <p14:creationId xmlns:p14="http://schemas.microsoft.com/office/powerpoint/2010/main" val="1568059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60017A5-B7FA-4C3F-9086-84417A2A2501}" type="datetimeFigureOut">
              <a:rPr lang="en-GB" smtClean="0"/>
              <a:t>25/10/2022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28BBCC-E20C-458B-953C-36E0436B31CD}" type="slidenum">
              <a:rPr lang="en-GB" smtClean="0"/>
              <a:t>‹#›</a:t>
            </a:fld>
            <a:endParaRPr lang="en-GB"/>
          </a:p>
        </p:txBody>
      </p:sp>
    </p:spTree>
    <p:extLst>
      <p:ext uri="{BB962C8B-B14F-4D97-AF65-F5344CB8AC3E}">
        <p14:creationId xmlns:p14="http://schemas.microsoft.com/office/powerpoint/2010/main" val="31145570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60017A5-B7FA-4C3F-9086-84417A2A2501}" type="datetimeFigureOut">
              <a:rPr lang="en-GB" smtClean="0"/>
              <a:t>25/10/2022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28BBCC-E20C-458B-953C-36E0436B31CD}" type="slidenum">
              <a:rPr lang="en-GB" smtClean="0"/>
              <a:t>‹#›</a:t>
            </a:fld>
            <a:endParaRPr lang="en-GB"/>
          </a:p>
        </p:txBody>
      </p:sp>
    </p:spTree>
    <p:extLst>
      <p:ext uri="{BB962C8B-B14F-4D97-AF65-F5344CB8AC3E}">
        <p14:creationId xmlns:p14="http://schemas.microsoft.com/office/powerpoint/2010/main" val="34045503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60017A5-B7FA-4C3F-9086-84417A2A2501}" type="datetimeFigureOut">
              <a:rPr lang="en-GB" smtClean="0"/>
              <a:t>25/10/2022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28BBCC-E20C-458B-953C-36E0436B31CD}" type="slidenum">
              <a:rPr lang="en-GB" smtClean="0"/>
              <a:t>‹#›</a:t>
            </a:fld>
            <a:endParaRPr lang="en-GB"/>
          </a:p>
        </p:txBody>
      </p:sp>
    </p:spTree>
    <p:extLst>
      <p:ext uri="{BB962C8B-B14F-4D97-AF65-F5344CB8AC3E}">
        <p14:creationId xmlns:p14="http://schemas.microsoft.com/office/powerpoint/2010/main" val="15333944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0017A5-B7FA-4C3F-9086-84417A2A2501}" type="datetimeFigureOut">
              <a:rPr lang="en-GB" smtClean="0"/>
              <a:t>25/10/2022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628BBCC-E20C-458B-953C-36E0436B31CD}" type="slidenum">
              <a:rPr lang="en-GB" smtClean="0"/>
              <a:t>‹#›</a:t>
            </a:fld>
            <a:endParaRPr lang="en-GB"/>
          </a:p>
        </p:txBody>
      </p:sp>
    </p:spTree>
    <p:extLst>
      <p:ext uri="{BB962C8B-B14F-4D97-AF65-F5344CB8AC3E}">
        <p14:creationId xmlns:p14="http://schemas.microsoft.com/office/powerpoint/2010/main" val="16288879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60017A5-B7FA-4C3F-9086-84417A2A2501}" type="datetimeFigureOut">
              <a:rPr lang="en-GB" smtClean="0"/>
              <a:t>25/10/2022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28BBCC-E20C-458B-953C-36E0436B31CD}" type="slidenum">
              <a:rPr lang="en-GB" smtClean="0"/>
              <a:t>‹#›</a:t>
            </a:fld>
            <a:endParaRPr lang="en-GB"/>
          </a:p>
        </p:txBody>
      </p:sp>
    </p:spTree>
    <p:extLst>
      <p:ext uri="{BB962C8B-B14F-4D97-AF65-F5344CB8AC3E}">
        <p14:creationId xmlns:p14="http://schemas.microsoft.com/office/powerpoint/2010/main" val="4682676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60017A5-B7FA-4C3F-9086-84417A2A2501}" type="datetimeFigureOut">
              <a:rPr lang="en-GB" smtClean="0"/>
              <a:t>25/10/2022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28BBCC-E20C-458B-953C-36E0436B31CD}" type="slidenum">
              <a:rPr lang="en-GB" smtClean="0"/>
              <a:t>‹#›</a:t>
            </a:fld>
            <a:endParaRPr lang="en-GB"/>
          </a:p>
        </p:txBody>
      </p:sp>
    </p:spTree>
    <p:extLst>
      <p:ext uri="{BB962C8B-B14F-4D97-AF65-F5344CB8AC3E}">
        <p14:creationId xmlns:p14="http://schemas.microsoft.com/office/powerpoint/2010/main" val="39902372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60017A5-B7FA-4C3F-9086-84417A2A2501}" type="datetimeFigureOut">
              <a:rPr lang="en-GB" smtClean="0"/>
              <a:t>25/10/2022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28BBCC-E20C-458B-953C-36E0436B31CD}" type="slidenum">
              <a:rPr lang="en-GB" smtClean="0"/>
              <a:t>‹#›</a:t>
            </a:fld>
            <a:endParaRPr lang="en-GB"/>
          </a:p>
        </p:txBody>
      </p:sp>
    </p:spTree>
    <p:extLst>
      <p:ext uri="{BB962C8B-B14F-4D97-AF65-F5344CB8AC3E}">
        <p14:creationId xmlns:p14="http://schemas.microsoft.com/office/powerpoint/2010/main" val="7675275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60017A5-B7FA-4C3F-9086-84417A2A2501}" type="datetimeFigureOut">
              <a:rPr lang="en-GB" smtClean="0"/>
              <a:t>25/10/2022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28BBCC-E20C-458B-953C-36E0436B31CD}" type="slidenum">
              <a:rPr lang="en-GB" smtClean="0"/>
              <a:t>‹#›</a:t>
            </a:fld>
            <a:endParaRPr lang="en-GB"/>
          </a:p>
        </p:txBody>
      </p:sp>
    </p:spTree>
    <p:extLst>
      <p:ext uri="{BB962C8B-B14F-4D97-AF65-F5344CB8AC3E}">
        <p14:creationId xmlns:p14="http://schemas.microsoft.com/office/powerpoint/2010/main" val="155047277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934A1-5A69-47B5-B1C0-FA8B0E3888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7AC5B5-483C-4164-9A80-DA9BBFF309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5557D0-B1D3-4755-8BAF-D74D449DFE87}"/>
              </a:ext>
            </a:extLst>
          </p:cNvPr>
          <p:cNvSpPr>
            <a:spLocks noGrp="1"/>
          </p:cNvSpPr>
          <p:nvPr>
            <p:ph type="dt" sz="half" idx="10"/>
          </p:nvPr>
        </p:nvSpPr>
        <p:spPr/>
        <p:txBody>
          <a:bodyPr/>
          <a:lstStyle/>
          <a:p>
            <a:fld id="{2F64140E-90B6-4BD0-B66D-CEC941C7F33D}" type="datetimeFigureOut">
              <a:rPr lang="en-GB" smtClean="0"/>
              <a:t>25/10/2022</a:t>
            </a:fld>
            <a:endParaRPr lang="en-GB"/>
          </a:p>
        </p:txBody>
      </p:sp>
      <p:sp>
        <p:nvSpPr>
          <p:cNvPr id="5" name="Footer Placeholder 4">
            <a:extLst>
              <a:ext uri="{FF2B5EF4-FFF2-40B4-BE49-F238E27FC236}">
                <a16:creationId xmlns:a16="http://schemas.microsoft.com/office/drawing/2014/main" id="{614E6FCE-4B2C-445F-88FD-1AB26C26E9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A24A7D-50AC-4AF5-BC86-179A16B2E934}"/>
              </a:ext>
            </a:extLst>
          </p:cNvPr>
          <p:cNvSpPr>
            <a:spLocks noGrp="1"/>
          </p:cNvSpPr>
          <p:nvPr>
            <p:ph type="sldNum" sz="quarter" idx="12"/>
          </p:nvPr>
        </p:nvSpPr>
        <p:spPr/>
        <p:txBody>
          <a:bodyPr/>
          <a:lstStyle/>
          <a:p>
            <a:fld id="{414700E7-5443-4751-B85F-97ABEE5BBEA2}" type="slidenum">
              <a:rPr lang="en-GB" smtClean="0"/>
              <a:t>‹#›</a:t>
            </a:fld>
            <a:endParaRPr lang="en-GB"/>
          </a:p>
        </p:txBody>
      </p:sp>
    </p:spTree>
    <p:extLst>
      <p:ext uri="{BB962C8B-B14F-4D97-AF65-F5344CB8AC3E}">
        <p14:creationId xmlns:p14="http://schemas.microsoft.com/office/powerpoint/2010/main" val="37973737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DB63E-4267-4FCC-846F-20251361B7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4F56DA-ECEA-4100-A589-9C163AFA54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91327A-B86D-42D1-BF04-3343AB5CD135}"/>
              </a:ext>
            </a:extLst>
          </p:cNvPr>
          <p:cNvSpPr>
            <a:spLocks noGrp="1"/>
          </p:cNvSpPr>
          <p:nvPr>
            <p:ph type="dt" sz="half" idx="10"/>
          </p:nvPr>
        </p:nvSpPr>
        <p:spPr/>
        <p:txBody>
          <a:bodyPr/>
          <a:lstStyle/>
          <a:p>
            <a:fld id="{2F64140E-90B6-4BD0-B66D-CEC941C7F33D}" type="datetimeFigureOut">
              <a:rPr lang="en-GB" smtClean="0"/>
              <a:t>25/10/2022</a:t>
            </a:fld>
            <a:endParaRPr lang="en-GB"/>
          </a:p>
        </p:txBody>
      </p:sp>
      <p:sp>
        <p:nvSpPr>
          <p:cNvPr id="5" name="Footer Placeholder 4">
            <a:extLst>
              <a:ext uri="{FF2B5EF4-FFF2-40B4-BE49-F238E27FC236}">
                <a16:creationId xmlns:a16="http://schemas.microsoft.com/office/drawing/2014/main" id="{766F5FF1-2005-426D-A7A2-0DD8B1D175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8BF70B-742D-40BF-B639-59F7AC90A50A}"/>
              </a:ext>
            </a:extLst>
          </p:cNvPr>
          <p:cNvSpPr>
            <a:spLocks noGrp="1"/>
          </p:cNvSpPr>
          <p:nvPr>
            <p:ph type="sldNum" sz="quarter" idx="12"/>
          </p:nvPr>
        </p:nvSpPr>
        <p:spPr/>
        <p:txBody>
          <a:bodyPr/>
          <a:lstStyle/>
          <a:p>
            <a:fld id="{414700E7-5443-4751-B85F-97ABEE5BBEA2}" type="slidenum">
              <a:rPr lang="en-GB" smtClean="0"/>
              <a:t>‹#›</a:t>
            </a:fld>
            <a:endParaRPr lang="en-GB"/>
          </a:p>
        </p:txBody>
      </p:sp>
    </p:spTree>
    <p:extLst>
      <p:ext uri="{BB962C8B-B14F-4D97-AF65-F5344CB8AC3E}">
        <p14:creationId xmlns:p14="http://schemas.microsoft.com/office/powerpoint/2010/main" val="1463582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FA9E0-88A3-4F02-B8E3-B9C4F5D719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9202029-50E9-4BB0-B500-5C47E9E8127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57ADFE3-9FA5-484B-A2EA-EF385EEC9690}"/>
              </a:ext>
            </a:extLst>
          </p:cNvPr>
          <p:cNvSpPr>
            <a:spLocks noGrp="1"/>
          </p:cNvSpPr>
          <p:nvPr>
            <p:ph type="dt" sz="half" idx="10"/>
          </p:nvPr>
        </p:nvSpPr>
        <p:spPr/>
        <p:txBody>
          <a:bodyPr/>
          <a:lstStyle/>
          <a:p>
            <a:fld id="{2F64140E-90B6-4BD0-B66D-CEC941C7F33D}" type="datetimeFigureOut">
              <a:rPr lang="en-GB" smtClean="0"/>
              <a:t>25/10/2022</a:t>
            </a:fld>
            <a:endParaRPr lang="en-GB"/>
          </a:p>
        </p:txBody>
      </p:sp>
      <p:sp>
        <p:nvSpPr>
          <p:cNvPr id="5" name="Footer Placeholder 4">
            <a:extLst>
              <a:ext uri="{FF2B5EF4-FFF2-40B4-BE49-F238E27FC236}">
                <a16:creationId xmlns:a16="http://schemas.microsoft.com/office/drawing/2014/main" id="{AEB919CB-102A-499E-B8C5-53597D951F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C81BCE-5CC4-463C-BFBE-39D53E6AEDD5}"/>
              </a:ext>
            </a:extLst>
          </p:cNvPr>
          <p:cNvSpPr>
            <a:spLocks noGrp="1"/>
          </p:cNvSpPr>
          <p:nvPr>
            <p:ph type="sldNum" sz="quarter" idx="12"/>
          </p:nvPr>
        </p:nvSpPr>
        <p:spPr/>
        <p:txBody>
          <a:bodyPr/>
          <a:lstStyle/>
          <a:p>
            <a:fld id="{414700E7-5443-4751-B85F-97ABEE5BBEA2}" type="slidenum">
              <a:rPr lang="en-GB" smtClean="0"/>
              <a:t>‹#›</a:t>
            </a:fld>
            <a:endParaRPr lang="en-GB"/>
          </a:p>
        </p:txBody>
      </p:sp>
    </p:spTree>
    <p:extLst>
      <p:ext uri="{BB962C8B-B14F-4D97-AF65-F5344CB8AC3E}">
        <p14:creationId xmlns:p14="http://schemas.microsoft.com/office/powerpoint/2010/main" val="270716576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86986-3AD7-4312-9498-D41D4DB5B5B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A5A44F-3C35-409A-BCA0-61088DA8BA9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EBE7927-481E-4450-8DD8-16007AF3AA3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AB7B2EA-FB9E-4D42-9BF1-E5932A3356E4}"/>
              </a:ext>
            </a:extLst>
          </p:cNvPr>
          <p:cNvSpPr>
            <a:spLocks noGrp="1"/>
          </p:cNvSpPr>
          <p:nvPr>
            <p:ph type="dt" sz="half" idx="10"/>
          </p:nvPr>
        </p:nvSpPr>
        <p:spPr/>
        <p:txBody>
          <a:bodyPr/>
          <a:lstStyle/>
          <a:p>
            <a:fld id="{2F64140E-90B6-4BD0-B66D-CEC941C7F33D}" type="datetimeFigureOut">
              <a:rPr lang="en-GB" smtClean="0"/>
              <a:t>25/10/2022</a:t>
            </a:fld>
            <a:endParaRPr lang="en-GB"/>
          </a:p>
        </p:txBody>
      </p:sp>
      <p:sp>
        <p:nvSpPr>
          <p:cNvPr id="6" name="Footer Placeholder 5">
            <a:extLst>
              <a:ext uri="{FF2B5EF4-FFF2-40B4-BE49-F238E27FC236}">
                <a16:creationId xmlns:a16="http://schemas.microsoft.com/office/drawing/2014/main" id="{E2422179-037B-4AB7-BB5D-0A7C15E098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3BD3C6-423C-489B-93E6-F67E111CFD91}"/>
              </a:ext>
            </a:extLst>
          </p:cNvPr>
          <p:cNvSpPr>
            <a:spLocks noGrp="1"/>
          </p:cNvSpPr>
          <p:nvPr>
            <p:ph type="sldNum" sz="quarter" idx="12"/>
          </p:nvPr>
        </p:nvSpPr>
        <p:spPr/>
        <p:txBody>
          <a:bodyPr/>
          <a:lstStyle/>
          <a:p>
            <a:fld id="{414700E7-5443-4751-B85F-97ABEE5BBEA2}" type="slidenum">
              <a:rPr lang="en-GB" smtClean="0"/>
              <a:t>‹#›</a:t>
            </a:fld>
            <a:endParaRPr lang="en-GB"/>
          </a:p>
        </p:txBody>
      </p:sp>
    </p:spTree>
    <p:extLst>
      <p:ext uri="{BB962C8B-B14F-4D97-AF65-F5344CB8AC3E}">
        <p14:creationId xmlns:p14="http://schemas.microsoft.com/office/powerpoint/2010/main" val="23142225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BF1B8-C55B-4F54-A270-44FC4DFED73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A12188-3EFD-4AE5-9D18-445C103160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5A75542-75D8-4500-BEEB-E91E8B5AE7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D882C2-4417-4A93-8E2B-E88EADD522F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8BD0B44-D56F-4635-AFFA-ABD2B0CE808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7AD4EDA-10CA-4AE6-A6A8-196177AA8927}"/>
              </a:ext>
            </a:extLst>
          </p:cNvPr>
          <p:cNvSpPr>
            <a:spLocks noGrp="1"/>
          </p:cNvSpPr>
          <p:nvPr>
            <p:ph type="dt" sz="half" idx="10"/>
          </p:nvPr>
        </p:nvSpPr>
        <p:spPr/>
        <p:txBody>
          <a:bodyPr/>
          <a:lstStyle/>
          <a:p>
            <a:fld id="{2F64140E-90B6-4BD0-B66D-CEC941C7F33D}" type="datetimeFigureOut">
              <a:rPr lang="en-GB" smtClean="0"/>
              <a:t>25/10/2022</a:t>
            </a:fld>
            <a:endParaRPr lang="en-GB"/>
          </a:p>
        </p:txBody>
      </p:sp>
      <p:sp>
        <p:nvSpPr>
          <p:cNvPr id="8" name="Footer Placeholder 7">
            <a:extLst>
              <a:ext uri="{FF2B5EF4-FFF2-40B4-BE49-F238E27FC236}">
                <a16:creationId xmlns:a16="http://schemas.microsoft.com/office/drawing/2014/main" id="{90CB6BDC-0E45-4FEC-999E-D4B608E89F9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917AC9-44D7-4AD0-9A9B-50C3387D5AEA}"/>
              </a:ext>
            </a:extLst>
          </p:cNvPr>
          <p:cNvSpPr>
            <a:spLocks noGrp="1"/>
          </p:cNvSpPr>
          <p:nvPr>
            <p:ph type="sldNum" sz="quarter" idx="12"/>
          </p:nvPr>
        </p:nvSpPr>
        <p:spPr/>
        <p:txBody>
          <a:bodyPr/>
          <a:lstStyle/>
          <a:p>
            <a:fld id="{414700E7-5443-4751-B85F-97ABEE5BBEA2}" type="slidenum">
              <a:rPr lang="en-GB" smtClean="0"/>
              <a:t>‹#›</a:t>
            </a:fld>
            <a:endParaRPr lang="en-GB"/>
          </a:p>
        </p:txBody>
      </p:sp>
    </p:spTree>
    <p:extLst>
      <p:ext uri="{BB962C8B-B14F-4D97-AF65-F5344CB8AC3E}">
        <p14:creationId xmlns:p14="http://schemas.microsoft.com/office/powerpoint/2010/main" val="14201978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321AD-2894-49B1-A7BC-CEBA4C49ED1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506C48-6FE4-451B-A93F-A25F5428FF35}"/>
              </a:ext>
            </a:extLst>
          </p:cNvPr>
          <p:cNvSpPr>
            <a:spLocks noGrp="1"/>
          </p:cNvSpPr>
          <p:nvPr>
            <p:ph type="dt" sz="half" idx="10"/>
          </p:nvPr>
        </p:nvSpPr>
        <p:spPr/>
        <p:txBody>
          <a:bodyPr/>
          <a:lstStyle/>
          <a:p>
            <a:fld id="{2F64140E-90B6-4BD0-B66D-CEC941C7F33D}" type="datetimeFigureOut">
              <a:rPr lang="en-GB" smtClean="0"/>
              <a:t>25/10/2022</a:t>
            </a:fld>
            <a:endParaRPr lang="en-GB"/>
          </a:p>
        </p:txBody>
      </p:sp>
      <p:sp>
        <p:nvSpPr>
          <p:cNvPr id="4" name="Footer Placeholder 3">
            <a:extLst>
              <a:ext uri="{FF2B5EF4-FFF2-40B4-BE49-F238E27FC236}">
                <a16:creationId xmlns:a16="http://schemas.microsoft.com/office/drawing/2014/main" id="{0F941AF4-FB76-43D9-B6F8-3E035B6AD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9433C28-9951-4285-9E38-164CDBFCA051}"/>
              </a:ext>
            </a:extLst>
          </p:cNvPr>
          <p:cNvSpPr>
            <a:spLocks noGrp="1"/>
          </p:cNvSpPr>
          <p:nvPr>
            <p:ph type="sldNum" sz="quarter" idx="12"/>
          </p:nvPr>
        </p:nvSpPr>
        <p:spPr/>
        <p:txBody>
          <a:bodyPr/>
          <a:lstStyle/>
          <a:p>
            <a:fld id="{414700E7-5443-4751-B85F-97ABEE5BBEA2}" type="slidenum">
              <a:rPr lang="en-GB" smtClean="0"/>
              <a:t>‹#›</a:t>
            </a:fld>
            <a:endParaRPr lang="en-GB"/>
          </a:p>
        </p:txBody>
      </p:sp>
    </p:spTree>
    <p:extLst>
      <p:ext uri="{BB962C8B-B14F-4D97-AF65-F5344CB8AC3E}">
        <p14:creationId xmlns:p14="http://schemas.microsoft.com/office/powerpoint/2010/main" val="42151404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9C4D4D-3AD0-4D35-9DEA-E64D4AB82707}"/>
              </a:ext>
            </a:extLst>
          </p:cNvPr>
          <p:cNvSpPr>
            <a:spLocks noGrp="1"/>
          </p:cNvSpPr>
          <p:nvPr>
            <p:ph type="dt" sz="half" idx="10"/>
          </p:nvPr>
        </p:nvSpPr>
        <p:spPr/>
        <p:txBody>
          <a:bodyPr/>
          <a:lstStyle/>
          <a:p>
            <a:fld id="{2F64140E-90B6-4BD0-B66D-CEC941C7F33D}" type="datetimeFigureOut">
              <a:rPr lang="en-GB" smtClean="0"/>
              <a:t>25/10/2022</a:t>
            </a:fld>
            <a:endParaRPr lang="en-GB"/>
          </a:p>
        </p:txBody>
      </p:sp>
      <p:sp>
        <p:nvSpPr>
          <p:cNvPr id="3" name="Footer Placeholder 2">
            <a:extLst>
              <a:ext uri="{FF2B5EF4-FFF2-40B4-BE49-F238E27FC236}">
                <a16:creationId xmlns:a16="http://schemas.microsoft.com/office/drawing/2014/main" id="{3A756E49-0B13-43A3-9E71-606128A691F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8531A8-0143-47AF-B1F8-0F9B680F82CC}"/>
              </a:ext>
            </a:extLst>
          </p:cNvPr>
          <p:cNvSpPr>
            <a:spLocks noGrp="1"/>
          </p:cNvSpPr>
          <p:nvPr>
            <p:ph type="sldNum" sz="quarter" idx="12"/>
          </p:nvPr>
        </p:nvSpPr>
        <p:spPr/>
        <p:txBody>
          <a:bodyPr/>
          <a:lstStyle/>
          <a:p>
            <a:fld id="{414700E7-5443-4751-B85F-97ABEE5BBEA2}" type="slidenum">
              <a:rPr lang="en-GB" smtClean="0"/>
              <a:t>‹#›</a:t>
            </a:fld>
            <a:endParaRPr lang="en-GB"/>
          </a:p>
        </p:txBody>
      </p:sp>
    </p:spTree>
    <p:extLst>
      <p:ext uri="{BB962C8B-B14F-4D97-AF65-F5344CB8AC3E}">
        <p14:creationId xmlns:p14="http://schemas.microsoft.com/office/powerpoint/2010/main" val="6851822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49472-D2E1-4382-86DD-CC7A23EC00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C548B61-502F-445A-B540-062EEC11D5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FFA322D-0274-48A8-8903-71D5C262D6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2CA078-60E5-4D20-8E4B-927DD7F1B7D5}"/>
              </a:ext>
            </a:extLst>
          </p:cNvPr>
          <p:cNvSpPr>
            <a:spLocks noGrp="1"/>
          </p:cNvSpPr>
          <p:nvPr>
            <p:ph type="dt" sz="half" idx="10"/>
          </p:nvPr>
        </p:nvSpPr>
        <p:spPr/>
        <p:txBody>
          <a:bodyPr/>
          <a:lstStyle/>
          <a:p>
            <a:fld id="{2F64140E-90B6-4BD0-B66D-CEC941C7F33D}" type="datetimeFigureOut">
              <a:rPr lang="en-GB" smtClean="0"/>
              <a:t>25/10/2022</a:t>
            </a:fld>
            <a:endParaRPr lang="en-GB"/>
          </a:p>
        </p:txBody>
      </p:sp>
      <p:sp>
        <p:nvSpPr>
          <p:cNvPr id="6" name="Footer Placeholder 5">
            <a:extLst>
              <a:ext uri="{FF2B5EF4-FFF2-40B4-BE49-F238E27FC236}">
                <a16:creationId xmlns:a16="http://schemas.microsoft.com/office/drawing/2014/main" id="{337B70EB-8524-4A80-8A08-65F112EABD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6F8375-D74C-444A-ACF0-A0D22590B643}"/>
              </a:ext>
            </a:extLst>
          </p:cNvPr>
          <p:cNvSpPr>
            <a:spLocks noGrp="1"/>
          </p:cNvSpPr>
          <p:nvPr>
            <p:ph type="sldNum" sz="quarter" idx="12"/>
          </p:nvPr>
        </p:nvSpPr>
        <p:spPr/>
        <p:txBody>
          <a:bodyPr/>
          <a:lstStyle/>
          <a:p>
            <a:fld id="{414700E7-5443-4751-B85F-97ABEE5BBEA2}" type="slidenum">
              <a:rPr lang="en-GB" smtClean="0"/>
              <a:t>‹#›</a:t>
            </a:fld>
            <a:endParaRPr lang="en-GB"/>
          </a:p>
        </p:txBody>
      </p:sp>
    </p:spTree>
    <p:extLst>
      <p:ext uri="{BB962C8B-B14F-4D97-AF65-F5344CB8AC3E}">
        <p14:creationId xmlns:p14="http://schemas.microsoft.com/office/powerpoint/2010/main" val="9429548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B022F-DC21-4FCF-8614-861B090333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F78DF2-F163-4836-BE11-FA9D8F4B64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FC608CF-9B87-464D-9766-C52536D16E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4F96C5-5E13-421F-95ED-6CACCF7AAAB4}"/>
              </a:ext>
            </a:extLst>
          </p:cNvPr>
          <p:cNvSpPr>
            <a:spLocks noGrp="1"/>
          </p:cNvSpPr>
          <p:nvPr>
            <p:ph type="dt" sz="half" idx="10"/>
          </p:nvPr>
        </p:nvSpPr>
        <p:spPr/>
        <p:txBody>
          <a:bodyPr/>
          <a:lstStyle/>
          <a:p>
            <a:fld id="{2F64140E-90B6-4BD0-B66D-CEC941C7F33D}" type="datetimeFigureOut">
              <a:rPr lang="en-GB" smtClean="0"/>
              <a:t>25/10/2022</a:t>
            </a:fld>
            <a:endParaRPr lang="en-GB"/>
          </a:p>
        </p:txBody>
      </p:sp>
      <p:sp>
        <p:nvSpPr>
          <p:cNvPr id="6" name="Footer Placeholder 5">
            <a:extLst>
              <a:ext uri="{FF2B5EF4-FFF2-40B4-BE49-F238E27FC236}">
                <a16:creationId xmlns:a16="http://schemas.microsoft.com/office/drawing/2014/main" id="{FE667448-292B-455A-B2CC-387E4D5573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2F9EAD-DA11-4015-8AC0-C177346FE708}"/>
              </a:ext>
            </a:extLst>
          </p:cNvPr>
          <p:cNvSpPr>
            <a:spLocks noGrp="1"/>
          </p:cNvSpPr>
          <p:nvPr>
            <p:ph type="sldNum" sz="quarter" idx="12"/>
          </p:nvPr>
        </p:nvSpPr>
        <p:spPr/>
        <p:txBody>
          <a:bodyPr/>
          <a:lstStyle/>
          <a:p>
            <a:fld id="{414700E7-5443-4751-B85F-97ABEE5BBEA2}" type="slidenum">
              <a:rPr lang="en-GB" smtClean="0"/>
              <a:t>‹#›</a:t>
            </a:fld>
            <a:endParaRPr lang="en-GB"/>
          </a:p>
        </p:txBody>
      </p:sp>
    </p:spTree>
    <p:extLst>
      <p:ext uri="{BB962C8B-B14F-4D97-AF65-F5344CB8AC3E}">
        <p14:creationId xmlns:p14="http://schemas.microsoft.com/office/powerpoint/2010/main" val="70477703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98362-A65E-4239-8C63-3F1062B0E04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6F5A4B-824C-43A0-AE69-602AC93BEA0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F24B43-DD4F-4402-9FA3-07C8924E1621}"/>
              </a:ext>
            </a:extLst>
          </p:cNvPr>
          <p:cNvSpPr>
            <a:spLocks noGrp="1"/>
          </p:cNvSpPr>
          <p:nvPr>
            <p:ph type="dt" sz="half" idx="10"/>
          </p:nvPr>
        </p:nvSpPr>
        <p:spPr/>
        <p:txBody>
          <a:bodyPr/>
          <a:lstStyle/>
          <a:p>
            <a:fld id="{2F64140E-90B6-4BD0-B66D-CEC941C7F33D}" type="datetimeFigureOut">
              <a:rPr lang="en-GB" smtClean="0"/>
              <a:t>25/10/2022</a:t>
            </a:fld>
            <a:endParaRPr lang="en-GB"/>
          </a:p>
        </p:txBody>
      </p:sp>
      <p:sp>
        <p:nvSpPr>
          <p:cNvPr id="5" name="Footer Placeholder 4">
            <a:extLst>
              <a:ext uri="{FF2B5EF4-FFF2-40B4-BE49-F238E27FC236}">
                <a16:creationId xmlns:a16="http://schemas.microsoft.com/office/drawing/2014/main" id="{123C9C51-FC7B-471C-9096-8BD1EE373E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5FCA65-6C65-4477-BDFF-DE66FCB556C3}"/>
              </a:ext>
            </a:extLst>
          </p:cNvPr>
          <p:cNvSpPr>
            <a:spLocks noGrp="1"/>
          </p:cNvSpPr>
          <p:nvPr>
            <p:ph type="sldNum" sz="quarter" idx="12"/>
          </p:nvPr>
        </p:nvSpPr>
        <p:spPr/>
        <p:txBody>
          <a:bodyPr/>
          <a:lstStyle/>
          <a:p>
            <a:fld id="{414700E7-5443-4751-B85F-97ABEE5BBEA2}" type="slidenum">
              <a:rPr lang="en-GB" smtClean="0"/>
              <a:t>‹#›</a:t>
            </a:fld>
            <a:endParaRPr lang="en-GB"/>
          </a:p>
        </p:txBody>
      </p:sp>
    </p:spTree>
    <p:extLst>
      <p:ext uri="{BB962C8B-B14F-4D97-AF65-F5344CB8AC3E}">
        <p14:creationId xmlns:p14="http://schemas.microsoft.com/office/powerpoint/2010/main" val="321042272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91DC9C-AD10-4AC7-86FD-2582B2994BA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ED3042-31E8-4007-B01D-4E51F44B62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DB1AF0-C73E-44E8-A939-FCA8BF0D2003}"/>
              </a:ext>
            </a:extLst>
          </p:cNvPr>
          <p:cNvSpPr>
            <a:spLocks noGrp="1"/>
          </p:cNvSpPr>
          <p:nvPr>
            <p:ph type="dt" sz="half" idx="10"/>
          </p:nvPr>
        </p:nvSpPr>
        <p:spPr/>
        <p:txBody>
          <a:bodyPr/>
          <a:lstStyle/>
          <a:p>
            <a:fld id="{2F64140E-90B6-4BD0-B66D-CEC941C7F33D}" type="datetimeFigureOut">
              <a:rPr lang="en-GB" smtClean="0"/>
              <a:t>25/10/2022</a:t>
            </a:fld>
            <a:endParaRPr lang="en-GB"/>
          </a:p>
        </p:txBody>
      </p:sp>
      <p:sp>
        <p:nvSpPr>
          <p:cNvPr id="5" name="Footer Placeholder 4">
            <a:extLst>
              <a:ext uri="{FF2B5EF4-FFF2-40B4-BE49-F238E27FC236}">
                <a16:creationId xmlns:a16="http://schemas.microsoft.com/office/drawing/2014/main" id="{7A6F6C83-BCDF-47FC-B6DD-3090AA4B7E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63102C-47B9-4E03-9303-24BE482D6269}"/>
              </a:ext>
            </a:extLst>
          </p:cNvPr>
          <p:cNvSpPr>
            <a:spLocks noGrp="1"/>
          </p:cNvSpPr>
          <p:nvPr>
            <p:ph type="sldNum" sz="quarter" idx="12"/>
          </p:nvPr>
        </p:nvSpPr>
        <p:spPr/>
        <p:txBody>
          <a:bodyPr/>
          <a:lstStyle/>
          <a:p>
            <a:fld id="{414700E7-5443-4751-B85F-97ABEE5BBEA2}" type="slidenum">
              <a:rPr lang="en-GB" smtClean="0"/>
              <a:t>‹#›</a:t>
            </a:fld>
            <a:endParaRPr lang="en-GB"/>
          </a:p>
        </p:txBody>
      </p:sp>
    </p:spTree>
    <p:extLst>
      <p:ext uri="{BB962C8B-B14F-4D97-AF65-F5344CB8AC3E}">
        <p14:creationId xmlns:p14="http://schemas.microsoft.com/office/powerpoint/2010/main" val="21717079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9BC523-84CC-4A44-8422-6598C7F49E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2680DE-B46B-4F18-8D65-B45FBF1EC0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F4805B-D1AE-4214-B55C-E2ADF7BAEF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15B7CB-15F9-4AB5-BC49-6C35DFF45772}" type="datetimeFigureOut">
              <a:rPr lang="en-GB" smtClean="0"/>
              <a:t>25/10/2022</a:t>
            </a:fld>
            <a:endParaRPr lang="en-GB"/>
          </a:p>
        </p:txBody>
      </p:sp>
      <p:sp>
        <p:nvSpPr>
          <p:cNvPr id="5" name="Footer Placeholder 4">
            <a:extLst>
              <a:ext uri="{FF2B5EF4-FFF2-40B4-BE49-F238E27FC236}">
                <a16:creationId xmlns:a16="http://schemas.microsoft.com/office/drawing/2014/main" id="{2850486C-CE5D-4046-80AF-904E9F72F6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CE5D051-C552-42F9-BA38-9F31BC7F93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F8FC80-D048-42D4-A491-A1A3C892C93A}" type="slidenum">
              <a:rPr lang="en-GB" smtClean="0"/>
              <a:t>‹#›</a:t>
            </a:fld>
            <a:endParaRPr lang="en-GB"/>
          </a:p>
        </p:txBody>
      </p:sp>
    </p:spTree>
    <p:extLst>
      <p:ext uri="{BB962C8B-B14F-4D97-AF65-F5344CB8AC3E}">
        <p14:creationId xmlns:p14="http://schemas.microsoft.com/office/powerpoint/2010/main" val="8985176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0017A5-B7FA-4C3F-9086-84417A2A2501}" type="datetimeFigureOut">
              <a:rPr lang="en-GB" smtClean="0"/>
              <a:t>25/10/2022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28BBCC-E20C-458B-953C-36E0436B31CD}" type="slidenum">
              <a:rPr lang="en-GB" smtClean="0"/>
              <a:t>‹#›</a:t>
            </a:fld>
            <a:endParaRPr lang="en-GB"/>
          </a:p>
        </p:txBody>
      </p:sp>
    </p:spTree>
    <p:extLst>
      <p:ext uri="{BB962C8B-B14F-4D97-AF65-F5344CB8AC3E}">
        <p14:creationId xmlns:p14="http://schemas.microsoft.com/office/powerpoint/2010/main" val="284217895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A9E76B7-4889-4BDC-9FCD-B1A0406B55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24875E-8376-408B-A17C-4F0871697D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4B2002-1011-4699-8AED-FE4694394E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64140E-90B6-4BD0-B66D-CEC941C7F33D}" type="datetimeFigureOut">
              <a:rPr lang="en-GB" smtClean="0"/>
              <a:t>25/10/2022</a:t>
            </a:fld>
            <a:endParaRPr lang="en-GB"/>
          </a:p>
        </p:txBody>
      </p:sp>
      <p:sp>
        <p:nvSpPr>
          <p:cNvPr id="5" name="Footer Placeholder 4">
            <a:extLst>
              <a:ext uri="{FF2B5EF4-FFF2-40B4-BE49-F238E27FC236}">
                <a16:creationId xmlns:a16="http://schemas.microsoft.com/office/drawing/2014/main" id="{6C2C2FA3-21DA-4F06-992C-30B6059CDF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685A764-7A78-4B8D-A858-53197A2809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4700E7-5443-4751-B85F-97ABEE5BBEA2}" type="slidenum">
              <a:rPr lang="en-GB" smtClean="0"/>
              <a:t>‹#›</a:t>
            </a:fld>
            <a:endParaRPr lang="en-GB"/>
          </a:p>
        </p:txBody>
      </p:sp>
    </p:spTree>
    <p:extLst>
      <p:ext uri="{BB962C8B-B14F-4D97-AF65-F5344CB8AC3E}">
        <p14:creationId xmlns:p14="http://schemas.microsoft.com/office/powerpoint/2010/main" val="6278977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legislation.gov.uk/asc/2021/1/contents/enacted" TargetMode="Externa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3" Type="http://schemas.openxmlformats.org/officeDocument/2006/relationships/hyperlink" Target="https://www.legislation.gov.uk/asc/2021/1/contents/enacted" TargetMode="External"/><Relationship Id="rId2" Type="http://schemas.openxmlformats.org/officeDocument/2006/relationships/image" Target="../media/image16.png"/><Relationship Id="rId1" Type="http://schemas.openxmlformats.org/officeDocument/2006/relationships/slideLayout" Target="../slideLayouts/slideLayout26.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295E7F-EA66-480B-B001-C8BE7CD61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0040" y="4892040"/>
            <a:ext cx="11548872" cy="1645920"/>
          </a:xfrm>
          <a:prstGeom prst="rect">
            <a:avLst/>
          </a:prstGeom>
          <a:solidFill>
            <a:srgbClr val="262626"/>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3221DA-911B-427F-9849-DF369CD60420}"/>
              </a:ext>
            </a:extLst>
          </p:cNvPr>
          <p:cNvSpPr>
            <a:spLocks noGrp="1"/>
          </p:cNvSpPr>
          <p:nvPr>
            <p:ph type="ctrTitle"/>
          </p:nvPr>
        </p:nvSpPr>
        <p:spPr>
          <a:xfrm>
            <a:off x="320040" y="4892039"/>
            <a:ext cx="7886478" cy="1526515"/>
          </a:xfrm>
        </p:spPr>
        <p:txBody>
          <a:bodyPr anchor="ctr">
            <a:noAutofit/>
          </a:bodyPr>
          <a:lstStyle/>
          <a:p>
            <a:pPr algn="r"/>
            <a:r>
              <a:rPr lang="en-GB" sz="3600" dirty="0">
                <a:solidFill>
                  <a:srgbClr val="FFFFFF"/>
                </a:solidFill>
              </a:rPr>
              <a:t>Strengthening Local Government and the Local Government and Elections Wales Act 2021 </a:t>
            </a:r>
          </a:p>
        </p:txBody>
      </p:sp>
      <p:sp>
        <p:nvSpPr>
          <p:cNvPr id="3" name="Subtitle 2">
            <a:extLst>
              <a:ext uri="{FF2B5EF4-FFF2-40B4-BE49-F238E27FC236}">
                <a16:creationId xmlns:a16="http://schemas.microsoft.com/office/drawing/2014/main" id="{4C443CCF-667F-4804-9C68-E025CF5E42DE}"/>
              </a:ext>
            </a:extLst>
          </p:cNvPr>
          <p:cNvSpPr>
            <a:spLocks noGrp="1"/>
          </p:cNvSpPr>
          <p:nvPr>
            <p:ph type="subTitle" idx="1"/>
          </p:nvPr>
        </p:nvSpPr>
        <p:spPr>
          <a:xfrm>
            <a:off x="8602119" y="5091763"/>
            <a:ext cx="2871195" cy="1264587"/>
          </a:xfrm>
        </p:spPr>
        <p:txBody>
          <a:bodyPr anchor="ctr">
            <a:normAutofit/>
          </a:bodyPr>
          <a:lstStyle/>
          <a:p>
            <a:pPr algn="l"/>
            <a:endParaRPr lang="en-GB" sz="2000">
              <a:solidFill>
                <a:srgbClr val="FFC000"/>
              </a:solidFill>
            </a:endParaRPr>
          </a:p>
        </p:txBody>
      </p:sp>
      <p:pic>
        <p:nvPicPr>
          <p:cNvPr id="5" name="Picture 4">
            <a:extLst>
              <a:ext uri="{FF2B5EF4-FFF2-40B4-BE49-F238E27FC236}">
                <a16:creationId xmlns:a16="http://schemas.microsoft.com/office/drawing/2014/main" id="{3D2207BE-3B68-4151-B3B0-448FF88DE827}"/>
              </a:ext>
            </a:extLst>
          </p:cNvPr>
          <p:cNvPicPr>
            <a:picLocks noChangeAspect="1"/>
          </p:cNvPicPr>
          <p:nvPr/>
        </p:nvPicPr>
        <p:blipFill rotWithShape="1">
          <a:blip r:embed="rId2"/>
          <a:srcRect t="20742" r="-1" b="-1"/>
          <a:stretch/>
        </p:blipFill>
        <p:spPr>
          <a:xfrm>
            <a:off x="320040" y="320040"/>
            <a:ext cx="11548872" cy="4462272"/>
          </a:xfrm>
          <a:prstGeom prst="rect">
            <a:avLst/>
          </a:prstGeom>
        </p:spPr>
      </p:pic>
      <p:cxnSp>
        <p:nvCxnSpPr>
          <p:cNvPr id="12" name="Straight Connector 11">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27732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756B5B9-9156-462D-A248-9F68F3D2B66E}"/>
              </a:ext>
            </a:extLst>
          </p:cNvPr>
          <p:cNvPicPr>
            <a:picLocks noChangeAspect="1"/>
          </p:cNvPicPr>
          <p:nvPr/>
        </p:nvPicPr>
        <p:blipFill>
          <a:blip r:embed="rId2"/>
          <a:stretch>
            <a:fillRect/>
          </a:stretch>
        </p:blipFill>
        <p:spPr>
          <a:xfrm rot="21337381">
            <a:off x="374448" y="924977"/>
            <a:ext cx="3563941" cy="5008045"/>
          </a:xfrm>
          <a:prstGeom prst="rect">
            <a:avLst/>
          </a:prstGeom>
        </p:spPr>
      </p:pic>
      <p:pic>
        <p:nvPicPr>
          <p:cNvPr id="3" name="Picture 2">
            <a:extLst>
              <a:ext uri="{FF2B5EF4-FFF2-40B4-BE49-F238E27FC236}">
                <a16:creationId xmlns:a16="http://schemas.microsoft.com/office/drawing/2014/main" id="{4E39FD35-FB6D-4BE0-B208-3A1305B922D1}"/>
              </a:ext>
            </a:extLst>
          </p:cNvPr>
          <p:cNvPicPr>
            <a:picLocks noChangeAspect="1"/>
          </p:cNvPicPr>
          <p:nvPr/>
        </p:nvPicPr>
        <p:blipFill>
          <a:blip r:embed="rId3"/>
          <a:stretch>
            <a:fillRect/>
          </a:stretch>
        </p:blipFill>
        <p:spPr>
          <a:xfrm rot="295087">
            <a:off x="7371563" y="713247"/>
            <a:ext cx="4576660" cy="5883508"/>
          </a:xfrm>
          <a:prstGeom prst="rect">
            <a:avLst/>
          </a:prstGeom>
        </p:spPr>
      </p:pic>
      <p:pic>
        <p:nvPicPr>
          <p:cNvPr id="4" name="Picture 3">
            <a:extLst>
              <a:ext uri="{FF2B5EF4-FFF2-40B4-BE49-F238E27FC236}">
                <a16:creationId xmlns:a16="http://schemas.microsoft.com/office/drawing/2014/main" id="{E28C9D81-568A-4BDB-A122-152C39944574}"/>
              </a:ext>
            </a:extLst>
          </p:cNvPr>
          <p:cNvPicPr>
            <a:picLocks noChangeAspect="1"/>
          </p:cNvPicPr>
          <p:nvPr/>
        </p:nvPicPr>
        <p:blipFill>
          <a:blip r:embed="rId4"/>
          <a:stretch>
            <a:fillRect/>
          </a:stretch>
        </p:blipFill>
        <p:spPr>
          <a:xfrm>
            <a:off x="3506154" y="875829"/>
            <a:ext cx="4101377" cy="5106340"/>
          </a:xfrm>
          <a:prstGeom prst="rect">
            <a:avLst/>
          </a:prstGeom>
          <a:ln>
            <a:solidFill>
              <a:schemeClr val="accent1"/>
            </a:solidFill>
          </a:ln>
        </p:spPr>
      </p:pic>
    </p:spTree>
    <p:extLst>
      <p:ext uri="{BB962C8B-B14F-4D97-AF65-F5344CB8AC3E}">
        <p14:creationId xmlns:p14="http://schemas.microsoft.com/office/powerpoint/2010/main" val="3676539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D02E-FF73-455B-B01B-D24AAEF05835}"/>
              </a:ext>
            </a:extLst>
          </p:cNvPr>
          <p:cNvSpPr>
            <a:spLocks noGrp="1"/>
          </p:cNvSpPr>
          <p:nvPr>
            <p:ph type="title"/>
          </p:nvPr>
        </p:nvSpPr>
        <p:spPr>
          <a:xfrm>
            <a:off x="648929" y="629266"/>
            <a:ext cx="3667039" cy="1676603"/>
          </a:xfrm>
        </p:spPr>
        <p:txBody>
          <a:bodyPr>
            <a:normAutofit/>
          </a:bodyPr>
          <a:lstStyle/>
          <a:p>
            <a:r>
              <a:rPr lang="en-GB" sz="5400" dirty="0"/>
              <a:t>Contents</a:t>
            </a:r>
          </a:p>
        </p:txBody>
      </p:sp>
      <p:sp>
        <p:nvSpPr>
          <p:cNvPr id="3" name="Content Placeholder 2">
            <a:extLst>
              <a:ext uri="{FF2B5EF4-FFF2-40B4-BE49-F238E27FC236}">
                <a16:creationId xmlns:a16="http://schemas.microsoft.com/office/drawing/2014/main" id="{8101A774-5670-4BEB-9DE2-8164C2B6BB77}"/>
              </a:ext>
            </a:extLst>
          </p:cNvPr>
          <p:cNvSpPr>
            <a:spLocks noGrp="1"/>
          </p:cNvSpPr>
          <p:nvPr>
            <p:ph idx="1"/>
          </p:nvPr>
        </p:nvSpPr>
        <p:spPr>
          <a:xfrm>
            <a:off x="648930" y="2416629"/>
            <a:ext cx="3839093" cy="3801292"/>
          </a:xfrm>
        </p:spPr>
        <p:txBody>
          <a:bodyPr>
            <a:normAutofit/>
          </a:bodyPr>
          <a:lstStyle/>
          <a:p>
            <a:endParaRPr lang="en-GB" sz="2400" dirty="0"/>
          </a:p>
          <a:p>
            <a:r>
              <a:rPr lang="en-GB" sz="2400" dirty="0"/>
              <a:t>Williams Chapter 4</a:t>
            </a:r>
          </a:p>
          <a:p>
            <a:r>
              <a:rPr lang="en-GB" sz="2400" dirty="0"/>
              <a:t>SLG: Delivering for People</a:t>
            </a:r>
          </a:p>
          <a:p>
            <a:r>
              <a:rPr lang="en-GB" sz="2400" dirty="0"/>
              <a:t>LGEA 2021</a:t>
            </a:r>
          </a:p>
          <a:p>
            <a:r>
              <a:rPr lang="en-GB" sz="2400" dirty="0"/>
              <a:t>Minister for Local Government and Housing</a:t>
            </a:r>
          </a:p>
          <a:p>
            <a:r>
              <a:rPr lang="en-GB" sz="2400" dirty="0"/>
              <a:t>Key provisions of the Act</a:t>
            </a:r>
          </a:p>
          <a:p>
            <a:endParaRPr lang="en-GB" sz="2400" dirty="0"/>
          </a:p>
          <a:p>
            <a:endParaRPr lang="en-GB" sz="1800" dirty="0"/>
          </a:p>
          <a:p>
            <a:endParaRPr lang="en-GB" sz="1800" dirty="0"/>
          </a:p>
          <a:p>
            <a:endParaRPr lang="en-GB" sz="1800" dirty="0"/>
          </a:p>
          <a:p>
            <a:endParaRPr lang="en-GB" sz="1800" dirty="0"/>
          </a:p>
        </p:txBody>
      </p:sp>
      <p:sp>
        <p:nvSpPr>
          <p:cNvPr id="10" name="Rectangle 9">
            <a:extLst>
              <a:ext uri="{FF2B5EF4-FFF2-40B4-BE49-F238E27FC236}">
                <a16:creationId xmlns:a16="http://schemas.microsoft.com/office/drawing/2014/main" id="{F2B38F72-8FC4-4001-8C67-FA6B86DEC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2"/>
            <a:ext cx="7555992"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0B581E0-3F19-47CD-9640-F49F7C26902F}"/>
              </a:ext>
            </a:extLst>
          </p:cNvPr>
          <p:cNvSpPr txBox="1"/>
          <p:nvPr/>
        </p:nvSpPr>
        <p:spPr>
          <a:xfrm>
            <a:off x="5366744" y="6488668"/>
            <a:ext cx="6094520" cy="369332"/>
          </a:xfrm>
          <a:prstGeom prst="rect">
            <a:avLst/>
          </a:prstGeom>
          <a:noFill/>
        </p:spPr>
        <p:txBody>
          <a:bodyPr wrap="square">
            <a:spAutoFit/>
          </a:bodyPr>
          <a:lstStyle/>
          <a:p>
            <a:r>
              <a:rPr lang="en-GB" dirty="0">
                <a:solidFill>
                  <a:schemeClr val="bg1"/>
                </a:solidFill>
                <a:hlinkClick r:id="rId2"/>
              </a:rPr>
              <a:t>https://www.legislation.gov.uk/asc/2021/1/contents/enacted</a:t>
            </a:r>
            <a:r>
              <a:rPr lang="en-GB" dirty="0">
                <a:solidFill>
                  <a:schemeClr val="bg1"/>
                </a:solidFill>
              </a:rPr>
              <a:t> </a:t>
            </a:r>
          </a:p>
        </p:txBody>
      </p:sp>
      <p:pic>
        <p:nvPicPr>
          <p:cNvPr id="9" name="Picture 8">
            <a:extLst>
              <a:ext uri="{FF2B5EF4-FFF2-40B4-BE49-F238E27FC236}">
                <a16:creationId xmlns:a16="http://schemas.microsoft.com/office/drawing/2014/main" id="{9979E907-72A5-45C2-A877-80AC8C211A68}"/>
              </a:ext>
            </a:extLst>
          </p:cNvPr>
          <p:cNvPicPr>
            <a:picLocks noChangeAspect="1"/>
          </p:cNvPicPr>
          <p:nvPr/>
        </p:nvPicPr>
        <p:blipFill>
          <a:blip r:embed="rId3"/>
          <a:stretch>
            <a:fillRect/>
          </a:stretch>
        </p:blipFill>
        <p:spPr>
          <a:xfrm>
            <a:off x="6271813" y="736847"/>
            <a:ext cx="3786587" cy="5390234"/>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Tree>
    <p:extLst>
      <p:ext uri="{BB962C8B-B14F-4D97-AF65-F5344CB8AC3E}">
        <p14:creationId xmlns:p14="http://schemas.microsoft.com/office/powerpoint/2010/main" val="293762770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D5E60-20FD-426F-AC64-78AEC68EE9F0}"/>
              </a:ext>
            </a:extLst>
          </p:cNvPr>
          <p:cNvSpPr>
            <a:spLocks noGrp="1"/>
          </p:cNvSpPr>
          <p:nvPr>
            <p:ph type="title"/>
          </p:nvPr>
        </p:nvSpPr>
        <p:spPr>
          <a:xfrm>
            <a:off x="838200" y="365125"/>
            <a:ext cx="9877148" cy="1325563"/>
          </a:xfrm>
        </p:spPr>
        <p:txBody>
          <a:bodyPr/>
          <a:lstStyle/>
          <a:p>
            <a:r>
              <a:rPr lang="en-GB" dirty="0"/>
              <a:t>Governance , Scrutiny and Delivery (Ch 4)</a:t>
            </a:r>
          </a:p>
        </p:txBody>
      </p:sp>
      <p:pic>
        <p:nvPicPr>
          <p:cNvPr id="4" name="Picture 3">
            <a:extLst>
              <a:ext uri="{FF2B5EF4-FFF2-40B4-BE49-F238E27FC236}">
                <a16:creationId xmlns:a16="http://schemas.microsoft.com/office/drawing/2014/main" id="{BC6EA7F2-D651-41A2-9F42-3521269D51F9}"/>
              </a:ext>
            </a:extLst>
          </p:cNvPr>
          <p:cNvPicPr>
            <a:picLocks noChangeAspect="1"/>
          </p:cNvPicPr>
          <p:nvPr/>
        </p:nvPicPr>
        <p:blipFill>
          <a:blip r:embed="rId2"/>
          <a:stretch>
            <a:fillRect/>
          </a:stretch>
        </p:blipFill>
        <p:spPr>
          <a:xfrm rot="262264">
            <a:off x="7732136" y="1988332"/>
            <a:ext cx="3051932" cy="3794404"/>
          </a:xfrm>
          <a:prstGeom prst="rect">
            <a:avLst/>
          </a:prstGeom>
        </p:spPr>
      </p:pic>
      <p:sp>
        <p:nvSpPr>
          <p:cNvPr id="7" name="Content Placeholder 6">
            <a:extLst>
              <a:ext uri="{FF2B5EF4-FFF2-40B4-BE49-F238E27FC236}">
                <a16:creationId xmlns:a16="http://schemas.microsoft.com/office/drawing/2014/main" id="{9FCB1841-7CEE-413B-8EBA-B4CE3A20F0EE}"/>
              </a:ext>
            </a:extLst>
          </p:cNvPr>
          <p:cNvSpPr>
            <a:spLocks noGrp="1"/>
          </p:cNvSpPr>
          <p:nvPr>
            <p:ph idx="1"/>
          </p:nvPr>
        </p:nvSpPr>
        <p:spPr>
          <a:xfrm>
            <a:off x="838200" y="2228295"/>
            <a:ext cx="5828930" cy="3124940"/>
          </a:xfrm>
        </p:spPr>
        <p:txBody>
          <a:bodyPr>
            <a:normAutofit/>
          </a:bodyPr>
          <a:lstStyle/>
          <a:p>
            <a:r>
              <a:rPr lang="en-US" dirty="0"/>
              <a:t>Governance and delivery at the heart of the Commission</a:t>
            </a:r>
          </a:p>
          <a:p>
            <a:r>
              <a:rPr lang="en-US" dirty="0"/>
              <a:t>“How are public services governed: that is, </a:t>
            </a:r>
            <a:r>
              <a:rPr lang="en-US" b="1" dirty="0"/>
              <a:t>held accountable </a:t>
            </a:r>
            <a:r>
              <a:rPr lang="en-US" dirty="0"/>
              <a:t>for their </a:t>
            </a:r>
            <a:r>
              <a:rPr lang="en-US" b="1" dirty="0"/>
              <a:t>performance</a:t>
            </a:r>
            <a:r>
              <a:rPr lang="en-US" dirty="0"/>
              <a:t> and </a:t>
            </a:r>
            <a:r>
              <a:rPr lang="en-US" b="1" dirty="0"/>
              <a:t>delivered most effectively to the public.</a:t>
            </a:r>
            <a:r>
              <a:rPr lang="en-US" dirty="0"/>
              <a:t>” </a:t>
            </a:r>
          </a:p>
        </p:txBody>
      </p:sp>
      <p:sp>
        <p:nvSpPr>
          <p:cNvPr id="8" name="TextBox 7">
            <a:extLst>
              <a:ext uri="{FF2B5EF4-FFF2-40B4-BE49-F238E27FC236}">
                <a16:creationId xmlns:a16="http://schemas.microsoft.com/office/drawing/2014/main" id="{94C2CF98-A265-4880-AEA3-90A8A9780C6B}"/>
              </a:ext>
            </a:extLst>
          </p:cNvPr>
          <p:cNvSpPr txBox="1"/>
          <p:nvPr/>
        </p:nvSpPr>
        <p:spPr>
          <a:xfrm>
            <a:off x="594804" y="6311900"/>
            <a:ext cx="2263806" cy="369332"/>
          </a:xfrm>
          <a:prstGeom prst="rect">
            <a:avLst/>
          </a:prstGeom>
          <a:noFill/>
        </p:spPr>
        <p:txBody>
          <a:bodyPr wrap="square" rtlCol="0">
            <a:spAutoFit/>
          </a:bodyPr>
          <a:lstStyle/>
          <a:p>
            <a:r>
              <a:rPr lang="en-GB" dirty="0"/>
              <a:t>Williams 2014: 114</a:t>
            </a:r>
          </a:p>
        </p:txBody>
      </p:sp>
    </p:spTree>
    <p:extLst>
      <p:ext uri="{BB962C8B-B14F-4D97-AF65-F5344CB8AC3E}">
        <p14:creationId xmlns:p14="http://schemas.microsoft.com/office/powerpoint/2010/main" val="3227307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D5E60-20FD-426F-AC64-78AEC68EE9F0}"/>
              </a:ext>
            </a:extLst>
          </p:cNvPr>
          <p:cNvSpPr>
            <a:spLocks noGrp="1"/>
          </p:cNvSpPr>
          <p:nvPr>
            <p:ph type="title"/>
          </p:nvPr>
        </p:nvSpPr>
        <p:spPr>
          <a:xfrm>
            <a:off x="838200" y="365125"/>
            <a:ext cx="9557551" cy="1325563"/>
          </a:xfrm>
        </p:spPr>
        <p:txBody>
          <a:bodyPr/>
          <a:lstStyle/>
          <a:p>
            <a:r>
              <a:rPr lang="en-GB" dirty="0"/>
              <a:t>Governance , Scrutiny and Delivery (Ch 4)</a:t>
            </a:r>
          </a:p>
        </p:txBody>
      </p:sp>
      <p:pic>
        <p:nvPicPr>
          <p:cNvPr id="4" name="Picture 3">
            <a:extLst>
              <a:ext uri="{FF2B5EF4-FFF2-40B4-BE49-F238E27FC236}">
                <a16:creationId xmlns:a16="http://schemas.microsoft.com/office/drawing/2014/main" id="{BC6EA7F2-D651-41A2-9F42-3521269D51F9}"/>
              </a:ext>
            </a:extLst>
          </p:cNvPr>
          <p:cNvPicPr>
            <a:picLocks noChangeAspect="1"/>
          </p:cNvPicPr>
          <p:nvPr/>
        </p:nvPicPr>
        <p:blipFill>
          <a:blip r:embed="rId2"/>
          <a:stretch>
            <a:fillRect/>
          </a:stretch>
        </p:blipFill>
        <p:spPr>
          <a:xfrm>
            <a:off x="4820220" y="4004036"/>
            <a:ext cx="2263806" cy="2814543"/>
          </a:xfrm>
          <a:prstGeom prst="rect">
            <a:avLst/>
          </a:prstGeom>
        </p:spPr>
      </p:pic>
      <p:sp>
        <p:nvSpPr>
          <p:cNvPr id="7" name="Content Placeholder 6">
            <a:extLst>
              <a:ext uri="{FF2B5EF4-FFF2-40B4-BE49-F238E27FC236}">
                <a16:creationId xmlns:a16="http://schemas.microsoft.com/office/drawing/2014/main" id="{9FCB1841-7CEE-413B-8EBA-B4CE3A20F0EE}"/>
              </a:ext>
            </a:extLst>
          </p:cNvPr>
          <p:cNvSpPr>
            <a:spLocks noGrp="1"/>
          </p:cNvSpPr>
          <p:nvPr>
            <p:ph idx="1"/>
          </p:nvPr>
        </p:nvSpPr>
        <p:spPr>
          <a:xfrm>
            <a:off x="838200" y="1840646"/>
            <a:ext cx="10515600" cy="2361460"/>
          </a:xfrm>
        </p:spPr>
        <p:txBody>
          <a:bodyPr>
            <a:normAutofit/>
          </a:bodyPr>
          <a:lstStyle/>
          <a:p>
            <a:r>
              <a:rPr lang="en-US" dirty="0"/>
              <a:t>“The link between governance, accountability and performance is in our view critical. </a:t>
            </a:r>
          </a:p>
          <a:p>
            <a:r>
              <a:rPr lang="en-US" dirty="0"/>
              <a:t>Governance is not just a set of dry or bureaucratic processes; it is the means by which </a:t>
            </a:r>
            <a:r>
              <a:rPr lang="en-US" dirty="0" err="1"/>
              <a:t>organisations</a:t>
            </a:r>
            <a:r>
              <a:rPr lang="en-US" dirty="0"/>
              <a:t> identify and act on the need for change in what they do and how they deliver it.”</a:t>
            </a:r>
          </a:p>
        </p:txBody>
      </p:sp>
      <p:sp>
        <p:nvSpPr>
          <p:cNvPr id="8" name="TextBox 7">
            <a:extLst>
              <a:ext uri="{FF2B5EF4-FFF2-40B4-BE49-F238E27FC236}">
                <a16:creationId xmlns:a16="http://schemas.microsoft.com/office/drawing/2014/main" id="{94C2CF98-A265-4880-AEA3-90A8A9780C6B}"/>
              </a:ext>
            </a:extLst>
          </p:cNvPr>
          <p:cNvSpPr txBox="1"/>
          <p:nvPr/>
        </p:nvSpPr>
        <p:spPr>
          <a:xfrm>
            <a:off x="594804" y="6311900"/>
            <a:ext cx="2263806" cy="369332"/>
          </a:xfrm>
          <a:prstGeom prst="rect">
            <a:avLst/>
          </a:prstGeom>
          <a:noFill/>
        </p:spPr>
        <p:txBody>
          <a:bodyPr wrap="square" rtlCol="0">
            <a:spAutoFit/>
          </a:bodyPr>
          <a:lstStyle/>
          <a:p>
            <a:r>
              <a:rPr lang="en-GB" dirty="0"/>
              <a:t>Williams 2014: 114</a:t>
            </a:r>
          </a:p>
        </p:txBody>
      </p:sp>
    </p:spTree>
    <p:extLst>
      <p:ext uri="{BB962C8B-B14F-4D97-AF65-F5344CB8AC3E}">
        <p14:creationId xmlns:p14="http://schemas.microsoft.com/office/powerpoint/2010/main" val="1146587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D5E60-20FD-426F-AC64-78AEC68EE9F0}"/>
              </a:ext>
            </a:extLst>
          </p:cNvPr>
          <p:cNvSpPr>
            <a:spLocks noGrp="1"/>
          </p:cNvSpPr>
          <p:nvPr>
            <p:ph type="title"/>
          </p:nvPr>
        </p:nvSpPr>
        <p:spPr>
          <a:xfrm>
            <a:off x="838200" y="516924"/>
            <a:ext cx="9779493" cy="1325563"/>
          </a:xfrm>
        </p:spPr>
        <p:txBody>
          <a:bodyPr/>
          <a:lstStyle/>
          <a:p>
            <a:r>
              <a:rPr lang="en-GB" dirty="0"/>
              <a:t>Governance , Scrutiny and Delivery (Ch 4)</a:t>
            </a:r>
          </a:p>
        </p:txBody>
      </p:sp>
      <p:pic>
        <p:nvPicPr>
          <p:cNvPr id="4" name="Picture 3">
            <a:extLst>
              <a:ext uri="{FF2B5EF4-FFF2-40B4-BE49-F238E27FC236}">
                <a16:creationId xmlns:a16="http://schemas.microsoft.com/office/drawing/2014/main" id="{BC6EA7F2-D651-41A2-9F42-3521269D51F9}"/>
              </a:ext>
            </a:extLst>
          </p:cNvPr>
          <p:cNvPicPr>
            <a:picLocks noChangeAspect="1"/>
          </p:cNvPicPr>
          <p:nvPr/>
        </p:nvPicPr>
        <p:blipFill>
          <a:blip r:embed="rId2"/>
          <a:stretch>
            <a:fillRect/>
          </a:stretch>
        </p:blipFill>
        <p:spPr>
          <a:xfrm rot="161835">
            <a:off x="8617508" y="4127216"/>
            <a:ext cx="2017199" cy="2507942"/>
          </a:xfrm>
          <a:prstGeom prst="rect">
            <a:avLst/>
          </a:prstGeom>
        </p:spPr>
      </p:pic>
      <p:sp>
        <p:nvSpPr>
          <p:cNvPr id="7" name="Content Placeholder 6">
            <a:extLst>
              <a:ext uri="{FF2B5EF4-FFF2-40B4-BE49-F238E27FC236}">
                <a16:creationId xmlns:a16="http://schemas.microsoft.com/office/drawing/2014/main" id="{9FCB1841-7CEE-413B-8EBA-B4CE3A20F0EE}"/>
              </a:ext>
            </a:extLst>
          </p:cNvPr>
          <p:cNvSpPr>
            <a:spLocks noGrp="1"/>
          </p:cNvSpPr>
          <p:nvPr>
            <p:ph idx="1"/>
          </p:nvPr>
        </p:nvSpPr>
        <p:spPr>
          <a:xfrm>
            <a:off x="838200" y="2006601"/>
            <a:ext cx="10515600" cy="4170361"/>
          </a:xfrm>
        </p:spPr>
        <p:txBody>
          <a:bodyPr>
            <a:normAutofit/>
          </a:bodyPr>
          <a:lstStyle/>
          <a:p>
            <a:r>
              <a:rPr lang="en-US" dirty="0"/>
              <a:t>“Our public meetings across Wales reflected that – people in Wales might not have always used terms like governance and accountability, but individuals who wrote or spoke to us had strong views on how they were represented, how decisions were made and how they could understand and influence the delivery of public services in their area. </a:t>
            </a:r>
          </a:p>
          <a:p>
            <a:r>
              <a:rPr lang="en-US" dirty="0"/>
              <a:t>These are all key issues of governance.”</a:t>
            </a:r>
            <a:endParaRPr lang="en-GB" dirty="0"/>
          </a:p>
        </p:txBody>
      </p:sp>
      <p:sp>
        <p:nvSpPr>
          <p:cNvPr id="8" name="TextBox 7">
            <a:extLst>
              <a:ext uri="{FF2B5EF4-FFF2-40B4-BE49-F238E27FC236}">
                <a16:creationId xmlns:a16="http://schemas.microsoft.com/office/drawing/2014/main" id="{94C2CF98-A265-4880-AEA3-90A8A9780C6B}"/>
              </a:ext>
            </a:extLst>
          </p:cNvPr>
          <p:cNvSpPr txBox="1"/>
          <p:nvPr/>
        </p:nvSpPr>
        <p:spPr>
          <a:xfrm>
            <a:off x="594804" y="6311900"/>
            <a:ext cx="2263806" cy="369332"/>
          </a:xfrm>
          <a:prstGeom prst="rect">
            <a:avLst/>
          </a:prstGeom>
          <a:noFill/>
        </p:spPr>
        <p:txBody>
          <a:bodyPr wrap="square" rtlCol="0">
            <a:spAutoFit/>
          </a:bodyPr>
          <a:lstStyle/>
          <a:p>
            <a:r>
              <a:rPr lang="en-GB" dirty="0"/>
              <a:t>Williams 2014: 114</a:t>
            </a:r>
          </a:p>
        </p:txBody>
      </p:sp>
    </p:spTree>
    <p:extLst>
      <p:ext uri="{BB962C8B-B14F-4D97-AF65-F5344CB8AC3E}">
        <p14:creationId xmlns:p14="http://schemas.microsoft.com/office/powerpoint/2010/main" val="1779932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B3AD352-80B1-4933-AF3F-AE643D8A7C95}"/>
              </a:ext>
            </a:extLst>
          </p:cNvPr>
          <p:cNvPicPr>
            <a:picLocks noChangeAspect="1"/>
          </p:cNvPicPr>
          <p:nvPr/>
        </p:nvPicPr>
        <p:blipFill rotWithShape="1">
          <a:blip r:embed="rId2"/>
          <a:srcRect l="7453" r="24953"/>
          <a:stretch/>
        </p:blipFill>
        <p:spPr>
          <a:xfrm>
            <a:off x="7556408" y="10"/>
            <a:ext cx="4635591" cy="6857990"/>
          </a:xfrm>
          <a:prstGeom prst="rect">
            <a:avLst/>
          </a:prstGeom>
          <a:effectLst/>
        </p:spPr>
      </p:pic>
      <p:sp>
        <p:nvSpPr>
          <p:cNvPr id="6" name="Content Placeholder 5">
            <a:extLst>
              <a:ext uri="{FF2B5EF4-FFF2-40B4-BE49-F238E27FC236}">
                <a16:creationId xmlns:a16="http://schemas.microsoft.com/office/drawing/2014/main" id="{5DAB504A-2733-4224-82DC-29E13841CE07}"/>
              </a:ext>
            </a:extLst>
          </p:cNvPr>
          <p:cNvSpPr>
            <a:spLocks noGrp="1"/>
          </p:cNvSpPr>
          <p:nvPr>
            <p:ph idx="1"/>
          </p:nvPr>
        </p:nvSpPr>
        <p:spPr>
          <a:xfrm>
            <a:off x="417690" y="180627"/>
            <a:ext cx="7326488" cy="6496746"/>
          </a:xfrm>
        </p:spPr>
        <p:txBody>
          <a:bodyPr>
            <a:normAutofit/>
          </a:bodyPr>
          <a:lstStyle/>
          <a:p>
            <a:r>
              <a:rPr lang="en-US" sz="2400" dirty="0"/>
              <a:t>I was brought up in a house where both my parents worked in delivering local services in Tredegar</a:t>
            </a:r>
          </a:p>
          <a:p>
            <a:r>
              <a:rPr lang="en-US" sz="2400" dirty="0"/>
              <a:t>For me this debate is about people. And it is about who we are as a people</a:t>
            </a:r>
          </a:p>
          <a:p>
            <a:r>
              <a:rPr lang="en-US" sz="2400" dirty="0"/>
              <a:t>I agree with those people who have argued that we need to devolve powers not simply to Wales but throughout Wales as well</a:t>
            </a:r>
          </a:p>
          <a:p>
            <a:r>
              <a:rPr lang="en-US" sz="2400" dirty="0"/>
              <a:t>Focus on opportunities not just the challenges</a:t>
            </a:r>
          </a:p>
          <a:p>
            <a:r>
              <a:rPr lang="en-US" sz="2400" dirty="0"/>
              <a:t>Bolder, more innovation councils</a:t>
            </a:r>
          </a:p>
          <a:p>
            <a:r>
              <a:rPr lang="en-US" sz="2400" dirty="0" err="1"/>
              <a:t>Councillors</a:t>
            </a:r>
            <a:r>
              <a:rPr lang="en-US" sz="2400" dirty="0"/>
              <a:t> driving positive change, with strong accountability, rooted in the communities we serve</a:t>
            </a:r>
          </a:p>
          <a:p>
            <a:r>
              <a:rPr lang="en-US" sz="2400" dirty="0"/>
              <a:t>Limited options – the clock is ticking and local government needs to be radical</a:t>
            </a:r>
          </a:p>
          <a:p>
            <a:endParaRPr lang="en-US" sz="1300" dirty="0"/>
          </a:p>
          <a:p>
            <a:pPr marL="0" indent="0">
              <a:buNone/>
            </a:pPr>
            <a:r>
              <a:rPr lang="en-US" sz="2000" dirty="0" err="1"/>
              <a:t>Alun</a:t>
            </a:r>
            <a:r>
              <a:rPr lang="en-US" sz="2000" dirty="0"/>
              <a:t> Davies</a:t>
            </a:r>
          </a:p>
          <a:p>
            <a:pPr marL="0" indent="0">
              <a:buNone/>
            </a:pPr>
            <a:r>
              <a:rPr lang="en-US" sz="2000" dirty="0"/>
              <a:t>Cabinet Secretary for Local Government and Public Services</a:t>
            </a:r>
          </a:p>
          <a:p>
            <a:endParaRPr lang="en-GB" sz="1300" dirty="0"/>
          </a:p>
        </p:txBody>
      </p:sp>
      <p:sp>
        <p:nvSpPr>
          <p:cNvPr id="2" name="Speech Bubble: Oval 1">
            <a:extLst>
              <a:ext uri="{FF2B5EF4-FFF2-40B4-BE49-F238E27FC236}">
                <a16:creationId xmlns:a16="http://schemas.microsoft.com/office/drawing/2014/main" id="{1F1F6C74-E98C-4DE9-CA13-37D5D0058632}"/>
              </a:ext>
            </a:extLst>
          </p:cNvPr>
          <p:cNvSpPr/>
          <p:nvPr/>
        </p:nvSpPr>
        <p:spPr>
          <a:xfrm>
            <a:off x="4780230" y="561315"/>
            <a:ext cx="3657600" cy="2867685"/>
          </a:xfrm>
          <a:prstGeom prst="wedgeEllipseCallout">
            <a:avLst>
              <a:gd name="adj1" fmla="val 77929"/>
              <a:gd name="adj2" fmla="val 4955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“I am fed up of Councillors coming to me with their begging bowls!”</a:t>
            </a:r>
          </a:p>
        </p:txBody>
      </p:sp>
    </p:spTree>
    <p:extLst>
      <p:ext uri="{BB962C8B-B14F-4D97-AF65-F5344CB8AC3E}">
        <p14:creationId xmlns:p14="http://schemas.microsoft.com/office/powerpoint/2010/main" val="2568263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8" end="8"/>
                                            </p:txEl>
                                          </p:spTgt>
                                        </p:tgtEl>
                                        <p:attrNameLst>
                                          <p:attrName>style.visibility</p:attrName>
                                        </p:attrNameLst>
                                      </p:cBhvr>
                                      <p:to>
                                        <p:strVal val="visible"/>
                                      </p:to>
                                    </p:set>
                                    <p:anim calcmode="lin" valueType="num">
                                      <p:cBhvr additive="base">
                                        <p:cTn id="49"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6">
                                            <p:txEl>
                                              <p:pRg st="9" end="9"/>
                                            </p:txEl>
                                          </p:spTgt>
                                        </p:tgtEl>
                                        <p:attrNameLst>
                                          <p:attrName>style.visibility</p:attrName>
                                        </p:attrNameLst>
                                      </p:cBhvr>
                                      <p:to>
                                        <p:strVal val="visible"/>
                                      </p:to>
                                    </p:set>
                                    <p:anim calcmode="lin" valueType="num">
                                      <p:cBhvr additive="base">
                                        <p:cTn id="55"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2"/>
                                        </p:tgtEl>
                                        <p:attrNameLst>
                                          <p:attrName>style.visibility</p:attrName>
                                        </p:attrNameLst>
                                      </p:cBhvr>
                                      <p:to>
                                        <p:strVal val="visible"/>
                                      </p:to>
                                    </p:set>
                                    <p:animEffect transition="in" filter="fade">
                                      <p:cBhvr>
                                        <p:cTn id="61" dur="1000"/>
                                        <p:tgtEl>
                                          <p:spTgt spid="2"/>
                                        </p:tgtEl>
                                      </p:cBhvr>
                                    </p:animEffect>
                                    <p:anim calcmode="lin" valueType="num">
                                      <p:cBhvr>
                                        <p:cTn id="62" dur="1000" fill="hold"/>
                                        <p:tgtEl>
                                          <p:spTgt spid="2"/>
                                        </p:tgtEl>
                                        <p:attrNameLst>
                                          <p:attrName>ppt_x</p:attrName>
                                        </p:attrNameLst>
                                      </p:cBhvr>
                                      <p:tavLst>
                                        <p:tav tm="0">
                                          <p:val>
                                            <p:strVal val="#ppt_x"/>
                                          </p:val>
                                        </p:tav>
                                        <p:tav tm="100000">
                                          <p:val>
                                            <p:strVal val="#ppt_x"/>
                                          </p:val>
                                        </p:tav>
                                      </p:tavLst>
                                    </p:anim>
                                    <p:anim calcmode="lin" valueType="num">
                                      <p:cBhvr>
                                        <p:cTn id="6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0D59A1F-1D40-41FE-B798-A5898521D305}"/>
              </a:ext>
            </a:extLst>
          </p:cNvPr>
          <p:cNvPicPr>
            <a:picLocks noChangeAspect="1"/>
          </p:cNvPicPr>
          <p:nvPr/>
        </p:nvPicPr>
        <p:blipFill rotWithShape="1">
          <a:blip r:embed="rId2"/>
          <a:srcRect l="2021" r="1881"/>
          <a:stretch/>
        </p:blipFill>
        <p:spPr>
          <a:xfrm>
            <a:off x="5661891" y="1532048"/>
            <a:ext cx="6604000" cy="5325952"/>
          </a:xfrm>
          <a:prstGeom prst="rect">
            <a:avLst/>
          </a:prstGeom>
          <a:effectLst/>
        </p:spPr>
      </p:pic>
      <p:sp>
        <p:nvSpPr>
          <p:cNvPr id="2" name="Title 1">
            <a:extLst>
              <a:ext uri="{FF2B5EF4-FFF2-40B4-BE49-F238E27FC236}">
                <a16:creationId xmlns:a16="http://schemas.microsoft.com/office/drawing/2014/main" id="{A1191D1E-0752-46A4-977D-46AC1BA22861}"/>
              </a:ext>
            </a:extLst>
          </p:cNvPr>
          <p:cNvSpPr>
            <a:spLocks noGrp="1"/>
          </p:cNvSpPr>
          <p:nvPr>
            <p:ph type="title"/>
          </p:nvPr>
        </p:nvSpPr>
        <p:spPr>
          <a:xfrm>
            <a:off x="3906983" y="148975"/>
            <a:ext cx="8098601" cy="1116407"/>
          </a:xfrm>
        </p:spPr>
        <p:txBody>
          <a:bodyPr>
            <a:normAutofit/>
          </a:bodyPr>
          <a:lstStyle/>
          <a:p>
            <a:r>
              <a:rPr lang="en-GB" dirty="0"/>
              <a:t>The future of local government</a:t>
            </a:r>
          </a:p>
        </p:txBody>
      </p:sp>
      <p:sp>
        <p:nvSpPr>
          <p:cNvPr id="3" name="Content Placeholder 2">
            <a:extLst>
              <a:ext uri="{FF2B5EF4-FFF2-40B4-BE49-F238E27FC236}">
                <a16:creationId xmlns:a16="http://schemas.microsoft.com/office/drawing/2014/main" id="{23C97E11-E5CC-4204-8EA4-73F083730D48}"/>
              </a:ext>
            </a:extLst>
          </p:cNvPr>
          <p:cNvSpPr>
            <a:spLocks noGrp="1"/>
          </p:cNvSpPr>
          <p:nvPr>
            <p:ph idx="1"/>
          </p:nvPr>
        </p:nvSpPr>
        <p:spPr>
          <a:xfrm>
            <a:off x="278418" y="1265382"/>
            <a:ext cx="6888999" cy="5082616"/>
          </a:xfrm>
        </p:spPr>
        <p:txBody>
          <a:bodyPr>
            <a:noAutofit/>
          </a:bodyPr>
          <a:lstStyle/>
          <a:p>
            <a:r>
              <a:rPr lang="en-US" sz="3200" dirty="0"/>
              <a:t>Our vision is for empowered local authorities which have the freedom, powers and values that drive them to look to the future, learning from the past but not stuck in it</a:t>
            </a:r>
          </a:p>
          <a:p>
            <a:r>
              <a:rPr lang="en-US" sz="3200" dirty="0"/>
              <a:t> A system in which social partnerships underpin the relationship between local authorities and their staff and are </a:t>
            </a:r>
            <a:r>
              <a:rPr lang="en-US" sz="3200" dirty="0" err="1"/>
              <a:t>recognised</a:t>
            </a:r>
            <a:r>
              <a:rPr lang="en-US" sz="3200" dirty="0"/>
              <a:t> and valued as a strength</a:t>
            </a:r>
          </a:p>
          <a:p>
            <a:r>
              <a:rPr lang="en-US" sz="3200" dirty="0"/>
              <a:t>Empowered communities</a:t>
            </a:r>
            <a:endParaRPr lang="en-GB" sz="3200" dirty="0"/>
          </a:p>
        </p:txBody>
      </p:sp>
    </p:spTree>
    <p:extLst>
      <p:ext uri="{BB962C8B-B14F-4D97-AF65-F5344CB8AC3E}">
        <p14:creationId xmlns:p14="http://schemas.microsoft.com/office/powerpoint/2010/main" val="1639909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EF5BD-3A51-47F8-9454-F5AD4724DDF7}"/>
              </a:ext>
            </a:extLst>
          </p:cNvPr>
          <p:cNvSpPr>
            <a:spLocks noGrp="1"/>
          </p:cNvSpPr>
          <p:nvPr>
            <p:ph type="title"/>
          </p:nvPr>
        </p:nvSpPr>
        <p:spPr/>
        <p:txBody>
          <a:bodyPr/>
          <a:lstStyle/>
          <a:p>
            <a:r>
              <a:rPr lang="en-GB" dirty="0"/>
              <a:t>Leader of the Welsh Government Association</a:t>
            </a:r>
          </a:p>
        </p:txBody>
      </p:sp>
      <p:sp>
        <p:nvSpPr>
          <p:cNvPr id="4" name="Content Placeholder 3">
            <a:extLst>
              <a:ext uri="{FF2B5EF4-FFF2-40B4-BE49-F238E27FC236}">
                <a16:creationId xmlns:a16="http://schemas.microsoft.com/office/drawing/2014/main" id="{E1021982-6B40-4702-B11E-8BCD05C607C3}"/>
              </a:ext>
            </a:extLst>
          </p:cNvPr>
          <p:cNvSpPr>
            <a:spLocks noGrp="1"/>
          </p:cNvSpPr>
          <p:nvPr>
            <p:ph idx="1"/>
          </p:nvPr>
        </p:nvSpPr>
        <p:spPr>
          <a:xfrm>
            <a:off x="838200" y="1825625"/>
            <a:ext cx="10515600" cy="3451201"/>
          </a:xfrm>
          <a:prstGeom prst="rect">
            <a:avLst/>
          </a:prstGeom>
          <a:solidFill>
            <a:srgbClr val="FFFF00"/>
          </a:solidFill>
          <a:ln w="25400">
            <a:solidFill>
              <a:schemeClr val="accent1"/>
            </a:solidFill>
          </a:ln>
        </p:spPr>
        <p:txBody>
          <a:bodyPr wrap="square">
            <a:spAutoFit/>
          </a:bodyPr>
          <a:lstStyle/>
          <a:p>
            <a:r>
              <a:rPr lang="en-US" sz="2800" dirty="0"/>
              <a:t>"services are wearing down to the point of collapse and the public are rightly growing frustrated in terms of paying council tax and yet seeing key community functions cut or closed …</a:t>
            </a:r>
          </a:p>
          <a:p>
            <a:endParaRPr lang="en-US" sz="2800" dirty="0"/>
          </a:p>
          <a:p>
            <a:r>
              <a:rPr lang="en-US" sz="2800" dirty="0"/>
              <a:t>The whole position is unsustainable.  Local authorities cannot go on to be expected to make the harshest of cuts whilst continuing to provide the same breadth and level of service; in short, something has got to give.“</a:t>
            </a:r>
          </a:p>
        </p:txBody>
      </p:sp>
    </p:spTree>
    <p:extLst>
      <p:ext uri="{BB962C8B-B14F-4D97-AF65-F5344CB8AC3E}">
        <p14:creationId xmlns:p14="http://schemas.microsoft.com/office/powerpoint/2010/main" val="2229730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409DD-4CBF-439E-90FA-254D7FE41124}"/>
              </a:ext>
            </a:extLst>
          </p:cNvPr>
          <p:cNvSpPr>
            <a:spLocks noGrp="1"/>
          </p:cNvSpPr>
          <p:nvPr>
            <p:ph type="title"/>
          </p:nvPr>
        </p:nvSpPr>
        <p:spPr>
          <a:xfrm>
            <a:off x="554114" y="5363253"/>
            <a:ext cx="10515600" cy="1325563"/>
          </a:xfrm>
        </p:spPr>
        <p:txBody>
          <a:bodyPr/>
          <a:lstStyle/>
          <a:p>
            <a:r>
              <a:rPr lang="en-GB" dirty="0"/>
              <a:t>Williams demanded radical change</a:t>
            </a:r>
          </a:p>
        </p:txBody>
      </p:sp>
      <p:graphicFrame>
        <p:nvGraphicFramePr>
          <p:cNvPr id="4" name="Diagram 3">
            <a:extLst>
              <a:ext uri="{FF2B5EF4-FFF2-40B4-BE49-F238E27FC236}">
                <a16:creationId xmlns:a16="http://schemas.microsoft.com/office/drawing/2014/main" id="{9E960305-0D1C-4788-BC3A-F5365E137497}"/>
              </a:ext>
            </a:extLst>
          </p:cNvPr>
          <p:cNvGraphicFramePr/>
          <p:nvPr/>
        </p:nvGraphicFramePr>
        <p:xfrm>
          <a:off x="1731146" y="365125"/>
          <a:ext cx="8593584" cy="49981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9908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14B249C0-73EC-4532-934B-5C5B1CEC62C9}"/>
                                            </p:graphicEl>
                                          </p:spTgt>
                                        </p:tgtEl>
                                        <p:attrNameLst>
                                          <p:attrName>style.visibility</p:attrName>
                                        </p:attrNameLst>
                                      </p:cBhvr>
                                      <p:to>
                                        <p:strVal val="visible"/>
                                      </p:to>
                                    </p:set>
                                    <p:anim calcmode="lin" valueType="num">
                                      <p:cBhvr additive="base">
                                        <p:cTn id="7" dur="500" fill="hold"/>
                                        <p:tgtEl>
                                          <p:spTgt spid="4">
                                            <p:graphicEl>
                                              <a:dgm id="{14B249C0-73EC-4532-934B-5C5B1CEC62C9}"/>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14B249C0-73EC-4532-934B-5C5B1CEC62C9}"/>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B3BE32BC-EB21-41E7-BD79-E1EA6E419872}"/>
                                            </p:graphicEl>
                                          </p:spTgt>
                                        </p:tgtEl>
                                        <p:attrNameLst>
                                          <p:attrName>style.visibility</p:attrName>
                                        </p:attrNameLst>
                                      </p:cBhvr>
                                      <p:to>
                                        <p:strVal val="visible"/>
                                      </p:to>
                                    </p:set>
                                    <p:anim calcmode="lin" valueType="num">
                                      <p:cBhvr additive="base">
                                        <p:cTn id="13" dur="500" fill="hold"/>
                                        <p:tgtEl>
                                          <p:spTgt spid="4">
                                            <p:graphicEl>
                                              <a:dgm id="{B3BE32BC-EB21-41E7-BD79-E1EA6E419872}"/>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B3BE32BC-EB21-41E7-BD79-E1EA6E419872}"/>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4">
                                            <p:graphicEl>
                                              <a:dgm id="{72D278C5-73D8-427D-9EF9-0F1341B4C472}"/>
                                            </p:graphicEl>
                                          </p:spTgt>
                                        </p:tgtEl>
                                        <p:attrNameLst>
                                          <p:attrName>style.visibility</p:attrName>
                                        </p:attrNameLst>
                                      </p:cBhvr>
                                      <p:to>
                                        <p:strVal val="visible"/>
                                      </p:to>
                                    </p:set>
                                    <p:anim calcmode="lin" valueType="num">
                                      <p:cBhvr additive="base">
                                        <p:cTn id="17" dur="500" fill="hold"/>
                                        <p:tgtEl>
                                          <p:spTgt spid="4">
                                            <p:graphicEl>
                                              <a:dgm id="{72D278C5-73D8-427D-9EF9-0F1341B4C472}"/>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72D278C5-73D8-427D-9EF9-0F1341B4C472}"/>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graphicEl>
                                              <a:dgm id="{A3B2E3EF-AB18-4208-9CBC-47F244F6CA55}"/>
                                            </p:graphicEl>
                                          </p:spTgt>
                                        </p:tgtEl>
                                        <p:attrNameLst>
                                          <p:attrName>style.visibility</p:attrName>
                                        </p:attrNameLst>
                                      </p:cBhvr>
                                      <p:to>
                                        <p:strVal val="visible"/>
                                      </p:to>
                                    </p:set>
                                    <p:anim calcmode="lin" valueType="num">
                                      <p:cBhvr additive="base">
                                        <p:cTn id="23" dur="500" fill="hold"/>
                                        <p:tgtEl>
                                          <p:spTgt spid="4">
                                            <p:graphicEl>
                                              <a:dgm id="{A3B2E3EF-AB18-4208-9CBC-47F244F6CA55}"/>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graphicEl>
                                              <a:dgm id="{A3B2E3EF-AB18-4208-9CBC-47F244F6CA55}"/>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
                                            <p:graphicEl>
                                              <a:dgm id="{FF48A2CE-84A4-40F8-9D68-FE875F7387EC}"/>
                                            </p:graphicEl>
                                          </p:spTgt>
                                        </p:tgtEl>
                                        <p:attrNameLst>
                                          <p:attrName>style.visibility</p:attrName>
                                        </p:attrNameLst>
                                      </p:cBhvr>
                                      <p:to>
                                        <p:strVal val="visible"/>
                                      </p:to>
                                    </p:set>
                                    <p:anim calcmode="lin" valueType="num">
                                      <p:cBhvr additive="base">
                                        <p:cTn id="27" dur="500" fill="hold"/>
                                        <p:tgtEl>
                                          <p:spTgt spid="4">
                                            <p:graphicEl>
                                              <a:dgm id="{FF48A2CE-84A4-40F8-9D68-FE875F7387EC}"/>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graphicEl>
                                              <a:dgm id="{FF48A2CE-84A4-40F8-9D68-FE875F7387EC}"/>
                                            </p:graphic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4">
                                            <p:graphicEl>
                                              <a:dgm id="{D7539147-D2FA-4673-93F8-B0E7549FDF12}"/>
                                            </p:graphicEl>
                                          </p:spTgt>
                                        </p:tgtEl>
                                        <p:attrNameLst>
                                          <p:attrName>style.visibility</p:attrName>
                                        </p:attrNameLst>
                                      </p:cBhvr>
                                      <p:to>
                                        <p:strVal val="visible"/>
                                      </p:to>
                                    </p:set>
                                    <p:anim calcmode="lin" valueType="num">
                                      <p:cBhvr additive="base">
                                        <p:cTn id="33" dur="500" fill="hold"/>
                                        <p:tgtEl>
                                          <p:spTgt spid="4">
                                            <p:graphicEl>
                                              <a:dgm id="{D7539147-D2FA-4673-93F8-B0E7549FDF12}"/>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graphicEl>
                                              <a:dgm id="{D7539147-D2FA-4673-93F8-B0E7549FDF12}"/>
                                            </p:graphic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4">
                                            <p:graphicEl>
                                              <a:dgm id="{B2BED98C-E658-4990-9CAE-40EC90A09C1F}"/>
                                            </p:graphicEl>
                                          </p:spTgt>
                                        </p:tgtEl>
                                        <p:attrNameLst>
                                          <p:attrName>style.visibility</p:attrName>
                                        </p:attrNameLst>
                                      </p:cBhvr>
                                      <p:to>
                                        <p:strVal val="visible"/>
                                      </p:to>
                                    </p:set>
                                    <p:anim calcmode="lin" valueType="num">
                                      <p:cBhvr additive="base">
                                        <p:cTn id="37" dur="500" fill="hold"/>
                                        <p:tgtEl>
                                          <p:spTgt spid="4">
                                            <p:graphicEl>
                                              <a:dgm id="{B2BED98C-E658-4990-9CAE-40EC90A09C1F}"/>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B2BED98C-E658-4990-9CAE-40EC90A09C1F}"/>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graphicEl>
                                              <a:dgm id="{2696367F-917C-418C-A7E6-2C2A5107A402}"/>
                                            </p:graphicEl>
                                          </p:spTgt>
                                        </p:tgtEl>
                                        <p:attrNameLst>
                                          <p:attrName>style.visibility</p:attrName>
                                        </p:attrNameLst>
                                      </p:cBhvr>
                                      <p:to>
                                        <p:strVal val="visible"/>
                                      </p:to>
                                    </p:set>
                                    <p:anim calcmode="lin" valueType="num">
                                      <p:cBhvr additive="base">
                                        <p:cTn id="43" dur="500" fill="hold"/>
                                        <p:tgtEl>
                                          <p:spTgt spid="4">
                                            <p:graphicEl>
                                              <a:dgm id="{2696367F-917C-418C-A7E6-2C2A5107A402}"/>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2696367F-917C-418C-A7E6-2C2A5107A402}"/>
                                            </p:graphic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4">
                                            <p:graphicEl>
                                              <a:dgm id="{F751F049-AAA7-4E63-943E-98A9687C206C}"/>
                                            </p:graphicEl>
                                          </p:spTgt>
                                        </p:tgtEl>
                                        <p:attrNameLst>
                                          <p:attrName>style.visibility</p:attrName>
                                        </p:attrNameLst>
                                      </p:cBhvr>
                                      <p:to>
                                        <p:strVal val="visible"/>
                                      </p:to>
                                    </p:set>
                                    <p:anim calcmode="lin" valueType="num">
                                      <p:cBhvr additive="base">
                                        <p:cTn id="47" dur="500" fill="hold"/>
                                        <p:tgtEl>
                                          <p:spTgt spid="4">
                                            <p:graphicEl>
                                              <a:dgm id="{F751F049-AAA7-4E63-943E-98A9687C206C}"/>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graphicEl>
                                              <a:dgm id="{F751F049-AAA7-4E63-943E-98A9687C206C}"/>
                                            </p:graphic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4">
                                            <p:graphicEl>
                                              <a:dgm id="{BF8E5CBC-6731-4B1E-9882-70209DF6B1CE}"/>
                                            </p:graphicEl>
                                          </p:spTgt>
                                        </p:tgtEl>
                                        <p:attrNameLst>
                                          <p:attrName>style.visibility</p:attrName>
                                        </p:attrNameLst>
                                      </p:cBhvr>
                                      <p:to>
                                        <p:strVal val="visible"/>
                                      </p:to>
                                    </p:set>
                                    <p:anim calcmode="lin" valueType="num">
                                      <p:cBhvr additive="base">
                                        <p:cTn id="53" dur="500" fill="hold"/>
                                        <p:tgtEl>
                                          <p:spTgt spid="4">
                                            <p:graphicEl>
                                              <a:dgm id="{BF8E5CBC-6731-4B1E-9882-70209DF6B1CE}"/>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graphicEl>
                                              <a:dgm id="{BF8E5CBC-6731-4B1E-9882-70209DF6B1CE}"/>
                                            </p:graphic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4">
                                            <p:graphicEl>
                                              <a:dgm id="{023F6593-45DD-4069-A4FB-52A709B10BF7}"/>
                                            </p:graphicEl>
                                          </p:spTgt>
                                        </p:tgtEl>
                                        <p:attrNameLst>
                                          <p:attrName>style.visibility</p:attrName>
                                        </p:attrNameLst>
                                      </p:cBhvr>
                                      <p:to>
                                        <p:strVal val="visible"/>
                                      </p:to>
                                    </p:set>
                                    <p:anim calcmode="lin" valueType="num">
                                      <p:cBhvr additive="base">
                                        <p:cTn id="57" dur="500" fill="hold"/>
                                        <p:tgtEl>
                                          <p:spTgt spid="4">
                                            <p:graphicEl>
                                              <a:dgm id="{023F6593-45DD-4069-A4FB-52A709B10BF7}"/>
                                            </p:graphicEl>
                                          </p:spTgt>
                                        </p:tgtEl>
                                        <p:attrNameLst>
                                          <p:attrName>ppt_x</p:attrName>
                                        </p:attrNameLst>
                                      </p:cBhvr>
                                      <p:tavLst>
                                        <p:tav tm="0">
                                          <p:val>
                                            <p:strVal val="#ppt_x"/>
                                          </p:val>
                                        </p:tav>
                                        <p:tav tm="100000">
                                          <p:val>
                                            <p:strVal val="#ppt_x"/>
                                          </p:val>
                                        </p:tav>
                                      </p:tavLst>
                                    </p:anim>
                                    <p:anim calcmode="lin" valueType="num">
                                      <p:cBhvr additive="base">
                                        <p:cTn id="58" dur="500" fill="hold"/>
                                        <p:tgtEl>
                                          <p:spTgt spid="4">
                                            <p:graphicEl>
                                              <a:dgm id="{023F6593-45DD-4069-A4FB-52A709B10BF7}"/>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lvl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F942F-9A88-4A86-9100-9ED452EE1974}"/>
              </a:ext>
            </a:extLst>
          </p:cNvPr>
          <p:cNvSpPr>
            <a:spLocks noGrp="1"/>
          </p:cNvSpPr>
          <p:nvPr>
            <p:ph type="title"/>
          </p:nvPr>
        </p:nvSpPr>
        <p:spPr/>
        <p:txBody>
          <a:bodyPr/>
          <a:lstStyle/>
          <a:p>
            <a:r>
              <a:rPr lang="en-GB" dirty="0"/>
              <a:t>Regional populations</a:t>
            </a:r>
          </a:p>
        </p:txBody>
      </p:sp>
      <p:pic>
        <p:nvPicPr>
          <p:cNvPr id="5" name="Picture 4">
            <a:extLst>
              <a:ext uri="{FF2B5EF4-FFF2-40B4-BE49-F238E27FC236}">
                <a16:creationId xmlns:a16="http://schemas.microsoft.com/office/drawing/2014/main" id="{9CC1B43B-62AB-4025-9349-ECF22E1C355F}"/>
              </a:ext>
            </a:extLst>
          </p:cNvPr>
          <p:cNvPicPr>
            <a:picLocks noChangeAspect="1"/>
          </p:cNvPicPr>
          <p:nvPr/>
        </p:nvPicPr>
        <p:blipFill>
          <a:blip r:embed="rId2"/>
          <a:stretch>
            <a:fillRect/>
          </a:stretch>
        </p:blipFill>
        <p:spPr>
          <a:xfrm>
            <a:off x="6239069" y="0"/>
            <a:ext cx="5952931" cy="6858000"/>
          </a:xfrm>
          <a:prstGeom prst="rect">
            <a:avLst/>
          </a:prstGeom>
        </p:spPr>
      </p:pic>
      <p:pic>
        <p:nvPicPr>
          <p:cNvPr id="7" name="Picture 6">
            <a:extLst>
              <a:ext uri="{FF2B5EF4-FFF2-40B4-BE49-F238E27FC236}">
                <a16:creationId xmlns:a16="http://schemas.microsoft.com/office/drawing/2014/main" id="{66EB8FD6-918A-450F-93EC-2D148E072585}"/>
              </a:ext>
            </a:extLst>
          </p:cNvPr>
          <p:cNvPicPr>
            <a:picLocks noChangeAspect="1"/>
          </p:cNvPicPr>
          <p:nvPr/>
        </p:nvPicPr>
        <p:blipFill>
          <a:blip r:embed="rId3"/>
          <a:stretch>
            <a:fillRect/>
          </a:stretch>
        </p:blipFill>
        <p:spPr>
          <a:xfrm>
            <a:off x="398300" y="1839297"/>
            <a:ext cx="6076950" cy="4000500"/>
          </a:xfrm>
          <a:prstGeom prst="rect">
            <a:avLst/>
          </a:prstGeom>
        </p:spPr>
      </p:pic>
      <p:sp>
        <p:nvSpPr>
          <p:cNvPr id="8" name="TextBox 7">
            <a:extLst>
              <a:ext uri="{FF2B5EF4-FFF2-40B4-BE49-F238E27FC236}">
                <a16:creationId xmlns:a16="http://schemas.microsoft.com/office/drawing/2014/main" id="{D76F3933-0A40-4043-BDF3-7581D23EC63E}"/>
              </a:ext>
            </a:extLst>
          </p:cNvPr>
          <p:cNvSpPr txBox="1"/>
          <p:nvPr/>
        </p:nvSpPr>
        <p:spPr>
          <a:xfrm>
            <a:off x="398300" y="6258757"/>
            <a:ext cx="4067168" cy="369332"/>
          </a:xfrm>
          <a:prstGeom prst="rect">
            <a:avLst/>
          </a:prstGeom>
          <a:noFill/>
        </p:spPr>
        <p:txBody>
          <a:bodyPr wrap="square" rtlCol="0">
            <a:spAutoFit/>
          </a:bodyPr>
          <a:lstStyle/>
          <a:p>
            <a:r>
              <a:rPr lang="en-GB" dirty="0"/>
              <a:t>Strengthening Local Government 2018</a:t>
            </a:r>
          </a:p>
        </p:txBody>
      </p:sp>
    </p:spTree>
    <p:extLst>
      <p:ext uri="{BB962C8B-B14F-4D97-AF65-F5344CB8AC3E}">
        <p14:creationId xmlns:p14="http://schemas.microsoft.com/office/powerpoint/2010/main" val="1301157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F942F-9A88-4A86-9100-9ED452EE1974}"/>
              </a:ext>
            </a:extLst>
          </p:cNvPr>
          <p:cNvSpPr>
            <a:spLocks noGrp="1"/>
          </p:cNvSpPr>
          <p:nvPr>
            <p:ph type="title"/>
          </p:nvPr>
        </p:nvSpPr>
        <p:spPr>
          <a:xfrm>
            <a:off x="8696131" y="4402797"/>
            <a:ext cx="3349496" cy="1708436"/>
          </a:xfrm>
        </p:spPr>
        <p:txBody>
          <a:bodyPr/>
          <a:lstStyle/>
          <a:p>
            <a:r>
              <a:rPr lang="en-GB" dirty="0"/>
              <a:t>Councillors per person?</a:t>
            </a:r>
          </a:p>
        </p:txBody>
      </p:sp>
      <p:pic>
        <p:nvPicPr>
          <p:cNvPr id="5" name="Picture 4">
            <a:extLst>
              <a:ext uri="{FF2B5EF4-FFF2-40B4-BE49-F238E27FC236}">
                <a16:creationId xmlns:a16="http://schemas.microsoft.com/office/drawing/2014/main" id="{9CC1B43B-62AB-4025-9349-ECF22E1C355F}"/>
              </a:ext>
            </a:extLst>
          </p:cNvPr>
          <p:cNvPicPr>
            <a:picLocks noChangeAspect="1"/>
          </p:cNvPicPr>
          <p:nvPr/>
        </p:nvPicPr>
        <p:blipFill>
          <a:blip r:embed="rId2"/>
          <a:stretch>
            <a:fillRect/>
          </a:stretch>
        </p:blipFill>
        <p:spPr>
          <a:xfrm rot="193191">
            <a:off x="8355369" y="525869"/>
            <a:ext cx="3166188" cy="3647567"/>
          </a:xfrm>
          <a:prstGeom prst="rect">
            <a:avLst/>
          </a:prstGeom>
        </p:spPr>
      </p:pic>
      <p:sp>
        <p:nvSpPr>
          <p:cNvPr id="6" name="TextBox 5">
            <a:extLst>
              <a:ext uri="{FF2B5EF4-FFF2-40B4-BE49-F238E27FC236}">
                <a16:creationId xmlns:a16="http://schemas.microsoft.com/office/drawing/2014/main" id="{48679A6E-3263-417D-A323-CCC95E162DD1}"/>
              </a:ext>
            </a:extLst>
          </p:cNvPr>
          <p:cNvSpPr txBox="1"/>
          <p:nvPr/>
        </p:nvSpPr>
        <p:spPr>
          <a:xfrm>
            <a:off x="398300" y="6258757"/>
            <a:ext cx="4067168" cy="369332"/>
          </a:xfrm>
          <a:prstGeom prst="rect">
            <a:avLst/>
          </a:prstGeom>
          <a:noFill/>
        </p:spPr>
        <p:txBody>
          <a:bodyPr wrap="square" rtlCol="0">
            <a:spAutoFit/>
          </a:bodyPr>
          <a:lstStyle/>
          <a:p>
            <a:r>
              <a:rPr lang="en-GB" dirty="0"/>
              <a:t>Strengthening Local Government 2018</a:t>
            </a:r>
          </a:p>
        </p:txBody>
      </p:sp>
      <p:pic>
        <p:nvPicPr>
          <p:cNvPr id="4" name="Picture 3">
            <a:extLst>
              <a:ext uri="{FF2B5EF4-FFF2-40B4-BE49-F238E27FC236}">
                <a16:creationId xmlns:a16="http://schemas.microsoft.com/office/drawing/2014/main" id="{009BCBF7-91FA-4641-82E6-77DDC328BBDC}"/>
              </a:ext>
            </a:extLst>
          </p:cNvPr>
          <p:cNvPicPr>
            <a:picLocks noChangeAspect="1"/>
          </p:cNvPicPr>
          <p:nvPr/>
        </p:nvPicPr>
        <p:blipFill>
          <a:blip r:embed="rId3"/>
          <a:stretch>
            <a:fillRect/>
          </a:stretch>
        </p:blipFill>
        <p:spPr>
          <a:xfrm>
            <a:off x="670443" y="386708"/>
            <a:ext cx="6838950" cy="5724525"/>
          </a:xfrm>
          <a:prstGeom prst="rect">
            <a:avLst/>
          </a:prstGeom>
        </p:spPr>
      </p:pic>
    </p:spTree>
    <p:extLst>
      <p:ext uri="{BB962C8B-B14F-4D97-AF65-F5344CB8AC3E}">
        <p14:creationId xmlns:p14="http://schemas.microsoft.com/office/powerpoint/2010/main" val="19351835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D41A3-CB50-4B1C-9B1A-F3056B31F897}"/>
              </a:ext>
            </a:extLst>
          </p:cNvPr>
          <p:cNvSpPr>
            <a:spLocks noGrp="1"/>
          </p:cNvSpPr>
          <p:nvPr>
            <p:ph type="title"/>
          </p:nvPr>
        </p:nvSpPr>
        <p:spPr>
          <a:xfrm>
            <a:off x="838200" y="118533"/>
            <a:ext cx="10515600" cy="1325563"/>
          </a:xfrm>
        </p:spPr>
        <p:txBody>
          <a:bodyPr/>
          <a:lstStyle/>
          <a:p>
            <a:r>
              <a:rPr lang="en-GB" dirty="0"/>
              <a:t>Strengthening local government and support through the process of change</a:t>
            </a:r>
          </a:p>
        </p:txBody>
      </p:sp>
      <p:sp>
        <p:nvSpPr>
          <p:cNvPr id="3" name="Content Placeholder 2">
            <a:extLst>
              <a:ext uri="{FF2B5EF4-FFF2-40B4-BE49-F238E27FC236}">
                <a16:creationId xmlns:a16="http://schemas.microsoft.com/office/drawing/2014/main" id="{4C7B15A0-B372-4B4B-B345-0090E725D35D}"/>
              </a:ext>
            </a:extLst>
          </p:cNvPr>
          <p:cNvSpPr>
            <a:spLocks noGrp="1"/>
          </p:cNvSpPr>
          <p:nvPr>
            <p:ph idx="1"/>
          </p:nvPr>
        </p:nvSpPr>
        <p:spPr>
          <a:xfrm>
            <a:off x="838201" y="1690688"/>
            <a:ext cx="5257799" cy="5048779"/>
          </a:xfrm>
        </p:spPr>
        <p:txBody>
          <a:bodyPr>
            <a:normAutofit/>
          </a:bodyPr>
          <a:lstStyle/>
          <a:p>
            <a:r>
              <a:rPr lang="en-US" dirty="0"/>
              <a:t>Local government reform is about more than structural change – it is about culture change</a:t>
            </a:r>
          </a:p>
          <a:p>
            <a:r>
              <a:rPr lang="en-US" dirty="0"/>
              <a:t>The future of local democracy is dependent on local </a:t>
            </a:r>
            <a:r>
              <a:rPr lang="en-US" dirty="0" err="1"/>
              <a:t>councillors</a:t>
            </a:r>
            <a:r>
              <a:rPr lang="en-US" dirty="0"/>
              <a:t> having a meaningful role … there is frustration … desire to do more … at the heart of local government and communities … </a:t>
            </a:r>
            <a:r>
              <a:rPr lang="en-US" dirty="0" err="1"/>
              <a:t>maximise</a:t>
            </a:r>
            <a:r>
              <a:rPr lang="en-US" dirty="0"/>
              <a:t> their contribution</a:t>
            </a:r>
          </a:p>
        </p:txBody>
      </p:sp>
      <p:sp>
        <p:nvSpPr>
          <p:cNvPr id="4" name="Rectangle 3">
            <a:extLst>
              <a:ext uri="{FF2B5EF4-FFF2-40B4-BE49-F238E27FC236}">
                <a16:creationId xmlns:a16="http://schemas.microsoft.com/office/drawing/2014/main" id="{E7715606-05EE-4B0F-91E3-CC8AF710CAFF}"/>
              </a:ext>
            </a:extLst>
          </p:cNvPr>
          <p:cNvSpPr/>
          <p:nvPr/>
        </p:nvSpPr>
        <p:spPr>
          <a:xfrm>
            <a:off x="6925219" y="1690688"/>
            <a:ext cx="4934272" cy="4524315"/>
          </a:xfrm>
          <a:prstGeom prst="rect">
            <a:avLst/>
          </a:prstGeom>
          <a:solidFill>
            <a:srgbClr val="FFFF00"/>
          </a:solidFill>
          <a:ln w="38100">
            <a:solidFill>
              <a:schemeClr val="accent1"/>
            </a:solidFill>
          </a:ln>
        </p:spPr>
        <p:txBody>
          <a:bodyPr wrap="square">
            <a:spAutoFit/>
          </a:bodyPr>
          <a:lstStyle/>
          <a:p>
            <a:r>
              <a:rPr lang="en-US" sz="2400" dirty="0"/>
              <a:t>The pressures on elected members, combined with the level of remuneration, makes the role unattractive to many people who would make excellent </a:t>
            </a:r>
            <a:r>
              <a:rPr lang="en-US" sz="2400" dirty="0" err="1"/>
              <a:t>councillors</a:t>
            </a:r>
            <a:r>
              <a:rPr lang="en-US" sz="2400" dirty="0"/>
              <a:t>.  They cannot afford either in financial or personal terms to make the commitment needed.  We want </a:t>
            </a:r>
            <a:r>
              <a:rPr lang="en-US" sz="2400" dirty="0" err="1"/>
              <a:t>councillors</a:t>
            </a:r>
            <a:r>
              <a:rPr lang="en-US" sz="2400" dirty="0"/>
              <a:t> to fully reflect our communities and be representative of the diversity of experience, interests and priorities in those communities. </a:t>
            </a:r>
            <a:endParaRPr lang="en-GB" sz="2400" dirty="0"/>
          </a:p>
        </p:txBody>
      </p:sp>
    </p:spTree>
    <p:extLst>
      <p:ext uri="{BB962C8B-B14F-4D97-AF65-F5344CB8AC3E}">
        <p14:creationId xmlns:p14="http://schemas.microsoft.com/office/powerpoint/2010/main" val="1226159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circle(in)">
                                      <p:cBhvr>
                                        <p:cTn id="19"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1AAAF-81AA-4FF7-BB88-0B8007588E8E}"/>
              </a:ext>
            </a:extLst>
          </p:cNvPr>
          <p:cNvSpPr>
            <a:spLocks noGrp="1"/>
          </p:cNvSpPr>
          <p:nvPr>
            <p:ph type="title"/>
          </p:nvPr>
        </p:nvSpPr>
        <p:spPr>
          <a:xfrm>
            <a:off x="7205133" y="175491"/>
            <a:ext cx="4783667" cy="1108365"/>
          </a:xfrm>
        </p:spPr>
        <p:txBody>
          <a:bodyPr/>
          <a:lstStyle/>
          <a:p>
            <a:r>
              <a:rPr lang="en-GB" dirty="0"/>
              <a:t>Trust in politicians</a:t>
            </a:r>
          </a:p>
        </p:txBody>
      </p:sp>
      <p:sp>
        <p:nvSpPr>
          <p:cNvPr id="3" name="Content Placeholder 2">
            <a:extLst>
              <a:ext uri="{FF2B5EF4-FFF2-40B4-BE49-F238E27FC236}">
                <a16:creationId xmlns:a16="http://schemas.microsoft.com/office/drawing/2014/main" id="{159F91F8-2183-4ECE-8C9E-98C823F7F076}"/>
              </a:ext>
            </a:extLst>
          </p:cNvPr>
          <p:cNvSpPr>
            <a:spLocks noGrp="1"/>
          </p:cNvSpPr>
          <p:nvPr>
            <p:ph idx="1"/>
          </p:nvPr>
        </p:nvSpPr>
        <p:spPr>
          <a:xfrm>
            <a:off x="203200" y="367146"/>
            <a:ext cx="6242756" cy="6123708"/>
          </a:xfrm>
        </p:spPr>
        <p:txBody>
          <a:bodyPr>
            <a:normAutofit/>
          </a:bodyPr>
          <a:lstStyle/>
          <a:p>
            <a:pPr marL="0" indent="0">
              <a:buNone/>
            </a:pPr>
            <a:r>
              <a:rPr lang="en-US" dirty="0"/>
              <a:t>We know that trust in politicians in all of our democratic institutions is at an all-time low.  </a:t>
            </a:r>
          </a:p>
          <a:p>
            <a:pPr marL="0" indent="0">
              <a:buNone/>
            </a:pPr>
            <a:r>
              <a:rPr lang="en-US" dirty="0"/>
              <a:t>Our proposals will provide an opportunity to have a conversation with the people of Wales about restoring that trust by making our new councils as open and transparent as possible and by engaging and involving their citizens in their work.  </a:t>
            </a:r>
          </a:p>
          <a:p>
            <a:pPr marL="0" indent="0">
              <a:buNone/>
            </a:pPr>
            <a:r>
              <a:rPr lang="en-US" dirty="0"/>
              <a:t>The Welsh Government will work with local government to champion the role of elected members and help communities understand, and value, the important part councils play in their lives (6.10; p35)</a:t>
            </a:r>
            <a:endParaRPr lang="en-GB" dirty="0"/>
          </a:p>
        </p:txBody>
      </p:sp>
      <p:pic>
        <p:nvPicPr>
          <p:cNvPr id="4" name="Picture 3">
            <a:extLst>
              <a:ext uri="{FF2B5EF4-FFF2-40B4-BE49-F238E27FC236}">
                <a16:creationId xmlns:a16="http://schemas.microsoft.com/office/drawing/2014/main" id="{B967D22B-45C4-4634-B854-DE9D22E36357}"/>
              </a:ext>
            </a:extLst>
          </p:cNvPr>
          <p:cNvPicPr>
            <a:picLocks noChangeAspect="1"/>
          </p:cNvPicPr>
          <p:nvPr/>
        </p:nvPicPr>
        <p:blipFill>
          <a:blip r:embed="rId2"/>
          <a:stretch>
            <a:fillRect/>
          </a:stretch>
        </p:blipFill>
        <p:spPr>
          <a:xfrm>
            <a:off x="6649156" y="1283856"/>
            <a:ext cx="5418667" cy="5129189"/>
          </a:xfrm>
          <a:prstGeom prst="rect">
            <a:avLst/>
          </a:prstGeom>
        </p:spPr>
      </p:pic>
    </p:spTree>
    <p:extLst>
      <p:ext uri="{BB962C8B-B14F-4D97-AF65-F5344CB8AC3E}">
        <p14:creationId xmlns:p14="http://schemas.microsoft.com/office/powerpoint/2010/main" val="260254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circle(in)">
                                      <p:cBhvr>
                                        <p:cTn id="2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screenshot of a social media post&#10;&#10;Description generated with very high confidence">
            <a:extLst>
              <a:ext uri="{FF2B5EF4-FFF2-40B4-BE49-F238E27FC236}">
                <a16:creationId xmlns:a16="http://schemas.microsoft.com/office/drawing/2014/main" id="{B7D99292-BAD9-4001-8291-E42AF52365B3}"/>
              </a:ext>
            </a:extLst>
          </p:cNvPr>
          <p:cNvPicPr>
            <a:picLocks noChangeAspect="1"/>
          </p:cNvPicPr>
          <p:nvPr/>
        </p:nvPicPr>
        <p:blipFill>
          <a:blip r:embed="rId2"/>
          <a:stretch>
            <a:fillRect/>
          </a:stretch>
        </p:blipFill>
        <p:spPr>
          <a:xfrm rot="21437019">
            <a:off x="595800" y="418708"/>
            <a:ext cx="4682335" cy="6243114"/>
          </a:xfrm>
          <a:prstGeom prst="rect">
            <a:avLst/>
          </a:prstGeom>
          <a:ln>
            <a:solidFill>
              <a:schemeClr val="accent1"/>
            </a:solidFill>
          </a:ln>
        </p:spPr>
      </p:pic>
      <p:sp>
        <p:nvSpPr>
          <p:cNvPr id="5" name="Rectangle 4">
            <a:extLst>
              <a:ext uri="{FF2B5EF4-FFF2-40B4-BE49-F238E27FC236}">
                <a16:creationId xmlns:a16="http://schemas.microsoft.com/office/drawing/2014/main" id="{D95F8D0B-1D35-4FC8-8908-8C84600A6C06}"/>
              </a:ext>
            </a:extLst>
          </p:cNvPr>
          <p:cNvSpPr/>
          <p:nvPr/>
        </p:nvSpPr>
        <p:spPr>
          <a:xfrm>
            <a:off x="5523345" y="311263"/>
            <a:ext cx="6530110" cy="6124754"/>
          </a:xfrm>
          <a:prstGeom prst="rect">
            <a:avLst/>
          </a:prstGeom>
        </p:spPr>
        <p:txBody>
          <a:bodyPr wrap="square">
            <a:spAutoFit/>
          </a:bodyPr>
          <a:lstStyle/>
          <a:p>
            <a:pPr marL="457200" indent="-457200">
              <a:buFont typeface="Arial" panose="020B0604020202020204" pitchFamily="34" charset="0"/>
              <a:buChar char="•"/>
            </a:pPr>
            <a:r>
              <a:rPr lang="en-US" sz="2800" dirty="0"/>
              <a:t>We need to ensure that the contribution of elected members is more widely </a:t>
            </a:r>
            <a:r>
              <a:rPr lang="en-US" sz="2800" dirty="0" err="1"/>
              <a:t>recognised</a:t>
            </a:r>
            <a:r>
              <a:rPr lang="en-US" sz="2800" dirty="0"/>
              <a:t> and valued</a:t>
            </a:r>
          </a:p>
          <a:p>
            <a:pPr marL="457200" indent="-457200">
              <a:buFont typeface="Arial" panose="020B0604020202020204" pitchFamily="34" charset="0"/>
              <a:buChar char="•"/>
            </a:pPr>
            <a:r>
              <a:rPr lang="en-US" sz="2800" dirty="0"/>
              <a:t>We can look to the example of the European Charter of Local Self Government to provide the principles to guide us</a:t>
            </a:r>
          </a:p>
          <a:p>
            <a:pPr marL="457200" indent="-457200">
              <a:buFont typeface="Arial" panose="020B0604020202020204" pitchFamily="34" charset="0"/>
              <a:buChar char="•"/>
            </a:pPr>
            <a:r>
              <a:rPr lang="en-US" sz="2800" dirty="0"/>
              <a:t>We cannot afford to have two tiers of Government trying to do the same job.  </a:t>
            </a:r>
          </a:p>
          <a:p>
            <a:pPr marL="457200" indent="-457200">
              <a:buFont typeface="Arial" panose="020B0604020202020204" pitchFamily="34" charset="0"/>
              <a:buChar char="•"/>
            </a:pPr>
            <a:r>
              <a:rPr lang="en-US" sz="2800" dirty="0"/>
              <a:t>We need to be much clearer about the boundaries between the roles of the Welsh Government and local government and respect these. </a:t>
            </a:r>
          </a:p>
          <a:p>
            <a:pPr marL="457200" indent="-457200">
              <a:buFont typeface="Arial" panose="020B0604020202020204" pitchFamily="34" charset="0"/>
              <a:buChar char="•"/>
            </a:pPr>
            <a:r>
              <a:rPr lang="en-US" sz="2800" dirty="0"/>
              <a:t>General power of competence</a:t>
            </a:r>
            <a:endParaRPr lang="en-GB" sz="2800" dirty="0"/>
          </a:p>
        </p:txBody>
      </p:sp>
    </p:spTree>
    <p:extLst>
      <p:ext uri="{BB962C8B-B14F-4D97-AF65-F5344CB8AC3E}">
        <p14:creationId xmlns:p14="http://schemas.microsoft.com/office/powerpoint/2010/main" val="3877571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CC0A2-DCF2-4A04-8A4A-9207EA318CA7}"/>
              </a:ext>
            </a:extLst>
          </p:cNvPr>
          <p:cNvSpPr>
            <a:spLocks noGrp="1"/>
          </p:cNvSpPr>
          <p:nvPr>
            <p:ph type="title"/>
          </p:nvPr>
        </p:nvSpPr>
        <p:spPr/>
        <p:txBody>
          <a:bodyPr/>
          <a:lstStyle/>
          <a:p>
            <a:r>
              <a:rPr lang="en-GB" dirty="0"/>
              <a:t>Community and town councils</a:t>
            </a:r>
          </a:p>
        </p:txBody>
      </p:sp>
      <p:sp>
        <p:nvSpPr>
          <p:cNvPr id="3" name="Content Placeholder 2">
            <a:extLst>
              <a:ext uri="{FF2B5EF4-FFF2-40B4-BE49-F238E27FC236}">
                <a16:creationId xmlns:a16="http://schemas.microsoft.com/office/drawing/2014/main" id="{042B2692-A1A3-44EF-B164-44FA59C43BB5}"/>
              </a:ext>
            </a:extLst>
          </p:cNvPr>
          <p:cNvSpPr>
            <a:spLocks noGrp="1"/>
          </p:cNvSpPr>
          <p:nvPr>
            <p:ph idx="1"/>
          </p:nvPr>
        </p:nvSpPr>
        <p:spPr>
          <a:xfrm>
            <a:off x="521798" y="1524000"/>
            <a:ext cx="5709669" cy="5136444"/>
          </a:xfrm>
        </p:spPr>
        <p:txBody>
          <a:bodyPr>
            <a:normAutofit/>
          </a:bodyPr>
          <a:lstStyle/>
          <a:p>
            <a:r>
              <a:rPr lang="en-US" dirty="0"/>
              <a:t>Community councils are an integral part of local government</a:t>
            </a:r>
          </a:p>
          <a:p>
            <a:r>
              <a:rPr lang="en-US" dirty="0"/>
              <a:t>There is enormous variation in current arrangements</a:t>
            </a:r>
          </a:p>
          <a:p>
            <a:r>
              <a:rPr lang="en-US" dirty="0"/>
              <a:t> An independent, cross-party review is underway to identify how community councils can be strengthened so they are best able to support their communities and care for their areas, shaping everyday lives.</a:t>
            </a:r>
            <a:endParaRPr lang="en-GB" dirty="0"/>
          </a:p>
        </p:txBody>
      </p:sp>
      <p:pic>
        <p:nvPicPr>
          <p:cNvPr id="4" name="Picture 3">
            <a:extLst>
              <a:ext uri="{FF2B5EF4-FFF2-40B4-BE49-F238E27FC236}">
                <a16:creationId xmlns:a16="http://schemas.microsoft.com/office/drawing/2014/main" id="{221B14BA-995F-49B1-B26D-A877794C2778}"/>
              </a:ext>
            </a:extLst>
          </p:cNvPr>
          <p:cNvPicPr>
            <a:picLocks noChangeAspect="1"/>
          </p:cNvPicPr>
          <p:nvPr/>
        </p:nvPicPr>
        <p:blipFill>
          <a:blip r:embed="rId2"/>
          <a:stretch>
            <a:fillRect/>
          </a:stretch>
        </p:blipFill>
        <p:spPr>
          <a:xfrm>
            <a:off x="6369441" y="1907821"/>
            <a:ext cx="5709669" cy="3211689"/>
          </a:xfrm>
          <a:prstGeom prst="rect">
            <a:avLst/>
          </a:prstGeom>
        </p:spPr>
      </p:pic>
    </p:spTree>
    <p:extLst>
      <p:ext uri="{BB962C8B-B14F-4D97-AF65-F5344CB8AC3E}">
        <p14:creationId xmlns:p14="http://schemas.microsoft.com/office/powerpoint/2010/main" val="2327785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circle(in)">
                                      <p:cBhvr>
                                        <p:cTn id="2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257B7-29A4-43BB-A66E-7FC1165FA07C}"/>
              </a:ext>
            </a:extLst>
          </p:cNvPr>
          <p:cNvSpPr>
            <a:spLocks noGrp="1"/>
          </p:cNvSpPr>
          <p:nvPr>
            <p:ph type="title"/>
          </p:nvPr>
        </p:nvSpPr>
        <p:spPr>
          <a:xfrm>
            <a:off x="687279" y="2875660"/>
            <a:ext cx="3194256" cy="2058479"/>
          </a:xfrm>
        </p:spPr>
        <p:txBody>
          <a:bodyPr>
            <a:normAutofit/>
          </a:bodyPr>
          <a:lstStyle/>
          <a:p>
            <a:r>
              <a:rPr lang="en-GB" sz="5400" dirty="0"/>
              <a:t>Shape and structure</a:t>
            </a:r>
          </a:p>
        </p:txBody>
      </p:sp>
      <p:sp>
        <p:nvSpPr>
          <p:cNvPr id="3" name="Content Placeholder 2">
            <a:extLst>
              <a:ext uri="{FF2B5EF4-FFF2-40B4-BE49-F238E27FC236}">
                <a16:creationId xmlns:a16="http://schemas.microsoft.com/office/drawing/2014/main" id="{1E800437-68F3-418D-863A-5415CBF7D81E}"/>
              </a:ext>
            </a:extLst>
          </p:cNvPr>
          <p:cNvSpPr>
            <a:spLocks noGrp="1"/>
          </p:cNvSpPr>
          <p:nvPr>
            <p:ph sz="half" idx="1"/>
          </p:nvPr>
        </p:nvSpPr>
        <p:spPr>
          <a:xfrm>
            <a:off x="838200" y="4934139"/>
            <a:ext cx="3043335" cy="1242824"/>
          </a:xfrm>
        </p:spPr>
        <p:txBody>
          <a:bodyPr>
            <a:normAutofit fontScale="92500" lnSpcReduction="20000"/>
          </a:bodyPr>
          <a:lstStyle/>
          <a:p>
            <a:r>
              <a:rPr lang="en-GB" sz="4300" dirty="0"/>
              <a:t>10 Parts</a:t>
            </a:r>
          </a:p>
          <a:p>
            <a:r>
              <a:rPr lang="en-GB" sz="4300" dirty="0"/>
              <a:t>176 Sections</a:t>
            </a:r>
          </a:p>
          <a:p>
            <a:endParaRPr lang="en-GB" dirty="0"/>
          </a:p>
        </p:txBody>
      </p:sp>
      <p:sp>
        <p:nvSpPr>
          <p:cNvPr id="4" name="Content Placeholder 3">
            <a:extLst>
              <a:ext uri="{FF2B5EF4-FFF2-40B4-BE49-F238E27FC236}">
                <a16:creationId xmlns:a16="http://schemas.microsoft.com/office/drawing/2014/main" id="{69BAB58B-3C91-435C-8443-0325591082F6}"/>
              </a:ext>
            </a:extLst>
          </p:cNvPr>
          <p:cNvSpPr>
            <a:spLocks noGrp="1"/>
          </p:cNvSpPr>
          <p:nvPr>
            <p:ph sz="half" idx="2"/>
          </p:nvPr>
        </p:nvSpPr>
        <p:spPr>
          <a:xfrm>
            <a:off x="4343399" y="994299"/>
            <a:ext cx="6877235" cy="5459767"/>
          </a:xfrm>
        </p:spPr>
        <p:txBody>
          <a:bodyPr>
            <a:normAutofit fontScale="92500" lnSpcReduction="20000"/>
          </a:bodyPr>
          <a:lstStyle/>
          <a:p>
            <a:r>
              <a:rPr lang="en-GB" dirty="0"/>
              <a:t>Part 1 Elections</a:t>
            </a:r>
          </a:p>
          <a:p>
            <a:r>
              <a:rPr lang="en-US" dirty="0"/>
              <a:t>Part 2 General Power of Competence</a:t>
            </a:r>
          </a:p>
          <a:p>
            <a:r>
              <a:rPr lang="en-US" dirty="0"/>
              <a:t>Part 3 Promoting access to local government</a:t>
            </a:r>
          </a:p>
          <a:p>
            <a:r>
              <a:rPr lang="en-US" dirty="0"/>
              <a:t>Part 4 Local authority officers, members, executives and committees</a:t>
            </a:r>
          </a:p>
          <a:p>
            <a:r>
              <a:rPr lang="en-US" dirty="0"/>
              <a:t>Part 5 Collaborative working by principal councils</a:t>
            </a:r>
          </a:p>
          <a:p>
            <a:r>
              <a:rPr lang="en-US" dirty="0"/>
              <a:t>Part 6 Performance and governance of principal councils</a:t>
            </a:r>
          </a:p>
          <a:p>
            <a:r>
              <a:rPr lang="en-US" dirty="0"/>
              <a:t>Part 7 Governance and audit committee: membership and proceedings</a:t>
            </a:r>
          </a:p>
          <a:p>
            <a:r>
              <a:rPr lang="en-US" dirty="0"/>
              <a:t>Part 8 Local government finance</a:t>
            </a:r>
          </a:p>
          <a:p>
            <a:r>
              <a:rPr lang="en-US" dirty="0"/>
              <a:t>Part 9 Miscellaneous</a:t>
            </a:r>
          </a:p>
          <a:p>
            <a:r>
              <a:rPr lang="en-US" dirty="0"/>
              <a:t>Part 10 General</a:t>
            </a:r>
            <a:endParaRPr lang="en-GB" dirty="0"/>
          </a:p>
        </p:txBody>
      </p:sp>
      <p:pic>
        <p:nvPicPr>
          <p:cNvPr id="5" name="Picture 4">
            <a:extLst>
              <a:ext uri="{FF2B5EF4-FFF2-40B4-BE49-F238E27FC236}">
                <a16:creationId xmlns:a16="http://schemas.microsoft.com/office/drawing/2014/main" id="{389DD6E8-B10A-BF4C-EBB0-ED4510E0EA75}"/>
              </a:ext>
            </a:extLst>
          </p:cNvPr>
          <p:cNvPicPr>
            <a:picLocks noChangeAspect="1"/>
          </p:cNvPicPr>
          <p:nvPr/>
        </p:nvPicPr>
        <p:blipFill>
          <a:blip r:embed="rId2"/>
          <a:stretch>
            <a:fillRect/>
          </a:stretch>
        </p:blipFill>
        <p:spPr>
          <a:xfrm rot="20690172">
            <a:off x="971366" y="145820"/>
            <a:ext cx="2445982" cy="3022892"/>
          </a:xfrm>
          <a:prstGeom prst="rect">
            <a:avLst/>
          </a:prstGeom>
        </p:spPr>
      </p:pic>
    </p:spTree>
    <p:extLst>
      <p:ext uri="{BB962C8B-B14F-4D97-AF65-F5344CB8AC3E}">
        <p14:creationId xmlns:p14="http://schemas.microsoft.com/office/powerpoint/2010/main" val="3826015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additive="base">
                                        <p:cTn id="4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 calcmode="lin" valueType="num">
                                      <p:cBhvr additive="base">
                                        <p:cTn id="4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8" end="8"/>
                                            </p:txEl>
                                          </p:spTgt>
                                        </p:tgtEl>
                                        <p:attrNameLst>
                                          <p:attrName>style.visibility</p:attrName>
                                        </p:attrNameLst>
                                      </p:cBhvr>
                                      <p:to>
                                        <p:strVal val="visible"/>
                                      </p:to>
                                    </p:set>
                                    <p:anim calcmode="lin" valueType="num">
                                      <p:cBhvr additive="base">
                                        <p:cTn id="5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9" end="9"/>
                                            </p:txEl>
                                          </p:spTgt>
                                        </p:tgtEl>
                                        <p:attrNameLst>
                                          <p:attrName>style.visibility</p:attrName>
                                        </p:attrNameLst>
                                      </p:cBhvr>
                                      <p:to>
                                        <p:strVal val="visible"/>
                                      </p:to>
                                    </p:set>
                                    <p:anim calcmode="lin" valueType="num">
                                      <p:cBhvr additive="base">
                                        <p:cTn id="61"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EDA3333-BEA3-4024-B3AD-C8C4E35BED8D}"/>
              </a:ext>
            </a:extLst>
          </p:cNvPr>
          <p:cNvSpPr>
            <a:spLocks noGrp="1"/>
          </p:cNvSpPr>
          <p:nvPr>
            <p:ph type="title"/>
          </p:nvPr>
        </p:nvSpPr>
        <p:spPr/>
        <p:txBody>
          <a:bodyPr/>
          <a:lstStyle/>
          <a:p>
            <a:r>
              <a:rPr lang="en-GB" dirty="0"/>
              <a:t>Part 1 Elections</a:t>
            </a:r>
          </a:p>
        </p:txBody>
      </p:sp>
      <p:sp>
        <p:nvSpPr>
          <p:cNvPr id="5" name="Content Placeholder 4">
            <a:extLst>
              <a:ext uri="{FF2B5EF4-FFF2-40B4-BE49-F238E27FC236}">
                <a16:creationId xmlns:a16="http://schemas.microsoft.com/office/drawing/2014/main" id="{8F9ACE12-FD21-4A8B-9ADC-77473C888729}"/>
              </a:ext>
            </a:extLst>
          </p:cNvPr>
          <p:cNvSpPr>
            <a:spLocks noGrp="1"/>
          </p:cNvSpPr>
          <p:nvPr>
            <p:ph sz="half" idx="1"/>
          </p:nvPr>
        </p:nvSpPr>
        <p:spPr>
          <a:xfrm>
            <a:off x="838200" y="1825625"/>
            <a:ext cx="3884720" cy="4351338"/>
          </a:xfrm>
        </p:spPr>
        <p:txBody>
          <a:bodyPr>
            <a:normAutofit fontScale="92500" lnSpcReduction="20000"/>
          </a:bodyPr>
          <a:lstStyle/>
          <a:p>
            <a:pPr marL="514350" indent="-514350">
              <a:buFont typeface="+mj-lt"/>
              <a:buAutoNum type="arabicPeriod"/>
            </a:pPr>
            <a:r>
              <a:rPr lang="en-GB" dirty="0"/>
              <a:t>Overview</a:t>
            </a:r>
          </a:p>
          <a:p>
            <a:pPr marL="0" indent="0">
              <a:buNone/>
            </a:pPr>
            <a:r>
              <a:rPr lang="en-GB" b="1" dirty="0"/>
              <a:t>Right to vote in local government elections</a:t>
            </a:r>
          </a:p>
          <a:p>
            <a:pPr marL="514350" indent="-514350">
              <a:buFont typeface="+mj-lt"/>
              <a:buAutoNum type="arabicPeriod" startAt="2"/>
            </a:pPr>
            <a:r>
              <a:rPr lang="en-GB" dirty="0"/>
              <a:t>Extension of right to vote</a:t>
            </a:r>
          </a:p>
          <a:p>
            <a:pPr marL="514350" indent="-514350">
              <a:buFont typeface="+mj-lt"/>
              <a:buAutoNum type="arabicPeriod" startAt="2"/>
            </a:pPr>
            <a:r>
              <a:rPr lang="en-GB" dirty="0"/>
              <a:t>Transitional provisions</a:t>
            </a:r>
          </a:p>
          <a:p>
            <a:pPr marL="514350" indent="-514350">
              <a:buFont typeface="+mj-lt"/>
              <a:buAutoNum type="arabicPeriod" startAt="2"/>
            </a:pPr>
            <a:r>
              <a:rPr lang="en-GB" dirty="0"/>
              <a:t>Duty to promote awareness and provide assistance</a:t>
            </a:r>
          </a:p>
        </p:txBody>
      </p:sp>
      <p:sp>
        <p:nvSpPr>
          <p:cNvPr id="6" name="Content Placeholder 5">
            <a:extLst>
              <a:ext uri="{FF2B5EF4-FFF2-40B4-BE49-F238E27FC236}">
                <a16:creationId xmlns:a16="http://schemas.microsoft.com/office/drawing/2014/main" id="{14DC2192-C330-46C5-95A9-03213E36BA46}"/>
              </a:ext>
            </a:extLst>
          </p:cNvPr>
          <p:cNvSpPr>
            <a:spLocks noGrp="1"/>
          </p:cNvSpPr>
          <p:nvPr>
            <p:ph sz="half" idx="2"/>
          </p:nvPr>
        </p:nvSpPr>
        <p:spPr>
          <a:xfrm>
            <a:off x="5255581" y="754856"/>
            <a:ext cx="6518801" cy="5811838"/>
          </a:xfrm>
        </p:spPr>
        <p:txBody>
          <a:bodyPr>
            <a:normAutofit fontScale="92500" lnSpcReduction="20000"/>
          </a:bodyPr>
          <a:lstStyle/>
          <a:p>
            <a:pPr marL="0" indent="0">
              <a:buNone/>
            </a:pPr>
            <a:r>
              <a:rPr lang="en-GB" b="1" dirty="0"/>
              <a:t>Voting systems for elections to principal councils</a:t>
            </a:r>
          </a:p>
          <a:p>
            <a:pPr marL="514350" indent="-514350">
              <a:buFont typeface="+mj-lt"/>
              <a:buAutoNum type="arabicPeriod" startAt="5"/>
            </a:pPr>
            <a:r>
              <a:rPr lang="en-GB" dirty="0"/>
              <a:t>Two voting systems</a:t>
            </a:r>
          </a:p>
          <a:p>
            <a:pPr marL="514350" indent="-514350">
              <a:buFont typeface="+mj-lt"/>
              <a:buAutoNum type="arabicPeriod" startAt="5"/>
            </a:pPr>
            <a:r>
              <a:rPr lang="en-GB" dirty="0"/>
              <a:t>Key definitions</a:t>
            </a:r>
          </a:p>
          <a:p>
            <a:pPr marL="514350" indent="-514350">
              <a:buFont typeface="+mj-lt"/>
              <a:buAutoNum type="arabicPeriod" startAt="5"/>
            </a:pPr>
            <a:r>
              <a:rPr lang="en-GB" dirty="0"/>
              <a:t>The voting system that applies</a:t>
            </a:r>
          </a:p>
          <a:p>
            <a:pPr marL="514350" indent="-514350">
              <a:buFont typeface="+mj-lt"/>
              <a:buAutoNum type="arabicPeriod" startAt="5"/>
            </a:pPr>
            <a:r>
              <a:rPr lang="en-GB" dirty="0"/>
              <a:t>Power to change</a:t>
            </a:r>
          </a:p>
          <a:p>
            <a:pPr marL="514350" indent="-514350">
              <a:buFont typeface="+mj-lt"/>
              <a:buAutoNum type="arabicPeriod" startAt="5"/>
            </a:pPr>
            <a:r>
              <a:rPr lang="en-GB" dirty="0"/>
              <a:t>Resolutions to exercise the power to change the voting system</a:t>
            </a:r>
          </a:p>
          <a:p>
            <a:pPr marL="514350" indent="-514350">
              <a:buFont typeface="+mj-lt"/>
              <a:buAutoNum type="arabicPeriod" startAt="5"/>
            </a:pPr>
            <a:r>
              <a:rPr lang="en-GB" dirty="0"/>
              <a:t>Duty to notify</a:t>
            </a:r>
          </a:p>
          <a:p>
            <a:pPr marL="514350" indent="-514350">
              <a:buFont typeface="+mj-lt"/>
              <a:buAutoNum type="arabicPeriod" startAt="5"/>
            </a:pPr>
            <a:r>
              <a:rPr lang="en-GB" dirty="0"/>
              <a:t>Initial review by Local Democracy and Boundary Commission</a:t>
            </a:r>
          </a:p>
          <a:p>
            <a:pPr marL="514350" indent="-514350">
              <a:buFont typeface="+mj-lt"/>
              <a:buAutoNum type="arabicPeriod" startAt="5"/>
            </a:pPr>
            <a:r>
              <a:rPr lang="en-GB" dirty="0"/>
              <a:t>Restriction on number of councillors if STV system applies</a:t>
            </a:r>
          </a:p>
          <a:p>
            <a:pPr marL="514350" indent="-514350">
              <a:buFont typeface="+mj-lt"/>
              <a:buAutoNum type="arabicPeriod" startAt="5"/>
            </a:pPr>
            <a:r>
              <a:rPr lang="en-GB" dirty="0"/>
              <a:t>Rules about the conduct of local elections in Wales</a:t>
            </a:r>
          </a:p>
          <a:p>
            <a:pPr marL="0" indent="0">
              <a:buNone/>
            </a:pPr>
            <a:endParaRPr lang="en-GB" dirty="0"/>
          </a:p>
        </p:txBody>
      </p:sp>
    </p:spTree>
    <p:extLst>
      <p:ext uri="{BB962C8B-B14F-4D97-AF65-F5344CB8AC3E}">
        <p14:creationId xmlns:p14="http://schemas.microsoft.com/office/powerpoint/2010/main" val="2276065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C6EE6-D7E4-4A7A-B4F4-77661E70A010}"/>
              </a:ext>
            </a:extLst>
          </p:cNvPr>
          <p:cNvSpPr>
            <a:spLocks noGrp="1"/>
          </p:cNvSpPr>
          <p:nvPr>
            <p:ph type="title"/>
          </p:nvPr>
        </p:nvSpPr>
        <p:spPr/>
        <p:txBody>
          <a:bodyPr/>
          <a:lstStyle/>
          <a:p>
            <a:r>
              <a:rPr lang="en-GB" dirty="0"/>
              <a:t>Legislation.gov.uk </a:t>
            </a:r>
          </a:p>
        </p:txBody>
      </p:sp>
      <p:sp>
        <p:nvSpPr>
          <p:cNvPr id="3" name="Content Placeholder 2">
            <a:extLst>
              <a:ext uri="{FF2B5EF4-FFF2-40B4-BE49-F238E27FC236}">
                <a16:creationId xmlns:a16="http://schemas.microsoft.com/office/drawing/2014/main" id="{450D003A-CCB7-414F-B3E1-D6B62D9EE4E5}"/>
              </a:ext>
            </a:extLst>
          </p:cNvPr>
          <p:cNvSpPr>
            <a:spLocks noGrp="1"/>
          </p:cNvSpPr>
          <p:nvPr>
            <p:ph sz="half" idx="1"/>
          </p:nvPr>
        </p:nvSpPr>
        <p:spPr>
          <a:xfrm>
            <a:off x="838200" y="3195961"/>
            <a:ext cx="4426258" cy="2981002"/>
          </a:xfrm>
        </p:spPr>
        <p:txBody>
          <a:bodyPr/>
          <a:lstStyle/>
          <a:p>
            <a:r>
              <a:rPr lang="en-GB" dirty="0"/>
              <a:t>Accessible Acts</a:t>
            </a:r>
          </a:p>
        </p:txBody>
      </p:sp>
      <p:sp>
        <p:nvSpPr>
          <p:cNvPr id="4" name="Content Placeholder 3">
            <a:extLst>
              <a:ext uri="{FF2B5EF4-FFF2-40B4-BE49-F238E27FC236}">
                <a16:creationId xmlns:a16="http://schemas.microsoft.com/office/drawing/2014/main" id="{69E6E038-CD8A-467E-BD04-B01FB0E9CE02}"/>
              </a:ext>
            </a:extLst>
          </p:cNvPr>
          <p:cNvSpPr>
            <a:spLocks noGrp="1"/>
          </p:cNvSpPr>
          <p:nvPr>
            <p:ph sz="half" idx="2"/>
          </p:nvPr>
        </p:nvSpPr>
        <p:spPr/>
        <p:txBody>
          <a:bodyPr/>
          <a:lstStyle/>
          <a:p>
            <a:endParaRPr lang="en-GB"/>
          </a:p>
        </p:txBody>
      </p:sp>
      <p:pic>
        <p:nvPicPr>
          <p:cNvPr id="5" name="Picture 4">
            <a:extLst>
              <a:ext uri="{FF2B5EF4-FFF2-40B4-BE49-F238E27FC236}">
                <a16:creationId xmlns:a16="http://schemas.microsoft.com/office/drawing/2014/main" id="{45A2E1CE-08FC-4969-8207-5741B80DF115}"/>
              </a:ext>
            </a:extLst>
          </p:cNvPr>
          <p:cNvPicPr>
            <a:picLocks noChangeAspect="1"/>
          </p:cNvPicPr>
          <p:nvPr/>
        </p:nvPicPr>
        <p:blipFill>
          <a:blip r:embed="rId2"/>
          <a:stretch>
            <a:fillRect/>
          </a:stretch>
        </p:blipFill>
        <p:spPr>
          <a:xfrm>
            <a:off x="5519589" y="365125"/>
            <a:ext cx="6309907" cy="5614903"/>
          </a:xfrm>
          <a:prstGeom prst="rect">
            <a:avLst/>
          </a:prstGeom>
        </p:spPr>
      </p:pic>
      <p:sp>
        <p:nvSpPr>
          <p:cNvPr id="7" name="TextBox 6">
            <a:extLst>
              <a:ext uri="{FF2B5EF4-FFF2-40B4-BE49-F238E27FC236}">
                <a16:creationId xmlns:a16="http://schemas.microsoft.com/office/drawing/2014/main" id="{3F40933F-3FAC-46EF-B718-6BFE2C6EF3B7}"/>
              </a:ext>
            </a:extLst>
          </p:cNvPr>
          <p:cNvSpPr txBox="1"/>
          <p:nvPr/>
        </p:nvSpPr>
        <p:spPr>
          <a:xfrm>
            <a:off x="1161815" y="5157156"/>
            <a:ext cx="3122720" cy="646331"/>
          </a:xfrm>
          <a:prstGeom prst="rect">
            <a:avLst/>
          </a:prstGeom>
          <a:noFill/>
        </p:spPr>
        <p:txBody>
          <a:bodyPr wrap="square">
            <a:spAutoFit/>
          </a:bodyPr>
          <a:lstStyle/>
          <a:p>
            <a:r>
              <a:rPr lang="en-GB" dirty="0">
                <a:hlinkClick r:id="rId3"/>
              </a:rPr>
              <a:t>https://www.legislation.gov.uk/asc/2021/1/contents/enacted</a:t>
            </a:r>
            <a:r>
              <a:rPr lang="en-GB" dirty="0"/>
              <a:t> </a:t>
            </a:r>
          </a:p>
        </p:txBody>
      </p:sp>
    </p:spTree>
    <p:extLst>
      <p:ext uri="{BB962C8B-B14F-4D97-AF65-F5344CB8AC3E}">
        <p14:creationId xmlns:p14="http://schemas.microsoft.com/office/powerpoint/2010/main" val="32500324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D3B14-A5AA-49DE-BB7B-FE287702CA8B}"/>
              </a:ext>
            </a:extLst>
          </p:cNvPr>
          <p:cNvSpPr>
            <a:spLocks noGrp="1"/>
          </p:cNvSpPr>
          <p:nvPr>
            <p:ph type="title"/>
          </p:nvPr>
        </p:nvSpPr>
        <p:spPr>
          <a:xfrm>
            <a:off x="4965430" y="629268"/>
            <a:ext cx="6586491" cy="1286160"/>
          </a:xfrm>
        </p:spPr>
        <p:txBody>
          <a:bodyPr anchor="b">
            <a:normAutofit/>
          </a:bodyPr>
          <a:lstStyle/>
          <a:p>
            <a:r>
              <a:rPr lang="en-GB" dirty="0"/>
              <a:t>Julie James</a:t>
            </a:r>
          </a:p>
        </p:txBody>
      </p:sp>
      <p:sp>
        <p:nvSpPr>
          <p:cNvPr id="3" name="Content Placeholder 2">
            <a:extLst>
              <a:ext uri="{FF2B5EF4-FFF2-40B4-BE49-F238E27FC236}">
                <a16:creationId xmlns:a16="http://schemas.microsoft.com/office/drawing/2014/main" id="{8A070CE1-50EC-4C93-BABF-684CFBA71D35}"/>
              </a:ext>
            </a:extLst>
          </p:cNvPr>
          <p:cNvSpPr>
            <a:spLocks noGrp="1"/>
          </p:cNvSpPr>
          <p:nvPr>
            <p:ph idx="1"/>
          </p:nvPr>
        </p:nvSpPr>
        <p:spPr>
          <a:xfrm>
            <a:off x="4965431" y="4348069"/>
            <a:ext cx="6586489" cy="1880657"/>
          </a:xfrm>
          <a:solidFill>
            <a:srgbClr val="FFFF00"/>
          </a:solidFill>
          <a:ln w="38100">
            <a:solidFill>
              <a:schemeClr val="tx1"/>
            </a:solidFill>
          </a:ln>
        </p:spPr>
        <p:txBody>
          <a:bodyPr>
            <a:noAutofit/>
          </a:bodyPr>
          <a:lstStyle/>
          <a:p>
            <a:pPr marL="0" indent="0" algn="ctr">
              <a:buNone/>
            </a:pPr>
            <a:r>
              <a:rPr lang="en-US" sz="2400" dirty="0"/>
              <a:t>This Bill will enable a local democracy which reflects our diversity as a nation, provide local government with new ways to support and serve their communities and reinvigorate local democracy in Wales.</a:t>
            </a:r>
            <a:endParaRPr lang="en-GB" sz="2400" dirty="0"/>
          </a:p>
        </p:txBody>
      </p:sp>
      <p:pic>
        <p:nvPicPr>
          <p:cNvPr id="8" name="Picture 7">
            <a:extLst>
              <a:ext uri="{FF2B5EF4-FFF2-40B4-BE49-F238E27FC236}">
                <a16:creationId xmlns:a16="http://schemas.microsoft.com/office/drawing/2014/main" id="{167EE4C2-AE7C-40C8-BCF5-D10204101320}"/>
              </a:ext>
            </a:extLst>
          </p:cNvPr>
          <p:cNvPicPr>
            <a:picLocks noChangeAspect="1"/>
          </p:cNvPicPr>
          <p:nvPr/>
        </p:nvPicPr>
        <p:blipFill rotWithShape="1">
          <a:blip r:embed="rId2"/>
          <a:srcRect l="26926" r="25928" b="2"/>
          <a:stretch/>
        </p:blipFill>
        <p:spPr>
          <a:xfrm>
            <a:off x="20" y="10"/>
            <a:ext cx="4635571" cy="6857990"/>
          </a:xfrm>
          <a:prstGeom prst="rect">
            <a:avLst/>
          </a:prstGeom>
          <a:effectLst/>
        </p:spPr>
      </p:pic>
      <p:cxnSp>
        <p:nvCxnSpPr>
          <p:cNvPr id="15" name="Straight Connector 1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3CDE6"/>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40842D7-AE55-4C98-B98E-0DDDBEC82429}"/>
              </a:ext>
            </a:extLst>
          </p:cNvPr>
          <p:cNvSpPr txBox="1"/>
          <p:nvPr/>
        </p:nvSpPr>
        <p:spPr>
          <a:xfrm>
            <a:off x="5103995" y="2777623"/>
            <a:ext cx="6309360" cy="907941"/>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GB" sz="2400" dirty="0"/>
              <a:t>Member of the Senedd for Swansea West</a:t>
            </a:r>
          </a:p>
          <a:p>
            <a:pPr marL="285750" indent="-285750">
              <a:spcAft>
                <a:spcPts val="600"/>
              </a:spcAft>
              <a:buFont typeface="Arial" panose="020B0604020202020204" pitchFamily="34" charset="0"/>
              <a:buChar char="•"/>
            </a:pPr>
            <a:r>
              <a:rPr lang="en-GB" sz="2400" dirty="0"/>
              <a:t>Minister for Local Government and Housing</a:t>
            </a:r>
          </a:p>
        </p:txBody>
      </p:sp>
    </p:spTree>
    <p:extLst>
      <p:ext uri="{BB962C8B-B14F-4D97-AF65-F5344CB8AC3E}">
        <p14:creationId xmlns:p14="http://schemas.microsoft.com/office/powerpoint/2010/main" val="4007498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bg/>
                                          </p:spTgt>
                                        </p:tgtEl>
                                        <p:attrNameLst>
                                          <p:attrName>style.visibility</p:attrName>
                                        </p:attrNameLst>
                                      </p:cBhvr>
                                      <p:to>
                                        <p:strVal val="visible"/>
                                      </p:to>
                                    </p:set>
                                    <p:anim calcmode="lin" valueType="num">
                                      <p:cBhvr additive="base">
                                        <p:cTn id="19" dur="500" fill="hold"/>
                                        <p:tgtEl>
                                          <p:spTgt spid="3">
                                            <p:bg/>
                                          </p:spTgt>
                                        </p:tgtEl>
                                        <p:attrNameLst>
                                          <p:attrName>ppt_x</p:attrName>
                                        </p:attrNameLst>
                                      </p:cBhvr>
                                      <p:tavLst>
                                        <p:tav tm="0">
                                          <p:val>
                                            <p:strVal val="#ppt_x"/>
                                          </p:val>
                                        </p:tav>
                                        <p:tav tm="100000">
                                          <p:val>
                                            <p:strVal val="#ppt_x"/>
                                          </p:val>
                                        </p:tav>
                                      </p:tavLst>
                                    </p:anim>
                                    <p:anim calcmode="lin" valueType="num">
                                      <p:cBhvr additive="base">
                                        <p:cTn id="20"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A38AA-619A-42DA-9CCC-4A9EE16F5F13}"/>
              </a:ext>
            </a:extLst>
          </p:cNvPr>
          <p:cNvSpPr>
            <a:spLocks noGrp="1"/>
          </p:cNvSpPr>
          <p:nvPr>
            <p:ph type="title"/>
          </p:nvPr>
        </p:nvSpPr>
        <p:spPr/>
        <p:txBody>
          <a:bodyPr/>
          <a:lstStyle/>
          <a:p>
            <a:r>
              <a:rPr lang="en-GB" dirty="0"/>
              <a:t>Key provisions</a:t>
            </a:r>
          </a:p>
        </p:txBody>
      </p:sp>
      <p:sp>
        <p:nvSpPr>
          <p:cNvPr id="3" name="Content Placeholder 2">
            <a:extLst>
              <a:ext uri="{FF2B5EF4-FFF2-40B4-BE49-F238E27FC236}">
                <a16:creationId xmlns:a16="http://schemas.microsoft.com/office/drawing/2014/main" id="{EE762788-A4AF-45FC-80A0-870EF30249BE}"/>
              </a:ext>
            </a:extLst>
          </p:cNvPr>
          <p:cNvSpPr>
            <a:spLocks noGrp="1"/>
          </p:cNvSpPr>
          <p:nvPr>
            <p:ph idx="1"/>
          </p:nvPr>
        </p:nvSpPr>
        <p:spPr/>
        <p:txBody>
          <a:bodyPr>
            <a:normAutofit lnSpcReduction="10000"/>
          </a:bodyPr>
          <a:lstStyle/>
          <a:p>
            <a:r>
              <a:rPr lang="en-GB" dirty="0"/>
              <a:t>Voting age reduced to include 16- and 17-year-olds</a:t>
            </a:r>
          </a:p>
          <a:p>
            <a:r>
              <a:rPr lang="en-GB" dirty="0"/>
              <a:t>Voting allowed for legally resident foreigners</a:t>
            </a:r>
          </a:p>
          <a:p>
            <a:r>
              <a:rPr lang="en-GB" dirty="0"/>
              <a:t>Councillor diversity: job sharing, remote working and family-friendly </a:t>
            </a:r>
          </a:p>
          <a:p>
            <a:r>
              <a:rPr lang="en-GB" dirty="0"/>
              <a:t>Makes voting easier</a:t>
            </a:r>
          </a:p>
          <a:p>
            <a:r>
              <a:rPr lang="en-GB" dirty="0"/>
              <a:t>More people able to stand for election</a:t>
            </a:r>
          </a:p>
          <a:p>
            <a:r>
              <a:rPr lang="en-GB" dirty="0"/>
              <a:t>Councils must publish a participation strategy: clarity, openness </a:t>
            </a:r>
          </a:p>
          <a:p>
            <a:r>
              <a:rPr lang="en-GB" dirty="0"/>
              <a:t>Introduction of petitions to local government</a:t>
            </a:r>
          </a:p>
          <a:p>
            <a:r>
              <a:rPr lang="en-GB" dirty="0"/>
              <a:t>Live broadcasting of council meetings</a:t>
            </a:r>
          </a:p>
          <a:p>
            <a:r>
              <a:rPr lang="en-GB" dirty="0"/>
              <a:t>Easier participation in community council meetings</a:t>
            </a:r>
          </a:p>
          <a:p>
            <a:pPr marL="0" indent="0">
              <a:buNone/>
            </a:pPr>
            <a:endParaRPr lang="en-GB" dirty="0"/>
          </a:p>
        </p:txBody>
      </p:sp>
    </p:spTree>
    <p:extLst>
      <p:ext uri="{BB962C8B-B14F-4D97-AF65-F5344CB8AC3E}">
        <p14:creationId xmlns:p14="http://schemas.microsoft.com/office/powerpoint/2010/main" val="1990518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0ABCC23-C483-4834-A789-EA626EDFF41B}"/>
              </a:ext>
            </a:extLst>
          </p:cNvPr>
          <p:cNvPicPr>
            <a:picLocks noChangeAspect="1"/>
          </p:cNvPicPr>
          <p:nvPr/>
        </p:nvPicPr>
        <p:blipFill rotWithShape="1">
          <a:blip r:embed="rId2">
            <a:alphaModFix/>
          </a:blip>
          <a:srcRect r="6764"/>
          <a:stretch/>
        </p:blipFill>
        <p:spPr>
          <a:xfrm>
            <a:off x="5797543" y="10"/>
            <a:ext cx="6394152" cy="6857990"/>
          </a:xfrm>
          <a:prstGeom prst="rect">
            <a:avLst/>
          </a:prstGeom>
        </p:spPr>
      </p:pic>
      <p:pic>
        <p:nvPicPr>
          <p:cNvPr id="10" name="Picture 9">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3D19A9E7-258F-4F65-88B9-F3E97E139BDD}"/>
              </a:ext>
            </a:extLst>
          </p:cNvPr>
          <p:cNvSpPr>
            <a:spLocks noGrp="1"/>
          </p:cNvSpPr>
          <p:nvPr>
            <p:ph type="title"/>
          </p:nvPr>
        </p:nvSpPr>
        <p:spPr>
          <a:xfrm>
            <a:off x="804998" y="798445"/>
            <a:ext cx="4803636" cy="1311664"/>
          </a:xfrm>
        </p:spPr>
        <p:txBody>
          <a:bodyPr>
            <a:normAutofit/>
          </a:bodyPr>
          <a:lstStyle/>
          <a:p>
            <a:r>
              <a:rPr lang="en-GB">
                <a:solidFill>
                  <a:srgbClr val="000000"/>
                </a:solidFill>
              </a:rPr>
              <a:t>Conclusions</a:t>
            </a:r>
          </a:p>
        </p:txBody>
      </p:sp>
      <p:sp>
        <p:nvSpPr>
          <p:cNvPr id="3" name="Content Placeholder 2">
            <a:extLst>
              <a:ext uri="{FF2B5EF4-FFF2-40B4-BE49-F238E27FC236}">
                <a16:creationId xmlns:a16="http://schemas.microsoft.com/office/drawing/2014/main" id="{96A7E5F8-6BDD-4FB2-A767-430CDE4F75DA}"/>
              </a:ext>
            </a:extLst>
          </p:cNvPr>
          <p:cNvSpPr>
            <a:spLocks noGrp="1"/>
          </p:cNvSpPr>
          <p:nvPr>
            <p:ph idx="1"/>
          </p:nvPr>
        </p:nvSpPr>
        <p:spPr>
          <a:xfrm>
            <a:off x="804693" y="1880257"/>
            <a:ext cx="4706803" cy="3788830"/>
          </a:xfrm>
        </p:spPr>
        <p:txBody>
          <a:bodyPr anchor="ctr">
            <a:normAutofit/>
          </a:bodyPr>
          <a:lstStyle/>
          <a:p>
            <a:r>
              <a:rPr lang="en-US" sz="2400" dirty="0">
                <a:solidFill>
                  <a:srgbClr val="000000"/>
                </a:solidFill>
              </a:rPr>
              <a:t>Larger, stronger, more capable local authorities, more than just service delivery factories</a:t>
            </a:r>
          </a:p>
          <a:p>
            <a:r>
              <a:rPr lang="en-US" sz="2400" dirty="0">
                <a:solidFill>
                  <a:srgbClr val="000000"/>
                </a:solidFill>
              </a:rPr>
              <a:t>Building on numerous dialogues since the Williams Report</a:t>
            </a:r>
          </a:p>
          <a:p>
            <a:r>
              <a:rPr lang="en-US" sz="2400" dirty="0">
                <a:solidFill>
                  <a:srgbClr val="000000"/>
                </a:solidFill>
              </a:rPr>
              <a:t>Demographic changes and fiscal uncertainty have increased the pressures and these will continue. </a:t>
            </a:r>
          </a:p>
        </p:txBody>
      </p:sp>
    </p:spTree>
    <p:extLst>
      <p:ext uri="{BB962C8B-B14F-4D97-AF65-F5344CB8AC3E}">
        <p14:creationId xmlns:p14="http://schemas.microsoft.com/office/powerpoint/2010/main" val="1515315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24838">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D19A9E7-258F-4F65-88B9-F3E97E139BDD}"/>
              </a:ext>
            </a:extLst>
          </p:cNvPr>
          <p:cNvSpPr>
            <a:spLocks noGrp="1"/>
          </p:cNvSpPr>
          <p:nvPr>
            <p:ph type="title"/>
          </p:nvPr>
        </p:nvSpPr>
        <p:spPr>
          <a:xfrm>
            <a:off x="524256" y="491260"/>
            <a:ext cx="6594189" cy="1625210"/>
          </a:xfrm>
        </p:spPr>
        <p:txBody>
          <a:bodyPr>
            <a:normAutofit/>
          </a:bodyPr>
          <a:lstStyle/>
          <a:p>
            <a:r>
              <a:rPr lang="en-GB">
                <a:solidFill>
                  <a:srgbClr val="FFFFFF"/>
                </a:solidFill>
              </a:rPr>
              <a:t>Conclusions</a:t>
            </a:r>
          </a:p>
        </p:txBody>
      </p:sp>
      <p:pic>
        <p:nvPicPr>
          <p:cNvPr id="5" name="Picture 4">
            <a:extLst>
              <a:ext uri="{FF2B5EF4-FFF2-40B4-BE49-F238E27FC236}">
                <a16:creationId xmlns:a16="http://schemas.microsoft.com/office/drawing/2014/main" id="{0EE6FDB0-28F3-4C5D-8923-8A3664B5D2B5}"/>
              </a:ext>
            </a:extLst>
          </p:cNvPr>
          <p:cNvPicPr>
            <a:picLocks noChangeAspect="1"/>
          </p:cNvPicPr>
          <p:nvPr/>
        </p:nvPicPr>
        <p:blipFill rotWithShape="1">
          <a:blip r:embed="rId2"/>
          <a:srcRect t="13396" r="1" b="1"/>
          <a:stretch/>
        </p:blipFill>
        <p:spPr>
          <a:xfrm>
            <a:off x="327547" y="2454903"/>
            <a:ext cx="7058306" cy="4080254"/>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6A7E5F8-6BDD-4FB2-A767-430CDE4F75DA}"/>
              </a:ext>
            </a:extLst>
          </p:cNvPr>
          <p:cNvSpPr>
            <a:spLocks noGrp="1"/>
          </p:cNvSpPr>
          <p:nvPr>
            <p:ph idx="1"/>
          </p:nvPr>
        </p:nvSpPr>
        <p:spPr>
          <a:xfrm>
            <a:off x="8029319" y="917725"/>
            <a:ext cx="3638425" cy="5035206"/>
          </a:xfrm>
        </p:spPr>
        <p:txBody>
          <a:bodyPr anchor="ctr">
            <a:normAutofit/>
          </a:bodyPr>
          <a:lstStyle/>
          <a:p>
            <a:r>
              <a:rPr lang="en-US" sz="2400" dirty="0">
                <a:solidFill>
                  <a:srgbClr val="FFFFFF"/>
                </a:solidFill>
              </a:rPr>
              <a:t>There is an urgent need for radical change </a:t>
            </a:r>
          </a:p>
          <a:p>
            <a:r>
              <a:rPr lang="en-US" sz="2400" dirty="0">
                <a:solidFill>
                  <a:srgbClr val="FFFFFF"/>
                </a:solidFill>
              </a:rPr>
              <a:t>Structural change alongside further powers and freedoms to local government</a:t>
            </a:r>
          </a:p>
          <a:p>
            <a:r>
              <a:rPr lang="en-US" sz="2400" dirty="0">
                <a:solidFill>
                  <a:srgbClr val="FFFFFF"/>
                </a:solidFill>
              </a:rPr>
              <a:t>New kind of local government in Wales, alongside stronger town and community councils</a:t>
            </a:r>
          </a:p>
        </p:txBody>
      </p:sp>
    </p:spTree>
    <p:extLst>
      <p:ext uri="{BB962C8B-B14F-4D97-AF65-F5344CB8AC3E}">
        <p14:creationId xmlns:p14="http://schemas.microsoft.com/office/powerpoint/2010/main" val="3409540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674</TotalTime>
  <Words>1296</Words>
  <Application>Microsoft Office PowerPoint</Application>
  <PresentationFormat>Widescreen</PresentationFormat>
  <Paragraphs>125</Paragraphs>
  <Slides>23</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23</vt:i4>
      </vt:variant>
    </vt:vector>
  </HeadingPairs>
  <TitlesOfParts>
    <vt:vector size="29" baseType="lpstr">
      <vt:lpstr>Arial</vt:lpstr>
      <vt:lpstr>Calibri</vt:lpstr>
      <vt:lpstr>Calibri Light</vt:lpstr>
      <vt:lpstr>Office Theme</vt:lpstr>
      <vt:lpstr>Office Theme</vt:lpstr>
      <vt:lpstr>Office Theme</vt:lpstr>
      <vt:lpstr>Strengthening Local Government and the Local Government and Elections Wales Act 2021 </vt:lpstr>
      <vt:lpstr>PowerPoint Presentation</vt:lpstr>
      <vt:lpstr>Contents</vt:lpstr>
      <vt:lpstr>Governance , Scrutiny and Delivery (Ch 4)</vt:lpstr>
      <vt:lpstr>Governance , Scrutiny and Delivery (Ch 4)</vt:lpstr>
      <vt:lpstr>Governance , Scrutiny and Delivery (Ch 4)</vt:lpstr>
      <vt:lpstr>PowerPoint Presentation</vt:lpstr>
      <vt:lpstr>The future of local government</vt:lpstr>
      <vt:lpstr>Leader of the Welsh Government Association</vt:lpstr>
      <vt:lpstr>Williams demanded radical change</vt:lpstr>
      <vt:lpstr>Regional populations</vt:lpstr>
      <vt:lpstr>Councillors per person?</vt:lpstr>
      <vt:lpstr>Strengthening local government and support through the process of change</vt:lpstr>
      <vt:lpstr>Trust in politicians</vt:lpstr>
      <vt:lpstr>PowerPoint Presentation</vt:lpstr>
      <vt:lpstr>Community and town councils</vt:lpstr>
      <vt:lpstr>Shape and structure</vt:lpstr>
      <vt:lpstr>Part 1 Elections</vt:lpstr>
      <vt:lpstr>Legislation.gov.uk </vt:lpstr>
      <vt:lpstr>Julie James</vt:lpstr>
      <vt:lpstr>Key provisions</vt:lpstr>
      <vt:lpstr>Conclusions</vt:lpstr>
      <vt:lpstr>Conclusions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21</cp:revision>
  <dcterms:created xsi:type="dcterms:W3CDTF">2018-05-02T08:08:48Z</dcterms:created>
  <dcterms:modified xsi:type="dcterms:W3CDTF">2022-10-25T18:14:00Z</dcterms:modified>
</cp:coreProperties>
</file>