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1" r:id="rId7"/>
    <p:sldId id="264" r:id="rId8"/>
    <p:sldId id="275" r:id="rId9"/>
    <p:sldId id="277" r:id="rId10"/>
    <p:sldId id="276" r:id="rId11"/>
    <p:sldId id="273" r:id="rId12"/>
    <p:sldId id="274" r:id="rId13"/>
    <p:sldId id="266" r:id="rId14"/>
    <p:sldId id="265" r:id="rId15"/>
    <p:sldId id="279" r:id="rId16"/>
    <p:sldId id="278" r:id="rId17"/>
    <p:sldId id="267" r:id="rId18"/>
    <p:sldId id="268" r:id="rId19"/>
    <p:sldId id="271" r:id="rId20"/>
    <p:sldId id="270" r:id="rId21"/>
    <p:sldId id="269" r:id="rId22"/>
    <p:sldId id="260" r:id="rId23"/>
    <p:sldId id="280" r:id="rId24"/>
    <p:sldId id="272"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273" autoAdjust="0"/>
    <p:restoredTop sz="94660"/>
  </p:normalViewPr>
  <p:slideViewPr>
    <p:cSldViewPr snapToGrid="0">
      <p:cViewPr varScale="1">
        <p:scale>
          <a:sx n="82" d="100"/>
          <a:sy n="82" d="100"/>
        </p:scale>
        <p:origin x="76"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18/03/2024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84141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International Travel Operations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4404347"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Cardiff Airport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5297762" y="329184"/>
            <a:ext cx="6251110" cy="1783080"/>
          </a:xfrm>
        </p:spPr>
        <p:txBody>
          <a:bodyPr anchor="b">
            <a:normAutofit/>
          </a:bodyPr>
          <a:lstStyle/>
          <a:p>
            <a:r>
              <a:rPr lang="en-GB" sz="5400"/>
              <a:t> </a:t>
            </a:r>
            <a:r>
              <a:rPr lang="en-GB" sz="5400" b="1"/>
              <a:t>Today’s Session – Cardiff Airport</a:t>
            </a:r>
          </a:p>
        </p:txBody>
      </p:sp>
      <p:pic>
        <p:nvPicPr>
          <p:cNvPr id="5" name="Picture 4" descr="Plane on tarmac">
            <a:extLst>
              <a:ext uri="{FF2B5EF4-FFF2-40B4-BE49-F238E27FC236}">
                <a16:creationId xmlns:a16="http://schemas.microsoft.com/office/drawing/2014/main" id="{261A5F76-7DE4-D2E1-154E-6AC57B78DADE}"/>
              </a:ext>
            </a:extLst>
          </p:cNvPr>
          <p:cNvPicPr>
            <a:picLocks noChangeAspect="1"/>
          </p:cNvPicPr>
          <p:nvPr/>
        </p:nvPicPr>
        <p:blipFill rotWithShape="1">
          <a:blip r:embed="rId2"/>
          <a:srcRect l="34851" r="3153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5297762" y="2706624"/>
            <a:ext cx="6251110" cy="3483864"/>
          </a:xfrm>
        </p:spPr>
        <p:txBody>
          <a:bodyPr>
            <a:normAutofit/>
          </a:bodyPr>
          <a:lstStyle/>
          <a:p>
            <a:r>
              <a:rPr lang="en-GB" sz="2200"/>
              <a:t>Introduction to Issues at Cardiff Airport</a:t>
            </a:r>
          </a:p>
          <a:p>
            <a:r>
              <a:rPr lang="en-GB" sz="2200"/>
              <a:t>History of the Airport</a:t>
            </a:r>
          </a:p>
          <a:p>
            <a:r>
              <a:rPr lang="en-GB" sz="2200"/>
              <a:t>Government Buyout</a:t>
            </a:r>
          </a:p>
          <a:p>
            <a:r>
              <a:rPr lang="en-GB" sz="2200"/>
              <a:t>Qatar Airways</a:t>
            </a:r>
          </a:p>
          <a:p>
            <a:r>
              <a:rPr lang="en-GB" sz="2200"/>
              <a:t>2040 Masterplan</a:t>
            </a:r>
          </a:p>
          <a:p>
            <a:r>
              <a:rPr lang="en-GB" sz="2200"/>
              <a:t>Covid Impacts</a:t>
            </a:r>
          </a:p>
          <a:p>
            <a:r>
              <a:rPr lang="en-GB" sz="2200"/>
              <a:t>Future</a:t>
            </a:r>
          </a:p>
          <a:p>
            <a:endParaRPr lang="en-GB" sz="2200"/>
          </a:p>
        </p:txBody>
      </p:sp>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489C7-F490-617D-48E4-157F2F160287}"/>
              </a:ext>
            </a:extLst>
          </p:cNvPr>
          <p:cNvSpPr>
            <a:spLocks noGrp="1"/>
          </p:cNvSpPr>
          <p:nvPr>
            <p:ph type="title"/>
          </p:nvPr>
        </p:nvSpPr>
        <p:spPr>
          <a:xfrm>
            <a:off x="4553733" y="548464"/>
            <a:ext cx="6798541" cy="763501"/>
          </a:xfrm>
        </p:spPr>
        <p:txBody>
          <a:bodyPr anchor="b">
            <a:normAutofit/>
          </a:bodyPr>
          <a:lstStyle/>
          <a:p>
            <a:r>
              <a:rPr lang="en-GB" sz="4000" b="1" dirty="0"/>
              <a:t>Welsh Government Take Over</a:t>
            </a:r>
          </a:p>
        </p:txBody>
      </p:sp>
      <p:pic>
        <p:nvPicPr>
          <p:cNvPr id="4" name="Picture 3" descr="The front of a plane&#10;&#10;Description automatically generated">
            <a:extLst>
              <a:ext uri="{FF2B5EF4-FFF2-40B4-BE49-F238E27FC236}">
                <a16:creationId xmlns:a16="http://schemas.microsoft.com/office/drawing/2014/main" id="{280C124E-A806-0FE0-135E-53CEC7E331AB}"/>
              </a:ext>
            </a:extLst>
          </p:cNvPr>
          <p:cNvPicPr>
            <a:picLocks noChangeAspect="1"/>
          </p:cNvPicPr>
          <p:nvPr/>
        </p:nvPicPr>
        <p:blipFill rotWithShape="1">
          <a:blip r:embed="rId2"/>
          <a:srcRect l="36197" r="3657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356C6533-BA33-39D5-F5FE-777BEA395710}"/>
              </a:ext>
            </a:extLst>
          </p:cNvPr>
          <p:cNvSpPr>
            <a:spLocks noGrp="1"/>
          </p:cNvSpPr>
          <p:nvPr>
            <p:ph idx="1"/>
          </p:nvPr>
        </p:nvSpPr>
        <p:spPr>
          <a:xfrm>
            <a:off x="4553734" y="1590261"/>
            <a:ext cx="6798539" cy="5168347"/>
          </a:xfrm>
        </p:spPr>
        <p:txBody>
          <a:bodyPr>
            <a:normAutofit lnSpcReduction="10000"/>
          </a:bodyPr>
          <a:lstStyle/>
          <a:p>
            <a:r>
              <a:rPr lang="en-GB" sz="2000" dirty="0"/>
              <a:t>BAA - AIRPORT PRIVATISATION </a:t>
            </a:r>
          </a:p>
          <a:p>
            <a:r>
              <a:rPr lang="en-GB" sz="2000" dirty="0"/>
              <a:t>CWL DECLINE FROM 2007…..2012 (Global Recession)</a:t>
            </a:r>
          </a:p>
          <a:p>
            <a:r>
              <a:rPr lang="en-GB" sz="2000" dirty="0"/>
              <a:t>PAX DECLINED FROM 2.1M – 1M (Bristol Increased)</a:t>
            </a:r>
          </a:p>
          <a:p>
            <a:r>
              <a:rPr lang="en-GB" sz="2000" dirty="0"/>
              <a:t>LACK OF INVESTMENT</a:t>
            </a:r>
          </a:p>
          <a:p>
            <a:r>
              <a:rPr lang="en-GB" sz="2000" dirty="0"/>
              <a:t>CWL PRIVATISATION / NATIONALISATION REPORT</a:t>
            </a:r>
          </a:p>
          <a:p>
            <a:r>
              <a:rPr lang="en-GB" sz="2000" dirty="0"/>
              <a:t>PROTECT JOBS</a:t>
            </a:r>
          </a:p>
          <a:p>
            <a:r>
              <a:rPr lang="en-GB" sz="2000" dirty="0"/>
              <a:t>SUPPORT WELSH ECONOMY &amp; GLOBAL LINKS</a:t>
            </a:r>
          </a:p>
          <a:p>
            <a:r>
              <a:rPr lang="en-GB" sz="2000" dirty="0"/>
              <a:t>WG TAKE OVER – 2013 </a:t>
            </a:r>
          </a:p>
          <a:p>
            <a:r>
              <a:rPr lang="en-GB" sz="2000" dirty="0"/>
              <a:t>ARMS LENGTH APPROACH</a:t>
            </a:r>
          </a:p>
          <a:p>
            <a:r>
              <a:rPr lang="en-GB" sz="2000" dirty="0"/>
              <a:t>Purchased for £52M</a:t>
            </a:r>
          </a:p>
          <a:p>
            <a:r>
              <a:rPr lang="en-GB" sz="2000" dirty="0"/>
              <a:t>Funding for Qatar</a:t>
            </a:r>
          </a:p>
          <a:p>
            <a:r>
              <a:rPr lang="en-GB" sz="2000" dirty="0"/>
              <a:t>Masterplan</a:t>
            </a:r>
          </a:p>
          <a:p>
            <a:r>
              <a:rPr lang="en-GB" sz="2000" dirty="0"/>
              <a:t>COVID</a:t>
            </a:r>
          </a:p>
          <a:p>
            <a:endParaRPr lang="en-GB" sz="1100" b="1" dirty="0"/>
          </a:p>
        </p:txBody>
      </p:sp>
    </p:spTree>
    <p:extLst>
      <p:ext uri="{BB962C8B-B14F-4D97-AF65-F5344CB8AC3E}">
        <p14:creationId xmlns:p14="http://schemas.microsoft.com/office/powerpoint/2010/main" val="252834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6F3DD-F54C-300E-4A3B-206D9942E045}"/>
              </a:ext>
            </a:extLst>
          </p:cNvPr>
          <p:cNvSpPr>
            <a:spLocks noGrp="1"/>
          </p:cNvSpPr>
          <p:nvPr>
            <p:ph type="title"/>
          </p:nvPr>
        </p:nvSpPr>
        <p:spPr/>
        <p:txBody>
          <a:bodyPr/>
          <a:lstStyle/>
          <a:p>
            <a:r>
              <a:rPr lang="en-GB" b="1" dirty="0"/>
              <a:t>Government Take Over Aims</a:t>
            </a:r>
          </a:p>
        </p:txBody>
      </p:sp>
      <p:sp>
        <p:nvSpPr>
          <p:cNvPr id="3" name="Content Placeholder 2">
            <a:extLst>
              <a:ext uri="{FF2B5EF4-FFF2-40B4-BE49-F238E27FC236}">
                <a16:creationId xmlns:a16="http://schemas.microsoft.com/office/drawing/2014/main" id="{17ECEF28-15AE-50F4-EF26-898E921866E4}"/>
              </a:ext>
            </a:extLst>
          </p:cNvPr>
          <p:cNvSpPr>
            <a:spLocks noGrp="1"/>
          </p:cNvSpPr>
          <p:nvPr>
            <p:ph idx="1"/>
          </p:nvPr>
        </p:nvSpPr>
        <p:spPr/>
        <p:txBody>
          <a:bodyPr/>
          <a:lstStyle/>
          <a:p>
            <a:r>
              <a:rPr lang="en-GB" dirty="0"/>
              <a:t>Operate a high standard providing the best experiences for passengers and airlines</a:t>
            </a:r>
          </a:p>
          <a:p>
            <a:r>
              <a:rPr lang="en-GB" dirty="0"/>
              <a:t>Create an environment to encourage growth of airlines and partners</a:t>
            </a:r>
          </a:p>
          <a:p>
            <a:r>
              <a:rPr lang="en-GB" dirty="0"/>
              <a:t>Maximise the opportunity for the benefit of Wales, economy and business</a:t>
            </a:r>
          </a:p>
          <a:p>
            <a:r>
              <a:rPr lang="en-GB" dirty="0"/>
              <a:t>Achieve financial stability and operation of the airport</a:t>
            </a:r>
          </a:p>
          <a:p>
            <a:r>
              <a:rPr lang="en-GB" dirty="0"/>
              <a:t>Improve connectivity to Wales</a:t>
            </a:r>
          </a:p>
          <a:p>
            <a:endParaRPr lang="en-GB" dirty="0"/>
          </a:p>
        </p:txBody>
      </p:sp>
    </p:spTree>
    <p:extLst>
      <p:ext uri="{BB962C8B-B14F-4D97-AF65-F5344CB8AC3E}">
        <p14:creationId xmlns:p14="http://schemas.microsoft.com/office/powerpoint/2010/main" val="1071342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DCB19-8C28-8459-9854-63E0168415CA}"/>
              </a:ext>
            </a:extLst>
          </p:cNvPr>
          <p:cNvSpPr>
            <a:spLocks noGrp="1"/>
          </p:cNvSpPr>
          <p:nvPr>
            <p:ph type="title"/>
          </p:nvPr>
        </p:nvSpPr>
        <p:spPr>
          <a:xfrm>
            <a:off x="838200" y="-231913"/>
            <a:ext cx="10515600" cy="1922601"/>
          </a:xfrm>
        </p:spPr>
        <p:txBody>
          <a:bodyPr/>
          <a:lstStyle/>
          <a:p>
            <a:r>
              <a:rPr lang="en-GB" b="1" dirty="0"/>
              <a:t>Cardiff Airport Pax Numbers</a:t>
            </a:r>
          </a:p>
        </p:txBody>
      </p:sp>
      <p:sp>
        <p:nvSpPr>
          <p:cNvPr id="3" name="Content Placeholder 2">
            <a:extLst>
              <a:ext uri="{FF2B5EF4-FFF2-40B4-BE49-F238E27FC236}">
                <a16:creationId xmlns:a16="http://schemas.microsoft.com/office/drawing/2014/main" id="{4D34FDA5-13C0-8E38-CB0D-263DD00FB904}"/>
              </a:ext>
            </a:extLst>
          </p:cNvPr>
          <p:cNvSpPr>
            <a:spLocks noGrp="1"/>
          </p:cNvSpPr>
          <p:nvPr>
            <p:ph idx="1"/>
          </p:nvPr>
        </p:nvSpPr>
        <p:spPr>
          <a:xfrm>
            <a:off x="838200" y="1245704"/>
            <a:ext cx="10515600" cy="4931259"/>
          </a:xfrm>
        </p:spPr>
        <p:txBody>
          <a:bodyPr>
            <a:normAutofit fontScale="85000" lnSpcReduction="20000"/>
          </a:bodyPr>
          <a:lstStyle/>
          <a:p>
            <a:r>
              <a:rPr lang="en-GB" dirty="0"/>
              <a:t>2006 1.99m</a:t>
            </a:r>
          </a:p>
          <a:p>
            <a:r>
              <a:rPr lang="en-GB" dirty="0"/>
              <a:t>2007 2.09m</a:t>
            </a:r>
          </a:p>
          <a:p>
            <a:r>
              <a:rPr lang="en-GB" dirty="0"/>
              <a:t>2008 1.98m</a:t>
            </a:r>
          </a:p>
          <a:p>
            <a:r>
              <a:rPr lang="en-GB" dirty="0"/>
              <a:t>2009 1.63m</a:t>
            </a:r>
          </a:p>
          <a:p>
            <a:r>
              <a:rPr lang="en-GB" dirty="0"/>
              <a:t>2010 1.4m</a:t>
            </a:r>
          </a:p>
          <a:p>
            <a:r>
              <a:rPr lang="en-GB" dirty="0"/>
              <a:t>2011 1.2m</a:t>
            </a:r>
          </a:p>
          <a:p>
            <a:r>
              <a:rPr lang="en-GB" dirty="0"/>
              <a:t>2012 1.01m</a:t>
            </a:r>
          </a:p>
          <a:p>
            <a:r>
              <a:rPr lang="en-GB" dirty="0"/>
              <a:t>2013 1.05m</a:t>
            </a:r>
          </a:p>
          <a:p>
            <a:r>
              <a:rPr lang="en-GB" dirty="0"/>
              <a:t>2014 1.02m</a:t>
            </a:r>
          </a:p>
          <a:p>
            <a:r>
              <a:rPr lang="en-GB" dirty="0"/>
              <a:t>2015 1.16m</a:t>
            </a:r>
          </a:p>
          <a:p>
            <a:endParaRPr lang="en-GB" dirty="0"/>
          </a:p>
          <a:p>
            <a:r>
              <a:rPr lang="en-GB" dirty="0"/>
              <a:t>Sources CAA (2015)</a:t>
            </a:r>
          </a:p>
          <a:p>
            <a:endParaRPr lang="en-GB" dirty="0"/>
          </a:p>
        </p:txBody>
      </p:sp>
      <p:pic>
        <p:nvPicPr>
          <p:cNvPr id="5" name="Picture 4">
            <a:extLst>
              <a:ext uri="{FF2B5EF4-FFF2-40B4-BE49-F238E27FC236}">
                <a16:creationId xmlns:a16="http://schemas.microsoft.com/office/drawing/2014/main" id="{1D99C209-491F-B9D9-4EB9-E360076199BC}"/>
              </a:ext>
            </a:extLst>
          </p:cNvPr>
          <p:cNvPicPr>
            <a:picLocks noChangeAspect="1"/>
          </p:cNvPicPr>
          <p:nvPr/>
        </p:nvPicPr>
        <p:blipFill>
          <a:blip r:embed="rId2"/>
          <a:stretch>
            <a:fillRect/>
          </a:stretch>
        </p:blipFill>
        <p:spPr>
          <a:xfrm>
            <a:off x="4797287" y="1864158"/>
            <a:ext cx="5499150" cy="2449266"/>
          </a:xfrm>
          <a:prstGeom prst="rect">
            <a:avLst/>
          </a:prstGeom>
        </p:spPr>
      </p:pic>
    </p:spTree>
    <p:extLst>
      <p:ext uri="{BB962C8B-B14F-4D97-AF65-F5344CB8AC3E}">
        <p14:creationId xmlns:p14="http://schemas.microsoft.com/office/powerpoint/2010/main" val="1964495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9BBCB-4F02-0EA4-DC97-C83C2FBEDDFB}"/>
              </a:ext>
            </a:extLst>
          </p:cNvPr>
          <p:cNvSpPr>
            <a:spLocks noGrp="1"/>
          </p:cNvSpPr>
          <p:nvPr>
            <p:ph type="title"/>
          </p:nvPr>
        </p:nvSpPr>
        <p:spPr>
          <a:xfrm>
            <a:off x="4553733" y="548464"/>
            <a:ext cx="6798541" cy="1068301"/>
          </a:xfrm>
        </p:spPr>
        <p:txBody>
          <a:bodyPr anchor="b">
            <a:normAutofit/>
          </a:bodyPr>
          <a:lstStyle/>
          <a:p>
            <a:r>
              <a:rPr lang="en-GB" sz="4000" b="1" dirty="0"/>
              <a:t>Freight &amp; Cargo</a:t>
            </a:r>
          </a:p>
        </p:txBody>
      </p:sp>
      <p:pic>
        <p:nvPicPr>
          <p:cNvPr id="5" name="Picture 4" descr="Forklift lifting a container in the yard">
            <a:extLst>
              <a:ext uri="{FF2B5EF4-FFF2-40B4-BE49-F238E27FC236}">
                <a16:creationId xmlns:a16="http://schemas.microsoft.com/office/drawing/2014/main" id="{0A383592-377A-0A5D-831F-F315DD93359A}"/>
              </a:ext>
            </a:extLst>
          </p:cNvPr>
          <p:cNvPicPr>
            <a:picLocks noChangeAspect="1"/>
          </p:cNvPicPr>
          <p:nvPr/>
        </p:nvPicPr>
        <p:blipFill rotWithShape="1">
          <a:blip r:embed="rId2"/>
          <a:srcRect l="20431" r="3872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A71D5C6A-6CE5-7C29-68B9-B0AB193EABF3}"/>
              </a:ext>
            </a:extLst>
          </p:cNvPr>
          <p:cNvSpPr>
            <a:spLocks noGrp="1"/>
          </p:cNvSpPr>
          <p:nvPr>
            <p:ph idx="1"/>
          </p:nvPr>
        </p:nvSpPr>
        <p:spPr>
          <a:xfrm>
            <a:off x="4553734" y="2255003"/>
            <a:ext cx="7441954" cy="4159049"/>
          </a:xfrm>
        </p:spPr>
        <p:txBody>
          <a:bodyPr>
            <a:normAutofit/>
          </a:bodyPr>
          <a:lstStyle/>
          <a:p>
            <a:r>
              <a:rPr lang="en-GB" sz="2000" dirty="0"/>
              <a:t>2006 – 2008 Increase</a:t>
            </a:r>
          </a:p>
          <a:p>
            <a:r>
              <a:rPr lang="en-GB" sz="2000" dirty="0"/>
              <a:t>2008 – 2016 General Decline</a:t>
            </a:r>
          </a:p>
          <a:p>
            <a:r>
              <a:rPr lang="en-GB" sz="2000" dirty="0"/>
              <a:t>2018 – 2020 Increase - Qatar Freight Influence</a:t>
            </a:r>
          </a:p>
          <a:p>
            <a:r>
              <a:rPr lang="en-GB" sz="2000" dirty="0"/>
              <a:t>Covid Impacts</a:t>
            </a:r>
          </a:p>
          <a:p>
            <a:endParaRPr lang="en-GB" sz="2000" dirty="0"/>
          </a:p>
          <a:p>
            <a:r>
              <a:rPr lang="en-GB" sz="2000" dirty="0"/>
              <a:t>BA Maintenance Depot</a:t>
            </a:r>
          </a:p>
          <a:p>
            <a:r>
              <a:rPr lang="en-GB" sz="2000" dirty="0"/>
              <a:t>Runway Required</a:t>
            </a:r>
          </a:p>
          <a:p>
            <a:r>
              <a:rPr lang="en-GB" sz="2000" dirty="0"/>
              <a:t>Runway Length</a:t>
            </a:r>
          </a:p>
          <a:p>
            <a:endParaRPr lang="en-GB" sz="1700" dirty="0"/>
          </a:p>
          <a:p>
            <a:pPr marL="0" indent="0">
              <a:buNone/>
            </a:pPr>
            <a:endParaRPr lang="en-GB" sz="1700" dirty="0"/>
          </a:p>
          <a:p>
            <a:endParaRPr lang="en-GB" sz="1700" dirty="0"/>
          </a:p>
        </p:txBody>
      </p:sp>
    </p:spTree>
    <p:extLst>
      <p:ext uri="{BB962C8B-B14F-4D97-AF65-F5344CB8AC3E}">
        <p14:creationId xmlns:p14="http://schemas.microsoft.com/office/powerpoint/2010/main" val="1905627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92853-4534-021E-D6B8-50FD6F80E67C}"/>
              </a:ext>
            </a:extLst>
          </p:cNvPr>
          <p:cNvSpPr>
            <a:spLocks noGrp="1"/>
          </p:cNvSpPr>
          <p:nvPr>
            <p:ph type="title"/>
          </p:nvPr>
        </p:nvSpPr>
        <p:spPr>
          <a:xfrm>
            <a:off x="4553733" y="548464"/>
            <a:ext cx="6798541" cy="1675623"/>
          </a:xfrm>
        </p:spPr>
        <p:txBody>
          <a:bodyPr anchor="b">
            <a:normAutofit/>
          </a:bodyPr>
          <a:lstStyle/>
          <a:p>
            <a:r>
              <a:rPr lang="en-GB" sz="6000" b="1" dirty="0"/>
              <a:t>Cardiff Airport 2015</a:t>
            </a:r>
          </a:p>
        </p:txBody>
      </p:sp>
      <p:pic>
        <p:nvPicPr>
          <p:cNvPr id="5" name="Picture 4" descr="Plane on tarmac">
            <a:extLst>
              <a:ext uri="{FF2B5EF4-FFF2-40B4-BE49-F238E27FC236}">
                <a16:creationId xmlns:a16="http://schemas.microsoft.com/office/drawing/2014/main" id="{1CEE24B4-0353-5BC9-BC83-3160941EA6D8}"/>
              </a:ext>
            </a:extLst>
          </p:cNvPr>
          <p:cNvPicPr>
            <a:picLocks noChangeAspect="1"/>
          </p:cNvPicPr>
          <p:nvPr/>
        </p:nvPicPr>
        <p:blipFill rotWithShape="1">
          <a:blip r:embed="rId2"/>
          <a:srcRect l="36514" r="33196"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488E9A38-1259-3B53-BE88-2B62DC3FC124}"/>
              </a:ext>
            </a:extLst>
          </p:cNvPr>
          <p:cNvSpPr>
            <a:spLocks noGrp="1"/>
          </p:cNvSpPr>
          <p:nvPr>
            <p:ph idx="1"/>
          </p:nvPr>
        </p:nvSpPr>
        <p:spPr>
          <a:xfrm>
            <a:off x="4553734" y="2409830"/>
            <a:ext cx="6798539" cy="3705217"/>
          </a:xfrm>
        </p:spPr>
        <p:txBody>
          <a:bodyPr>
            <a:normAutofit/>
          </a:bodyPr>
          <a:lstStyle/>
          <a:p>
            <a:r>
              <a:rPr lang="en-GB" sz="3200" dirty="0"/>
              <a:t>10 Airlines</a:t>
            </a:r>
          </a:p>
          <a:p>
            <a:r>
              <a:rPr lang="en-GB" sz="3200" dirty="0"/>
              <a:t>Aer Lingus, Air Malta, Eastern Airways, Flybe, KLM, Links Air, Ryan Air, Thomas Cook, </a:t>
            </a:r>
            <a:r>
              <a:rPr lang="en-GB" sz="3200" dirty="0" err="1"/>
              <a:t>Thomsons</a:t>
            </a:r>
            <a:r>
              <a:rPr lang="en-GB" sz="3200" dirty="0"/>
              <a:t>, Vueling</a:t>
            </a:r>
          </a:p>
          <a:p>
            <a:r>
              <a:rPr lang="en-GB" sz="3200" dirty="0"/>
              <a:t>47 </a:t>
            </a:r>
            <a:r>
              <a:rPr lang="en-GB" sz="3200" dirty="0" err="1"/>
              <a:t>Desinations</a:t>
            </a:r>
            <a:endParaRPr lang="en-GB" sz="3200" dirty="0"/>
          </a:p>
          <a:p>
            <a:r>
              <a:rPr lang="en-GB" sz="3200" dirty="0"/>
              <a:t>Loss of Airlines</a:t>
            </a:r>
          </a:p>
          <a:p>
            <a:r>
              <a:rPr lang="en-GB" sz="3200" dirty="0"/>
              <a:t>Performance Issues</a:t>
            </a:r>
          </a:p>
        </p:txBody>
      </p:sp>
    </p:spTree>
    <p:extLst>
      <p:ext uri="{BB962C8B-B14F-4D97-AF65-F5344CB8AC3E}">
        <p14:creationId xmlns:p14="http://schemas.microsoft.com/office/powerpoint/2010/main" val="123101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D0419-09B7-A5A3-515C-966B4C9848D1}"/>
              </a:ext>
            </a:extLst>
          </p:cNvPr>
          <p:cNvSpPr>
            <a:spLocks noGrp="1"/>
          </p:cNvSpPr>
          <p:nvPr>
            <p:ph type="title"/>
          </p:nvPr>
        </p:nvSpPr>
        <p:spPr>
          <a:xfrm>
            <a:off x="4553733" y="548464"/>
            <a:ext cx="6798541" cy="1675623"/>
          </a:xfrm>
        </p:spPr>
        <p:txBody>
          <a:bodyPr anchor="b">
            <a:normAutofit/>
          </a:bodyPr>
          <a:lstStyle/>
          <a:p>
            <a:r>
              <a:rPr lang="en-GB" sz="6000" b="1" dirty="0"/>
              <a:t>Funding</a:t>
            </a:r>
          </a:p>
        </p:txBody>
      </p:sp>
      <p:pic>
        <p:nvPicPr>
          <p:cNvPr id="5" name="Picture 4" descr="Plane in red circle">
            <a:extLst>
              <a:ext uri="{FF2B5EF4-FFF2-40B4-BE49-F238E27FC236}">
                <a16:creationId xmlns:a16="http://schemas.microsoft.com/office/drawing/2014/main" id="{931A588F-AB4A-7571-7A05-5AB22792B616}"/>
              </a:ext>
            </a:extLst>
          </p:cNvPr>
          <p:cNvPicPr>
            <a:picLocks noChangeAspect="1"/>
          </p:cNvPicPr>
          <p:nvPr/>
        </p:nvPicPr>
        <p:blipFill rotWithShape="1">
          <a:blip r:embed="rId2"/>
          <a:srcRect l="28184" r="28982"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E609019-C7F8-35CF-4EA7-55D81C049413}"/>
              </a:ext>
            </a:extLst>
          </p:cNvPr>
          <p:cNvSpPr>
            <a:spLocks noGrp="1"/>
          </p:cNvSpPr>
          <p:nvPr>
            <p:ph idx="1"/>
          </p:nvPr>
        </p:nvSpPr>
        <p:spPr>
          <a:xfrm>
            <a:off x="4553734" y="2409830"/>
            <a:ext cx="6798539" cy="3705217"/>
          </a:xfrm>
        </p:spPr>
        <p:txBody>
          <a:bodyPr>
            <a:normAutofit/>
          </a:bodyPr>
          <a:lstStyle/>
          <a:p>
            <a:r>
              <a:rPr lang="en-GB" sz="2000"/>
              <a:t>2015 Route Development Fund Established</a:t>
            </a:r>
          </a:p>
          <a:p>
            <a:r>
              <a:rPr lang="en-GB" sz="2000"/>
              <a:t>£4m over 4 years to develop Domestic and International Routes</a:t>
            </a:r>
          </a:p>
          <a:p>
            <a:r>
              <a:rPr lang="en-GB" sz="2000"/>
              <a:t>Public money to airlines for new services that are deemed to aid the Welsh economy</a:t>
            </a:r>
          </a:p>
          <a:p>
            <a:r>
              <a:rPr lang="en-GB" sz="2000"/>
              <a:t>Attracted Flights to Canada (Toronto)</a:t>
            </a:r>
          </a:p>
          <a:p>
            <a:r>
              <a:rPr lang="en-GB" sz="2000"/>
              <a:t>Cruise Flights</a:t>
            </a:r>
          </a:p>
          <a:p>
            <a:r>
              <a:rPr lang="en-GB" sz="2000"/>
              <a:t>Long Runway Potential</a:t>
            </a:r>
          </a:p>
          <a:p>
            <a:endParaRPr lang="en-GB" sz="2000"/>
          </a:p>
        </p:txBody>
      </p:sp>
    </p:spTree>
    <p:extLst>
      <p:ext uri="{BB962C8B-B14F-4D97-AF65-F5344CB8AC3E}">
        <p14:creationId xmlns:p14="http://schemas.microsoft.com/office/powerpoint/2010/main" val="1199871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80DCE-E7BF-E1F8-D62A-F7F74EAF8F8E}"/>
              </a:ext>
            </a:extLst>
          </p:cNvPr>
          <p:cNvSpPr>
            <a:spLocks noGrp="1"/>
          </p:cNvSpPr>
          <p:nvPr>
            <p:ph type="title"/>
          </p:nvPr>
        </p:nvSpPr>
        <p:spPr/>
        <p:txBody>
          <a:bodyPr>
            <a:normAutofit/>
          </a:bodyPr>
          <a:lstStyle/>
          <a:p>
            <a:r>
              <a:rPr lang="en-GB" sz="6000" b="1" dirty="0"/>
              <a:t>Sports Events Impacts</a:t>
            </a:r>
          </a:p>
        </p:txBody>
      </p:sp>
      <p:sp>
        <p:nvSpPr>
          <p:cNvPr id="3" name="Content Placeholder 2">
            <a:extLst>
              <a:ext uri="{FF2B5EF4-FFF2-40B4-BE49-F238E27FC236}">
                <a16:creationId xmlns:a16="http://schemas.microsoft.com/office/drawing/2014/main" id="{5CD1567F-6855-841C-6B3D-35B6104FBA3B}"/>
              </a:ext>
            </a:extLst>
          </p:cNvPr>
          <p:cNvSpPr>
            <a:spLocks noGrp="1"/>
          </p:cNvSpPr>
          <p:nvPr>
            <p:ph idx="1"/>
          </p:nvPr>
        </p:nvSpPr>
        <p:spPr/>
        <p:txBody>
          <a:bodyPr>
            <a:normAutofit fontScale="70000" lnSpcReduction="20000"/>
          </a:bodyPr>
          <a:lstStyle/>
          <a:p>
            <a:r>
              <a:rPr lang="en-GB" dirty="0"/>
              <a:t>Wales v France 2015</a:t>
            </a:r>
          </a:p>
          <a:p>
            <a:r>
              <a:rPr lang="en-GB" dirty="0"/>
              <a:t>40 extra flights will operate in and out of </a:t>
            </a:r>
            <a:r>
              <a:rPr lang="en-GB" dirty="0" err="1"/>
              <a:t>Wales’</a:t>
            </a:r>
            <a:r>
              <a:rPr lang="en-GB" dirty="0"/>
              <a:t> national Airport on 11 airlines including Air France, Ryanair, </a:t>
            </a:r>
            <a:r>
              <a:rPr lang="en-GB" dirty="0" err="1"/>
              <a:t>Enterair</a:t>
            </a:r>
            <a:r>
              <a:rPr lang="en-GB" dirty="0"/>
              <a:t>. </a:t>
            </a:r>
            <a:r>
              <a:rPr lang="en-GB" dirty="0" err="1"/>
              <a:t>Cityjet</a:t>
            </a:r>
            <a:r>
              <a:rPr lang="en-GB" dirty="0"/>
              <a:t>, Small Planet and </a:t>
            </a:r>
            <a:r>
              <a:rPr lang="en-GB" dirty="0" err="1"/>
              <a:t>Capartair</a:t>
            </a:r>
            <a:r>
              <a:rPr lang="en-GB" dirty="0"/>
              <a:t>, carrying approximately 6,700 French passengers.</a:t>
            </a:r>
          </a:p>
          <a:p>
            <a:br>
              <a:rPr lang="en-GB" dirty="0"/>
            </a:br>
            <a:endParaRPr lang="en-GB" dirty="0"/>
          </a:p>
          <a:p>
            <a:r>
              <a:rPr lang="en-GB" dirty="0"/>
              <a:t>Debra Barber, MD/ COO of Cardiff Airport</a:t>
            </a:r>
          </a:p>
          <a:p>
            <a:endParaRPr lang="en-GB" dirty="0"/>
          </a:p>
          <a:p>
            <a:r>
              <a:rPr lang="en-GB" dirty="0"/>
              <a:t>“International sporting events such as this gives Cardiff Airport a real opportunity to demonstrate its ability to handle large waves of extra passengers. As the country’s national Airport, we’re the gateway to Wales and we look forward to extending a warm, Welsh welcome to French rugby fans this weekend.</a:t>
            </a:r>
          </a:p>
          <a:p>
            <a:r>
              <a:rPr lang="en-GB" dirty="0"/>
              <a:t>Major Sporting Events  including World Half Marathon… are real opportunities to both showcase our facilities as an Airport and to put Wales on the map as the destination for major events</a:t>
            </a:r>
          </a:p>
        </p:txBody>
      </p:sp>
    </p:spTree>
    <p:extLst>
      <p:ext uri="{BB962C8B-B14F-4D97-AF65-F5344CB8AC3E}">
        <p14:creationId xmlns:p14="http://schemas.microsoft.com/office/powerpoint/2010/main" val="2780350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434AF-6A70-2CE1-0C0F-C5452AE3AF01}"/>
              </a:ext>
            </a:extLst>
          </p:cNvPr>
          <p:cNvSpPr>
            <a:spLocks noGrp="1"/>
          </p:cNvSpPr>
          <p:nvPr>
            <p:ph type="title"/>
          </p:nvPr>
        </p:nvSpPr>
        <p:spPr>
          <a:xfrm>
            <a:off x="4654296" y="329184"/>
            <a:ext cx="6894576" cy="1783080"/>
          </a:xfrm>
        </p:spPr>
        <p:txBody>
          <a:bodyPr anchor="b">
            <a:normAutofit/>
          </a:bodyPr>
          <a:lstStyle/>
          <a:p>
            <a:r>
              <a:rPr lang="en-GB" sz="6000" b="1" dirty="0"/>
              <a:t>Scottish Model</a:t>
            </a:r>
          </a:p>
        </p:txBody>
      </p:sp>
      <p:pic>
        <p:nvPicPr>
          <p:cNvPr id="5" name="Picture 4" descr="Plane on tarmac">
            <a:extLst>
              <a:ext uri="{FF2B5EF4-FFF2-40B4-BE49-F238E27FC236}">
                <a16:creationId xmlns:a16="http://schemas.microsoft.com/office/drawing/2014/main" id="{73FEFF07-6529-83F9-5891-97597A5105D7}"/>
              </a:ext>
            </a:extLst>
          </p:cNvPr>
          <p:cNvPicPr>
            <a:picLocks noChangeAspect="1"/>
          </p:cNvPicPr>
          <p:nvPr/>
        </p:nvPicPr>
        <p:blipFill rotWithShape="1">
          <a:blip r:embed="rId2"/>
          <a:srcRect l="42994" r="1756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88B70-C5C6-5325-7F4A-F6FC1DCFF900}"/>
              </a:ext>
            </a:extLst>
          </p:cNvPr>
          <p:cNvSpPr>
            <a:spLocks noGrp="1"/>
          </p:cNvSpPr>
          <p:nvPr>
            <p:ph idx="1"/>
          </p:nvPr>
        </p:nvSpPr>
        <p:spPr>
          <a:xfrm>
            <a:off x="4654296" y="2706624"/>
            <a:ext cx="6894576" cy="3483864"/>
          </a:xfrm>
        </p:spPr>
        <p:txBody>
          <a:bodyPr>
            <a:normAutofit/>
          </a:bodyPr>
          <a:lstStyle/>
          <a:p>
            <a:r>
              <a:rPr lang="en-GB" sz="1500"/>
              <a:t>Long Haul Routes</a:t>
            </a:r>
          </a:p>
          <a:p>
            <a:r>
              <a:rPr lang="en-GB" sz="1500"/>
              <a:t>Budget Airlines</a:t>
            </a:r>
          </a:p>
          <a:p>
            <a:r>
              <a:rPr lang="en-GB" sz="1500"/>
              <a:t>Business Traveller Routes</a:t>
            </a:r>
          </a:p>
          <a:p>
            <a:r>
              <a:rPr lang="en-GB" sz="1500"/>
              <a:t>Fund 1</a:t>
            </a:r>
            <a:r>
              <a:rPr lang="en-GB" sz="1500" baseline="30000"/>
              <a:t>st</a:t>
            </a:r>
            <a:r>
              <a:rPr lang="en-GB" sz="1500"/>
              <a:t> 2 or 3 years of the route</a:t>
            </a:r>
          </a:p>
          <a:p>
            <a:r>
              <a:rPr lang="en-GB" sz="1500"/>
              <a:t>Routes then to become Commercial or close</a:t>
            </a:r>
          </a:p>
          <a:p>
            <a:endParaRPr lang="en-GB" sz="1500"/>
          </a:p>
          <a:p>
            <a:r>
              <a:rPr lang="en-GB" sz="1500">
                <a:latin typeface="Arial, Helvetica, sans-serif"/>
              </a:rPr>
              <a:t>'Scotland has had over 20 new routes in 2 years. One of those routes linked Glasgow to Dubai, in the United Arab Emirates. It would be very important to Wales if we did get a service to the Middle East. It would open up the whole of the Middle East and Far East through connections through Dubai.‘</a:t>
            </a:r>
          </a:p>
          <a:p>
            <a:r>
              <a:rPr lang="en-GB" sz="1500">
                <a:latin typeface="Arial, Helvetica, sans-serif"/>
              </a:rPr>
              <a:t>Martin Evans (2015)</a:t>
            </a:r>
            <a:br>
              <a:rPr lang="en-GB" sz="1500">
                <a:latin typeface="Arial, Helvetica, sans-serif"/>
              </a:rPr>
            </a:br>
            <a:endParaRPr lang="en-GB" sz="1500"/>
          </a:p>
          <a:p>
            <a:endParaRPr lang="en-GB" sz="1500"/>
          </a:p>
        </p:txBody>
      </p:sp>
    </p:spTree>
    <p:extLst>
      <p:ext uri="{BB962C8B-B14F-4D97-AF65-F5344CB8AC3E}">
        <p14:creationId xmlns:p14="http://schemas.microsoft.com/office/powerpoint/2010/main" val="742064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375D3-0DF6-92FC-5CC5-4450EF14456D}"/>
              </a:ext>
            </a:extLst>
          </p:cNvPr>
          <p:cNvSpPr>
            <a:spLocks noGrp="1"/>
          </p:cNvSpPr>
          <p:nvPr>
            <p:ph type="title"/>
          </p:nvPr>
        </p:nvSpPr>
        <p:spPr/>
        <p:txBody>
          <a:bodyPr>
            <a:normAutofit/>
          </a:bodyPr>
          <a:lstStyle/>
          <a:p>
            <a:r>
              <a:rPr lang="en-GB" sz="6000" b="1" dirty="0"/>
              <a:t>2015 and 2016  Growth</a:t>
            </a:r>
          </a:p>
        </p:txBody>
      </p:sp>
      <p:sp>
        <p:nvSpPr>
          <p:cNvPr id="3" name="Content Placeholder 2">
            <a:extLst>
              <a:ext uri="{FF2B5EF4-FFF2-40B4-BE49-F238E27FC236}">
                <a16:creationId xmlns:a16="http://schemas.microsoft.com/office/drawing/2014/main" id="{1F244259-AA20-CA85-0D93-DB8322274C8D}"/>
              </a:ext>
            </a:extLst>
          </p:cNvPr>
          <p:cNvSpPr>
            <a:spLocks noGrp="1"/>
          </p:cNvSpPr>
          <p:nvPr>
            <p:ph idx="1"/>
          </p:nvPr>
        </p:nvSpPr>
        <p:spPr>
          <a:xfrm>
            <a:off x="838200" y="1537252"/>
            <a:ext cx="10515600" cy="4639711"/>
          </a:xfrm>
        </p:spPr>
        <p:txBody>
          <a:bodyPr/>
          <a:lstStyle/>
          <a:p>
            <a:r>
              <a:rPr lang="en-GB" dirty="0"/>
              <a:t>Jan 2016 - Cardiff Airport recorded its 8th consecutive month of growth averaging 30% per month</a:t>
            </a:r>
          </a:p>
          <a:p>
            <a:r>
              <a:rPr lang="en-GB" dirty="0"/>
              <a:t>Passenger numbers totalling almost 60,000 which is a 42% increase on 2015. </a:t>
            </a:r>
          </a:p>
          <a:p>
            <a:r>
              <a:rPr lang="en-GB" dirty="0"/>
              <a:t>This sustained level of growth has not been seen since 2006. </a:t>
            </a:r>
          </a:p>
          <a:p>
            <a:r>
              <a:rPr lang="en-GB" dirty="0"/>
              <a:t>2015 passenger numbers grew by 56% in December compared to 2014</a:t>
            </a:r>
          </a:p>
          <a:p>
            <a:r>
              <a:rPr lang="en-GB" dirty="0"/>
              <a:t>Over 64,000 passengers flew over the festive period</a:t>
            </a:r>
          </a:p>
          <a:p>
            <a:r>
              <a:rPr lang="en-GB" dirty="0"/>
              <a:t>Passenger numbers in 2015 were +13% - 1.16 million pax</a:t>
            </a:r>
          </a:p>
        </p:txBody>
      </p:sp>
    </p:spTree>
    <p:extLst>
      <p:ext uri="{BB962C8B-B14F-4D97-AF65-F5344CB8AC3E}">
        <p14:creationId xmlns:p14="http://schemas.microsoft.com/office/powerpoint/2010/main" val="1032746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7F4DB-9DEC-B51D-E127-EAE2BDF6931C}"/>
              </a:ext>
            </a:extLst>
          </p:cNvPr>
          <p:cNvSpPr>
            <a:spLocks noGrp="1"/>
          </p:cNvSpPr>
          <p:nvPr>
            <p:ph type="title"/>
          </p:nvPr>
        </p:nvSpPr>
        <p:spPr/>
        <p:txBody>
          <a:bodyPr>
            <a:normAutofit/>
          </a:bodyPr>
          <a:lstStyle/>
          <a:p>
            <a:r>
              <a:rPr lang="en-GB" sz="6000" b="1" dirty="0"/>
              <a:t>Reasons for Growth</a:t>
            </a:r>
          </a:p>
        </p:txBody>
      </p:sp>
      <p:sp>
        <p:nvSpPr>
          <p:cNvPr id="3" name="Content Placeholder 2">
            <a:extLst>
              <a:ext uri="{FF2B5EF4-FFF2-40B4-BE49-F238E27FC236}">
                <a16:creationId xmlns:a16="http://schemas.microsoft.com/office/drawing/2014/main" id="{5F73B933-C806-4686-E3AC-A46AB88CDA6E}"/>
              </a:ext>
            </a:extLst>
          </p:cNvPr>
          <p:cNvSpPr>
            <a:spLocks noGrp="1"/>
          </p:cNvSpPr>
          <p:nvPr>
            <p:ph idx="1"/>
          </p:nvPr>
        </p:nvSpPr>
        <p:spPr/>
        <p:txBody>
          <a:bodyPr/>
          <a:lstStyle/>
          <a:p>
            <a:r>
              <a:rPr lang="en-GB" dirty="0"/>
              <a:t>Increased choice of destinations, more availability </a:t>
            </a:r>
          </a:p>
          <a:p>
            <a:r>
              <a:rPr lang="en-GB" dirty="0"/>
              <a:t>Better timings on key routes </a:t>
            </a:r>
          </a:p>
          <a:p>
            <a:r>
              <a:rPr lang="en-GB" dirty="0"/>
              <a:t>Airlines offering greater value for money to fly from Cardiff.</a:t>
            </a:r>
          </a:p>
          <a:p>
            <a:r>
              <a:rPr lang="en-GB" dirty="0"/>
              <a:t>Strong load factors on scheduled airlines including Flybe, KLM, Vueling and Aer Lingus plus strong charter performances with Thomson and Thomas Cook.</a:t>
            </a:r>
            <a:br>
              <a:rPr lang="en-GB" dirty="0"/>
            </a:br>
            <a:endParaRPr lang="en-GB" dirty="0"/>
          </a:p>
          <a:p>
            <a:endParaRPr lang="en-GB" dirty="0"/>
          </a:p>
        </p:txBody>
      </p:sp>
    </p:spTree>
    <p:extLst>
      <p:ext uri="{BB962C8B-B14F-4D97-AF65-F5344CB8AC3E}">
        <p14:creationId xmlns:p14="http://schemas.microsoft.com/office/powerpoint/2010/main" val="4208766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19004-2B50-E848-E72B-893293A7387E}"/>
              </a:ext>
            </a:extLst>
          </p:cNvPr>
          <p:cNvSpPr>
            <a:spLocks noGrp="1"/>
          </p:cNvSpPr>
          <p:nvPr>
            <p:ph type="title"/>
          </p:nvPr>
        </p:nvSpPr>
        <p:spPr>
          <a:xfrm>
            <a:off x="4654296" y="329184"/>
            <a:ext cx="6894576" cy="1783080"/>
          </a:xfrm>
        </p:spPr>
        <p:txBody>
          <a:bodyPr anchor="b">
            <a:normAutofit/>
          </a:bodyPr>
          <a:lstStyle/>
          <a:p>
            <a:r>
              <a:rPr lang="en-GB" sz="6000" b="1" dirty="0"/>
              <a:t>2018</a:t>
            </a:r>
          </a:p>
        </p:txBody>
      </p:sp>
      <p:pic>
        <p:nvPicPr>
          <p:cNvPr id="5" name="Picture 4" descr="Plane on tarmac">
            <a:extLst>
              <a:ext uri="{FF2B5EF4-FFF2-40B4-BE49-F238E27FC236}">
                <a16:creationId xmlns:a16="http://schemas.microsoft.com/office/drawing/2014/main" id="{352C0B42-66BA-BE62-B617-BEEA70F1504B}"/>
              </a:ext>
            </a:extLst>
          </p:cNvPr>
          <p:cNvPicPr>
            <a:picLocks noChangeAspect="1"/>
          </p:cNvPicPr>
          <p:nvPr/>
        </p:nvPicPr>
        <p:blipFill rotWithShape="1">
          <a:blip r:embed="rId2"/>
          <a:srcRect l="42994" r="1756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9F3FD9-4535-4233-BD0E-EEEA0F6002A0}"/>
              </a:ext>
            </a:extLst>
          </p:cNvPr>
          <p:cNvSpPr>
            <a:spLocks noGrp="1"/>
          </p:cNvSpPr>
          <p:nvPr>
            <p:ph idx="1"/>
          </p:nvPr>
        </p:nvSpPr>
        <p:spPr>
          <a:xfrm>
            <a:off x="4285281" y="2706624"/>
            <a:ext cx="7501180" cy="3483864"/>
          </a:xfrm>
        </p:spPr>
        <p:txBody>
          <a:bodyPr>
            <a:normAutofit fontScale="92500" lnSpcReduction="10000"/>
          </a:bodyPr>
          <a:lstStyle/>
          <a:p>
            <a:r>
              <a:rPr lang="en-GB" sz="2200" dirty="0"/>
              <a:t>Qatar Airways Announced</a:t>
            </a:r>
          </a:p>
          <a:p>
            <a:r>
              <a:rPr lang="en-GB" sz="2200" dirty="0"/>
              <a:t>£2m WG spend on Marketing Wales in Qatar to secure deal</a:t>
            </a:r>
          </a:p>
          <a:p>
            <a:endParaRPr lang="en-GB" sz="2200" dirty="0"/>
          </a:p>
          <a:p>
            <a:r>
              <a:rPr lang="en-GB" sz="2200" dirty="0"/>
              <a:t>2040 Masterplan</a:t>
            </a:r>
          </a:p>
          <a:p>
            <a:r>
              <a:rPr lang="en-GB" sz="2200" dirty="0"/>
              <a:t>Major Competition from Bristol</a:t>
            </a:r>
          </a:p>
          <a:p>
            <a:r>
              <a:rPr lang="en-GB" sz="2200" dirty="0"/>
              <a:t>Major Growth at Bristol</a:t>
            </a:r>
          </a:p>
          <a:p>
            <a:r>
              <a:rPr lang="en-GB" sz="2200" dirty="0"/>
              <a:t>Bristol Attracted More Airlines</a:t>
            </a:r>
          </a:p>
          <a:p>
            <a:r>
              <a:rPr lang="en-GB" sz="2200" dirty="0"/>
              <a:t>Role of Liam Fox MP </a:t>
            </a:r>
          </a:p>
          <a:p>
            <a:r>
              <a:rPr lang="en-GB" sz="2200" dirty="0"/>
              <a:t>APD </a:t>
            </a:r>
          </a:p>
        </p:txBody>
      </p:sp>
    </p:spTree>
    <p:extLst>
      <p:ext uri="{BB962C8B-B14F-4D97-AF65-F5344CB8AC3E}">
        <p14:creationId xmlns:p14="http://schemas.microsoft.com/office/powerpoint/2010/main" val="1776372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B31AB-D1DE-8CC5-0804-84E376171C78}"/>
              </a:ext>
            </a:extLst>
          </p:cNvPr>
          <p:cNvSpPr>
            <a:spLocks noGrp="1"/>
          </p:cNvSpPr>
          <p:nvPr>
            <p:ph type="title"/>
          </p:nvPr>
        </p:nvSpPr>
        <p:spPr>
          <a:xfrm>
            <a:off x="5297762" y="329184"/>
            <a:ext cx="6251110" cy="1783080"/>
          </a:xfrm>
        </p:spPr>
        <p:txBody>
          <a:bodyPr anchor="b">
            <a:normAutofit/>
          </a:bodyPr>
          <a:lstStyle/>
          <a:p>
            <a:r>
              <a:rPr lang="en-GB" sz="6000" b="1" dirty="0"/>
              <a:t>Bristol Airport</a:t>
            </a:r>
          </a:p>
        </p:txBody>
      </p:sp>
      <p:pic>
        <p:nvPicPr>
          <p:cNvPr id="14" name="Picture 13" descr="Aeroplane taking off against dramatic sky">
            <a:extLst>
              <a:ext uri="{FF2B5EF4-FFF2-40B4-BE49-F238E27FC236}">
                <a16:creationId xmlns:a16="http://schemas.microsoft.com/office/drawing/2014/main" id="{1743448F-1286-01BA-56DE-5151216F8345}"/>
              </a:ext>
            </a:extLst>
          </p:cNvPr>
          <p:cNvPicPr>
            <a:picLocks noChangeAspect="1"/>
          </p:cNvPicPr>
          <p:nvPr/>
        </p:nvPicPr>
        <p:blipFill rotWithShape="1">
          <a:blip r:embed="rId2"/>
          <a:srcRect l="16148" r="3869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A5686D-AC47-B501-296D-1ED62DEEC1C8}"/>
              </a:ext>
            </a:extLst>
          </p:cNvPr>
          <p:cNvSpPr>
            <a:spLocks noGrp="1"/>
          </p:cNvSpPr>
          <p:nvPr>
            <p:ph idx="1"/>
          </p:nvPr>
        </p:nvSpPr>
        <p:spPr>
          <a:xfrm>
            <a:off x="5297762" y="2706624"/>
            <a:ext cx="6251110" cy="3483864"/>
          </a:xfrm>
        </p:spPr>
        <p:txBody>
          <a:bodyPr>
            <a:normAutofit/>
          </a:bodyPr>
          <a:lstStyle/>
          <a:p>
            <a:r>
              <a:rPr lang="en-GB" sz="2200"/>
              <a:t>6.35m passengers 2015</a:t>
            </a:r>
          </a:p>
          <a:p>
            <a:r>
              <a:rPr lang="en-GB" sz="2200"/>
              <a:t>18 Airlines </a:t>
            </a:r>
          </a:p>
          <a:p>
            <a:r>
              <a:rPr lang="en-GB" sz="2200"/>
              <a:t>Aer Lingus, Air Malta, Aurigny Air Service, Austrian Airlines, BH Air, Blue Islands, BMI, Easy Jet, Enter Air, Jet2.com, KLM, Mistral Air, Ryan Air, Thomas Cook, Thomson, Wizz Air, Wow Air</a:t>
            </a:r>
          </a:p>
          <a:p>
            <a:r>
              <a:rPr lang="en-GB" sz="2200"/>
              <a:t>113 Destinations</a:t>
            </a:r>
          </a:p>
          <a:p>
            <a:r>
              <a:rPr lang="en-GB" sz="2200"/>
              <a:t>GROWTH – Airlines, Destinations &amp; PAX</a:t>
            </a:r>
          </a:p>
          <a:p>
            <a:endParaRPr lang="en-GB" sz="2200"/>
          </a:p>
        </p:txBody>
      </p:sp>
    </p:spTree>
    <p:extLst>
      <p:ext uri="{BB962C8B-B14F-4D97-AF65-F5344CB8AC3E}">
        <p14:creationId xmlns:p14="http://schemas.microsoft.com/office/powerpoint/2010/main" val="3163679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4FED-8E9D-232D-AA14-7AA8EC1C784A}"/>
              </a:ext>
            </a:extLst>
          </p:cNvPr>
          <p:cNvSpPr>
            <a:spLocks noGrp="1"/>
          </p:cNvSpPr>
          <p:nvPr>
            <p:ph type="title"/>
          </p:nvPr>
        </p:nvSpPr>
        <p:spPr>
          <a:xfrm>
            <a:off x="838200" y="-291547"/>
            <a:ext cx="10515600" cy="1391477"/>
          </a:xfrm>
        </p:spPr>
        <p:txBody>
          <a:bodyPr/>
          <a:lstStyle/>
          <a:p>
            <a:r>
              <a:rPr lang="en-GB" b="1" dirty="0"/>
              <a:t>Bristol Airport</a:t>
            </a:r>
          </a:p>
        </p:txBody>
      </p:sp>
      <p:sp>
        <p:nvSpPr>
          <p:cNvPr id="3" name="Content Placeholder 2">
            <a:extLst>
              <a:ext uri="{FF2B5EF4-FFF2-40B4-BE49-F238E27FC236}">
                <a16:creationId xmlns:a16="http://schemas.microsoft.com/office/drawing/2014/main" id="{984F6025-5C40-7E0F-312A-823657D25E58}"/>
              </a:ext>
            </a:extLst>
          </p:cNvPr>
          <p:cNvSpPr>
            <a:spLocks noGrp="1"/>
          </p:cNvSpPr>
          <p:nvPr>
            <p:ph idx="1"/>
          </p:nvPr>
        </p:nvSpPr>
        <p:spPr>
          <a:xfrm>
            <a:off x="-1" y="828260"/>
            <a:ext cx="12145617" cy="5334001"/>
          </a:xfrm>
        </p:spPr>
        <p:txBody>
          <a:bodyPr>
            <a:normAutofit fontScale="55000" lnSpcReduction="20000"/>
          </a:bodyPr>
          <a:lstStyle/>
          <a:p>
            <a:r>
              <a:rPr lang="en-GB" sz="2800" dirty="0"/>
              <a:t>Handing control of air passenger duty (APD) to the Welsh Government would create a “significant commercial disadvantage to the South West of England ( Sinclair CEO Bristol Airport)</a:t>
            </a:r>
          </a:p>
          <a:p>
            <a:endParaRPr lang="en-GB" sz="2800" dirty="0"/>
          </a:p>
          <a:p>
            <a:r>
              <a:rPr lang="en-GB" sz="2800" dirty="0"/>
              <a:t>Bristol Airport claims abolition of APD in Wales would cost the South West economy £843m and more than 1,500 jobs over the next decade because passengers and airlines would fly from Cardiff instead.</a:t>
            </a:r>
          </a:p>
          <a:p>
            <a:endParaRPr lang="en-GB" sz="2800" dirty="0"/>
          </a:p>
          <a:p>
            <a:r>
              <a:rPr lang="en-GB" sz="2800" dirty="0"/>
              <a:t>“effectively a taxpayer subsidised redistribution of existing passengers from one airport to another”.</a:t>
            </a:r>
            <a:br>
              <a:rPr lang="en-GB" sz="2800" dirty="0"/>
            </a:br>
            <a:endParaRPr lang="en-GB" sz="2800" dirty="0"/>
          </a:p>
          <a:p>
            <a:r>
              <a:rPr lang="en-GB" sz="2800" dirty="0"/>
              <a:t> “If this tax is devolved to Wales and scrapped we will be put at a significant commercial disadvantage to Cardiff Airport, which is owned by the Welsh Government.</a:t>
            </a:r>
            <a:br>
              <a:rPr lang="en-GB" sz="2800" dirty="0"/>
            </a:br>
            <a:endParaRPr lang="en-GB" sz="2800" dirty="0"/>
          </a:p>
          <a:p>
            <a:r>
              <a:rPr lang="en-GB" sz="2800" dirty="0"/>
              <a:t>“Even if limited to long-haul flights there would be a significant impact on more than 100,000 passengers who use European hubs and it would jeopardise plans to launch direct long-haul flights in the near future.”</a:t>
            </a:r>
          </a:p>
          <a:p>
            <a:endParaRPr lang="en-GB" sz="2800" dirty="0"/>
          </a:p>
          <a:p>
            <a:r>
              <a:rPr lang="en-GB" sz="2800" dirty="0"/>
              <a:t>“We expect competition in the aviation industry but that competition needs to be on a level playing field.”</a:t>
            </a:r>
          </a:p>
          <a:p>
            <a:endParaRPr lang="en-GB" sz="2800" dirty="0"/>
          </a:p>
          <a:p>
            <a:r>
              <a:rPr lang="en-GB" sz="2800" dirty="0"/>
              <a:t>Bristol Airport is the ninth busiest airport in the UK and operates flights to 116 destinations across 30 countries.</a:t>
            </a:r>
          </a:p>
          <a:p>
            <a:endParaRPr lang="en-GB" sz="2800" dirty="0"/>
          </a:p>
          <a:p>
            <a:r>
              <a:rPr lang="en-GB" sz="2800" dirty="0"/>
              <a:t>It was ranked as the country’s most punctual airport in 2015 and number nine in the world by aviation analyst OAG, with 89% of flights on time.</a:t>
            </a:r>
          </a:p>
          <a:p>
            <a:endParaRPr lang="en-GB" dirty="0"/>
          </a:p>
        </p:txBody>
      </p:sp>
    </p:spTree>
    <p:extLst>
      <p:ext uri="{BB962C8B-B14F-4D97-AF65-F5344CB8AC3E}">
        <p14:creationId xmlns:p14="http://schemas.microsoft.com/office/powerpoint/2010/main" val="653018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43113-EF4D-CFDF-25E5-6AA7580EE88B}"/>
              </a:ext>
            </a:extLst>
          </p:cNvPr>
          <p:cNvSpPr>
            <a:spLocks noGrp="1"/>
          </p:cNvSpPr>
          <p:nvPr>
            <p:ph type="title"/>
          </p:nvPr>
        </p:nvSpPr>
        <p:spPr>
          <a:xfrm>
            <a:off x="838200" y="-337929"/>
            <a:ext cx="10515600" cy="1391477"/>
          </a:xfrm>
        </p:spPr>
        <p:txBody>
          <a:bodyPr/>
          <a:lstStyle/>
          <a:p>
            <a:r>
              <a:rPr lang="en-GB" b="1" dirty="0"/>
              <a:t>Liam Fox Lobbying</a:t>
            </a:r>
          </a:p>
        </p:txBody>
      </p:sp>
      <p:sp>
        <p:nvSpPr>
          <p:cNvPr id="3" name="Content Placeholder 2">
            <a:extLst>
              <a:ext uri="{FF2B5EF4-FFF2-40B4-BE49-F238E27FC236}">
                <a16:creationId xmlns:a16="http://schemas.microsoft.com/office/drawing/2014/main" id="{90752E43-26DF-BB85-0D1B-DB440ED9152E}"/>
              </a:ext>
            </a:extLst>
          </p:cNvPr>
          <p:cNvSpPr>
            <a:spLocks noGrp="1"/>
          </p:cNvSpPr>
          <p:nvPr>
            <p:ph idx="1"/>
          </p:nvPr>
        </p:nvSpPr>
        <p:spPr>
          <a:xfrm>
            <a:off x="-1" y="907774"/>
            <a:ext cx="12099235" cy="5269189"/>
          </a:xfrm>
        </p:spPr>
        <p:txBody>
          <a:bodyPr>
            <a:normAutofit fontScale="62500" lnSpcReduction="20000"/>
          </a:bodyPr>
          <a:lstStyle/>
          <a:p>
            <a:r>
              <a:rPr lang="en-GB" sz="2800" dirty="0"/>
              <a:t>Liam Fox, Tory MP for North Somerset, urged the Government not to go ahead with APD devolution to Wales and warned that it would lead to a “toxic combination of less consumer choice, job losses and reduced economic activity”.</a:t>
            </a:r>
          </a:p>
          <a:p>
            <a:endParaRPr lang="en-GB" sz="2800" dirty="0"/>
          </a:p>
          <a:p>
            <a:r>
              <a:rPr lang="en-GB" sz="2800" dirty="0"/>
              <a:t>APD, which is £13 per passenger for departing short-haul flights and £71 for long-haul, is already being devolved to Scotland but Mr Sinclair (CEO </a:t>
            </a:r>
            <a:r>
              <a:rPr lang="en-GB" sz="2800" dirty="0" err="1"/>
              <a:t>Brisitol</a:t>
            </a:r>
            <a:r>
              <a:rPr lang="en-GB" sz="2800" dirty="0"/>
              <a:t>) insisted the position in Wales was “fundamentally different”.</a:t>
            </a:r>
          </a:p>
          <a:p>
            <a:endParaRPr lang="en-GB" sz="2800" dirty="0"/>
          </a:p>
          <a:p>
            <a:r>
              <a:rPr lang="en-GB" sz="2800" dirty="0"/>
              <a:t>He said: “Some 98% of passengers to and from Scotland fly from the four major airports in Scotland. Cardiff and Bristol Airports are less than 60 miles apart.</a:t>
            </a:r>
          </a:p>
          <a:p>
            <a:endParaRPr lang="en-GB" sz="2800" dirty="0"/>
          </a:p>
          <a:p>
            <a:r>
              <a:rPr lang="en-GB" sz="2800" dirty="0"/>
              <a:t>“We can see their runway from our control tower on a clear day. We have absolutely overlapping catchment areas.</a:t>
            </a:r>
            <a:br>
              <a:rPr lang="en-GB" sz="2800" dirty="0"/>
            </a:br>
            <a:endParaRPr lang="en-GB" sz="2800" dirty="0"/>
          </a:p>
          <a:p>
            <a:r>
              <a:rPr lang="en-GB" sz="2800" dirty="0"/>
              <a:t>We are both leisure-based airports. Out of our seven million passengers [each year] we actually handle about 1.2m Welsh passengers – so about the same number as the total number of passengers as Cardiff.”</a:t>
            </a:r>
          </a:p>
          <a:p>
            <a:endParaRPr lang="en-GB" sz="2800" dirty="0"/>
          </a:p>
          <a:p>
            <a:r>
              <a:rPr lang="en-GB" sz="2800" dirty="0"/>
              <a:t>He said the potential £142 saving for a couple going on holiday would be “more than enough to have people drive an extra half hour”.</a:t>
            </a:r>
            <a:br>
              <a:rPr lang="en-GB" sz="2800" dirty="0"/>
            </a:br>
            <a:endParaRPr lang="en-GB" sz="2800" dirty="0"/>
          </a:p>
          <a:p>
            <a:r>
              <a:rPr lang="en-GB" sz="2800" dirty="0"/>
              <a:t>The airport fears it will suffer a 25% fall in passengers if APD is devolved, leading to almost a third fewer routes being operated.</a:t>
            </a:r>
            <a:br>
              <a:rPr lang="en-GB" sz="2800" dirty="0"/>
            </a:br>
            <a:endParaRPr lang="en-GB" sz="2800" dirty="0"/>
          </a:p>
          <a:p>
            <a:endParaRPr lang="en-GB" dirty="0"/>
          </a:p>
        </p:txBody>
      </p:sp>
    </p:spTree>
    <p:extLst>
      <p:ext uri="{BB962C8B-B14F-4D97-AF65-F5344CB8AC3E}">
        <p14:creationId xmlns:p14="http://schemas.microsoft.com/office/powerpoint/2010/main" val="4106339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442DC-D635-62CA-0D77-C23BCAF7EC0F}"/>
              </a:ext>
            </a:extLst>
          </p:cNvPr>
          <p:cNvSpPr>
            <a:spLocks noGrp="1"/>
          </p:cNvSpPr>
          <p:nvPr>
            <p:ph type="title"/>
          </p:nvPr>
        </p:nvSpPr>
        <p:spPr>
          <a:xfrm>
            <a:off x="4138047" y="-147233"/>
            <a:ext cx="8369085" cy="1611824"/>
          </a:xfrm>
        </p:spPr>
        <p:txBody>
          <a:bodyPr anchor="b">
            <a:normAutofit/>
          </a:bodyPr>
          <a:lstStyle/>
          <a:p>
            <a:r>
              <a:rPr lang="en-GB" sz="4000" b="1" dirty="0"/>
              <a:t>Welsh Government Long Term Funding</a:t>
            </a:r>
          </a:p>
        </p:txBody>
      </p:sp>
      <p:pic>
        <p:nvPicPr>
          <p:cNvPr id="5" name="Picture 4" descr="Calendar">
            <a:extLst>
              <a:ext uri="{FF2B5EF4-FFF2-40B4-BE49-F238E27FC236}">
                <a16:creationId xmlns:a16="http://schemas.microsoft.com/office/drawing/2014/main" id="{F61B7A91-4E77-3503-CCE3-F433E85C7E40}"/>
              </a:ext>
            </a:extLst>
          </p:cNvPr>
          <p:cNvPicPr>
            <a:picLocks noChangeAspect="1"/>
          </p:cNvPicPr>
          <p:nvPr/>
        </p:nvPicPr>
        <p:blipFill rotWithShape="1">
          <a:blip r:embed="rId2"/>
          <a:srcRect l="31547" r="27607"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2E91EE0C-E0D9-2E40-BAB5-E527B2DA0D34}"/>
              </a:ext>
            </a:extLst>
          </p:cNvPr>
          <p:cNvSpPr>
            <a:spLocks noGrp="1"/>
          </p:cNvSpPr>
          <p:nvPr>
            <p:ph idx="1"/>
          </p:nvPr>
        </p:nvSpPr>
        <p:spPr>
          <a:xfrm>
            <a:off x="4553734" y="1929540"/>
            <a:ext cx="7077744" cy="4185508"/>
          </a:xfrm>
        </p:spPr>
        <p:txBody>
          <a:bodyPr>
            <a:normAutofit/>
          </a:bodyPr>
          <a:lstStyle/>
          <a:p>
            <a:r>
              <a:rPr lang="en-GB" sz="2000" dirty="0"/>
              <a:t>PURCHASED IN 2013 FOR £52M</a:t>
            </a:r>
          </a:p>
          <a:p>
            <a:r>
              <a:rPr lang="en-GB" sz="2000" dirty="0"/>
              <a:t>ESTIMATED WORTH £15M IN 2019</a:t>
            </a:r>
          </a:p>
          <a:p>
            <a:endParaRPr lang="en-GB" sz="2000" dirty="0"/>
          </a:p>
          <a:p>
            <a:r>
              <a:rPr lang="en-GB" sz="2000" dirty="0"/>
              <a:t>£42.6M INVESTMENT</a:t>
            </a:r>
          </a:p>
          <a:p>
            <a:r>
              <a:rPr lang="en-GB" sz="2000" dirty="0"/>
              <a:t>£42.6M DEBT WRITTEN OFF</a:t>
            </a:r>
          </a:p>
          <a:p>
            <a:r>
              <a:rPr lang="en-GB" sz="2000" dirty="0"/>
              <a:t>ADDITIONAL WG EQUITY OF £9.3M</a:t>
            </a:r>
          </a:p>
          <a:p>
            <a:r>
              <a:rPr lang="en-GB" sz="2000" dirty="0"/>
              <a:t>UPGRADED FURLOUGH PAYMENTS</a:t>
            </a:r>
          </a:p>
          <a:p>
            <a:endParaRPr lang="en-GB" sz="2000" dirty="0"/>
          </a:p>
          <a:p>
            <a:r>
              <a:rPr lang="en-GB" sz="2000" dirty="0"/>
              <a:t>2022  £21.2M Loan from WG</a:t>
            </a:r>
          </a:p>
          <a:p>
            <a:r>
              <a:rPr lang="en-GB" sz="2000" dirty="0"/>
              <a:t>2023 REQUESTED £6.8M from WG</a:t>
            </a:r>
          </a:p>
          <a:p>
            <a:endParaRPr lang="en-GB" sz="1700" dirty="0"/>
          </a:p>
        </p:txBody>
      </p:sp>
    </p:spTree>
    <p:extLst>
      <p:ext uri="{BB962C8B-B14F-4D97-AF65-F5344CB8AC3E}">
        <p14:creationId xmlns:p14="http://schemas.microsoft.com/office/powerpoint/2010/main" val="3319557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A4972-153B-0D86-B7CC-AAF001878C4A}"/>
              </a:ext>
            </a:extLst>
          </p:cNvPr>
          <p:cNvSpPr>
            <a:spLocks noGrp="1"/>
          </p:cNvSpPr>
          <p:nvPr>
            <p:ph type="title"/>
          </p:nvPr>
        </p:nvSpPr>
        <p:spPr>
          <a:xfrm>
            <a:off x="4553733" y="548464"/>
            <a:ext cx="6798541" cy="1675623"/>
          </a:xfrm>
        </p:spPr>
        <p:txBody>
          <a:bodyPr anchor="b">
            <a:normAutofit/>
          </a:bodyPr>
          <a:lstStyle/>
          <a:p>
            <a:r>
              <a:rPr lang="en-GB" sz="4000" b="1" dirty="0"/>
              <a:t>Pre-Pandemic &amp; Pandemic….Passenger Numbers</a:t>
            </a:r>
          </a:p>
        </p:txBody>
      </p:sp>
      <p:pic>
        <p:nvPicPr>
          <p:cNvPr id="4" name="Picture 3">
            <a:extLst>
              <a:ext uri="{FF2B5EF4-FFF2-40B4-BE49-F238E27FC236}">
                <a16:creationId xmlns:a16="http://schemas.microsoft.com/office/drawing/2014/main" id="{14975CD6-71C9-52AB-7426-C6DE511CF8C4}"/>
              </a:ext>
            </a:extLst>
          </p:cNvPr>
          <p:cNvPicPr>
            <a:picLocks noChangeAspect="1"/>
          </p:cNvPicPr>
          <p:nvPr/>
        </p:nvPicPr>
        <p:blipFill rotWithShape="1">
          <a:blip r:embed="rId2"/>
          <a:srcRect l="36197" r="3657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79A7DFF-64A5-C41E-1ECB-AF95785E23DA}"/>
              </a:ext>
            </a:extLst>
          </p:cNvPr>
          <p:cNvSpPr>
            <a:spLocks noGrp="1"/>
          </p:cNvSpPr>
          <p:nvPr>
            <p:ph idx="1"/>
          </p:nvPr>
        </p:nvSpPr>
        <p:spPr>
          <a:xfrm>
            <a:off x="4553734" y="2409830"/>
            <a:ext cx="6798539" cy="3705217"/>
          </a:xfrm>
        </p:spPr>
        <p:txBody>
          <a:bodyPr>
            <a:normAutofit/>
          </a:bodyPr>
          <a:lstStyle/>
          <a:p>
            <a:r>
              <a:rPr lang="en-GB" dirty="0"/>
              <a:t>2016  1.35m +16%</a:t>
            </a:r>
          </a:p>
          <a:p>
            <a:r>
              <a:rPr lang="en-GB" dirty="0"/>
              <a:t>2017  1.47m +8.7%</a:t>
            </a:r>
          </a:p>
          <a:p>
            <a:r>
              <a:rPr lang="en-GB" dirty="0"/>
              <a:t>2018  1.58m +7.9%  Qatar (May 2018)</a:t>
            </a:r>
          </a:p>
          <a:p>
            <a:r>
              <a:rPr lang="en-GB" dirty="0"/>
              <a:t>2019  1.65m  +4.5%</a:t>
            </a:r>
          </a:p>
          <a:p>
            <a:r>
              <a:rPr lang="en-GB" dirty="0"/>
              <a:t>50% Growth Since Public Sector Ownership</a:t>
            </a:r>
          </a:p>
          <a:p>
            <a:r>
              <a:rPr lang="en-GB" dirty="0"/>
              <a:t>2020  220K – Covid from April</a:t>
            </a:r>
          </a:p>
          <a:p>
            <a:endParaRPr lang="en-GB" sz="2000" dirty="0"/>
          </a:p>
        </p:txBody>
      </p:sp>
    </p:spTree>
    <p:extLst>
      <p:ext uri="{BB962C8B-B14F-4D97-AF65-F5344CB8AC3E}">
        <p14:creationId xmlns:p14="http://schemas.microsoft.com/office/powerpoint/2010/main" val="455770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2B0AF-2255-7E66-D291-304878D8D2EA}"/>
              </a:ext>
            </a:extLst>
          </p:cNvPr>
          <p:cNvSpPr>
            <a:spLocks noGrp="1"/>
          </p:cNvSpPr>
          <p:nvPr>
            <p:ph type="title"/>
          </p:nvPr>
        </p:nvSpPr>
        <p:spPr>
          <a:xfrm>
            <a:off x="4553733" y="548464"/>
            <a:ext cx="6798541" cy="1675623"/>
          </a:xfrm>
        </p:spPr>
        <p:txBody>
          <a:bodyPr anchor="b">
            <a:normAutofit/>
          </a:bodyPr>
          <a:lstStyle/>
          <a:p>
            <a:r>
              <a:rPr lang="en-GB" sz="6000" b="1" dirty="0"/>
              <a:t>Post Pandemic Issues</a:t>
            </a:r>
          </a:p>
        </p:txBody>
      </p:sp>
      <p:pic>
        <p:nvPicPr>
          <p:cNvPr id="5" name="Picture 4" descr="Pins in a map">
            <a:extLst>
              <a:ext uri="{FF2B5EF4-FFF2-40B4-BE49-F238E27FC236}">
                <a16:creationId xmlns:a16="http://schemas.microsoft.com/office/drawing/2014/main" id="{C5623F9A-A20A-459F-C819-25C51295669D}"/>
              </a:ext>
            </a:extLst>
          </p:cNvPr>
          <p:cNvPicPr>
            <a:picLocks noChangeAspect="1"/>
          </p:cNvPicPr>
          <p:nvPr/>
        </p:nvPicPr>
        <p:blipFill rotWithShape="1">
          <a:blip r:embed="rId2"/>
          <a:srcRect l="30515" r="28639"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ACD900AA-57C7-0752-E20E-7932F25908F0}"/>
              </a:ext>
            </a:extLst>
          </p:cNvPr>
          <p:cNvSpPr>
            <a:spLocks noGrp="1"/>
          </p:cNvSpPr>
          <p:nvPr>
            <p:ph idx="1"/>
          </p:nvPr>
        </p:nvSpPr>
        <p:spPr>
          <a:xfrm>
            <a:off x="4553734" y="2409830"/>
            <a:ext cx="6798539" cy="3705217"/>
          </a:xfrm>
        </p:spPr>
        <p:txBody>
          <a:bodyPr>
            <a:normAutofit/>
          </a:bodyPr>
          <a:lstStyle/>
          <a:p>
            <a:r>
              <a:rPr lang="en-GB" dirty="0"/>
              <a:t>Loss of Qatar </a:t>
            </a:r>
          </a:p>
          <a:p>
            <a:r>
              <a:rPr lang="en-GB" dirty="0"/>
              <a:t>Spain most popular destination</a:t>
            </a:r>
          </a:p>
          <a:p>
            <a:r>
              <a:rPr lang="en-GB" dirty="0"/>
              <a:t>Decrease in International Routes</a:t>
            </a:r>
          </a:p>
          <a:p>
            <a:r>
              <a:rPr lang="en-GB" dirty="0"/>
              <a:t>Importance for Tourism &amp; Events</a:t>
            </a:r>
          </a:p>
          <a:p>
            <a:endParaRPr lang="en-GB" sz="2000" dirty="0"/>
          </a:p>
        </p:txBody>
      </p:sp>
    </p:spTree>
    <p:extLst>
      <p:ext uri="{BB962C8B-B14F-4D97-AF65-F5344CB8AC3E}">
        <p14:creationId xmlns:p14="http://schemas.microsoft.com/office/powerpoint/2010/main" val="3280865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3F51C-CB33-E6B1-9E34-0A30F0E49EC6}"/>
              </a:ext>
            </a:extLst>
          </p:cNvPr>
          <p:cNvSpPr>
            <a:spLocks noGrp="1"/>
          </p:cNvSpPr>
          <p:nvPr>
            <p:ph type="title"/>
          </p:nvPr>
        </p:nvSpPr>
        <p:spPr>
          <a:xfrm>
            <a:off x="4553733" y="548464"/>
            <a:ext cx="6798541" cy="1675623"/>
          </a:xfrm>
        </p:spPr>
        <p:txBody>
          <a:bodyPr anchor="b">
            <a:normAutofit/>
          </a:bodyPr>
          <a:lstStyle/>
          <a:p>
            <a:r>
              <a:rPr lang="en-GB" sz="6000" b="1" dirty="0"/>
              <a:t>Long Term Issues</a:t>
            </a:r>
          </a:p>
        </p:txBody>
      </p:sp>
      <p:pic>
        <p:nvPicPr>
          <p:cNvPr id="5" name="Picture 4" descr="Aerial view of parked aeroplane">
            <a:extLst>
              <a:ext uri="{FF2B5EF4-FFF2-40B4-BE49-F238E27FC236}">
                <a16:creationId xmlns:a16="http://schemas.microsoft.com/office/drawing/2014/main" id="{6AC33A82-1D31-201C-E4C3-A70CBA616BE7}"/>
              </a:ext>
            </a:extLst>
          </p:cNvPr>
          <p:cNvPicPr>
            <a:picLocks noChangeAspect="1"/>
          </p:cNvPicPr>
          <p:nvPr/>
        </p:nvPicPr>
        <p:blipFill rotWithShape="1">
          <a:blip r:embed="rId2"/>
          <a:srcRect l="17698" r="41457"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0C75F55-8E81-5FBA-AA84-D9983C87D114}"/>
              </a:ext>
            </a:extLst>
          </p:cNvPr>
          <p:cNvSpPr>
            <a:spLocks noGrp="1"/>
          </p:cNvSpPr>
          <p:nvPr>
            <p:ph idx="1"/>
          </p:nvPr>
        </p:nvSpPr>
        <p:spPr>
          <a:xfrm>
            <a:off x="4553734" y="2409830"/>
            <a:ext cx="6798539" cy="3705217"/>
          </a:xfrm>
        </p:spPr>
        <p:txBody>
          <a:bodyPr>
            <a:normAutofit/>
          </a:bodyPr>
          <a:lstStyle/>
          <a:p>
            <a:r>
              <a:rPr lang="en-GB" dirty="0"/>
              <a:t>International Pax Peaked in 2007 – 1.65m</a:t>
            </a:r>
          </a:p>
          <a:p>
            <a:r>
              <a:rPr lang="en-GB" dirty="0"/>
              <a:t>2012 dropped to 0.8m International Pax</a:t>
            </a:r>
          </a:p>
          <a:p>
            <a:r>
              <a:rPr lang="en-GB" dirty="0"/>
              <a:t>2020 Dropped by 83% (188K International)</a:t>
            </a:r>
          </a:p>
          <a:p>
            <a:r>
              <a:rPr lang="en-GB" dirty="0"/>
              <a:t>Became an Airline Car Park – Revenue!</a:t>
            </a:r>
          </a:p>
          <a:p>
            <a:r>
              <a:rPr lang="en-GB" dirty="0"/>
              <a:t>2021 Decrease had dropped to 43% </a:t>
            </a:r>
          </a:p>
          <a:p>
            <a:r>
              <a:rPr lang="en-GB" dirty="0"/>
              <a:t>2021 108K International Pax</a:t>
            </a:r>
          </a:p>
          <a:p>
            <a:endParaRPr lang="en-GB" sz="2000" dirty="0"/>
          </a:p>
        </p:txBody>
      </p:sp>
    </p:spTree>
    <p:extLst>
      <p:ext uri="{BB962C8B-B14F-4D97-AF65-F5344CB8AC3E}">
        <p14:creationId xmlns:p14="http://schemas.microsoft.com/office/powerpoint/2010/main" val="2945671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93AAA-4E35-04BC-4D4A-6FBBD85A6219}"/>
              </a:ext>
            </a:extLst>
          </p:cNvPr>
          <p:cNvSpPr>
            <a:spLocks noGrp="1"/>
          </p:cNvSpPr>
          <p:nvPr>
            <p:ph type="title"/>
          </p:nvPr>
        </p:nvSpPr>
        <p:spPr/>
        <p:txBody>
          <a:bodyPr>
            <a:normAutofit/>
          </a:bodyPr>
          <a:lstStyle/>
          <a:p>
            <a:r>
              <a:rPr lang="en-GB" sz="6000" b="1" dirty="0"/>
              <a:t>Post Pandemic  Stats</a:t>
            </a:r>
          </a:p>
        </p:txBody>
      </p:sp>
      <p:sp>
        <p:nvSpPr>
          <p:cNvPr id="3" name="Content Placeholder 2">
            <a:extLst>
              <a:ext uri="{FF2B5EF4-FFF2-40B4-BE49-F238E27FC236}">
                <a16:creationId xmlns:a16="http://schemas.microsoft.com/office/drawing/2014/main" id="{4D90AACA-5387-67A9-B467-9E756B056D00}"/>
              </a:ext>
            </a:extLst>
          </p:cNvPr>
          <p:cNvSpPr>
            <a:spLocks noGrp="1"/>
          </p:cNvSpPr>
          <p:nvPr>
            <p:ph idx="1"/>
          </p:nvPr>
        </p:nvSpPr>
        <p:spPr/>
        <p:txBody>
          <a:bodyPr/>
          <a:lstStyle/>
          <a:p>
            <a:r>
              <a:rPr lang="en-GB" dirty="0"/>
              <a:t>2021  123K (O.2% UK PAX) (Bristol 2.08m)</a:t>
            </a:r>
          </a:p>
          <a:p>
            <a:r>
              <a:rPr lang="en-GB" dirty="0"/>
              <a:t>2022  811K (Bristol 7.5M) </a:t>
            </a:r>
          </a:p>
          <a:p>
            <a:r>
              <a:rPr lang="en-GB" dirty="0"/>
              <a:t>CWL +CAA Survey Performance (Security) -Whizz</a:t>
            </a:r>
          </a:p>
          <a:p>
            <a:r>
              <a:rPr lang="en-GB" dirty="0"/>
              <a:t>55% of 2019 - LHR, LGW &amp; Manchester 81-82%</a:t>
            </a:r>
          </a:p>
          <a:p>
            <a:r>
              <a:rPr lang="en-GB" dirty="0"/>
              <a:t>2023 – 2024 Announced as Earliest Return Date for Qatar ………</a:t>
            </a:r>
          </a:p>
          <a:p>
            <a:endParaRPr lang="en-GB" dirty="0"/>
          </a:p>
        </p:txBody>
      </p:sp>
    </p:spTree>
    <p:extLst>
      <p:ext uri="{BB962C8B-B14F-4D97-AF65-F5344CB8AC3E}">
        <p14:creationId xmlns:p14="http://schemas.microsoft.com/office/powerpoint/2010/main" val="2422168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67974-8B30-FB2E-DF5B-0C49F5C0E2BD}"/>
              </a:ext>
            </a:extLst>
          </p:cNvPr>
          <p:cNvSpPr>
            <a:spLocks noGrp="1"/>
          </p:cNvSpPr>
          <p:nvPr>
            <p:ph type="title"/>
          </p:nvPr>
        </p:nvSpPr>
        <p:spPr>
          <a:xfrm>
            <a:off x="838200" y="365125"/>
            <a:ext cx="10515600" cy="1306443"/>
          </a:xfrm>
        </p:spPr>
        <p:txBody>
          <a:bodyPr>
            <a:normAutofit/>
          </a:bodyPr>
          <a:lstStyle/>
          <a:p>
            <a:r>
              <a:rPr lang="en-GB" sz="6000" b="1" dirty="0"/>
              <a:t>Performance &amp; Operating Issues</a:t>
            </a:r>
          </a:p>
        </p:txBody>
      </p:sp>
      <p:sp>
        <p:nvSpPr>
          <p:cNvPr id="3" name="Content Placeholder 2">
            <a:extLst>
              <a:ext uri="{FF2B5EF4-FFF2-40B4-BE49-F238E27FC236}">
                <a16:creationId xmlns:a16="http://schemas.microsoft.com/office/drawing/2014/main" id="{61858C3A-8EF7-77A3-9C6D-E83F913F11FA}"/>
              </a:ext>
            </a:extLst>
          </p:cNvPr>
          <p:cNvSpPr>
            <a:spLocks noGrp="1"/>
          </p:cNvSpPr>
          <p:nvPr>
            <p:ph idx="1"/>
          </p:nvPr>
        </p:nvSpPr>
        <p:spPr>
          <a:xfrm>
            <a:off x="838199" y="1371600"/>
            <a:ext cx="4257261" cy="5645426"/>
          </a:xfrm>
        </p:spPr>
        <p:txBody>
          <a:bodyPr>
            <a:normAutofit/>
          </a:bodyPr>
          <a:lstStyle/>
          <a:p>
            <a:r>
              <a:rPr lang="en-GB" sz="2000" dirty="0"/>
              <a:t>LOCATION</a:t>
            </a:r>
          </a:p>
          <a:p>
            <a:r>
              <a:rPr lang="en-GB" sz="2000" dirty="0"/>
              <a:t>LACK OF POPULATION</a:t>
            </a:r>
          </a:p>
          <a:p>
            <a:r>
              <a:rPr lang="en-GB" sz="2000" dirty="0"/>
              <a:t>LACK OF TRAIN LINKS</a:t>
            </a:r>
          </a:p>
          <a:p>
            <a:r>
              <a:rPr lang="en-GB" sz="2000" dirty="0"/>
              <a:t>POOR ROAD ACCESS</a:t>
            </a:r>
          </a:p>
          <a:p>
            <a:r>
              <a:rPr lang="en-GB" sz="2000" dirty="0"/>
              <a:t>NO LONGER INTERNATIONAL AIRPORT</a:t>
            </a:r>
          </a:p>
          <a:p>
            <a:r>
              <a:rPr lang="en-GB" sz="2000" dirty="0"/>
              <a:t>LACK OF AIRPORT INFRASTRUCTURE</a:t>
            </a:r>
          </a:p>
          <a:p>
            <a:r>
              <a:rPr lang="en-GB" sz="2000" dirty="0"/>
              <a:t>MANAGEMENT</a:t>
            </a:r>
          </a:p>
          <a:p>
            <a:r>
              <a:rPr lang="en-GB" sz="2000" dirty="0"/>
              <a:t>PUBLIC SECTOR SUPPORT </a:t>
            </a:r>
          </a:p>
          <a:p>
            <a:r>
              <a:rPr lang="en-GB" sz="2000" dirty="0"/>
              <a:t>COMPETITION FROM BRISTOL </a:t>
            </a:r>
          </a:p>
          <a:p>
            <a:r>
              <a:rPr lang="en-GB" sz="2000" dirty="0"/>
              <a:t>BRISTOL INFLUENCE</a:t>
            </a:r>
          </a:p>
          <a:p>
            <a:r>
              <a:rPr lang="en-GB" sz="2000" dirty="0"/>
              <a:t>LACK OF FLIGHTS</a:t>
            </a:r>
          </a:p>
          <a:p>
            <a:r>
              <a:rPr lang="en-GB" sz="2000" dirty="0"/>
              <a:t>LANDING FEES COSTS</a:t>
            </a:r>
          </a:p>
          <a:p>
            <a:r>
              <a:rPr lang="en-GB" sz="2000" dirty="0"/>
              <a:t>COSTS?</a:t>
            </a:r>
          </a:p>
          <a:p>
            <a:endParaRPr lang="en-GB" sz="1400" dirty="0"/>
          </a:p>
        </p:txBody>
      </p:sp>
      <p:pic>
        <p:nvPicPr>
          <p:cNvPr id="4" name="Picture 3">
            <a:extLst>
              <a:ext uri="{FF2B5EF4-FFF2-40B4-BE49-F238E27FC236}">
                <a16:creationId xmlns:a16="http://schemas.microsoft.com/office/drawing/2014/main" id="{ECF475F1-F196-4954-E83B-EEF457CA1FDB}"/>
              </a:ext>
            </a:extLst>
          </p:cNvPr>
          <p:cNvPicPr>
            <a:picLocks noChangeAspect="1"/>
          </p:cNvPicPr>
          <p:nvPr/>
        </p:nvPicPr>
        <p:blipFill rotWithShape="1">
          <a:blip r:embed="rId2"/>
          <a:srcRect l="17316" r="17693" b="1"/>
          <a:stretch/>
        </p:blipFill>
        <p:spPr>
          <a:xfrm>
            <a:off x="5183500" y="1904282"/>
            <a:ext cx="6170299" cy="4224808"/>
          </a:xfrm>
          <a:prstGeom prst="rect">
            <a:avLst/>
          </a:prstGeom>
        </p:spPr>
      </p:pic>
    </p:spTree>
    <p:extLst>
      <p:ext uri="{BB962C8B-B14F-4D97-AF65-F5344CB8AC3E}">
        <p14:creationId xmlns:p14="http://schemas.microsoft.com/office/powerpoint/2010/main" val="1858023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15A3-9CAF-22E4-A68C-9B89D616E987}"/>
              </a:ext>
            </a:extLst>
          </p:cNvPr>
          <p:cNvSpPr>
            <a:spLocks noGrp="1"/>
          </p:cNvSpPr>
          <p:nvPr>
            <p:ph type="title"/>
          </p:nvPr>
        </p:nvSpPr>
        <p:spPr>
          <a:xfrm>
            <a:off x="838200" y="-99390"/>
            <a:ext cx="10515600" cy="1530626"/>
          </a:xfrm>
        </p:spPr>
        <p:txBody>
          <a:bodyPr/>
          <a:lstStyle/>
          <a:p>
            <a:r>
              <a:rPr lang="en-GB" b="1" dirty="0"/>
              <a:t>2023 – Is there a Future for Cardiff Airport……</a:t>
            </a:r>
            <a:br>
              <a:rPr lang="en-GB" b="1" dirty="0"/>
            </a:br>
            <a:r>
              <a:rPr lang="en-GB" b="1" dirty="0"/>
              <a:t>  Wizz Air withdraw from CWL……. </a:t>
            </a:r>
          </a:p>
        </p:txBody>
      </p:sp>
      <p:sp>
        <p:nvSpPr>
          <p:cNvPr id="3" name="Content Placeholder 2">
            <a:extLst>
              <a:ext uri="{FF2B5EF4-FFF2-40B4-BE49-F238E27FC236}">
                <a16:creationId xmlns:a16="http://schemas.microsoft.com/office/drawing/2014/main" id="{ED8FBF88-605B-6125-C25F-E8D0AAFA4B08}"/>
              </a:ext>
            </a:extLst>
          </p:cNvPr>
          <p:cNvSpPr>
            <a:spLocks noGrp="1"/>
          </p:cNvSpPr>
          <p:nvPr>
            <p:ph idx="1"/>
          </p:nvPr>
        </p:nvSpPr>
        <p:spPr>
          <a:xfrm>
            <a:off x="92765" y="1603513"/>
            <a:ext cx="12099235" cy="4313583"/>
          </a:xfrm>
        </p:spPr>
        <p:txBody>
          <a:bodyPr>
            <a:normAutofit fontScale="55000" lnSpcReduction="20000"/>
          </a:bodyPr>
          <a:lstStyle/>
          <a:p>
            <a:pPr marL="457200" algn="just">
              <a:lnSpc>
                <a:spcPct val="150000"/>
              </a:lnSpc>
            </a:pPr>
            <a:r>
              <a:rPr lang="en-GB" sz="3200" dirty="0">
                <a:effectLst/>
                <a:latin typeface="Arial" panose="020B0604020202020204" pitchFamily="34" charset="0"/>
                <a:ea typeface="Times New Roman" panose="02020603050405020304" pitchFamily="18" charset="0"/>
                <a:cs typeface="Calibri" panose="020F0502020204030204" pitchFamily="34" charset="0"/>
              </a:rPr>
              <a:t>In Wales online January 2023, Ex BMI Baby Director worryingly David Bryon stated </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b="1" dirty="0">
                <a:effectLst/>
                <a:latin typeface="Arial" panose="020B0604020202020204" pitchFamily="34" charset="0"/>
                <a:ea typeface="Times New Roman" panose="02020603050405020304" pitchFamily="18" charset="0"/>
                <a:cs typeface="Calibri" panose="020F0502020204030204" pitchFamily="34" charset="0"/>
              </a:rPr>
              <a:t>“No one in their right minds would invest in the airport as an infrastructure, it’s not an attractive proposition as an airport for an investor.”</a:t>
            </a:r>
            <a:endParaRPr lang="en-GB" sz="3200" b="1"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b="1" dirty="0">
                <a:effectLst/>
                <a:latin typeface="Arial" panose="020B0604020202020204" pitchFamily="34" charset="0"/>
                <a:ea typeface="Times New Roman" panose="02020603050405020304" pitchFamily="18" charset="0"/>
                <a:cs typeface="Calibri" panose="020F0502020204030204" pitchFamily="34" charset="0"/>
              </a:rPr>
              <a:t>“It’s location, unfortunately is all Wrong”</a:t>
            </a:r>
            <a:endParaRPr lang="en-GB" sz="3200" b="1"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dirty="0">
                <a:effectLst/>
                <a:latin typeface="Arial" panose="020B0604020202020204" pitchFamily="34" charset="0"/>
                <a:ea typeface="Times New Roman" panose="02020603050405020304" pitchFamily="18" charset="0"/>
                <a:cs typeface="Calibri" panose="020F0502020204030204" pitchFamily="34" charset="0"/>
              </a:rPr>
              <a:t> </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dirty="0">
                <a:effectLst/>
                <a:latin typeface="Arial" panose="020B0604020202020204" pitchFamily="34" charset="0"/>
                <a:ea typeface="Times New Roman" panose="02020603050405020304" pitchFamily="18" charset="0"/>
                <a:cs typeface="Calibri" panose="020F0502020204030204" pitchFamily="34" charset="0"/>
              </a:rPr>
              <a:t>In the article former CWL owner Sir Stanley Thomas </a:t>
            </a:r>
            <a:r>
              <a:rPr lang="en-GB" sz="3200" dirty="0" err="1">
                <a:effectLst/>
                <a:latin typeface="Arial" panose="020B0604020202020204" pitchFamily="34" charset="0"/>
                <a:ea typeface="Times New Roman" panose="02020603050405020304" pitchFamily="18" charset="0"/>
                <a:cs typeface="Calibri" panose="020F0502020204030204" pitchFamily="34" charset="0"/>
              </a:rPr>
              <a:t>agreeD</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dirty="0">
                <a:effectLst/>
                <a:latin typeface="Arial" panose="020B0604020202020204" pitchFamily="34" charset="0"/>
                <a:ea typeface="Times New Roman" panose="02020603050405020304" pitchFamily="18" charset="0"/>
                <a:cs typeface="Calibri" panose="020F0502020204030204" pitchFamily="34" charset="0"/>
              </a:rPr>
              <a:t>“</a:t>
            </a:r>
            <a:r>
              <a:rPr lang="en-GB" sz="3200" b="1" dirty="0">
                <a:effectLst/>
                <a:latin typeface="Arial" panose="020B0604020202020204" pitchFamily="34" charset="0"/>
                <a:ea typeface="Times New Roman" panose="02020603050405020304" pitchFamily="18" charset="0"/>
                <a:cs typeface="Calibri" panose="020F0502020204030204" pitchFamily="34" charset="0"/>
              </a:rPr>
              <a:t>Cardiff Airport probably won’t exist in 5 years time.”</a:t>
            </a:r>
            <a:endParaRPr lang="en-GB" sz="3200" b="1"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50000"/>
              </a:lnSpc>
            </a:pPr>
            <a:r>
              <a:rPr lang="en-GB" sz="3200" dirty="0">
                <a:effectLst/>
                <a:latin typeface="Arial" panose="020B0604020202020204" pitchFamily="34" charset="0"/>
                <a:ea typeface="Times New Roman" panose="02020603050405020304" pitchFamily="18" charset="0"/>
                <a:cs typeface="Calibri" panose="020F0502020204030204" pitchFamily="34" charset="0"/>
              </a:rPr>
              <a:t>As the Welsh Government invested £52m in buying the airport this is a very concerning situation which could seriously effect Tourism and Events in Wales.</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72734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23FB0-A874-424A-E730-A61BD203A00B}"/>
              </a:ext>
            </a:extLst>
          </p:cNvPr>
          <p:cNvSpPr>
            <a:spLocks noGrp="1"/>
          </p:cNvSpPr>
          <p:nvPr>
            <p:ph type="title"/>
          </p:nvPr>
        </p:nvSpPr>
        <p:spPr>
          <a:xfrm>
            <a:off x="838200" y="365125"/>
            <a:ext cx="10515600" cy="1306443"/>
          </a:xfrm>
        </p:spPr>
        <p:txBody>
          <a:bodyPr>
            <a:normAutofit/>
          </a:bodyPr>
          <a:lstStyle/>
          <a:p>
            <a:r>
              <a:rPr lang="en-GB" sz="4000" b="1" dirty="0"/>
              <a:t>What does the Future Hold?</a:t>
            </a:r>
          </a:p>
        </p:txBody>
      </p:sp>
      <p:sp>
        <p:nvSpPr>
          <p:cNvPr id="3" name="Content Placeholder 2">
            <a:extLst>
              <a:ext uri="{FF2B5EF4-FFF2-40B4-BE49-F238E27FC236}">
                <a16:creationId xmlns:a16="http://schemas.microsoft.com/office/drawing/2014/main" id="{329CDC54-FAC2-83B8-63C6-481AF29E0A22}"/>
              </a:ext>
            </a:extLst>
          </p:cNvPr>
          <p:cNvSpPr>
            <a:spLocks noGrp="1"/>
          </p:cNvSpPr>
          <p:nvPr>
            <p:ph idx="1"/>
          </p:nvPr>
        </p:nvSpPr>
        <p:spPr>
          <a:xfrm>
            <a:off x="838200" y="1825625"/>
            <a:ext cx="4152774" cy="4303464"/>
          </a:xfrm>
        </p:spPr>
        <p:txBody>
          <a:bodyPr>
            <a:normAutofit/>
          </a:bodyPr>
          <a:lstStyle/>
          <a:p>
            <a:r>
              <a:rPr lang="en-GB" sz="1900"/>
              <a:t>This is your problem!</a:t>
            </a:r>
          </a:p>
          <a:p>
            <a:r>
              <a:rPr lang="en-GB" sz="1900"/>
              <a:t>RESEARCH - Investigate</a:t>
            </a:r>
          </a:p>
          <a:p>
            <a:r>
              <a:rPr lang="en-GB" sz="1900"/>
              <a:t>Academic Approach</a:t>
            </a:r>
          </a:p>
          <a:p>
            <a:r>
              <a:rPr lang="en-GB" sz="1900"/>
              <a:t>News Articles</a:t>
            </a:r>
          </a:p>
          <a:p>
            <a:r>
              <a:rPr lang="en-GB" sz="1900"/>
              <a:t>WG Reports</a:t>
            </a:r>
          </a:p>
          <a:p>
            <a:r>
              <a:rPr lang="en-GB" sz="1900"/>
              <a:t>Opposition Reports</a:t>
            </a:r>
          </a:p>
          <a:p>
            <a:r>
              <a:rPr lang="en-GB" sz="1900"/>
              <a:t>UK Govt Reports</a:t>
            </a:r>
          </a:p>
          <a:p>
            <a:r>
              <a:rPr lang="en-GB" sz="1900"/>
              <a:t>CAA Reports, Surveys &amp; Stats</a:t>
            </a:r>
          </a:p>
          <a:p>
            <a:r>
              <a:rPr lang="en-GB" sz="1900"/>
              <a:t>industry Reports</a:t>
            </a:r>
          </a:p>
          <a:p>
            <a:r>
              <a:rPr lang="en-GB" sz="1900"/>
              <a:t>Vital for TOURISM &amp; EVENTS</a:t>
            </a:r>
          </a:p>
          <a:p>
            <a:r>
              <a:rPr lang="en-GB" sz="1900"/>
              <a:t>FIND A POSITIVE SOLUTION!</a:t>
            </a:r>
          </a:p>
          <a:p>
            <a:endParaRPr lang="en-GB" sz="1900"/>
          </a:p>
        </p:txBody>
      </p:sp>
      <p:pic>
        <p:nvPicPr>
          <p:cNvPr id="6" name="Picture 5">
            <a:extLst>
              <a:ext uri="{FF2B5EF4-FFF2-40B4-BE49-F238E27FC236}">
                <a16:creationId xmlns:a16="http://schemas.microsoft.com/office/drawing/2014/main" id="{04EB0F24-6331-8D6E-F69E-E25BC056F595}"/>
              </a:ext>
            </a:extLst>
          </p:cNvPr>
          <p:cNvPicPr>
            <a:picLocks noChangeAspect="1"/>
          </p:cNvPicPr>
          <p:nvPr/>
        </p:nvPicPr>
        <p:blipFill rotWithShape="1">
          <a:blip r:embed="rId2"/>
          <a:srcRect l="17316" r="17693" b="1"/>
          <a:stretch/>
        </p:blipFill>
        <p:spPr>
          <a:xfrm>
            <a:off x="5183500" y="1904282"/>
            <a:ext cx="6170299" cy="4224808"/>
          </a:xfrm>
          <a:prstGeom prst="rect">
            <a:avLst/>
          </a:prstGeom>
        </p:spPr>
      </p:pic>
    </p:spTree>
    <p:extLst>
      <p:ext uri="{BB962C8B-B14F-4D97-AF65-F5344CB8AC3E}">
        <p14:creationId xmlns:p14="http://schemas.microsoft.com/office/powerpoint/2010/main" val="823742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4CFD2-361B-0803-ACEC-892E3ADC84A5}"/>
              </a:ext>
            </a:extLst>
          </p:cNvPr>
          <p:cNvSpPr>
            <a:spLocks noGrp="1"/>
          </p:cNvSpPr>
          <p:nvPr>
            <p:ph type="title"/>
          </p:nvPr>
        </p:nvSpPr>
        <p:spPr>
          <a:xfrm>
            <a:off x="4553733" y="548464"/>
            <a:ext cx="6798541" cy="1675623"/>
          </a:xfrm>
        </p:spPr>
        <p:txBody>
          <a:bodyPr anchor="b">
            <a:noAutofit/>
          </a:bodyPr>
          <a:lstStyle/>
          <a:p>
            <a:r>
              <a:rPr lang="en-GB" sz="6000" b="1" dirty="0"/>
              <a:t>Cardiff Airport </a:t>
            </a:r>
            <a:br>
              <a:rPr lang="en-GB" sz="6000" b="1" dirty="0"/>
            </a:br>
            <a:r>
              <a:rPr lang="en-GB" sz="6000" b="1" dirty="0"/>
              <a:t>Critical Review</a:t>
            </a:r>
          </a:p>
        </p:txBody>
      </p:sp>
      <p:pic>
        <p:nvPicPr>
          <p:cNvPr id="5" name="Picture 4" descr="Aerial view of parked aeroplane">
            <a:extLst>
              <a:ext uri="{FF2B5EF4-FFF2-40B4-BE49-F238E27FC236}">
                <a16:creationId xmlns:a16="http://schemas.microsoft.com/office/drawing/2014/main" id="{6ADFF7D4-4A28-52D5-3FA4-B38D37F2FC59}"/>
              </a:ext>
            </a:extLst>
          </p:cNvPr>
          <p:cNvPicPr>
            <a:picLocks noChangeAspect="1"/>
          </p:cNvPicPr>
          <p:nvPr/>
        </p:nvPicPr>
        <p:blipFill rotWithShape="1">
          <a:blip r:embed="rId2"/>
          <a:srcRect l="17698" r="41457"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1CEE05FF-51C4-7533-7314-CA87601DA85F}"/>
              </a:ext>
            </a:extLst>
          </p:cNvPr>
          <p:cNvSpPr>
            <a:spLocks noGrp="1"/>
          </p:cNvSpPr>
          <p:nvPr>
            <p:ph idx="1"/>
          </p:nvPr>
        </p:nvSpPr>
        <p:spPr>
          <a:xfrm>
            <a:off x="4553734" y="2409830"/>
            <a:ext cx="6798539" cy="3705217"/>
          </a:xfrm>
        </p:spPr>
        <p:txBody>
          <a:bodyPr>
            <a:noAutofit/>
          </a:bodyPr>
          <a:lstStyle/>
          <a:p>
            <a:r>
              <a:rPr lang="en-GB" dirty="0"/>
              <a:t>Regional or International Airport?</a:t>
            </a:r>
          </a:p>
          <a:p>
            <a:r>
              <a:rPr lang="en-GB" dirty="0"/>
              <a:t>Can they attract Qatar back?</a:t>
            </a:r>
          </a:p>
          <a:p>
            <a:r>
              <a:rPr lang="en-GB" dirty="0"/>
              <a:t>Cargo</a:t>
            </a:r>
          </a:p>
          <a:p>
            <a:r>
              <a:rPr lang="en-GB" dirty="0"/>
              <a:t>BA Maintenance </a:t>
            </a:r>
          </a:p>
          <a:p>
            <a:r>
              <a:rPr lang="en-GB" dirty="0"/>
              <a:t>Training </a:t>
            </a:r>
          </a:p>
          <a:p>
            <a:r>
              <a:rPr lang="en-GB" dirty="0"/>
              <a:t>Competition</a:t>
            </a:r>
          </a:p>
          <a:p>
            <a:r>
              <a:rPr lang="en-GB" dirty="0"/>
              <a:t>Access</a:t>
            </a:r>
          </a:p>
          <a:p>
            <a:r>
              <a:rPr lang="en-GB" dirty="0"/>
              <a:t>Development</a:t>
            </a:r>
          </a:p>
        </p:txBody>
      </p:sp>
    </p:spTree>
    <p:extLst>
      <p:ext uri="{BB962C8B-B14F-4D97-AF65-F5344CB8AC3E}">
        <p14:creationId xmlns:p14="http://schemas.microsoft.com/office/powerpoint/2010/main" val="3555808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1644</Words>
  <Application>Microsoft Office PowerPoint</Application>
  <PresentationFormat>Widescreen</PresentationFormat>
  <Paragraphs>217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 Helvetica, sans-serif</vt:lpstr>
      <vt:lpstr>Arial</vt:lpstr>
      <vt:lpstr>Calibri</vt:lpstr>
      <vt:lpstr>Calibri Light</vt:lpstr>
      <vt:lpstr>Office Theme</vt:lpstr>
      <vt:lpstr>PowerPoint Presentation</vt:lpstr>
      <vt:lpstr> Today’s Session – Cardiff Airport</vt:lpstr>
      <vt:lpstr>Welsh Government Take Over</vt:lpstr>
      <vt:lpstr>Government Take Over Aims</vt:lpstr>
      <vt:lpstr>Cardiff Airport Pax Numbers</vt:lpstr>
      <vt:lpstr>Freight &amp; Cargo</vt:lpstr>
      <vt:lpstr>Cardiff Airport 2015</vt:lpstr>
      <vt:lpstr>Funding</vt:lpstr>
      <vt:lpstr>Sports Events Impacts</vt:lpstr>
      <vt:lpstr>Scottish Model</vt:lpstr>
      <vt:lpstr>2015 and 2016  Growth</vt:lpstr>
      <vt:lpstr>Reasons for Growth</vt:lpstr>
      <vt:lpstr>2018</vt:lpstr>
      <vt:lpstr>Bristol Airport</vt:lpstr>
      <vt:lpstr>Bristol Airport</vt:lpstr>
      <vt:lpstr>Liam Fox Lobbying</vt:lpstr>
      <vt:lpstr>Welsh Government Long Term Funding</vt:lpstr>
      <vt:lpstr>Pre-Pandemic &amp; Pandemic….Passenger Numbers</vt:lpstr>
      <vt:lpstr>Post Pandemic Issues</vt:lpstr>
      <vt:lpstr>Long Term Issues</vt:lpstr>
      <vt:lpstr>Post Pandemic  Stats</vt:lpstr>
      <vt:lpstr>Performance &amp; Operating Issues</vt:lpstr>
      <vt:lpstr>2023 – Is there a Future for Cardiff Airport……   Wizz Air withdraw from CWL……. </vt:lpstr>
      <vt:lpstr>What does the Future Hold?</vt:lpstr>
      <vt:lpstr>Cardiff Airport  Critical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8</cp:revision>
  <dcterms:created xsi:type="dcterms:W3CDTF">2023-09-15T09:31:09Z</dcterms:created>
  <dcterms:modified xsi:type="dcterms:W3CDTF">2024-03-18T18:45:34Z</dcterms:modified>
</cp:coreProperties>
</file>