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ink/ink1.xml" ContentType="application/inkml+xml"/>
  <Override PartName="/ppt/ink/ink2.xml" ContentType="application/inkml+xml"/>
  <Override PartName="/ppt/ink/ink3.xml" ContentType="application/inkml+xml"/>
  <Override PartName="/ppt/tags/tag4.xml" ContentType="application/vnd.openxmlformats-officedocument.presentationml.tags+xml"/>
  <Override PartName="/ppt/tags/tag5.xml" ContentType="application/vnd.openxmlformats-officedocument.presentationml.tags+xml"/>
  <Override PartName="/ppt/notesSlides/notesSlide1.xml" ContentType="application/vnd.openxmlformats-officedocument.presentationml.notesSlide+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5" r:id="rId1"/>
  </p:sldMasterIdLst>
  <p:notesMasterIdLst>
    <p:notesMasterId r:id="rId31"/>
  </p:notesMasterIdLst>
  <p:sldIdLst>
    <p:sldId id="258" r:id="rId2"/>
    <p:sldId id="411" r:id="rId3"/>
    <p:sldId id="398" r:id="rId4"/>
    <p:sldId id="261" r:id="rId5"/>
    <p:sldId id="412" r:id="rId6"/>
    <p:sldId id="399" r:id="rId7"/>
    <p:sldId id="393" r:id="rId8"/>
    <p:sldId id="260" r:id="rId9"/>
    <p:sldId id="298" r:id="rId10"/>
    <p:sldId id="262" r:id="rId11"/>
    <p:sldId id="385" r:id="rId12"/>
    <p:sldId id="410" r:id="rId13"/>
    <p:sldId id="418" r:id="rId14"/>
    <p:sldId id="413" r:id="rId15"/>
    <p:sldId id="270" r:id="rId16"/>
    <p:sldId id="271" r:id="rId17"/>
    <p:sldId id="416" r:id="rId18"/>
    <p:sldId id="299" r:id="rId19"/>
    <p:sldId id="300" r:id="rId20"/>
    <p:sldId id="301" r:id="rId21"/>
    <p:sldId id="289" r:id="rId22"/>
    <p:sldId id="408" r:id="rId23"/>
    <p:sldId id="414" r:id="rId24"/>
    <p:sldId id="419" r:id="rId25"/>
    <p:sldId id="417" r:id="rId26"/>
    <p:sldId id="420" r:id="rId27"/>
    <p:sldId id="421" r:id="rId28"/>
    <p:sldId id="422" r:id="rId29"/>
    <p:sldId id="423" r:id="rId30"/>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Higman, Josie" initials="HJ"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BE1FF"/>
    <a:srgbClr val="007DC3"/>
    <a:srgbClr val="8A8AA3"/>
    <a:srgbClr val="007BC1"/>
    <a:srgbClr val="DA0033"/>
    <a:srgbClr val="FF6600"/>
    <a:srgbClr val="FF9933"/>
    <a:srgbClr val="64AA7A"/>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817" autoAdjust="0"/>
    <p:restoredTop sz="94664" autoAdjust="0"/>
  </p:normalViewPr>
  <p:slideViewPr>
    <p:cSldViewPr>
      <p:cViewPr varScale="1">
        <p:scale>
          <a:sx n="79" d="100"/>
          <a:sy n="79" d="100"/>
        </p:scale>
        <p:origin x="1147" y="43"/>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ommentAuthors" Target="commentAuthors.xml"/><Relationship Id="rId37"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vid Jenkins" userId="16ffab5666b50b18" providerId="LiveId" clId="{000CF847-2F32-4A63-8FEE-47FCA731091B}"/>
    <pc:docChg chg="modSld">
      <pc:chgData name="David Jenkins" userId="16ffab5666b50b18" providerId="LiveId" clId="{000CF847-2F32-4A63-8FEE-47FCA731091B}" dt="2023-09-27T06:30:17.564" v="94" actId="20577"/>
      <pc:docMkLst>
        <pc:docMk/>
      </pc:docMkLst>
      <pc:sldChg chg="modSp mod">
        <pc:chgData name="David Jenkins" userId="16ffab5666b50b18" providerId="LiveId" clId="{000CF847-2F32-4A63-8FEE-47FCA731091B}" dt="2023-09-27T06:28:04.290" v="17" actId="20577"/>
        <pc:sldMkLst>
          <pc:docMk/>
          <pc:sldMk cId="1812441901" sldId="262"/>
        </pc:sldMkLst>
        <pc:graphicFrameChg chg="modGraphic">
          <ac:chgData name="David Jenkins" userId="16ffab5666b50b18" providerId="LiveId" clId="{000CF847-2F32-4A63-8FEE-47FCA731091B}" dt="2023-09-27T06:28:04.290" v="17" actId="20577"/>
          <ac:graphicFrameMkLst>
            <pc:docMk/>
            <pc:sldMk cId="1812441901" sldId="262"/>
            <ac:graphicFrameMk id="4" creationId="{84E8C281-DD96-4395-A0A2-496D974F36DF}"/>
          </ac:graphicFrameMkLst>
        </pc:graphicFrameChg>
      </pc:sldChg>
      <pc:sldChg chg="modSp mod">
        <pc:chgData name="David Jenkins" userId="16ffab5666b50b18" providerId="LiveId" clId="{000CF847-2F32-4A63-8FEE-47FCA731091B}" dt="2023-09-27T06:28:53.776" v="46" actId="20577"/>
        <pc:sldMkLst>
          <pc:docMk/>
          <pc:sldMk cId="988122699" sldId="270"/>
        </pc:sldMkLst>
        <pc:graphicFrameChg chg="modGraphic">
          <ac:chgData name="David Jenkins" userId="16ffab5666b50b18" providerId="LiveId" clId="{000CF847-2F32-4A63-8FEE-47FCA731091B}" dt="2023-09-27T06:28:53.776" v="46" actId="20577"/>
          <ac:graphicFrameMkLst>
            <pc:docMk/>
            <pc:sldMk cId="988122699" sldId="270"/>
            <ac:graphicFrameMk id="4" creationId="{94FCC737-CFD6-4721-A2FE-B777CE541940}"/>
          </ac:graphicFrameMkLst>
        </pc:graphicFrameChg>
      </pc:sldChg>
      <pc:sldChg chg="modSp mod">
        <pc:chgData name="David Jenkins" userId="16ffab5666b50b18" providerId="LiveId" clId="{000CF847-2F32-4A63-8FEE-47FCA731091B}" dt="2023-09-27T06:29:11.192" v="52" actId="20577"/>
        <pc:sldMkLst>
          <pc:docMk/>
          <pc:sldMk cId="1449707741" sldId="271"/>
        </pc:sldMkLst>
        <pc:graphicFrameChg chg="modGraphic">
          <ac:chgData name="David Jenkins" userId="16ffab5666b50b18" providerId="LiveId" clId="{000CF847-2F32-4A63-8FEE-47FCA731091B}" dt="2023-09-27T06:29:11.192" v="52" actId="20577"/>
          <ac:graphicFrameMkLst>
            <pc:docMk/>
            <pc:sldMk cId="1449707741" sldId="271"/>
            <ac:graphicFrameMk id="4" creationId="{3C7398B2-97B5-4C06-AC74-ACCE15EC6EC9}"/>
          </ac:graphicFrameMkLst>
        </pc:graphicFrameChg>
      </pc:sldChg>
      <pc:sldChg chg="modSp mod">
        <pc:chgData name="David Jenkins" userId="16ffab5666b50b18" providerId="LiveId" clId="{000CF847-2F32-4A63-8FEE-47FCA731091B}" dt="2023-09-27T06:29:54.405" v="82" actId="20577"/>
        <pc:sldMkLst>
          <pc:docMk/>
          <pc:sldMk cId="1457394373" sldId="289"/>
        </pc:sldMkLst>
        <pc:graphicFrameChg chg="modGraphic">
          <ac:chgData name="David Jenkins" userId="16ffab5666b50b18" providerId="LiveId" clId="{000CF847-2F32-4A63-8FEE-47FCA731091B}" dt="2023-09-27T06:29:54.405" v="82" actId="20577"/>
          <ac:graphicFrameMkLst>
            <pc:docMk/>
            <pc:sldMk cId="1457394373" sldId="289"/>
            <ac:graphicFrameMk id="5" creationId="{00000000-0000-0000-0000-000000000000}"/>
          </ac:graphicFrameMkLst>
        </pc:graphicFrameChg>
      </pc:sldChg>
      <pc:sldChg chg="modSp mod">
        <pc:chgData name="David Jenkins" userId="16ffab5666b50b18" providerId="LiveId" clId="{000CF847-2F32-4A63-8FEE-47FCA731091B}" dt="2023-09-27T06:27:44.070" v="5" actId="20577"/>
        <pc:sldMkLst>
          <pc:docMk/>
          <pc:sldMk cId="3903743753" sldId="298"/>
        </pc:sldMkLst>
        <pc:graphicFrameChg chg="modGraphic">
          <ac:chgData name="David Jenkins" userId="16ffab5666b50b18" providerId="LiveId" clId="{000CF847-2F32-4A63-8FEE-47FCA731091B}" dt="2023-09-27T06:27:44.070" v="5" actId="20577"/>
          <ac:graphicFrameMkLst>
            <pc:docMk/>
            <pc:sldMk cId="3903743753" sldId="298"/>
            <ac:graphicFrameMk id="4" creationId="{00000000-0000-0000-0000-000000000000}"/>
          </ac:graphicFrameMkLst>
        </pc:graphicFrameChg>
      </pc:sldChg>
      <pc:sldChg chg="modSp mod">
        <pc:chgData name="David Jenkins" userId="16ffab5666b50b18" providerId="LiveId" clId="{000CF847-2F32-4A63-8FEE-47FCA731091B}" dt="2023-09-27T06:29:28.721" v="64" actId="20577"/>
        <pc:sldMkLst>
          <pc:docMk/>
          <pc:sldMk cId="87925929" sldId="299"/>
        </pc:sldMkLst>
        <pc:graphicFrameChg chg="modGraphic">
          <ac:chgData name="David Jenkins" userId="16ffab5666b50b18" providerId="LiveId" clId="{000CF847-2F32-4A63-8FEE-47FCA731091B}" dt="2023-09-27T06:29:28.721" v="64" actId="20577"/>
          <ac:graphicFrameMkLst>
            <pc:docMk/>
            <pc:sldMk cId="87925929" sldId="299"/>
            <ac:graphicFrameMk id="4" creationId="{82E96389-DA6D-426B-8355-03945F828205}"/>
          </ac:graphicFrameMkLst>
        </pc:graphicFrameChg>
      </pc:sldChg>
      <pc:sldChg chg="modSp mod">
        <pc:chgData name="David Jenkins" userId="16ffab5666b50b18" providerId="LiveId" clId="{000CF847-2F32-4A63-8FEE-47FCA731091B}" dt="2023-09-27T06:29:37.550" v="70" actId="20577"/>
        <pc:sldMkLst>
          <pc:docMk/>
          <pc:sldMk cId="1106865291" sldId="300"/>
        </pc:sldMkLst>
        <pc:graphicFrameChg chg="modGraphic">
          <ac:chgData name="David Jenkins" userId="16ffab5666b50b18" providerId="LiveId" clId="{000CF847-2F32-4A63-8FEE-47FCA731091B}" dt="2023-09-27T06:29:37.550" v="70" actId="20577"/>
          <ac:graphicFrameMkLst>
            <pc:docMk/>
            <pc:sldMk cId="1106865291" sldId="300"/>
            <ac:graphicFrameMk id="4" creationId="{3C7398B2-97B5-4C06-AC74-ACCE15EC6EC9}"/>
          </ac:graphicFrameMkLst>
        </pc:graphicFrameChg>
      </pc:sldChg>
      <pc:sldChg chg="modSp mod">
        <pc:chgData name="David Jenkins" userId="16ffab5666b50b18" providerId="LiveId" clId="{000CF847-2F32-4A63-8FEE-47FCA731091B}" dt="2023-09-27T06:29:45.471" v="76" actId="20577"/>
        <pc:sldMkLst>
          <pc:docMk/>
          <pc:sldMk cId="218065569" sldId="301"/>
        </pc:sldMkLst>
        <pc:graphicFrameChg chg="modGraphic">
          <ac:chgData name="David Jenkins" userId="16ffab5666b50b18" providerId="LiveId" clId="{000CF847-2F32-4A63-8FEE-47FCA731091B}" dt="2023-09-27T06:29:45.471" v="76" actId="20577"/>
          <ac:graphicFrameMkLst>
            <pc:docMk/>
            <pc:sldMk cId="218065569" sldId="301"/>
            <ac:graphicFrameMk id="4" creationId="{3C7398B2-97B5-4C06-AC74-ACCE15EC6EC9}"/>
          </ac:graphicFrameMkLst>
        </pc:graphicFrameChg>
      </pc:sldChg>
      <pc:sldChg chg="modSp mod">
        <pc:chgData name="David Jenkins" userId="16ffab5666b50b18" providerId="LiveId" clId="{000CF847-2F32-4A63-8FEE-47FCA731091B}" dt="2023-09-27T06:28:41.488" v="40" actId="20577"/>
        <pc:sldMkLst>
          <pc:docMk/>
          <pc:sldMk cId="2910485133" sldId="385"/>
        </pc:sldMkLst>
        <pc:graphicFrameChg chg="modGraphic">
          <ac:chgData name="David Jenkins" userId="16ffab5666b50b18" providerId="LiveId" clId="{000CF847-2F32-4A63-8FEE-47FCA731091B}" dt="2023-09-27T06:28:18.480" v="28" actId="20577"/>
          <ac:graphicFrameMkLst>
            <pc:docMk/>
            <pc:sldMk cId="2910485133" sldId="385"/>
            <ac:graphicFrameMk id="4" creationId="{00000000-0000-0000-0000-000000000000}"/>
          </ac:graphicFrameMkLst>
        </pc:graphicFrameChg>
        <pc:graphicFrameChg chg="modGraphic">
          <ac:chgData name="David Jenkins" userId="16ffab5666b50b18" providerId="LiveId" clId="{000CF847-2F32-4A63-8FEE-47FCA731091B}" dt="2023-09-27T06:28:41.488" v="40" actId="20577"/>
          <ac:graphicFrameMkLst>
            <pc:docMk/>
            <pc:sldMk cId="2910485133" sldId="385"/>
            <ac:graphicFrameMk id="5" creationId="{94C789FE-E9A7-4836-AE67-BCE5A241F6F7}"/>
          </ac:graphicFrameMkLst>
        </pc:graphicFrameChg>
      </pc:sldChg>
      <pc:sldChg chg="modSp mod">
        <pc:chgData name="David Jenkins" userId="16ffab5666b50b18" providerId="LiveId" clId="{000CF847-2F32-4A63-8FEE-47FCA731091B}" dt="2023-09-27T06:30:06.874" v="88" actId="20577"/>
        <pc:sldMkLst>
          <pc:docMk/>
          <pc:sldMk cId="1825295283" sldId="408"/>
        </pc:sldMkLst>
        <pc:graphicFrameChg chg="modGraphic">
          <ac:chgData name="David Jenkins" userId="16ffab5666b50b18" providerId="LiveId" clId="{000CF847-2F32-4A63-8FEE-47FCA731091B}" dt="2023-09-27T06:30:06.874" v="88" actId="20577"/>
          <ac:graphicFrameMkLst>
            <pc:docMk/>
            <pc:sldMk cId="1825295283" sldId="408"/>
            <ac:graphicFrameMk id="4" creationId="{3C7398B2-97B5-4C06-AC74-ACCE15EC6EC9}"/>
          </ac:graphicFrameMkLst>
        </pc:graphicFrameChg>
      </pc:sldChg>
      <pc:sldChg chg="modSp mod">
        <pc:chgData name="David Jenkins" userId="16ffab5666b50b18" providerId="LiveId" clId="{000CF847-2F32-4A63-8FEE-47FCA731091B}" dt="2023-09-27T06:30:17.564" v="94" actId="20577"/>
        <pc:sldMkLst>
          <pc:docMk/>
          <pc:sldMk cId="957821596" sldId="414"/>
        </pc:sldMkLst>
        <pc:graphicFrameChg chg="modGraphic">
          <ac:chgData name="David Jenkins" userId="16ffab5666b50b18" providerId="LiveId" clId="{000CF847-2F32-4A63-8FEE-47FCA731091B}" dt="2023-09-27T06:30:17.564" v="94" actId="20577"/>
          <ac:graphicFrameMkLst>
            <pc:docMk/>
            <pc:sldMk cId="957821596" sldId="414"/>
            <ac:graphicFrameMk id="4" creationId="{A1F4B81D-80B7-480B-929B-8BE4A33D7BD4}"/>
          </ac:graphicFrameMkLst>
        </pc:graphicFrameChg>
      </pc:sldChg>
      <pc:sldChg chg="modSp mod">
        <pc:chgData name="David Jenkins" userId="16ffab5666b50b18" providerId="LiveId" clId="{000CF847-2F32-4A63-8FEE-47FCA731091B}" dt="2023-09-27T06:29:19.600" v="58" actId="20577"/>
        <pc:sldMkLst>
          <pc:docMk/>
          <pc:sldMk cId="444133037" sldId="416"/>
        </pc:sldMkLst>
        <pc:graphicFrameChg chg="modGraphic">
          <ac:chgData name="David Jenkins" userId="16ffab5666b50b18" providerId="LiveId" clId="{000CF847-2F32-4A63-8FEE-47FCA731091B}" dt="2023-09-27T06:29:19.600" v="58" actId="20577"/>
          <ac:graphicFrameMkLst>
            <pc:docMk/>
            <pc:sldMk cId="444133037" sldId="416"/>
            <ac:graphicFrameMk id="4" creationId="{3C7398B2-97B5-4C06-AC74-ACCE15EC6EC9}"/>
          </ac:graphicFrameMkLst>
        </pc:graphicFrame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6-10T13:47:28.923"/>
    </inkml:context>
    <inkml:brush xml:id="br0">
      <inkml:brushProperty name="width" value="0.1" units="cm"/>
      <inkml:brushProperty name="height" value="0.1" units="cm"/>
      <inkml:brushProperty name="color" value="#E71224"/>
      <inkml:brushProperty name="ignorePressure" value="1"/>
    </inkml:brush>
  </inkml:definitions>
  <inkml:trace contextRef="#ctx0" brushRef="#br0">0 0,'6'0,"1"0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6-10T13:48:50.023"/>
    </inkml:context>
    <inkml:brush xml:id="br0">
      <inkml:brushProperty name="width" value="0.1" units="cm"/>
      <inkml:brushProperty name="height" value="0.1" units="cm"/>
      <inkml:brushProperty name="color" value="#E71224"/>
      <inkml:brushProperty name="ignorePressure" value="1"/>
    </inkml:brush>
  </inkml:definitions>
  <inkml:trace contextRef="#ctx0" brushRef="#br0">0 0,'0'0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6-10T13:48:50.719"/>
    </inkml:context>
    <inkml:brush xml:id="br0">
      <inkml:brushProperty name="width" value="0.1" units="cm"/>
      <inkml:brushProperty name="height" value="0.1" units="cm"/>
      <inkml:brushProperty name="color" value="#E71224"/>
      <inkml:brushProperty name="ignorePressure" value="1"/>
    </inkml:brush>
  </inkml:definitions>
  <inkml:trace contextRef="#ctx0" brushRef="#br0">1 1,'0'0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5-21T12:48:33.873"/>
    </inkml:context>
    <inkml:brush xml:id="br0">
      <inkml:brushProperty name="width" value="0.1" units="cm"/>
      <inkml:brushProperty name="height" value="0.1" units="cm"/>
      <inkml:brushProperty name="ignorePressure" value="1"/>
    </inkml:brush>
  </inkml:definitions>
  <inkml:trace contextRef="#ctx0" brushRef="#br0">1 0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6-10T13:47:02.197"/>
    </inkml:context>
    <inkml:brush xml:id="br0">
      <inkml:brushProperty name="width" value="0.1" units="cm"/>
      <inkml:brushProperty name="height" value="0.1" units="cm"/>
      <inkml:brushProperty name="color" value="#E71224"/>
      <inkml:brushProperty name="ignorePressure" value="1"/>
    </inkml:brush>
  </inkml:definitions>
  <inkml:trace contextRef="#ctx0" brushRef="#br0">1 1,'522'0,"-472"3,0 2,0 2,42 12,31 5,-21-8,31 7,1-7,112-1,247-16,-433 1</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6-10T13:50:00.580"/>
    </inkml:context>
    <inkml:brush xml:id="br0">
      <inkml:brushProperty name="width" value="0.1" units="cm"/>
      <inkml:brushProperty name="height" value="0.1" units="cm"/>
      <inkml:brushProperty name="color" value="#E71224"/>
      <inkml:brushProperty name="ignorePressure" value="1"/>
    </inkml:brush>
  </inkml:definitions>
  <inkml:trace contextRef="#ctx0" brushRef="#br0">1 1,'0'0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6-10T13:50:01.236"/>
    </inkml:context>
    <inkml:brush xml:id="br0">
      <inkml:brushProperty name="width" value="0.1" units="cm"/>
      <inkml:brushProperty name="height" value="0.1" units="cm"/>
      <inkml:brushProperty name="color" value="#E71224"/>
      <inkml:brushProperty name="ignorePressure" value="1"/>
    </inkml:brush>
  </inkml:definitions>
  <inkml:trace contextRef="#ctx0" brushRef="#br0">1 0,'0'0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6-10T13:59:49.900"/>
    </inkml:context>
    <inkml:brush xml:id="br0">
      <inkml:brushProperty name="width" value="0.1" units="cm"/>
      <inkml:brushProperty name="height" value="0.1" units="cm"/>
      <inkml:brushProperty name="ignorePressure" value="1"/>
    </inkml:brush>
  </inkml:definitions>
  <inkml:trace contextRef="#ctx0" brushRef="#br0">1 1,'0'0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6-10T14:55:43.770"/>
    </inkml:context>
    <inkml:brush xml:id="br0">
      <inkml:brushProperty name="width" value="0.1" units="cm"/>
      <inkml:brushProperty name="height" value="0.1" units="cm"/>
      <inkml:brushProperty name="ignorePressure" value="1"/>
    </inkml:brush>
  </inkml:definitions>
  <inkml:trace contextRef="#ctx0" brushRef="#br0">0 130,'7224'0,"-6486"-27,-8-31,-443 33,-64 6</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6-10T14:55:47.375"/>
    </inkml:context>
    <inkml:brush xml:id="br0">
      <inkml:brushProperty name="width" value="0.1" units="cm"/>
      <inkml:brushProperty name="height" value="0.1" units="cm"/>
      <inkml:brushProperty name="ignorePressure" value="1"/>
    </inkml:brush>
  </inkml:definitions>
  <inkml:trace contextRef="#ctx0" brushRef="#br0">1 1,'0'0</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6-10T14:55:48.739"/>
    </inkml:context>
    <inkml:brush xml:id="br0">
      <inkml:brushProperty name="width" value="0.1" units="cm"/>
      <inkml:brushProperty name="height" value="0.1" units="cm"/>
      <inkml:brushProperty name="ignorePressure" value="1"/>
    </inkml:brush>
  </inkml:definitions>
  <inkml:trace contextRef="#ctx0" brushRef="#br0">0 117,'352'0,"1191"-31,-1295 15,455-44,-636 51</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6-10T14:55:52.207"/>
    </inkml:context>
    <inkml:brush xml:id="br0">
      <inkml:brushProperty name="width" value="0.1" units="cm"/>
      <inkml:brushProperty name="height" value="0.1" units="cm"/>
      <inkml:brushProperty name="ignorePressure" value="1"/>
    </inkml:brush>
  </inkml:definitions>
  <inkml:trace contextRef="#ctx0" brushRef="#br0">0 0,'0'0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50443" y="0"/>
            <a:ext cx="2945659" cy="496411"/>
          </a:xfrm>
          <a:prstGeom prst="rect">
            <a:avLst/>
          </a:prstGeom>
        </p:spPr>
        <p:txBody>
          <a:bodyPr vert="horz" lIns="91440" tIns="45720" rIns="91440" bIns="45720" rtlCol="0"/>
          <a:lstStyle>
            <a:lvl1pPr algn="r">
              <a:defRPr sz="1200"/>
            </a:lvl1pPr>
          </a:lstStyle>
          <a:p>
            <a:fld id="{B7A126F7-C520-466E-8A08-C83A624AAD89}" type="datetimeFigureOut">
              <a:rPr lang="en-GB" smtClean="0"/>
              <a:pPr/>
              <a:t>27/09/2023</a:t>
            </a:fld>
            <a:endParaRPr lang="en-GB" dirty="0"/>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768" y="4715907"/>
            <a:ext cx="5438140" cy="4467701"/>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0091"/>
            <a:ext cx="2945659" cy="496411"/>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50443" y="9430091"/>
            <a:ext cx="2945659" cy="496411"/>
          </a:xfrm>
          <a:prstGeom prst="rect">
            <a:avLst/>
          </a:prstGeom>
        </p:spPr>
        <p:txBody>
          <a:bodyPr vert="horz" lIns="91440" tIns="45720" rIns="91440" bIns="45720" rtlCol="0" anchor="b"/>
          <a:lstStyle>
            <a:lvl1pPr algn="r">
              <a:defRPr sz="1200"/>
            </a:lvl1pPr>
          </a:lstStyle>
          <a:p>
            <a:fld id="{D3BD075C-D0CD-4F41-93C9-0B6DF6D55B16}" type="slidenum">
              <a:rPr lang="en-GB" smtClean="0"/>
              <a:pPr/>
              <a:t>‹#›</a:t>
            </a:fld>
            <a:endParaRPr lang="en-GB" dirty="0"/>
          </a:p>
        </p:txBody>
      </p:sp>
    </p:spTree>
    <p:extLst>
      <p:ext uri="{BB962C8B-B14F-4D97-AF65-F5344CB8AC3E}">
        <p14:creationId xmlns:p14="http://schemas.microsoft.com/office/powerpoint/2010/main" val="12200844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3BD075C-D0CD-4F41-93C9-0B6DF6D55B16}" type="slidenum">
              <a:rPr lang="en-GB" smtClean="0"/>
              <a:pPr/>
              <a:t>11</a:t>
            </a:fld>
            <a:endParaRPr lang="en-GB" dirty="0"/>
          </a:p>
        </p:txBody>
      </p:sp>
    </p:spTree>
    <p:extLst>
      <p:ext uri="{BB962C8B-B14F-4D97-AF65-F5344CB8AC3E}">
        <p14:creationId xmlns:p14="http://schemas.microsoft.com/office/powerpoint/2010/main" val="31893196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74B2F781-B445-4BD2-8B2A-689947A0B480}" type="datetime1">
              <a:rPr lang="en-GB" smtClean="0"/>
              <a:pPr/>
              <a:t>27/09/2023</a:t>
            </a:fld>
            <a:endParaRPr lang="en-GB" dirty="0"/>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838188386"/>
      </p:ext>
    </p:extLst>
  </p:cSld>
  <p:clrMapOvr>
    <a:masterClrMapping/>
  </p:clrMapOvr>
  <p:transition>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8E32E50-136A-4496-B4FF-7C83C21E682A}" type="datetime1">
              <a:rPr lang="en-GB" smtClean="0"/>
              <a:pPr/>
              <a:t>27/09/2023</a:t>
            </a:fld>
            <a:endParaRPr lang="en-GB" dirty="0"/>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3612720440"/>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6D76745-32FB-4C91-A25B-63A85D072CAB}" type="datetime1">
              <a:rPr lang="en-GB" smtClean="0"/>
              <a:pPr/>
              <a:t>27/09/2023</a:t>
            </a:fld>
            <a:endParaRPr lang="en-GB" dirty="0"/>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3520448319"/>
      </p:ext>
    </p:extLst>
  </p:cSld>
  <p:clrMapOvr>
    <a:masterClrMapping/>
  </p:clrMapOvr>
  <p:transition>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8E32E50-136A-4496-B4FF-7C83C21E682A}" type="datetime1">
              <a:rPr lang="en-GB" smtClean="0"/>
              <a:pPr/>
              <a:t>27/09/2023</a:t>
            </a:fld>
            <a:endParaRPr lang="en-GB" dirty="0"/>
          </a:p>
        </p:txBody>
      </p:sp>
      <p:sp>
        <p:nvSpPr>
          <p:cNvPr id="7" name="Slide Number Placeholder 6"/>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2438738303"/>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8E32E50-136A-4496-B4FF-7C83C21E682A}" type="datetime1">
              <a:rPr lang="en-GB" smtClean="0"/>
              <a:pPr/>
              <a:t>27/09/2023</a:t>
            </a:fld>
            <a:endParaRPr lang="en-GB" dirty="0"/>
          </a:p>
        </p:txBody>
      </p:sp>
      <p:sp>
        <p:nvSpPr>
          <p:cNvPr id="9" name="Slide Number Placeholder 8"/>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2736666351"/>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4F9F918-2B10-433F-BEA4-607AFF3DC02D}" type="datetime1">
              <a:rPr lang="en-GB" smtClean="0"/>
              <a:pPr/>
              <a:t>27/09/2023</a:t>
            </a:fld>
            <a:endParaRPr lang="en-GB" dirty="0"/>
          </a:p>
        </p:txBody>
      </p:sp>
      <p:sp>
        <p:nvSpPr>
          <p:cNvPr id="5" name="Slide Number Placeholder 4"/>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873177553"/>
      </p:ext>
    </p:extLst>
  </p:cSld>
  <p:clrMapOvr>
    <a:masterClrMapping/>
  </p:clrMapOvr>
  <p:transition>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0F9558-83A0-44D4-8BB7-8012104B0C4B}" type="datetime1">
              <a:rPr lang="en-GB" smtClean="0"/>
              <a:pPr/>
              <a:t>27/09/2023</a:t>
            </a:fld>
            <a:endParaRPr lang="en-GB" dirty="0"/>
          </a:p>
        </p:txBody>
      </p:sp>
      <p:sp>
        <p:nvSpPr>
          <p:cNvPr id="4" name="Slide Number Placeholder 3"/>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3165703733"/>
      </p:ext>
    </p:extLst>
  </p:cSld>
  <p:clrMapOvr>
    <a:masterClrMapping/>
  </p:clrMapOvr>
  <p:transition>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F848E86-E565-4C1A-8FF6-FFBF881AFDA2}" type="datetime1">
              <a:rPr lang="en-GB" smtClean="0"/>
              <a:pPr/>
              <a:t>27/09/2023</a:t>
            </a:fld>
            <a:endParaRPr lang="en-GB" dirty="0"/>
          </a:p>
        </p:txBody>
      </p:sp>
      <p:sp>
        <p:nvSpPr>
          <p:cNvPr id="7" name="Slide Number Placeholder 6"/>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2091874486"/>
      </p:ext>
    </p:extLst>
  </p:cSld>
  <p:clrMapOvr>
    <a:masterClrMapping/>
  </p:clrMapOvr>
  <p:transition>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endParaRPr lang="en-GB" dirty="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518400C-1BBB-4F63-8D87-0E7EEA0138C9}" type="datetime1">
              <a:rPr lang="en-GB" smtClean="0"/>
              <a:pPr/>
              <a:t>27/09/2023</a:t>
            </a:fld>
            <a:endParaRPr lang="en-GB" dirty="0"/>
          </a:p>
        </p:txBody>
      </p:sp>
      <p:sp>
        <p:nvSpPr>
          <p:cNvPr id="7" name="Slide Number Placeholder 6"/>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92637008"/>
      </p:ext>
    </p:extLst>
  </p:cSld>
  <p:clrMapOvr>
    <a:masterClrMapping/>
  </p:clrMapOvr>
  <p:transition>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CE307F9-FE9E-4ABC-95D4-B51194F73759}" type="datetime1">
              <a:rPr lang="en-GB" smtClean="0"/>
              <a:pPr/>
              <a:t>27/09/2023</a:t>
            </a:fld>
            <a:endParaRPr lang="en-GB" dirty="0"/>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1249975525"/>
      </p:ext>
    </p:extLst>
  </p:cSld>
  <p:clrMapOvr>
    <a:masterClrMapping/>
  </p:clrMapOvr>
  <p:transition>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E25F774-4146-4C45-B3A5-262743FB5673}" type="datetime1">
              <a:rPr lang="en-GB" smtClean="0"/>
              <a:pPr/>
              <a:t>27/09/2023</a:t>
            </a:fld>
            <a:endParaRPr lang="en-GB" dirty="0"/>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2153369918"/>
      </p:ext>
    </p:extLst>
  </p:cSld>
  <p:clrMapOvr>
    <a:masterClrMapping/>
  </p:clrMapOvr>
  <p:transition>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05D5B1F-946A-4F5A-8AC8-B2FA636A70F2}" type="datetime1">
              <a:rPr lang="en-GB" smtClean="0"/>
              <a:pPr/>
              <a:t>27/09/2023</a:t>
            </a:fld>
            <a:endParaRPr lang="en-GB" dirty="0"/>
          </a:p>
        </p:txBody>
      </p:sp>
      <p:sp>
        <p:nvSpPr>
          <p:cNvPr id="5" name="Footer Placeholder 4"/>
          <p:cNvSpPr>
            <a:spLocks noGrp="1"/>
          </p:cNvSpPr>
          <p:nvPr>
            <p:ph type="ftr" sz="quarter" idx="11"/>
          </p:nvPr>
        </p:nvSpPr>
        <p:spPr>
          <a:xfrm>
            <a:off x="659165" y="6356350"/>
            <a:ext cx="2847975" cy="365125"/>
          </a:xfrm>
          <a:prstGeom prst="rect">
            <a:avLst/>
          </a:prstGeom>
        </p:spPr>
        <p:txBody>
          <a:bodyPr/>
          <a:lstStyle/>
          <a:p>
            <a:endParaRPr lang="en-GB" dirty="0"/>
          </a:p>
        </p:txBody>
      </p:sp>
      <p:sp>
        <p:nvSpPr>
          <p:cNvPr id="6" name="Slide Number Placeholder 5"/>
          <p:cNvSpPr>
            <a:spLocks noGrp="1"/>
          </p:cNvSpPr>
          <p:nvPr>
            <p:ph type="sldNum" sz="quarter" idx="12"/>
          </p:nvPr>
        </p:nvSpPr>
        <p:spPr>
          <a:xfrm>
            <a:off x="8582025" y="0"/>
            <a:ext cx="561975" cy="365125"/>
          </a:xfrm>
        </p:spPr>
        <p:txBody>
          <a:bodyPr/>
          <a:lstStyle>
            <a:lvl1pPr algn="r">
              <a:defRPr b="1">
                <a:solidFill>
                  <a:schemeClr val="tx2"/>
                </a:solidFill>
                <a:latin typeface="+mj-lt"/>
              </a:defRPr>
            </a:lvl1pPr>
          </a:lstStyle>
          <a:p>
            <a:fld id="{C3F65BB1-9206-4D7F-97F9-47DCC7DC6334}" type="slidenum">
              <a:rPr lang="en-GB" smtClean="0"/>
              <a:pPr/>
              <a:t>‹#›</a:t>
            </a:fld>
            <a:endParaRPr lang="en-GB" dirty="0"/>
          </a:p>
        </p:txBody>
      </p:sp>
      <p:sp>
        <p:nvSpPr>
          <p:cNvPr id="7" name="Title 2"/>
          <p:cNvSpPr txBox="1">
            <a:spLocks/>
          </p:cNvSpPr>
          <p:nvPr userDrawn="1"/>
        </p:nvSpPr>
        <p:spPr>
          <a:xfrm>
            <a:off x="467544" y="152400"/>
            <a:ext cx="8229600" cy="1600200"/>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endParaRPr lang="en-GB" sz="3600" dirty="0"/>
          </a:p>
        </p:txBody>
      </p:sp>
    </p:spTree>
    <p:extLst>
      <p:ext uri="{BB962C8B-B14F-4D97-AF65-F5344CB8AC3E}">
        <p14:creationId xmlns:p14="http://schemas.microsoft.com/office/powerpoint/2010/main" val="1817955075"/>
      </p:ext>
    </p:extLst>
  </p:cSld>
  <p:clrMapOvr>
    <a:masterClrMapping/>
  </p:clrMapOvr>
  <p:transition>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emf"/><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D8E32E50-136A-4496-B4FF-7C83C21E682A}" type="datetime1">
              <a:rPr lang="en-GB" smtClean="0"/>
              <a:pPr/>
              <a:t>27/09/2023</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C3F65BB1-9206-4D7F-97F9-47DCC7DC6334}" type="slidenum">
              <a:rPr lang="en-GB" smtClean="0"/>
              <a:pPr/>
              <a:t>‹#›</a:t>
            </a:fld>
            <a:endParaRPr lang="en-GB" dirty="0"/>
          </a:p>
        </p:txBody>
      </p:sp>
      <p:pic>
        <p:nvPicPr>
          <p:cNvPr id="7" name="Picture 6">
            <a:extLst>
              <a:ext uri="{FF2B5EF4-FFF2-40B4-BE49-F238E27FC236}">
                <a16:creationId xmlns:a16="http://schemas.microsoft.com/office/drawing/2014/main" id="{87736A3C-719A-48E3-9AF6-F6A04F7FDA46}"/>
              </a:ext>
            </a:extLst>
          </p:cNvPr>
          <p:cNvPicPr/>
          <p:nvPr userDrawn="1"/>
        </p:nvPicPr>
        <p:blipFill>
          <a:blip r:embed="rId15" cstate="print">
            <a:extLst>
              <a:ext uri="{28A0092B-C50C-407E-A947-70E740481C1C}">
                <a14:useLocalDpi xmlns:a14="http://schemas.microsoft.com/office/drawing/2010/main" val="0"/>
              </a:ext>
            </a:extLst>
          </a:blip>
          <a:srcRect/>
          <a:stretch>
            <a:fillRect/>
          </a:stretch>
        </p:blipFill>
        <p:spPr bwMode="auto">
          <a:xfrm>
            <a:off x="8388496" y="5913368"/>
            <a:ext cx="648000" cy="82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990025692"/>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74" r:id="rId12"/>
  </p:sldLayoutIdLst>
  <p:transition>
    <p:dissolve/>
  </p:transition>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9.xml.rels><?xml version="1.0" encoding="UTF-8" standalone="yes"?>
<Relationships xmlns="http://schemas.openxmlformats.org/package/2006/relationships"><Relationship Id="rId3" Type="http://schemas.openxmlformats.org/officeDocument/2006/relationships/customXml" Target="../ink/ink1.xml"/><Relationship Id="rId7" Type="http://schemas.openxmlformats.org/officeDocument/2006/relationships/customXml" Target="../ink/ink3.xml"/><Relationship Id="rId2" Type="http://schemas.openxmlformats.org/officeDocument/2006/relationships/slideLayout" Target="../slideLayouts/slideLayout2.xml"/><Relationship Id="rId1" Type="http://schemas.openxmlformats.org/officeDocument/2006/relationships/tags" Target="../tags/tag3.xml"/><Relationship Id="rId6" Type="http://schemas.openxmlformats.org/officeDocument/2006/relationships/image" Target="../media/image7.png"/><Relationship Id="rId5" Type="http://schemas.openxmlformats.org/officeDocument/2006/relationships/customXml" Target="../ink/ink2.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11.xml.rels><?xml version="1.0" encoding="UTF-8" standalone="yes"?>
<Relationships xmlns="http://schemas.openxmlformats.org/package/2006/relationships"><Relationship Id="rId8" Type="http://schemas.openxmlformats.org/officeDocument/2006/relationships/customXml" Target="../ink/ink6.xml"/><Relationship Id="rId13" Type="http://schemas.openxmlformats.org/officeDocument/2006/relationships/image" Target="../media/image10.png"/><Relationship Id="rId3" Type="http://schemas.openxmlformats.org/officeDocument/2006/relationships/notesSlide" Target="../notesSlides/notesSlide1.xml"/><Relationship Id="rId7" Type="http://schemas.openxmlformats.org/officeDocument/2006/relationships/image" Target="../media/image9.png"/><Relationship Id="rId12" Type="http://schemas.openxmlformats.org/officeDocument/2006/relationships/customXml" Target="../ink/ink9.xml"/><Relationship Id="rId17" Type="http://schemas.openxmlformats.org/officeDocument/2006/relationships/customXml" Target="../ink/ink12.xml"/><Relationship Id="rId2" Type="http://schemas.openxmlformats.org/officeDocument/2006/relationships/slideLayout" Target="../slideLayouts/slideLayout7.xml"/><Relationship Id="rId16" Type="http://schemas.openxmlformats.org/officeDocument/2006/relationships/image" Target="../media/image11.png"/><Relationship Id="rId1" Type="http://schemas.openxmlformats.org/officeDocument/2006/relationships/tags" Target="../tags/tag5.xml"/><Relationship Id="rId6" Type="http://schemas.openxmlformats.org/officeDocument/2006/relationships/customXml" Target="../ink/ink5.xml"/><Relationship Id="rId11" Type="http://schemas.openxmlformats.org/officeDocument/2006/relationships/customXml" Target="../ink/ink8.xml"/><Relationship Id="rId5" Type="http://schemas.openxmlformats.org/officeDocument/2006/relationships/image" Target="../media/image8.png"/><Relationship Id="rId15" Type="http://schemas.openxmlformats.org/officeDocument/2006/relationships/customXml" Target="../ink/ink11.xml"/><Relationship Id="rId10" Type="http://schemas.openxmlformats.org/officeDocument/2006/relationships/customXml" Target="../ink/ink7.xml"/><Relationship Id="rId4" Type="http://schemas.openxmlformats.org/officeDocument/2006/relationships/customXml" Target="../ink/ink4.xml"/><Relationship Id="rId9" Type="http://schemas.openxmlformats.org/officeDocument/2006/relationships/image" Target="../media/image7.png"/><Relationship Id="rId14" Type="http://schemas.openxmlformats.org/officeDocument/2006/relationships/customXml" Target="../ink/ink10.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7.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8.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9.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0.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4800" dirty="0">
                <a:solidFill>
                  <a:srgbClr val="FFFF00"/>
                </a:solidFill>
              </a:rPr>
              <a:t>MBA </a:t>
            </a:r>
            <a:r>
              <a:rPr lang="en-GB" sz="4800">
                <a:solidFill>
                  <a:srgbClr val="FFFF00"/>
                </a:solidFill>
              </a:rPr>
              <a:t>Corporate Finance</a:t>
            </a:r>
            <a:endParaRPr lang="en-GB" sz="4800" dirty="0">
              <a:solidFill>
                <a:srgbClr val="FFFF00"/>
              </a:solidFill>
            </a:endParaRPr>
          </a:p>
        </p:txBody>
      </p:sp>
      <p:sp>
        <p:nvSpPr>
          <p:cNvPr id="3" name="Subtitle 2"/>
          <p:cNvSpPr>
            <a:spLocks noGrp="1"/>
          </p:cNvSpPr>
          <p:nvPr>
            <p:ph type="subTitle" idx="1"/>
          </p:nvPr>
        </p:nvSpPr>
        <p:spPr>
          <a:xfrm>
            <a:off x="323528" y="3717032"/>
            <a:ext cx="8496944" cy="1752600"/>
          </a:xfrm>
        </p:spPr>
        <p:txBody>
          <a:bodyPr>
            <a:normAutofit/>
          </a:bodyPr>
          <a:lstStyle/>
          <a:p>
            <a:r>
              <a:rPr lang="en-GB" sz="4000" dirty="0">
                <a:solidFill>
                  <a:schemeClr val="bg1"/>
                </a:solidFill>
              </a:rPr>
              <a:t>Working capital management</a:t>
            </a:r>
          </a:p>
        </p:txBody>
      </p:sp>
      <p:sp>
        <p:nvSpPr>
          <p:cNvPr id="4" name="Slide Number Placeholder 3"/>
          <p:cNvSpPr>
            <a:spLocks noGrp="1"/>
          </p:cNvSpPr>
          <p:nvPr>
            <p:ph type="sldNum" sz="quarter" idx="4294967295"/>
          </p:nvPr>
        </p:nvSpPr>
        <p:spPr>
          <a:xfrm>
            <a:off x="8647272" y="6407944"/>
            <a:ext cx="365760" cy="365125"/>
          </a:xfrm>
          <a:prstGeom prst="rect">
            <a:avLst/>
          </a:prstGeom>
        </p:spPr>
        <p:txBody>
          <a:bodyPr/>
          <a:lstStyle/>
          <a:p>
            <a:fld id="{C2C2459C-41A3-4DEE-9162-AED796F61C72}" type="slidenum">
              <a:rPr lang="en-GB" smtClean="0"/>
              <a:pPr/>
              <a:t>1</a:t>
            </a:fld>
            <a:endParaRPr lang="en-GB" dirty="0"/>
          </a:p>
        </p:txBody>
      </p:sp>
    </p:spTree>
    <p:custDataLst>
      <p:tags r:id="rId1"/>
    </p:custDataLst>
    <p:extLst>
      <p:ext uri="{BB962C8B-B14F-4D97-AF65-F5344CB8AC3E}">
        <p14:creationId xmlns:p14="http://schemas.microsoft.com/office/powerpoint/2010/main" val="20480887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358E61-F6A0-41DE-A60B-CE1569FB3DA0}"/>
              </a:ext>
            </a:extLst>
          </p:cNvPr>
          <p:cNvSpPr>
            <a:spLocks noGrp="1"/>
          </p:cNvSpPr>
          <p:nvPr>
            <p:ph type="title"/>
          </p:nvPr>
        </p:nvSpPr>
        <p:spPr>
          <a:xfrm>
            <a:off x="457200" y="22111"/>
            <a:ext cx="8229600" cy="1143000"/>
          </a:xfrm>
        </p:spPr>
        <p:txBody>
          <a:bodyPr/>
          <a:lstStyle/>
          <a:p>
            <a:r>
              <a:rPr lang="en-GB" dirty="0"/>
              <a:t>Introduction</a:t>
            </a:r>
          </a:p>
        </p:txBody>
      </p:sp>
      <p:sp>
        <p:nvSpPr>
          <p:cNvPr id="3" name="Content Placeholder 2">
            <a:extLst>
              <a:ext uri="{FF2B5EF4-FFF2-40B4-BE49-F238E27FC236}">
                <a16:creationId xmlns:a16="http://schemas.microsoft.com/office/drawing/2014/main" id="{419FB1EA-3B3A-47A9-9504-6D82B01B6693}"/>
              </a:ext>
            </a:extLst>
          </p:cNvPr>
          <p:cNvSpPr>
            <a:spLocks noGrp="1"/>
          </p:cNvSpPr>
          <p:nvPr>
            <p:ph idx="1"/>
          </p:nvPr>
        </p:nvSpPr>
        <p:spPr>
          <a:xfrm>
            <a:off x="457200" y="1196752"/>
            <a:ext cx="8229600" cy="4320481"/>
          </a:xfrm>
        </p:spPr>
        <p:txBody>
          <a:bodyPr>
            <a:normAutofit fontScale="85000" lnSpcReduction="10000"/>
          </a:bodyPr>
          <a:lstStyle/>
          <a:p>
            <a:r>
              <a:rPr lang="en-GB" dirty="0">
                <a:latin typeface="Arial" panose="020B0604020202020204" pitchFamily="34" charset="0"/>
                <a:cs typeface="Arial" panose="020B0604020202020204" pitchFamily="34" charset="0"/>
              </a:rPr>
              <a:t>This session is part one of two covering working capital management</a:t>
            </a:r>
          </a:p>
          <a:p>
            <a:pPr marL="0" indent="0">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Part one focuses on the analysis of a business organisation’s current working capital position</a:t>
            </a:r>
          </a:p>
          <a:p>
            <a:endParaRPr lang="en-GB"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Part two covers the control and short-term planning to improve the firm’s working capital efficiency and effectiveness</a:t>
            </a:r>
          </a:p>
        </p:txBody>
      </p:sp>
      <p:sp>
        <p:nvSpPr>
          <p:cNvPr id="4" name="Slide Number Placeholder 3">
            <a:extLst>
              <a:ext uri="{FF2B5EF4-FFF2-40B4-BE49-F238E27FC236}">
                <a16:creationId xmlns:a16="http://schemas.microsoft.com/office/drawing/2014/main" id="{86E37E3C-2B6E-4A68-B2A4-450DB13B09E1}"/>
              </a:ext>
            </a:extLst>
          </p:cNvPr>
          <p:cNvSpPr>
            <a:spLocks noGrp="1"/>
          </p:cNvSpPr>
          <p:nvPr>
            <p:ph type="sldNum" sz="quarter" idx="12"/>
          </p:nvPr>
        </p:nvSpPr>
        <p:spPr/>
        <p:txBody>
          <a:bodyPr/>
          <a:lstStyle/>
          <a:p>
            <a:fld id="{C3F65BB1-9206-4D7F-97F9-47DCC7DC6334}" type="slidenum">
              <a:rPr lang="en-GB" smtClean="0"/>
              <a:pPr/>
              <a:t>2</a:t>
            </a:fld>
            <a:endParaRPr lang="en-GB" dirty="0"/>
          </a:p>
        </p:txBody>
      </p:sp>
    </p:spTree>
    <p:extLst>
      <p:ext uri="{BB962C8B-B14F-4D97-AF65-F5344CB8AC3E}">
        <p14:creationId xmlns:p14="http://schemas.microsoft.com/office/powerpoint/2010/main" val="11605906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3BDDE1-1261-45A6-B951-08DE61D65DA7}"/>
              </a:ext>
            </a:extLst>
          </p:cNvPr>
          <p:cNvSpPr>
            <a:spLocks noGrp="1"/>
          </p:cNvSpPr>
          <p:nvPr>
            <p:ph type="title"/>
          </p:nvPr>
        </p:nvSpPr>
        <p:spPr>
          <a:xfrm>
            <a:off x="446043" y="136525"/>
            <a:ext cx="8229600" cy="1143000"/>
          </a:xfrm>
        </p:spPr>
        <p:txBody>
          <a:bodyPr>
            <a:normAutofit fontScale="90000"/>
          </a:bodyPr>
          <a:lstStyle/>
          <a:p>
            <a:r>
              <a:rPr lang="en-GB" dirty="0"/>
              <a:t>The importance of working capital management</a:t>
            </a:r>
          </a:p>
        </p:txBody>
      </p:sp>
      <p:sp>
        <p:nvSpPr>
          <p:cNvPr id="3" name="Content Placeholder 2">
            <a:extLst>
              <a:ext uri="{FF2B5EF4-FFF2-40B4-BE49-F238E27FC236}">
                <a16:creationId xmlns:a16="http://schemas.microsoft.com/office/drawing/2014/main" id="{8FAC586E-7A1F-4E90-BACD-774C14E7B0BB}"/>
              </a:ext>
            </a:extLst>
          </p:cNvPr>
          <p:cNvSpPr>
            <a:spLocks noGrp="1"/>
          </p:cNvSpPr>
          <p:nvPr>
            <p:ph idx="1"/>
          </p:nvPr>
        </p:nvSpPr>
        <p:spPr>
          <a:xfrm>
            <a:off x="446043" y="1417638"/>
            <a:ext cx="8229600" cy="3917032"/>
          </a:xfrm>
        </p:spPr>
        <p:txBody>
          <a:bodyPr>
            <a:normAutofit fontScale="92500" lnSpcReduction="20000"/>
          </a:bodyPr>
          <a:lstStyle/>
          <a:p>
            <a:r>
              <a:rPr lang="en-GB" dirty="0">
                <a:latin typeface="Arial" panose="020B0604020202020204" pitchFamily="34" charset="0"/>
                <a:cs typeface="Arial" panose="020B0604020202020204" pitchFamily="34" charset="0"/>
              </a:rPr>
              <a:t>Working capital is the lifeblood of any business organisation</a:t>
            </a:r>
          </a:p>
          <a:p>
            <a:pPr marL="0" indent="0">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Without proper management of working capital, the business will go bust</a:t>
            </a:r>
          </a:p>
          <a:p>
            <a:pPr marL="0" indent="0">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Over 85% of all business failures are due to poor working capital management which leads to cash flow problems </a:t>
            </a:r>
          </a:p>
        </p:txBody>
      </p:sp>
      <p:sp>
        <p:nvSpPr>
          <p:cNvPr id="4" name="Slide Number Placeholder 3">
            <a:extLst>
              <a:ext uri="{FF2B5EF4-FFF2-40B4-BE49-F238E27FC236}">
                <a16:creationId xmlns:a16="http://schemas.microsoft.com/office/drawing/2014/main" id="{917C8F29-7B33-4A23-AF34-B410CE0E350B}"/>
              </a:ext>
            </a:extLst>
          </p:cNvPr>
          <p:cNvSpPr>
            <a:spLocks noGrp="1"/>
          </p:cNvSpPr>
          <p:nvPr>
            <p:ph type="sldNum" sz="quarter" idx="12"/>
          </p:nvPr>
        </p:nvSpPr>
        <p:spPr/>
        <p:txBody>
          <a:bodyPr/>
          <a:lstStyle/>
          <a:p>
            <a:fld id="{C3F65BB1-9206-4D7F-97F9-47DCC7DC6334}" type="slidenum">
              <a:rPr lang="en-GB" smtClean="0"/>
              <a:pPr/>
              <a:t>3</a:t>
            </a:fld>
            <a:endParaRPr lang="en-GB" dirty="0"/>
          </a:p>
        </p:txBody>
      </p:sp>
    </p:spTree>
    <p:extLst>
      <p:ext uri="{BB962C8B-B14F-4D97-AF65-F5344CB8AC3E}">
        <p14:creationId xmlns:p14="http://schemas.microsoft.com/office/powerpoint/2010/main" val="34532090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3184" y="154235"/>
            <a:ext cx="8229600" cy="562074"/>
          </a:xfrm>
        </p:spPr>
        <p:txBody>
          <a:bodyPr>
            <a:noAutofit/>
          </a:bodyPr>
          <a:lstStyle/>
          <a:p>
            <a:r>
              <a:rPr lang="en-GB" sz="4000" dirty="0">
                <a:solidFill>
                  <a:schemeClr val="tx2"/>
                </a:solidFill>
              </a:rPr>
              <a:t>The role and flow of working capital</a:t>
            </a:r>
          </a:p>
        </p:txBody>
      </p:sp>
      <p:sp>
        <p:nvSpPr>
          <p:cNvPr id="3" name="TextBox 2"/>
          <p:cNvSpPr txBox="1"/>
          <p:nvPr/>
        </p:nvSpPr>
        <p:spPr>
          <a:xfrm>
            <a:off x="4211960" y="992148"/>
            <a:ext cx="2160240" cy="46166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GB" sz="2400" dirty="0"/>
              <a:t>Initial Capital</a:t>
            </a:r>
          </a:p>
        </p:txBody>
      </p:sp>
      <p:sp>
        <p:nvSpPr>
          <p:cNvPr id="4" name="TextBox 3"/>
          <p:cNvSpPr txBox="1"/>
          <p:nvPr/>
        </p:nvSpPr>
        <p:spPr>
          <a:xfrm>
            <a:off x="4788024" y="2420888"/>
            <a:ext cx="1800200" cy="830997"/>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GB" sz="2400" dirty="0"/>
              <a:t>Reinvested net profit</a:t>
            </a:r>
          </a:p>
        </p:txBody>
      </p:sp>
      <p:sp>
        <p:nvSpPr>
          <p:cNvPr id="5" name="TextBox 4"/>
          <p:cNvSpPr txBox="1"/>
          <p:nvPr/>
        </p:nvSpPr>
        <p:spPr>
          <a:xfrm>
            <a:off x="7009218" y="3424411"/>
            <a:ext cx="1944216" cy="461665"/>
          </a:xfrm>
          <a:prstGeom prst="rect">
            <a:avLst/>
          </a:prstGeom>
          <a:ln>
            <a:solidFill>
              <a:schemeClr val="tx2"/>
            </a:solidFill>
          </a:ln>
          <a:effectLst>
            <a:glow rad="101600">
              <a:schemeClr val="accent1">
                <a:satMod val="175000"/>
                <a:alpha val="40000"/>
              </a:scheme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GB" sz="2400" dirty="0"/>
              <a:t>The business</a:t>
            </a:r>
          </a:p>
        </p:txBody>
      </p:sp>
      <p:sp>
        <p:nvSpPr>
          <p:cNvPr id="6" name="TextBox 5"/>
          <p:cNvSpPr txBox="1"/>
          <p:nvPr/>
        </p:nvSpPr>
        <p:spPr>
          <a:xfrm>
            <a:off x="4427984" y="4441159"/>
            <a:ext cx="3024336" cy="1200329"/>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GB" sz="2400" dirty="0"/>
              <a:t>Purchase of stock,  payment for labour, overheads etc.</a:t>
            </a:r>
          </a:p>
        </p:txBody>
      </p:sp>
      <p:sp>
        <p:nvSpPr>
          <p:cNvPr id="7" name="TextBox 6"/>
          <p:cNvSpPr txBox="1"/>
          <p:nvPr/>
        </p:nvSpPr>
        <p:spPr>
          <a:xfrm>
            <a:off x="827584" y="4447688"/>
            <a:ext cx="2952328" cy="1200329"/>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GB" sz="2400" dirty="0"/>
              <a:t>Sale of goods and services for cash or credit sales</a:t>
            </a:r>
          </a:p>
        </p:txBody>
      </p:sp>
      <p:sp>
        <p:nvSpPr>
          <p:cNvPr id="8" name="TextBox 7"/>
          <p:cNvSpPr txBox="1"/>
          <p:nvPr/>
        </p:nvSpPr>
        <p:spPr>
          <a:xfrm>
            <a:off x="251520" y="2765366"/>
            <a:ext cx="1800200" cy="830997"/>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GB" sz="2400" dirty="0"/>
              <a:t>Payment of creditors</a:t>
            </a:r>
          </a:p>
        </p:txBody>
      </p:sp>
      <p:sp>
        <p:nvSpPr>
          <p:cNvPr id="9" name="TextBox 8"/>
          <p:cNvSpPr txBox="1"/>
          <p:nvPr/>
        </p:nvSpPr>
        <p:spPr>
          <a:xfrm>
            <a:off x="1439652" y="828144"/>
            <a:ext cx="1800200" cy="1200329"/>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GB" sz="2400" dirty="0"/>
              <a:t>Payment of dividends, tax etc.</a:t>
            </a:r>
          </a:p>
        </p:txBody>
      </p:sp>
      <p:cxnSp>
        <p:nvCxnSpPr>
          <p:cNvPr id="17" name="Straight Arrow Connector 16"/>
          <p:cNvCxnSpPr>
            <a:cxnSpLocks/>
            <a:stCxn id="3" idx="3"/>
            <a:endCxn id="5" idx="0"/>
          </p:cNvCxnSpPr>
          <p:nvPr/>
        </p:nvCxnSpPr>
        <p:spPr>
          <a:xfrm>
            <a:off x="6372200" y="1222981"/>
            <a:ext cx="1609126" cy="2201430"/>
          </a:xfrm>
          <a:prstGeom prst="straightConnector1">
            <a:avLst/>
          </a:prstGeom>
          <a:ln>
            <a:headEnd type="none" w="med" len="med"/>
            <a:tailEnd type="triangle" w="med" len="med"/>
          </a:ln>
        </p:spPr>
        <p:style>
          <a:lnRef idx="3">
            <a:schemeClr val="accent1"/>
          </a:lnRef>
          <a:fillRef idx="0">
            <a:schemeClr val="accent1"/>
          </a:fillRef>
          <a:effectRef idx="2">
            <a:schemeClr val="accent1"/>
          </a:effectRef>
          <a:fontRef idx="minor">
            <a:schemeClr val="tx1"/>
          </a:fontRef>
        </p:style>
      </p:cxnSp>
      <p:cxnSp>
        <p:nvCxnSpPr>
          <p:cNvPr id="19" name="Straight Arrow Connector 18"/>
          <p:cNvCxnSpPr>
            <a:cxnSpLocks/>
            <a:stCxn id="5" idx="2"/>
            <a:endCxn id="6" idx="0"/>
          </p:cNvCxnSpPr>
          <p:nvPr/>
        </p:nvCxnSpPr>
        <p:spPr>
          <a:xfrm flipH="1">
            <a:off x="5940152" y="3886076"/>
            <a:ext cx="2041174" cy="555083"/>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21" name="Straight Arrow Connector 20"/>
          <p:cNvCxnSpPr>
            <a:stCxn id="6" idx="1"/>
            <a:endCxn id="7" idx="3"/>
          </p:cNvCxnSpPr>
          <p:nvPr/>
        </p:nvCxnSpPr>
        <p:spPr>
          <a:xfrm flipH="1">
            <a:off x="3779912" y="5041324"/>
            <a:ext cx="648072" cy="6529"/>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23" name="Straight Arrow Connector 22"/>
          <p:cNvCxnSpPr>
            <a:stCxn id="7" idx="0"/>
            <a:endCxn id="4" idx="1"/>
          </p:cNvCxnSpPr>
          <p:nvPr/>
        </p:nvCxnSpPr>
        <p:spPr>
          <a:xfrm flipV="1">
            <a:off x="2303748" y="2836387"/>
            <a:ext cx="2484276" cy="1611301"/>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25" name="Straight Arrow Connector 24"/>
          <p:cNvCxnSpPr>
            <a:cxnSpLocks/>
            <a:stCxn id="7" idx="0"/>
            <a:endCxn id="9" idx="2"/>
          </p:cNvCxnSpPr>
          <p:nvPr/>
        </p:nvCxnSpPr>
        <p:spPr>
          <a:xfrm flipV="1">
            <a:off x="2303748" y="2028473"/>
            <a:ext cx="36004" cy="2419215"/>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27" name="Straight Arrow Connector 26"/>
          <p:cNvCxnSpPr>
            <a:cxnSpLocks/>
            <a:stCxn id="7" idx="0"/>
            <a:endCxn id="8" idx="2"/>
          </p:cNvCxnSpPr>
          <p:nvPr/>
        </p:nvCxnSpPr>
        <p:spPr>
          <a:xfrm flipH="1" flipV="1">
            <a:off x="1151620" y="3596363"/>
            <a:ext cx="1152128" cy="851325"/>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18" name="Straight Arrow Connector 17"/>
          <p:cNvCxnSpPr>
            <a:cxnSpLocks/>
            <a:stCxn id="4" idx="3"/>
            <a:endCxn id="5" idx="0"/>
          </p:cNvCxnSpPr>
          <p:nvPr/>
        </p:nvCxnSpPr>
        <p:spPr>
          <a:xfrm>
            <a:off x="6588224" y="2836387"/>
            <a:ext cx="1393102" cy="588024"/>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1000"/>
                                  </p:stCondLst>
                                  <p:childTnLst>
                                    <p:set>
                                      <p:cBhvr>
                                        <p:cTn id="11" dur="1" fill="hold">
                                          <p:stCondLst>
                                            <p:cond delay="0"/>
                                          </p:stCondLst>
                                        </p:cTn>
                                        <p:tgtEl>
                                          <p:spTgt spid="19"/>
                                        </p:tgtEl>
                                        <p:attrNameLst>
                                          <p:attrName>style.visibility</p:attrName>
                                        </p:attrNameLst>
                                      </p:cBhvr>
                                      <p:to>
                                        <p:strVal val="visible"/>
                                      </p:to>
                                    </p:set>
                                    <p:anim calcmode="lin" valueType="num">
                                      <p:cBhvr additive="base">
                                        <p:cTn id="12" dur="500" fill="hold"/>
                                        <p:tgtEl>
                                          <p:spTgt spid="19"/>
                                        </p:tgtEl>
                                        <p:attrNameLst>
                                          <p:attrName>ppt_x</p:attrName>
                                        </p:attrNameLst>
                                      </p:cBhvr>
                                      <p:tavLst>
                                        <p:tav tm="0">
                                          <p:val>
                                            <p:strVal val="1+#ppt_w/2"/>
                                          </p:val>
                                        </p:tav>
                                        <p:tav tm="100000">
                                          <p:val>
                                            <p:strVal val="#ppt_x"/>
                                          </p:val>
                                        </p:tav>
                                      </p:tavLst>
                                    </p:anim>
                                    <p:anim calcmode="lin" valueType="num">
                                      <p:cBhvr additive="base">
                                        <p:cTn id="13" dur="500" fill="hold"/>
                                        <p:tgtEl>
                                          <p:spTgt spid="19"/>
                                        </p:tgtEl>
                                        <p:attrNameLst>
                                          <p:attrName>ppt_y</p:attrName>
                                        </p:attrNameLst>
                                      </p:cBhvr>
                                      <p:tavLst>
                                        <p:tav tm="0">
                                          <p:val>
                                            <p:strVal val="#ppt_y"/>
                                          </p:val>
                                        </p:tav>
                                        <p:tav tm="100000">
                                          <p:val>
                                            <p:strVal val="#ppt_y"/>
                                          </p:val>
                                        </p:tav>
                                      </p:tavLst>
                                    </p:anim>
                                  </p:childTnLst>
                                </p:cTn>
                              </p:par>
                            </p:childTnLst>
                          </p:cTn>
                        </p:par>
                        <p:par>
                          <p:cTn id="14" fill="hold">
                            <p:stCondLst>
                              <p:cond delay="2000"/>
                            </p:stCondLst>
                            <p:childTnLst>
                              <p:par>
                                <p:cTn id="15" presetID="2" presetClass="entr" presetSubtype="6" fill="hold" nodeType="afterEffect">
                                  <p:stCondLst>
                                    <p:cond delay="1000"/>
                                  </p:stCondLst>
                                  <p:childTnLst>
                                    <p:set>
                                      <p:cBhvr>
                                        <p:cTn id="16" dur="1" fill="hold">
                                          <p:stCondLst>
                                            <p:cond delay="0"/>
                                          </p:stCondLst>
                                        </p:cTn>
                                        <p:tgtEl>
                                          <p:spTgt spid="21"/>
                                        </p:tgtEl>
                                        <p:attrNameLst>
                                          <p:attrName>style.visibility</p:attrName>
                                        </p:attrNameLst>
                                      </p:cBhvr>
                                      <p:to>
                                        <p:strVal val="visible"/>
                                      </p:to>
                                    </p:set>
                                    <p:anim calcmode="lin" valueType="num">
                                      <p:cBhvr additive="base">
                                        <p:cTn id="17" dur="500" fill="hold"/>
                                        <p:tgtEl>
                                          <p:spTgt spid="21"/>
                                        </p:tgtEl>
                                        <p:attrNameLst>
                                          <p:attrName>ppt_x</p:attrName>
                                        </p:attrNameLst>
                                      </p:cBhvr>
                                      <p:tavLst>
                                        <p:tav tm="0">
                                          <p:val>
                                            <p:strVal val="1+#ppt_w/2"/>
                                          </p:val>
                                        </p:tav>
                                        <p:tav tm="100000">
                                          <p:val>
                                            <p:strVal val="#ppt_x"/>
                                          </p:val>
                                        </p:tav>
                                      </p:tavLst>
                                    </p:anim>
                                    <p:anim calcmode="lin" valueType="num">
                                      <p:cBhvr additive="base">
                                        <p:cTn id="18" dur="500" fill="hold"/>
                                        <p:tgtEl>
                                          <p:spTgt spid="21"/>
                                        </p:tgtEl>
                                        <p:attrNameLst>
                                          <p:attrName>ppt_y</p:attrName>
                                        </p:attrNameLst>
                                      </p:cBhvr>
                                      <p:tavLst>
                                        <p:tav tm="0">
                                          <p:val>
                                            <p:strVal val="1+#ppt_h/2"/>
                                          </p:val>
                                        </p:tav>
                                        <p:tav tm="100000">
                                          <p:val>
                                            <p:strVal val="#ppt_y"/>
                                          </p:val>
                                        </p:tav>
                                      </p:tavLst>
                                    </p:anim>
                                  </p:childTnLst>
                                </p:cTn>
                              </p:par>
                            </p:childTnLst>
                          </p:cTn>
                        </p:par>
                        <p:par>
                          <p:cTn id="19" fill="hold">
                            <p:stCondLst>
                              <p:cond delay="3500"/>
                            </p:stCondLst>
                            <p:childTnLst>
                              <p:par>
                                <p:cTn id="20" presetID="2" presetClass="entr" presetSubtype="4" fill="hold" nodeType="afterEffect">
                                  <p:stCondLst>
                                    <p:cond delay="1000"/>
                                  </p:stCondLst>
                                  <p:childTnLst>
                                    <p:set>
                                      <p:cBhvr>
                                        <p:cTn id="21" dur="1" fill="hold">
                                          <p:stCondLst>
                                            <p:cond delay="0"/>
                                          </p:stCondLst>
                                        </p:cTn>
                                        <p:tgtEl>
                                          <p:spTgt spid="23"/>
                                        </p:tgtEl>
                                        <p:attrNameLst>
                                          <p:attrName>style.visibility</p:attrName>
                                        </p:attrNameLst>
                                      </p:cBhvr>
                                      <p:to>
                                        <p:strVal val="visible"/>
                                      </p:to>
                                    </p:set>
                                    <p:anim calcmode="lin" valueType="num">
                                      <p:cBhvr additive="base">
                                        <p:cTn id="22" dur="500" fill="hold"/>
                                        <p:tgtEl>
                                          <p:spTgt spid="23"/>
                                        </p:tgtEl>
                                        <p:attrNameLst>
                                          <p:attrName>ppt_x</p:attrName>
                                        </p:attrNameLst>
                                      </p:cBhvr>
                                      <p:tavLst>
                                        <p:tav tm="0">
                                          <p:val>
                                            <p:strVal val="#ppt_x"/>
                                          </p:val>
                                        </p:tav>
                                        <p:tav tm="100000">
                                          <p:val>
                                            <p:strVal val="#ppt_x"/>
                                          </p:val>
                                        </p:tav>
                                      </p:tavLst>
                                    </p:anim>
                                    <p:anim calcmode="lin" valueType="num">
                                      <p:cBhvr additive="base">
                                        <p:cTn id="23" dur="500" fill="hold"/>
                                        <p:tgtEl>
                                          <p:spTgt spid="23"/>
                                        </p:tgtEl>
                                        <p:attrNameLst>
                                          <p:attrName>ppt_y</p:attrName>
                                        </p:attrNameLst>
                                      </p:cBhvr>
                                      <p:tavLst>
                                        <p:tav tm="0">
                                          <p:val>
                                            <p:strVal val="1+#ppt_h/2"/>
                                          </p:val>
                                        </p:tav>
                                        <p:tav tm="100000">
                                          <p:val>
                                            <p:strVal val="#ppt_y"/>
                                          </p:val>
                                        </p:tav>
                                      </p:tavLst>
                                    </p:anim>
                                  </p:childTnLst>
                                </p:cTn>
                              </p:par>
                            </p:childTnLst>
                          </p:cTn>
                        </p:par>
                        <p:par>
                          <p:cTn id="24" fill="hold">
                            <p:stCondLst>
                              <p:cond delay="5000"/>
                            </p:stCondLst>
                            <p:childTnLst>
                              <p:par>
                                <p:cTn id="25" presetID="2" presetClass="entr" presetSubtype="2" fill="hold" nodeType="afterEffect">
                                  <p:stCondLst>
                                    <p:cond delay="100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500" fill="hold"/>
                                        <p:tgtEl>
                                          <p:spTgt spid="18"/>
                                        </p:tgtEl>
                                        <p:attrNameLst>
                                          <p:attrName>ppt_x</p:attrName>
                                        </p:attrNameLst>
                                      </p:cBhvr>
                                      <p:tavLst>
                                        <p:tav tm="0">
                                          <p:val>
                                            <p:strVal val="1+#ppt_w/2"/>
                                          </p:val>
                                        </p:tav>
                                        <p:tav tm="100000">
                                          <p:val>
                                            <p:strVal val="#ppt_x"/>
                                          </p:val>
                                        </p:tav>
                                      </p:tavLst>
                                    </p:anim>
                                    <p:anim calcmode="lin" valueType="num">
                                      <p:cBhvr additive="base">
                                        <p:cTn id="28" dur="500" fill="hold"/>
                                        <p:tgtEl>
                                          <p:spTgt spid="18"/>
                                        </p:tgtEl>
                                        <p:attrNameLst>
                                          <p:attrName>ppt_y</p:attrName>
                                        </p:attrNameLst>
                                      </p:cBhvr>
                                      <p:tavLst>
                                        <p:tav tm="0">
                                          <p:val>
                                            <p:strVal val="#ppt_y"/>
                                          </p:val>
                                        </p:tav>
                                        <p:tav tm="100000">
                                          <p:val>
                                            <p:strVal val="#ppt_y"/>
                                          </p:val>
                                        </p:tav>
                                      </p:tavLst>
                                    </p:anim>
                                  </p:childTnLst>
                                </p:cTn>
                              </p:par>
                            </p:childTnLst>
                          </p:cTn>
                        </p:par>
                        <p:par>
                          <p:cTn id="29" fill="hold">
                            <p:stCondLst>
                              <p:cond delay="6500"/>
                            </p:stCondLst>
                            <p:childTnLst>
                              <p:par>
                                <p:cTn id="30" presetID="2" presetClass="entr" presetSubtype="4" fill="hold" nodeType="afterEffect">
                                  <p:stCondLst>
                                    <p:cond delay="1000"/>
                                  </p:stCondLst>
                                  <p:childTnLst>
                                    <p:set>
                                      <p:cBhvr>
                                        <p:cTn id="31" dur="1" fill="hold">
                                          <p:stCondLst>
                                            <p:cond delay="0"/>
                                          </p:stCondLst>
                                        </p:cTn>
                                        <p:tgtEl>
                                          <p:spTgt spid="25"/>
                                        </p:tgtEl>
                                        <p:attrNameLst>
                                          <p:attrName>style.visibility</p:attrName>
                                        </p:attrNameLst>
                                      </p:cBhvr>
                                      <p:to>
                                        <p:strVal val="visible"/>
                                      </p:to>
                                    </p:set>
                                    <p:anim calcmode="lin" valueType="num">
                                      <p:cBhvr additive="base">
                                        <p:cTn id="32" dur="500" fill="hold"/>
                                        <p:tgtEl>
                                          <p:spTgt spid="25"/>
                                        </p:tgtEl>
                                        <p:attrNameLst>
                                          <p:attrName>ppt_x</p:attrName>
                                        </p:attrNameLst>
                                      </p:cBhvr>
                                      <p:tavLst>
                                        <p:tav tm="0">
                                          <p:val>
                                            <p:strVal val="#ppt_x"/>
                                          </p:val>
                                        </p:tav>
                                        <p:tav tm="100000">
                                          <p:val>
                                            <p:strVal val="#ppt_x"/>
                                          </p:val>
                                        </p:tav>
                                      </p:tavLst>
                                    </p:anim>
                                    <p:anim calcmode="lin" valueType="num">
                                      <p:cBhvr additive="base">
                                        <p:cTn id="33" dur="500" fill="hold"/>
                                        <p:tgtEl>
                                          <p:spTgt spid="25"/>
                                        </p:tgtEl>
                                        <p:attrNameLst>
                                          <p:attrName>ppt_y</p:attrName>
                                        </p:attrNameLst>
                                      </p:cBhvr>
                                      <p:tavLst>
                                        <p:tav tm="0">
                                          <p:val>
                                            <p:strVal val="1+#ppt_h/2"/>
                                          </p:val>
                                        </p:tav>
                                        <p:tav tm="100000">
                                          <p:val>
                                            <p:strVal val="#ppt_y"/>
                                          </p:val>
                                        </p:tav>
                                      </p:tavLst>
                                    </p:anim>
                                  </p:childTnLst>
                                </p:cTn>
                              </p:par>
                            </p:childTnLst>
                          </p:cTn>
                        </p:par>
                        <p:par>
                          <p:cTn id="34" fill="hold">
                            <p:stCondLst>
                              <p:cond delay="8000"/>
                            </p:stCondLst>
                            <p:childTnLst>
                              <p:par>
                                <p:cTn id="35" presetID="2" presetClass="entr" presetSubtype="4" fill="hold" nodeType="afterEffect">
                                  <p:stCondLst>
                                    <p:cond delay="1000"/>
                                  </p:stCondLst>
                                  <p:childTnLst>
                                    <p:set>
                                      <p:cBhvr>
                                        <p:cTn id="36" dur="1" fill="hold">
                                          <p:stCondLst>
                                            <p:cond delay="0"/>
                                          </p:stCondLst>
                                        </p:cTn>
                                        <p:tgtEl>
                                          <p:spTgt spid="27"/>
                                        </p:tgtEl>
                                        <p:attrNameLst>
                                          <p:attrName>style.visibility</p:attrName>
                                        </p:attrNameLst>
                                      </p:cBhvr>
                                      <p:to>
                                        <p:strVal val="visible"/>
                                      </p:to>
                                    </p:set>
                                    <p:anim calcmode="lin" valueType="num">
                                      <p:cBhvr additive="base">
                                        <p:cTn id="37" dur="500" fill="hold"/>
                                        <p:tgtEl>
                                          <p:spTgt spid="27"/>
                                        </p:tgtEl>
                                        <p:attrNameLst>
                                          <p:attrName>ppt_x</p:attrName>
                                        </p:attrNameLst>
                                      </p:cBhvr>
                                      <p:tavLst>
                                        <p:tav tm="0">
                                          <p:val>
                                            <p:strVal val="#ppt_x"/>
                                          </p:val>
                                        </p:tav>
                                        <p:tav tm="100000">
                                          <p:val>
                                            <p:strVal val="#ppt_x"/>
                                          </p:val>
                                        </p:tav>
                                      </p:tavLst>
                                    </p:anim>
                                    <p:anim calcmode="lin" valueType="num">
                                      <p:cBhvr additive="base">
                                        <p:cTn id="38"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0C1B97-506B-4588-AC94-CABBC9D53D68}"/>
              </a:ext>
            </a:extLst>
          </p:cNvPr>
          <p:cNvSpPr>
            <a:spLocks noGrp="1"/>
          </p:cNvSpPr>
          <p:nvPr>
            <p:ph type="title"/>
          </p:nvPr>
        </p:nvSpPr>
        <p:spPr>
          <a:xfrm>
            <a:off x="539552" y="29420"/>
            <a:ext cx="8229600" cy="1143000"/>
          </a:xfrm>
        </p:spPr>
        <p:txBody>
          <a:bodyPr/>
          <a:lstStyle/>
          <a:p>
            <a:r>
              <a:rPr lang="en-GB" dirty="0"/>
              <a:t>Ratios as tools of analysis</a:t>
            </a:r>
          </a:p>
        </p:txBody>
      </p:sp>
      <p:sp>
        <p:nvSpPr>
          <p:cNvPr id="3" name="Content Placeholder 2">
            <a:extLst>
              <a:ext uri="{FF2B5EF4-FFF2-40B4-BE49-F238E27FC236}">
                <a16:creationId xmlns:a16="http://schemas.microsoft.com/office/drawing/2014/main" id="{3EA264BA-DDA5-4B17-B5A1-4E274EBA5720}"/>
              </a:ext>
            </a:extLst>
          </p:cNvPr>
          <p:cNvSpPr>
            <a:spLocks noGrp="1"/>
          </p:cNvSpPr>
          <p:nvPr>
            <p:ph idx="1"/>
          </p:nvPr>
        </p:nvSpPr>
        <p:spPr>
          <a:xfrm>
            <a:off x="503768" y="1197830"/>
            <a:ext cx="8229600" cy="4175386"/>
          </a:xfrm>
        </p:spPr>
        <p:txBody>
          <a:bodyPr>
            <a:normAutofit fontScale="92500"/>
          </a:bodyPr>
          <a:lstStyle/>
          <a:p>
            <a:r>
              <a:rPr lang="en-GB" dirty="0">
                <a:latin typeface="Arial" panose="020B0604020202020204" pitchFamily="34" charset="0"/>
                <a:cs typeface="Arial" panose="020B0604020202020204" pitchFamily="34" charset="0"/>
              </a:rPr>
              <a:t>For the analysis of working capital, we will use a number of liquidity and efficiency ratios</a:t>
            </a:r>
          </a:p>
          <a:p>
            <a:pPr marL="0" indent="0">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All ratios are is a division by one number into another, and represented as a pure ratio, percentage, fraction, number of days, months, or years, or a monetary value</a:t>
            </a:r>
          </a:p>
          <a:p>
            <a:endParaRPr lang="en-GB" dirty="0"/>
          </a:p>
        </p:txBody>
      </p:sp>
      <p:sp>
        <p:nvSpPr>
          <p:cNvPr id="4" name="Slide Number Placeholder 3">
            <a:extLst>
              <a:ext uri="{FF2B5EF4-FFF2-40B4-BE49-F238E27FC236}">
                <a16:creationId xmlns:a16="http://schemas.microsoft.com/office/drawing/2014/main" id="{22060578-17DE-420D-97A9-BFB079124719}"/>
              </a:ext>
            </a:extLst>
          </p:cNvPr>
          <p:cNvSpPr>
            <a:spLocks noGrp="1"/>
          </p:cNvSpPr>
          <p:nvPr>
            <p:ph type="sldNum" sz="quarter" idx="12"/>
          </p:nvPr>
        </p:nvSpPr>
        <p:spPr/>
        <p:txBody>
          <a:bodyPr/>
          <a:lstStyle/>
          <a:p>
            <a:fld id="{C3F65BB1-9206-4D7F-97F9-47DCC7DC6334}" type="slidenum">
              <a:rPr lang="en-GB" smtClean="0"/>
              <a:pPr/>
              <a:t>5</a:t>
            </a:fld>
            <a:endParaRPr lang="en-GB" dirty="0"/>
          </a:p>
        </p:txBody>
      </p:sp>
    </p:spTree>
    <p:extLst>
      <p:ext uri="{BB962C8B-B14F-4D97-AF65-F5344CB8AC3E}">
        <p14:creationId xmlns:p14="http://schemas.microsoft.com/office/powerpoint/2010/main" val="22539136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9C7AA04-7C0F-4DB4-8093-336FD0071708}"/>
              </a:ext>
            </a:extLst>
          </p:cNvPr>
          <p:cNvSpPr>
            <a:spLocks noGrp="1"/>
          </p:cNvSpPr>
          <p:nvPr>
            <p:ph type="title"/>
          </p:nvPr>
        </p:nvSpPr>
        <p:spPr/>
        <p:txBody>
          <a:bodyPr>
            <a:normAutofit fontScale="90000"/>
          </a:bodyPr>
          <a:lstStyle/>
          <a:p>
            <a:r>
              <a:rPr lang="en-GB" dirty="0"/>
              <a:t>Introduction to the most common working capital ratios</a:t>
            </a:r>
          </a:p>
        </p:txBody>
      </p:sp>
      <p:sp>
        <p:nvSpPr>
          <p:cNvPr id="4" name="Content Placeholder 3">
            <a:extLst>
              <a:ext uri="{FF2B5EF4-FFF2-40B4-BE49-F238E27FC236}">
                <a16:creationId xmlns:a16="http://schemas.microsoft.com/office/drawing/2014/main" id="{EF53897B-CCFE-4889-8336-B07DDC907120}"/>
              </a:ext>
            </a:extLst>
          </p:cNvPr>
          <p:cNvSpPr>
            <a:spLocks noGrp="1"/>
          </p:cNvSpPr>
          <p:nvPr>
            <p:ph idx="1"/>
          </p:nvPr>
        </p:nvSpPr>
        <p:spPr/>
        <p:txBody>
          <a:bodyPr>
            <a:normAutofit lnSpcReduction="10000"/>
          </a:bodyPr>
          <a:lstStyle/>
          <a:p>
            <a:r>
              <a:rPr lang="en-GB" dirty="0">
                <a:latin typeface="Arial" panose="020B0604020202020204" pitchFamily="34" charset="0"/>
                <a:cs typeface="Arial" panose="020B0604020202020204" pitchFamily="34" charset="0"/>
              </a:rPr>
              <a:t>The next few slides illustrate how these ratios are constructed, and where to find the numbers in the financial accounts</a:t>
            </a:r>
          </a:p>
          <a:p>
            <a:pPr marL="0" indent="0">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However, please note that the calculation of ratios alone is not analysis, this comes from a number of exponential steps that represent levels of analysis</a:t>
            </a:r>
          </a:p>
          <a:p>
            <a:endParaRPr lang="en-GB" dirty="0"/>
          </a:p>
          <a:p>
            <a:endParaRPr lang="en-GB" dirty="0"/>
          </a:p>
          <a:p>
            <a:endParaRPr lang="en-GB" dirty="0"/>
          </a:p>
          <a:p>
            <a:endParaRPr lang="en-GB" dirty="0"/>
          </a:p>
          <a:p>
            <a:endParaRPr lang="en-GB" dirty="0"/>
          </a:p>
          <a:p>
            <a:endParaRPr lang="en-GB" dirty="0"/>
          </a:p>
        </p:txBody>
      </p:sp>
      <p:sp>
        <p:nvSpPr>
          <p:cNvPr id="2" name="Slide Number Placeholder 1">
            <a:extLst>
              <a:ext uri="{FF2B5EF4-FFF2-40B4-BE49-F238E27FC236}">
                <a16:creationId xmlns:a16="http://schemas.microsoft.com/office/drawing/2014/main" id="{333F66E0-83C9-45FB-A98B-1A18E15982D8}"/>
              </a:ext>
            </a:extLst>
          </p:cNvPr>
          <p:cNvSpPr>
            <a:spLocks noGrp="1"/>
          </p:cNvSpPr>
          <p:nvPr>
            <p:ph type="sldNum" sz="quarter" idx="12"/>
          </p:nvPr>
        </p:nvSpPr>
        <p:spPr/>
        <p:txBody>
          <a:bodyPr/>
          <a:lstStyle/>
          <a:p>
            <a:fld id="{C3F65BB1-9206-4D7F-97F9-47DCC7DC6334}" type="slidenum">
              <a:rPr lang="en-GB" smtClean="0"/>
              <a:pPr/>
              <a:t>6</a:t>
            </a:fld>
            <a:endParaRPr lang="en-GB" dirty="0"/>
          </a:p>
        </p:txBody>
      </p:sp>
    </p:spTree>
    <p:extLst>
      <p:ext uri="{BB962C8B-B14F-4D97-AF65-F5344CB8AC3E}">
        <p14:creationId xmlns:p14="http://schemas.microsoft.com/office/powerpoint/2010/main" val="99330296"/>
      </p:ext>
    </p:extLst>
  </p:cSld>
  <p:clrMapOvr>
    <a:masterClrMapping/>
  </p:clrMapOvr>
  <p:transition>
    <p:dissolv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D10C16-552E-4E64-BDF8-8B7DE79070CD}"/>
              </a:ext>
            </a:extLst>
          </p:cNvPr>
          <p:cNvSpPr>
            <a:spLocks noGrp="1"/>
          </p:cNvSpPr>
          <p:nvPr>
            <p:ph type="title"/>
          </p:nvPr>
        </p:nvSpPr>
        <p:spPr>
          <a:xfrm>
            <a:off x="89756" y="136525"/>
            <a:ext cx="8964488" cy="1143000"/>
          </a:xfrm>
        </p:spPr>
        <p:txBody>
          <a:bodyPr>
            <a:noAutofit/>
          </a:bodyPr>
          <a:lstStyle/>
          <a:p>
            <a:r>
              <a:rPr lang="en-GB" sz="3600" dirty="0"/>
              <a:t>The financial accounts as a source of ratios</a:t>
            </a:r>
          </a:p>
        </p:txBody>
      </p:sp>
      <p:sp>
        <p:nvSpPr>
          <p:cNvPr id="3" name="Content Placeholder 2">
            <a:extLst>
              <a:ext uri="{FF2B5EF4-FFF2-40B4-BE49-F238E27FC236}">
                <a16:creationId xmlns:a16="http://schemas.microsoft.com/office/drawing/2014/main" id="{CDAA5DBF-17C7-4D0A-A81D-4FECB216CEBC}"/>
              </a:ext>
            </a:extLst>
          </p:cNvPr>
          <p:cNvSpPr>
            <a:spLocks noGrp="1"/>
          </p:cNvSpPr>
          <p:nvPr>
            <p:ph idx="1"/>
          </p:nvPr>
        </p:nvSpPr>
        <p:spPr>
          <a:xfrm>
            <a:off x="323528" y="1279525"/>
            <a:ext cx="8568952" cy="3917032"/>
          </a:xfrm>
        </p:spPr>
        <p:txBody>
          <a:bodyPr>
            <a:normAutofit fontScale="92500" lnSpcReduction="20000"/>
          </a:bodyPr>
          <a:lstStyle/>
          <a:p>
            <a:r>
              <a:rPr lang="en-GB" dirty="0">
                <a:latin typeface="Arial" panose="020B0604020202020204" pitchFamily="34" charset="0"/>
                <a:cs typeface="Arial" panose="020B0604020202020204" pitchFamily="34" charset="0"/>
              </a:rPr>
              <a:t>Most, although not all, of the information required for working capital ratio analysis is found in the financial accounts of an organisation</a:t>
            </a:r>
          </a:p>
          <a:p>
            <a:pPr marL="0" indent="0">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On the following slide are summarised  statements of income (profit and loss) and financial position (balance sheet) from a fictitious organisation called Northern Travel plc</a:t>
            </a:r>
          </a:p>
        </p:txBody>
      </p:sp>
      <p:sp>
        <p:nvSpPr>
          <p:cNvPr id="4" name="Slide Number Placeholder 3">
            <a:extLst>
              <a:ext uri="{FF2B5EF4-FFF2-40B4-BE49-F238E27FC236}">
                <a16:creationId xmlns:a16="http://schemas.microsoft.com/office/drawing/2014/main" id="{F7BE3F3D-16B7-4180-BCB4-86352C50FD30}"/>
              </a:ext>
            </a:extLst>
          </p:cNvPr>
          <p:cNvSpPr>
            <a:spLocks noGrp="1"/>
          </p:cNvSpPr>
          <p:nvPr>
            <p:ph type="sldNum" sz="quarter" idx="12"/>
          </p:nvPr>
        </p:nvSpPr>
        <p:spPr/>
        <p:txBody>
          <a:bodyPr/>
          <a:lstStyle/>
          <a:p>
            <a:fld id="{C3F65BB1-9206-4D7F-97F9-47DCC7DC6334}" type="slidenum">
              <a:rPr lang="en-GB" smtClean="0"/>
              <a:pPr/>
              <a:t>7</a:t>
            </a:fld>
            <a:endParaRPr lang="en-GB" dirty="0"/>
          </a:p>
        </p:txBody>
      </p:sp>
    </p:spTree>
    <p:extLst>
      <p:ext uri="{BB962C8B-B14F-4D97-AF65-F5344CB8AC3E}">
        <p14:creationId xmlns:p14="http://schemas.microsoft.com/office/powerpoint/2010/main" val="10539915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7676" y="205220"/>
            <a:ext cx="5585011" cy="380247"/>
          </a:xfrm>
        </p:spPr>
        <p:txBody>
          <a:bodyPr>
            <a:noAutofit/>
          </a:bodyPr>
          <a:lstStyle/>
          <a:p>
            <a:pPr algn="ctr"/>
            <a:r>
              <a:rPr lang="en-GB" sz="3600" dirty="0"/>
              <a:t>Types or families of ratios</a:t>
            </a:r>
          </a:p>
        </p:txBody>
      </p:sp>
      <p:sp>
        <p:nvSpPr>
          <p:cNvPr id="3" name="Slide Number Placeholder 2">
            <a:extLst>
              <a:ext uri="{FF2B5EF4-FFF2-40B4-BE49-F238E27FC236}">
                <a16:creationId xmlns:a16="http://schemas.microsoft.com/office/drawing/2014/main" id="{3C49E90C-40B2-4DFA-8DAA-220E88239537}"/>
              </a:ext>
            </a:extLst>
          </p:cNvPr>
          <p:cNvSpPr>
            <a:spLocks noGrp="1"/>
          </p:cNvSpPr>
          <p:nvPr>
            <p:ph type="sldNum" sz="quarter" idx="12"/>
          </p:nvPr>
        </p:nvSpPr>
        <p:spPr/>
        <p:txBody>
          <a:bodyPr/>
          <a:lstStyle/>
          <a:p>
            <a:fld id="{63A33278-8D2C-46E9-9145-8061F8ED03C5}" type="slidenum">
              <a:rPr lang="en-GB" smtClean="0"/>
              <a:t>8</a:t>
            </a:fld>
            <a:endParaRPr lang="en-GB" dirty="0"/>
          </a:p>
        </p:txBody>
      </p:sp>
      <p:sp>
        <p:nvSpPr>
          <p:cNvPr id="1061" name="Rounded Rectangle 1060"/>
          <p:cNvSpPr/>
          <p:nvPr/>
        </p:nvSpPr>
        <p:spPr>
          <a:xfrm>
            <a:off x="611560" y="998546"/>
            <a:ext cx="2732442" cy="1333948"/>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t>Liquidity</a:t>
            </a:r>
          </a:p>
        </p:txBody>
      </p:sp>
      <p:sp>
        <p:nvSpPr>
          <p:cNvPr id="74" name="Rounded Rectangle 73"/>
          <p:cNvSpPr/>
          <p:nvPr/>
        </p:nvSpPr>
        <p:spPr>
          <a:xfrm>
            <a:off x="5826162" y="970355"/>
            <a:ext cx="2732442" cy="1333948"/>
          </a:xfrm>
          <a:prstGeom prst="round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t>Efficiency</a:t>
            </a:r>
          </a:p>
        </p:txBody>
      </p:sp>
      <p:sp>
        <p:nvSpPr>
          <p:cNvPr id="75" name="Rounded Rectangle 74"/>
          <p:cNvSpPr/>
          <p:nvPr/>
        </p:nvSpPr>
        <p:spPr>
          <a:xfrm>
            <a:off x="495199" y="4320988"/>
            <a:ext cx="2732442" cy="1333948"/>
          </a:xfrm>
          <a:prstGeom prst="roundRect">
            <a:avLst/>
          </a:prstGeom>
          <a:solidFill>
            <a:schemeClr val="bg2">
              <a:lumMod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t>Capital Structure</a:t>
            </a:r>
          </a:p>
        </p:txBody>
      </p:sp>
      <p:sp>
        <p:nvSpPr>
          <p:cNvPr id="76" name="Rounded Rectangle 75"/>
          <p:cNvSpPr/>
          <p:nvPr/>
        </p:nvSpPr>
        <p:spPr>
          <a:xfrm>
            <a:off x="5841402" y="4323119"/>
            <a:ext cx="2732442" cy="133394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t>Investment</a:t>
            </a:r>
          </a:p>
        </p:txBody>
      </p:sp>
      <p:sp>
        <p:nvSpPr>
          <p:cNvPr id="77" name="Rounded Rectangle 76"/>
          <p:cNvSpPr/>
          <p:nvPr/>
        </p:nvSpPr>
        <p:spPr>
          <a:xfrm>
            <a:off x="3093720" y="2677697"/>
            <a:ext cx="2732442" cy="1333948"/>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t>Profitability</a:t>
            </a:r>
          </a:p>
        </p:txBody>
      </p:sp>
      <p:cxnSp>
        <p:nvCxnSpPr>
          <p:cNvPr id="1063" name="Straight Connector 1062"/>
          <p:cNvCxnSpPr>
            <a:stCxn id="1061" idx="3"/>
            <a:endCxn id="74" idx="1"/>
          </p:cNvCxnSpPr>
          <p:nvPr/>
        </p:nvCxnSpPr>
        <p:spPr>
          <a:xfrm flipV="1">
            <a:off x="3344002" y="1637329"/>
            <a:ext cx="2482160" cy="28191"/>
          </a:xfrm>
          <a:prstGeom prst="line">
            <a:avLst/>
          </a:prstGeom>
          <a:ln w="25400">
            <a:solidFill>
              <a:srgbClr val="FF0000"/>
            </a:solidFill>
            <a:headEnd type="stealth"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a:cxnSpLocks/>
            <a:stCxn id="75" idx="3"/>
          </p:cNvCxnSpPr>
          <p:nvPr/>
        </p:nvCxnSpPr>
        <p:spPr>
          <a:xfrm>
            <a:off x="3227641" y="4987962"/>
            <a:ext cx="2583281" cy="12108"/>
          </a:xfrm>
          <a:prstGeom prst="line">
            <a:avLst/>
          </a:prstGeom>
          <a:ln w="25400">
            <a:solidFill>
              <a:srgbClr val="FF0000"/>
            </a:solidFill>
            <a:headEnd type="stealth"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a:stCxn id="74" idx="2"/>
            <a:endCxn id="76" idx="0"/>
          </p:cNvCxnSpPr>
          <p:nvPr/>
        </p:nvCxnSpPr>
        <p:spPr>
          <a:xfrm>
            <a:off x="7192383" y="2304303"/>
            <a:ext cx="15240" cy="2018816"/>
          </a:xfrm>
          <a:prstGeom prst="line">
            <a:avLst/>
          </a:prstGeom>
          <a:ln w="25400">
            <a:solidFill>
              <a:srgbClr val="FF0000"/>
            </a:solidFill>
            <a:headEnd type="stealth"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1078" name="Straight Connector 1077"/>
          <p:cNvCxnSpPr>
            <a:cxnSpLocks/>
            <a:endCxn id="77" idx="1"/>
          </p:cNvCxnSpPr>
          <p:nvPr/>
        </p:nvCxnSpPr>
        <p:spPr>
          <a:xfrm>
            <a:off x="1896134" y="3344671"/>
            <a:ext cx="1197586" cy="0"/>
          </a:xfrm>
          <a:prstGeom prst="line">
            <a:avLst/>
          </a:prstGeom>
          <a:ln w="25400">
            <a:solidFill>
              <a:srgbClr val="FF0000"/>
            </a:solidFill>
            <a:headEnd type="stealth"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99" name="Straight Connector 98"/>
          <p:cNvCxnSpPr>
            <a:cxnSpLocks/>
          </p:cNvCxnSpPr>
          <p:nvPr/>
        </p:nvCxnSpPr>
        <p:spPr>
          <a:xfrm>
            <a:off x="5810922" y="3436633"/>
            <a:ext cx="1381461" cy="0"/>
          </a:xfrm>
          <a:prstGeom prst="line">
            <a:avLst/>
          </a:prstGeom>
          <a:ln w="25400">
            <a:solidFill>
              <a:srgbClr val="FF0000"/>
            </a:solidFill>
            <a:headEnd type="stealth"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a:cxnSpLocks/>
            <a:endCxn id="77" idx="0"/>
          </p:cNvCxnSpPr>
          <p:nvPr/>
        </p:nvCxnSpPr>
        <p:spPr>
          <a:xfrm>
            <a:off x="4459941" y="1665520"/>
            <a:ext cx="0" cy="1012177"/>
          </a:xfrm>
          <a:prstGeom prst="line">
            <a:avLst/>
          </a:prstGeom>
          <a:ln w="25400">
            <a:solidFill>
              <a:srgbClr val="FF0000"/>
            </a:solidFill>
            <a:headEnd type="stealth"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104" name="Straight Connector 103"/>
          <p:cNvCxnSpPr>
            <a:cxnSpLocks/>
            <a:stCxn id="77" idx="2"/>
          </p:cNvCxnSpPr>
          <p:nvPr/>
        </p:nvCxnSpPr>
        <p:spPr>
          <a:xfrm>
            <a:off x="4459941" y="4011645"/>
            <a:ext cx="15240" cy="988425"/>
          </a:xfrm>
          <a:prstGeom prst="line">
            <a:avLst/>
          </a:prstGeom>
          <a:ln w="25400">
            <a:solidFill>
              <a:srgbClr val="FF0000"/>
            </a:solidFill>
            <a:headEnd type="stealth"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C26A93EA-7E5F-45B0-9EB9-313D557D8F94}"/>
              </a:ext>
            </a:extLst>
          </p:cNvPr>
          <p:cNvCxnSpPr>
            <a:cxnSpLocks/>
          </p:cNvCxnSpPr>
          <p:nvPr/>
        </p:nvCxnSpPr>
        <p:spPr>
          <a:xfrm>
            <a:off x="1896134" y="2332494"/>
            <a:ext cx="15240" cy="1965276"/>
          </a:xfrm>
          <a:prstGeom prst="line">
            <a:avLst/>
          </a:prstGeom>
          <a:ln w="25400">
            <a:solidFill>
              <a:srgbClr val="FF0000"/>
            </a:solidFill>
            <a:headEnd type="stealth" w="lg" len="lg"/>
            <a:tailEnd type="triangle" w="lg" len="lg"/>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714698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61"/>
                                        </p:tgtEl>
                                        <p:attrNameLst>
                                          <p:attrName>style.visibility</p:attrName>
                                        </p:attrNameLst>
                                      </p:cBhvr>
                                      <p:to>
                                        <p:strVal val="visible"/>
                                      </p:to>
                                    </p:set>
                                    <p:anim calcmode="lin" valueType="num">
                                      <p:cBhvr additive="base">
                                        <p:cTn id="7" dur="500" fill="hold"/>
                                        <p:tgtEl>
                                          <p:spTgt spid="1061"/>
                                        </p:tgtEl>
                                        <p:attrNameLst>
                                          <p:attrName>ppt_x</p:attrName>
                                        </p:attrNameLst>
                                      </p:cBhvr>
                                      <p:tavLst>
                                        <p:tav tm="0">
                                          <p:val>
                                            <p:strVal val="0-#ppt_w/2"/>
                                          </p:val>
                                        </p:tav>
                                        <p:tav tm="100000">
                                          <p:val>
                                            <p:strVal val="#ppt_x"/>
                                          </p:val>
                                        </p:tav>
                                      </p:tavLst>
                                    </p:anim>
                                    <p:anim calcmode="lin" valueType="num">
                                      <p:cBhvr additive="base">
                                        <p:cTn id="8" dur="500" fill="hold"/>
                                        <p:tgtEl>
                                          <p:spTgt spid="106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74"/>
                                        </p:tgtEl>
                                        <p:attrNameLst>
                                          <p:attrName>style.visibility</p:attrName>
                                        </p:attrNameLst>
                                      </p:cBhvr>
                                      <p:to>
                                        <p:strVal val="visible"/>
                                      </p:to>
                                    </p:set>
                                    <p:anim calcmode="lin" valueType="num">
                                      <p:cBhvr additive="base">
                                        <p:cTn id="13" dur="500" fill="hold"/>
                                        <p:tgtEl>
                                          <p:spTgt spid="74"/>
                                        </p:tgtEl>
                                        <p:attrNameLst>
                                          <p:attrName>ppt_x</p:attrName>
                                        </p:attrNameLst>
                                      </p:cBhvr>
                                      <p:tavLst>
                                        <p:tav tm="0">
                                          <p:val>
                                            <p:strVal val="1+#ppt_w/2"/>
                                          </p:val>
                                        </p:tav>
                                        <p:tav tm="100000">
                                          <p:val>
                                            <p:strVal val="#ppt_x"/>
                                          </p:val>
                                        </p:tav>
                                      </p:tavLst>
                                    </p:anim>
                                    <p:anim calcmode="lin" valueType="num">
                                      <p:cBhvr additive="base">
                                        <p:cTn id="14" dur="500" fill="hold"/>
                                        <p:tgtEl>
                                          <p:spTgt spid="74"/>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75"/>
                                        </p:tgtEl>
                                        <p:attrNameLst>
                                          <p:attrName>style.visibility</p:attrName>
                                        </p:attrNameLst>
                                      </p:cBhvr>
                                      <p:to>
                                        <p:strVal val="visible"/>
                                      </p:to>
                                    </p:set>
                                    <p:anim calcmode="lin" valueType="num">
                                      <p:cBhvr additive="base">
                                        <p:cTn id="19" dur="500" fill="hold"/>
                                        <p:tgtEl>
                                          <p:spTgt spid="75"/>
                                        </p:tgtEl>
                                        <p:attrNameLst>
                                          <p:attrName>ppt_x</p:attrName>
                                        </p:attrNameLst>
                                      </p:cBhvr>
                                      <p:tavLst>
                                        <p:tav tm="0">
                                          <p:val>
                                            <p:strVal val="0-#ppt_w/2"/>
                                          </p:val>
                                        </p:tav>
                                        <p:tav tm="100000">
                                          <p:val>
                                            <p:strVal val="#ppt_x"/>
                                          </p:val>
                                        </p:tav>
                                      </p:tavLst>
                                    </p:anim>
                                    <p:anim calcmode="lin" valueType="num">
                                      <p:cBhvr additive="base">
                                        <p:cTn id="20" dur="500" fill="hold"/>
                                        <p:tgtEl>
                                          <p:spTgt spid="75"/>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76"/>
                                        </p:tgtEl>
                                        <p:attrNameLst>
                                          <p:attrName>style.visibility</p:attrName>
                                        </p:attrNameLst>
                                      </p:cBhvr>
                                      <p:to>
                                        <p:strVal val="visible"/>
                                      </p:to>
                                    </p:set>
                                    <p:anim calcmode="lin" valueType="num">
                                      <p:cBhvr additive="base">
                                        <p:cTn id="25" dur="500" fill="hold"/>
                                        <p:tgtEl>
                                          <p:spTgt spid="76"/>
                                        </p:tgtEl>
                                        <p:attrNameLst>
                                          <p:attrName>ppt_x</p:attrName>
                                        </p:attrNameLst>
                                      </p:cBhvr>
                                      <p:tavLst>
                                        <p:tav tm="0">
                                          <p:val>
                                            <p:strVal val="1+#ppt_w/2"/>
                                          </p:val>
                                        </p:tav>
                                        <p:tav tm="100000">
                                          <p:val>
                                            <p:strVal val="#ppt_x"/>
                                          </p:val>
                                        </p:tav>
                                      </p:tavLst>
                                    </p:anim>
                                    <p:anim calcmode="lin" valueType="num">
                                      <p:cBhvr additive="base">
                                        <p:cTn id="26" dur="500" fill="hold"/>
                                        <p:tgtEl>
                                          <p:spTgt spid="76"/>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7"/>
                                        </p:tgtEl>
                                        <p:attrNameLst>
                                          <p:attrName>style.visibility</p:attrName>
                                        </p:attrNameLst>
                                      </p:cBhvr>
                                      <p:to>
                                        <p:strVal val="visible"/>
                                      </p:to>
                                    </p:set>
                                    <p:anim calcmode="lin" valueType="num">
                                      <p:cBhvr additive="base">
                                        <p:cTn id="31" dur="500" fill="hold"/>
                                        <p:tgtEl>
                                          <p:spTgt spid="77"/>
                                        </p:tgtEl>
                                        <p:attrNameLst>
                                          <p:attrName>ppt_x</p:attrName>
                                        </p:attrNameLst>
                                      </p:cBhvr>
                                      <p:tavLst>
                                        <p:tav tm="0">
                                          <p:val>
                                            <p:strVal val="#ppt_x"/>
                                          </p:val>
                                        </p:tav>
                                        <p:tav tm="100000">
                                          <p:val>
                                            <p:strVal val="#ppt_x"/>
                                          </p:val>
                                        </p:tav>
                                      </p:tavLst>
                                    </p:anim>
                                    <p:anim calcmode="lin" valueType="num">
                                      <p:cBhvr additive="base">
                                        <p:cTn id="32" dur="500" fill="hold"/>
                                        <p:tgtEl>
                                          <p:spTgt spid="7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1063"/>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100"/>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1078"/>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99"/>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85"/>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104"/>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80"/>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1" grpId="0" animBg="1"/>
      <p:bldP spid="74" grpId="0" animBg="1"/>
      <p:bldP spid="75" grpId="0" animBg="1"/>
      <p:bldP spid="76" grpId="0" animBg="1"/>
      <p:bldP spid="7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6423" y="105612"/>
            <a:ext cx="7540008" cy="380247"/>
          </a:xfrm>
        </p:spPr>
        <p:txBody>
          <a:bodyPr>
            <a:normAutofit fontScale="90000"/>
          </a:bodyPr>
          <a:lstStyle/>
          <a:p>
            <a:pPr algn="ctr"/>
            <a:r>
              <a:rPr lang="en-GB" sz="3200" dirty="0"/>
              <a:t>Worked example –  Northern Travel 1</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716088983"/>
              </p:ext>
            </p:extLst>
          </p:nvPr>
        </p:nvGraphicFramePr>
        <p:xfrm>
          <a:off x="325082" y="548680"/>
          <a:ext cx="8493836" cy="5344173"/>
        </p:xfrm>
        <a:graphic>
          <a:graphicData uri="http://schemas.openxmlformats.org/drawingml/2006/table">
            <a:tbl>
              <a:tblPr firstRow="1" bandRow="1">
                <a:tableStyleId>{7DF18680-E054-41AD-8BC1-D1AEF772440D}</a:tableStyleId>
              </a:tblPr>
              <a:tblGrid>
                <a:gridCol w="3569781">
                  <a:extLst>
                    <a:ext uri="{9D8B030D-6E8A-4147-A177-3AD203B41FA5}">
                      <a16:colId xmlns:a16="http://schemas.microsoft.com/office/drawing/2014/main" val="20000"/>
                    </a:ext>
                  </a:extLst>
                </a:gridCol>
                <a:gridCol w="2092777">
                  <a:extLst>
                    <a:ext uri="{9D8B030D-6E8A-4147-A177-3AD203B41FA5}">
                      <a16:colId xmlns:a16="http://schemas.microsoft.com/office/drawing/2014/main" val="20001"/>
                    </a:ext>
                  </a:extLst>
                </a:gridCol>
                <a:gridCol w="2831278">
                  <a:extLst>
                    <a:ext uri="{9D8B030D-6E8A-4147-A177-3AD203B41FA5}">
                      <a16:colId xmlns:a16="http://schemas.microsoft.com/office/drawing/2014/main" val="20002"/>
                    </a:ext>
                  </a:extLst>
                </a:gridCol>
              </a:tblGrid>
              <a:tr h="302638">
                <a:tc gridSpan="3">
                  <a:txBody>
                    <a:bodyPr/>
                    <a:lstStyle/>
                    <a:p>
                      <a:pPr algn="ctr"/>
                      <a:r>
                        <a:rPr lang="en-GB" sz="1400" dirty="0"/>
                        <a:t>Summarised Income Statement</a:t>
                      </a:r>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514484">
                <a:tc>
                  <a:txBody>
                    <a:bodyPr/>
                    <a:lstStyle/>
                    <a:p>
                      <a:endParaRPr lang="en-GB" sz="1400" dirty="0"/>
                    </a:p>
                  </a:txBody>
                  <a:tcPr/>
                </a:tc>
                <a:tc>
                  <a:txBody>
                    <a:bodyPr/>
                    <a:lstStyle/>
                    <a:p>
                      <a:pPr algn="ctr"/>
                      <a:r>
                        <a:rPr lang="en-GB" sz="1400" dirty="0"/>
                        <a:t>2022</a:t>
                      </a:r>
                    </a:p>
                    <a:p>
                      <a:pPr algn="ctr"/>
                      <a:r>
                        <a:rPr lang="en-GB" sz="1400" dirty="0"/>
                        <a:t> £000s</a:t>
                      </a:r>
                      <a:endParaRPr lang="en-GB" sz="1400" dirty="0">
                        <a:latin typeface="Times New Roman" panose="02020603050405020304" pitchFamily="18" charset="0"/>
                        <a:cs typeface="Times New Roman" panose="02020603050405020304" pitchFamily="18" charset="0"/>
                      </a:endParaRPr>
                    </a:p>
                  </a:txBody>
                  <a:tcPr/>
                </a:tc>
                <a:tc>
                  <a:txBody>
                    <a:bodyPr/>
                    <a:lstStyle/>
                    <a:p>
                      <a:pPr algn="ctr"/>
                      <a:r>
                        <a:rPr lang="en-GB" sz="1400" dirty="0"/>
                        <a:t>2021</a:t>
                      </a:r>
                    </a:p>
                    <a:p>
                      <a:pPr algn="ctr"/>
                      <a:r>
                        <a:rPr lang="en-GB" sz="1400" dirty="0"/>
                        <a:t>£000s</a:t>
                      </a:r>
                      <a:endParaRPr lang="en-GB" sz="14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1"/>
                  </a:ext>
                </a:extLst>
              </a:tr>
              <a:tr h="302638">
                <a:tc>
                  <a:txBody>
                    <a:bodyPr/>
                    <a:lstStyle/>
                    <a:p>
                      <a:r>
                        <a:rPr lang="en-GB" sz="1400" dirty="0"/>
                        <a:t>Sales revenue ( 80% credit, 20% cash)</a:t>
                      </a:r>
                      <a:endParaRPr lang="en-GB" sz="1400" dirty="0">
                        <a:latin typeface="Times New Roman" panose="02020603050405020304" pitchFamily="18" charset="0"/>
                        <a:cs typeface="Times New Roman" panose="02020603050405020304" pitchFamily="18" charset="0"/>
                      </a:endParaRPr>
                    </a:p>
                  </a:txBody>
                  <a:tcPr/>
                </a:tc>
                <a:tc>
                  <a:txBody>
                    <a:bodyPr/>
                    <a:lstStyle/>
                    <a:p>
                      <a:pPr algn="r">
                        <a:lnSpc>
                          <a:spcPct val="115000"/>
                        </a:lnSpc>
                        <a:spcAft>
                          <a:spcPts val="0"/>
                        </a:spcAft>
                      </a:pPr>
                      <a:r>
                        <a:rPr lang="en-GB" sz="1400" dirty="0">
                          <a:effectLst/>
                        </a:rPr>
                        <a:t>300,000</a:t>
                      </a:r>
                      <a:endParaRPr lang="en-GB" sz="1400"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1400" dirty="0">
                          <a:effectLst/>
                        </a:rPr>
                        <a:t>250,000</a:t>
                      </a:r>
                      <a:endParaRPr lang="en-GB" sz="1400"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10002"/>
                  </a:ext>
                </a:extLst>
              </a:tr>
              <a:tr h="302638">
                <a:tc>
                  <a:txBody>
                    <a:bodyPr/>
                    <a:lstStyle/>
                    <a:p>
                      <a:r>
                        <a:rPr lang="en-GB" sz="1400" dirty="0"/>
                        <a:t>Cost of sales</a:t>
                      </a:r>
                      <a:endParaRPr lang="en-GB" sz="1400" dirty="0">
                        <a:latin typeface="Times New Roman" panose="02020603050405020304" pitchFamily="18" charset="0"/>
                        <a:cs typeface="Times New Roman" panose="02020603050405020304" pitchFamily="18" charset="0"/>
                      </a:endParaRPr>
                    </a:p>
                  </a:txBody>
                  <a:tcPr/>
                </a:tc>
                <a:tc>
                  <a:txBody>
                    <a:bodyPr/>
                    <a:lstStyle/>
                    <a:p>
                      <a:pPr algn="r">
                        <a:lnSpc>
                          <a:spcPct val="115000"/>
                        </a:lnSpc>
                        <a:spcAft>
                          <a:spcPts val="0"/>
                        </a:spcAft>
                      </a:pPr>
                      <a:r>
                        <a:rPr lang="en-GB" sz="1400" u="sng" dirty="0">
                          <a:effectLst/>
                        </a:rPr>
                        <a:t>204,000</a:t>
                      </a:r>
                      <a:endParaRPr lang="en-GB" sz="1400" u="sng"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1400" u="sng" dirty="0">
                          <a:effectLst/>
                        </a:rPr>
                        <a:t>175,000</a:t>
                      </a:r>
                      <a:endParaRPr lang="en-GB" sz="1400" u="sng"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10003"/>
                  </a:ext>
                </a:extLst>
              </a:tr>
              <a:tr h="302638">
                <a:tc>
                  <a:txBody>
                    <a:bodyPr/>
                    <a:lstStyle/>
                    <a:p>
                      <a:r>
                        <a:rPr lang="en-GB" sz="1400" dirty="0"/>
                        <a:t>Gross profit</a:t>
                      </a:r>
                      <a:endParaRPr lang="en-GB" sz="1400" dirty="0">
                        <a:latin typeface="Times New Roman" panose="02020603050405020304" pitchFamily="18" charset="0"/>
                        <a:cs typeface="Times New Roman" panose="02020603050405020304" pitchFamily="18" charset="0"/>
                      </a:endParaRPr>
                    </a:p>
                  </a:txBody>
                  <a:tcPr/>
                </a:tc>
                <a:tc>
                  <a:txBody>
                    <a:bodyPr/>
                    <a:lstStyle/>
                    <a:p>
                      <a:pPr algn="r">
                        <a:lnSpc>
                          <a:spcPct val="115000"/>
                        </a:lnSpc>
                        <a:spcAft>
                          <a:spcPts val="0"/>
                        </a:spcAft>
                      </a:pPr>
                      <a:r>
                        <a:rPr lang="en-GB" sz="1400" dirty="0">
                          <a:effectLst/>
                        </a:rPr>
                        <a:t>96,000</a:t>
                      </a:r>
                      <a:endParaRPr lang="en-GB" sz="1400"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1400" dirty="0">
                          <a:effectLst/>
                        </a:rPr>
                        <a:t>75,000</a:t>
                      </a:r>
                      <a:endParaRPr lang="en-GB" sz="1400"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10004"/>
                  </a:ext>
                </a:extLst>
              </a:tr>
              <a:tr h="302638">
                <a:tc>
                  <a:txBody>
                    <a:bodyPr/>
                    <a:lstStyle/>
                    <a:p>
                      <a:r>
                        <a:rPr lang="en-GB" sz="1400" dirty="0"/>
                        <a:t>Operating costs</a:t>
                      </a:r>
                      <a:endParaRPr lang="en-GB" sz="1400" dirty="0">
                        <a:latin typeface="Times New Roman" panose="02020603050405020304" pitchFamily="18" charset="0"/>
                        <a:cs typeface="Times New Roman" panose="02020603050405020304" pitchFamily="18" charset="0"/>
                      </a:endParaRPr>
                    </a:p>
                  </a:txBody>
                  <a:tcPr/>
                </a:tc>
                <a:tc>
                  <a:txBody>
                    <a:bodyPr/>
                    <a:lstStyle/>
                    <a:p>
                      <a:pPr algn="r">
                        <a:lnSpc>
                          <a:spcPct val="115000"/>
                        </a:lnSpc>
                        <a:spcAft>
                          <a:spcPts val="0"/>
                        </a:spcAft>
                      </a:pPr>
                      <a:r>
                        <a:rPr lang="en-GB" sz="1400" u="sng" dirty="0">
                          <a:effectLst/>
                        </a:rPr>
                        <a:t>67,450</a:t>
                      </a:r>
                      <a:endParaRPr lang="en-GB" sz="1400" u="sng"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1400" u="sng" dirty="0">
                          <a:effectLst/>
                        </a:rPr>
                        <a:t>38,500</a:t>
                      </a:r>
                      <a:endParaRPr lang="en-GB" sz="1400" u="sng"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10005"/>
                  </a:ext>
                </a:extLst>
              </a:tr>
              <a:tr h="302638">
                <a:tc>
                  <a:txBody>
                    <a:bodyPr/>
                    <a:lstStyle/>
                    <a:p>
                      <a:r>
                        <a:rPr lang="en-GB" sz="1400" dirty="0"/>
                        <a:t>Operating profit</a:t>
                      </a:r>
                      <a:endParaRPr lang="en-GB" sz="1400" dirty="0">
                        <a:latin typeface="Times New Roman" panose="02020603050405020304" pitchFamily="18" charset="0"/>
                        <a:cs typeface="Times New Roman" panose="02020603050405020304" pitchFamily="18" charset="0"/>
                      </a:endParaRPr>
                    </a:p>
                  </a:txBody>
                  <a:tcPr/>
                </a:tc>
                <a:tc>
                  <a:txBody>
                    <a:bodyPr/>
                    <a:lstStyle/>
                    <a:p>
                      <a:pPr algn="r">
                        <a:lnSpc>
                          <a:spcPct val="115000"/>
                        </a:lnSpc>
                        <a:spcAft>
                          <a:spcPts val="0"/>
                        </a:spcAft>
                      </a:pPr>
                      <a:r>
                        <a:rPr lang="en-GB" sz="1400" dirty="0">
                          <a:effectLst/>
                        </a:rPr>
                        <a:t>28,550</a:t>
                      </a:r>
                      <a:endParaRPr lang="en-GB" sz="1400"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1400" dirty="0">
                          <a:effectLst/>
                        </a:rPr>
                        <a:t>36,500</a:t>
                      </a:r>
                      <a:endParaRPr lang="en-GB" sz="1400"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10006"/>
                  </a:ext>
                </a:extLst>
              </a:tr>
              <a:tr h="289969">
                <a:tc>
                  <a:txBody>
                    <a:bodyPr/>
                    <a:lstStyle/>
                    <a:p>
                      <a:pPr>
                        <a:lnSpc>
                          <a:spcPct val="115000"/>
                        </a:lnSpc>
                        <a:spcAft>
                          <a:spcPts val="0"/>
                        </a:spcAft>
                      </a:pPr>
                      <a:r>
                        <a:rPr lang="en-GB" sz="1400" dirty="0">
                          <a:effectLst/>
                        </a:rPr>
                        <a:t>Other income</a:t>
                      </a:r>
                      <a:endParaRPr lang="en-GB" sz="1400"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1400" u="sng" dirty="0">
                          <a:effectLst/>
                        </a:rPr>
                        <a:t>3,450</a:t>
                      </a:r>
                      <a:endParaRPr lang="en-GB" sz="1400" u="sng"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1400" u="sng" dirty="0">
                          <a:effectLst/>
                        </a:rPr>
                        <a:t>3,500</a:t>
                      </a:r>
                      <a:endParaRPr lang="en-GB" sz="1400" u="sng"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10007"/>
                  </a:ext>
                </a:extLst>
              </a:tr>
              <a:tr h="298506">
                <a:tc>
                  <a:txBody>
                    <a:bodyPr/>
                    <a:lstStyle/>
                    <a:p>
                      <a:endParaRPr lang="en-GB" sz="1400" dirty="0">
                        <a:latin typeface="Times New Roman" panose="02020603050405020304" pitchFamily="18" charset="0"/>
                        <a:cs typeface="Times New Roman" panose="02020603050405020304" pitchFamily="18" charset="0"/>
                      </a:endParaRPr>
                    </a:p>
                  </a:txBody>
                  <a:tcPr marL="68580" marR="68580" marT="0" marB="0"/>
                </a:tc>
                <a:tc>
                  <a:txBody>
                    <a:bodyPr/>
                    <a:lstStyle/>
                    <a:p>
                      <a:pPr algn="r"/>
                      <a:r>
                        <a:rPr lang="en-GB" sz="1400" dirty="0"/>
                        <a:t>32,000</a:t>
                      </a:r>
                      <a:endParaRPr lang="en-GB" sz="1400" dirty="0">
                        <a:latin typeface="Times New Roman" panose="02020603050405020304" pitchFamily="18" charset="0"/>
                        <a:cs typeface="Times New Roman" panose="02020603050405020304" pitchFamily="18" charset="0"/>
                      </a:endParaRPr>
                    </a:p>
                  </a:txBody>
                  <a:tcPr marL="68580" marR="68580" marT="0" marB="0"/>
                </a:tc>
                <a:tc>
                  <a:txBody>
                    <a:bodyPr/>
                    <a:lstStyle/>
                    <a:p>
                      <a:pPr algn="r"/>
                      <a:r>
                        <a:rPr lang="en-GB" sz="1400" dirty="0"/>
                        <a:t>40,000</a:t>
                      </a:r>
                      <a:endParaRPr lang="en-GB" sz="1400" dirty="0">
                        <a:latin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0008"/>
                  </a:ext>
                </a:extLst>
              </a:tr>
              <a:tr h="289969">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GB" sz="1400" dirty="0">
                          <a:effectLst/>
                        </a:rPr>
                        <a:t> Finance costs</a:t>
                      </a:r>
                      <a:endParaRPr lang="en-GB" sz="1400"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marL="0" marR="0" indent="0" algn="r" defTabSz="914400" rtl="0" eaLnBrk="1" fontAlgn="auto" latinLnBrk="0" hangingPunct="1">
                        <a:lnSpc>
                          <a:spcPct val="115000"/>
                        </a:lnSpc>
                        <a:spcBef>
                          <a:spcPts val="0"/>
                        </a:spcBef>
                        <a:spcAft>
                          <a:spcPts val="0"/>
                        </a:spcAft>
                        <a:buClrTx/>
                        <a:buSzTx/>
                        <a:buFontTx/>
                        <a:buNone/>
                        <a:tabLst/>
                        <a:defRPr/>
                      </a:pPr>
                      <a:r>
                        <a:rPr lang="en-GB" sz="1400" u="sng" dirty="0">
                          <a:effectLst/>
                        </a:rPr>
                        <a:t>15,000 </a:t>
                      </a:r>
                      <a:endParaRPr lang="en-GB" sz="1400" u="sng"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marL="0" marR="0" indent="0" algn="r" defTabSz="914400" rtl="0" eaLnBrk="1" fontAlgn="auto" latinLnBrk="0" hangingPunct="1">
                        <a:lnSpc>
                          <a:spcPct val="115000"/>
                        </a:lnSpc>
                        <a:spcBef>
                          <a:spcPts val="0"/>
                        </a:spcBef>
                        <a:spcAft>
                          <a:spcPts val="0"/>
                        </a:spcAft>
                        <a:buClrTx/>
                        <a:buSzTx/>
                        <a:buFontTx/>
                        <a:buNone/>
                        <a:tabLst/>
                        <a:defRPr/>
                      </a:pPr>
                      <a:r>
                        <a:rPr lang="en-GB" sz="1400" u="sng" dirty="0">
                          <a:effectLst/>
                        </a:rPr>
                        <a:t>10,000 </a:t>
                      </a:r>
                      <a:endParaRPr lang="en-GB" sz="1400" u="sng"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10009"/>
                  </a:ext>
                </a:extLst>
              </a:tr>
              <a:tr h="289969">
                <a:tc>
                  <a:txBody>
                    <a:bodyPr/>
                    <a:lstStyle/>
                    <a:p>
                      <a:pPr>
                        <a:lnSpc>
                          <a:spcPct val="115000"/>
                        </a:lnSpc>
                        <a:spcAft>
                          <a:spcPts val="0"/>
                        </a:spcAft>
                      </a:pPr>
                      <a:r>
                        <a:rPr lang="en-GB" sz="1400" dirty="0">
                          <a:effectLst/>
                        </a:rPr>
                        <a:t> Profit before taxation</a:t>
                      </a:r>
                      <a:endParaRPr lang="en-GB" sz="1400"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1400" dirty="0">
                          <a:effectLst/>
                        </a:rPr>
                        <a:t>17,000 </a:t>
                      </a:r>
                      <a:endParaRPr lang="en-GB" sz="1400"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1400" dirty="0">
                          <a:effectLst/>
                        </a:rPr>
                        <a:t>30,000 </a:t>
                      </a:r>
                      <a:endParaRPr lang="en-GB" sz="1400"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10010"/>
                  </a:ext>
                </a:extLst>
              </a:tr>
              <a:tr h="302638">
                <a:tc>
                  <a:txBody>
                    <a:bodyPr/>
                    <a:lstStyle/>
                    <a:p>
                      <a:r>
                        <a:rPr lang="en-GB" sz="1400" dirty="0"/>
                        <a:t>Taxation</a:t>
                      </a:r>
                      <a:endParaRPr lang="en-GB" sz="1400" dirty="0">
                        <a:latin typeface="Times New Roman" panose="02020603050405020304" pitchFamily="18" charset="0"/>
                        <a:cs typeface="Times New Roman" panose="02020603050405020304" pitchFamily="18" charset="0"/>
                      </a:endParaRPr>
                    </a:p>
                  </a:txBody>
                  <a:tcPr/>
                </a:tc>
                <a:tc>
                  <a:txBody>
                    <a:bodyPr/>
                    <a:lstStyle/>
                    <a:p>
                      <a:pPr algn="r">
                        <a:lnSpc>
                          <a:spcPct val="115000"/>
                        </a:lnSpc>
                        <a:spcAft>
                          <a:spcPts val="0"/>
                        </a:spcAft>
                      </a:pPr>
                      <a:r>
                        <a:rPr lang="en-GB" sz="1400" u="sng" dirty="0">
                          <a:effectLst/>
                        </a:rPr>
                        <a:t>5,000</a:t>
                      </a:r>
                      <a:endParaRPr lang="en-GB" sz="1400" u="sng" dirty="0">
                        <a:effectLst/>
                        <a:latin typeface="Calibri"/>
                        <a:ea typeface="Calibri"/>
                        <a:cs typeface="Times New Roman"/>
                      </a:endParaRPr>
                    </a:p>
                  </a:txBody>
                  <a:tcPr marL="68580" marR="68580" marT="0" marB="0"/>
                </a:tc>
                <a:tc>
                  <a:txBody>
                    <a:bodyPr/>
                    <a:lstStyle/>
                    <a:p>
                      <a:pPr algn="r">
                        <a:lnSpc>
                          <a:spcPct val="115000"/>
                        </a:lnSpc>
                        <a:spcAft>
                          <a:spcPts val="0"/>
                        </a:spcAft>
                      </a:pPr>
                      <a:r>
                        <a:rPr lang="en-GB" sz="1400" u="sng" dirty="0">
                          <a:effectLst/>
                        </a:rPr>
                        <a:t>6,000</a:t>
                      </a:r>
                      <a:endParaRPr lang="en-GB" sz="1400" u="sng" dirty="0">
                        <a:effectLst/>
                        <a:latin typeface="Calibri"/>
                        <a:ea typeface="Calibri"/>
                        <a:cs typeface="Times New Roman"/>
                      </a:endParaRPr>
                    </a:p>
                  </a:txBody>
                  <a:tcPr marL="68580" marR="68580" marT="0" marB="0"/>
                </a:tc>
                <a:extLst>
                  <a:ext uri="{0D108BD9-81ED-4DB2-BD59-A6C34878D82A}">
                    <a16:rowId xmlns:a16="http://schemas.microsoft.com/office/drawing/2014/main" val="10011"/>
                  </a:ext>
                </a:extLst>
              </a:tr>
              <a:tr h="302638">
                <a:tc>
                  <a:txBody>
                    <a:bodyPr/>
                    <a:lstStyle/>
                    <a:p>
                      <a:r>
                        <a:rPr lang="en-GB" sz="1400" dirty="0"/>
                        <a:t>Profit</a:t>
                      </a:r>
                      <a:r>
                        <a:rPr lang="en-GB" sz="1400" baseline="0" dirty="0"/>
                        <a:t> for year</a:t>
                      </a:r>
                      <a:endParaRPr lang="en-GB" sz="1400" dirty="0">
                        <a:latin typeface="Times New Roman" panose="02020603050405020304" pitchFamily="18" charset="0"/>
                        <a:cs typeface="Times New Roman" panose="02020603050405020304" pitchFamily="18" charset="0"/>
                      </a:endParaRPr>
                    </a:p>
                  </a:txBody>
                  <a:tcPr/>
                </a:tc>
                <a:tc>
                  <a:txBody>
                    <a:bodyPr/>
                    <a:lstStyle/>
                    <a:p>
                      <a:pPr algn="r">
                        <a:lnSpc>
                          <a:spcPct val="115000"/>
                        </a:lnSpc>
                        <a:spcAft>
                          <a:spcPts val="0"/>
                        </a:spcAft>
                      </a:pPr>
                      <a:r>
                        <a:rPr lang="en-GB" sz="1400" u="sng" dirty="0">
                          <a:effectLst/>
                        </a:rPr>
                        <a:t>12,000</a:t>
                      </a:r>
                      <a:endParaRPr lang="en-GB" sz="1400" u="sng"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1400" u="sng" dirty="0">
                          <a:effectLst/>
                        </a:rPr>
                        <a:t>24,000</a:t>
                      </a:r>
                      <a:endParaRPr lang="en-GB" sz="1400" u="sng"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10012"/>
                  </a:ext>
                </a:extLst>
              </a:tr>
              <a:tr h="302638">
                <a:tc>
                  <a:txBody>
                    <a:bodyPr/>
                    <a:lstStyle/>
                    <a:p>
                      <a:endParaRPr lang="en-GB" sz="1400" dirty="0">
                        <a:latin typeface="Times New Roman" panose="02020603050405020304" pitchFamily="18" charset="0"/>
                        <a:cs typeface="Times New Roman" panose="02020603050405020304" pitchFamily="18" charset="0"/>
                      </a:endParaRPr>
                    </a:p>
                  </a:txBody>
                  <a:tcPr/>
                </a:tc>
                <a:tc>
                  <a:txBody>
                    <a:bodyPr/>
                    <a:lstStyle/>
                    <a:p>
                      <a:pPr algn="r">
                        <a:lnSpc>
                          <a:spcPct val="115000"/>
                        </a:lnSpc>
                        <a:spcAft>
                          <a:spcPts val="0"/>
                        </a:spcAft>
                      </a:pPr>
                      <a:endParaRPr lang="en-GB" sz="1400" u="sng"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endParaRPr lang="en-GB" sz="1400" u="sng"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1871766066"/>
                  </a:ext>
                </a:extLst>
              </a:tr>
              <a:tr h="302638">
                <a:tc>
                  <a:txBody>
                    <a:bodyPr/>
                    <a:lstStyle/>
                    <a:p>
                      <a:r>
                        <a:rPr lang="en-GB" sz="1400" dirty="0"/>
                        <a:t>Other information:</a:t>
                      </a:r>
                      <a:endParaRPr lang="en-GB" sz="1400" dirty="0">
                        <a:latin typeface="Times New Roman" panose="02020603050405020304" pitchFamily="18" charset="0"/>
                        <a:cs typeface="Times New Roman" panose="02020603050405020304" pitchFamily="18" charset="0"/>
                      </a:endParaRPr>
                    </a:p>
                  </a:txBody>
                  <a:tcPr/>
                </a:tc>
                <a:tc>
                  <a:txBody>
                    <a:bodyPr/>
                    <a:lstStyle/>
                    <a:p>
                      <a:pPr algn="r">
                        <a:lnSpc>
                          <a:spcPct val="115000"/>
                        </a:lnSpc>
                        <a:spcAft>
                          <a:spcPts val="0"/>
                        </a:spcAft>
                      </a:pPr>
                      <a:endParaRPr lang="en-GB" sz="1400" u="sng"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endParaRPr lang="en-GB" sz="1400" u="sng"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3095155996"/>
                  </a:ext>
                </a:extLst>
              </a:tr>
              <a:tr h="302638">
                <a:tc>
                  <a:txBody>
                    <a:bodyPr/>
                    <a:lstStyle/>
                    <a:p>
                      <a:r>
                        <a:rPr lang="en-GB" sz="1400" dirty="0"/>
                        <a:t>Average share price</a:t>
                      </a:r>
                      <a:endParaRPr lang="en-GB" sz="1400" dirty="0">
                        <a:latin typeface="Times New Roman" panose="02020603050405020304" pitchFamily="18" charset="0"/>
                        <a:cs typeface="Times New Roman" panose="02020603050405020304" pitchFamily="18" charset="0"/>
                      </a:endParaRPr>
                    </a:p>
                  </a:txBody>
                  <a:tcPr/>
                </a:tc>
                <a:tc>
                  <a:txBody>
                    <a:bodyPr/>
                    <a:lstStyle/>
                    <a:p>
                      <a:pPr algn="r">
                        <a:lnSpc>
                          <a:spcPct val="115000"/>
                        </a:lnSpc>
                        <a:spcAft>
                          <a:spcPts val="0"/>
                        </a:spcAft>
                      </a:pPr>
                      <a:r>
                        <a:rPr lang="en-GB" sz="1400" u="none" dirty="0">
                          <a:effectLst/>
                        </a:rPr>
                        <a:t>162</a:t>
                      </a:r>
                      <a:endParaRPr lang="en-GB" sz="1400" u="none"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1400" u="none" dirty="0">
                          <a:effectLst/>
                        </a:rPr>
                        <a:t>144</a:t>
                      </a:r>
                      <a:endParaRPr lang="en-GB" sz="1400" u="none"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3016417498"/>
                  </a:ext>
                </a:extLst>
              </a:tr>
              <a:tr h="302638">
                <a:tc>
                  <a:txBody>
                    <a:bodyPr/>
                    <a:lstStyle/>
                    <a:p>
                      <a:r>
                        <a:rPr lang="en-GB" sz="1400" dirty="0"/>
                        <a:t>Dividends</a:t>
                      </a:r>
                      <a:endParaRPr lang="en-GB" sz="1400" dirty="0">
                        <a:latin typeface="Times New Roman" panose="02020603050405020304" pitchFamily="18" charset="0"/>
                        <a:cs typeface="Times New Roman" panose="02020603050405020304" pitchFamily="18" charset="0"/>
                      </a:endParaRPr>
                    </a:p>
                  </a:txBody>
                  <a:tcPr/>
                </a:tc>
                <a:tc>
                  <a:txBody>
                    <a:bodyPr/>
                    <a:lstStyle/>
                    <a:p>
                      <a:pPr algn="r">
                        <a:lnSpc>
                          <a:spcPct val="115000"/>
                        </a:lnSpc>
                        <a:spcAft>
                          <a:spcPts val="0"/>
                        </a:spcAft>
                      </a:pPr>
                      <a:r>
                        <a:rPr lang="en-GB" sz="1400" u="none" dirty="0">
                          <a:effectLst/>
                        </a:rPr>
                        <a:t>0</a:t>
                      </a:r>
                      <a:endParaRPr lang="en-GB" sz="1400" u="none"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1400" u="none" dirty="0">
                          <a:effectLst/>
                        </a:rPr>
                        <a:t>12,000</a:t>
                      </a:r>
                      <a:endParaRPr lang="en-GB" sz="1400" u="none"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3680898128"/>
                  </a:ext>
                </a:extLst>
              </a:tr>
            </a:tbl>
          </a:graphicData>
        </a:graphic>
      </p:graphicFrame>
      <p:sp>
        <p:nvSpPr>
          <p:cNvPr id="3" name="Slide Number Placeholder 2">
            <a:extLst>
              <a:ext uri="{FF2B5EF4-FFF2-40B4-BE49-F238E27FC236}">
                <a16:creationId xmlns:a16="http://schemas.microsoft.com/office/drawing/2014/main" id="{1A4C8C10-810A-4649-A75A-80ED68068471}"/>
              </a:ext>
            </a:extLst>
          </p:cNvPr>
          <p:cNvSpPr>
            <a:spLocks noGrp="1"/>
          </p:cNvSpPr>
          <p:nvPr>
            <p:ph type="sldNum" sz="quarter" idx="12"/>
          </p:nvPr>
        </p:nvSpPr>
        <p:spPr/>
        <p:txBody>
          <a:bodyPr/>
          <a:lstStyle/>
          <a:p>
            <a:fld id="{63A33278-8D2C-46E9-9145-8061F8ED03C5}" type="slidenum">
              <a:rPr lang="en-GB" smtClean="0"/>
              <a:t>9</a:t>
            </a:fld>
            <a:endParaRPr lang="en-GB" dirty="0"/>
          </a:p>
        </p:txBody>
      </p:sp>
      <mc:AlternateContent xmlns:mc="http://schemas.openxmlformats.org/markup-compatibility/2006" xmlns:p14="http://schemas.microsoft.com/office/powerpoint/2010/main">
        <mc:Choice Requires="p14">
          <p:contentPart p14:bwMode="auto" r:id="rId3">
            <p14:nvContentPartPr>
              <p14:cNvPr id="5" name="Ink 4">
                <a:extLst>
                  <a:ext uri="{FF2B5EF4-FFF2-40B4-BE49-F238E27FC236}">
                    <a16:creationId xmlns:a16="http://schemas.microsoft.com/office/drawing/2014/main" id="{84C7B27A-CA25-4ABA-8120-FD40409C8F00}"/>
                  </a:ext>
                </a:extLst>
              </p14:cNvPr>
              <p14:cNvContentPartPr/>
              <p14:nvPr/>
            </p14:nvContentPartPr>
            <p14:xfrm>
              <a:off x="6594660" y="-423180"/>
              <a:ext cx="5040" cy="360"/>
            </p14:xfrm>
          </p:contentPart>
        </mc:Choice>
        <mc:Fallback xmlns="">
          <p:pic>
            <p:nvPicPr>
              <p:cNvPr id="5" name="Ink 4">
                <a:extLst>
                  <a:ext uri="{FF2B5EF4-FFF2-40B4-BE49-F238E27FC236}">
                    <a16:creationId xmlns:a16="http://schemas.microsoft.com/office/drawing/2014/main" id="{84C7B27A-CA25-4ABA-8120-FD40409C8F00}"/>
                  </a:ext>
                </a:extLst>
              </p:cNvPr>
              <p:cNvPicPr/>
              <p:nvPr/>
            </p:nvPicPr>
            <p:blipFill>
              <a:blip r:embed="rId4"/>
              <a:stretch>
                <a:fillRect/>
              </a:stretch>
            </p:blipFill>
            <p:spPr>
              <a:xfrm>
                <a:off x="6576660" y="-441180"/>
                <a:ext cx="40680" cy="360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6" name="Ink 5">
                <a:extLst>
                  <a:ext uri="{FF2B5EF4-FFF2-40B4-BE49-F238E27FC236}">
                    <a16:creationId xmlns:a16="http://schemas.microsoft.com/office/drawing/2014/main" id="{B591ECBF-7A34-41C2-90DB-2FC5B61DC72A}"/>
                  </a:ext>
                </a:extLst>
              </p14:cNvPr>
              <p14:cNvContentPartPr/>
              <p14:nvPr/>
            </p14:nvContentPartPr>
            <p14:xfrm>
              <a:off x="5223060" y="-309060"/>
              <a:ext cx="360" cy="360"/>
            </p14:xfrm>
          </p:contentPart>
        </mc:Choice>
        <mc:Fallback xmlns="">
          <p:pic>
            <p:nvPicPr>
              <p:cNvPr id="6" name="Ink 5">
                <a:extLst>
                  <a:ext uri="{FF2B5EF4-FFF2-40B4-BE49-F238E27FC236}">
                    <a16:creationId xmlns:a16="http://schemas.microsoft.com/office/drawing/2014/main" id="{B591ECBF-7A34-41C2-90DB-2FC5B61DC72A}"/>
                  </a:ext>
                </a:extLst>
              </p:cNvPr>
              <p:cNvPicPr/>
              <p:nvPr/>
            </p:nvPicPr>
            <p:blipFill>
              <a:blip r:embed="rId6"/>
              <a:stretch>
                <a:fillRect/>
              </a:stretch>
            </p:blipFill>
            <p:spPr>
              <a:xfrm>
                <a:off x="5205060" y="-327060"/>
                <a:ext cx="36000" cy="36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7" name="Ink 6">
                <a:extLst>
                  <a:ext uri="{FF2B5EF4-FFF2-40B4-BE49-F238E27FC236}">
                    <a16:creationId xmlns:a16="http://schemas.microsoft.com/office/drawing/2014/main" id="{1A61A841-79EE-4EAD-A032-1777FEC202E5}"/>
                  </a:ext>
                </a:extLst>
              </p14:cNvPr>
              <p14:cNvContentPartPr/>
              <p14:nvPr/>
            </p14:nvContentPartPr>
            <p14:xfrm>
              <a:off x="7634700" y="-651780"/>
              <a:ext cx="360" cy="360"/>
            </p14:xfrm>
          </p:contentPart>
        </mc:Choice>
        <mc:Fallback xmlns="">
          <p:pic>
            <p:nvPicPr>
              <p:cNvPr id="7" name="Ink 6">
                <a:extLst>
                  <a:ext uri="{FF2B5EF4-FFF2-40B4-BE49-F238E27FC236}">
                    <a16:creationId xmlns:a16="http://schemas.microsoft.com/office/drawing/2014/main" id="{1A61A841-79EE-4EAD-A032-1777FEC202E5}"/>
                  </a:ext>
                </a:extLst>
              </p:cNvPr>
              <p:cNvPicPr/>
              <p:nvPr/>
            </p:nvPicPr>
            <p:blipFill>
              <a:blip r:embed="rId6"/>
              <a:stretch>
                <a:fillRect/>
              </a:stretch>
            </p:blipFill>
            <p:spPr>
              <a:xfrm>
                <a:off x="7616700" y="-669780"/>
                <a:ext cx="36000" cy="36000"/>
              </a:xfrm>
              <a:prstGeom prst="rect">
                <a:avLst/>
              </a:prstGeom>
            </p:spPr>
          </p:pic>
        </mc:Fallback>
      </mc:AlternateContent>
    </p:spTree>
    <p:custDataLst>
      <p:tags r:id="rId1"/>
    </p:custDataLst>
    <p:extLst>
      <p:ext uri="{BB962C8B-B14F-4D97-AF65-F5344CB8AC3E}">
        <p14:creationId xmlns:p14="http://schemas.microsoft.com/office/powerpoint/2010/main" val="39037437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4EAA13-3FC8-49DB-B6D1-E1DD204F7FDF}"/>
              </a:ext>
            </a:extLst>
          </p:cNvPr>
          <p:cNvSpPr>
            <a:spLocks noGrp="1"/>
          </p:cNvSpPr>
          <p:nvPr>
            <p:ph type="title"/>
          </p:nvPr>
        </p:nvSpPr>
        <p:spPr>
          <a:xfrm>
            <a:off x="-78376" y="215500"/>
            <a:ext cx="8336820" cy="380247"/>
          </a:xfrm>
        </p:spPr>
        <p:txBody>
          <a:bodyPr>
            <a:normAutofit fontScale="90000"/>
          </a:bodyPr>
          <a:lstStyle/>
          <a:p>
            <a:r>
              <a:rPr lang="en-GB" sz="3400" dirty="0"/>
              <a:t>Worked example –  Northern Travel 2</a:t>
            </a:r>
          </a:p>
        </p:txBody>
      </p:sp>
      <p:graphicFrame>
        <p:nvGraphicFramePr>
          <p:cNvPr id="4" name="Content Placeholder 3">
            <a:extLst>
              <a:ext uri="{FF2B5EF4-FFF2-40B4-BE49-F238E27FC236}">
                <a16:creationId xmlns:a16="http://schemas.microsoft.com/office/drawing/2014/main" id="{84E8C281-DD96-4395-A0A2-496D974F36DF}"/>
              </a:ext>
            </a:extLst>
          </p:cNvPr>
          <p:cNvGraphicFramePr>
            <a:graphicFrameLocks noGrp="1"/>
          </p:cNvGraphicFramePr>
          <p:nvPr>
            <p:ph idx="1"/>
            <p:extLst>
              <p:ext uri="{D42A27DB-BD31-4B8C-83A1-F6EECF244321}">
                <p14:modId xmlns:p14="http://schemas.microsoft.com/office/powerpoint/2010/main" val="2402307304"/>
              </p:ext>
            </p:extLst>
          </p:nvPr>
        </p:nvGraphicFramePr>
        <p:xfrm>
          <a:off x="248194" y="692696"/>
          <a:ext cx="8647611" cy="5032588"/>
        </p:xfrm>
        <a:graphic>
          <a:graphicData uri="http://schemas.openxmlformats.org/drawingml/2006/table">
            <a:tbl>
              <a:tblPr firstRow="1" bandRow="1">
                <a:tableStyleId>{7DF18680-E054-41AD-8BC1-D1AEF772440D}</a:tableStyleId>
              </a:tblPr>
              <a:tblGrid>
                <a:gridCol w="2394347">
                  <a:extLst>
                    <a:ext uri="{9D8B030D-6E8A-4147-A177-3AD203B41FA5}">
                      <a16:colId xmlns:a16="http://schemas.microsoft.com/office/drawing/2014/main" val="187367167"/>
                    </a:ext>
                  </a:extLst>
                </a:gridCol>
                <a:gridCol w="941426">
                  <a:extLst>
                    <a:ext uri="{9D8B030D-6E8A-4147-A177-3AD203B41FA5}">
                      <a16:colId xmlns:a16="http://schemas.microsoft.com/office/drawing/2014/main" val="486046046"/>
                    </a:ext>
                  </a:extLst>
                </a:gridCol>
                <a:gridCol w="1006674">
                  <a:extLst>
                    <a:ext uri="{9D8B030D-6E8A-4147-A177-3AD203B41FA5}">
                      <a16:colId xmlns:a16="http://schemas.microsoft.com/office/drawing/2014/main" val="723788549"/>
                    </a:ext>
                  </a:extLst>
                </a:gridCol>
                <a:gridCol w="2440871">
                  <a:extLst>
                    <a:ext uri="{9D8B030D-6E8A-4147-A177-3AD203B41FA5}">
                      <a16:colId xmlns:a16="http://schemas.microsoft.com/office/drawing/2014/main" val="3719936170"/>
                    </a:ext>
                  </a:extLst>
                </a:gridCol>
                <a:gridCol w="970636">
                  <a:extLst>
                    <a:ext uri="{9D8B030D-6E8A-4147-A177-3AD203B41FA5}">
                      <a16:colId xmlns:a16="http://schemas.microsoft.com/office/drawing/2014/main" val="2317577860"/>
                    </a:ext>
                  </a:extLst>
                </a:gridCol>
                <a:gridCol w="893657">
                  <a:extLst>
                    <a:ext uri="{9D8B030D-6E8A-4147-A177-3AD203B41FA5}">
                      <a16:colId xmlns:a16="http://schemas.microsoft.com/office/drawing/2014/main" val="521474229"/>
                    </a:ext>
                  </a:extLst>
                </a:gridCol>
              </a:tblGrid>
              <a:tr h="379818">
                <a:tc gridSpan="6">
                  <a:txBody>
                    <a:bodyPr/>
                    <a:lstStyle/>
                    <a:p>
                      <a:pPr algn="ctr"/>
                      <a:r>
                        <a:rPr lang="en-GB" dirty="0"/>
                        <a:t>Summarised Statement of Financial Position</a:t>
                      </a:r>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305648460"/>
                  </a:ext>
                </a:extLst>
              </a:tr>
              <a:tr h="538075">
                <a:tc>
                  <a:txBody>
                    <a:bodyPr/>
                    <a:lstStyle/>
                    <a:p>
                      <a:endParaRPr lang="en-GB" sz="1400" dirty="0">
                        <a:latin typeface="Times New Roman" panose="02020603050405020304" pitchFamily="18" charset="0"/>
                        <a:cs typeface="Times New Roman" panose="02020603050405020304" pitchFamily="18" charset="0"/>
                      </a:endParaRPr>
                    </a:p>
                  </a:txBody>
                  <a:tcPr/>
                </a:tc>
                <a:tc>
                  <a:txBody>
                    <a:bodyPr/>
                    <a:lstStyle/>
                    <a:p>
                      <a:pPr algn="ctr"/>
                      <a:r>
                        <a:rPr lang="en-GB" sz="1400" dirty="0"/>
                        <a:t>2022</a:t>
                      </a:r>
                    </a:p>
                    <a:p>
                      <a:pPr algn="ctr"/>
                      <a:r>
                        <a:rPr lang="en-GB" sz="1400" dirty="0"/>
                        <a:t>    £000s</a:t>
                      </a:r>
                      <a:endParaRPr lang="en-GB" sz="1400" dirty="0">
                        <a:latin typeface="Times New Roman" panose="02020603050405020304" pitchFamily="18" charset="0"/>
                        <a:cs typeface="Times New Roman" panose="02020603050405020304" pitchFamily="18" charset="0"/>
                      </a:endParaRPr>
                    </a:p>
                  </a:txBody>
                  <a:tcPr/>
                </a:tc>
                <a:tc>
                  <a:txBody>
                    <a:bodyPr/>
                    <a:lstStyle/>
                    <a:p>
                      <a:pPr algn="ctr"/>
                      <a:r>
                        <a:rPr lang="en-GB" sz="1400" dirty="0"/>
                        <a:t>2021</a:t>
                      </a:r>
                    </a:p>
                    <a:p>
                      <a:pPr algn="ctr"/>
                      <a:r>
                        <a:rPr lang="en-GB" sz="1400" dirty="0"/>
                        <a:t>    £000s</a:t>
                      </a:r>
                      <a:endParaRPr lang="en-GB" sz="1400" dirty="0">
                        <a:latin typeface="Times New Roman" panose="02020603050405020304" pitchFamily="18" charset="0"/>
                        <a:cs typeface="Times New Roman" panose="02020603050405020304" pitchFamily="18" charset="0"/>
                      </a:endParaRPr>
                    </a:p>
                  </a:txBody>
                  <a:tcPr/>
                </a:tc>
                <a:tc>
                  <a:txBody>
                    <a:bodyPr/>
                    <a:lstStyle/>
                    <a:p>
                      <a:endParaRPr lang="en-GB" sz="1400" dirty="0">
                        <a:latin typeface="Times New Roman" panose="02020603050405020304" pitchFamily="18" charset="0"/>
                        <a:cs typeface="Times New Roman" panose="02020603050405020304" pitchFamily="18" charset="0"/>
                      </a:endParaRPr>
                    </a:p>
                  </a:txBody>
                  <a:tcPr/>
                </a:tc>
                <a:tc>
                  <a:txBody>
                    <a:bodyPr/>
                    <a:lstStyle/>
                    <a:p>
                      <a:pPr algn="ctr"/>
                      <a:r>
                        <a:rPr lang="en-GB" sz="1400" dirty="0"/>
                        <a:t>2022</a:t>
                      </a:r>
                    </a:p>
                    <a:p>
                      <a:pPr algn="ctr"/>
                      <a:r>
                        <a:rPr lang="en-GB" sz="1400" dirty="0"/>
                        <a:t>    £000s</a:t>
                      </a:r>
                      <a:endParaRPr lang="en-GB" sz="1400" dirty="0">
                        <a:latin typeface="Times New Roman" panose="02020603050405020304" pitchFamily="18" charset="0"/>
                        <a:cs typeface="Times New Roman" panose="02020603050405020304" pitchFamily="18" charset="0"/>
                      </a:endParaRPr>
                    </a:p>
                  </a:txBody>
                  <a:tcPr/>
                </a:tc>
                <a:tc>
                  <a:txBody>
                    <a:bodyPr/>
                    <a:lstStyle/>
                    <a:p>
                      <a:pPr algn="ctr"/>
                      <a:r>
                        <a:rPr lang="en-GB" sz="1400" dirty="0"/>
                        <a:t>2021</a:t>
                      </a:r>
                    </a:p>
                    <a:p>
                      <a:pPr algn="ctr"/>
                      <a:r>
                        <a:rPr lang="en-GB" sz="1400" dirty="0"/>
                        <a:t>    £000s</a:t>
                      </a:r>
                      <a:endParaRPr lang="en-GB" sz="14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13412620"/>
                  </a:ext>
                </a:extLst>
              </a:tr>
              <a:tr h="316515">
                <a:tc>
                  <a:txBody>
                    <a:bodyPr/>
                    <a:lstStyle/>
                    <a:p>
                      <a:r>
                        <a:rPr lang="en-GB" sz="1400" dirty="0"/>
                        <a:t>Non-current assets</a:t>
                      </a:r>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u="sng" dirty="0"/>
                        <a:t>612,727</a:t>
                      </a:r>
                      <a:endParaRPr lang="en-GB" sz="1400" u="sng" dirty="0">
                        <a:latin typeface="Times New Roman" panose="02020603050405020304" pitchFamily="18" charset="0"/>
                        <a:cs typeface="Times New Roman" panose="02020603050405020304" pitchFamily="18" charset="0"/>
                      </a:endParaRPr>
                    </a:p>
                  </a:txBody>
                  <a:tcPr/>
                </a:tc>
                <a:tc>
                  <a:txBody>
                    <a:bodyPr/>
                    <a:lstStyle/>
                    <a:p>
                      <a:pPr algn="r"/>
                      <a:r>
                        <a:rPr lang="en-GB" sz="1400" u="sng" dirty="0"/>
                        <a:t>528,500</a:t>
                      </a:r>
                      <a:endParaRPr lang="en-GB" sz="1400" u="sng" dirty="0">
                        <a:latin typeface="Times New Roman" panose="02020603050405020304" pitchFamily="18" charset="0"/>
                        <a:cs typeface="Times New Roman" panose="02020603050405020304" pitchFamily="18" charset="0"/>
                      </a:endParaRPr>
                    </a:p>
                  </a:txBody>
                  <a:tcPr/>
                </a:tc>
                <a:tc>
                  <a:txBody>
                    <a:bodyPr/>
                    <a:lstStyle/>
                    <a:p>
                      <a:r>
                        <a:rPr lang="en-GB" sz="1400" dirty="0"/>
                        <a:t>Non-current liabilities:</a:t>
                      </a:r>
                      <a:endParaRPr lang="en-GB" sz="1400" dirty="0">
                        <a:latin typeface="Times New Roman" panose="02020603050405020304" pitchFamily="18" charset="0"/>
                        <a:cs typeface="Times New Roman" panose="02020603050405020304" pitchFamily="18" charset="0"/>
                      </a:endParaRPr>
                    </a:p>
                  </a:txBody>
                  <a:tcPr/>
                </a:tc>
                <a:tc>
                  <a:txBody>
                    <a:bodyPr/>
                    <a:lstStyle/>
                    <a:p>
                      <a:pPr algn="r"/>
                      <a:endParaRPr lang="en-GB" sz="1400" dirty="0">
                        <a:latin typeface="Times New Roman" panose="02020603050405020304" pitchFamily="18" charset="0"/>
                        <a:cs typeface="Times New Roman" panose="02020603050405020304" pitchFamily="18" charset="0"/>
                      </a:endParaRPr>
                    </a:p>
                  </a:txBody>
                  <a:tcPr/>
                </a:tc>
                <a:tc>
                  <a:txBody>
                    <a:bodyPr/>
                    <a:lstStyle/>
                    <a:p>
                      <a:endParaRPr lang="en-GB" sz="14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108518657"/>
                  </a:ext>
                </a:extLst>
              </a:tr>
              <a:tr h="316515">
                <a:tc>
                  <a:txBody>
                    <a:bodyPr/>
                    <a:lstStyle/>
                    <a:p>
                      <a:r>
                        <a:rPr lang="en-GB" sz="1400" dirty="0"/>
                        <a:t>Current assets:</a:t>
                      </a:r>
                      <a:endParaRPr lang="en-GB" sz="1400" dirty="0">
                        <a:latin typeface="Times New Roman" panose="02020603050405020304" pitchFamily="18" charset="0"/>
                        <a:cs typeface="Times New Roman" panose="02020603050405020304" pitchFamily="18" charset="0"/>
                      </a:endParaRPr>
                    </a:p>
                  </a:txBody>
                  <a:tcPr/>
                </a:tc>
                <a:tc>
                  <a:txBody>
                    <a:bodyPr/>
                    <a:lstStyle/>
                    <a:p>
                      <a:pPr algn="r"/>
                      <a:endParaRPr lang="en-GB" sz="1400" dirty="0">
                        <a:latin typeface="Times New Roman" panose="02020603050405020304" pitchFamily="18" charset="0"/>
                        <a:cs typeface="Times New Roman" panose="02020603050405020304" pitchFamily="18" charset="0"/>
                      </a:endParaRPr>
                    </a:p>
                  </a:txBody>
                  <a:tcPr/>
                </a:tc>
                <a:tc>
                  <a:txBody>
                    <a:bodyPr/>
                    <a:lstStyle/>
                    <a:p>
                      <a:pPr algn="r"/>
                      <a:endParaRPr lang="en-GB" sz="1400" dirty="0">
                        <a:latin typeface="Times New Roman" panose="02020603050405020304" pitchFamily="18" charset="0"/>
                        <a:cs typeface="Times New Roman" panose="02020603050405020304" pitchFamily="18" charset="0"/>
                      </a:endParaRPr>
                    </a:p>
                  </a:txBody>
                  <a:tcPr/>
                </a:tc>
                <a:tc>
                  <a:txBody>
                    <a:bodyPr/>
                    <a:lstStyle/>
                    <a:p>
                      <a:r>
                        <a:rPr lang="en-GB" sz="1400" dirty="0"/>
                        <a:t>Bank loan</a:t>
                      </a:r>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dirty="0"/>
                        <a:t>100,000</a:t>
                      </a:r>
                      <a:endParaRPr lang="en-GB" sz="1400" dirty="0">
                        <a:latin typeface="Times New Roman" panose="02020603050405020304" pitchFamily="18" charset="0"/>
                        <a:cs typeface="Times New Roman" panose="02020603050405020304" pitchFamily="18" charset="0"/>
                      </a:endParaRPr>
                    </a:p>
                  </a:txBody>
                  <a:tcPr/>
                </a:tc>
                <a:tc>
                  <a:txBody>
                    <a:bodyPr/>
                    <a:lstStyle/>
                    <a:p>
                      <a:r>
                        <a:rPr lang="en-GB" sz="1400" dirty="0"/>
                        <a:t>80,000</a:t>
                      </a:r>
                      <a:endParaRPr lang="en-GB" sz="14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96161403"/>
                  </a:ext>
                </a:extLst>
              </a:tr>
              <a:tr h="316515">
                <a:tc>
                  <a:txBody>
                    <a:bodyPr/>
                    <a:lstStyle/>
                    <a:p>
                      <a:r>
                        <a:rPr lang="en-GB" sz="1400" dirty="0"/>
                        <a:t>Inventories</a:t>
                      </a:r>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dirty="0"/>
                        <a:t>32,000</a:t>
                      </a:r>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dirty="0"/>
                        <a:t>18,000</a:t>
                      </a:r>
                      <a:endParaRPr lang="en-GB" sz="1400" dirty="0">
                        <a:latin typeface="Times New Roman" panose="02020603050405020304" pitchFamily="18" charset="0"/>
                        <a:cs typeface="Times New Roman" panose="02020603050405020304" pitchFamily="18" charset="0"/>
                      </a:endParaRPr>
                    </a:p>
                  </a:txBody>
                  <a:tcPr/>
                </a:tc>
                <a:tc>
                  <a:txBody>
                    <a:bodyPr/>
                    <a:lstStyle/>
                    <a:p>
                      <a:r>
                        <a:rPr lang="en-GB" sz="1400" dirty="0"/>
                        <a:t>10% Debentures</a:t>
                      </a:r>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u="sng" dirty="0"/>
                        <a:t>50,000</a:t>
                      </a:r>
                      <a:endParaRPr lang="en-GB" sz="1400" u="sng" dirty="0">
                        <a:latin typeface="Times New Roman" panose="02020603050405020304" pitchFamily="18" charset="0"/>
                        <a:cs typeface="Times New Roman" panose="02020603050405020304" pitchFamily="18" charset="0"/>
                      </a:endParaRPr>
                    </a:p>
                  </a:txBody>
                  <a:tcPr/>
                </a:tc>
                <a:tc>
                  <a:txBody>
                    <a:bodyPr/>
                    <a:lstStyle/>
                    <a:p>
                      <a:r>
                        <a:rPr lang="en-GB" sz="1400" u="sng" dirty="0"/>
                        <a:t>20,000</a:t>
                      </a:r>
                      <a:endParaRPr lang="en-GB" sz="1400" u="sng"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551643880"/>
                  </a:ext>
                </a:extLst>
              </a:tr>
              <a:tr h="316515">
                <a:tc>
                  <a:txBody>
                    <a:bodyPr/>
                    <a:lstStyle/>
                    <a:p>
                      <a:r>
                        <a:rPr lang="en-GB" sz="1400" dirty="0"/>
                        <a:t>Trade and other receivables</a:t>
                      </a:r>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dirty="0"/>
                        <a:t>25,000</a:t>
                      </a:r>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dirty="0"/>
                        <a:t>20,000</a:t>
                      </a:r>
                      <a:endParaRPr lang="en-GB" sz="1400" dirty="0">
                        <a:latin typeface="Times New Roman" panose="02020603050405020304" pitchFamily="18" charset="0"/>
                        <a:cs typeface="Times New Roman" panose="02020603050405020304" pitchFamily="18" charset="0"/>
                      </a:endParaRPr>
                    </a:p>
                  </a:txBody>
                  <a:tcPr/>
                </a:tc>
                <a:tc>
                  <a:txBody>
                    <a:bodyPr/>
                    <a:lstStyle/>
                    <a:p>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u="sng" dirty="0"/>
                        <a:t>150,000</a:t>
                      </a:r>
                      <a:endParaRPr lang="en-GB" sz="1400" u="sng" dirty="0">
                        <a:latin typeface="Times New Roman" panose="02020603050405020304" pitchFamily="18" charset="0"/>
                        <a:cs typeface="Times New Roman" panose="02020603050405020304" pitchFamily="18" charset="0"/>
                      </a:endParaRPr>
                    </a:p>
                  </a:txBody>
                  <a:tcPr/>
                </a:tc>
                <a:tc>
                  <a:txBody>
                    <a:bodyPr/>
                    <a:lstStyle/>
                    <a:p>
                      <a:r>
                        <a:rPr lang="en-GB" sz="1400" u="sng" dirty="0"/>
                        <a:t>100,00</a:t>
                      </a:r>
                      <a:endParaRPr lang="en-GB" sz="1400" u="sng"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381692781"/>
                  </a:ext>
                </a:extLst>
              </a:tr>
              <a:tr h="316515">
                <a:tc>
                  <a:txBody>
                    <a:bodyPr/>
                    <a:lstStyle/>
                    <a:p>
                      <a:r>
                        <a:rPr lang="en-GB" sz="1400" dirty="0"/>
                        <a:t>Bank and cash</a:t>
                      </a:r>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u="sng" dirty="0"/>
                        <a:t>3,000</a:t>
                      </a:r>
                      <a:endParaRPr lang="en-GB" sz="1400" u="sng" dirty="0">
                        <a:latin typeface="Times New Roman" panose="02020603050405020304" pitchFamily="18" charset="0"/>
                        <a:cs typeface="Times New Roman" panose="02020603050405020304" pitchFamily="18" charset="0"/>
                      </a:endParaRPr>
                    </a:p>
                  </a:txBody>
                  <a:tcPr/>
                </a:tc>
                <a:tc>
                  <a:txBody>
                    <a:bodyPr/>
                    <a:lstStyle/>
                    <a:p>
                      <a:pPr algn="r"/>
                      <a:r>
                        <a:rPr lang="en-GB" sz="1400" u="sng" dirty="0"/>
                        <a:t>27,000</a:t>
                      </a:r>
                      <a:endParaRPr lang="en-GB" sz="1400" u="sng" dirty="0">
                        <a:latin typeface="Times New Roman" panose="02020603050405020304" pitchFamily="18" charset="0"/>
                        <a:cs typeface="Times New Roman" panose="02020603050405020304" pitchFamily="18" charset="0"/>
                      </a:endParaRPr>
                    </a:p>
                  </a:txBody>
                  <a:tcPr/>
                </a:tc>
                <a:tc>
                  <a:txBody>
                    <a:bodyPr/>
                    <a:lstStyle/>
                    <a:p>
                      <a:r>
                        <a:rPr lang="en-GB" sz="1400" dirty="0"/>
                        <a:t>Total liabilities</a:t>
                      </a:r>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u="sng" dirty="0"/>
                        <a:t>190,000</a:t>
                      </a:r>
                      <a:endParaRPr lang="en-GB" sz="1400" u="sng" dirty="0">
                        <a:latin typeface="Times New Roman" panose="02020603050405020304" pitchFamily="18" charset="0"/>
                        <a:cs typeface="Times New Roman" panose="02020603050405020304" pitchFamily="18" charset="0"/>
                      </a:endParaRPr>
                    </a:p>
                  </a:txBody>
                  <a:tcPr/>
                </a:tc>
                <a:tc>
                  <a:txBody>
                    <a:bodyPr/>
                    <a:lstStyle/>
                    <a:p>
                      <a:r>
                        <a:rPr lang="en-GB" sz="1400" u="sng" dirty="0"/>
                        <a:t>131,500</a:t>
                      </a:r>
                      <a:endParaRPr lang="en-GB" sz="1400" u="sng"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507454034"/>
                  </a:ext>
                </a:extLst>
              </a:tr>
              <a:tr h="316515">
                <a:tc>
                  <a:txBody>
                    <a:bodyPr/>
                    <a:lstStyle/>
                    <a:p>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u="sng" dirty="0"/>
                        <a:t>60,000</a:t>
                      </a:r>
                      <a:endParaRPr lang="en-GB" sz="1400" u="sng" dirty="0">
                        <a:latin typeface="Times New Roman" panose="02020603050405020304" pitchFamily="18" charset="0"/>
                        <a:cs typeface="Times New Roman" panose="02020603050405020304" pitchFamily="18" charset="0"/>
                      </a:endParaRPr>
                    </a:p>
                  </a:txBody>
                  <a:tcPr/>
                </a:tc>
                <a:tc>
                  <a:txBody>
                    <a:bodyPr/>
                    <a:lstStyle/>
                    <a:p>
                      <a:pPr algn="r"/>
                      <a:r>
                        <a:rPr lang="en-GB" sz="1400" u="sng" dirty="0"/>
                        <a:t>65,000</a:t>
                      </a:r>
                      <a:endParaRPr lang="en-GB" sz="1400" u="sng" dirty="0">
                        <a:latin typeface="Times New Roman" panose="02020603050405020304" pitchFamily="18" charset="0"/>
                        <a:cs typeface="Times New Roman" panose="02020603050405020304" pitchFamily="18" charset="0"/>
                      </a:endParaRPr>
                    </a:p>
                  </a:txBody>
                  <a:tcPr/>
                </a:tc>
                <a:tc>
                  <a:txBody>
                    <a:bodyPr/>
                    <a:lstStyle/>
                    <a:p>
                      <a:r>
                        <a:rPr lang="en-GB" sz="1400" dirty="0"/>
                        <a:t>Net assets</a:t>
                      </a:r>
                      <a:endParaRPr lang="en-GB" sz="1400" dirty="0">
                        <a:latin typeface="Times New Roman" panose="02020603050405020304" pitchFamily="18" charset="0"/>
                        <a:cs typeface="Times New Roman" panose="02020603050405020304" pitchFamily="18" charset="0"/>
                      </a:endParaRPr>
                    </a:p>
                  </a:txBody>
                  <a:tcPr/>
                </a:tc>
                <a:tc>
                  <a:txBody>
                    <a:bodyPr/>
                    <a:lstStyle/>
                    <a:p>
                      <a:r>
                        <a:rPr lang="en-GB" sz="1400" u="sng" dirty="0"/>
                        <a:t>482,727</a:t>
                      </a:r>
                      <a:endParaRPr lang="en-GB" sz="1400" u="sng" dirty="0">
                        <a:latin typeface="Times New Roman" panose="02020603050405020304" pitchFamily="18" charset="0"/>
                        <a:cs typeface="Times New Roman" panose="02020603050405020304" pitchFamily="18" charset="0"/>
                      </a:endParaRPr>
                    </a:p>
                  </a:txBody>
                  <a:tcPr/>
                </a:tc>
                <a:tc>
                  <a:txBody>
                    <a:bodyPr/>
                    <a:lstStyle/>
                    <a:p>
                      <a:r>
                        <a:rPr lang="en-GB" sz="1400" u="sng" dirty="0"/>
                        <a:t>462,000</a:t>
                      </a:r>
                      <a:endParaRPr lang="en-GB" sz="1400" u="sng"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804216471"/>
                  </a:ext>
                </a:extLst>
              </a:tr>
              <a:tr h="31651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Total assets</a:t>
                      </a:r>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u="sng" dirty="0"/>
                        <a:t>672,727</a:t>
                      </a:r>
                      <a:endParaRPr lang="en-GB" sz="1400" u="sng" dirty="0">
                        <a:latin typeface="Times New Roman" panose="02020603050405020304" pitchFamily="18" charset="0"/>
                        <a:cs typeface="Times New Roman" panose="02020603050405020304" pitchFamily="18" charset="0"/>
                      </a:endParaRPr>
                    </a:p>
                  </a:txBody>
                  <a:tcPr/>
                </a:tc>
                <a:tc>
                  <a:txBody>
                    <a:bodyPr/>
                    <a:lstStyle/>
                    <a:p>
                      <a:pPr algn="r"/>
                      <a:r>
                        <a:rPr lang="en-GB" sz="1400" u="sng" dirty="0"/>
                        <a:t>593,500</a:t>
                      </a:r>
                      <a:endParaRPr lang="en-GB" sz="1400" u="sng" dirty="0">
                        <a:latin typeface="Times New Roman" panose="02020603050405020304" pitchFamily="18" charset="0"/>
                        <a:cs typeface="Times New Roman" panose="02020603050405020304" pitchFamily="18" charset="0"/>
                      </a:endParaRPr>
                    </a:p>
                  </a:txBody>
                  <a:tcPr/>
                </a:tc>
                <a:tc>
                  <a:txBody>
                    <a:bodyPr/>
                    <a:lstStyle/>
                    <a:p>
                      <a:r>
                        <a:rPr lang="en-GB" sz="1400" dirty="0"/>
                        <a:t>Capital and Reserves:</a:t>
                      </a:r>
                      <a:endParaRPr lang="en-GB" sz="1400" dirty="0">
                        <a:latin typeface="Times New Roman" panose="02020603050405020304" pitchFamily="18" charset="0"/>
                        <a:cs typeface="Times New Roman" panose="02020603050405020304" pitchFamily="18" charset="0"/>
                      </a:endParaRPr>
                    </a:p>
                  </a:txBody>
                  <a:tcPr/>
                </a:tc>
                <a:tc>
                  <a:txBody>
                    <a:bodyPr/>
                    <a:lstStyle/>
                    <a:p>
                      <a:pPr algn="r"/>
                      <a:endParaRPr lang="en-GB" sz="1400" dirty="0">
                        <a:latin typeface="Times New Roman" panose="02020603050405020304" pitchFamily="18" charset="0"/>
                        <a:cs typeface="Times New Roman" panose="02020603050405020304" pitchFamily="18" charset="0"/>
                      </a:endParaRPr>
                    </a:p>
                  </a:txBody>
                  <a:tcPr/>
                </a:tc>
                <a:tc>
                  <a:txBody>
                    <a:bodyPr/>
                    <a:lstStyle/>
                    <a:p>
                      <a:pPr algn="r"/>
                      <a:endParaRPr lang="en-GB" sz="14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803964499"/>
                  </a:ext>
                </a:extLst>
              </a:tr>
              <a:tr h="316515">
                <a:tc>
                  <a:txBody>
                    <a:bodyPr/>
                    <a:lstStyle/>
                    <a:p>
                      <a:r>
                        <a:rPr lang="en-GB" sz="1400" dirty="0"/>
                        <a:t>Current liabilities:</a:t>
                      </a:r>
                      <a:endParaRPr lang="en-GB" sz="1400" dirty="0">
                        <a:latin typeface="Times New Roman" panose="02020603050405020304" pitchFamily="18" charset="0"/>
                        <a:cs typeface="Times New Roman" panose="02020603050405020304" pitchFamily="18" charset="0"/>
                      </a:endParaRPr>
                    </a:p>
                  </a:txBody>
                  <a:tcPr/>
                </a:tc>
                <a:tc>
                  <a:txBody>
                    <a:bodyPr/>
                    <a:lstStyle/>
                    <a:p>
                      <a:pPr algn="r"/>
                      <a:endParaRPr lang="en-GB" sz="1400" dirty="0">
                        <a:latin typeface="Times New Roman" panose="02020603050405020304" pitchFamily="18" charset="0"/>
                        <a:cs typeface="Times New Roman" panose="02020603050405020304" pitchFamily="18" charset="0"/>
                      </a:endParaRPr>
                    </a:p>
                  </a:txBody>
                  <a:tcPr/>
                </a:tc>
                <a:tc>
                  <a:txBody>
                    <a:bodyPr/>
                    <a:lstStyle/>
                    <a:p>
                      <a:pPr algn="r"/>
                      <a:endParaRPr lang="en-GB" sz="1400" dirty="0">
                        <a:latin typeface="Times New Roman" panose="02020603050405020304" pitchFamily="18" charset="0"/>
                        <a:cs typeface="Times New Roman" panose="02020603050405020304" pitchFamily="18" charset="0"/>
                      </a:endParaRPr>
                    </a:p>
                  </a:txBody>
                  <a:tcPr/>
                </a:tc>
                <a:tc>
                  <a:txBody>
                    <a:bodyPr/>
                    <a:lstStyle/>
                    <a:p>
                      <a:r>
                        <a:rPr lang="en-GB" sz="1400" dirty="0"/>
                        <a:t>Issued share capital - </a:t>
                      </a:r>
                      <a:endParaRPr lang="en-GB" sz="1400" dirty="0">
                        <a:latin typeface="Times New Roman" panose="02020603050405020304" pitchFamily="18" charset="0"/>
                        <a:cs typeface="Times New Roman" panose="02020603050405020304" pitchFamily="18" charset="0"/>
                      </a:endParaRPr>
                    </a:p>
                  </a:txBody>
                  <a:tcPr/>
                </a:tc>
                <a:tc>
                  <a:txBody>
                    <a:bodyPr/>
                    <a:lstStyle/>
                    <a:p>
                      <a:pPr algn="r"/>
                      <a:endParaRPr lang="en-GB" sz="1400" dirty="0">
                        <a:latin typeface="Times New Roman" panose="02020603050405020304" pitchFamily="18" charset="0"/>
                        <a:cs typeface="Times New Roman" panose="02020603050405020304" pitchFamily="18" charset="0"/>
                      </a:endParaRPr>
                    </a:p>
                  </a:txBody>
                  <a:tcPr/>
                </a:tc>
                <a:tc>
                  <a:txBody>
                    <a:bodyPr/>
                    <a:lstStyle/>
                    <a:p>
                      <a:pPr algn="r"/>
                      <a:endParaRPr lang="en-GB" sz="14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095000700"/>
                  </a:ext>
                </a:extLst>
              </a:tr>
              <a:tr h="316515">
                <a:tc>
                  <a:txBody>
                    <a:bodyPr/>
                    <a:lstStyle/>
                    <a:p>
                      <a:r>
                        <a:rPr lang="en-GB" sz="1400" dirty="0"/>
                        <a:t>Trade and other payables</a:t>
                      </a:r>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dirty="0"/>
                        <a:t>40,000</a:t>
                      </a:r>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dirty="0"/>
                        <a:t>31,500</a:t>
                      </a:r>
                      <a:endParaRPr lang="en-GB" sz="1400" dirty="0">
                        <a:latin typeface="Times New Roman" panose="02020603050405020304" pitchFamily="18" charset="0"/>
                        <a:cs typeface="Times New Roman" panose="02020603050405020304" pitchFamily="18" charset="0"/>
                      </a:endParaRPr>
                    </a:p>
                  </a:txBody>
                  <a:tcPr/>
                </a:tc>
                <a:tc>
                  <a:txBody>
                    <a:bodyPr/>
                    <a:lstStyle/>
                    <a:p>
                      <a:r>
                        <a:rPr lang="en-GB" sz="1400" dirty="0"/>
                        <a:t>300,000 50p ordinary shares</a:t>
                      </a:r>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dirty="0"/>
                        <a:t>150,000</a:t>
                      </a:r>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dirty="0"/>
                        <a:t>150,000</a:t>
                      </a:r>
                      <a:endParaRPr lang="en-GB" sz="14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264010519"/>
                  </a:ext>
                </a:extLst>
              </a:tr>
              <a:tr h="316515">
                <a:tc>
                  <a:txBody>
                    <a:bodyPr/>
                    <a:lstStyle/>
                    <a:p>
                      <a:r>
                        <a:rPr lang="en-GB" sz="1400" dirty="0"/>
                        <a:t>Bank overdraft</a:t>
                      </a:r>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u="none" dirty="0"/>
                        <a:t>0</a:t>
                      </a:r>
                      <a:endParaRPr lang="en-GB" sz="1400" u="none" dirty="0">
                        <a:latin typeface="Times New Roman" panose="02020603050405020304" pitchFamily="18" charset="0"/>
                        <a:cs typeface="Times New Roman" panose="02020603050405020304" pitchFamily="18" charset="0"/>
                      </a:endParaRPr>
                    </a:p>
                  </a:txBody>
                  <a:tcPr/>
                </a:tc>
                <a:tc>
                  <a:txBody>
                    <a:bodyPr/>
                    <a:lstStyle/>
                    <a:p>
                      <a:pPr algn="r"/>
                      <a:r>
                        <a:rPr lang="en-GB" sz="1400" dirty="0"/>
                        <a:t>0</a:t>
                      </a:r>
                      <a:endParaRPr lang="en-GB" sz="1400" dirty="0">
                        <a:latin typeface="Times New Roman" panose="02020603050405020304" pitchFamily="18" charset="0"/>
                        <a:cs typeface="Times New Roman" panose="02020603050405020304" pitchFamily="18" charset="0"/>
                      </a:endParaRPr>
                    </a:p>
                  </a:txBody>
                  <a:tcPr/>
                </a:tc>
                <a:tc>
                  <a:txBody>
                    <a:bodyPr/>
                    <a:lstStyle/>
                    <a:p>
                      <a:r>
                        <a:rPr lang="en-GB" sz="1400" dirty="0"/>
                        <a:t>Share premium</a:t>
                      </a:r>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dirty="0"/>
                        <a:t>115,000</a:t>
                      </a:r>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dirty="0"/>
                        <a:t>115,000</a:t>
                      </a:r>
                      <a:endParaRPr lang="en-GB" sz="14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94816160"/>
                  </a:ext>
                </a:extLst>
              </a:tr>
              <a:tr h="316515">
                <a:tc>
                  <a:txBody>
                    <a:bodyPr/>
                    <a:lstStyle/>
                    <a:p>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u="sng" dirty="0"/>
                        <a:t>40,000</a:t>
                      </a:r>
                      <a:endParaRPr lang="en-GB" sz="1400" u="sng" dirty="0">
                        <a:latin typeface="Times New Roman" panose="02020603050405020304" pitchFamily="18" charset="0"/>
                        <a:cs typeface="Times New Roman" panose="02020603050405020304" pitchFamily="18" charset="0"/>
                      </a:endParaRPr>
                    </a:p>
                  </a:txBody>
                  <a:tcPr/>
                </a:tc>
                <a:tc>
                  <a:txBody>
                    <a:bodyPr/>
                    <a:lstStyle/>
                    <a:p>
                      <a:pPr algn="r"/>
                      <a:r>
                        <a:rPr lang="en-GB" sz="1400" u="sng" dirty="0"/>
                        <a:t>31,500</a:t>
                      </a:r>
                      <a:endParaRPr lang="en-GB" sz="1400" u="sng" dirty="0">
                        <a:latin typeface="Times New Roman" panose="02020603050405020304" pitchFamily="18" charset="0"/>
                        <a:cs typeface="Times New Roman" panose="02020603050405020304" pitchFamily="18" charset="0"/>
                      </a:endParaRPr>
                    </a:p>
                  </a:txBody>
                  <a:tcPr/>
                </a:tc>
                <a:tc>
                  <a:txBody>
                    <a:bodyPr/>
                    <a:lstStyle/>
                    <a:p>
                      <a:r>
                        <a:rPr lang="en-GB" sz="1400" dirty="0"/>
                        <a:t>Revaluation reserve</a:t>
                      </a:r>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dirty="0"/>
                        <a:t>8,727</a:t>
                      </a:r>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dirty="0"/>
                        <a:t>0</a:t>
                      </a:r>
                      <a:endParaRPr lang="en-GB" sz="14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439204564"/>
                  </a:ext>
                </a:extLst>
              </a:tr>
              <a:tr h="316515">
                <a:tc>
                  <a:txBody>
                    <a:bodyPr/>
                    <a:lstStyle/>
                    <a:p>
                      <a:endParaRPr lang="en-GB" sz="1400" dirty="0">
                        <a:latin typeface="Times New Roman" panose="02020603050405020304" pitchFamily="18" charset="0"/>
                        <a:cs typeface="Times New Roman" panose="02020603050405020304" pitchFamily="18" charset="0"/>
                      </a:endParaRPr>
                    </a:p>
                  </a:txBody>
                  <a:tcPr/>
                </a:tc>
                <a:tc>
                  <a:txBody>
                    <a:bodyPr/>
                    <a:lstStyle/>
                    <a:p>
                      <a:endParaRPr lang="en-GB" sz="1400" dirty="0">
                        <a:latin typeface="Times New Roman" panose="02020603050405020304" pitchFamily="18" charset="0"/>
                        <a:cs typeface="Times New Roman" panose="02020603050405020304" pitchFamily="18" charset="0"/>
                      </a:endParaRPr>
                    </a:p>
                  </a:txBody>
                  <a:tcPr/>
                </a:tc>
                <a:tc>
                  <a:txBody>
                    <a:bodyPr/>
                    <a:lstStyle/>
                    <a:p>
                      <a:pPr algn="r"/>
                      <a:endParaRPr lang="en-GB" sz="1400" dirty="0">
                        <a:latin typeface="Times New Roman" panose="02020603050405020304" pitchFamily="18" charset="0"/>
                        <a:cs typeface="Times New Roman" panose="02020603050405020304" pitchFamily="18" charset="0"/>
                      </a:endParaRPr>
                    </a:p>
                  </a:txBody>
                  <a:tcPr/>
                </a:tc>
                <a:tc>
                  <a:txBody>
                    <a:bodyPr/>
                    <a:lstStyle/>
                    <a:p>
                      <a:r>
                        <a:rPr lang="en-GB" sz="1400" dirty="0"/>
                        <a:t>Accumulated profits</a:t>
                      </a:r>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u="sng" dirty="0"/>
                        <a:t>209,000</a:t>
                      </a:r>
                      <a:endParaRPr lang="en-GB" sz="1400" u="sng" dirty="0">
                        <a:latin typeface="Times New Roman" panose="02020603050405020304" pitchFamily="18" charset="0"/>
                        <a:cs typeface="Times New Roman" panose="02020603050405020304" pitchFamily="18" charset="0"/>
                      </a:endParaRPr>
                    </a:p>
                  </a:txBody>
                  <a:tcPr/>
                </a:tc>
                <a:tc>
                  <a:txBody>
                    <a:bodyPr/>
                    <a:lstStyle/>
                    <a:p>
                      <a:pPr algn="r"/>
                      <a:r>
                        <a:rPr lang="en-GB" sz="1400" u="sng" dirty="0"/>
                        <a:t>197,000</a:t>
                      </a:r>
                      <a:endParaRPr lang="en-GB" sz="1400" u="sng"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0863374"/>
                  </a:ext>
                </a:extLst>
              </a:tr>
              <a:tr h="316515">
                <a:tc>
                  <a:txBody>
                    <a:bodyPr/>
                    <a:lstStyle/>
                    <a:p>
                      <a:endParaRPr lang="en-GB" sz="1400" dirty="0">
                        <a:latin typeface="Times New Roman" panose="02020603050405020304" pitchFamily="18" charset="0"/>
                        <a:cs typeface="Times New Roman" panose="02020603050405020304" pitchFamily="18" charset="0"/>
                      </a:endParaRPr>
                    </a:p>
                  </a:txBody>
                  <a:tcPr/>
                </a:tc>
                <a:tc>
                  <a:txBody>
                    <a:bodyPr/>
                    <a:lstStyle/>
                    <a:p>
                      <a:endParaRPr lang="en-GB" sz="1400" dirty="0">
                        <a:latin typeface="Times New Roman" panose="02020603050405020304" pitchFamily="18" charset="0"/>
                        <a:cs typeface="Times New Roman" panose="02020603050405020304" pitchFamily="18" charset="0"/>
                      </a:endParaRPr>
                    </a:p>
                  </a:txBody>
                  <a:tcPr/>
                </a:tc>
                <a:tc>
                  <a:txBody>
                    <a:bodyPr/>
                    <a:lstStyle/>
                    <a:p>
                      <a:pPr algn="r"/>
                      <a:endParaRPr lang="en-GB" sz="1400" dirty="0">
                        <a:latin typeface="Times New Roman" panose="02020603050405020304" pitchFamily="18" charset="0"/>
                        <a:cs typeface="Times New Roman" panose="02020603050405020304" pitchFamily="18" charset="0"/>
                      </a:endParaRPr>
                    </a:p>
                  </a:txBody>
                  <a:tcPr/>
                </a:tc>
                <a:tc>
                  <a:txBody>
                    <a:bodyPr/>
                    <a:lstStyle/>
                    <a:p>
                      <a:r>
                        <a:rPr lang="en-GB" sz="1400" dirty="0"/>
                        <a:t>Total equity</a:t>
                      </a:r>
                      <a:endParaRPr lang="en-GB" sz="1400" dirty="0">
                        <a:latin typeface="Times New Roman" panose="02020603050405020304" pitchFamily="18" charset="0"/>
                        <a:cs typeface="Times New Roman" panose="02020603050405020304" pitchFamily="18" charset="0"/>
                      </a:endParaRPr>
                    </a:p>
                  </a:txBody>
                  <a:tcPr/>
                </a:tc>
                <a:tc>
                  <a:txBody>
                    <a:bodyPr/>
                    <a:lstStyle/>
                    <a:p>
                      <a:pPr algn="r"/>
                      <a:r>
                        <a:rPr lang="en-GB" sz="1400" u="sng" dirty="0"/>
                        <a:t>482,727</a:t>
                      </a:r>
                      <a:endParaRPr lang="en-GB" sz="1400" u="sng" dirty="0">
                        <a:latin typeface="Times New Roman" panose="02020603050405020304" pitchFamily="18" charset="0"/>
                        <a:cs typeface="Times New Roman" panose="02020603050405020304" pitchFamily="18" charset="0"/>
                      </a:endParaRPr>
                    </a:p>
                  </a:txBody>
                  <a:tcPr/>
                </a:tc>
                <a:tc>
                  <a:txBody>
                    <a:bodyPr/>
                    <a:lstStyle/>
                    <a:p>
                      <a:pPr algn="r"/>
                      <a:r>
                        <a:rPr lang="en-GB" sz="1400" u="sng" dirty="0"/>
                        <a:t>462,000</a:t>
                      </a:r>
                      <a:endParaRPr lang="en-GB" sz="1400" u="sng"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976312658"/>
                  </a:ext>
                </a:extLst>
              </a:tr>
            </a:tbl>
          </a:graphicData>
        </a:graphic>
      </p:graphicFrame>
      <p:sp>
        <p:nvSpPr>
          <p:cNvPr id="3" name="Slide Number Placeholder 2">
            <a:extLst>
              <a:ext uri="{FF2B5EF4-FFF2-40B4-BE49-F238E27FC236}">
                <a16:creationId xmlns:a16="http://schemas.microsoft.com/office/drawing/2014/main" id="{3635C421-2CEE-49D0-9D84-4BB22077A770}"/>
              </a:ext>
            </a:extLst>
          </p:cNvPr>
          <p:cNvSpPr>
            <a:spLocks noGrp="1"/>
          </p:cNvSpPr>
          <p:nvPr>
            <p:ph type="sldNum" sz="quarter" idx="12"/>
          </p:nvPr>
        </p:nvSpPr>
        <p:spPr/>
        <p:txBody>
          <a:bodyPr/>
          <a:lstStyle/>
          <a:p>
            <a:fld id="{63A33278-8D2C-46E9-9145-8061F8ED03C5}" type="slidenum">
              <a:rPr lang="en-GB" smtClean="0"/>
              <a:t>10</a:t>
            </a:fld>
            <a:endParaRPr lang="en-GB" dirty="0"/>
          </a:p>
        </p:txBody>
      </p:sp>
    </p:spTree>
    <p:custDataLst>
      <p:tags r:id="rId1"/>
    </p:custDataLst>
    <p:extLst>
      <p:ext uri="{BB962C8B-B14F-4D97-AF65-F5344CB8AC3E}">
        <p14:creationId xmlns:p14="http://schemas.microsoft.com/office/powerpoint/2010/main" val="18124419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A4C8C10-810A-4649-A75A-80ED68068471}"/>
              </a:ext>
            </a:extLst>
          </p:cNvPr>
          <p:cNvSpPr>
            <a:spLocks noGrp="1"/>
          </p:cNvSpPr>
          <p:nvPr>
            <p:ph type="sldNum" sz="quarter" idx="12"/>
          </p:nvPr>
        </p:nvSpPr>
        <p:spPr/>
        <p:txBody>
          <a:bodyPr/>
          <a:lstStyle/>
          <a:p>
            <a:fld id="{63A33278-8D2C-46E9-9145-8061F8ED03C5}" type="slidenum">
              <a:rPr lang="en-GB" smtClean="0"/>
              <a:t>11</a:t>
            </a:fld>
            <a:endParaRPr lang="en-GB" dirty="0"/>
          </a:p>
        </p:txBody>
      </p:sp>
      <p:graphicFrame>
        <p:nvGraphicFramePr>
          <p:cNvPr id="4" name="Content Placeholder 3"/>
          <p:cNvGraphicFramePr>
            <a:graphicFrameLocks noGrp="1"/>
          </p:cNvGraphicFramePr>
          <p:nvPr>
            <p:ph idx="4294967295"/>
            <p:extLst>
              <p:ext uri="{D42A27DB-BD31-4B8C-83A1-F6EECF244321}">
                <p14:modId xmlns:p14="http://schemas.microsoft.com/office/powerpoint/2010/main" val="1062285325"/>
              </p:ext>
            </p:extLst>
          </p:nvPr>
        </p:nvGraphicFramePr>
        <p:xfrm>
          <a:off x="107504" y="141373"/>
          <a:ext cx="3672408" cy="4949953"/>
        </p:xfrm>
        <a:graphic>
          <a:graphicData uri="http://schemas.openxmlformats.org/drawingml/2006/table">
            <a:tbl>
              <a:tblPr firstRow="1" bandRow="1">
                <a:tableStyleId>{7DF18680-E054-41AD-8BC1-D1AEF772440D}</a:tableStyleId>
              </a:tblPr>
              <a:tblGrid>
                <a:gridCol w="1543436">
                  <a:extLst>
                    <a:ext uri="{9D8B030D-6E8A-4147-A177-3AD203B41FA5}">
                      <a16:colId xmlns:a16="http://schemas.microsoft.com/office/drawing/2014/main" val="20000"/>
                    </a:ext>
                  </a:extLst>
                </a:gridCol>
                <a:gridCol w="1064486">
                  <a:extLst>
                    <a:ext uri="{9D8B030D-6E8A-4147-A177-3AD203B41FA5}">
                      <a16:colId xmlns:a16="http://schemas.microsoft.com/office/drawing/2014/main" val="20001"/>
                    </a:ext>
                  </a:extLst>
                </a:gridCol>
                <a:gridCol w="1064486">
                  <a:extLst>
                    <a:ext uri="{9D8B030D-6E8A-4147-A177-3AD203B41FA5}">
                      <a16:colId xmlns:a16="http://schemas.microsoft.com/office/drawing/2014/main" val="20002"/>
                    </a:ext>
                  </a:extLst>
                </a:gridCol>
              </a:tblGrid>
              <a:tr h="256589">
                <a:tc gridSpan="3">
                  <a:txBody>
                    <a:bodyPr/>
                    <a:lstStyle/>
                    <a:p>
                      <a:pPr algn="ctr"/>
                      <a:r>
                        <a:rPr lang="en-GB" sz="1200" dirty="0"/>
                        <a:t>Summarised Income Statement</a:t>
                      </a:r>
                    </a:p>
                    <a:p>
                      <a:pPr algn="ctr"/>
                      <a:endParaRPr lang="en-GB" sz="1000"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9475">
                <a:tc>
                  <a:txBody>
                    <a:bodyPr/>
                    <a:lstStyle/>
                    <a:p>
                      <a:endParaRPr lang="en-GB" sz="900" dirty="0"/>
                    </a:p>
                  </a:txBody>
                  <a:tcPr/>
                </a:tc>
                <a:tc>
                  <a:txBody>
                    <a:bodyPr/>
                    <a:lstStyle/>
                    <a:p>
                      <a:pPr algn="ctr"/>
                      <a:r>
                        <a:rPr lang="en-GB" sz="900" dirty="0"/>
                        <a:t>2022 (£000s)</a:t>
                      </a:r>
                    </a:p>
                  </a:txBody>
                  <a:tcPr/>
                </a:tc>
                <a:tc>
                  <a:txBody>
                    <a:bodyPr/>
                    <a:lstStyle/>
                    <a:p>
                      <a:pPr algn="ctr"/>
                      <a:r>
                        <a:rPr lang="en-GB" sz="900" dirty="0"/>
                        <a:t>2021(£000s)</a:t>
                      </a:r>
                    </a:p>
                  </a:txBody>
                  <a:tcPr/>
                </a:tc>
                <a:extLst>
                  <a:ext uri="{0D108BD9-81ED-4DB2-BD59-A6C34878D82A}">
                    <a16:rowId xmlns:a16="http://schemas.microsoft.com/office/drawing/2014/main" val="10001"/>
                  </a:ext>
                </a:extLst>
              </a:tr>
              <a:tr h="545123">
                <a:tc>
                  <a:txBody>
                    <a:bodyPr/>
                    <a:lstStyle/>
                    <a:p>
                      <a:r>
                        <a:rPr lang="en-GB" sz="900" dirty="0"/>
                        <a:t>Sales revenue ( 80% credit, 20% cash)</a:t>
                      </a:r>
                      <a:endParaRPr lang="en-GB" sz="900" dirty="0">
                        <a:latin typeface="Times New Roman" panose="02020603050405020304" pitchFamily="18" charset="0"/>
                        <a:cs typeface="Times New Roman" panose="02020603050405020304" pitchFamily="18" charset="0"/>
                      </a:endParaRPr>
                    </a:p>
                  </a:txBody>
                  <a:tcPr/>
                </a:tc>
                <a:tc>
                  <a:txBody>
                    <a:bodyPr/>
                    <a:lstStyle/>
                    <a:p>
                      <a:pPr algn="r">
                        <a:lnSpc>
                          <a:spcPct val="115000"/>
                        </a:lnSpc>
                        <a:spcAft>
                          <a:spcPts val="0"/>
                        </a:spcAft>
                      </a:pPr>
                      <a:r>
                        <a:rPr lang="en-GB" sz="900" dirty="0">
                          <a:effectLst/>
                        </a:rPr>
                        <a:t>300,000</a:t>
                      </a:r>
                      <a:endParaRPr lang="en-GB" sz="900"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900" dirty="0">
                          <a:effectLst/>
                        </a:rPr>
                        <a:t>250,000</a:t>
                      </a:r>
                      <a:endParaRPr lang="en-GB" sz="900"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10002"/>
                  </a:ext>
                </a:extLst>
              </a:tr>
              <a:tr h="256589">
                <a:tc>
                  <a:txBody>
                    <a:bodyPr/>
                    <a:lstStyle/>
                    <a:p>
                      <a:r>
                        <a:rPr lang="en-GB" sz="900" dirty="0"/>
                        <a:t>Cost of sales</a:t>
                      </a:r>
                      <a:endParaRPr lang="en-GB" sz="900" dirty="0">
                        <a:latin typeface="Times New Roman" panose="02020603050405020304" pitchFamily="18" charset="0"/>
                        <a:cs typeface="Times New Roman" panose="02020603050405020304" pitchFamily="18" charset="0"/>
                      </a:endParaRPr>
                    </a:p>
                  </a:txBody>
                  <a:tcPr/>
                </a:tc>
                <a:tc>
                  <a:txBody>
                    <a:bodyPr/>
                    <a:lstStyle/>
                    <a:p>
                      <a:pPr algn="r">
                        <a:lnSpc>
                          <a:spcPct val="115000"/>
                        </a:lnSpc>
                        <a:spcAft>
                          <a:spcPts val="0"/>
                        </a:spcAft>
                      </a:pPr>
                      <a:r>
                        <a:rPr lang="en-GB" sz="900" u="sng" dirty="0">
                          <a:effectLst/>
                        </a:rPr>
                        <a:t>204,000</a:t>
                      </a:r>
                      <a:endParaRPr lang="en-GB" sz="900" u="sng"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900" u="sng" dirty="0">
                          <a:effectLst/>
                        </a:rPr>
                        <a:t>175,000</a:t>
                      </a:r>
                      <a:endParaRPr lang="en-GB" sz="900" u="sng"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10003"/>
                  </a:ext>
                </a:extLst>
              </a:tr>
              <a:tr h="256589">
                <a:tc>
                  <a:txBody>
                    <a:bodyPr/>
                    <a:lstStyle/>
                    <a:p>
                      <a:r>
                        <a:rPr lang="en-GB" sz="900" dirty="0"/>
                        <a:t>Gross profit</a:t>
                      </a:r>
                      <a:endParaRPr lang="en-GB" sz="900" dirty="0">
                        <a:latin typeface="Times New Roman" panose="02020603050405020304" pitchFamily="18" charset="0"/>
                        <a:cs typeface="Times New Roman" panose="02020603050405020304" pitchFamily="18" charset="0"/>
                      </a:endParaRPr>
                    </a:p>
                  </a:txBody>
                  <a:tcPr/>
                </a:tc>
                <a:tc>
                  <a:txBody>
                    <a:bodyPr/>
                    <a:lstStyle/>
                    <a:p>
                      <a:pPr algn="r">
                        <a:lnSpc>
                          <a:spcPct val="115000"/>
                        </a:lnSpc>
                        <a:spcAft>
                          <a:spcPts val="0"/>
                        </a:spcAft>
                      </a:pPr>
                      <a:r>
                        <a:rPr lang="en-GB" sz="900" dirty="0">
                          <a:effectLst/>
                        </a:rPr>
                        <a:t>96,000</a:t>
                      </a:r>
                      <a:endParaRPr lang="en-GB" sz="900"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900" dirty="0">
                          <a:effectLst/>
                        </a:rPr>
                        <a:t>75,000</a:t>
                      </a:r>
                      <a:endParaRPr lang="en-GB" sz="900"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10004"/>
                  </a:ext>
                </a:extLst>
              </a:tr>
              <a:tr h="256589">
                <a:tc>
                  <a:txBody>
                    <a:bodyPr/>
                    <a:lstStyle/>
                    <a:p>
                      <a:r>
                        <a:rPr lang="en-GB" sz="900" dirty="0"/>
                        <a:t>Operating costs</a:t>
                      </a:r>
                      <a:endParaRPr lang="en-GB" sz="900" dirty="0">
                        <a:latin typeface="Times New Roman" panose="02020603050405020304" pitchFamily="18" charset="0"/>
                        <a:cs typeface="Times New Roman" panose="02020603050405020304" pitchFamily="18" charset="0"/>
                      </a:endParaRPr>
                    </a:p>
                  </a:txBody>
                  <a:tcPr/>
                </a:tc>
                <a:tc>
                  <a:txBody>
                    <a:bodyPr/>
                    <a:lstStyle/>
                    <a:p>
                      <a:pPr algn="r">
                        <a:lnSpc>
                          <a:spcPct val="115000"/>
                        </a:lnSpc>
                        <a:spcAft>
                          <a:spcPts val="0"/>
                        </a:spcAft>
                      </a:pPr>
                      <a:r>
                        <a:rPr lang="en-GB" sz="900" u="sng" dirty="0">
                          <a:effectLst/>
                        </a:rPr>
                        <a:t>67,450</a:t>
                      </a:r>
                      <a:endParaRPr lang="en-GB" sz="900" u="sng"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900" u="sng" dirty="0">
                          <a:effectLst/>
                        </a:rPr>
                        <a:t>38,500</a:t>
                      </a:r>
                      <a:endParaRPr lang="en-GB" sz="900" u="sng"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10005"/>
                  </a:ext>
                </a:extLst>
              </a:tr>
              <a:tr h="256589">
                <a:tc>
                  <a:txBody>
                    <a:bodyPr/>
                    <a:lstStyle/>
                    <a:p>
                      <a:r>
                        <a:rPr lang="en-GB" sz="900" dirty="0"/>
                        <a:t>Operating profit</a:t>
                      </a:r>
                      <a:endParaRPr lang="en-GB" sz="900" dirty="0">
                        <a:latin typeface="Times New Roman" panose="02020603050405020304" pitchFamily="18" charset="0"/>
                        <a:cs typeface="Times New Roman" panose="02020603050405020304" pitchFamily="18" charset="0"/>
                      </a:endParaRPr>
                    </a:p>
                  </a:txBody>
                  <a:tcPr/>
                </a:tc>
                <a:tc>
                  <a:txBody>
                    <a:bodyPr/>
                    <a:lstStyle/>
                    <a:p>
                      <a:pPr algn="r">
                        <a:lnSpc>
                          <a:spcPct val="115000"/>
                        </a:lnSpc>
                        <a:spcAft>
                          <a:spcPts val="0"/>
                        </a:spcAft>
                      </a:pPr>
                      <a:r>
                        <a:rPr lang="en-GB" sz="900" dirty="0">
                          <a:effectLst/>
                        </a:rPr>
                        <a:t>28,550</a:t>
                      </a:r>
                      <a:endParaRPr lang="en-GB" sz="900"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900" dirty="0">
                          <a:effectLst/>
                        </a:rPr>
                        <a:t>36,500</a:t>
                      </a:r>
                      <a:endParaRPr lang="en-GB" sz="900"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10006"/>
                  </a:ext>
                </a:extLst>
              </a:tr>
              <a:tr h="189822">
                <a:tc>
                  <a:txBody>
                    <a:bodyPr/>
                    <a:lstStyle/>
                    <a:p>
                      <a:pPr>
                        <a:lnSpc>
                          <a:spcPct val="115000"/>
                        </a:lnSpc>
                        <a:spcAft>
                          <a:spcPts val="0"/>
                        </a:spcAft>
                      </a:pPr>
                      <a:r>
                        <a:rPr lang="en-GB" sz="900" dirty="0">
                          <a:effectLst/>
                        </a:rPr>
                        <a:t>Other income</a:t>
                      </a:r>
                      <a:endParaRPr lang="en-GB" sz="900"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900" u="sng" dirty="0">
                          <a:effectLst/>
                        </a:rPr>
                        <a:t>3,450</a:t>
                      </a:r>
                      <a:endParaRPr lang="en-GB" sz="900" u="sng"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900" u="sng" dirty="0">
                          <a:effectLst/>
                        </a:rPr>
                        <a:t>3,500</a:t>
                      </a:r>
                      <a:endParaRPr lang="en-GB" sz="900" u="sng"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10007"/>
                  </a:ext>
                </a:extLst>
              </a:tr>
              <a:tr h="179613">
                <a:tc>
                  <a:txBody>
                    <a:bodyPr/>
                    <a:lstStyle/>
                    <a:p>
                      <a:endParaRPr lang="en-GB" sz="900" dirty="0">
                        <a:latin typeface="Times New Roman" panose="02020603050405020304" pitchFamily="18" charset="0"/>
                        <a:cs typeface="Times New Roman" panose="02020603050405020304" pitchFamily="18" charset="0"/>
                      </a:endParaRPr>
                    </a:p>
                  </a:txBody>
                  <a:tcPr marL="68580" marR="68580" marT="0" marB="0"/>
                </a:tc>
                <a:tc>
                  <a:txBody>
                    <a:bodyPr/>
                    <a:lstStyle/>
                    <a:p>
                      <a:pPr algn="r"/>
                      <a:r>
                        <a:rPr lang="en-GB" sz="900" dirty="0"/>
                        <a:t>32,000</a:t>
                      </a:r>
                      <a:endParaRPr lang="en-GB" sz="900" dirty="0">
                        <a:latin typeface="Times New Roman" panose="02020603050405020304" pitchFamily="18" charset="0"/>
                        <a:cs typeface="Times New Roman" panose="02020603050405020304" pitchFamily="18" charset="0"/>
                      </a:endParaRPr>
                    </a:p>
                  </a:txBody>
                  <a:tcPr marL="68580" marR="68580" marT="0" marB="0"/>
                </a:tc>
                <a:tc>
                  <a:txBody>
                    <a:bodyPr/>
                    <a:lstStyle/>
                    <a:p>
                      <a:pPr algn="r"/>
                      <a:r>
                        <a:rPr lang="en-GB" sz="900" dirty="0"/>
                        <a:t>40,000</a:t>
                      </a:r>
                      <a:endParaRPr lang="en-GB" sz="900" dirty="0">
                        <a:latin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0008"/>
                  </a:ext>
                </a:extLst>
              </a:tr>
              <a:tr h="189822">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GB" sz="900" dirty="0">
                          <a:effectLst/>
                        </a:rPr>
                        <a:t> Finance costs</a:t>
                      </a:r>
                      <a:endParaRPr lang="en-GB" sz="900"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marL="0" marR="0" indent="0" algn="r" defTabSz="914400" rtl="0" eaLnBrk="1" fontAlgn="auto" latinLnBrk="0" hangingPunct="1">
                        <a:lnSpc>
                          <a:spcPct val="115000"/>
                        </a:lnSpc>
                        <a:spcBef>
                          <a:spcPts val="0"/>
                        </a:spcBef>
                        <a:spcAft>
                          <a:spcPts val="0"/>
                        </a:spcAft>
                        <a:buClrTx/>
                        <a:buSzTx/>
                        <a:buFontTx/>
                        <a:buNone/>
                        <a:tabLst/>
                        <a:defRPr/>
                      </a:pPr>
                      <a:r>
                        <a:rPr lang="en-GB" sz="900" u="sng" dirty="0">
                          <a:effectLst/>
                        </a:rPr>
                        <a:t>15,000 </a:t>
                      </a:r>
                      <a:endParaRPr lang="en-GB" sz="900" u="sng"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marL="0" marR="0" indent="0" algn="r" defTabSz="914400" rtl="0" eaLnBrk="1" fontAlgn="auto" latinLnBrk="0" hangingPunct="1">
                        <a:lnSpc>
                          <a:spcPct val="115000"/>
                        </a:lnSpc>
                        <a:spcBef>
                          <a:spcPts val="0"/>
                        </a:spcBef>
                        <a:spcAft>
                          <a:spcPts val="0"/>
                        </a:spcAft>
                        <a:buClrTx/>
                        <a:buSzTx/>
                        <a:buFontTx/>
                        <a:buNone/>
                        <a:tabLst/>
                        <a:defRPr/>
                      </a:pPr>
                      <a:r>
                        <a:rPr lang="en-GB" sz="900" u="sng" dirty="0">
                          <a:effectLst/>
                        </a:rPr>
                        <a:t>10,000 </a:t>
                      </a:r>
                      <a:endParaRPr lang="en-GB" sz="900" u="sng"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10009"/>
                  </a:ext>
                </a:extLst>
              </a:tr>
              <a:tr h="396377">
                <a:tc>
                  <a:txBody>
                    <a:bodyPr/>
                    <a:lstStyle/>
                    <a:p>
                      <a:pPr>
                        <a:lnSpc>
                          <a:spcPct val="115000"/>
                        </a:lnSpc>
                        <a:spcAft>
                          <a:spcPts val="0"/>
                        </a:spcAft>
                      </a:pPr>
                      <a:r>
                        <a:rPr lang="en-GB" sz="900" dirty="0">
                          <a:effectLst/>
                        </a:rPr>
                        <a:t> Profit before taxation</a:t>
                      </a:r>
                      <a:endParaRPr lang="en-GB" sz="900"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900" dirty="0">
                          <a:effectLst/>
                        </a:rPr>
                        <a:t>17,000 </a:t>
                      </a:r>
                      <a:endParaRPr lang="en-GB" sz="900"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900" dirty="0">
                          <a:effectLst/>
                        </a:rPr>
                        <a:t>30,000 </a:t>
                      </a:r>
                      <a:endParaRPr lang="en-GB" sz="900"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10010"/>
                  </a:ext>
                </a:extLst>
              </a:tr>
              <a:tr h="256589">
                <a:tc>
                  <a:txBody>
                    <a:bodyPr/>
                    <a:lstStyle/>
                    <a:p>
                      <a:r>
                        <a:rPr lang="en-GB" sz="900" dirty="0"/>
                        <a:t>Taxation</a:t>
                      </a:r>
                      <a:endParaRPr lang="en-GB" sz="900" dirty="0">
                        <a:latin typeface="Times New Roman" panose="02020603050405020304" pitchFamily="18" charset="0"/>
                        <a:cs typeface="Times New Roman" panose="02020603050405020304" pitchFamily="18" charset="0"/>
                      </a:endParaRPr>
                    </a:p>
                  </a:txBody>
                  <a:tcPr/>
                </a:tc>
                <a:tc>
                  <a:txBody>
                    <a:bodyPr/>
                    <a:lstStyle/>
                    <a:p>
                      <a:pPr algn="r">
                        <a:lnSpc>
                          <a:spcPct val="115000"/>
                        </a:lnSpc>
                        <a:spcAft>
                          <a:spcPts val="0"/>
                        </a:spcAft>
                      </a:pPr>
                      <a:r>
                        <a:rPr lang="en-GB" sz="900" u="sng" dirty="0">
                          <a:effectLst/>
                        </a:rPr>
                        <a:t>5,000</a:t>
                      </a:r>
                      <a:endParaRPr lang="en-GB" sz="900" u="sng" dirty="0">
                        <a:effectLst/>
                        <a:latin typeface="Calibri"/>
                        <a:ea typeface="Calibri"/>
                        <a:cs typeface="Times New Roman"/>
                      </a:endParaRPr>
                    </a:p>
                  </a:txBody>
                  <a:tcPr marL="68580" marR="68580" marT="0" marB="0"/>
                </a:tc>
                <a:tc>
                  <a:txBody>
                    <a:bodyPr/>
                    <a:lstStyle/>
                    <a:p>
                      <a:pPr algn="r">
                        <a:lnSpc>
                          <a:spcPct val="115000"/>
                        </a:lnSpc>
                        <a:spcAft>
                          <a:spcPts val="0"/>
                        </a:spcAft>
                      </a:pPr>
                      <a:r>
                        <a:rPr lang="en-GB" sz="900" u="sng" dirty="0">
                          <a:effectLst/>
                        </a:rPr>
                        <a:t>6,000</a:t>
                      </a:r>
                      <a:endParaRPr lang="en-GB" sz="900" u="sng" dirty="0">
                        <a:effectLst/>
                        <a:latin typeface="Calibri"/>
                        <a:ea typeface="Calibri"/>
                        <a:cs typeface="Times New Roman"/>
                      </a:endParaRPr>
                    </a:p>
                  </a:txBody>
                  <a:tcPr marL="68580" marR="68580" marT="0" marB="0"/>
                </a:tc>
                <a:extLst>
                  <a:ext uri="{0D108BD9-81ED-4DB2-BD59-A6C34878D82A}">
                    <a16:rowId xmlns:a16="http://schemas.microsoft.com/office/drawing/2014/main" val="10011"/>
                  </a:ext>
                </a:extLst>
              </a:tr>
              <a:tr h="256589">
                <a:tc>
                  <a:txBody>
                    <a:bodyPr/>
                    <a:lstStyle/>
                    <a:p>
                      <a:r>
                        <a:rPr lang="en-GB" sz="900" dirty="0"/>
                        <a:t>Profit</a:t>
                      </a:r>
                      <a:r>
                        <a:rPr lang="en-GB" sz="900" baseline="0" dirty="0"/>
                        <a:t> for year</a:t>
                      </a:r>
                      <a:endParaRPr lang="en-GB" sz="900" dirty="0">
                        <a:latin typeface="Times New Roman" panose="02020603050405020304" pitchFamily="18" charset="0"/>
                        <a:cs typeface="Times New Roman" panose="02020603050405020304" pitchFamily="18" charset="0"/>
                      </a:endParaRPr>
                    </a:p>
                  </a:txBody>
                  <a:tcPr/>
                </a:tc>
                <a:tc>
                  <a:txBody>
                    <a:bodyPr/>
                    <a:lstStyle/>
                    <a:p>
                      <a:pPr algn="r">
                        <a:lnSpc>
                          <a:spcPct val="115000"/>
                        </a:lnSpc>
                        <a:spcAft>
                          <a:spcPts val="0"/>
                        </a:spcAft>
                      </a:pPr>
                      <a:r>
                        <a:rPr lang="en-GB" sz="900" u="sng" dirty="0">
                          <a:effectLst/>
                        </a:rPr>
                        <a:t>12,000</a:t>
                      </a:r>
                      <a:endParaRPr lang="en-GB" sz="900" u="sng"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900" u="sng" dirty="0">
                          <a:effectLst/>
                        </a:rPr>
                        <a:t>24,000</a:t>
                      </a:r>
                      <a:endParaRPr lang="en-GB" sz="900" u="sng"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10012"/>
                  </a:ext>
                </a:extLst>
              </a:tr>
              <a:tr h="256589">
                <a:tc>
                  <a:txBody>
                    <a:bodyPr/>
                    <a:lstStyle/>
                    <a:p>
                      <a:endParaRPr lang="en-GB" sz="900" dirty="0">
                        <a:latin typeface="Times New Roman" panose="02020603050405020304" pitchFamily="18" charset="0"/>
                        <a:cs typeface="Times New Roman" panose="02020603050405020304" pitchFamily="18" charset="0"/>
                      </a:endParaRPr>
                    </a:p>
                  </a:txBody>
                  <a:tcPr/>
                </a:tc>
                <a:tc>
                  <a:txBody>
                    <a:bodyPr/>
                    <a:lstStyle/>
                    <a:p>
                      <a:pPr algn="r">
                        <a:lnSpc>
                          <a:spcPct val="115000"/>
                        </a:lnSpc>
                        <a:spcAft>
                          <a:spcPts val="0"/>
                        </a:spcAft>
                      </a:pPr>
                      <a:endParaRPr lang="en-GB" sz="900" u="sng"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endParaRPr lang="en-GB" sz="900" u="sng"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1871766066"/>
                  </a:ext>
                </a:extLst>
              </a:tr>
              <a:tr h="256589">
                <a:tc>
                  <a:txBody>
                    <a:bodyPr/>
                    <a:lstStyle/>
                    <a:p>
                      <a:r>
                        <a:rPr lang="en-GB" sz="900" dirty="0"/>
                        <a:t>Other information:</a:t>
                      </a:r>
                      <a:endParaRPr lang="en-GB" sz="900" dirty="0">
                        <a:latin typeface="Times New Roman" panose="02020603050405020304" pitchFamily="18" charset="0"/>
                        <a:cs typeface="Times New Roman" panose="02020603050405020304" pitchFamily="18" charset="0"/>
                      </a:endParaRPr>
                    </a:p>
                  </a:txBody>
                  <a:tcPr/>
                </a:tc>
                <a:tc>
                  <a:txBody>
                    <a:bodyPr/>
                    <a:lstStyle/>
                    <a:p>
                      <a:pPr algn="r">
                        <a:lnSpc>
                          <a:spcPct val="115000"/>
                        </a:lnSpc>
                        <a:spcAft>
                          <a:spcPts val="0"/>
                        </a:spcAft>
                      </a:pPr>
                      <a:endParaRPr lang="en-GB" sz="900" u="sng"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endParaRPr lang="en-GB" sz="900" u="sng"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3095155996"/>
                  </a:ext>
                </a:extLst>
              </a:tr>
              <a:tr h="393700">
                <a:tc>
                  <a:txBody>
                    <a:bodyPr/>
                    <a:lstStyle/>
                    <a:p>
                      <a:r>
                        <a:rPr lang="en-GB" sz="900" dirty="0"/>
                        <a:t>Average share price</a:t>
                      </a:r>
                      <a:endParaRPr lang="en-GB" sz="900" dirty="0">
                        <a:latin typeface="Times New Roman" panose="02020603050405020304" pitchFamily="18" charset="0"/>
                        <a:cs typeface="Times New Roman" panose="02020603050405020304" pitchFamily="18" charset="0"/>
                      </a:endParaRPr>
                    </a:p>
                  </a:txBody>
                  <a:tcPr/>
                </a:tc>
                <a:tc>
                  <a:txBody>
                    <a:bodyPr/>
                    <a:lstStyle/>
                    <a:p>
                      <a:pPr algn="r">
                        <a:lnSpc>
                          <a:spcPct val="115000"/>
                        </a:lnSpc>
                        <a:spcAft>
                          <a:spcPts val="0"/>
                        </a:spcAft>
                      </a:pPr>
                      <a:r>
                        <a:rPr lang="en-GB" sz="900" u="none" dirty="0">
                          <a:effectLst/>
                        </a:rPr>
                        <a:t>162</a:t>
                      </a:r>
                      <a:endParaRPr lang="en-GB" sz="900" u="none"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900" u="none" dirty="0">
                          <a:effectLst/>
                        </a:rPr>
                        <a:t>144</a:t>
                      </a:r>
                      <a:endParaRPr lang="en-GB" sz="900" u="none"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3016417498"/>
                  </a:ext>
                </a:extLst>
              </a:tr>
              <a:tr h="256589">
                <a:tc>
                  <a:txBody>
                    <a:bodyPr/>
                    <a:lstStyle/>
                    <a:p>
                      <a:r>
                        <a:rPr lang="en-GB" sz="900" dirty="0"/>
                        <a:t>Dividends</a:t>
                      </a:r>
                      <a:endParaRPr lang="en-GB" sz="900" dirty="0">
                        <a:latin typeface="Times New Roman" panose="02020603050405020304" pitchFamily="18" charset="0"/>
                        <a:cs typeface="Times New Roman" panose="02020603050405020304" pitchFamily="18" charset="0"/>
                      </a:endParaRPr>
                    </a:p>
                  </a:txBody>
                  <a:tcPr/>
                </a:tc>
                <a:tc>
                  <a:txBody>
                    <a:bodyPr/>
                    <a:lstStyle/>
                    <a:p>
                      <a:pPr algn="r">
                        <a:lnSpc>
                          <a:spcPct val="115000"/>
                        </a:lnSpc>
                        <a:spcAft>
                          <a:spcPts val="0"/>
                        </a:spcAft>
                      </a:pPr>
                      <a:r>
                        <a:rPr lang="en-GB" sz="900" u="none" dirty="0">
                          <a:effectLst/>
                        </a:rPr>
                        <a:t>0</a:t>
                      </a:r>
                      <a:endParaRPr lang="en-GB" sz="900" u="none"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r">
                        <a:lnSpc>
                          <a:spcPct val="115000"/>
                        </a:lnSpc>
                        <a:spcAft>
                          <a:spcPts val="0"/>
                        </a:spcAft>
                      </a:pPr>
                      <a:r>
                        <a:rPr lang="en-GB" sz="900" u="none" dirty="0">
                          <a:effectLst/>
                        </a:rPr>
                        <a:t>12,000</a:t>
                      </a:r>
                      <a:endParaRPr lang="en-GB" sz="900" u="none" dirty="0">
                        <a:effectLst/>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3680898128"/>
                  </a:ext>
                </a:extLst>
              </a:tr>
            </a:tbl>
          </a:graphicData>
        </a:graphic>
      </p:graphicFrame>
      <p:graphicFrame>
        <p:nvGraphicFramePr>
          <p:cNvPr id="5" name="Table 4">
            <a:extLst>
              <a:ext uri="{FF2B5EF4-FFF2-40B4-BE49-F238E27FC236}">
                <a16:creationId xmlns:a16="http://schemas.microsoft.com/office/drawing/2014/main" id="{94C789FE-E9A7-4836-AE67-BCE5A241F6F7}"/>
              </a:ext>
            </a:extLst>
          </p:cNvPr>
          <p:cNvGraphicFramePr>
            <a:graphicFrameLocks noGrp="1"/>
          </p:cNvGraphicFramePr>
          <p:nvPr>
            <p:extLst>
              <p:ext uri="{D42A27DB-BD31-4B8C-83A1-F6EECF244321}">
                <p14:modId xmlns:p14="http://schemas.microsoft.com/office/powerpoint/2010/main" val="2936729147"/>
              </p:ext>
            </p:extLst>
          </p:nvPr>
        </p:nvGraphicFramePr>
        <p:xfrm>
          <a:off x="3923928" y="136525"/>
          <a:ext cx="4968553" cy="5525120"/>
        </p:xfrm>
        <a:graphic>
          <a:graphicData uri="http://schemas.openxmlformats.org/drawingml/2006/table">
            <a:tbl>
              <a:tblPr firstRow="1" bandRow="1">
                <a:tableStyleId>{7DF18680-E054-41AD-8BC1-D1AEF772440D}</a:tableStyleId>
              </a:tblPr>
              <a:tblGrid>
                <a:gridCol w="1242138">
                  <a:extLst>
                    <a:ext uri="{9D8B030D-6E8A-4147-A177-3AD203B41FA5}">
                      <a16:colId xmlns:a16="http://schemas.microsoft.com/office/drawing/2014/main" val="2751562107"/>
                    </a:ext>
                  </a:extLst>
                </a:gridCol>
                <a:gridCol w="674456">
                  <a:extLst>
                    <a:ext uri="{9D8B030D-6E8A-4147-A177-3AD203B41FA5}">
                      <a16:colId xmlns:a16="http://schemas.microsoft.com/office/drawing/2014/main" val="2359951726"/>
                    </a:ext>
                  </a:extLst>
                </a:gridCol>
                <a:gridCol w="728804">
                  <a:extLst>
                    <a:ext uri="{9D8B030D-6E8A-4147-A177-3AD203B41FA5}">
                      <a16:colId xmlns:a16="http://schemas.microsoft.com/office/drawing/2014/main" val="3897176053"/>
                    </a:ext>
                  </a:extLst>
                </a:gridCol>
                <a:gridCol w="861816">
                  <a:extLst>
                    <a:ext uri="{9D8B030D-6E8A-4147-A177-3AD203B41FA5}">
                      <a16:colId xmlns:a16="http://schemas.microsoft.com/office/drawing/2014/main" val="92323180"/>
                    </a:ext>
                  </a:extLst>
                </a:gridCol>
                <a:gridCol w="711123">
                  <a:extLst>
                    <a:ext uri="{9D8B030D-6E8A-4147-A177-3AD203B41FA5}">
                      <a16:colId xmlns:a16="http://schemas.microsoft.com/office/drawing/2014/main" val="206685154"/>
                    </a:ext>
                  </a:extLst>
                </a:gridCol>
                <a:gridCol w="750216">
                  <a:extLst>
                    <a:ext uri="{9D8B030D-6E8A-4147-A177-3AD203B41FA5}">
                      <a16:colId xmlns:a16="http://schemas.microsoft.com/office/drawing/2014/main" val="3167688021"/>
                    </a:ext>
                  </a:extLst>
                </a:gridCol>
              </a:tblGrid>
              <a:tr h="380870">
                <a:tc gridSpan="6">
                  <a:txBody>
                    <a:bodyPr/>
                    <a:lstStyle/>
                    <a:p>
                      <a:pPr algn="ctr"/>
                      <a:r>
                        <a:rPr lang="en-GB" sz="1200" dirty="0"/>
                        <a:t>Summarised Statement of Financial Position</a:t>
                      </a:r>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3983500841"/>
                  </a:ext>
                </a:extLst>
              </a:tr>
              <a:tr h="442229">
                <a:tc>
                  <a:txBody>
                    <a:bodyPr/>
                    <a:lstStyle/>
                    <a:p>
                      <a:endParaRPr lang="en-GB" sz="900" dirty="0">
                        <a:latin typeface="Times New Roman" panose="02020603050405020304" pitchFamily="18" charset="0"/>
                        <a:cs typeface="Times New Roman" panose="02020603050405020304" pitchFamily="18" charset="0"/>
                      </a:endParaRPr>
                    </a:p>
                  </a:txBody>
                  <a:tcPr/>
                </a:tc>
                <a:tc>
                  <a:txBody>
                    <a:bodyPr/>
                    <a:lstStyle/>
                    <a:p>
                      <a:pPr algn="ctr"/>
                      <a:r>
                        <a:rPr lang="en-GB" sz="900" dirty="0"/>
                        <a:t>2022</a:t>
                      </a:r>
                    </a:p>
                    <a:p>
                      <a:pPr algn="ctr"/>
                      <a:r>
                        <a:rPr lang="en-GB" sz="900" dirty="0"/>
                        <a:t>    £000s</a:t>
                      </a:r>
                      <a:endParaRPr lang="en-GB" sz="900" dirty="0">
                        <a:latin typeface="Times New Roman" panose="02020603050405020304" pitchFamily="18" charset="0"/>
                        <a:cs typeface="Times New Roman" panose="02020603050405020304" pitchFamily="18" charset="0"/>
                      </a:endParaRPr>
                    </a:p>
                  </a:txBody>
                  <a:tcPr/>
                </a:tc>
                <a:tc>
                  <a:txBody>
                    <a:bodyPr/>
                    <a:lstStyle/>
                    <a:p>
                      <a:pPr algn="ctr"/>
                      <a:r>
                        <a:rPr lang="en-GB" sz="900" dirty="0"/>
                        <a:t>2021</a:t>
                      </a:r>
                    </a:p>
                    <a:p>
                      <a:pPr algn="ctr"/>
                      <a:r>
                        <a:rPr lang="en-GB" sz="900" dirty="0"/>
                        <a:t>    £000s</a:t>
                      </a:r>
                      <a:endParaRPr lang="en-GB" sz="900" dirty="0">
                        <a:latin typeface="Times New Roman" panose="02020603050405020304" pitchFamily="18" charset="0"/>
                        <a:cs typeface="Times New Roman" panose="02020603050405020304" pitchFamily="18" charset="0"/>
                      </a:endParaRPr>
                    </a:p>
                  </a:txBody>
                  <a:tcPr/>
                </a:tc>
                <a:tc>
                  <a:txBody>
                    <a:bodyPr/>
                    <a:lstStyle/>
                    <a:p>
                      <a:endParaRPr lang="en-GB" sz="900" dirty="0">
                        <a:latin typeface="Times New Roman" panose="02020603050405020304" pitchFamily="18" charset="0"/>
                        <a:cs typeface="Times New Roman" panose="02020603050405020304" pitchFamily="18" charset="0"/>
                      </a:endParaRPr>
                    </a:p>
                  </a:txBody>
                  <a:tcPr/>
                </a:tc>
                <a:tc>
                  <a:txBody>
                    <a:bodyPr/>
                    <a:lstStyle/>
                    <a:p>
                      <a:pPr algn="ctr"/>
                      <a:r>
                        <a:rPr lang="en-GB" sz="900" dirty="0"/>
                        <a:t>2022</a:t>
                      </a:r>
                    </a:p>
                    <a:p>
                      <a:pPr algn="ctr"/>
                      <a:r>
                        <a:rPr lang="en-GB" sz="900" dirty="0"/>
                        <a:t>    £000s</a:t>
                      </a:r>
                      <a:endParaRPr lang="en-GB" sz="900" dirty="0">
                        <a:latin typeface="Times New Roman" panose="02020603050405020304" pitchFamily="18" charset="0"/>
                        <a:cs typeface="Times New Roman" panose="02020603050405020304" pitchFamily="18" charset="0"/>
                      </a:endParaRPr>
                    </a:p>
                  </a:txBody>
                  <a:tcPr/>
                </a:tc>
                <a:tc>
                  <a:txBody>
                    <a:bodyPr/>
                    <a:lstStyle/>
                    <a:p>
                      <a:pPr algn="ctr"/>
                      <a:r>
                        <a:rPr lang="en-GB" sz="900" dirty="0"/>
                        <a:t>2021</a:t>
                      </a:r>
                    </a:p>
                    <a:p>
                      <a:pPr algn="ctr"/>
                      <a:r>
                        <a:rPr lang="en-GB" sz="900" dirty="0"/>
                        <a:t>    £000s</a:t>
                      </a:r>
                      <a:endParaRPr lang="en-GB" sz="9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820323731"/>
                  </a:ext>
                </a:extLst>
              </a:tr>
              <a:tr h="356616">
                <a:tc>
                  <a:txBody>
                    <a:bodyPr/>
                    <a:lstStyle/>
                    <a:p>
                      <a:r>
                        <a:rPr lang="en-GB" sz="900" dirty="0"/>
                        <a:t>Non-current assets</a:t>
                      </a:r>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u="sng" dirty="0"/>
                        <a:t>612,727</a:t>
                      </a:r>
                      <a:endParaRPr lang="en-GB" sz="900" u="sng" dirty="0">
                        <a:latin typeface="Times New Roman" panose="02020603050405020304" pitchFamily="18" charset="0"/>
                        <a:cs typeface="Times New Roman" panose="02020603050405020304" pitchFamily="18" charset="0"/>
                      </a:endParaRPr>
                    </a:p>
                  </a:txBody>
                  <a:tcPr/>
                </a:tc>
                <a:tc>
                  <a:txBody>
                    <a:bodyPr/>
                    <a:lstStyle/>
                    <a:p>
                      <a:pPr algn="r"/>
                      <a:r>
                        <a:rPr lang="en-GB" sz="900" u="sng" dirty="0"/>
                        <a:t>528,500</a:t>
                      </a:r>
                      <a:endParaRPr lang="en-GB" sz="900" u="sng" dirty="0">
                        <a:latin typeface="Times New Roman" panose="02020603050405020304" pitchFamily="18" charset="0"/>
                        <a:cs typeface="Times New Roman" panose="02020603050405020304" pitchFamily="18" charset="0"/>
                      </a:endParaRPr>
                    </a:p>
                  </a:txBody>
                  <a:tcPr/>
                </a:tc>
                <a:tc>
                  <a:txBody>
                    <a:bodyPr/>
                    <a:lstStyle/>
                    <a:p>
                      <a:r>
                        <a:rPr lang="en-GB" sz="900" dirty="0"/>
                        <a:t>Non-current liabilities:</a:t>
                      </a:r>
                      <a:endParaRPr lang="en-GB" sz="900" dirty="0">
                        <a:latin typeface="Times New Roman" panose="02020603050405020304" pitchFamily="18" charset="0"/>
                        <a:cs typeface="Times New Roman" panose="02020603050405020304" pitchFamily="18" charset="0"/>
                      </a:endParaRPr>
                    </a:p>
                  </a:txBody>
                  <a:tcPr/>
                </a:tc>
                <a:tc>
                  <a:txBody>
                    <a:bodyPr/>
                    <a:lstStyle/>
                    <a:p>
                      <a:pPr algn="r"/>
                      <a:endParaRPr lang="en-GB" sz="900" dirty="0">
                        <a:latin typeface="Times New Roman" panose="02020603050405020304" pitchFamily="18" charset="0"/>
                        <a:cs typeface="Times New Roman" panose="02020603050405020304" pitchFamily="18" charset="0"/>
                      </a:endParaRPr>
                    </a:p>
                  </a:txBody>
                  <a:tcPr/>
                </a:tc>
                <a:tc>
                  <a:txBody>
                    <a:bodyPr/>
                    <a:lstStyle/>
                    <a:p>
                      <a:endParaRPr lang="en-GB" sz="9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501445076"/>
                  </a:ext>
                </a:extLst>
              </a:tr>
              <a:tr h="279792">
                <a:tc>
                  <a:txBody>
                    <a:bodyPr/>
                    <a:lstStyle/>
                    <a:p>
                      <a:r>
                        <a:rPr lang="en-GB" sz="900" dirty="0"/>
                        <a:t>Current assets:</a:t>
                      </a:r>
                      <a:endParaRPr lang="en-GB" sz="900" dirty="0">
                        <a:latin typeface="Times New Roman" panose="02020603050405020304" pitchFamily="18" charset="0"/>
                        <a:cs typeface="Times New Roman" panose="02020603050405020304" pitchFamily="18" charset="0"/>
                      </a:endParaRPr>
                    </a:p>
                  </a:txBody>
                  <a:tcPr/>
                </a:tc>
                <a:tc>
                  <a:txBody>
                    <a:bodyPr/>
                    <a:lstStyle/>
                    <a:p>
                      <a:pPr algn="r"/>
                      <a:endParaRPr lang="en-GB" sz="900" dirty="0">
                        <a:latin typeface="Times New Roman" panose="02020603050405020304" pitchFamily="18" charset="0"/>
                        <a:cs typeface="Times New Roman" panose="02020603050405020304" pitchFamily="18" charset="0"/>
                      </a:endParaRPr>
                    </a:p>
                  </a:txBody>
                  <a:tcPr/>
                </a:tc>
                <a:tc>
                  <a:txBody>
                    <a:bodyPr/>
                    <a:lstStyle/>
                    <a:p>
                      <a:pPr algn="r"/>
                      <a:endParaRPr lang="en-GB" sz="900" dirty="0">
                        <a:latin typeface="Times New Roman" panose="02020603050405020304" pitchFamily="18" charset="0"/>
                        <a:cs typeface="Times New Roman" panose="02020603050405020304" pitchFamily="18" charset="0"/>
                      </a:endParaRPr>
                    </a:p>
                  </a:txBody>
                  <a:tcPr/>
                </a:tc>
                <a:tc>
                  <a:txBody>
                    <a:bodyPr/>
                    <a:lstStyle/>
                    <a:p>
                      <a:r>
                        <a:rPr lang="en-GB" sz="900" dirty="0"/>
                        <a:t>Bank loan</a:t>
                      </a:r>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dirty="0"/>
                        <a:t>100,000</a:t>
                      </a:r>
                      <a:endParaRPr lang="en-GB" sz="900" dirty="0">
                        <a:latin typeface="Times New Roman" panose="02020603050405020304" pitchFamily="18" charset="0"/>
                        <a:cs typeface="Times New Roman" panose="02020603050405020304" pitchFamily="18" charset="0"/>
                      </a:endParaRPr>
                    </a:p>
                  </a:txBody>
                  <a:tcPr/>
                </a:tc>
                <a:tc>
                  <a:txBody>
                    <a:bodyPr/>
                    <a:lstStyle/>
                    <a:p>
                      <a:r>
                        <a:rPr lang="en-GB" sz="900" dirty="0"/>
                        <a:t>80,000</a:t>
                      </a:r>
                      <a:endParaRPr lang="en-GB" sz="9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68007375"/>
                  </a:ext>
                </a:extLst>
              </a:tr>
              <a:tr h="356616">
                <a:tc>
                  <a:txBody>
                    <a:bodyPr/>
                    <a:lstStyle/>
                    <a:p>
                      <a:r>
                        <a:rPr lang="en-GB" sz="900" dirty="0"/>
                        <a:t>Inventories</a:t>
                      </a:r>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dirty="0"/>
                        <a:t>32,000</a:t>
                      </a:r>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dirty="0"/>
                        <a:t>18,000</a:t>
                      </a:r>
                      <a:endParaRPr lang="en-GB" sz="900" dirty="0">
                        <a:latin typeface="Times New Roman" panose="02020603050405020304" pitchFamily="18" charset="0"/>
                        <a:cs typeface="Times New Roman" panose="02020603050405020304" pitchFamily="18" charset="0"/>
                      </a:endParaRPr>
                    </a:p>
                  </a:txBody>
                  <a:tcPr/>
                </a:tc>
                <a:tc>
                  <a:txBody>
                    <a:bodyPr/>
                    <a:lstStyle/>
                    <a:p>
                      <a:r>
                        <a:rPr lang="en-GB" sz="900" dirty="0"/>
                        <a:t>10% Debentures</a:t>
                      </a:r>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u="sng" dirty="0"/>
                        <a:t>50,000</a:t>
                      </a:r>
                      <a:endParaRPr lang="en-GB" sz="900" u="sng" dirty="0">
                        <a:latin typeface="Times New Roman" panose="02020603050405020304" pitchFamily="18" charset="0"/>
                        <a:cs typeface="Times New Roman" panose="02020603050405020304" pitchFamily="18" charset="0"/>
                      </a:endParaRPr>
                    </a:p>
                  </a:txBody>
                  <a:tcPr/>
                </a:tc>
                <a:tc>
                  <a:txBody>
                    <a:bodyPr/>
                    <a:lstStyle/>
                    <a:p>
                      <a:r>
                        <a:rPr lang="en-GB" sz="900" u="sng" dirty="0"/>
                        <a:t>20,000</a:t>
                      </a:r>
                      <a:endParaRPr lang="en-GB" sz="900" u="sng"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89133511"/>
                  </a:ext>
                </a:extLst>
              </a:tr>
              <a:tr h="356616">
                <a:tc>
                  <a:txBody>
                    <a:bodyPr/>
                    <a:lstStyle/>
                    <a:p>
                      <a:r>
                        <a:rPr lang="en-GB" sz="900" dirty="0"/>
                        <a:t>Trade and other receivables</a:t>
                      </a:r>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dirty="0"/>
                        <a:t>25,000</a:t>
                      </a:r>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dirty="0"/>
                        <a:t>20,000</a:t>
                      </a:r>
                      <a:endParaRPr lang="en-GB" sz="900" dirty="0">
                        <a:latin typeface="Times New Roman" panose="02020603050405020304" pitchFamily="18" charset="0"/>
                        <a:cs typeface="Times New Roman" panose="02020603050405020304" pitchFamily="18" charset="0"/>
                      </a:endParaRPr>
                    </a:p>
                  </a:txBody>
                  <a:tcPr/>
                </a:tc>
                <a:tc>
                  <a:txBody>
                    <a:bodyPr/>
                    <a:lstStyle/>
                    <a:p>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u="sng" dirty="0"/>
                        <a:t>150,000</a:t>
                      </a:r>
                      <a:endParaRPr lang="en-GB" sz="900" u="sng" dirty="0">
                        <a:latin typeface="Times New Roman" panose="02020603050405020304" pitchFamily="18" charset="0"/>
                        <a:cs typeface="Times New Roman" panose="02020603050405020304" pitchFamily="18" charset="0"/>
                      </a:endParaRPr>
                    </a:p>
                  </a:txBody>
                  <a:tcPr/>
                </a:tc>
                <a:tc>
                  <a:txBody>
                    <a:bodyPr/>
                    <a:lstStyle/>
                    <a:p>
                      <a:r>
                        <a:rPr lang="en-GB" sz="900" u="sng" dirty="0"/>
                        <a:t>100,00</a:t>
                      </a:r>
                      <a:endParaRPr lang="en-GB" sz="900" u="sng"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988810741"/>
                  </a:ext>
                </a:extLst>
              </a:tr>
              <a:tr h="356616">
                <a:tc>
                  <a:txBody>
                    <a:bodyPr/>
                    <a:lstStyle/>
                    <a:p>
                      <a:r>
                        <a:rPr lang="en-GB" sz="900" dirty="0"/>
                        <a:t>Bank and cash</a:t>
                      </a:r>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u="sng" dirty="0"/>
                        <a:t>3,000</a:t>
                      </a:r>
                      <a:endParaRPr lang="en-GB" sz="900" u="sng" dirty="0">
                        <a:latin typeface="Times New Roman" panose="02020603050405020304" pitchFamily="18" charset="0"/>
                        <a:cs typeface="Times New Roman" panose="02020603050405020304" pitchFamily="18" charset="0"/>
                      </a:endParaRPr>
                    </a:p>
                  </a:txBody>
                  <a:tcPr/>
                </a:tc>
                <a:tc>
                  <a:txBody>
                    <a:bodyPr/>
                    <a:lstStyle/>
                    <a:p>
                      <a:pPr algn="r"/>
                      <a:r>
                        <a:rPr lang="en-GB" sz="900" u="sng" dirty="0"/>
                        <a:t>27,000</a:t>
                      </a:r>
                      <a:endParaRPr lang="en-GB" sz="900" u="sng" dirty="0">
                        <a:latin typeface="Times New Roman" panose="02020603050405020304" pitchFamily="18" charset="0"/>
                        <a:cs typeface="Times New Roman" panose="02020603050405020304" pitchFamily="18" charset="0"/>
                      </a:endParaRPr>
                    </a:p>
                  </a:txBody>
                  <a:tcPr/>
                </a:tc>
                <a:tc>
                  <a:txBody>
                    <a:bodyPr/>
                    <a:lstStyle/>
                    <a:p>
                      <a:r>
                        <a:rPr lang="en-GB" sz="900" dirty="0"/>
                        <a:t>Total liabilities</a:t>
                      </a:r>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u="sng" dirty="0"/>
                        <a:t>190,000</a:t>
                      </a:r>
                      <a:endParaRPr lang="en-GB" sz="900" u="sng" dirty="0">
                        <a:latin typeface="Times New Roman" panose="02020603050405020304" pitchFamily="18" charset="0"/>
                        <a:cs typeface="Times New Roman" panose="02020603050405020304" pitchFamily="18" charset="0"/>
                      </a:endParaRPr>
                    </a:p>
                  </a:txBody>
                  <a:tcPr/>
                </a:tc>
                <a:tc>
                  <a:txBody>
                    <a:bodyPr/>
                    <a:lstStyle/>
                    <a:p>
                      <a:r>
                        <a:rPr lang="en-GB" sz="900" u="sng" dirty="0"/>
                        <a:t>131,500</a:t>
                      </a:r>
                      <a:endParaRPr lang="en-GB" sz="900" u="sng"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723895350"/>
                  </a:ext>
                </a:extLst>
              </a:tr>
              <a:tr h="282472">
                <a:tc>
                  <a:txBody>
                    <a:bodyPr/>
                    <a:lstStyle/>
                    <a:p>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u="sng" dirty="0"/>
                        <a:t>60,000</a:t>
                      </a:r>
                      <a:endParaRPr lang="en-GB" sz="900" u="sng" dirty="0">
                        <a:latin typeface="Times New Roman" panose="02020603050405020304" pitchFamily="18" charset="0"/>
                        <a:cs typeface="Times New Roman" panose="02020603050405020304" pitchFamily="18" charset="0"/>
                      </a:endParaRPr>
                    </a:p>
                  </a:txBody>
                  <a:tcPr/>
                </a:tc>
                <a:tc>
                  <a:txBody>
                    <a:bodyPr/>
                    <a:lstStyle/>
                    <a:p>
                      <a:pPr algn="r"/>
                      <a:r>
                        <a:rPr lang="en-GB" sz="900" u="sng" dirty="0"/>
                        <a:t>65,000</a:t>
                      </a:r>
                      <a:endParaRPr lang="en-GB" sz="900" u="sng" dirty="0">
                        <a:latin typeface="Times New Roman" panose="02020603050405020304" pitchFamily="18" charset="0"/>
                        <a:cs typeface="Times New Roman" panose="02020603050405020304" pitchFamily="18" charset="0"/>
                      </a:endParaRPr>
                    </a:p>
                  </a:txBody>
                  <a:tcPr/>
                </a:tc>
                <a:tc>
                  <a:txBody>
                    <a:bodyPr/>
                    <a:lstStyle/>
                    <a:p>
                      <a:r>
                        <a:rPr lang="en-GB" sz="900" dirty="0"/>
                        <a:t>Net assets</a:t>
                      </a:r>
                      <a:endParaRPr lang="en-GB" sz="900" dirty="0">
                        <a:latin typeface="Times New Roman" panose="02020603050405020304" pitchFamily="18" charset="0"/>
                        <a:cs typeface="Times New Roman" panose="02020603050405020304" pitchFamily="18" charset="0"/>
                      </a:endParaRPr>
                    </a:p>
                  </a:txBody>
                  <a:tcPr/>
                </a:tc>
                <a:tc>
                  <a:txBody>
                    <a:bodyPr/>
                    <a:lstStyle/>
                    <a:p>
                      <a:r>
                        <a:rPr lang="en-GB" sz="900" u="sng" dirty="0"/>
                        <a:t>482,727</a:t>
                      </a:r>
                      <a:endParaRPr lang="en-GB" sz="900" u="sng" dirty="0">
                        <a:latin typeface="Times New Roman" panose="02020603050405020304" pitchFamily="18" charset="0"/>
                        <a:cs typeface="Times New Roman" panose="02020603050405020304" pitchFamily="18" charset="0"/>
                      </a:endParaRPr>
                    </a:p>
                  </a:txBody>
                  <a:tcPr/>
                </a:tc>
                <a:tc>
                  <a:txBody>
                    <a:bodyPr/>
                    <a:lstStyle/>
                    <a:p>
                      <a:r>
                        <a:rPr lang="en-GB" sz="900" u="sng" dirty="0"/>
                        <a:t>462,000</a:t>
                      </a:r>
                      <a:endParaRPr lang="en-GB" sz="900" u="sng"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708405855"/>
                  </a:ext>
                </a:extLst>
              </a:tr>
              <a:tr h="35661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t>Total assets</a:t>
                      </a:r>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u="sng" dirty="0"/>
                        <a:t>672,727</a:t>
                      </a:r>
                      <a:endParaRPr lang="en-GB" sz="900" u="sng" dirty="0">
                        <a:latin typeface="Times New Roman" panose="02020603050405020304" pitchFamily="18" charset="0"/>
                        <a:cs typeface="Times New Roman" panose="02020603050405020304" pitchFamily="18" charset="0"/>
                      </a:endParaRPr>
                    </a:p>
                  </a:txBody>
                  <a:tcPr/>
                </a:tc>
                <a:tc>
                  <a:txBody>
                    <a:bodyPr/>
                    <a:lstStyle/>
                    <a:p>
                      <a:pPr algn="r"/>
                      <a:r>
                        <a:rPr lang="en-GB" sz="900" u="sng" dirty="0"/>
                        <a:t>593,500</a:t>
                      </a:r>
                      <a:endParaRPr lang="en-GB" sz="900" u="sng" dirty="0">
                        <a:latin typeface="Times New Roman" panose="02020603050405020304" pitchFamily="18" charset="0"/>
                        <a:cs typeface="Times New Roman" panose="02020603050405020304" pitchFamily="18" charset="0"/>
                      </a:endParaRPr>
                    </a:p>
                  </a:txBody>
                  <a:tcPr/>
                </a:tc>
                <a:tc>
                  <a:txBody>
                    <a:bodyPr/>
                    <a:lstStyle/>
                    <a:p>
                      <a:r>
                        <a:rPr lang="en-GB" sz="900" dirty="0"/>
                        <a:t>Capital and Reserves:</a:t>
                      </a:r>
                      <a:endParaRPr lang="en-GB" sz="900" dirty="0">
                        <a:latin typeface="Times New Roman" panose="02020603050405020304" pitchFamily="18" charset="0"/>
                        <a:cs typeface="Times New Roman" panose="02020603050405020304" pitchFamily="18" charset="0"/>
                      </a:endParaRPr>
                    </a:p>
                  </a:txBody>
                  <a:tcPr/>
                </a:tc>
                <a:tc>
                  <a:txBody>
                    <a:bodyPr/>
                    <a:lstStyle/>
                    <a:p>
                      <a:pPr algn="r"/>
                      <a:endParaRPr lang="en-GB" sz="900" dirty="0">
                        <a:latin typeface="Times New Roman" panose="02020603050405020304" pitchFamily="18" charset="0"/>
                        <a:cs typeface="Times New Roman" panose="02020603050405020304" pitchFamily="18" charset="0"/>
                      </a:endParaRPr>
                    </a:p>
                  </a:txBody>
                  <a:tcPr/>
                </a:tc>
                <a:tc>
                  <a:txBody>
                    <a:bodyPr/>
                    <a:lstStyle/>
                    <a:p>
                      <a:pPr algn="r"/>
                      <a:endParaRPr lang="en-GB" sz="9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061117248"/>
                  </a:ext>
                </a:extLst>
              </a:tr>
              <a:tr h="356616">
                <a:tc>
                  <a:txBody>
                    <a:bodyPr/>
                    <a:lstStyle/>
                    <a:p>
                      <a:r>
                        <a:rPr lang="en-GB" sz="900" dirty="0"/>
                        <a:t>Current liabilities:</a:t>
                      </a:r>
                      <a:endParaRPr lang="en-GB" sz="900" dirty="0">
                        <a:latin typeface="Times New Roman" panose="02020603050405020304" pitchFamily="18" charset="0"/>
                        <a:cs typeface="Times New Roman" panose="02020603050405020304" pitchFamily="18" charset="0"/>
                      </a:endParaRPr>
                    </a:p>
                  </a:txBody>
                  <a:tcPr/>
                </a:tc>
                <a:tc>
                  <a:txBody>
                    <a:bodyPr/>
                    <a:lstStyle/>
                    <a:p>
                      <a:pPr algn="r"/>
                      <a:endParaRPr lang="en-GB" sz="900" dirty="0">
                        <a:latin typeface="Times New Roman" panose="02020603050405020304" pitchFamily="18" charset="0"/>
                        <a:cs typeface="Times New Roman" panose="02020603050405020304" pitchFamily="18" charset="0"/>
                      </a:endParaRPr>
                    </a:p>
                  </a:txBody>
                  <a:tcPr/>
                </a:tc>
                <a:tc>
                  <a:txBody>
                    <a:bodyPr/>
                    <a:lstStyle/>
                    <a:p>
                      <a:pPr algn="r"/>
                      <a:endParaRPr lang="en-GB" sz="900" dirty="0">
                        <a:latin typeface="Times New Roman" panose="02020603050405020304" pitchFamily="18" charset="0"/>
                        <a:cs typeface="Times New Roman" panose="02020603050405020304" pitchFamily="18" charset="0"/>
                      </a:endParaRPr>
                    </a:p>
                  </a:txBody>
                  <a:tcPr/>
                </a:tc>
                <a:tc>
                  <a:txBody>
                    <a:bodyPr/>
                    <a:lstStyle/>
                    <a:p>
                      <a:r>
                        <a:rPr lang="en-GB" sz="900" dirty="0"/>
                        <a:t>Issued share capital - </a:t>
                      </a:r>
                      <a:endParaRPr lang="en-GB" sz="900" dirty="0">
                        <a:latin typeface="Times New Roman" panose="02020603050405020304" pitchFamily="18" charset="0"/>
                        <a:cs typeface="Times New Roman" panose="02020603050405020304" pitchFamily="18" charset="0"/>
                      </a:endParaRPr>
                    </a:p>
                  </a:txBody>
                  <a:tcPr/>
                </a:tc>
                <a:tc>
                  <a:txBody>
                    <a:bodyPr/>
                    <a:lstStyle/>
                    <a:p>
                      <a:pPr algn="r"/>
                      <a:endParaRPr lang="en-GB" sz="900" dirty="0">
                        <a:latin typeface="Times New Roman" panose="02020603050405020304" pitchFamily="18" charset="0"/>
                        <a:cs typeface="Times New Roman" panose="02020603050405020304" pitchFamily="18" charset="0"/>
                      </a:endParaRPr>
                    </a:p>
                  </a:txBody>
                  <a:tcPr/>
                </a:tc>
                <a:tc>
                  <a:txBody>
                    <a:bodyPr/>
                    <a:lstStyle/>
                    <a:p>
                      <a:pPr algn="r"/>
                      <a:endParaRPr lang="en-GB" sz="9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288233160"/>
                  </a:ext>
                </a:extLst>
              </a:tr>
              <a:tr h="490348">
                <a:tc>
                  <a:txBody>
                    <a:bodyPr/>
                    <a:lstStyle/>
                    <a:p>
                      <a:r>
                        <a:rPr lang="en-GB" sz="900" dirty="0"/>
                        <a:t>Trade and other payables</a:t>
                      </a:r>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dirty="0"/>
                        <a:t>40,000</a:t>
                      </a:r>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dirty="0"/>
                        <a:t>31,500</a:t>
                      </a:r>
                      <a:endParaRPr lang="en-GB" sz="900" dirty="0">
                        <a:latin typeface="Times New Roman" panose="02020603050405020304" pitchFamily="18" charset="0"/>
                        <a:cs typeface="Times New Roman" panose="02020603050405020304" pitchFamily="18" charset="0"/>
                      </a:endParaRPr>
                    </a:p>
                  </a:txBody>
                  <a:tcPr/>
                </a:tc>
                <a:tc>
                  <a:txBody>
                    <a:bodyPr/>
                    <a:lstStyle/>
                    <a:p>
                      <a:r>
                        <a:rPr lang="en-GB" sz="900" dirty="0"/>
                        <a:t>300,000 50p ordinary shares</a:t>
                      </a:r>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dirty="0"/>
                        <a:t>150,000</a:t>
                      </a:r>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dirty="0"/>
                        <a:t>150,000</a:t>
                      </a:r>
                      <a:endParaRPr lang="en-GB" sz="9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65742085"/>
                  </a:ext>
                </a:extLst>
              </a:tr>
              <a:tr h="356616">
                <a:tc>
                  <a:txBody>
                    <a:bodyPr/>
                    <a:lstStyle/>
                    <a:p>
                      <a:r>
                        <a:rPr lang="en-GB" sz="900" dirty="0"/>
                        <a:t>Bank overdraft</a:t>
                      </a:r>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u="none" dirty="0"/>
                        <a:t>0</a:t>
                      </a:r>
                      <a:endParaRPr lang="en-GB" sz="900" u="none" dirty="0">
                        <a:latin typeface="Times New Roman" panose="02020603050405020304" pitchFamily="18" charset="0"/>
                        <a:cs typeface="Times New Roman" panose="02020603050405020304" pitchFamily="18" charset="0"/>
                      </a:endParaRPr>
                    </a:p>
                  </a:txBody>
                  <a:tcPr/>
                </a:tc>
                <a:tc>
                  <a:txBody>
                    <a:bodyPr/>
                    <a:lstStyle/>
                    <a:p>
                      <a:pPr algn="r"/>
                      <a:r>
                        <a:rPr lang="en-GB" sz="900" dirty="0"/>
                        <a:t>0</a:t>
                      </a:r>
                      <a:endParaRPr lang="en-GB" sz="900" dirty="0">
                        <a:latin typeface="Times New Roman" panose="02020603050405020304" pitchFamily="18" charset="0"/>
                        <a:cs typeface="Times New Roman" panose="02020603050405020304" pitchFamily="18" charset="0"/>
                      </a:endParaRPr>
                    </a:p>
                  </a:txBody>
                  <a:tcPr/>
                </a:tc>
                <a:tc>
                  <a:txBody>
                    <a:bodyPr/>
                    <a:lstStyle/>
                    <a:p>
                      <a:r>
                        <a:rPr lang="en-GB" sz="900" dirty="0"/>
                        <a:t>Share premium</a:t>
                      </a:r>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dirty="0"/>
                        <a:t>115,000</a:t>
                      </a:r>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dirty="0"/>
                        <a:t>115,000</a:t>
                      </a:r>
                      <a:endParaRPr lang="en-GB" sz="9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116606817"/>
                  </a:ext>
                </a:extLst>
              </a:tr>
              <a:tr h="356616">
                <a:tc>
                  <a:txBody>
                    <a:bodyPr/>
                    <a:lstStyle/>
                    <a:p>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u="sng" dirty="0"/>
                        <a:t>40,000</a:t>
                      </a:r>
                      <a:endParaRPr lang="en-GB" sz="900" u="sng" dirty="0">
                        <a:latin typeface="Times New Roman" panose="02020603050405020304" pitchFamily="18" charset="0"/>
                        <a:cs typeface="Times New Roman" panose="02020603050405020304" pitchFamily="18" charset="0"/>
                      </a:endParaRPr>
                    </a:p>
                  </a:txBody>
                  <a:tcPr/>
                </a:tc>
                <a:tc>
                  <a:txBody>
                    <a:bodyPr/>
                    <a:lstStyle/>
                    <a:p>
                      <a:pPr algn="r"/>
                      <a:r>
                        <a:rPr lang="en-GB" sz="900" u="sng" dirty="0"/>
                        <a:t>31,500</a:t>
                      </a:r>
                      <a:endParaRPr lang="en-GB" sz="900" u="sng" dirty="0">
                        <a:latin typeface="Times New Roman" panose="02020603050405020304" pitchFamily="18" charset="0"/>
                        <a:cs typeface="Times New Roman" panose="02020603050405020304" pitchFamily="18" charset="0"/>
                      </a:endParaRPr>
                    </a:p>
                  </a:txBody>
                  <a:tcPr/>
                </a:tc>
                <a:tc>
                  <a:txBody>
                    <a:bodyPr/>
                    <a:lstStyle/>
                    <a:p>
                      <a:r>
                        <a:rPr lang="en-GB" sz="900" dirty="0"/>
                        <a:t>Revaluation reserve</a:t>
                      </a:r>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dirty="0"/>
                        <a:t>8,727</a:t>
                      </a:r>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dirty="0"/>
                        <a:t>0</a:t>
                      </a:r>
                      <a:endParaRPr lang="en-GB" sz="9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27663741"/>
                  </a:ext>
                </a:extLst>
              </a:tr>
              <a:tr h="356616">
                <a:tc>
                  <a:txBody>
                    <a:bodyPr/>
                    <a:lstStyle/>
                    <a:p>
                      <a:endParaRPr lang="en-GB" sz="900" dirty="0">
                        <a:latin typeface="Times New Roman" panose="02020603050405020304" pitchFamily="18" charset="0"/>
                        <a:cs typeface="Times New Roman" panose="02020603050405020304" pitchFamily="18" charset="0"/>
                      </a:endParaRPr>
                    </a:p>
                  </a:txBody>
                  <a:tcPr/>
                </a:tc>
                <a:tc>
                  <a:txBody>
                    <a:bodyPr/>
                    <a:lstStyle/>
                    <a:p>
                      <a:endParaRPr lang="en-GB" sz="900" dirty="0">
                        <a:latin typeface="Times New Roman" panose="02020603050405020304" pitchFamily="18" charset="0"/>
                        <a:cs typeface="Times New Roman" panose="02020603050405020304" pitchFamily="18" charset="0"/>
                      </a:endParaRPr>
                    </a:p>
                  </a:txBody>
                  <a:tcPr/>
                </a:tc>
                <a:tc>
                  <a:txBody>
                    <a:bodyPr/>
                    <a:lstStyle/>
                    <a:p>
                      <a:pPr algn="r"/>
                      <a:endParaRPr lang="en-GB" sz="900" dirty="0">
                        <a:latin typeface="Times New Roman" panose="02020603050405020304" pitchFamily="18" charset="0"/>
                        <a:cs typeface="Times New Roman" panose="02020603050405020304" pitchFamily="18" charset="0"/>
                      </a:endParaRPr>
                    </a:p>
                  </a:txBody>
                  <a:tcPr/>
                </a:tc>
                <a:tc>
                  <a:txBody>
                    <a:bodyPr/>
                    <a:lstStyle/>
                    <a:p>
                      <a:r>
                        <a:rPr lang="en-GB" sz="900" dirty="0"/>
                        <a:t>Accumulated profits</a:t>
                      </a:r>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u="sng" dirty="0"/>
                        <a:t>209,000</a:t>
                      </a:r>
                      <a:endParaRPr lang="en-GB" sz="900" u="sng" dirty="0">
                        <a:latin typeface="Times New Roman" panose="02020603050405020304" pitchFamily="18" charset="0"/>
                        <a:cs typeface="Times New Roman" panose="02020603050405020304" pitchFamily="18" charset="0"/>
                      </a:endParaRPr>
                    </a:p>
                  </a:txBody>
                  <a:tcPr/>
                </a:tc>
                <a:tc>
                  <a:txBody>
                    <a:bodyPr/>
                    <a:lstStyle/>
                    <a:p>
                      <a:pPr algn="r"/>
                      <a:r>
                        <a:rPr lang="en-GB" sz="900" u="sng" dirty="0"/>
                        <a:t>197,000</a:t>
                      </a:r>
                      <a:endParaRPr lang="en-GB" sz="900" u="sng"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088585895"/>
                  </a:ext>
                </a:extLst>
              </a:tr>
              <a:tr h="344997">
                <a:tc>
                  <a:txBody>
                    <a:bodyPr/>
                    <a:lstStyle/>
                    <a:p>
                      <a:endParaRPr lang="en-GB" sz="900" dirty="0">
                        <a:latin typeface="Times New Roman" panose="02020603050405020304" pitchFamily="18" charset="0"/>
                        <a:cs typeface="Times New Roman" panose="02020603050405020304" pitchFamily="18" charset="0"/>
                      </a:endParaRPr>
                    </a:p>
                  </a:txBody>
                  <a:tcPr/>
                </a:tc>
                <a:tc>
                  <a:txBody>
                    <a:bodyPr/>
                    <a:lstStyle/>
                    <a:p>
                      <a:endParaRPr lang="en-GB" sz="900" dirty="0">
                        <a:latin typeface="Times New Roman" panose="02020603050405020304" pitchFamily="18" charset="0"/>
                        <a:cs typeface="Times New Roman" panose="02020603050405020304" pitchFamily="18" charset="0"/>
                      </a:endParaRPr>
                    </a:p>
                  </a:txBody>
                  <a:tcPr/>
                </a:tc>
                <a:tc>
                  <a:txBody>
                    <a:bodyPr/>
                    <a:lstStyle/>
                    <a:p>
                      <a:pPr algn="r"/>
                      <a:endParaRPr lang="en-GB" sz="900" dirty="0">
                        <a:latin typeface="Times New Roman" panose="02020603050405020304" pitchFamily="18" charset="0"/>
                        <a:cs typeface="Times New Roman" panose="02020603050405020304" pitchFamily="18" charset="0"/>
                      </a:endParaRPr>
                    </a:p>
                  </a:txBody>
                  <a:tcPr/>
                </a:tc>
                <a:tc>
                  <a:txBody>
                    <a:bodyPr/>
                    <a:lstStyle/>
                    <a:p>
                      <a:r>
                        <a:rPr lang="en-GB" sz="900" dirty="0"/>
                        <a:t>Total equity</a:t>
                      </a:r>
                      <a:endParaRPr lang="en-GB" sz="900" dirty="0">
                        <a:latin typeface="Times New Roman" panose="02020603050405020304" pitchFamily="18" charset="0"/>
                        <a:cs typeface="Times New Roman" panose="02020603050405020304" pitchFamily="18" charset="0"/>
                      </a:endParaRPr>
                    </a:p>
                  </a:txBody>
                  <a:tcPr/>
                </a:tc>
                <a:tc>
                  <a:txBody>
                    <a:bodyPr/>
                    <a:lstStyle/>
                    <a:p>
                      <a:pPr algn="r"/>
                      <a:r>
                        <a:rPr lang="en-GB" sz="900" u="sng" dirty="0"/>
                        <a:t>482,727</a:t>
                      </a:r>
                      <a:endParaRPr lang="en-GB" sz="900" u="sng" dirty="0">
                        <a:latin typeface="Times New Roman" panose="02020603050405020304" pitchFamily="18" charset="0"/>
                        <a:cs typeface="Times New Roman" panose="02020603050405020304" pitchFamily="18" charset="0"/>
                      </a:endParaRPr>
                    </a:p>
                  </a:txBody>
                  <a:tcPr/>
                </a:tc>
                <a:tc>
                  <a:txBody>
                    <a:bodyPr/>
                    <a:lstStyle/>
                    <a:p>
                      <a:pPr algn="r"/>
                      <a:r>
                        <a:rPr lang="en-GB" sz="900" u="sng" dirty="0"/>
                        <a:t>462,000</a:t>
                      </a:r>
                      <a:endParaRPr lang="en-GB" sz="900" u="sng"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154464277"/>
                  </a:ext>
                </a:extLst>
              </a:tr>
            </a:tbl>
          </a:graphicData>
        </a:graphic>
      </p:graphicFrame>
      <mc:AlternateContent xmlns:mc="http://schemas.openxmlformats.org/markup-compatibility/2006" xmlns:p14="http://schemas.microsoft.com/office/powerpoint/2010/main">
        <mc:Choice Requires="p14">
          <p:contentPart p14:bwMode="auto" r:id="rId4">
            <p14:nvContentPartPr>
              <p14:cNvPr id="6" name="Ink 5">
                <a:extLst>
                  <a:ext uri="{FF2B5EF4-FFF2-40B4-BE49-F238E27FC236}">
                    <a16:creationId xmlns:a16="http://schemas.microsoft.com/office/drawing/2014/main" id="{F12020C4-3CBB-4957-9B2F-F7E1AB8516BD}"/>
                  </a:ext>
                </a:extLst>
              </p14:cNvPr>
              <p14:cNvContentPartPr/>
              <p14:nvPr/>
            </p14:nvContentPartPr>
            <p14:xfrm>
              <a:off x="3177385" y="99385"/>
              <a:ext cx="360" cy="360"/>
            </p14:xfrm>
          </p:contentPart>
        </mc:Choice>
        <mc:Fallback xmlns="">
          <p:pic>
            <p:nvPicPr>
              <p:cNvPr id="6" name="Ink 5">
                <a:extLst>
                  <a:ext uri="{FF2B5EF4-FFF2-40B4-BE49-F238E27FC236}">
                    <a16:creationId xmlns:a16="http://schemas.microsoft.com/office/drawing/2014/main" id="{F12020C4-3CBB-4957-9B2F-F7E1AB8516BD}"/>
                  </a:ext>
                </a:extLst>
              </p:cNvPr>
              <p:cNvPicPr/>
              <p:nvPr/>
            </p:nvPicPr>
            <p:blipFill>
              <a:blip r:embed="rId5"/>
              <a:stretch>
                <a:fillRect/>
              </a:stretch>
            </p:blipFill>
            <p:spPr>
              <a:xfrm>
                <a:off x="3159385" y="81385"/>
                <a:ext cx="36000" cy="36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2" name="Ink 1">
                <a:extLst>
                  <a:ext uri="{FF2B5EF4-FFF2-40B4-BE49-F238E27FC236}">
                    <a16:creationId xmlns:a16="http://schemas.microsoft.com/office/drawing/2014/main" id="{09C83E03-F181-462B-924B-9CA83094973E}"/>
                  </a:ext>
                </a:extLst>
              </p14:cNvPr>
              <p14:cNvContentPartPr/>
              <p14:nvPr/>
            </p14:nvContentPartPr>
            <p14:xfrm>
              <a:off x="9200700" y="-435060"/>
              <a:ext cx="740520" cy="46800"/>
            </p14:xfrm>
          </p:contentPart>
        </mc:Choice>
        <mc:Fallback xmlns="">
          <p:pic>
            <p:nvPicPr>
              <p:cNvPr id="2" name="Ink 1">
                <a:extLst>
                  <a:ext uri="{FF2B5EF4-FFF2-40B4-BE49-F238E27FC236}">
                    <a16:creationId xmlns:a16="http://schemas.microsoft.com/office/drawing/2014/main" id="{09C83E03-F181-462B-924B-9CA83094973E}"/>
                  </a:ext>
                </a:extLst>
              </p:cNvPr>
              <p:cNvPicPr/>
              <p:nvPr/>
            </p:nvPicPr>
            <p:blipFill>
              <a:blip r:embed="rId7"/>
              <a:stretch>
                <a:fillRect/>
              </a:stretch>
            </p:blipFill>
            <p:spPr>
              <a:xfrm>
                <a:off x="9182691" y="-453200"/>
                <a:ext cx="776177" cy="82716"/>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7" name="Ink 6">
                <a:extLst>
                  <a:ext uri="{FF2B5EF4-FFF2-40B4-BE49-F238E27FC236}">
                    <a16:creationId xmlns:a16="http://schemas.microsoft.com/office/drawing/2014/main" id="{64F0EDD7-E12F-4D37-A16C-CD49D2FDA36D}"/>
                  </a:ext>
                </a:extLst>
              </p14:cNvPr>
              <p14:cNvContentPartPr/>
              <p14:nvPr/>
            </p14:nvContentPartPr>
            <p14:xfrm>
              <a:off x="5828940" y="-480420"/>
              <a:ext cx="360" cy="360"/>
            </p14:xfrm>
          </p:contentPart>
        </mc:Choice>
        <mc:Fallback xmlns="">
          <p:pic>
            <p:nvPicPr>
              <p:cNvPr id="7" name="Ink 6">
                <a:extLst>
                  <a:ext uri="{FF2B5EF4-FFF2-40B4-BE49-F238E27FC236}">
                    <a16:creationId xmlns:a16="http://schemas.microsoft.com/office/drawing/2014/main" id="{64F0EDD7-E12F-4D37-A16C-CD49D2FDA36D}"/>
                  </a:ext>
                </a:extLst>
              </p:cNvPr>
              <p:cNvPicPr/>
              <p:nvPr/>
            </p:nvPicPr>
            <p:blipFill>
              <a:blip r:embed="rId9"/>
              <a:stretch>
                <a:fillRect/>
              </a:stretch>
            </p:blipFill>
            <p:spPr>
              <a:xfrm>
                <a:off x="5810940" y="-498420"/>
                <a:ext cx="36000" cy="36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8" name="Ink 7">
                <a:extLst>
                  <a:ext uri="{FF2B5EF4-FFF2-40B4-BE49-F238E27FC236}">
                    <a16:creationId xmlns:a16="http://schemas.microsoft.com/office/drawing/2014/main" id="{FA78BFB8-5A69-4D56-9CD5-317B9FA97291}"/>
                  </a:ext>
                </a:extLst>
              </p14:cNvPr>
              <p14:cNvContentPartPr/>
              <p14:nvPr/>
            </p14:nvContentPartPr>
            <p14:xfrm>
              <a:off x="6217380" y="-388980"/>
              <a:ext cx="360" cy="360"/>
            </p14:xfrm>
          </p:contentPart>
        </mc:Choice>
        <mc:Fallback xmlns="">
          <p:pic>
            <p:nvPicPr>
              <p:cNvPr id="8" name="Ink 7">
                <a:extLst>
                  <a:ext uri="{FF2B5EF4-FFF2-40B4-BE49-F238E27FC236}">
                    <a16:creationId xmlns:a16="http://schemas.microsoft.com/office/drawing/2014/main" id="{FA78BFB8-5A69-4D56-9CD5-317B9FA97291}"/>
                  </a:ext>
                </a:extLst>
              </p:cNvPr>
              <p:cNvPicPr/>
              <p:nvPr/>
            </p:nvPicPr>
            <p:blipFill>
              <a:blip r:embed="rId9"/>
              <a:stretch>
                <a:fillRect/>
              </a:stretch>
            </p:blipFill>
            <p:spPr>
              <a:xfrm>
                <a:off x="6199380" y="-406980"/>
                <a:ext cx="36000" cy="360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8" name="Ink 17">
                <a:extLst>
                  <a:ext uri="{FF2B5EF4-FFF2-40B4-BE49-F238E27FC236}">
                    <a16:creationId xmlns:a16="http://schemas.microsoft.com/office/drawing/2014/main" id="{891BF859-CBA2-412C-8098-7D91814239E2}"/>
                  </a:ext>
                </a:extLst>
              </p14:cNvPr>
              <p14:cNvContentPartPr/>
              <p14:nvPr/>
            </p14:nvContentPartPr>
            <p14:xfrm>
              <a:off x="9342802" y="62743"/>
              <a:ext cx="360" cy="360"/>
            </p14:xfrm>
          </p:contentPart>
        </mc:Choice>
        <mc:Fallback xmlns="">
          <p:pic>
            <p:nvPicPr>
              <p:cNvPr id="18" name="Ink 17">
                <a:extLst>
                  <a:ext uri="{FF2B5EF4-FFF2-40B4-BE49-F238E27FC236}">
                    <a16:creationId xmlns:a16="http://schemas.microsoft.com/office/drawing/2014/main" id="{891BF859-CBA2-412C-8098-7D91814239E2}"/>
                  </a:ext>
                </a:extLst>
              </p:cNvPr>
              <p:cNvPicPr/>
              <p:nvPr/>
            </p:nvPicPr>
            <p:blipFill>
              <a:blip r:embed="rId5"/>
              <a:stretch>
                <a:fillRect/>
              </a:stretch>
            </p:blipFill>
            <p:spPr>
              <a:xfrm>
                <a:off x="9324802" y="44743"/>
                <a:ext cx="36000" cy="360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28" name="Ink 27">
                <a:extLst>
                  <a:ext uri="{FF2B5EF4-FFF2-40B4-BE49-F238E27FC236}">
                    <a16:creationId xmlns:a16="http://schemas.microsoft.com/office/drawing/2014/main" id="{67559998-F66B-4228-B0C7-4C33C7587E39}"/>
                  </a:ext>
                </a:extLst>
              </p14:cNvPr>
              <p14:cNvContentPartPr/>
              <p14:nvPr/>
            </p14:nvContentPartPr>
            <p14:xfrm>
              <a:off x="7738648" y="-560125"/>
              <a:ext cx="3313080" cy="46800"/>
            </p14:xfrm>
          </p:contentPart>
        </mc:Choice>
        <mc:Fallback xmlns="">
          <p:pic>
            <p:nvPicPr>
              <p:cNvPr id="28" name="Ink 27">
                <a:extLst>
                  <a:ext uri="{FF2B5EF4-FFF2-40B4-BE49-F238E27FC236}">
                    <a16:creationId xmlns:a16="http://schemas.microsoft.com/office/drawing/2014/main" id="{67559998-F66B-4228-B0C7-4C33C7587E39}"/>
                  </a:ext>
                </a:extLst>
              </p:cNvPr>
              <p:cNvPicPr/>
              <p:nvPr/>
            </p:nvPicPr>
            <p:blipFill>
              <a:blip r:embed="rId13"/>
              <a:stretch>
                <a:fillRect/>
              </a:stretch>
            </p:blipFill>
            <p:spPr>
              <a:xfrm>
                <a:off x="7720648" y="-578125"/>
                <a:ext cx="3348720" cy="8244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29" name="Ink 28">
                <a:extLst>
                  <a:ext uri="{FF2B5EF4-FFF2-40B4-BE49-F238E27FC236}">
                    <a16:creationId xmlns:a16="http://schemas.microsoft.com/office/drawing/2014/main" id="{E462D6A9-BC4E-499E-B5AE-0922A931EA7C}"/>
                  </a:ext>
                </a:extLst>
              </p14:cNvPr>
              <p14:cNvContentPartPr/>
              <p14:nvPr/>
            </p14:nvContentPartPr>
            <p14:xfrm>
              <a:off x="7470808" y="-401725"/>
              <a:ext cx="360" cy="360"/>
            </p14:xfrm>
          </p:contentPart>
        </mc:Choice>
        <mc:Fallback xmlns="">
          <p:pic>
            <p:nvPicPr>
              <p:cNvPr id="29" name="Ink 28">
                <a:extLst>
                  <a:ext uri="{FF2B5EF4-FFF2-40B4-BE49-F238E27FC236}">
                    <a16:creationId xmlns:a16="http://schemas.microsoft.com/office/drawing/2014/main" id="{E462D6A9-BC4E-499E-B5AE-0922A931EA7C}"/>
                  </a:ext>
                </a:extLst>
              </p:cNvPr>
              <p:cNvPicPr/>
              <p:nvPr/>
            </p:nvPicPr>
            <p:blipFill>
              <a:blip r:embed="rId5"/>
              <a:stretch>
                <a:fillRect/>
              </a:stretch>
            </p:blipFill>
            <p:spPr>
              <a:xfrm>
                <a:off x="7452808" y="-419725"/>
                <a:ext cx="36000" cy="360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30" name="Ink 29">
                <a:extLst>
                  <a:ext uri="{FF2B5EF4-FFF2-40B4-BE49-F238E27FC236}">
                    <a16:creationId xmlns:a16="http://schemas.microsoft.com/office/drawing/2014/main" id="{5260B7EC-10F7-46A7-BD6F-78581753FD84}"/>
                  </a:ext>
                </a:extLst>
              </p14:cNvPr>
              <p14:cNvContentPartPr/>
              <p14:nvPr/>
            </p14:nvContentPartPr>
            <p14:xfrm>
              <a:off x="6534088" y="-722485"/>
              <a:ext cx="1049040" cy="42480"/>
            </p14:xfrm>
          </p:contentPart>
        </mc:Choice>
        <mc:Fallback xmlns="">
          <p:pic>
            <p:nvPicPr>
              <p:cNvPr id="30" name="Ink 29">
                <a:extLst>
                  <a:ext uri="{FF2B5EF4-FFF2-40B4-BE49-F238E27FC236}">
                    <a16:creationId xmlns:a16="http://schemas.microsoft.com/office/drawing/2014/main" id="{5260B7EC-10F7-46A7-BD6F-78581753FD84}"/>
                  </a:ext>
                </a:extLst>
              </p:cNvPr>
              <p:cNvPicPr/>
              <p:nvPr/>
            </p:nvPicPr>
            <p:blipFill>
              <a:blip r:embed="rId16"/>
              <a:stretch>
                <a:fillRect/>
              </a:stretch>
            </p:blipFill>
            <p:spPr>
              <a:xfrm>
                <a:off x="6516088" y="-740639"/>
                <a:ext cx="1084680" cy="78425"/>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31" name="Ink 30">
                <a:extLst>
                  <a:ext uri="{FF2B5EF4-FFF2-40B4-BE49-F238E27FC236}">
                    <a16:creationId xmlns:a16="http://schemas.microsoft.com/office/drawing/2014/main" id="{26717D07-7003-4772-AFF4-2F5BA3CD4B28}"/>
                  </a:ext>
                </a:extLst>
              </p14:cNvPr>
              <p14:cNvContentPartPr/>
              <p14:nvPr/>
            </p14:nvContentPartPr>
            <p14:xfrm>
              <a:off x="7560448" y="-301285"/>
              <a:ext cx="360" cy="360"/>
            </p14:xfrm>
          </p:contentPart>
        </mc:Choice>
        <mc:Fallback xmlns="">
          <p:pic>
            <p:nvPicPr>
              <p:cNvPr id="31" name="Ink 30">
                <a:extLst>
                  <a:ext uri="{FF2B5EF4-FFF2-40B4-BE49-F238E27FC236}">
                    <a16:creationId xmlns:a16="http://schemas.microsoft.com/office/drawing/2014/main" id="{26717D07-7003-4772-AFF4-2F5BA3CD4B28}"/>
                  </a:ext>
                </a:extLst>
              </p:cNvPr>
              <p:cNvPicPr/>
              <p:nvPr/>
            </p:nvPicPr>
            <p:blipFill>
              <a:blip r:embed="rId5"/>
              <a:stretch>
                <a:fillRect/>
              </a:stretch>
            </p:blipFill>
            <p:spPr>
              <a:xfrm>
                <a:off x="7542448" y="-319285"/>
                <a:ext cx="36000" cy="36000"/>
              </a:xfrm>
              <a:prstGeom prst="rect">
                <a:avLst/>
              </a:prstGeom>
            </p:spPr>
          </p:pic>
        </mc:Fallback>
      </mc:AlternateContent>
    </p:spTree>
    <p:custDataLst>
      <p:tags r:id="rId1"/>
    </p:custDataLst>
    <p:extLst>
      <p:ext uri="{BB962C8B-B14F-4D97-AF65-F5344CB8AC3E}">
        <p14:creationId xmlns:p14="http://schemas.microsoft.com/office/powerpoint/2010/main" val="2910485133"/>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617" y="270716"/>
            <a:ext cx="8867328" cy="380247"/>
          </a:xfrm>
        </p:spPr>
        <p:txBody>
          <a:bodyPr>
            <a:noAutofit/>
          </a:bodyPr>
          <a:lstStyle/>
          <a:p>
            <a:pPr algn="ctr"/>
            <a:r>
              <a:rPr lang="en-GB" sz="3200" dirty="0"/>
              <a:t>Working capital ratios - 1</a:t>
            </a:r>
          </a:p>
        </p:txBody>
      </p:sp>
      <p:sp>
        <p:nvSpPr>
          <p:cNvPr id="3" name="Slide Number Placeholder 2">
            <a:extLst>
              <a:ext uri="{FF2B5EF4-FFF2-40B4-BE49-F238E27FC236}">
                <a16:creationId xmlns:a16="http://schemas.microsoft.com/office/drawing/2014/main" id="{3C49E90C-40B2-4DFA-8DAA-220E88239537}"/>
              </a:ext>
            </a:extLst>
          </p:cNvPr>
          <p:cNvSpPr>
            <a:spLocks noGrp="1"/>
          </p:cNvSpPr>
          <p:nvPr>
            <p:ph type="sldNum" sz="quarter" idx="12"/>
          </p:nvPr>
        </p:nvSpPr>
        <p:spPr/>
        <p:txBody>
          <a:bodyPr/>
          <a:lstStyle/>
          <a:p>
            <a:fld id="{63A33278-8D2C-46E9-9145-8061F8ED03C5}" type="slidenum">
              <a:rPr lang="en-GB" smtClean="0"/>
              <a:t>12</a:t>
            </a:fld>
            <a:endParaRPr lang="en-GB" dirty="0"/>
          </a:p>
        </p:txBody>
      </p:sp>
      <p:sp>
        <p:nvSpPr>
          <p:cNvPr id="1061" name="Rounded Rectangle 1060"/>
          <p:cNvSpPr/>
          <p:nvPr/>
        </p:nvSpPr>
        <p:spPr>
          <a:xfrm>
            <a:off x="611560" y="998546"/>
            <a:ext cx="2732442" cy="1333948"/>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t>Liquidity</a:t>
            </a:r>
          </a:p>
        </p:txBody>
      </p:sp>
      <p:sp>
        <p:nvSpPr>
          <p:cNvPr id="74" name="Rounded Rectangle 73"/>
          <p:cNvSpPr/>
          <p:nvPr/>
        </p:nvSpPr>
        <p:spPr>
          <a:xfrm>
            <a:off x="5826162" y="970355"/>
            <a:ext cx="2732442" cy="1333948"/>
          </a:xfrm>
          <a:prstGeom prst="roundRect">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t>Efficiency</a:t>
            </a:r>
          </a:p>
        </p:txBody>
      </p:sp>
      <p:sp>
        <p:nvSpPr>
          <p:cNvPr id="75" name="Rounded Rectangle 74"/>
          <p:cNvSpPr/>
          <p:nvPr/>
        </p:nvSpPr>
        <p:spPr>
          <a:xfrm>
            <a:off x="495199" y="4320988"/>
            <a:ext cx="2732442" cy="1333948"/>
          </a:xfrm>
          <a:prstGeom prst="round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t>Capital Structure</a:t>
            </a:r>
          </a:p>
        </p:txBody>
      </p:sp>
      <p:sp>
        <p:nvSpPr>
          <p:cNvPr id="76" name="Rounded Rectangle 75"/>
          <p:cNvSpPr/>
          <p:nvPr/>
        </p:nvSpPr>
        <p:spPr>
          <a:xfrm>
            <a:off x="5841402" y="4323119"/>
            <a:ext cx="2732442" cy="1333948"/>
          </a:xfrm>
          <a:prstGeom prst="round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t>Investment</a:t>
            </a:r>
          </a:p>
        </p:txBody>
      </p:sp>
      <p:sp>
        <p:nvSpPr>
          <p:cNvPr id="77" name="Rounded Rectangle 76"/>
          <p:cNvSpPr/>
          <p:nvPr/>
        </p:nvSpPr>
        <p:spPr>
          <a:xfrm>
            <a:off x="3093720" y="2677697"/>
            <a:ext cx="2732442" cy="1333948"/>
          </a:xfrm>
          <a:prstGeom prst="round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t>Profitability</a:t>
            </a:r>
          </a:p>
        </p:txBody>
      </p:sp>
      <p:cxnSp>
        <p:nvCxnSpPr>
          <p:cNvPr id="1063" name="Straight Connector 1062"/>
          <p:cNvCxnSpPr>
            <a:stCxn id="1061" idx="3"/>
            <a:endCxn id="74" idx="1"/>
          </p:cNvCxnSpPr>
          <p:nvPr/>
        </p:nvCxnSpPr>
        <p:spPr>
          <a:xfrm flipV="1">
            <a:off x="3344002" y="1637329"/>
            <a:ext cx="2482160" cy="28191"/>
          </a:xfrm>
          <a:prstGeom prst="line">
            <a:avLst/>
          </a:prstGeom>
          <a:ln w="25400">
            <a:solidFill>
              <a:srgbClr val="FF0000"/>
            </a:solidFill>
            <a:headEnd type="stealth"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a:cxnSpLocks/>
            <a:stCxn id="75" idx="3"/>
          </p:cNvCxnSpPr>
          <p:nvPr/>
        </p:nvCxnSpPr>
        <p:spPr>
          <a:xfrm>
            <a:off x="3227641" y="4987962"/>
            <a:ext cx="2583281" cy="12108"/>
          </a:xfrm>
          <a:prstGeom prst="line">
            <a:avLst/>
          </a:prstGeom>
          <a:ln w="25400">
            <a:solidFill>
              <a:srgbClr val="FF0000"/>
            </a:solidFill>
            <a:headEnd type="stealth"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a:stCxn id="74" idx="2"/>
            <a:endCxn id="76" idx="0"/>
          </p:cNvCxnSpPr>
          <p:nvPr/>
        </p:nvCxnSpPr>
        <p:spPr>
          <a:xfrm>
            <a:off x="7192383" y="2304303"/>
            <a:ext cx="15240" cy="2018816"/>
          </a:xfrm>
          <a:prstGeom prst="line">
            <a:avLst/>
          </a:prstGeom>
          <a:ln w="25400">
            <a:solidFill>
              <a:srgbClr val="FF0000"/>
            </a:solidFill>
            <a:headEnd type="stealth"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1078" name="Straight Connector 1077"/>
          <p:cNvCxnSpPr>
            <a:cxnSpLocks/>
            <a:endCxn id="77" idx="1"/>
          </p:cNvCxnSpPr>
          <p:nvPr/>
        </p:nvCxnSpPr>
        <p:spPr>
          <a:xfrm>
            <a:off x="1896134" y="3344671"/>
            <a:ext cx="1197586" cy="0"/>
          </a:xfrm>
          <a:prstGeom prst="line">
            <a:avLst/>
          </a:prstGeom>
          <a:ln w="25400">
            <a:solidFill>
              <a:srgbClr val="FF0000"/>
            </a:solidFill>
            <a:headEnd type="stealth"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99" name="Straight Connector 98"/>
          <p:cNvCxnSpPr>
            <a:cxnSpLocks/>
          </p:cNvCxnSpPr>
          <p:nvPr/>
        </p:nvCxnSpPr>
        <p:spPr>
          <a:xfrm>
            <a:off x="5810922" y="3436633"/>
            <a:ext cx="1381461" cy="0"/>
          </a:xfrm>
          <a:prstGeom prst="line">
            <a:avLst/>
          </a:prstGeom>
          <a:ln w="25400">
            <a:solidFill>
              <a:srgbClr val="FF0000"/>
            </a:solidFill>
            <a:headEnd type="stealth"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a:cxnSpLocks/>
            <a:endCxn id="77" idx="0"/>
          </p:cNvCxnSpPr>
          <p:nvPr/>
        </p:nvCxnSpPr>
        <p:spPr>
          <a:xfrm>
            <a:off x="4459941" y="1665520"/>
            <a:ext cx="0" cy="1012177"/>
          </a:xfrm>
          <a:prstGeom prst="line">
            <a:avLst/>
          </a:prstGeom>
          <a:ln w="25400">
            <a:solidFill>
              <a:srgbClr val="FF0000"/>
            </a:solidFill>
            <a:headEnd type="stealth"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104" name="Straight Connector 103"/>
          <p:cNvCxnSpPr>
            <a:cxnSpLocks/>
            <a:stCxn id="77" idx="2"/>
          </p:cNvCxnSpPr>
          <p:nvPr/>
        </p:nvCxnSpPr>
        <p:spPr>
          <a:xfrm>
            <a:off x="4459941" y="4011645"/>
            <a:ext cx="15240" cy="988425"/>
          </a:xfrm>
          <a:prstGeom prst="line">
            <a:avLst/>
          </a:prstGeom>
          <a:ln w="25400">
            <a:solidFill>
              <a:srgbClr val="FF0000"/>
            </a:solidFill>
            <a:headEnd type="stealth"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C26A93EA-7E5F-45B0-9EB9-313D557D8F94}"/>
              </a:ext>
            </a:extLst>
          </p:cNvPr>
          <p:cNvCxnSpPr>
            <a:cxnSpLocks/>
          </p:cNvCxnSpPr>
          <p:nvPr/>
        </p:nvCxnSpPr>
        <p:spPr>
          <a:xfrm>
            <a:off x="1896134" y="2332494"/>
            <a:ext cx="15240" cy="1965276"/>
          </a:xfrm>
          <a:prstGeom prst="line">
            <a:avLst/>
          </a:prstGeom>
          <a:ln w="25400">
            <a:solidFill>
              <a:srgbClr val="FF0000"/>
            </a:solidFill>
            <a:headEnd type="stealth" w="lg" len="lg"/>
            <a:tailEnd type="triangle" w="lg" len="lg"/>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468596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61"/>
                                        </p:tgtEl>
                                        <p:attrNameLst>
                                          <p:attrName>style.visibility</p:attrName>
                                        </p:attrNameLst>
                                      </p:cBhvr>
                                      <p:to>
                                        <p:strVal val="visible"/>
                                      </p:to>
                                    </p:set>
                                    <p:anim calcmode="lin" valueType="num">
                                      <p:cBhvr additive="base">
                                        <p:cTn id="7" dur="500" fill="hold"/>
                                        <p:tgtEl>
                                          <p:spTgt spid="1061"/>
                                        </p:tgtEl>
                                        <p:attrNameLst>
                                          <p:attrName>ppt_x</p:attrName>
                                        </p:attrNameLst>
                                      </p:cBhvr>
                                      <p:tavLst>
                                        <p:tav tm="0">
                                          <p:val>
                                            <p:strVal val="0-#ppt_w/2"/>
                                          </p:val>
                                        </p:tav>
                                        <p:tav tm="100000">
                                          <p:val>
                                            <p:strVal val="#ppt_x"/>
                                          </p:val>
                                        </p:tav>
                                      </p:tavLst>
                                    </p:anim>
                                    <p:anim calcmode="lin" valueType="num">
                                      <p:cBhvr additive="base">
                                        <p:cTn id="8" dur="500" fill="hold"/>
                                        <p:tgtEl>
                                          <p:spTgt spid="106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74"/>
                                        </p:tgtEl>
                                        <p:attrNameLst>
                                          <p:attrName>style.visibility</p:attrName>
                                        </p:attrNameLst>
                                      </p:cBhvr>
                                      <p:to>
                                        <p:strVal val="visible"/>
                                      </p:to>
                                    </p:set>
                                    <p:anim calcmode="lin" valueType="num">
                                      <p:cBhvr additive="base">
                                        <p:cTn id="13" dur="500" fill="hold"/>
                                        <p:tgtEl>
                                          <p:spTgt spid="74"/>
                                        </p:tgtEl>
                                        <p:attrNameLst>
                                          <p:attrName>ppt_x</p:attrName>
                                        </p:attrNameLst>
                                      </p:cBhvr>
                                      <p:tavLst>
                                        <p:tav tm="0">
                                          <p:val>
                                            <p:strVal val="1+#ppt_w/2"/>
                                          </p:val>
                                        </p:tav>
                                        <p:tav tm="100000">
                                          <p:val>
                                            <p:strVal val="#ppt_x"/>
                                          </p:val>
                                        </p:tav>
                                      </p:tavLst>
                                    </p:anim>
                                    <p:anim calcmode="lin" valueType="num">
                                      <p:cBhvr additive="base">
                                        <p:cTn id="14" dur="500" fill="hold"/>
                                        <p:tgtEl>
                                          <p:spTgt spid="74"/>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75"/>
                                        </p:tgtEl>
                                        <p:attrNameLst>
                                          <p:attrName>style.visibility</p:attrName>
                                        </p:attrNameLst>
                                      </p:cBhvr>
                                      <p:to>
                                        <p:strVal val="visible"/>
                                      </p:to>
                                    </p:set>
                                    <p:anim calcmode="lin" valueType="num">
                                      <p:cBhvr additive="base">
                                        <p:cTn id="19" dur="500" fill="hold"/>
                                        <p:tgtEl>
                                          <p:spTgt spid="75"/>
                                        </p:tgtEl>
                                        <p:attrNameLst>
                                          <p:attrName>ppt_x</p:attrName>
                                        </p:attrNameLst>
                                      </p:cBhvr>
                                      <p:tavLst>
                                        <p:tav tm="0">
                                          <p:val>
                                            <p:strVal val="0-#ppt_w/2"/>
                                          </p:val>
                                        </p:tav>
                                        <p:tav tm="100000">
                                          <p:val>
                                            <p:strVal val="#ppt_x"/>
                                          </p:val>
                                        </p:tav>
                                      </p:tavLst>
                                    </p:anim>
                                    <p:anim calcmode="lin" valueType="num">
                                      <p:cBhvr additive="base">
                                        <p:cTn id="20" dur="500" fill="hold"/>
                                        <p:tgtEl>
                                          <p:spTgt spid="75"/>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76"/>
                                        </p:tgtEl>
                                        <p:attrNameLst>
                                          <p:attrName>style.visibility</p:attrName>
                                        </p:attrNameLst>
                                      </p:cBhvr>
                                      <p:to>
                                        <p:strVal val="visible"/>
                                      </p:to>
                                    </p:set>
                                    <p:anim calcmode="lin" valueType="num">
                                      <p:cBhvr additive="base">
                                        <p:cTn id="25" dur="500" fill="hold"/>
                                        <p:tgtEl>
                                          <p:spTgt spid="76"/>
                                        </p:tgtEl>
                                        <p:attrNameLst>
                                          <p:attrName>ppt_x</p:attrName>
                                        </p:attrNameLst>
                                      </p:cBhvr>
                                      <p:tavLst>
                                        <p:tav tm="0">
                                          <p:val>
                                            <p:strVal val="1+#ppt_w/2"/>
                                          </p:val>
                                        </p:tav>
                                        <p:tav tm="100000">
                                          <p:val>
                                            <p:strVal val="#ppt_x"/>
                                          </p:val>
                                        </p:tav>
                                      </p:tavLst>
                                    </p:anim>
                                    <p:anim calcmode="lin" valueType="num">
                                      <p:cBhvr additive="base">
                                        <p:cTn id="26" dur="500" fill="hold"/>
                                        <p:tgtEl>
                                          <p:spTgt spid="76"/>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7"/>
                                        </p:tgtEl>
                                        <p:attrNameLst>
                                          <p:attrName>style.visibility</p:attrName>
                                        </p:attrNameLst>
                                      </p:cBhvr>
                                      <p:to>
                                        <p:strVal val="visible"/>
                                      </p:to>
                                    </p:set>
                                    <p:anim calcmode="lin" valueType="num">
                                      <p:cBhvr additive="base">
                                        <p:cTn id="31" dur="500" fill="hold"/>
                                        <p:tgtEl>
                                          <p:spTgt spid="77"/>
                                        </p:tgtEl>
                                        <p:attrNameLst>
                                          <p:attrName>ppt_x</p:attrName>
                                        </p:attrNameLst>
                                      </p:cBhvr>
                                      <p:tavLst>
                                        <p:tav tm="0">
                                          <p:val>
                                            <p:strVal val="#ppt_x"/>
                                          </p:val>
                                        </p:tav>
                                        <p:tav tm="100000">
                                          <p:val>
                                            <p:strVal val="#ppt_x"/>
                                          </p:val>
                                        </p:tav>
                                      </p:tavLst>
                                    </p:anim>
                                    <p:anim calcmode="lin" valueType="num">
                                      <p:cBhvr additive="base">
                                        <p:cTn id="32" dur="500" fill="hold"/>
                                        <p:tgtEl>
                                          <p:spTgt spid="7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1063"/>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100"/>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1078"/>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99"/>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85"/>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104"/>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80"/>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1" grpId="0" animBg="1"/>
      <p:bldP spid="74" grpId="0" animBg="1"/>
      <p:bldP spid="75" grpId="0" animBg="1"/>
      <p:bldP spid="76" grpId="0" animBg="1"/>
      <p:bldP spid="7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617" y="270716"/>
            <a:ext cx="8867328" cy="380247"/>
          </a:xfrm>
        </p:spPr>
        <p:txBody>
          <a:bodyPr>
            <a:noAutofit/>
          </a:bodyPr>
          <a:lstStyle/>
          <a:p>
            <a:pPr algn="ctr"/>
            <a:r>
              <a:rPr lang="en-GB" sz="3200" dirty="0"/>
              <a:t>Working capital ratios - 2</a:t>
            </a:r>
          </a:p>
        </p:txBody>
      </p:sp>
      <p:sp>
        <p:nvSpPr>
          <p:cNvPr id="3" name="Slide Number Placeholder 2">
            <a:extLst>
              <a:ext uri="{FF2B5EF4-FFF2-40B4-BE49-F238E27FC236}">
                <a16:creationId xmlns:a16="http://schemas.microsoft.com/office/drawing/2014/main" id="{3C49E90C-40B2-4DFA-8DAA-220E88239537}"/>
              </a:ext>
            </a:extLst>
          </p:cNvPr>
          <p:cNvSpPr>
            <a:spLocks noGrp="1"/>
          </p:cNvSpPr>
          <p:nvPr>
            <p:ph type="sldNum" sz="quarter" idx="12"/>
          </p:nvPr>
        </p:nvSpPr>
        <p:spPr/>
        <p:txBody>
          <a:bodyPr/>
          <a:lstStyle/>
          <a:p>
            <a:fld id="{63A33278-8D2C-46E9-9145-8061F8ED03C5}" type="slidenum">
              <a:rPr lang="en-GB" smtClean="0"/>
              <a:t>13</a:t>
            </a:fld>
            <a:endParaRPr lang="en-GB" dirty="0"/>
          </a:p>
        </p:txBody>
      </p:sp>
      <p:sp>
        <p:nvSpPr>
          <p:cNvPr id="1061" name="Rounded Rectangle 1060"/>
          <p:cNvSpPr/>
          <p:nvPr/>
        </p:nvSpPr>
        <p:spPr>
          <a:xfrm>
            <a:off x="254390" y="1196752"/>
            <a:ext cx="2732442" cy="1333948"/>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t>Liquidity</a:t>
            </a:r>
          </a:p>
        </p:txBody>
      </p:sp>
      <p:sp>
        <p:nvSpPr>
          <p:cNvPr id="74" name="Rounded Rectangle 73"/>
          <p:cNvSpPr/>
          <p:nvPr/>
        </p:nvSpPr>
        <p:spPr>
          <a:xfrm>
            <a:off x="5826162" y="1196752"/>
            <a:ext cx="2732442" cy="1333948"/>
          </a:xfrm>
          <a:prstGeom prst="roundRect">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t>Efficiency</a:t>
            </a:r>
          </a:p>
        </p:txBody>
      </p:sp>
      <p:sp>
        <p:nvSpPr>
          <p:cNvPr id="76" name="Rounded Rectangle 75"/>
          <p:cNvSpPr/>
          <p:nvPr/>
        </p:nvSpPr>
        <p:spPr>
          <a:xfrm>
            <a:off x="3093720" y="3434080"/>
            <a:ext cx="2732442" cy="1560194"/>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t>Working capital management</a:t>
            </a:r>
          </a:p>
        </p:txBody>
      </p:sp>
      <p:cxnSp>
        <p:nvCxnSpPr>
          <p:cNvPr id="1063" name="Straight Connector 1062"/>
          <p:cNvCxnSpPr>
            <a:stCxn id="1061" idx="3"/>
            <a:endCxn id="74" idx="1"/>
          </p:cNvCxnSpPr>
          <p:nvPr/>
        </p:nvCxnSpPr>
        <p:spPr>
          <a:xfrm>
            <a:off x="2986832" y="1863726"/>
            <a:ext cx="2839330" cy="0"/>
          </a:xfrm>
          <a:prstGeom prst="line">
            <a:avLst/>
          </a:prstGeom>
          <a:ln w="25400">
            <a:solidFill>
              <a:srgbClr val="FF0000"/>
            </a:solidFill>
            <a:headEnd type="stealth"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a:cxnSpLocks/>
          </p:cNvCxnSpPr>
          <p:nvPr/>
        </p:nvCxnSpPr>
        <p:spPr>
          <a:xfrm>
            <a:off x="4416358" y="2011820"/>
            <a:ext cx="0" cy="1273164"/>
          </a:xfrm>
          <a:prstGeom prst="line">
            <a:avLst/>
          </a:prstGeom>
          <a:ln w="25400">
            <a:solidFill>
              <a:srgbClr val="FF0000"/>
            </a:solidFill>
            <a:headEnd type="stealth" w="lg" len="lg"/>
            <a:tailEnd type="stealth" w="lg" len="lg"/>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533383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61"/>
                                        </p:tgtEl>
                                        <p:attrNameLst>
                                          <p:attrName>style.visibility</p:attrName>
                                        </p:attrNameLst>
                                      </p:cBhvr>
                                      <p:to>
                                        <p:strVal val="visible"/>
                                      </p:to>
                                    </p:set>
                                    <p:anim calcmode="lin" valueType="num">
                                      <p:cBhvr additive="base">
                                        <p:cTn id="7" dur="500" fill="hold"/>
                                        <p:tgtEl>
                                          <p:spTgt spid="1061"/>
                                        </p:tgtEl>
                                        <p:attrNameLst>
                                          <p:attrName>ppt_x</p:attrName>
                                        </p:attrNameLst>
                                      </p:cBhvr>
                                      <p:tavLst>
                                        <p:tav tm="0">
                                          <p:val>
                                            <p:strVal val="0-#ppt_w/2"/>
                                          </p:val>
                                        </p:tav>
                                        <p:tav tm="100000">
                                          <p:val>
                                            <p:strVal val="#ppt_x"/>
                                          </p:val>
                                        </p:tav>
                                      </p:tavLst>
                                    </p:anim>
                                    <p:anim calcmode="lin" valueType="num">
                                      <p:cBhvr additive="base">
                                        <p:cTn id="8" dur="500" fill="hold"/>
                                        <p:tgtEl>
                                          <p:spTgt spid="106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74"/>
                                        </p:tgtEl>
                                        <p:attrNameLst>
                                          <p:attrName>style.visibility</p:attrName>
                                        </p:attrNameLst>
                                      </p:cBhvr>
                                      <p:to>
                                        <p:strVal val="visible"/>
                                      </p:to>
                                    </p:set>
                                    <p:anim calcmode="lin" valueType="num">
                                      <p:cBhvr additive="base">
                                        <p:cTn id="13" dur="500" fill="hold"/>
                                        <p:tgtEl>
                                          <p:spTgt spid="74"/>
                                        </p:tgtEl>
                                        <p:attrNameLst>
                                          <p:attrName>ppt_x</p:attrName>
                                        </p:attrNameLst>
                                      </p:cBhvr>
                                      <p:tavLst>
                                        <p:tav tm="0">
                                          <p:val>
                                            <p:strVal val="1+#ppt_w/2"/>
                                          </p:val>
                                        </p:tav>
                                        <p:tav tm="100000">
                                          <p:val>
                                            <p:strVal val="#ppt_x"/>
                                          </p:val>
                                        </p:tav>
                                      </p:tavLst>
                                    </p:anim>
                                    <p:anim calcmode="lin" valueType="num">
                                      <p:cBhvr additive="base">
                                        <p:cTn id="14" dur="500" fill="hold"/>
                                        <p:tgtEl>
                                          <p:spTgt spid="74"/>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76"/>
                                        </p:tgtEl>
                                        <p:attrNameLst>
                                          <p:attrName>style.visibility</p:attrName>
                                        </p:attrNameLst>
                                      </p:cBhvr>
                                      <p:to>
                                        <p:strVal val="visible"/>
                                      </p:to>
                                    </p:set>
                                    <p:anim calcmode="lin" valueType="num">
                                      <p:cBhvr additive="base">
                                        <p:cTn id="19" dur="500" fill="hold"/>
                                        <p:tgtEl>
                                          <p:spTgt spid="76"/>
                                        </p:tgtEl>
                                        <p:attrNameLst>
                                          <p:attrName>ppt_x</p:attrName>
                                        </p:attrNameLst>
                                      </p:cBhvr>
                                      <p:tavLst>
                                        <p:tav tm="0">
                                          <p:val>
                                            <p:strVal val="1+#ppt_w/2"/>
                                          </p:val>
                                        </p:tav>
                                        <p:tav tm="100000">
                                          <p:val>
                                            <p:strVal val="#ppt_x"/>
                                          </p:val>
                                        </p:tav>
                                      </p:tavLst>
                                    </p:anim>
                                    <p:anim calcmode="lin" valueType="num">
                                      <p:cBhvr additive="base">
                                        <p:cTn id="20" dur="500" fill="hold"/>
                                        <p:tgtEl>
                                          <p:spTgt spid="76"/>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063"/>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0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1" grpId="0" animBg="1"/>
      <p:bldP spid="74" grpId="0" animBg="1"/>
      <p:bldP spid="7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522259-C0A3-405D-960D-9F432C18CAF0}"/>
              </a:ext>
            </a:extLst>
          </p:cNvPr>
          <p:cNvSpPr>
            <a:spLocks noGrp="1"/>
          </p:cNvSpPr>
          <p:nvPr>
            <p:ph type="title"/>
          </p:nvPr>
        </p:nvSpPr>
        <p:spPr>
          <a:xfrm>
            <a:off x="457200" y="136525"/>
            <a:ext cx="8229600" cy="1143000"/>
          </a:xfrm>
        </p:spPr>
        <p:txBody>
          <a:bodyPr/>
          <a:lstStyle/>
          <a:p>
            <a:r>
              <a:rPr lang="en-GB" dirty="0"/>
              <a:t>The working capital figure</a:t>
            </a:r>
          </a:p>
        </p:txBody>
      </p:sp>
      <p:sp>
        <p:nvSpPr>
          <p:cNvPr id="3" name="Content Placeholder 2">
            <a:extLst>
              <a:ext uri="{FF2B5EF4-FFF2-40B4-BE49-F238E27FC236}">
                <a16:creationId xmlns:a16="http://schemas.microsoft.com/office/drawing/2014/main" id="{1AEC675A-43DB-42E4-BC01-5B4F8A6A1C67}"/>
              </a:ext>
            </a:extLst>
          </p:cNvPr>
          <p:cNvSpPr>
            <a:spLocks noGrp="1"/>
          </p:cNvSpPr>
          <p:nvPr>
            <p:ph idx="1"/>
          </p:nvPr>
        </p:nvSpPr>
        <p:spPr>
          <a:xfrm>
            <a:off x="490934" y="1124744"/>
            <a:ext cx="8229600" cy="4392488"/>
          </a:xfrm>
        </p:spPr>
        <p:txBody>
          <a:bodyPr>
            <a:normAutofit fontScale="70000" lnSpcReduction="20000"/>
          </a:bodyPr>
          <a:lstStyle/>
          <a:p>
            <a:endParaRPr lang="en-GB" dirty="0"/>
          </a:p>
          <a:p>
            <a:r>
              <a:rPr lang="en-GB" dirty="0">
                <a:latin typeface="Arial" panose="020B0604020202020204" pitchFamily="34" charset="0"/>
                <a:cs typeface="Arial" panose="020B0604020202020204" pitchFamily="34" charset="0"/>
              </a:rPr>
              <a:t>The amount of working capital is calculated by subtracting the total current liabilities total from the current assets total found in the statement of financial position (Balance sheet)</a:t>
            </a:r>
          </a:p>
          <a:p>
            <a:pPr marL="0" indent="0">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However, it must be remembered that this figure changes all the time and with most of the day-to-day operations of the business organisation</a:t>
            </a:r>
          </a:p>
          <a:p>
            <a:pPr marL="0" indent="0">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For Northern Travel, the 2020 working capital at the end of the year is £60,000,000-£40,000,000 = £20,000,000, and in 2019 it is £65,000,000 - £31,500,000 = £33,500,000</a:t>
            </a:r>
          </a:p>
          <a:p>
            <a:pPr marL="0" indent="0">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Question: how much has working capital decreased by?</a:t>
            </a:r>
          </a:p>
          <a:p>
            <a:endParaRPr lang="en-GB" dirty="0">
              <a:latin typeface="Arial" panose="020B0604020202020204" pitchFamily="34" charset="0"/>
              <a:cs typeface="Arial" panose="020B0604020202020204" pitchFamily="34" charset="0"/>
            </a:endParaRPr>
          </a:p>
          <a:p>
            <a:endParaRPr lang="en-GB" dirty="0"/>
          </a:p>
          <a:p>
            <a:endParaRPr lang="en-GB" dirty="0"/>
          </a:p>
        </p:txBody>
      </p:sp>
      <p:sp>
        <p:nvSpPr>
          <p:cNvPr id="4" name="Slide Number Placeholder 3">
            <a:extLst>
              <a:ext uri="{FF2B5EF4-FFF2-40B4-BE49-F238E27FC236}">
                <a16:creationId xmlns:a16="http://schemas.microsoft.com/office/drawing/2014/main" id="{1BCCD6CC-B0B9-486A-A058-5C642D1F4694}"/>
              </a:ext>
            </a:extLst>
          </p:cNvPr>
          <p:cNvSpPr>
            <a:spLocks noGrp="1"/>
          </p:cNvSpPr>
          <p:nvPr>
            <p:ph type="sldNum" sz="quarter" idx="12"/>
          </p:nvPr>
        </p:nvSpPr>
        <p:spPr/>
        <p:txBody>
          <a:bodyPr/>
          <a:lstStyle/>
          <a:p>
            <a:fld id="{C3F65BB1-9206-4D7F-97F9-47DCC7DC6334}" type="slidenum">
              <a:rPr lang="en-GB" smtClean="0"/>
              <a:pPr/>
              <a:t>14</a:t>
            </a:fld>
            <a:endParaRPr lang="en-GB" dirty="0"/>
          </a:p>
        </p:txBody>
      </p:sp>
    </p:spTree>
    <p:extLst>
      <p:ext uri="{BB962C8B-B14F-4D97-AF65-F5344CB8AC3E}">
        <p14:creationId xmlns:p14="http://schemas.microsoft.com/office/powerpoint/2010/main" val="7705264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72FC23-B56E-4952-B97E-7DD95BC54B00}"/>
              </a:ext>
            </a:extLst>
          </p:cNvPr>
          <p:cNvSpPr>
            <a:spLocks noGrp="1"/>
          </p:cNvSpPr>
          <p:nvPr>
            <p:ph type="title"/>
          </p:nvPr>
        </p:nvSpPr>
        <p:spPr>
          <a:xfrm>
            <a:off x="192288" y="206792"/>
            <a:ext cx="8556176" cy="380247"/>
          </a:xfrm>
        </p:spPr>
        <p:txBody>
          <a:bodyPr>
            <a:normAutofit fontScale="90000"/>
          </a:bodyPr>
          <a:lstStyle/>
          <a:p>
            <a:r>
              <a:rPr lang="en-GB" sz="3600" dirty="0"/>
              <a:t>Assessing working capital – current ratio</a:t>
            </a:r>
          </a:p>
        </p:txBody>
      </p:sp>
      <p:graphicFrame>
        <p:nvGraphicFramePr>
          <p:cNvPr id="4" name="Content Placeholder 3">
            <a:extLst>
              <a:ext uri="{FF2B5EF4-FFF2-40B4-BE49-F238E27FC236}">
                <a16:creationId xmlns:a16="http://schemas.microsoft.com/office/drawing/2014/main" id="{94FCC737-CFD6-4721-A2FE-B777CE541940}"/>
              </a:ext>
            </a:extLst>
          </p:cNvPr>
          <p:cNvGraphicFramePr>
            <a:graphicFrameLocks noGrp="1"/>
          </p:cNvGraphicFramePr>
          <p:nvPr>
            <p:ph idx="1"/>
            <p:extLst>
              <p:ext uri="{D42A27DB-BD31-4B8C-83A1-F6EECF244321}">
                <p14:modId xmlns:p14="http://schemas.microsoft.com/office/powerpoint/2010/main" val="3422721807"/>
              </p:ext>
            </p:extLst>
          </p:nvPr>
        </p:nvGraphicFramePr>
        <p:xfrm>
          <a:off x="192288" y="697865"/>
          <a:ext cx="8772200" cy="5011294"/>
        </p:xfrm>
        <a:graphic>
          <a:graphicData uri="http://schemas.openxmlformats.org/drawingml/2006/table">
            <a:tbl>
              <a:tblPr firstRow="1" firstCol="1" bandRow="1">
                <a:tableStyleId>{7DF18680-E054-41AD-8BC1-D1AEF772440D}</a:tableStyleId>
              </a:tblPr>
              <a:tblGrid>
                <a:gridCol w="3973508">
                  <a:extLst>
                    <a:ext uri="{9D8B030D-6E8A-4147-A177-3AD203B41FA5}">
                      <a16:colId xmlns:a16="http://schemas.microsoft.com/office/drawing/2014/main" val="796718236"/>
                    </a:ext>
                  </a:extLst>
                </a:gridCol>
                <a:gridCol w="2362433">
                  <a:extLst>
                    <a:ext uri="{9D8B030D-6E8A-4147-A177-3AD203B41FA5}">
                      <a16:colId xmlns:a16="http://schemas.microsoft.com/office/drawing/2014/main" val="936719505"/>
                    </a:ext>
                  </a:extLst>
                </a:gridCol>
                <a:gridCol w="2436259">
                  <a:extLst>
                    <a:ext uri="{9D8B030D-6E8A-4147-A177-3AD203B41FA5}">
                      <a16:colId xmlns:a16="http://schemas.microsoft.com/office/drawing/2014/main" val="2645740679"/>
                    </a:ext>
                  </a:extLst>
                </a:gridCol>
              </a:tblGrid>
              <a:tr h="529747">
                <a:tc>
                  <a:txBody>
                    <a:bodyPr/>
                    <a:lstStyle/>
                    <a:p>
                      <a:pPr algn="l">
                        <a:lnSpc>
                          <a:spcPct val="115000"/>
                        </a:lnSpc>
                        <a:spcAft>
                          <a:spcPts val="0"/>
                        </a:spcAft>
                      </a:pPr>
                      <a:r>
                        <a:rPr lang="en-GB" sz="1600" dirty="0">
                          <a:effectLst/>
                        </a:rPr>
                        <a:t> </a:t>
                      </a:r>
                    </a:p>
                    <a:p>
                      <a:pPr algn="l">
                        <a:lnSpc>
                          <a:spcPct val="115000"/>
                        </a:lnSpc>
                        <a:spcAft>
                          <a:spcPts val="0"/>
                        </a:spcAft>
                      </a:pPr>
                      <a:r>
                        <a:rPr lang="en-GB" sz="1600" dirty="0">
                          <a:effectLst/>
                        </a:rPr>
                        <a:t>CURRENT RATIO</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600" dirty="0">
                          <a:effectLst/>
                        </a:rPr>
                        <a:t> </a:t>
                      </a:r>
                    </a:p>
                    <a:p>
                      <a:pPr algn="ctr">
                        <a:lnSpc>
                          <a:spcPct val="115000"/>
                        </a:lnSpc>
                        <a:spcAft>
                          <a:spcPts val="0"/>
                        </a:spcAft>
                      </a:pPr>
                      <a:r>
                        <a:rPr lang="en-GB" sz="1600" dirty="0">
                          <a:effectLst/>
                        </a:rPr>
                        <a:t>2022</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600" dirty="0">
                          <a:effectLst/>
                        </a:rPr>
                        <a:t> </a:t>
                      </a:r>
                    </a:p>
                    <a:p>
                      <a:pPr algn="ctr">
                        <a:lnSpc>
                          <a:spcPct val="115000"/>
                        </a:lnSpc>
                        <a:spcAft>
                          <a:spcPts val="0"/>
                        </a:spcAft>
                      </a:pPr>
                      <a:r>
                        <a:rPr lang="en-GB" sz="1600" dirty="0">
                          <a:effectLst/>
                        </a:rPr>
                        <a:t>2021</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51828366"/>
                  </a:ext>
                </a:extLst>
              </a:tr>
              <a:tr h="4361628">
                <a:tc>
                  <a:txBody>
                    <a:bodyPr/>
                    <a:lstStyle/>
                    <a:p>
                      <a:pPr algn="l">
                        <a:lnSpc>
                          <a:spcPct val="115000"/>
                        </a:lnSpc>
                        <a:spcAft>
                          <a:spcPts val="0"/>
                        </a:spcAft>
                      </a:pPr>
                      <a:r>
                        <a:rPr lang="en-GB" sz="1600" dirty="0">
                          <a:effectLst/>
                        </a:rPr>
                        <a:t> </a:t>
                      </a:r>
                    </a:p>
                    <a:p>
                      <a:pPr algn="l">
                        <a:lnSpc>
                          <a:spcPct val="115000"/>
                        </a:lnSpc>
                        <a:spcAft>
                          <a:spcPts val="0"/>
                        </a:spcAft>
                      </a:pPr>
                      <a:r>
                        <a:rPr lang="en-GB" sz="1600" u="sng" dirty="0">
                          <a:effectLst/>
                        </a:rPr>
                        <a:t>Current Assets</a:t>
                      </a:r>
                      <a:r>
                        <a:rPr lang="en-GB" sz="1600" dirty="0">
                          <a:effectLst/>
                        </a:rPr>
                        <a:t>     </a:t>
                      </a:r>
                    </a:p>
                    <a:p>
                      <a:pPr algn="l">
                        <a:lnSpc>
                          <a:spcPct val="115000"/>
                        </a:lnSpc>
                        <a:spcAft>
                          <a:spcPts val="0"/>
                        </a:spcAft>
                      </a:pPr>
                      <a:r>
                        <a:rPr lang="en-GB" sz="1600" dirty="0">
                          <a:effectLst/>
                        </a:rPr>
                        <a:t>Current Liabilities</a:t>
                      </a:r>
                    </a:p>
                    <a:p>
                      <a:pPr algn="l">
                        <a:lnSpc>
                          <a:spcPct val="115000"/>
                        </a:lnSpc>
                        <a:spcAft>
                          <a:spcPts val="0"/>
                        </a:spcAft>
                      </a:pPr>
                      <a:r>
                        <a:rPr lang="en-GB" sz="1600" dirty="0">
                          <a:effectLst/>
                        </a:rPr>
                        <a:t> </a:t>
                      </a:r>
                    </a:p>
                    <a:p>
                      <a:pPr algn="l">
                        <a:lnSpc>
                          <a:spcPct val="115000"/>
                        </a:lnSpc>
                        <a:spcAft>
                          <a:spcPts val="0"/>
                        </a:spcAft>
                      </a:pPr>
                      <a:r>
                        <a:rPr lang="en-GB" sz="1600" dirty="0">
                          <a:effectLst/>
                        </a:rPr>
                        <a:t>This ratio indicates whether a company has sufficient short-term assets to cover its short-term liabilities.</a:t>
                      </a:r>
                    </a:p>
                    <a:p>
                      <a:pPr algn="l">
                        <a:lnSpc>
                          <a:spcPct val="115000"/>
                        </a:lnSpc>
                        <a:spcAft>
                          <a:spcPts val="0"/>
                        </a:spcAft>
                      </a:pPr>
                      <a:r>
                        <a:rPr lang="en-GB" sz="1600" dirty="0">
                          <a:effectLst/>
                        </a:rPr>
                        <a:t> </a:t>
                      </a:r>
                    </a:p>
                    <a:p>
                      <a:pPr algn="l">
                        <a:lnSpc>
                          <a:spcPct val="115000"/>
                        </a:lnSpc>
                        <a:spcAft>
                          <a:spcPts val="0"/>
                        </a:spcAft>
                      </a:pPr>
                      <a:r>
                        <a:rPr lang="en-GB" sz="1600" dirty="0">
                          <a:effectLst/>
                        </a:rPr>
                        <a:t>Some textbooks argue that this ratio must be at least 2:1, anything less is seen as a danger sign as it indicates that the company has insufficient funds to cover its short-term debts.</a:t>
                      </a:r>
                    </a:p>
                    <a:p>
                      <a:pPr algn="l">
                        <a:lnSpc>
                          <a:spcPct val="115000"/>
                        </a:lnSpc>
                        <a:spcAft>
                          <a:spcPts val="0"/>
                        </a:spcAft>
                      </a:pPr>
                      <a:r>
                        <a:rPr lang="en-GB" sz="1600" dirty="0">
                          <a:effectLst/>
                        </a:rPr>
                        <a:t>However, this should be used only as a guide.</a:t>
                      </a:r>
                    </a:p>
                    <a:p>
                      <a:pPr algn="l">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55515973"/>
                  </a:ext>
                </a:extLst>
              </a:tr>
            </a:tbl>
          </a:graphicData>
        </a:graphic>
      </p:graphicFrame>
      <p:sp>
        <p:nvSpPr>
          <p:cNvPr id="6" name="Slide Number Placeholder 5">
            <a:extLst>
              <a:ext uri="{FF2B5EF4-FFF2-40B4-BE49-F238E27FC236}">
                <a16:creationId xmlns:a16="http://schemas.microsoft.com/office/drawing/2014/main" id="{EEC38F05-9358-4451-9C29-CE265FDB56AC}"/>
              </a:ext>
            </a:extLst>
          </p:cNvPr>
          <p:cNvSpPr>
            <a:spLocks noGrp="1"/>
          </p:cNvSpPr>
          <p:nvPr>
            <p:ph type="sldNum" sz="quarter" idx="12"/>
          </p:nvPr>
        </p:nvSpPr>
        <p:spPr/>
        <p:txBody>
          <a:bodyPr/>
          <a:lstStyle/>
          <a:p>
            <a:fld id="{63A33278-8D2C-46E9-9145-8061F8ED03C5}" type="slidenum">
              <a:rPr lang="en-GB" smtClean="0"/>
              <a:t>15</a:t>
            </a:fld>
            <a:endParaRPr lang="en-GB" dirty="0"/>
          </a:p>
        </p:txBody>
      </p:sp>
      <p:sp>
        <p:nvSpPr>
          <p:cNvPr id="7" name="TextBox 6">
            <a:extLst>
              <a:ext uri="{FF2B5EF4-FFF2-40B4-BE49-F238E27FC236}">
                <a16:creationId xmlns:a16="http://schemas.microsoft.com/office/drawing/2014/main" id="{312C3C46-F677-C813-C23C-349B7F0A8C5D}"/>
              </a:ext>
            </a:extLst>
          </p:cNvPr>
          <p:cNvSpPr txBox="1"/>
          <p:nvPr/>
        </p:nvSpPr>
        <p:spPr>
          <a:xfrm>
            <a:off x="6611808" y="2204864"/>
            <a:ext cx="2352680" cy="646331"/>
          </a:xfrm>
          <a:prstGeom prst="rect">
            <a:avLst/>
          </a:prstGeom>
          <a:noFill/>
        </p:spPr>
        <p:txBody>
          <a:bodyPr wrap="square" rtlCol="0">
            <a:spAutoFit/>
          </a:bodyPr>
          <a:lstStyle/>
          <a:p>
            <a:pPr algn="ctr"/>
            <a:r>
              <a:rPr lang="en-GB" dirty="0"/>
              <a:t>65,000/31,500 x100 = 2.1 times</a:t>
            </a:r>
          </a:p>
        </p:txBody>
      </p:sp>
      <p:sp>
        <p:nvSpPr>
          <p:cNvPr id="3" name="TextBox 2">
            <a:extLst>
              <a:ext uri="{FF2B5EF4-FFF2-40B4-BE49-F238E27FC236}">
                <a16:creationId xmlns:a16="http://schemas.microsoft.com/office/drawing/2014/main" id="{5914CCBA-8A11-3524-E03F-7F177E80C0E7}"/>
              </a:ext>
            </a:extLst>
          </p:cNvPr>
          <p:cNvSpPr txBox="1"/>
          <p:nvPr/>
        </p:nvSpPr>
        <p:spPr>
          <a:xfrm>
            <a:off x="4139952" y="2204864"/>
            <a:ext cx="2352680" cy="646331"/>
          </a:xfrm>
          <a:prstGeom prst="rect">
            <a:avLst/>
          </a:prstGeom>
          <a:noFill/>
        </p:spPr>
        <p:txBody>
          <a:bodyPr wrap="square" rtlCol="0">
            <a:spAutoFit/>
          </a:bodyPr>
          <a:lstStyle/>
          <a:p>
            <a:pPr algn="ctr"/>
            <a:r>
              <a:rPr lang="en-GB" dirty="0"/>
              <a:t>60,000/40,000 x100 = 0.7 times</a:t>
            </a:r>
          </a:p>
        </p:txBody>
      </p:sp>
    </p:spTree>
    <p:custDataLst>
      <p:tags r:id="rId1"/>
    </p:custDataLst>
    <p:extLst>
      <p:ext uri="{BB962C8B-B14F-4D97-AF65-F5344CB8AC3E}">
        <p14:creationId xmlns:p14="http://schemas.microsoft.com/office/powerpoint/2010/main" val="9881226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018DCF-BC13-4675-8876-DDECC314FCF1}"/>
              </a:ext>
            </a:extLst>
          </p:cNvPr>
          <p:cNvSpPr>
            <a:spLocks noGrp="1"/>
          </p:cNvSpPr>
          <p:nvPr>
            <p:ph type="title"/>
          </p:nvPr>
        </p:nvSpPr>
        <p:spPr>
          <a:xfrm>
            <a:off x="32138" y="313521"/>
            <a:ext cx="8902856" cy="380247"/>
          </a:xfrm>
        </p:spPr>
        <p:txBody>
          <a:bodyPr>
            <a:normAutofit fontScale="90000"/>
          </a:bodyPr>
          <a:lstStyle/>
          <a:p>
            <a:pPr algn="ctr"/>
            <a:r>
              <a:rPr lang="en-GB" sz="3400" dirty="0"/>
              <a:t>Assessing working capital – acid test or quick ratio</a:t>
            </a:r>
          </a:p>
        </p:txBody>
      </p:sp>
      <p:graphicFrame>
        <p:nvGraphicFramePr>
          <p:cNvPr id="4" name="Content Placeholder 3">
            <a:extLst>
              <a:ext uri="{FF2B5EF4-FFF2-40B4-BE49-F238E27FC236}">
                <a16:creationId xmlns:a16="http://schemas.microsoft.com/office/drawing/2014/main" id="{3C7398B2-97B5-4C06-AC74-ACCE15EC6EC9}"/>
              </a:ext>
            </a:extLst>
          </p:cNvPr>
          <p:cNvGraphicFramePr>
            <a:graphicFrameLocks noGrp="1"/>
          </p:cNvGraphicFramePr>
          <p:nvPr>
            <p:ph idx="1"/>
            <p:extLst>
              <p:ext uri="{D42A27DB-BD31-4B8C-83A1-F6EECF244321}">
                <p14:modId xmlns:p14="http://schemas.microsoft.com/office/powerpoint/2010/main" val="4046322485"/>
              </p:ext>
            </p:extLst>
          </p:nvPr>
        </p:nvGraphicFramePr>
        <p:xfrm>
          <a:off x="268304" y="779910"/>
          <a:ext cx="8666690" cy="5073143"/>
        </p:xfrm>
        <a:graphic>
          <a:graphicData uri="http://schemas.openxmlformats.org/drawingml/2006/table">
            <a:tbl>
              <a:tblPr firstRow="1" firstCol="1" bandRow="1">
                <a:tableStyleId>{7DF18680-E054-41AD-8BC1-D1AEF772440D}</a:tableStyleId>
              </a:tblPr>
              <a:tblGrid>
                <a:gridCol w="4159680">
                  <a:extLst>
                    <a:ext uri="{9D8B030D-6E8A-4147-A177-3AD203B41FA5}">
                      <a16:colId xmlns:a16="http://schemas.microsoft.com/office/drawing/2014/main" val="2412206828"/>
                    </a:ext>
                  </a:extLst>
                </a:gridCol>
                <a:gridCol w="2232248">
                  <a:extLst>
                    <a:ext uri="{9D8B030D-6E8A-4147-A177-3AD203B41FA5}">
                      <a16:colId xmlns:a16="http://schemas.microsoft.com/office/drawing/2014/main" val="691005071"/>
                    </a:ext>
                  </a:extLst>
                </a:gridCol>
                <a:gridCol w="2274762">
                  <a:extLst>
                    <a:ext uri="{9D8B030D-6E8A-4147-A177-3AD203B41FA5}">
                      <a16:colId xmlns:a16="http://schemas.microsoft.com/office/drawing/2014/main" val="1982545808"/>
                    </a:ext>
                  </a:extLst>
                </a:gridCol>
              </a:tblGrid>
              <a:tr h="524144">
                <a:tc>
                  <a:txBody>
                    <a:bodyPr/>
                    <a:lstStyle/>
                    <a:p>
                      <a:pPr algn="l">
                        <a:lnSpc>
                          <a:spcPct val="115000"/>
                        </a:lnSpc>
                        <a:spcAft>
                          <a:spcPts val="0"/>
                        </a:spcAft>
                      </a:pPr>
                      <a:r>
                        <a:rPr lang="en-GB" sz="1800" dirty="0">
                          <a:effectLst/>
                        </a:rPr>
                        <a:t> </a:t>
                      </a:r>
                    </a:p>
                    <a:p>
                      <a:pPr algn="l">
                        <a:lnSpc>
                          <a:spcPct val="115000"/>
                        </a:lnSpc>
                        <a:spcAft>
                          <a:spcPts val="0"/>
                        </a:spcAft>
                      </a:pPr>
                      <a:r>
                        <a:rPr lang="en-GB" sz="1800" dirty="0">
                          <a:effectLst/>
                        </a:rPr>
                        <a:t>ACID TEST/QUICK RATIO</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800" dirty="0">
                          <a:effectLst/>
                        </a:rPr>
                        <a:t> </a:t>
                      </a:r>
                    </a:p>
                    <a:p>
                      <a:pPr algn="ctr">
                        <a:lnSpc>
                          <a:spcPct val="115000"/>
                        </a:lnSpc>
                        <a:spcAft>
                          <a:spcPts val="0"/>
                        </a:spcAft>
                      </a:pPr>
                      <a:r>
                        <a:rPr lang="en-GB" sz="1800" dirty="0">
                          <a:effectLst/>
                        </a:rPr>
                        <a:t>2022</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800" dirty="0">
                          <a:effectLst/>
                        </a:rPr>
                        <a:t> </a:t>
                      </a:r>
                    </a:p>
                    <a:p>
                      <a:pPr algn="ctr">
                        <a:lnSpc>
                          <a:spcPct val="115000"/>
                        </a:lnSpc>
                        <a:spcAft>
                          <a:spcPts val="0"/>
                        </a:spcAft>
                      </a:pPr>
                      <a:r>
                        <a:rPr lang="en-GB" sz="1800" dirty="0">
                          <a:effectLst/>
                        </a:rPr>
                        <a:t>2021</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7684931"/>
                  </a:ext>
                </a:extLst>
              </a:tr>
              <a:tr h="4194587">
                <a:tc>
                  <a:txBody>
                    <a:bodyPr/>
                    <a:lstStyle/>
                    <a:p>
                      <a:pPr algn="l">
                        <a:lnSpc>
                          <a:spcPct val="115000"/>
                        </a:lnSpc>
                        <a:spcAft>
                          <a:spcPts val="0"/>
                        </a:spcAft>
                      </a:pPr>
                      <a:r>
                        <a:rPr lang="en-GB" sz="1600" dirty="0">
                          <a:effectLst/>
                        </a:rPr>
                        <a:t> </a:t>
                      </a:r>
                    </a:p>
                    <a:p>
                      <a:pPr algn="l">
                        <a:lnSpc>
                          <a:spcPct val="115000"/>
                        </a:lnSpc>
                        <a:spcAft>
                          <a:spcPts val="0"/>
                        </a:spcAft>
                      </a:pPr>
                      <a:r>
                        <a:rPr lang="en-GB" sz="1600" u="sng" dirty="0">
                          <a:effectLst/>
                        </a:rPr>
                        <a:t>Current Assets - Inventory</a:t>
                      </a:r>
                      <a:r>
                        <a:rPr lang="en-GB" sz="1600" dirty="0">
                          <a:effectLst/>
                        </a:rPr>
                        <a:t>    </a:t>
                      </a:r>
                    </a:p>
                    <a:p>
                      <a:pPr algn="l">
                        <a:lnSpc>
                          <a:spcPct val="115000"/>
                        </a:lnSpc>
                        <a:spcAft>
                          <a:spcPts val="0"/>
                        </a:spcAft>
                      </a:pPr>
                      <a:r>
                        <a:rPr lang="en-GB" sz="1600" dirty="0">
                          <a:effectLst/>
                        </a:rPr>
                        <a:t>Current Liabilities</a:t>
                      </a:r>
                    </a:p>
                    <a:p>
                      <a:pPr algn="l">
                        <a:lnSpc>
                          <a:spcPct val="115000"/>
                        </a:lnSpc>
                        <a:spcAft>
                          <a:spcPts val="0"/>
                        </a:spcAft>
                      </a:pPr>
                      <a:r>
                        <a:rPr lang="en-GB" sz="1600" dirty="0">
                          <a:effectLst/>
                        </a:rPr>
                        <a:t> </a:t>
                      </a:r>
                    </a:p>
                    <a:p>
                      <a:pPr algn="l">
                        <a:lnSpc>
                          <a:spcPct val="115000"/>
                        </a:lnSpc>
                        <a:spcAft>
                          <a:spcPts val="0"/>
                        </a:spcAft>
                      </a:pPr>
                      <a:r>
                        <a:rPr lang="en-GB" sz="1600" dirty="0">
                          <a:effectLst/>
                        </a:rPr>
                        <a:t>This ratio takes the current ratio one step further by taking into account the fact that it may take time for inventory to be converted into cash and consequently inventory should be excluded when ascertaining whether a company has sufficient liquid funds to cover its short-term debts.</a:t>
                      </a:r>
                    </a:p>
                    <a:p>
                      <a:pPr algn="l">
                        <a:lnSpc>
                          <a:spcPct val="115000"/>
                        </a:lnSpc>
                        <a:spcAft>
                          <a:spcPts val="0"/>
                        </a:spcAft>
                      </a:pPr>
                      <a:r>
                        <a:rPr lang="en-GB" sz="1600" dirty="0">
                          <a:effectLst/>
                        </a:rPr>
                        <a:t>Some textbooks suggest that this ratio must be at least 1:1 but again there is no evidence to support this, and it should be used only as a guide.</a:t>
                      </a:r>
                    </a:p>
                  </a:txBody>
                  <a:tcPr marL="68580" marR="68580" marT="0" marB="0"/>
                </a:tc>
                <a:tc>
                  <a:txBody>
                    <a:bodyPr/>
                    <a:lstStyle/>
                    <a:p>
                      <a:pPr algn="l">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43893490"/>
                  </a:ext>
                </a:extLst>
              </a:tr>
            </a:tbl>
          </a:graphicData>
        </a:graphic>
      </p:graphicFrame>
      <p:sp>
        <p:nvSpPr>
          <p:cNvPr id="3" name="Slide Number Placeholder 2">
            <a:extLst>
              <a:ext uri="{FF2B5EF4-FFF2-40B4-BE49-F238E27FC236}">
                <a16:creationId xmlns:a16="http://schemas.microsoft.com/office/drawing/2014/main" id="{4D39100F-6352-4109-9FC7-A854E6350523}"/>
              </a:ext>
            </a:extLst>
          </p:cNvPr>
          <p:cNvSpPr>
            <a:spLocks noGrp="1"/>
          </p:cNvSpPr>
          <p:nvPr>
            <p:ph type="sldNum" sz="quarter" idx="12"/>
          </p:nvPr>
        </p:nvSpPr>
        <p:spPr/>
        <p:txBody>
          <a:bodyPr/>
          <a:lstStyle/>
          <a:p>
            <a:fld id="{63A33278-8D2C-46E9-9145-8061F8ED03C5}" type="slidenum">
              <a:rPr lang="en-GB" smtClean="0"/>
              <a:t>16</a:t>
            </a:fld>
            <a:endParaRPr lang="en-GB" dirty="0"/>
          </a:p>
        </p:txBody>
      </p:sp>
      <p:sp>
        <p:nvSpPr>
          <p:cNvPr id="5" name="TextBox 4">
            <a:extLst>
              <a:ext uri="{FF2B5EF4-FFF2-40B4-BE49-F238E27FC236}">
                <a16:creationId xmlns:a16="http://schemas.microsoft.com/office/drawing/2014/main" id="{5A751A4B-9587-D1C1-6373-603DF5CB0D71}"/>
              </a:ext>
            </a:extLst>
          </p:cNvPr>
          <p:cNvSpPr txBox="1"/>
          <p:nvPr/>
        </p:nvSpPr>
        <p:spPr>
          <a:xfrm>
            <a:off x="6582314" y="2348880"/>
            <a:ext cx="2352680" cy="584775"/>
          </a:xfrm>
          <a:prstGeom prst="rect">
            <a:avLst/>
          </a:prstGeom>
          <a:noFill/>
        </p:spPr>
        <p:txBody>
          <a:bodyPr wrap="square" rtlCol="0">
            <a:spAutoFit/>
          </a:bodyPr>
          <a:lstStyle/>
          <a:p>
            <a:pPr algn="ctr"/>
            <a:r>
              <a:rPr lang="en-GB" sz="1600" dirty="0"/>
              <a:t>(65,000 – 18,00)/31,500 x100 = 1.5 times</a:t>
            </a:r>
          </a:p>
        </p:txBody>
      </p:sp>
      <p:sp>
        <p:nvSpPr>
          <p:cNvPr id="6" name="TextBox 5">
            <a:extLst>
              <a:ext uri="{FF2B5EF4-FFF2-40B4-BE49-F238E27FC236}">
                <a16:creationId xmlns:a16="http://schemas.microsoft.com/office/drawing/2014/main" id="{923A9EC1-34DD-DA37-3841-E56E3CD739EA}"/>
              </a:ext>
            </a:extLst>
          </p:cNvPr>
          <p:cNvSpPr txBox="1"/>
          <p:nvPr/>
        </p:nvSpPr>
        <p:spPr>
          <a:xfrm>
            <a:off x="4283968" y="2320452"/>
            <a:ext cx="2448272" cy="584775"/>
          </a:xfrm>
          <a:prstGeom prst="rect">
            <a:avLst/>
          </a:prstGeom>
          <a:noFill/>
        </p:spPr>
        <p:txBody>
          <a:bodyPr wrap="square" rtlCol="0">
            <a:spAutoFit/>
          </a:bodyPr>
          <a:lstStyle/>
          <a:p>
            <a:pPr algn="ctr"/>
            <a:r>
              <a:rPr lang="en-GB" sz="1600" dirty="0"/>
              <a:t>(60,000 – 32,000)/40,000 x100 =  0.7times</a:t>
            </a:r>
          </a:p>
        </p:txBody>
      </p:sp>
    </p:spTree>
    <p:custDataLst>
      <p:tags r:id="rId1"/>
    </p:custDataLst>
    <p:extLst>
      <p:ext uri="{BB962C8B-B14F-4D97-AF65-F5344CB8AC3E}">
        <p14:creationId xmlns:p14="http://schemas.microsoft.com/office/powerpoint/2010/main" val="14497077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018DCF-BC13-4675-8876-DDECC314FCF1}"/>
              </a:ext>
            </a:extLst>
          </p:cNvPr>
          <p:cNvSpPr>
            <a:spLocks noGrp="1"/>
          </p:cNvSpPr>
          <p:nvPr>
            <p:ph type="title"/>
          </p:nvPr>
        </p:nvSpPr>
        <p:spPr>
          <a:xfrm>
            <a:off x="0" y="191826"/>
            <a:ext cx="8902856" cy="380247"/>
          </a:xfrm>
        </p:spPr>
        <p:txBody>
          <a:bodyPr>
            <a:normAutofit fontScale="90000"/>
          </a:bodyPr>
          <a:lstStyle/>
          <a:p>
            <a:pPr algn="ctr"/>
            <a:r>
              <a:rPr lang="en-GB" sz="3400" dirty="0"/>
              <a:t>Assessing working capital - cash ratio</a:t>
            </a:r>
          </a:p>
        </p:txBody>
      </p:sp>
      <p:graphicFrame>
        <p:nvGraphicFramePr>
          <p:cNvPr id="4" name="Content Placeholder 3">
            <a:extLst>
              <a:ext uri="{FF2B5EF4-FFF2-40B4-BE49-F238E27FC236}">
                <a16:creationId xmlns:a16="http://schemas.microsoft.com/office/drawing/2014/main" id="{3C7398B2-97B5-4C06-AC74-ACCE15EC6EC9}"/>
              </a:ext>
            </a:extLst>
          </p:cNvPr>
          <p:cNvGraphicFramePr>
            <a:graphicFrameLocks noGrp="1"/>
          </p:cNvGraphicFramePr>
          <p:nvPr>
            <p:ph idx="1"/>
            <p:extLst>
              <p:ext uri="{D42A27DB-BD31-4B8C-83A1-F6EECF244321}">
                <p14:modId xmlns:p14="http://schemas.microsoft.com/office/powerpoint/2010/main" val="4281222546"/>
              </p:ext>
            </p:extLst>
          </p:nvPr>
        </p:nvGraphicFramePr>
        <p:xfrm>
          <a:off x="268304" y="779910"/>
          <a:ext cx="8666690" cy="5073143"/>
        </p:xfrm>
        <a:graphic>
          <a:graphicData uri="http://schemas.openxmlformats.org/drawingml/2006/table">
            <a:tbl>
              <a:tblPr firstRow="1" firstCol="1" bandRow="1">
                <a:tableStyleId>{7DF18680-E054-41AD-8BC1-D1AEF772440D}</a:tableStyleId>
              </a:tblPr>
              <a:tblGrid>
                <a:gridCol w="3871648">
                  <a:extLst>
                    <a:ext uri="{9D8B030D-6E8A-4147-A177-3AD203B41FA5}">
                      <a16:colId xmlns:a16="http://schemas.microsoft.com/office/drawing/2014/main" val="2412206828"/>
                    </a:ext>
                  </a:extLst>
                </a:gridCol>
                <a:gridCol w="2376264">
                  <a:extLst>
                    <a:ext uri="{9D8B030D-6E8A-4147-A177-3AD203B41FA5}">
                      <a16:colId xmlns:a16="http://schemas.microsoft.com/office/drawing/2014/main" val="691005071"/>
                    </a:ext>
                  </a:extLst>
                </a:gridCol>
                <a:gridCol w="2418778">
                  <a:extLst>
                    <a:ext uri="{9D8B030D-6E8A-4147-A177-3AD203B41FA5}">
                      <a16:colId xmlns:a16="http://schemas.microsoft.com/office/drawing/2014/main" val="1982545808"/>
                    </a:ext>
                  </a:extLst>
                </a:gridCol>
              </a:tblGrid>
              <a:tr h="524144">
                <a:tc>
                  <a:txBody>
                    <a:bodyPr/>
                    <a:lstStyle/>
                    <a:p>
                      <a:pPr algn="l">
                        <a:lnSpc>
                          <a:spcPct val="115000"/>
                        </a:lnSpc>
                        <a:spcAft>
                          <a:spcPts val="0"/>
                        </a:spcAft>
                      </a:pPr>
                      <a:r>
                        <a:rPr lang="en-GB" sz="1800" dirty="0">
                          <a:effectLst/>
                        </a:rPr>
                        <a:t> </a:t>
                      </a:r>
                    </a:p>
                    <a:p>
                      <a:pPr algn="l">
                        <a:lnSpc>
                          <a:spcPct val="115000"/>
                        </a:lnSpc>
                        <a:spcAft>
                          <a:spcPts val="0"/>
                        </a:spcAft>
                      </a:pPr>
                      <a:r>
                        <a:rPr lang="en-GB" sz="1800" dirty="0">
                          <a:effectLst/>
                        </a:rPr>
                        <a:t>Cash ratio</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800" dirty="0">
                          <a:effectLst/>
                        </a:rPr>
                        <a:t> </a:t>
                      </a:r>
                    </a:p>
                    <a:p>
                      <a:pPr algn="ctr">
                        <a:lnSpc>
                          <a:spcPct val="115000"/>
                        </a:lnSpc>
                        <a:spcAft>
                          <a:spcPts val="0"/>
                        </a:spcAft>
                      </a:pPr>
                      <a:r>
                        <a:rPr lang="en-GB" sz="1800" dirty="0">
                          <a:effectLst/>
                        </a:rPr>
                        <a:t>2022</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800" dirty="0">
                          <a:effectLst/>
                        </a:rPr>
                        <a:t> </a:t>
                      </a:r>
                    </a:p>
                    <a:p>
                      <a:pPr algn="ctr">
                        <a:lnSpc>
                          <a:spcPct val="115000"/>
                        </a:lnSpc>
                        <a:spcAft>
                          <a:spcPts val="0"/>
                        </a:spcAft>
                      </a:pPr>
                      <a:r>
                        <a:rPr lang="en-GB" sz="1800" dirty="0">
                          <a:effectLst/>
                        </a:rPr>
                        <a:t>2021</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7684931"/>
                  </a:ext>
                </a:extLst>
              </a:tr>
              <a:tr h="4194587">
                <a:tc>
                  <a:txBody>
                    <a:bodyPr/>
                    <a:lstStyle/>
                    <a:p>
                      <a:pPr algn="l">
                        <a:lnSpc>
                          <a:spcPct val="115000"/>
                        </a:lnSpc>
                        <a:spcAft>
                          <a:spcPts val="0"/>
                        </a:spcAft>
                      </a:pPr>
                      <a:r>
                        <a:rPr lang="en-GB" sz="1600" dirty="0">
                          <a:effectLst/>
                        </a:rPr>
                        <a:t> </a:t>
                      </a:r>
                    </a:p>
                    <a:p>
                      <a:pPr algn="l">
                        <a:lnSpc>
                          <a:spcPct val="115000"/>
                        </a:lnSpc>
                        <a:spcAft>
                          <a:spcPts val="0"/>
                        </a:spcAft>
                      </a:pPr>
                      <a:r>
                        <a:rPr lang="en-GB" sz="1600" u="sng" dirty="0">
                          <a:effectLst/>
                        </a:rPr>
                        <a:t>Cash x 100</a:t>
                      </a:r>
                      <a:endParaRPr lang="en-GB" sz="1600" dirty="0">
                        <a:effectLst/>
                      </a:endParaRPr>
                    </a:p>
                    <a:p>
                      <a:pPr algn="l">
                        <a:lnSpc>
                          <a:spcPct val="115000"/>
                        </a:lnSpc>
                        <a:spcAft>
                          <a:spcPts val="0"/>
                        </a:spcAft>
                      </a:pPr>
                      <a:r>
                        <a:rPr lang="en-GB" sz="1600" dirty="0">
                          <a:effectLst/>
                        </a:rPr>
                        <a:t>Current Liabilities</a:t>
                      </a:r>
                    </a:p>
                    <a:p>
                      <a:pPr algn="l">
                        <a:lnSpc>
                          <a:spcPct val="115000"/>
                        </a:lnSpc>
                        <a:spcAft>
                          <a:spcPts val="0"/>
                        </a:spcAft>
                      </a:pPr>
                      <a:r>
                        <a:rPr lang="en-GB" sz="1600" dirty="0">
                          <a:effectLst/>
                        </a:rPr>
                        <a:t> </a:t>
                      </a:r>
                    </a:p>
                    <a:p>
                      <a:pPr algn="l">
                        <a:lnSpc>
                          <a:spcPct val="115000"/>
                        </a:lnSpc>
                        <a:spcAft>
                          <a:spcPts val="0"/>
                        </a:spcAft>
                      </a:pPr>
                      <a:r>
                        <a:rPr lang="en-GB" sz="1600" dirty="0">
                          <a:effectLst/>
                        </a:rPr>
                        <a:t>This ratio takes the ultimate step further by ignoring all other current assets, taking into account the fact that it may take time for trade receivables and inventory to be converted into cash, when ascertaining whether a company has sufficient cash to cover its </a:t>
                      </a:r>
                      <a:r>
                        <a:rPr lang="en-GB" sz="1600" u="none" dirty="0">
                          <a:effectLst/>
                        </a:rPr>
                        <a:t>short-term </a:t>
                      </a:r>
                      <a:r>
                        <a:rPr lang="en-GB" sz="1600" dirty="0">
                          <a:effectLst/>
                        </a:rPr>
                        <a:t>debts.</a:t>
                      </a:r>
                    </a:p>
                    <a:p>
                      <a:pPr algn="l">
                        <a:lnSpc>
                          <a:spcPct val="115000"/>
                        </a:lnSpc>
                        <a:spcAft>
                          <a:spcPts val="0"/>
                        </a:spcAft>
                      </a:pPr>
                      <a:r>
                        <a:rPr lang="en-GB" sz="1600" dirty="0">
                          <a:effectLst/>
                        </a:rPr>
                        <a:t>Undergraduate textbooks seldom cover this, but it is useful to understand the firm’s reliance on the less liquid current assets</a:t>
                      </a:r>
                    </a:p>
                  </a:txBody>
                  <a:tcPr marL="68580" marR="68580" marT="0" marB="0"/>
                </a:tc>
                <a:tc>
                  <a:txBody>
                    <a:bodyPr/>
                    <a:lstStyle/>
                    <a:p>
                      <a:pPr algn="l">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43893490"/>
                  </a:ext>
                </a:extLst>
              </a:tr>
            </a:tbl>
          </a:graphicData>
        </a:graphic>
      </p:graphicFrame>
      <p:sp>
        <p:nvSpPr>
          <p:cNvPr id="3" name="Slide Number Placeholder 2">
            <a:extLst>
              <a:ext uri="{FF2B5EF4-FFF2-40B4-BE49-F238E27FC236}">
                <a16:creationId xmlns:a16="http://schemas.microsoft.com/office/drawing/2014/main" id="{4D39100F-6352-4109-9FC7-A854E6350523}"/>
              </a:ext>
            </a:extLst>
          </p:cNvPr>
          <p:cNvSpPr>
            <a:spLocks noGrp="1"/>
          </p:cNvSpPr>
          <p:nvPr>
            <p:ph type="sldNum" sz="quarter" idx="12"/>
          </p:nvPr>
        </p:nvSpPr>
        <p:spPr/>
        <p:txBody>
          <a:bodyPr/>
          <a:lstStyle/>
          <a:p>
            <a:fld id="{63A33278-8D2C-46E9-9145-8061F8ED03C5}" type="slidenum">
              <a:rPr lang="en-GB" smtClean="0"/>
              <a:t>17</a:t>
            </a:fld>
            <a:endParaRPr lang="en-GB" dirty="0"/>
          </a:p>
        </p:txBody>
      </p:sp>
      <p:sp>
        <p:nvSpPr>
          <p:cNvPr id="5" name="TextBox 4">
            <a:extLst>
              <a:ext uri="{FF2B5EF4-FFF2-40B4-BE49-F238E27FC236}">
                <a16:creationId xmlns:a16="http://schemas.microsoft.com/office/drawing/2014/main" id="{AE641F99-597A-5E9A-B7B4-88EE599DA96D}"/>
              </a:ext>
            </a:extLst>
          </p:cNvPr>
          <p:cNvSpPr txBox="1"/>
          <p:nvPr/>
        </p:nvSpPr>
        <p:spPr>
          <a:xfrm>
            <a:off x="6462604" y="2360959"/>
            <a:ext cx="2573892" cy="646331"/>
          </a:xfrm>
          <a:prstGeom prst="rect">
            <a:avLst/>
          </a:prstGeom>
          <a:noFill/>
        </p:spPr>
        <p:txBody>
          <a:bodyPr wrap="square" rtlCol="0">
            <a:spAutoFit/>
          </a:bodyPr>
          <a:lstStyle/>
          <a:p>
            <a:pPr algn="ctr"/>
            <a:r>
              <a:rPr lang="en-GB" dirty="0"/>
              <a:t>27,000/31,500 x 100</a:t>
            </a:r>
          </a:p>
          <a:p>
            <a:pPr algn="ctr"/>
            <a:r>
              <a:rPr lang="en-GB" dirty="0"/>
              <a:t>= 85.7%</a:t>
            </a:r>
          </a:p>
        </p:txBody>
      </p:sp>
      <p:sp>
        <p:nvSpPr>
          <p:cNvPr id="6" name="TextBox 5">
            <a:extLst>
              <a:ext uri="{FF2B5EF4-FFF2-40B4-BE49-F238E27FC236}">
                <a16:creationId xmlns:a16="http://schemas.microsoft.com/office/drawing/2014/main" id="{FEF1F341-A78B-7E06-5DC9-8F8BC2A7869D}"/>
              </a:ext>
            </a:extLst>
          </p:cNvPr>
          <p:cNvSpPr txBox="1"/>
          <p:nvPr/>
        </p:nvSpPr>
        <p:spPr>
          <a:xfrm>
            <a:off x="4229634" y="2360960"/>
            <a:ext cx="2352680" cy="646331"/>
          </a:xfrm>
          <a:prstGeom prst="rect">
            <a:avLst/>
          </a:prstGeom>
          <a:noFill/>
        </p:spPr>
        <p:txBody>
          <a:bodyPr wrap="square" rtlCol="0">
            <a:spAutoFit/>
          </a:bodyPr>
          <a:lstStyle/>
          <a:p>
            <a:pPr algn="ctr"/>
            <a:r>
              <a:rPr lang="en-GB" dirty="0"/>
              <a:t>3,000/40,000 x 100</a:t>
            </a:r>
          </a:p>
          <a:p>
            <a:pPr algn="ctr"/>
            <a:r>
              <a:rPr lang="en-GB" dirty="0"/>
              <a:t>= 7.5%</a:t>
            </a:r>
          </a:p>
        </p:txBody>
      </p:sp>
    </p:spTree>
    <p:custDataLst>
      <p:tags r:id="rId1"/>
    </p:custDataLst>
    <p:extLst>
      <p:ext uri="{BB962C8B-B14F-4D97-AF65-F5344CB8AC3E}">
        <p14:creationId xmlns:p14="http://schemas.microsoft.com/office/powerpoint/2010/main" val="4441330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6E7A88-E5B9-4763-B12E-C6358AA8702C}"/>
              </a:ext>
            </a:extLst>
          </p:cNvPr>
          <p:cNvSpPr>
            <a:spLocks noGrp="1"/>
          </p:cNvSpPr>
          <p:nvPr>
            <p:ph type="title"/>
          </p:nvPr>
        </p:nvSpPr>
        <p:spPr>
          <a:xfrm>
            <a:off x="179512" y="315024"/>
            <a:ext cx="8784976" cy="380247"/>
          </a:xfrm>
        </p:spPr>
        <p:txBody>
          <a:bodyPr>
            <a:normAutofit fontScale="90000"/>
          </a:bodyPr>
          <a:lstStyle/>
          <a:p>
            <a:pPr algn="ctr"/>
            <a:r>
              <a:rPr lang="en-GB" sz="3600" dirty="0"/>
              <a:t>Assessing working capital – inventory (stock) days</a:t>
            </a:r>
          </a:p>
        </p:txBody>
      </p:sp>
      <p:graphicFrame>
        <p:nvGraphicFramePr>
          <p:cNvPr id="4" name="Content Placeholder 3">
            <a:extLst>
              <a:ext uri="{FF2B5EF4-FFF2-40B4-BE49-F238E27FC236}">
                <a16:creationId xmlns:a16="http://schemas.microsoft.com/office/drawing/2014/main" id="{82E96389-DA6D-426B-8355-03945F828205}"/>
              </a:ext>
            </a:extLst>
          </p:cNvPr>
          <p:cNvGraphicFramePr>
            <a:graphicFrameLocks noGrp="1"/>
          </p:cNvGraphicFramePr>
          <p:nvPr>
            <p:ph idx="1"/>
            <p:extLst>
              <p:ext uri="{D42A27DB-BD31-4B8C-83A1-F6EECF244321}">
                <p14:modId xmlns:p14="http://schemas.microsoft.com/office/powerpoint/2010/main" val="857821825"/>
              </p:ext>
            </p:extLst>
          </p:nvPr>
        </p:nvGraphicFramePr>
        <p:xfrm>
          <a:off x="107504" y="962389"/>
          <a:ext cx="8856984" cy="4933222"/>
        </p:xfrm>
        <a:graphic>
          <a:graphicData uri="http://schemas.openxmlformats.org/drawingml/2006/table">
            <a:tbl>
              <a:tblPr firstRow="1" firstCol="1" bandRow="1">
                <a:tableStyleId>{7DF18680-E054-41AD-8BC1-D1AEF772440D}</a:tableStyleId>
              </a:tblPr>
              <a:tblGrid>
                <a:gridCol w="3339460">
                  <a:extLst>
                    <a:ext uri="{9D8B030D-6E8A-4147-A177-3AD203B41FA5}">
                      <a16:colId xmlns:a16="http://schemas.microsoft.com/office/drawing/2014/main" val="2542065481"/>
                    </a:ext>
                  </a:extLst>
                </a:gridCol>
                <a:gridCol w="2486945">
                  <a:extLst>
                    <a:ext uri="{9D8B030D-6E8A-4147-A177-3AD203B41FA5}">
                      <a16:colId xmlns:a16="http://schemas.microsoft.com/office/drawing/2014/main" val="1838974446"/>
                    </a:ext>
                  </a:extLst>
                </a:gridCol>
                <a:gridCol w="3030579">
                  <a:extLst>
                    <a:ext uri="{9D8B030D-6E8A-4147-A177-3AD203B41FA5}">
                      <a16:colId xmlns:a16="http://schemas.microsoft.com/office/drawing/2014/main" val="4098654339"/>
                    </a:ext>
                  </a:extLst>
                </a:gridCol>
              </a:tblGrid>
              <a:tr h="708787">
                <a:tc>
                  <a:txBody>
                    <a:bodyPr/>
                    <a:lstStyle/>
                    <a:p>
                      <a:pPr algn="l">
                        <a:lnSpc>
                          <a:spcPct val="115000"/>
                        </a:lnSpc>
                        <a:spcAft>
                          <a:spcPts val="0"/>
                        </a:spcAft>
                      </a:pPr>
                      <a:r>
                        <a:rPr lang="en-GB" sz="1800" dirty="0">
                          <a:effectLst/>
                        </a:rPr>
                        <a:t> </a:t>
                      </a:r>
                    </a:p>
                    <a:p>
                      <a:pPr algn="l">
                        <a:lnSpc>
                          <a:spcPct val="115000"/>
                        </a:lnSpc>
                        <a:spcAft>
                          <a:spcPts val="0"/>
                        </a:spcAft>
                      </a:pPr>
                      <a:r>
                        <a:rPr lang="en-GB" sz="1800" dirty="0">
                          <a:effectLst/>
                        </a:rPr>
                        <a:t>INVENTORY DAYS</a:t>
                      </a:r>
                    </a:p>
                    <a:p>
                      <a:pPr algn="l">
                        <a:lnSpc>
                          <a:spcPct val="115000"/>
                        </a:lnSpc>
                        <a:spcAft>
                          <a:spcPts val="0"/>
                        </a:spcAft>
                      </a:pPr>
                      <a:r>
                        <a:rPr lang="en-GB" sz="1800" dirty="0">
                          <a:effectLst/>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800" dirty="0">
                          <a:effectLst/>
                        </a:rPr>
                        <a:t> </a:t>
                      </a:r>
                    </a:p>
                    <a:p>
                      <a:pPr algn="ctr">
                        <a:lnSpc>
                          <a:spcPct val="115000"/>
                        </a:lnSpc>
                        <a:spcAft>
                          <a:spcPts val="0"/>
                        </a:spcAft>
                      </a:pPr>
                      <a:r>
                        <a:rPr lang="en-GB" sz="1800" dirty="0">
                          <a:effectLst/>
                        </a:rPr>
                        <a:t>2022</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800" dirty="0">
                          <a:effectLst/>
                        </a:rPr>
                        <a:t> </a:t>
                      </a:r>
                    </a:p>
                    <a:p>
                      <a:pPr algn="ctr">
                        <a:lnSpc>
                          <a:spcPct val="115000"/>
                        </a:lnSpc>
                        <a:spcAft>
                          <a:spcPts val="0"/>
                        </a:spcAft>
                      </a:pPr>
                      <a:r>
                        <a:rPr lang="en-GB" sz="1800" dirty="0">
                          <a:effectLst/>
                        </a:rPr>
                        <a:t>2021</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390340302"/>
                  </a:ext>
                </a:extLst>
              </a:tr>
              <a:tr h="4007201">
                <a:tc>
                  <a:txBody>
                    <a:bodyPr/>
                    <a:lstStyle/>
                    <a:p>
                      <a:pPr algn="l">
                        <a:lnSpc>
                          <a:spcPct val="115000"/>
                        </a:lnSpc>
                        <a:spcAft>
                          <a:spcPts val="0"/>
                        </a:spcAft>
                      </a:pPr>
                      <a:r>
                        <a:rPr lang="en-GB" sz="1600" dirty="0">
                          <a:effectLst/>
                        </a:rPr>
                        <a:t> </a:t>
                      </a:r>
                    </a:p>
                    <a:p>
                      <a:pPr algn="l">
                        <a:lnSpc>
                          <a:spcPct val="115000"/>
                        </a:lnSpc>
                        <a:spcAft>
                          <a:spcPts val="0"/>
                        </a:spcAft>
                      </a:pPr>
                      <a:r>
                        <a:rPr lang="en-GB" sz="1600" u="sng" dirty="0">
                          <a:effectLst/>
                        </a:rPr>
                        <a:t>Inventory x 365</a:t>
                      </a:r>
                      <a:endParaRPr lang="en-GB" sz="1600" dirty="0">
                        <a:effectLst/>
                      </a:endParaRPr>
                    </a:p>
                    <a:p>
                      <a:pPr algn="l">
                        <a:lnSpc>
                          <a:spcPct val="115000"/>
                        </a:lnSpc>
                        <a:spcAft>
                          <a:spcPts val="0"/>
                        </a:spcAft>
                      </a:pPr>
                      <a:r>
                        <a:rPr lang="en-GB" sz="1600" dirty="0">
                          <a:effectLst/>
                        </a:rPr>
                        <a:t>  Cost of Sales</a:t>
                      </a:r>
                    </a:p>
                    <a:p>
                      <a:pPr algn="l">
                        <a:lnSpc>
                          <a:spcPct val="115000"/>
                        </a:lnSpc>
                        <a:spcAft>
                          <a:spcPts val="0"/>
                        </a:spcAft>
                      </a:pPr>
                      <a:r>
                        <a:rPr lang="en-GB" sz="1600" dirty="0">
                          <a:effectLst/>
                        </a:rPr>
                        <a:t> </a:t>
                      </a:r>
                    </a:p>
                    <a:p>
                      <a:pPr algn="l">
                        <a:lnSpc>
                          <a:spcPct val="115000"/>
                        </a:lnSpc>
                        <a:spcAft>
                          <a:spcPts val="0"/>
                        </a:spcAft>
                      </a:pPr>
                      <a:r>
                        <a:rPr lang="en-GB" sz="1600" dirty="0">
                          <a:effectLst/>
                        </a:rPr>
                        <a:t>This ratio indicates how many days on average stock is held before being sold. Generally, a low figure is preferable.</a:t>
                      </a:r>
                    </a:p>
                    <a:p>
                      <a:pPr algn="l">
                        <a:lnSpc>
                          <a:spcPct val="115000"/>
                        </a:lnSpc>
                        <a:spcAft>
                          <a:spcPts val="0"/>
                        </a:spcAft>
                      </a:pPr>
                      <a:r>
                        <a:rPr lang="en-GB" sz="1600" dirty="0">
                          <a:effectLst/>
                        </a:rPr>
                        <a:t> </a:t>
                      </a:r>
                    </a:p>
                    <a:p>
                      <a:pPr algn="l">
                        <a:lnSpc>
                          <a:spcPct val="115000"/>
                        </a:lnSpc>
                        <a:spcAft>
                          <a:spcPts val="0"/>
                        </a:spcAft>
                      </a:pPr>
                      <a:r>
                        <a:rPr lang="en-GB" sz="1600" dirty="0">
                          <a:effectLst/>
                        </a:rPr>
                        <a:t> </a:t>
                      </a:r>
                    </a:p>
                    <a:p>
                      <a:pPr algn="l">
                        <a:lnSpc>
                          <a:spcPct val="115000"/>
                        </a:lnSpc>
                        <a:spcAft>
                          <a:spcPts val="0"/>
                        </a:spcAft>
                      </a:pPr>
                      <a:r>
                        <a:rPr lang="en-GB" sz="1600" dirty="0">
                          <a:effectLst/>
                        </a:rPr>
                        <a:t> </a:t>
                      </a:r>
                    </a:p>
                    <a:p>
                      <a:pPr algn="l">
                        <a:lnSpc>
                          <a:spcPct val="115000"/>
                        </a:lnSpc>
                        <a:spcAft>
                          <a:spcPts val="0"/>
                        </a:spcAft>
                      </a:pPr>
                      <a:r>
                        <a:rPr lang="en-GB" sz="1600" dirty="0">
                          <a:effectLst/>
                        </a:rPr>
                        <a:t> </a:t>
                      </a:r>
                    </a:p>
                    <a:p>
                      <a:pPr algn="l">
                        <a:lnSpc>
                          <a:spcPct val="115000"/>
                        </a:lnSpc>
                        <a:spcAft>
                          <a:spcPts val="0"/>
                        </a:spcAft>
                      </a:pPr>
                      <a:r>
                        <a:rPr lang="en-GB" sz="1600" dirty="0">
                          <a:effectLst/>
                        </a:rPr>
                        <a:t> </a:t>
                      </a:r>
                    </a:p>
                    <a:p>
                      <a:pPr algn="l">
                        <a:lnSpc>
                          <a:spcPct val="115000"/>
                        </a:lnSpc>
                        <a:spcAft>
                          <a:spcPts val="0"/>
                        </a:spcAft>
                      </a:pPr>
                      <a:endParaRPr lang="en-GB" sz="1600" dirty="0">
                        <a:effectLst/>
                      </a:endParaRPr>
                    </a:p>
                  </a:txBody>
                  <a:tcPr marL="68580" marR="68580" marT="0" marB="0"/>
                </a:tc>
                <a:tc>
                  <a:txBody>
                    <a:bodyPr/>
                    <a:lstStyle/>
                    <a:p>
                      <a:pPr algn="l">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15000"/>
                        </a:lnSpc>
                        <a:spcAft>
                          <a:spcPts val="0"/>
                        </a:spcAft>
                      </a:pPr>
                      <a:r>
                        <a:rPr lang="en-GB" sz="1600" dirty="0">
                          <a:effectLst/>
                        </a:rPr>
                        <a:t> </a:t>
                      </a:r>
                    </a:p>
                    <a:p>
                      <a:pPr algn="l">
                        <a:lnSpc>
                          <a:spcPct val="115000"/>
                        </a:lnSpc>
                        <a:spcAft>
                          <a:spcPts val="0"/>
                        </a:spcAft>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15000"/>
                        </a:lnSpc>
                        <a:spcAft>
                          <a:spcPts val="0"/>
                        </a:spcAft>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15000"/>
                        </a:lnSpc>
                        <a:spcAft>
                          <a:spcPts val="0"/>
                        </a:spcAft>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230180665"/>
                  </a:ext>
                </a:extLst>
              </a:tr>
            </a:tbl>
          </a:graphicData>
        </a:graphic>
      </p:graphicFrame>
      <p:sp>
        <p:nvSpPr>
          <p:cNvPr id="6" name="Slide Number Placeholder 5">
            <a:extLst>
              <a:ext uri="{FF2B5EF4-FFF2-40B4-BE49-F238E27FC236}">
                <a16:creationId xmlns:a16="http://schemas.microsoft.com/office/drawing/2014/main" id="{F46904F8-6035-45A6-8764-FC9AE9C83AAE}"/>
              </a:ext>
            </a:extLst>
          </p:cNvPr>
          <p:cNvSpPr>
            <a:spLocks noGrp="1"/>
          </p:cNvSpPr>
          <p:nvPr>
            <p:ph type="sldNum" sz="quarter" idx="12"/>
          </p:nvPr>
        </p:nvSpPr>
        <p:spPr/>
        <p:txBody>
          <a:bodyPr/>
          <a:lstStyle/>
          <a:p>
            <a:fld id="{63A33278-8D2C-46E9-9145-8061F8ED03C5}" type="slidenum">
              <a:rPr lang="en-GB" smtClean="0"/>
              <a:t>18</a:t>
            </a:fld>
            <a:endParaRPr lang="en-GB" dirty="0"/>
          </a:p>
        </p:txBody>
      </p:sp>
      <p:sp>
        <p:nvSpPr>
          <p:cNvPr id="3" name="TextBox 2">
            <a:extLst>
              <a:ext uri="{FF2B5EF4-FFF2-40B4-BE49-F238E27FC236}">
                <a16:creationId xmlns:a16="http://schemas.microsoft.com/office/drawing/2014/main" id="{A366C7C9-215C-E5D3-7034-4112D5A9B249}"/>
              </a:ext>
            </a:extLst>
          </p:cNvPr>
          <p:cNvSpPr txBox="1"/>
          <p:nvPr/>
        </p:nvSpPr>
        <p:spPr>
          <a:xfrm>
            <a:off x="3563888" y="2782669"/>
            <a:ext cx="2304256" cy="646331"/>
          </a:xfrm>
          <a:prstGeom prst="rect">
            <a:avLst/>
          </a:prstGeom>
          <a:noFill/>
        </p:spPr>
        <p:txBody>
          <a:bodyPr wrap="square" rtlCol="0">
            <a:spAutoFit/>
          </a:bodyPr>
          <a:lstStyle/>
          <a:p>
            <a:r>
              <a:rPr lang="en-GB" dirty="0"/>
              <a:t>(32,000 x 365)/ 204,000 = 57.3 days</a:t>
            </a:r>
          </a:p>
        </p:txBody>
      </p:sp>
      <p:sp>
        <p:nvSpPr>
          <p:cNvPr id="5" name="TextBox 4">
            <a:extLst>
              <a:ext uri="{FF2B5EF4-FFF2-40B4-BE49-F238E27FC236}">
                <a16:creationId xmlns:a16="http://schemas.microsoft.com/office/drawing/2014/main" id="{50ABD6E8-4A41-3282-2990-13E1A7C0E985}"/>
              </a:ext>
            </a:extLst>
          </p:cNvPr>
          <p:cNvSpPr txBox="1"/>
          <p:nvPr/>
        </p:nvSpPr>
        <p:spPr>
          <a:xfrm>
            <a:off x="6444208" y="2782668"/>
            <a:ext cx="2304256" cy="646331"/>
          </a:xfrm>
          <a:prstGeom prst="rect">
            <a:avLst/>
          </a:prstGeom>
          <a:noFill/>
        </p:spPr>
        <p:txBody>
          <a:bodyPr wrap="square" rtlCol="0">
            <a:spAutoFit/>
          </a:bodyPr>
          <a:lstStyle/>
          <a:p>
            <a:r>
              <a:rPr lang="en-GB" dirty="0"/>
              <a:t>(18,000 x 365)/ 175,000 = 37.5 days</a:t>
            </a:r>
          </a:p>
        </p:txBody>
      </p:sp>
    </p:spTree>
    <p:custDataLst>
      <p:tags r:id="rId1"/>
    </p:custDataLst>
    <p:extLst>
      <p:ext uri="{BB962C8B-B14F-4D97-AF65-F5344CB8AC3E}">
        <p14:creationId xmlns:p14="http://schemas.microsoft.com/office/powerpoint/2010/main" val="879259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018DCF-BC13-4675-8876-DDECC314FCF1}"/>
              </a:ext>
            </a:extLst>
          </p:cNvPr>
          <p:cNvSpPr>
            <a:spLocks noGrp="1"/>
          </p:cNvSpPr>
          <p:nvPr>
            <p:ph type="title"/>
          </p:nvPr>
        </p:nvSpPr>
        <p:spPr>
          <a:xfrm>
            <a:off x="115716" y="126329"/>
            <a:ext cx="8848772" cy="380247"/>
          </a:xfrm>
        </p:spPr>
        <p:txBody>
          <a:bodyPr>
            <a:normAutofit fontScale="90000"/>
          </a:bodyPr>
          <a:lstStyle/>
          <a:p>
            <a:pPr algn="ctr"/>
            <a:r>
              <a:rPr lang="en-GB" sz="3400" dirty="0"/>
              <a:t>Assessing working capital– payables days</a:t>
            </a:r>
          </a:p>
        </p:txBody>
      </p:sp>
      <p:graphicFrame>
        <p:nvGraphicFramePr>
          <p:cNvPr id="4" name="Content Placeholder 3">
            <a:extLst>
              <a:ext uri="{FF2B5EF4-FFF2-40B4-BE49-F238E27FC236}">
                <a16:creationId xmlns:a16="http://schemas.microsoft.com/office/drawing/2014/main" id="{3C7398B2-97B5-4C06-AC74-ACCE15EC6EC9}"/>
              </a:ext>
            </a:extLst>
          </p:cNvPr>
          <p:cNvGraphicFramePr>
            <a:graphicFrameLocks noGrp="1"/>
          </p:cNvGraphicFramePr>
          <p:nvPr>
            <p:ph idx="1"/>
            <p:extLst>
              <p:ext uri="{D42A27DB-BD31-4B8C-83A1-F6EECF244321}">
                <p14:modId xmlns:p14="http://schemas.microsoft.com/office/powerpoint/2010/main" val="3848547056"/>
              </p:ext>
            </p:extLst>
          </p:nvPr>
        </p:nvGraphicFramePr>
        <p:xfrm>
          <a:off x="115715" y="754718"/>
          <a:ext cx="8848772" cy="5359528"/>
        </p:xfrm>
        <a:graphic>
          <a:graphicData uri="http://schemas.openxmlformats.org/drawingml/2006/table">
            <a:tbl>
              <a:tblPr firstRow="1" firstCol="1" bandRow="1">
                <a:tableStyleId>{7DF18680-E054-41AD-8BC1-D1AEF772440D}</a:tableStyleId>
              </a:tblPr>
              <a:tblGrid>
                <a:gridCol w="4323204">
                  <a:extLst>
                    <a:ext uri="{9D8B030D-6E8A-4147-A177-3AD203B41FA5}">
                      <a16:colId xmlns:a16="http://schemas.microsoft.com/office/drawing/2014/main" val="2412206828"/>
                    </a:ext>
                  </a:extLst>
                </a:gridCol>
                <a:gridCol w="2262784">
                  <a:extLst>
                    <a:ext uri="{9D8B030D-6E8A-4147-A177-3AD203B41FA5}">
                      <a16:colId xmlns:a16="http://schemas.microsoft.com/office/drawing/2014/main" val="691005071"/>
                    </a:ext>
                  </a:extLst>
                </a:gridCol>
                <a:gridCol w="2262784">
                  <a:extLst>
                    <a:ext uri="{9D8B030D-6E8A-4147-A177-3AD203B41FA5}">
                      <a16:colId xmlns:a16="http://schemas.microsoft.com/office/drawing/2014/main" val="1982545808"/>
                    </a:ext>
                  </a:extLst>
                </a:gridCol>
              </a:tblGrid>
              <a:tr h="238616">
                <a:tc>
                  <a:txBody>
                    <a:bodyPr/>
                    <a:lstStyle/>
                    <a:p>
                      <a:pPr algn="l">
                        <a:lnSpc>
                          <a:spcPct val="115000"/>
                        </a:lnSpc>
                        <a:spcAft>
                          <a:spcPts val="0"/>
                        </a:spcAft>
                      </a:pPr>
                      <a:r>
                        <a:rPr lang="en-GB" sz="1800" dirty="0">
                          <a:effectLst/>
                        </a:rPr>
                        <a:t> </a:t>
                      </a:r>
                    </a:p>
                    <a:p>
                      <a:pPr algn="l">
                        <a:lnSpc>
                          <a:spcPct val="115000"/>
                        </a:lnSpc>
                        <a:spcAft>
                          <a:spcPts val="0"/>
                        </a:spcAft>
                      </a:pPr>
                      <a:r>
                        <a:rPr lang="en-GB" sz="1800" dirty="0">
                          <a:effectLst/>
                        </a:rPr>
                        <a:t>CREDITOR DAYS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800" dirty="0">
                          <a:effectLst/>
                        </a:rPr>
                        <a:t> </a:t>
                      </a:r>
                    </a:p>
                    <a:p>
                      <a:pPr algn="ctr">
                        <a:lnSpc>
                          <a:spcPct val="115000"/>
                        </a:lnSpc>
                        <a:spcAft>
                          <a:spcPts val="0"/>
                        </a:spcAft>
                      </a:pPr>
                      <a:r>
                        <a:rPr lang="en-GB" sz="1800" dirty="0">
                          <a:effectLst/>
                        </a:rPr>
                        <a:t>2022</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800" dirty="0">
                          <a:effectLst/>
                        </a:rPr>
                        <a:t> </a:t>
                      </a:r>
                    </a:p>
                    <a:p>
                      <a:pPr algn="ctr">
                        <a:lnSpc>
                          <a:spcPct val="115000"/>
                        </a:lnSpc>
                        <a:spcAft>
                          <a:spcPts val="0"/>
                        </a:spcAft>
                      </a:pPr>
                      <a:r>
                        <a:rPr lang="en-GB" sz="1800" dirty="0">
                          <a:effectLst/>
                        </a:rPr>
                        <a:t>2021</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7684931"/>
                  </a:ext>
                </a:extLst>
              </a:tr>
              <a:tr h="4513912">
                <a:tc>
                  <a:txBody>
                    <a:bodyPr/>
                    <a:lstStyle/>
                    <a:p>
                      <a:pPr algn="l">
                        <a:lnSpc>
                          <a:spcPct val="115000"/>
                        </a:lnSpc>
                        <a:spcAft>
                          <a:spcPts val="0"/>
                        </a:spcAft>
                      </a:pPr>
                      <a:r>
                        <a:rPr lang="en-GB" sz="1600" dirty="0">
                          <a:effectLst/>
                        </a:rPr>
                        <a:t> </a:t>
                      </a:r>
                    </a:p>
                    <a:p>
                      <a:pPr algn="l">
                        <a:lnSpc>
                          <a:spcPct val="115000"/>
                        </a:lnSpc>
                        <a:spcAft>
                          <a:spcPts val="0"/>
                        </a:spcAft>
                      </a:pPr>
                      <a:r>
                        <a:rPr lang="en-GB" sz="1600" u="sng" dirty="0">
                          <a:effectLst/>
                        </a:rPr>
                        <a:t>Trade payables x 365</a:t>
                      </a:r>
                    </a:p>
                    <a:p>
                      <a:pPr algn="l">
                        <a:lnSpc>
                          <a:spcPct val="115000"/>
                        </a:lnSpc>
                        <a:spcAft>
                          <a:spcPts val="0"/>
                        </a:spcAft>
                      </a:pPr>
                      <a:r>
                        <a:rPr lang="en-GB" sz="1600" dirty="0">
                          <a:effectLst/>
                        </a:rPr>
                        <a:t>      Cost of sales</a:t>
                      </a:r>
                    </a:p>
                    <a:p>
                      <a:pPr algn="l">
                        <a:lnSpc>
                          <a:spcPct val="115000"/>
                        </a:lnSpc>
                        <a:spcAft>
                          <a:spcPts val="0"/>
                        </a:spcAft>
                      </a:pPr>
                      <a:r>
                        <a:rPr lang="en-GB" sz="1600" dirty="0">
                          <a:effectLst/>
                        </a:rPr>
                        <a:t> </a:t>
                      </a:r>
                    </a:p>
                    <a:p>
                      <a:pPr algn="l">
                        <a:lnSpc>
                          <a:spcPct val="115000"/>
                        </a:lnSpc>
                        <a:spcAft>
                          <a:spcPts val="0"/>
                        </a:spcAft>
                      </a:pPr>
                      <a:r>
                        <a:rPr lang="en-GB" sz="1600" dirty="0">
                          <a:effectLst/>
                        </a:rPr>
                        <a:t>Creditor</a:t>
                      </a:r>
                      <a:r>
                        <a:rPr lang="en-GB" sz="1600" baseline="0" dirty="0">
                          <a:effectLst/>
                        </a:rPr>
                        <a:t> days ratios are often found under efficiency ratios, but are really more to do with liquidity because they directly affect working capital, which, in turn, illustrates the overall  liquidity position of a business.</a:t>
                      </a:r>
                    </a:p>
                    <a:p>
                      <a:pPr algn="l">
                        <a:lnSpc>
                          <a:spcPct val="115000"/>
                        </a:lnSpc>
                        <a:spcAft>
                          <a:spcPts val="0"/>
                        </a:spcAft>
                      </a:pPr>
                      <a:r>
                        <a:rPr lang="en-GB" sz="1600" baseline="0" dirty="0">
                          <a:effectLst/>
                        </a:rPr>
                        <a:t>The extent to which there is a difference between creditor days and debtor days is often a crucial determinant of  a business’s ability to pay its  short-term liabilities, and therefore  both its  cash and working capital position. Most firms that fail do so because of poor working capital management.</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15000"/>
                        </a:lnSpc>
                        <a:spcAft>
                          <a:spcPts val="0"/>
                        </a:spcAft>
                      </a:pPr>
                      <a:r>
                        <a:rPr lang="en-GB" sz="1600" dirty="0">
                          <a:effectLst/>
                        </a:rPr>
                        <a:t> </a:t>
                      </a:r>
                    </a:p>
                    <a:p>
                      <a:pPr algn="l">
                        <a:lnSpc>
                          <a:spcPct val="115000"/>
                        </a:lnSpc>
                        <a:spcAft>
                          <a:spcPts val="0"/>
                        </a:spcAft>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15000"/>
                        </a:lnSpc>
                        <a:spcAft>
                          <a:spcPts val="0"/>
                        </a:spcAft>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15000"/>
                        </a:lnSpc>
                        <a:spcAft>
                          <a:spcPts val="0"/>
                        </a:spcAft>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43893490"/>
                  </a:ext>
                </a:extLst>
              </a:tr>
            </a:tbl>
          </a:graphicData>
        </a:graphic>
      </p:graphicFrame>
      <p:sp>
        <p:nvSpPr>
          <p:cNvPr id="3" name="Slide Number Placeholder 2">
            <a:extLst>
              <a:ext uri="{FF2B5EF4-FFF2-40B4-BE49-F238E27FC236}">
                <a16:creationId xmlns:a16="http://schemas.microsoft.com/office/drawing/2014/main" id="{4D39100F-6352-4109-9FC7-A854E6350523}"/>
              </a:ext>
            </a:extLst>
          </p:cNvPr>
          <p:cNvSpPr>
            <a:spLocks noGrp="1"/>
          </p:cNvSpPr>
          <p:nvPr>
            <p:ph type="sldNum" sz="quarter" idx="12"/>
          </p:nvPr>
        </p:nvSpPr>
        <p:spPr/>
        <p:txBody>
          <a:bodyPr/>
          <a:lstStyle/>
          <a:p>
            <a:fld id="{63A33278-8D2C-46E9-9145-8061F8ED03C5}" type="slidenum">
              <a:rPr lang="en-GB" smtClean="0"/>
              <a:t>19</a:t>
            </a:fld>
            <a:endParaRPr lang="en-GB" dirty="0"/>
          </a:p>
        </p:txBody>
      </p:sp>
      <p:sp>
        <p:nvSpPr>
          <p:cNvPr id="5" name="TextBox 4">
            <a:extLst>
              <a:ext uri="{FF2B5EF4-FFF2-40B4-BE49-F238E27FC236}">
                <a16:creationId xmlns:a16="http://schemas.microsoft.com/office/drawing/2014/main" id="{16953259-4DEE-0622-3BBD-588EFB409FE2}"/>
              </a:ext>
            </a:extLst>
          </p:cNvPr>
          <p:cNvSpPr txBox="1"/>
          <p:nvPr/>
        </p:nvSpPr>
        <p:spPr>
          <a:xfrm>
            <a:off x="6582314" y="2348880"/>
            <a:ext cx="2352680" cy="584775"/>
          </a:xfrm>
          <a:prstGeom prst="rect">
            <a:avLst/>
          </a:prstGeom>
          <a:noFill/>
        </p:spPr>
        <p:txBody>
          <a:bodyPr wrap="square" rtlCol="0">
            <a:spAutoFit/>
          </a:bodyPr>
          <a:lstStyle/>
          <a:p>
            <a:pPr algn="ctr"/>
            <a:r>
              <a:rPr lang="en-GB" sz="1600" dirty="0"/>
              <a:t>(31,500 x 365)/175,000 =65.7 days</a:t>
            </a:r>
          </a:p>
        </p:txBody>
      </p:sp>
      <p:sp>
        <p:nvSpPr>
          <p:cNvPr id="6" name="TextBox 5">
            <a:extLst>
              <a:ext uri="{FF2B5EF4-FFF2-40B4-BE49-F238E27FC236}">
                <a16:creationId xmlns:a16="http://schemas.microsoft.com/office/drawing/2014/main" id="{A659F8A6-D934-E0E3-F9D9-B01E0DDA5D12}"/>
              </a:ext>
            </a:extLst>
          </p:cNvPr>
          <p:cNvSpPr txBox="1"/>
          <p:nvPr/>
        </p:nvSpPr>
        <p:spPr>
          <a:xfrm>
            <a:off x="4355976" y="2348880"/>
            <a:ext cx="2352680" cy="584775"/>
          </a:xfrm>
          <a:prstGeom prst="rect">
            <a:avLst/>
          </a:prstGeom>
          <a:noFill/>
        </p:spPr>
        <p:txBody>
          <a:bodyPr wrap="square" rtlCol="0">
            <a:spAutoFit/>
          </a:bodyPr>
          <a:lstStyle/>
          <a:p>
            <a:pPr algn="ctr"/>
            <a:r>
              <a:rPr lang="en-GB" sz="1600" dirty="0"/>
              <a:t>(40,000 x 365)/204,000 =71.6 days</a:t>
            </a:r>
          </a:p>
        </p:txBody>
      </p:sp>
    </p:spTree>
    <p:custDataLst>
      <p:tags r:id="rId1"/>
    </p:custDataLst>
    <p:extLst>
      <p:ext uri="{BB962C8B-B14F-4D97-AF65-F5344CB8AC3E}">
        <p14:creationId xmlns:p14="http://schemas.microsoft.com/office/powerpoint/2010/main" val="11068652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018DCF-BC13-4675-8876-DDECC314FCF1}"/>
              </a:ext>
            </a:extLst>
          </p:cNvPr>
          <p:cNvSpPr>
            <a:spLocks noGrp="1"/>
          </p:cNvSpPr>
          <p:nvPr>
            <p:ph type="title"/>
          </p:nvPr>
        </p:nvSpPr>
        <p:spPr>
          <a:xfrm>
            <a:off x="107504" y="105612"/>
            <a:ext cx="8856986" cy="380247"/>
          </a:xfrm>
        </p:spPr>
        <p:txBody>
          <a:bodyPr>
            <a:normAutofit fontScale="90000"/>
          </a:bodyPr>
          <a:lstStyle/>
          <a:p>
            <a:pPr algn="ctr"/>
            <a:r>
              <a:rPr lang="en-GB" sz="3400" dirty="0"/>
              <a:t>Assessing working capital  –receivable days</a:t>
            </a:r>
          </a:p>
        </p:txBody>
      </p:sp>
      <p:graphicFrame>
        <p:nvGraphicFramePr>
          <p:cNvPr id="4" name="Content Placeholder 3">
            <a:extLst>
              <a:ext uri="{FF2B5EF4-FFF2-40B4-BE49-F238E27FC236}">
                <a16:creationId xmlns:a16="http://schemas.microsoft.com/office/drawing/2014/main" id="{3C7398B2-97B5-4C06-AC74-ACCE15EC6EC9}"/>
              </a:ext>
            </a:extLst>
          </p:cNvPr>
          <p:cNvGraphicFramePr>
            <a:graphicFrameLocks noGrp="1"/>
          </p:cNvGraphicFramePr>
          <p:nvPr>
            <p:ph idx="1"/>
            <p:extLst>
              <p:ext uri="{D42A27DB-BD31-4B8C-83A1-F6EECF244321}">
                <p14:modId xmlns:p14="http://schemas.microsoft.com/office/powerpoint/2010/main" val="3593191081"/>
              </p:ext>
            </p:extLst>
          </p:nvPr>
        </p:nvGraphicFramePr>
        <p:xfrm>
          <a:off x="107504" y="573456"/>
          <a:ext cx="8856986" cy="5108051"/>
        </p:xfrm>
        <a:graphic>
          <a:graphicData uri="http://schemas.openxmlformats.org/drawingml/2006/table">
            <a:tbl>
              <a:tblPr firstRow="1" firstCol="1" bandRow="1">
                <a:tableStyleId>{7DF18680-E054-41AD-8BC1-D1AEF772440D}</a:tableStyleId>
              </a:tblPr>
              <a:tblGrid>
                <a:gridCol w="3816424">
                  <a:extLst>
                    <a:ext uri="{9D8B030D-6E8A-4147-A177-3AD203B41FA5}">
                      <a16:colId xmlns:a16="http://schemas.microsoft.com/office/drawing/2014/main" val="2412206828"/>
                    </a:ext>
                  </a:extLst>
                </a:gridCol>
                <a:gridCol w="2592288">
                  <a:extLst>
                    <a:ext uri="{9D8B030D-6E8A-4147-A177-3AD203B41FA5}">
                      <a16:colId xmlns:a16="http://schemas.microsoft.com/office/drawing/2014/main" val="691005071"/>
                    </a:ext>
                  </a:extLst>
                </a:gridCol>
                <a:gridCol w="2448274">
                  <a:extLst>
                    <a:ext uri="{9D8B030D-6E8A-4147-A177-3AD203B41FA5}">
                      <a16:colId xmlns:a16="http://schemas.microsoft.com/office/drawing/2014/main" val="1982545808"/>
                    </a:ext>
                  </a:extLst>
                </a:gridCol>
              </a:tblGrid>
              <a:tr h="518286">
                <a:tc>
                  <a:txBody>
                    <a:bodyPr/>
                    <a:lstStyle/>
                    <a:p>
                      <a:pPr algn="l">
                        <a:lnSpc>
                          <a:spcPct val="115000"/>
                        </a:lnSpc>
                        <a:spcAft>
                          <a:spcPts val="0"/>
                        </a:spcAft>
                      </a:pPr>
                      <a:r>
                        <a:rPr lang="en-GB" sz="1800" dirty="0">
                          <a:effectLst/>
                        </a:rPr>
                        <a:t> </a:t>
                      </a:r>
                    </a:p>
                    <a:p>
                      <a:pPr algn="l">
                        <a:lnSpc>
                          <a:spcPct val="115000"/>
                        </a:lnSpc>
                        <a:spcAft>
                          <a:spcPts val="0"/>
                        </a:spcAft>
                      </a:pPr>
                      <a:r>
                        <a:rPr lang="en-GB" sz="1800" dirty="0">
                          <a:effectLst/>
                        </a:rPr>
                        <a:t>DEBTOR DAYS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800" dirty="0">
                          <a:effectLst/>
                        </a:rPr>
                        <a:t> </a:t>
                      </a:r>
                    </a:p>
                    <a:p>
                      <a:pPr algn="ctr">
                        <a:lnSpc>
                          <a:spcPct val="115000"/>
                        </a:lnSpc>
                        <a:spcAft>
                          <a:spcPts val="0"/>
                        </a:spcAft>
                      </a:pPr>
                      <a:r>
                        <a:rPr lang="en-GB" sz="1800" dirty="0">
                          <a:effectLst/>
                        </a:rPr>
                        <a:t>2022</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800" dirty="0">
                          <a:effectLst/>
                        </a:rPr>
                        <a:t> </a:t>
                      </a:r>
                    </a:p>
                    <a:p>
                      <a:pPr algn="ctr">
                        <a:lnSpc>
                          <a:spcPct val="115000"/>
                        </a:lnSpc>
                        <a:spcAft>
                          <a:spcPts val="0"/>
                        </a:spcAft>
                      </a:pPr>
                      <a:r>
                        <a:rPr lang="en-GB" sz="1800" dirty="0">
                          <a:effectLst/>
                        </a:rPr>
                        <a:t>2021</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7684931"/>
                  </a:ext>
                </a:extLst>
              </a:tr>
              <a:tr h="4497498">
                <a:tc>
                  <a:txBody>
                    <a:bodyPr/>
                    <a:lstStyle/>
                    <a:p>
                      <a:pPr algn="l">
                        <a:lnSpc>
                          <a:spcPct val="115000"/>
                        </a:lnSpc>
                        <a:spcAft>
                          <a:spcPts val="0"/>
                        </a:spcAft>
                      </a:pPr>
                      <a:r>
                        <a:rPr lang="en-GB" sz="1600" dirty="0">
                          <a:effectLst/>
                        </a:rPr>
                        <a:t> </a:t>
                      </a:r>
                    </a:p>
                    <a:p>
                      <a:pPr algn="l">
                        <a:lnSpc>
                          <a:spcPct val="115000"/>
                        </a:lnSpc>
                        <a:spcAft>
                          <a:spcPts val="0"/>
                        </a:spcAft>
                      </a:pPr>
                      <a:r>
                        <a:rPr lang="en-GB" sz="1600" u="sng" dirty="0">
                          <a:effectLst/>
                        </a:rPr>
                        <a:t>Trade and other receivables x 365</a:t>
                      </a:r>
                      <a:endParaRPr lang="en-GB" sz="1600" dirty="0">
                        <a:effectLst/>
                      </a:endParaRPr>
                    </a:p>
                    <a:p>
                      <a:pPr algn="l">
                        <a:lnSpc>
                          <a:spcPct val="115000"/>
                        </a:lnSpc>
                        <a:spcAft>
                          <a:spcPts val="0"/>
                        </a:spcAft>
                      </a:pPr>
                      <a:r>
                        <a:rPr lang="en-GB" sz="1600" dirty="0">
                          <a:effectLst/>
                        </a:rPr>
                        <a:t>                  Credit sales</a:t>
                      </a:r>
                    </a:p>
                    <a:p>
                      <a:pPr algn="l">
                        <a:lnSpc>
                          <a:spcPct val="115000"/>
                        </a:lnSpc>
                        <a:spcAft>
                          <a:spcPts val="0"/>
                        </a:spcAft>
                      </a:pPr>
                      <a:r>
                        <a:rPr lang="en-GB" sz="1600" dirty="0">
                          <a:effectLst/>
                        </a:rPr>
                        <a:t> </a:t>
                      </a:r>
                    </a:p>
                    <a:p>
                      <a:pPr algn="l">
                        <a:lnSpc>
                          <a:spcPct val="115000"/>
                        </a:lnSpc>
                        <a:spcAft>
                          <a:spcPts val="0"/>
                        </a:spcAft>
                      </a:pPr>
                      <a:r>
                        <a:rPr lang="en-GB" sz="1400" dirty="0">
                          <a:effectLst/>
                        </a:rPr>
                        <a:t>Debtors </a:t>
                      </a:r>
                      <a:r>
                        <a:rPr lang="en-GB" sz="1400" baseline="0" dirty="0">
                          <a:effectLst/>
                        </a:rPr>
                        <a:t>days ratios are often found under efficiency ratios, but are more to do with liquidity because they directly affect working capital, which, in turn, illustrates the overall  liquidity position of a business.</a:t>
                      </a:r>
                    </a:p>
                    <a:p>
                      <a:pPr algn="l">
                        <a:lnSpc>
                          <a:spcPct val="115000"/>
                        </a:lnSpc>
                        <a:spcAft>
                          <a:spcPts val="0"/>
                        </a:spcAft>
                      </a:pPr>
                      <a:r>
                        <a:rPr lang="en-GB" sz="1400" baseline="0" dirty="0">
                          <a:effectLst/>
                        </a:rPr>
                        <a:t>The extent to which there is a difference between debtor days and creditor days is often a crucial determinant of  a business’s ability to pay its  short-term liabilities, and therefore  both its  cash and working capital position. Most firms that fail do so because of poor working capital management.</a:t>
                      </a:r>
                      <a:endParaRPr lang="en-GB" sz="1400" dirty="0">
                        <a:effectLst/>
                      </a:endParaRPr>
                    </a:p>
                  </a:txBody>
                  <a:tcPr marL="68580" marR="68580" marT="0" marB="0"/>
                </a:tc>
                <a:tc>
                  <a:txBody>
                    <a:bodyPr/>
                    <a:lstStyle/>
                    <a:p>
                      <a:pPr algn="l">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43893490"/>
                  </a:ext>
                </a:extLst>
              </a:tr>
            </a:tbl>
          </a:graphicData>
        </a:graphic>
      </p:graphicFrame>
      <p:sp>
        <p:nvSpPr>
          <p:cNvPr id="3" name="Slide Number Placeholder 2">
            <a:extLst>
              <a:ext uri="{FF2B5EF4-FFF2-40B4-BE49-F238E27FC236}">
                <a16:creationId xmlns:a16="http://schemas.microsoft.com/office/drawing/2014/main" id="{4D39100F-6352-4109-9FC7-A854E6350523}"/>
              </a:ext>
            </a:extLst>
          </p:cNvPr>
          <p:cNvSpPr>
            <a:spLocks noGrp="1"/>
          </p:cNvSpPr>
          <p:nvPr>
            <p:ph type="sldNum" sz="quarter" idx="12"/>
          </p:nvPr>
        </p:nvSpPr>
        <p:spPr/>
        <p:txBody>
          <a:bodyPr/>
          <a:lstStyle/>
          <a:p>
            <a:fld id="{63A33278-8D2C-46E9-9145-8061F8ED03C5}" type="slidenum">
              <a:rPr lang="en-GB" smtClean="0"/>
              <a:t>20</a:t>
            </a:fld>
            <a:endParaRPr lang="en-GB" dirty="0"/>
          </a:p>
        </p:txBody>
      </p:sp>
      <p:sp>
        <p:nvSpPr>
          <p:cNvPr id="5" name="TextBox 4">
            <a:extLst>
              <a:ext uri="{FF2B5EF4-FFF2-40B4-BE49-F238E27FC236}">
                <a16:creationId xmlns:a16="http://schemas.microsoft.com/office/drawing/2014/main" id="{04290A5E-ECF2-2336-1FA9-D8DB67335448}"/>
              </a:ext>
            </a:extLst>
          </p:cNvPr>
          <p:cNvSpPr txBox="1"/>
          <p:nvPr/>
        </p:nvSpPr>
        <p:spPr>
          <a:xfrm>
            <a:off x="6480213" y="2501126"/>
            <a:ext cx="2556882" cy="646331"/>
          </a:xfrm>
          <a:prstGeom prst="rect">
            <a:avLst/>
          </a:prstGeom>
          <a:noFill/>
        </p:spPr>
        <p:txBody>
          <a:bodyPr wrap="square" rtlCol="0">
            <a:spAutoFit/>
          </a:bodyPr>
          <a:lstStyle/>
          <a:p>
            <a:pPr algn="ctr"/>
            <a:r>
              <a:rPr lang="en-GB" sz="1600" dirty="0"/>
              <a:t>(</a:t>
            </a:r>
            <a:r>
              <a:rPr lang="en-GB" dirty="0"/>
              <a:t>20,000 x 365)/(250,000 x 0.8) = 36.5 days</a:t>
            </a:r>
          </a:p>
        </p:txBody>
      </p:sp>
      <p:sp>
        <p:nvSpPr>
          <p:cNvPr id="6" name="TextBox 5">
            <a:extLst>
              <a:ext uri="{FF2B5EF4-FFF2-40B4-BE49-F238E27FC236}">
                <a16:creationId xmlns:a16="http://schemas.microsoft.com/office/drawing/2014/main" id="{8699CDAA-906E-8D38-2755-250190F6EC17}"/>
              </a:ext>
            </a:extLst>
          </p:cNvPr>
          <p:cNvSpPr txBox="1"/>
          <p:nvPr/>
        </p:nvSpPr>
        <p:spPr>
          <a:xfrm>
            <a:off x="3995936" y="2499206"/>
            <a:ext cx="2556882" cy="646331"/>
          </a:xfrm>
          <a:prstGeom prst="rect">
            <a:avLst/>
          </a:prstGeom>
          <a:noFill/>
        </p:spPr>
        <p:txBody>
          <a:bodyPr wrap="square" rtlCol="0">
            <a:spAutoFit/>
          </a:bodyPr>
          <a:lstStyle/>
          <a:p>
            <a:pPr algn="ctr"/>
            <a:r>
              <a:rPr lang="en-GB" dirty="0"/>
              <a:t>(25,000x 365)/(300,000 x 0.8) = 38 days</a:t>
            </a:r>
          </a:p>
        </p:txBody>
      </p:sp>
    </p:spTree>
    <p:custDataLst>
      <p:tags r:id="rId1"/>
    </p:custDataLst>
    <p:extLst>
      <p:ext uri="{BB962C8B-B14F-4D97-AF65-F5344CB8AC3E}">
        <p14:creationId xmlns:p14="http://schemas.microsoft.com/office/powerpoint/2010/main" val="2180655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644184" cy="908719"/>
          </a:xfrm>
        </p:spPr>
        <p:txBody>
          <a:bodyPr>
            <a:normAutofit fontScale="90000"/>
          </a:bodyPr>
          <a:lstStyle/>
          <a:p>
            <a:pPr algn="ctr"/>
            <a:r>
              <a:rPr lang="en-GB" sz="3400" dirty="0"/>
              <a:t>Assessing working capital – analysis of receivables and payables days - 1</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531108831"/>
              </p:ext>
            </p:extLst>
          </p:nvPr>
        </p:nvGraphicFramePr>
        <p:xfrm>
          <a:off x="395536" y="1007719"/>
          <a:ext cx="8644184" cy="4480560"/>
        </p:xfrm>
        <a:graphic>
          <a:graphicData uri="http://schemas.openxmlformats.org/drawingml/2006/table">
            <a:tbl>
              <a:tblPr firstRow="1" bandRow="1">
                <a:tableStyleId>{7DF18680-E054-41AD-8BC1-D1AEF772440D}</a:tableStyleId>
              </a:tblPr>
              <a:tblGrid>
                <a:gridCol w="2000678">
                  <a:extLst>
                    <a:ext uri="{9D8B030D-6E8A-4147-A177-3AD203B41FA5}">
                      <a16:colId xmlns:a16="http://schemas.microsoft.com/office/drawing/2014/main" val="20000"/>
                    </a:ext>
                  </a:extLst>
                </a:gridCol>
                <a:gridCol w="1032467">
                  <a:extLst>
                    <a:ext uri="{9D8B030D-6E8A-4147-A177-3AD203B41FA5}">
                      <a16:colId xmlns:a16="http://schemas.microsoft.com/office/drawing/2014/main" val="20001"/>
                    </a:ext>
                  </a:extLst>
                </a:gridCol>
                <a:gridCol w="1193074">
                  <a:extLst>
                    <a:ext uri="{9D8B030D-6E8A-4147-A177-3AD203B41FA5}">
                      <a16:colId xmlns:a16="http://schemas.microsoft.com/office/drawing/2014/main" val="20002"/>
                    </a:ext>
                  </a:extLst>
                </a:gridCol>
                <a:gridCol w="1419497">
                  <a:extLst>
                    <a:ext uri="{9D8B030D-6E8A-4147-A177-3AD203B41FA5}">
                      <a16:colId xmlns:a16="http://schemas.microsoft.com/office/drawing/2014/main" val="20003"/>
                    </a:ext>
                  </a:extLst>
                </a:gridCol>
                <a:gridCol w="1319046">
                  <a:extLst>
                    <a:ext uri="{9D8B030D-6E8A-4147-A177-3AD203B41FA5}">
                      <a16:colId xmlns:a16="http://schemas.microsoft.com/office/drawing/2014/main" val="20004"/>
                    </a:ext>
                  </a:extLst>
                </a:gridCol>
                <a:gridCol w="1679422">
                  <a:extLst>
                    <a:ext uri="{9D8B030D-6E8A-4147-A177-3AD203B41FA5}">
                      <a16:colId xmlns:a16="http://schemas.microsoft.com/office/drawing/2014/main" val="20005"/>
                    </a:ext>
                  </a:extLst>
                </a:gridCol>
              </a:tblGrid>
              <a:tr h="905613">
                <a:tc>
                  <a:txBody>
                    <a:bodyPr/>
                    <a:lstStyle/>
                    <a:p>
                      <a:endParaRPr lang="en-GB" dirty="0"/>
                    </a:p>
                  </a:txBody>
                  <a:tcPr/>
                </a:tc>
                <a:tc>
                  <a:txBody>
                    <a:bodyPr/>
                    <a:lstStyle/>
                    <a:p>
                      <a:pPr algn="ctr"/>
                      <a:r>
                        <a:rPr lang="en-GB" dirty="0"/>
                        <a:t>2022</a:t>
                      </a:r>
                    </a:p>
                    <a:p>
                      <a:pPr algn="ctr"/>
                      <a:r>
                        <a:rPr lang="en-GB" dirty="0"/>
                        <a:t>(days)</a:t>
                      </a:r>
                    </a:p>
                  </a:txBody>
                  <a:tcPr/>
                </a:tc>
                <a:tc>
                  <a:txBody>
                    <a:bodyPr/>
                    <a:lstStyle/>
                    <a:p>
                      <a:pPr algn="ctr"/>
                      <a:r>
                        <a:rPr lang="en-GB" dirty="0"/>
                        <a:t>2021</a:t>
                      </a:r>
                    </a:p>
                    <a:p>
                      <a:pPr algn="ctr"/>
                      <a:r>
                        <a:rPr lang="en-GB" dirty="0"/>
                        <a:t>(days)</a:t>
                      </a:r>
                    </a:p>
                  </a:txBody>
                  <a:tcPr/>
                </a:tc>
                <a:tc>
                  <a:txBody>
                    <a:bodyPr/>
                    <a:lstStyle/>
                    <a:p>
                      <a:r>
                        <a:rPr lang="en-GB" dirty="0"/>
                        <a:t>Absolute difference</a:t>
                      </a:r>
                    </a:p>
                    <a:p>
                      <a:r>
                        <a:rPr lang="en-GB" dirty="0"/>
                        <a:t>   (days)</a:t>
                      </a:r>
                    </a:p>
                  </a:txBody>
                  <a:tcPr/>
                </a:tc>
                <a:tc>
                  <a:txBody>
                    <a:bodyPr/>
                    <a:lstStyle/>
                    <a:p>
                      <a:pPr algn="ctr"/>
                      <a:r>
                        <a:rPr lang="en-GB" dirty="0"/>
                        <a:t>Relative</a:t>
                      </a:r>
                      <a:r>
                        <a:rPr lang="en-GB" baseline="0" dirty="0"/>
                        <a:t> difference</a:t>
                      </a:r>
                    </a:p>
                    <a:p>
                      <a:pPr algn="ctr"/>
                      <a:r>
                        <a:rPr lang="en-GB" baseline="0" dirty="0"/>
                        <a:t>(%)</a:t>
                      </a:r>
                      <a:endParaRPr lang="en-GB" dirty="0"/>
                    </a:p>
                  </a:txBody>
                  <a:tcPr/>
                </a:tc>
                <a:tc>
                  <a:txBody>
                    <a:bodyPr/>
                    <a:lstStyle/>
                    <a:p>
                      <a:pPr algn="ctr"/>
                      <a:endParaRPr lang="en-GB" dirty="0"/>
                    </a:p>
                    <a:p>
                      <a:pPr algn="ctr"/>
                      <a:r>
                        <a:rPr lang="en-GB" dirty="0"/>
                        <a:t>Outcome</a:t>
                      </a:r>
                    </a:p>
                  </a:txBody>
                  <a:tcPr/>
                </a:tc>
                <a:extLst>
                  <a:ext uri="{0D108BD9-81ED-4DB2-BD59-A6C34878D82A}">
                    <a16:rowId xmlns:a16="http://schemas.microsoft.com/office/drawing/2014/main" val="10000"/>
                  </a:ext>
                </a:extLst>
              </a:tr>
              <a:tr h="905613">
                <a:tc>
                  <a:txBody>
                    <a:bodyPr/>
                    <a:lstStyle/>
                    <a:p>
                      <a:endParaRPr lang="en-GB" dirty="0"/>
                    </a:p>
                    <a:p>
                      <a:r>
                        <a:rPr lang="en-GB" dirty="0"/>
                        <a:t>Payables </a:t>
                      </a:r>
                      <a:endParaRPr lang="en-GB" baseline="0" dirty="0"/>
                    </a:p>
                    <a:p>
                      <a:endParaRPr lang="en-GB" dirty="0"/>
                    </a:p>
                  </a:txBody>
                  <a:tcPr/>
                </a:tc>
                <a:tc>
                  <a:txBody>
                    <a:bodyPr/>
                    <a:lstStyle/>
                    <a:p>
                      <a:pPr algn="ctr"/>
                      <a:r>
                        <a:rPr lang="en-GB" dirty="0"/>
                        <a:t>71.6</a:t>
                      </a:r>
                    </a:p>
                  </a:txBody>
                  <a:tcPr/>
                </a:tc>
                <a:tc>
                  <a:txBody>
                    <a:bodyPr/>
                    <a:lstStyle/>
                    <a:p>
                      <a:pPr algn="ctr"/>
                      <a:r>
                        <a:rPr lang="en-GB" dirty="0"/>
                        <a:t>65.7</a:t>
                      </a:r>
                    </a:p>
                  </a:txBody>
                  <a:tcPr/>
                </a:tc>
                <a:tc>
                  <a:txBody>
                    <a:bodyPr/>
                    <a:lstStyle/>
                    <a:p>
                      <a:pPr algn="ctr"/>
                      <a:r>
                        <a:rPr lang="en-GB" dirty="0"/>
                        <a:t>5.9</a:t>
                      </a:r>
                    </a:p>
                  </a:txBody>
                  <a:tcPr/>
                </a:tc>
                <a:tc>
                  <a:txBody>
                    <a:bodyPr/>
                    <a:lstStyle/>
                    <a:p>
                      <a:pPr algn="ctr"/>
                      <a:r>
                        <a:rPr lang="en-GB" dirty="0"/>
                        <a:t>8.8</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t>Improvement </a:t>
                      </a:r>
                    </a:p>
                    <a:p>
                      <a:pPr algn="ctr"/>
                      <a:endParaRPr lang="en-GB" dirty="0"/>
                    </a:p>
                  </a:txBody>
                  <a:tcPr/>
                </a:tc>
                <a:extLst>
                  <a:ext uri="{0D108BD9-81ED-4DB2-BD59-A6C34878D82A}">
                    <a16:rowId xmlns:a16="http://schemas.microsoft.com/office/drawing/2014/main" val="10001"/>
                  </a:ext>
                </a:extLst>
              </a:tr>
              <a:tr h="905613">
                <a:tc>
                  <a:txBody>
                    <a:bodyPr/>
                    <a:lstStyle/>
                    <a:p>
                      <a:endParaRPr lang="en-GB" dirty="0"/>
                    </a:p>
                    <a:p>
                      <a:r>
                        <a:rPr lang="en-GB" dirty="0"/>
                        <a:t>Receivables</a:t>
                      </a:r>
                    </a:p>
                    <a:p>
                      <a:endParaRPr lang="en-GB" dirty="0"/>
                    </a:p>
                  </a:txBody>
                  <a:tcPr/>
                </a:tc>
                <a:tc>
                  <a:txBody>
                    <a:bodyPr/>
                    <a:lstStyle/>
                    <a:p>
                      <a:pPr algn="ctr"/>
                      <a:r>
                        <a:rPr lang="en-GB" dirty="0"/>
                        <a:t>38.0</a:t>
                      </a:r>
                    </a:p>
                  </a:txBody>
                  <a:tcPr/>
                </a:tc>
                <a:tc>
                  <a:txBody>
                    <a:bodyPr/>
                    <a:lstStyle/>
                    <a:p>
                      <a:pPr algn="ctr"/>
                      <a:r>
                        <a:rPr lang="en-GB" dirty="0"/>
                        <a:t>36.5</a:t>
                      </a:r>
                    </a:p>
                  </a:txBody>
                  <a:tcPr/>
                </a:tc>
                <a:tc>
                  <a:txBody>
                    <a:bodyPr/>
                    <a:lstStyle/>
                    <a:p>
                      <a:pPr algn="ctr"/>
                      <a:r>
                        <a:rPr lang="en-GB" dirty="0"/>
                        <a:t>1.5</a:t>
                      </a:r>
                    </a:p>
                  </a:txBody>
                  <a:tcPr/>
                </a:tc>
                <a:tc>
                  <a:txBody>
                    <a:bodyPr/>
                    <a:lstStyle/>
                    <a:p>
                      <a:pPr algn="ctr"/>
                      <a:r>
                        <a:rPr lang="en-GB" dirty="0"/>
                        <a:t>4.1</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t>Improvement</a:t>
                      </a:r>
                    </a:p>
                    <a:p>
                      <a:pPr algn="ctr"/>
                      <a:endParaRPr lang="en-GB" dirty="0"/>
                    </a:p>
                  </a:txBody>
                  <a:tcPr/>
                </a:tc>
                <a:extLst>
                  <a:ext uri="{0D108BD9-81ED-4DB2-BD59-A6C34878D82A}">
                    <a16:rowId xmlns:a16="http://schemas.microsoft.com/office/drawing/2014/main" val="10002"/>
                  </a:ext>
                </a:extLst>
              </a:tr>
              <a:tr h="1720665">
                <a:tc>
                  <a:txBody>
                    <a:bodyPr/>
                    <a:lstStyle/>
                    <a:p>
                      <a:endParaRPr lang="en-GB" dirty="0"/>
                    </a:p>
                    <a:p>
                      <a:r>
                        <a:rPr lang="en-GB" dirty="0"/>
                        <a:t>Difference</a:t>
                      </a:r>
                    </a:p>
                    <a:p>
                      <a:r>
                        <a:rPr lang="en-GB" dirty="0"/>
                        <a:t>(days holding </a:t>
                      </a:r>
                    </a:p>
                    <a:p>
                      <a:r>
                        <a:rPr lang="en-GB" dirty="0"/>
                        <a:t>other’s working</a:t>
                      </a:r>
                      <a:r>
                        <a:rPr lang="en-GB" baseline="0" dirty="0"/>
                        <a:t> capital)</a:t>
                      </a:r>
                    </a:p>
                    <a:p>
                      <a:endParaRPr lang="en-GB" dirty="0"/>
                    </a:p>
                  </a:txBody>
                  <a:tcPr/>
                </a:tc>
                <a:tc>
                  <a:txBody>
                    <a:bodyPr/>
                    <a:lstStyle/>
                    <a:p>
                      <a:pPr algn="ctr"/>
                      <a:endParaRPr lang="en-GB" dirty="0"/>
                    </a:p>
                    <a:p>
                      <a:pPr algn="ctr"/>
                      <a:r>
                        <a:rPr lang="en-GB" dirty="0"/>
                        <a:t>33.6</a:t>
                      </a:r>
                    </a:p>
                  </a:txBody>
                  <a:tcPr/>
                </a:tc>
                <a:tc>
                  <a:txBody>
                    <a:bodyPr/>
                    <a:lstStyle/>
                    <a:p>
                      <a:pPr algn="ctr"/>
                      <a:endParaRPr lang="en-GB" dirty="0"/>
                    </a:p>
                    <a:p>
                      <a:pPr algn="ctr"/>
                      <a:r>
                        <a:rPr lang="en-GB" dirty="0"/>
                        <a:t>29.2</a:t>
                      </a:r>
                    </a:p>
                  </a:txBody>
                  <a:tcPr/>
                </a:tc>
                <a:tc>
                  <a:txBody>
                    <a:bodyPr/>
                    <a:lstStyle/>
                    <a:p>
                      <a:pPr algn="ctr"/>
                      <a:endParaRPr lang="en-GB" dirty="0"/>
                    </a:p>
                    <a:p>
                      <a:pPr algn="ctr"/>
                      <a:r>
                        <a:rPr lang="en-GB" dirty="0"/>
                        <a:t>4.4</a:t>
                      </a:r>
                    </a:p>
                  </a:txBody>
                  <a:tcPr/>
                </a:tc>
                <a:tc>
                  <a:txBody>
                    <a:bodyPr/>
                    <a:lstStyle/>
                    <a:p>
                      <a:pPr algn="ctr"/>
                      <a:endParaRPr lang="en-GB" dirty="0"/>
                    </a:p>
                    <a:p>
                      <a:pPr algn="ctr"/>
                      <a:r>
                        <a:rPr lang="en-GB" dirty="0"/>
                        <a:t>15.1</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p>
                    <a:p>
                      <a:pPr marL="0" marR="0" indent="0" algn="ctr" defTabSz="914400" rtl="0" eaLnBrk="1" fontAlgn="auto" latinLnBrk="0" hangingPunct="1">
                        <a:lnSpc>
                          <a:spcPct val="100000"/>
                        </a:lnSpc>
                        <a:spcBef>
                          <a:spcPts val="0"/>
                        </a:spcBef>
                        <a:spcAft>
                          <a:spcPts val="0"/>
                        </a:spcAft>
                        <a:buClrTx/>
                        <a:buSzTx/>
                        <a:buFontTx/>
                        <a:buNone/>
                        <a:tabLst/>
                        <a:defRPr/>
                      </a:pPr>
                      <a:r>
                        <a:rPr lang="en-GB" dirty="0"/>
                        <a:t>Improvement</a:t>
                      </a:r>
                    </a:p>
                    <a:p>
                      <a:pPr algn="ctr"/>
                      <a:endParaRPr lang="en-GB" dirty="0"/>
                    </a:p>
                  </a:txBody>
                  <a:tcPr/>
                </a:tc>
                <a:extLst>
                  <a:ext uri="{0D108BD9-81ED-4DB2-BD59-A6C34878D82A}">
                    <a16:rowId xmlns:a16="http://schemas.microsoft.com/office/drawing/2014/main" val="10003"/>
                  </a:ext>
                </a:extLst>
              </a:tr>
            </a:tbl>
          </a:graphicData>
        </a:graphic>
      </p:graphicFrame>
      <p:sp>
        <p:nvSpPr>
          <p:cNvPr id="4" name="Slide Number Placeholder 3"/>
          <p:cNvSpPr>
            <a:spLocks noGrp="1"/>
          </p:cNvSpPr>
          <p:nvPr>
            <p:ph type="sldNum" sz="quarter" idx="12"/>
          </p:nvPr>
        </p:nvSpPr>
        <p:spPr/>
        <p:txBody>
          <a:bodyPr/>
          <a:lstStyle/>
          <a:p>
            <a:fld id="{63A33278-8D2C-46E9-9145-8061F8ED03C5}" type="slidenum">
              <a:rPr lang="en-GB" smtClean="0"/>
              <a:t>21</a:t>
            </a:fld>
            <a:endParaRPr lang="en-GB" dirty="0"/>
          </a:p>
        </p:txBody>
      </p:sp>
    </p:spTree>
    <p:custDataLst>
      <p:tags r:id="rId1"/>
    </p:custDataLst>
    <p:extLst>
      <p:ext uri="{BB962C8B-B14F-4D97-AF65-F5344CB8AC3E}">
        <p14:creationId xmlns:p14="http://schemas.microsoft.com/office/powerpoint/2010/main" val="14573943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018DCF-BC13-4675-8876-DDECC314FCF1}"/>
              </a:ext>
            </a:extLst>
          </p:cNvPr>
          <p:cNvSpPr>
            <a:spLocks noGrp="1"/>
          </p:cNvSpPr>
          <p:nvPr>
            <p:ph type="title"/>
          </p:nvPr>
        </p:nvSpPr>
        <p:spPr>
          <a:xfrm>
            <a:off x="32138" y="313521"/>
            <a:ext cx="8902856" cy="380247"/>
          </a:xfrm>
        </p:spPr>
        <p:txBody>
          <a:bodyPr>
            <a:normAutofit fontScale="90000"/>
          </a:bodyPr>
          <a:lstStyle/>
          <a:p>
            <a:pPr algn="ctr"/>
            <a:r>
              <a:rPr lang="en-GB" sz="3400" dirty="0"/>
              <a:t>Assessing working capital–working capital to sales</a:t>
            </a:r>
          </a:p>
        </p:txBody>
      </p:sp>
      <p:graphicFrame>
        <p:nvGraphicFramePr>
          <p:cNvPr id="4" name="Content Placeholder 3">
            <a:extLst>
              <a:ext uri="{FF2B5EF4-FFF2-40B4-BE49-F238E27FC236}">
                <a16:creationId xmlns:a16="http://schemas.microsoft.com/office/drawing/2014/main" id="{3C7398B2-97B5-4C06-AC74-ACCE15EC6EC9}"/>
              </a:ext>
            </a:extLst>
          </p:cNvPr>
          <p:cNvGraphicFramePr>
            <a:graphicFrameLocks noGrp="1"/>
          </p:cNvGraphicFramePr>
          <p:nvPr>
            <p:ph idx="1"/>
            <p:extLst>
              <p:ext uri="{D42A27DB-BD31-4B8C-83A1-F6EECF244321}">
                <p14:modId xmlns:p14="http://schemas.microsoft.com/office/powerpoint/2010/main" val="2446409646"/>
              </p:ext>
            </p:extLst>
          </p:nvPr>
        </p:nvGraphicFramePr>
        <p:xfrm>
          <a:off x="179512" y="779910"/>
          <a:ext cx="8755482" cy="4805140"/>
        </p:xfrm>
        <a:graphic>
          <a:graphicData uri="http://schemas.openxmlformats.org/drawingml/2006/table">
            <a:tbl>
              <a:tblPr firstRow="1" firstCol="1" bandRow="1">
                <a:tableStyleId>{7DF18680-E054-41AD-8BC1-D1AEF772440D}</a:tableStyleId>
              </a:tblPr>
              <a:tblGrid>
                <a:gridCol w="4569478">
                  <a:extLst>
                    <a:ext uri="{9D8B030D-6E8A-4147-A177-3AD203B41FA5}">
                      <a16:colId xmlns:a16="http://schemas.microsoft.com/office/drawing/2014/main" val="2412206828"/>
                    </a:ext>
                  </a:extLst>
                </a:gridCol>
                <a:gridCol w="2093002">
                  <a:extLst>
                    <a:ext uri="{9D8B030D-6E8A-4147-A177-3AD203B41FA5}">
                      <a16:colId xmlns:a16="http://schemas.microsoft.com/office/drawing/2014/main" val="691005071"/>
                    </a:ext>
                  </a:extLst>
                </a:gridCol>
                <a:gridCol w="2093002">
                  <a:extLst>
                    <a:ext uri="{9D8B030D-6E8A-4147-A177-3AD203B41FA5}">
                      <a16:colId xmlns:a16="http://schemas.microsoft.com/office/drawing/2014/main" val="1982545808"/>
                    </a:ext>
                  </a:extLst>
                </a:gridCol>
              </a:tblGrid>
              <a:tr h="524144">
                <a:tc>
                  <a:txBody>
                    <a:bodyPr/>
                    <a:lstStyle/>
                    <a:p>
                      <a:pPr algn="l">
                        <a:lnSpc>
                          <a:spcPct val="115000"/>
                        </a:lnSpc>
                        <a:spcAft>
                          <a:spcPts val="0"/>
                        </a:spcAft>
                      </a:pPr>
                      <a:r>
                        <a:rPr lang="en-GB" sz="1800" dirty="0">
                          <a:effectLst/>
                        </a:rPr>
                        <a:t> </a:t>
                      </a:r>
                    </a:p>
                    <a:p>
                      <a:pPr algn="l">
                        <a:lnSpc>
                          <a:spcPct val="115000"/>
                        </a:lnSpc>
                        <a:spcAft>
                          <a:spcPts val="0"/>
                        </a:spcAft>
                      </a:pPr>
                      <a:r>
                        <a:rPr lang="en-GB" sz="1800" dirty="0">
                          <a:effectLst/>
                        </a:rPr>
                        <a:t>Working capital to sales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800" dirty="0">
                          <a:effectLst/>
                        </a:rPr>
                        <a:t> </a:t>
                      </a:r>
                    </a:p>
                    <a:p>
                      <a:pPr algn="ctr">
                        <a:lnSpc>
                          <a:spcPct val="115000"/>
                        </a:lnSpc>
                        <a:spcAft>
                          <a:spcPts val="0"/>
                        </a:spcAft>
                      </a:pPr>
                      <a:r>
                        <a:rPr lang="en-GB" sz="1800" dirty="0">
                          <a:effectLst/>
                        </a:rPr>
                        <a:t>2022</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800" dirty="0">
                          <a:effectLst/>
                        </a:rPr>
                        <a:t> </a:t>
                      </a:r>
                    </a:p>
                    <a:p>
                      <a:pPr algn="ctr">
                        <a:lnSpc>
                          <a:spcPct val="115000"/>
                        </a:lnSpc>
                        <a:spcAft>
                          <a:spcPts val="0"/>
                        </a:spcAft>
                      </a:pPr>
                      <a:r>
                        <a:rPr lang="en-GB" sz="1800" dirty="0">
                          <a:effectLst/>
                        </a:rPr>
                        <a:t>2021</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7684931"/>
                  </a:ext>
                </a:extLst>
              </a:tr>
              <a:tr h="4194587">
                <a:tc>
                  <a:txBody>
                    <a:bodyPr/>
                    <a:lstStyle/>
                    <a:p>
                      <a:pPr algn="l">
                        <a:lnSpc>
                          <a:spcPct val="115000"/>
                        </a:lnSpc>
                        <a:spcAft>
                          <a:spcPts val="0"/>
                        </a:spcAft>
                      </a:pPr>
                      <a:r>
                        <a:rPr lang="en-GB" sz="1600" dirty="0">
                          <a:effectLst/>
                        </a:rPr>
                        <a:t> </a:t>
                      </a:r>
                    </a:p>
                    <a:p>
                      <a:pPr algn="ctr">
                        <a:lnSpc>
                          <a:spcPct val="115000"/>
                        </a:lnSpc>
                        <a:spcAft>
                          <a:spcPts val="0"/>
                        </a:spcAft>
                      </a:pPr>
                      <a:r>
                        <a:rPr lang="en-GB" sz="1600" u="sng" dirty="0">
                          <a:effectLst/>
                        </a:rPr>
                        <a:t>Current Assets – Current liabilities</a:t>
                      </a:r>
                      <a:r>
                        <a:rPr lang="en-GB" sz="1600" dirty="0">
                          <a:effectLst/>
                        </a:rPr>
                        <a:t>  x 100</a:t>
                      </a:r>
                    </a:p>
                    <a:p>
                      <a:pPr algn="ctr">
                        <a:lnSpc>
                          <a:spcPct val="115000"/>
                        </a:lnSpc>
                        <a:spcAft>
                          <a:spcPts val="0"/>
                        </a:spcAft>
                      </a:pPr>
                      <a:r>
                        <a:rPr lang="en-GB" sz="1600" dirty="0">
                          <a:effectLst/>
                        </a:rPr>
                        <a:t> sales turnover </a:t>
                      </a:r>
                    </a:p>
                    <a:p>
                      <a:pPr algn="l">
                        <a:lnSpc>
                          <a:spcPct val="115000"/>
                        </a:lnSpc>
                        <a:spcAft>
                          <a:spcPts val="0"/>
                        </a:spcAft>
                      </a:pPr>
                      <a:r>
                        <a:rPr lang="en-GB" sz="1600" dirty="0">
                          <a:effectLst/>
                        </a:rPr>
                        <a:t>  </a:t>
                      </a:r>
                    </a:p>
                    <a:p>
                      <a:pPr algn="l">
                        <a:lnSpc>
                          <a:spcPct val="115000"/>
                        </a:lnSpc>
                        <a:spcAft>
                          <a:spcPts val="0"/>
                        </a:spcAft>
                      </a:pPr>
                      <a:r>
                        <a:rPr lang="en-GB" sz="1600" dirty="0">
                          <a:effectLst/>
                        </a:rPr>
                        <a:t>This ratio takes the working capital as a percentage of  sales turnover. It is derived from both the income statement and financial position statement. It addresses one of the most prevalent of problems in working capital management; overtrading.</a:t>
                      </a:r>
                    </a:p>
                  </a:txBody>
                  <a:tcPr marL="68580" marR="68580" marT="0" marB="0"/>
                </a:tc>
                <a:tc>
                  <a:txBody>
                    <a:bodyPr/>
                    <a:lstStyle/>
                    <a:p>
                      <a:pPr algn="l">
                        <a:lnSpc>
                          <a:spcPct val="115000"/>
                        </a:lnSpc>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15000"/>
                        </a:lnSpc>
                        <a:spcAft>
                          <a:spcPts val="0"/>
                        </a:spcAft>
                      </a:pPr>
                      <a:r>
                        <a:rPr lang="en-GB" sz="1600" dirty="0">
                          <a:effectLst/>
                        </a:rPr>
                        <a:t> </a:t>
                      </a:r>
                    </a:p>
                    <a:p>
                      <a:pPr algn="l">
                        <a:lnSpc>
                          <a:spcPct val="115000"/>
                        </a:lnSpc>
                        <a:spcAft>
                          <a:spcPts val="0"/>
                        </a:spcAft>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15000"/>
                        </a:lnSpc>
                        <a:spcAft>
                          <a:spcPts val="0"/>
                        </a:spcAft>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43893490"/>
                  </a:ext>
                </a:extLst>
              </a:tr>
            </a:tbl>
          </a:graphicData>
        </a:graphic>
      </p:graphicFrame>
      <p:sp>
        <p:nvSpPr>
          <p:cNvPr id="3" name="Slide Number Placeholder 2">
            <a:extLst>
              <a:ext uri="{FF2B5EF4-FFF2-40B4-BE49-F238E27FC236}">
                <a16:creationId xmlns:a16="http://schemas.microsoft.com/office/drawing/2014/main" id="{4D39100F-6352-4109-9FC7-A854E6350523}"/>
              </a:ext>
            </a:extLst>
          </p:cNvPr>
          <p:cNvSpPr>
            <a:spLocks noGrp="1"/>
          </p:cNvSpPr>
          <p:nvPr>
            <p:ph type="sldNum" sz="quarter" idx="12"/>
          </p:nvPr>
        </p:nvSpPr>
        <p:spPr/>
        <p:txBody>
          <a:bodyPr/>
          <a:lstStyle/>
          <a:p>
            <a:fld id="{63A33278-8D2C-46E9-9145-8061F8ED03C5}" type="slidenum">
              <a:rPr lang="en-GB" smtClean="0"/>
              <a:t>22</a:t>
            </a:fld>
            <a:endParaRPr lang="en-GB" dirty="0"/>
          </a:p>
        </p:txBody>
      </p:sp>
      <p:sp>
        <p:nvSpPr>
          <p:cNvPr id="5" name="TextBox 4">
            <a:extLst>
              <a:ext uri="{FF2B5EF4-FFF2-40B4-BE49-F238E27FC236}">
                <a16:creationId xmlns:a16="http://schemas.microsoft.com/office/drawing/2014/main" id="{7E629ED3-6A85-741D-4029-78FFC63E205B}"/>
              </a:ext>
            </a:extLst>
          </p:cNvPr>
          <p:cNvSpPr txBox="1"/>
          <p:nvPr/>
        </p:nvSpPr>
        <p:spPr>
          <a:xfrm>
            <a:off x="6948264" y="2060848"/>
            <a:ext cx="1986730" cy="923330"/>
          </a:xfrm>
          <a:prstGeom prst="rect">
            <a:avLst/>
          </a:prstGeom>
          <a:noFill/>
        </p:spPr>
        <p:txBody>
          <a:bodyPr wrap="square" rtlCol="0">
            <a:spAutoFit/>
          </a:bodyPr>
          <a:lstStyle/>
          <a:p>
            <a:pPr algn="ctr"/>
            <a:r>
              <a:rPr lang="en-GB" dirty="0"/>
              <a:t>(65,000 –31,500)/ 250,000 x 100 = 13.4%</a:t>
            </a:r>
          </a:p>
        </p:txBody>
      </p:sp>
      <p:sp>
        <p:nvSpPr>
          <p:cNvPr id="6" name="TextBox 5">
            <a:extLst>
              <a:ext uri="{FF2B5EF4-FFF2-40B4-BE49-F238E27FC236}">
                <a16:creationId xmlns:a16="http://schemas.microsoft.com/office/drawing/2014/main" id="{0D73E617-8185-69F5-3617-92008121887D}"/>
              </a:ext>
            </a:extLst>
          </p:cNvPr>
          <p:cNvSpPr txBox="1"/>
          <p:nvPr/>
        </p:nvSpPr>
        <p:spPr>
          <a:xfrm>
            <a:off x="4716016" y="2060848"/>
            <a:ext cx="1986730" cy="923330"/>
          </a:xfrm>
          <a:prstGeom prst="rect">
            <a:avLst/>
          </a:prstGeom>
          <a:noFill/>
        </p:spPr>
        <p:txBody>
          <a:bodyPr wrap="square" rtlCol="0">
            <a:spAutoFit/>
          </a:bodyPr>
          <a:lstStyle/>
          <a:p>
            <a:pPr algn="ctr"/>
            <a:r>
              <a:rPr lang="en-GB" dirty="0"/>
              <a:t>(60,000 –40,000)/ 300,000 x 100 = 6.7%</a:t>
            </a:r>
          </a:p>
        </p:txBody>
      </p:sp>
    </p:spTree>
    <p:custDataLst>
      <p:tags r:id="rId1"/>
    </p:custDataLst>
    <p:extLst>
      <p:ext uri="{BB962C8B-B14F-4D97-AF65-F5344CB8AC3E}">
        <p14:creationId xmlns:p14="http://schemas.microsoft.com/office/powerpoint/2010/main" val="18252952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6F2D16-66C1-4EB4-AAB5-B237B3AAD040}"/>
              </a:ext>
            </a:extLst>
          </p:cNvPr>
          <p:cNvSpPr>
            <a:spLocks noGrp="1"/>
          </p:cNvSpPr>
          <p:nvPr>
            <p:ph type="title"/>
          </p:nvPr>
        </p:nvSpPr>
        <p:spPr>
          <a:xfrm>
            <a:off x="321481" y="450954"/>
            <a:ext cx="8210959" cy="380247"/>
          </a:xfrm>
        </p:spPr>
        <p:txBody>
          <a:bodyPr>
            <a:noAutofit/>
          </a:bodyPr>
          <a:lstStyle/>
          <a:p>
            <a:pPr algn="ctr"/>
            <a:r>
              <a:rPr lang="en-GB" sz="3600" dirty="0"/>
              <a:t>Northern Travel plc working capital ratios summary table</a:t>
            </a:r>
          </a:p>
        </p:txBody>
      </p:sp>
      <p:graphicFrame>
        <p:nvGraphicFramePr>
          <p:cNvPr id="4" name="Content Placeholder 3">
            <a:extLst>
              <a:ext uri="{FF2B5EF4-FFF2-40B4-BE49-F238E27FC236}">
                <a16:creationId xmlns:a16="http://schemas.microsoft.com/office/drawing/2014/main" id="{A1F4B81D-80B7-480B-929B-8BE4A33D7BD4}"/>
              </a:ext>
            </a:extLst>
          </p:cNvPr>
          <p:cNvGraphicFramePr>
            <a:graphicFrameLocks noGrp="1"/>
          </p:cNvGraphicFramePr>
          <p:nvPr>
            <p:ph idx="1"/>
            <p:extLst>
              <p:ext uri="{D42A27DB-BD31-4B8C-83A1-F6EECF244321}">
                <p14:modId xmlns:p14="http://schemas.microsoft.com/office/powerpoint/2010/main" val="3668018438"/>
              </p:ext>
            </p:extLst>
          </p:nvPr>
        </p:nvGraphicFramePr>
        <p:xfrm>
          <a:off x="321481" y="1156797"/>
          <a:ext cx="8501038" cy="4427979"/>
        </p:xfrm>
        <a:graphic>
          <a:graphicData uri="http://schemas.openxmlformats.org/drawingml/2006/table">
            <a:tbl>
              <a:tblPr firstRow="1" firstCol="1" bandRow="1">
                <a:tableStyleId>{7DF18680-E054-41AD-8BC1-D1AEF772440D}</a:tableStyleId>
              </a:tblPr>
              <a:tblGrid>
                <a:gridCol w="2968818">
                  <a:extLst>
                    <a:ext uri="{9D8B030D-6E8A-4147-A177-3AD203B41FA5}">
                      <a16:colId xmlns:a16="http://schemas.microsoft.com/office/drawing/2014/main" val="3235174462"/>
                    </a:ext>
                  </a:extLst>
                </a:gridCol>
                <a:gridCol w="1265449">
                  <a:extLst>
                    <a:ext uri="{9D8B030D-6E8A-4147-A177-3AD203B41FA5}">
                      <a16:colId xmlns:a16="http://schemas.microsoft.com/office/drawing/2014/main" val="1820317717"/>
                    </a:ext>
                  </a:extLst>
                </a:gridCol>
                <a:gridCol w="1265449">
                  <a:extLst>
                    <a:ext uri="{9D8B030D-6E8A-4147-A177-3AD203B41FA5}">
                      <a16:colId xmlns:a16="http://schemas.microsoft.com/office/drawing/2014/main" val="125462813"/>
                    </a:ext>
                  </a:extLst>
                </a:gridCol>
                <a:gridCol w="1500661">
                  <a:extLst>
                    <a:ext uri="{9D8B030D-6E8A-4147-A177-3AD203B41FA5}">
                      <a16:colId xmlns:a16="http://schemas.microsoft.com/office/drawing/2014/main" val="3592663697"/>
                    </a:ext>
                  </a:extLst>
                </a:gridCol>
                <a:gridCol w="1500661">
                  <a:extLst>
                    <a:ext uri="{9D8B030D-6E8A-4147-A177-3AD203B41FA5}">
                      <a16:colId xmlns:a16="http://schemas.microsoft.com/office/drawing/2014/main" val="1336046565"/>
                    </a:ext>
                  </a:extLst>
                </a:gridCol>
              </a:tblGrid>
              <a:tr h="945321">
                <a:tc>
                  <a:txBody>
                    <a:bodyPr/>
                    <a:lstStyle/>
                    <a:p>
                      <a:pPr>
                        <a:lnSpc>
                          <a:spcPct val="115000"/>
                        </a:lnSpc>
                        <a:spcAft>
                          <a:spcPts val="1000"/>
                        </a:spcAft>
                      </a:pPr>
                      <a:r>
                        <a:rPr lang="en-GB" sz="1500" dirty="0">
                          <a:effectLst/>
                        </a:rPr>
                        <a:t> </a:t>
                      </a:r>
                    </a:p>
                    <a:p>
                      <a:pPr>
                        <a:lnSpc>
                          <a:spcPct val="115000"/>
                        </a:lnSpc>
                        <a:spcAft>
                          <a:spcPts val="1000"/>
                        </a:spcAft>
                      </a:pPr>
                      <a:r>
                        <a:rPr lang="en-GB" sz="1500" dirty="0">
                          <a:effectLst/>
                        </a:rPr>
                        <a:t>RATIO</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0"/>
                        </a:spcAft>
                      </a:pPr>
                      <a:r>
                        <a:rPr lang="en-GB" sz="1500" dirty="0">
                          <a:effectLst/>
                        </a:rPr>
                        <a:t> </a:t>
                      </a:r>
                    </a:p>
                    <a:p>
                      <a:pPr algn="ctr">
                        <a:lnSpc>
                          <a:spcPct val="100000"/>
                        </a:lnSpc>
                        <a:spcAft>
                          <a:spcPts val="0"/>
                        </a:spcAft>
                      </a:pPr>
                      <a:r>
                        <a:rPr lang="en-GB" sz="1500" dirty="0">
                          <a:effectLst/>
                        </a:rPr>
                        <a:t>2022</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0"/>
                        </a:spcAft>
                      </a:pPr>
                      <a:endParaRPr lang="en-GB" sz="1500" dirty="0">
                        <a:effectLst/>
                      </a:endParaRPr>
                    </a:p>
                    <a:p>
                      <a:pPr algn="ctr">
                        <a:lnSpc>
                          <a:spcPct val="100000"/>
                        </a:lnSpc>
                        <a:spcAft>
                          <a:spcPts val="0"/>
                        </a:spcAft>
                      </a:pPr>
                      <a:r>
                        <a:rPr lang="en-GB" sz="1500" dirty="0">
                          <a:effectLst/>
                        </a:rPr>
                        <a:t>2021</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0"/>
                        </a:spcAft>
                      </a:pPr>
                      <a:r>
                        <a:rPr lang="en-GB" sz="1500" dirty="0">
                          <a:effectLst/>
                        </a:rPr>
                        <a:t> </a:t>
                      </a:r>
                    </a:p>
                    <a:p>
                      <a:pPr algn="ctr">
                        <a:lnSpc>
                          <a:spcPct val="100000"/>
                        </a:lnSpc>
                        <a:spcAft>
                          <a:spcPts val="0"/>
                        </a:spcAft>
                      </a:pPr>
                      <a:r>
                        <a:rPr lang="en-GB" sz="1500" dirty="0">
                          <a:effectLst/>
                        </a:rPr>
                        <a:t>Absolute</a:t>
                      </a:r>
                    </a:p>
                    <a:p>
                      <a:pPr algn="ctr">
                        <a:lnSpc>
                          <a:spcPct val="100000"/>
                        </a:lnSpc>
                        <a:spcAft>
                          <a:spcPts val="0"/>
                        </a:spcAft>
                      </a:pPr>
                      <a:r>
                        <a:rPr lang="en-GB" sz="1500" dirty="0">
                          <a:effectLst/>
                        </a:rPr>
                        <a:t>Difference</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0"/>
                        </a:spcAft>
                      </a:pPr>
                      <a:r>
                        <a:rPr lang="en-GB" sz="1500" dirty="0">
                          <a:effectLst/>
                        </a:rPr>
                        <a:t> Relative (performance)Difference</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75587876"/>
                  </a:ext>
                </a:extLst>
              </a:tr>
              <a:tr h="245453">
                <a:tc>
                  <a:txBody>
                    <a:bodyPr/>
                    <a:lstStyle/>
                    <a:p>
                      <a:pPr>
                        <a:lnSpc>
                          <a:spcPct val="115000"/>
                        </a:lnSpc>
                        <a:spcAft>
                          <a:spcPts val="1000"/>
                        </a:spcAft>
                      </a:pPr>
                      <a:r>
                        <a:rPr lang="en-GB" sz="1500" dirty="0">
                          <a:effectLst/>
                        </a:rPr>
                        <a:t>Working capital</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r>
                        <a:rPr lang="en-GB" sz="2000" dirty="0">
                          <a:effectLst/>
                        </a:rPr>
                        <a:t>20,000</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r>
                        <a:rPr lang="en-GB" sz="2000" dirty="0">
                          <a:effectLst/>
                        </a:rPr>
                        <a:t>33,500</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r>
                        <a:rPr lang="en-GB" sz="2000" dirty="0">
                          <a:effectLst/>
                        </a:rPr>
                        <a:t>13,500</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r>
                        <a:rPr lang="en-GB" sz="2000" dirty="0">
                          <a:effectLst/>
                        </a:rPr>
                        <a:t>-40.3%</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18301728"/>
                  </a:ext>
                </a:extLst>
              </a:tr>
              <a:tr h="245453">
                <a:tc>
                  <a:txBody>
                    <a:bodyPr/>
                    <a:lstStyle/>
                    <a:p>
                      <a:pPr>
                        <a:lnSpc>
                          <a:spcPct val="115000"/>
                        </a:lnSpc>
                        <a:spcAft>
                          <a:spcPts val="1000"/>
                        </a:spcAft>
                      </a:pPr>
                      <a:r>
                        <a:rPr lang="en-GB" sz="1500" dirty="0">
                          <a:effectLst/>
                        </a:rPr>
                        <a:t>Current Ratio</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r>
                        <a:rPr lang="en-GB" sz="2000" dirty="0">
                          <a:effectLst/>
                        </a:rPr>
                        <a:t> 1.5 times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r>
                        <a:rPr lang="en-GB" sz="2000" dirty="0">
                          <a:effectLst/>
                        </a:rPr>
                        <a:t>2.1 times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r>
                        <a:rPr lang="en-GB" sz="2000" dirty="0">
                          <a:effectLst/>
                        </a:rPr>
                        <a:t>0.6 times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r>
                        <a:rPr lang="en-GB" sz="2000" dirty="0">
                          <a:effectLst/>
                        </a:rPr>
                        <a:t>-28.6%</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78832850"/>
                  </a:ext>
                </a:extLst>
              </a:tr>
              <a:tr h="245453">
                <a:tc>
                  <a:txBody>
                    <a:bodyPr/>
                    <a:lstStyle/>
                    <a:p>
                      <a:pPr>
                        <a:lnSpc>
                          <a:spcPct val="115000"/>
                        </a:lnSpc>
                        <a:spcAft>
                          <a:spcPts val="1000"/>
                        </a:spcAft>
                      </a:pPr>
                      <a:r>
                        <a:rPr lang="en-GB" sz="1500" dirty="0">
                          <a:effectLst/>
                        </a:rPr>
                        <a:t>Acid Test or Quick Ratio</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r>
                        <a:rPr lang="en-GB" sz="2000" dirty="0">
                          <a:effectLst/>
                        </a:rPr>
                        <a:t> 0.7 times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r>
                        <a:rPr lang="en-GB" sz="2000" dirty="0">
                          <a:effectLst/>
                        </a:rPr>
                        <a:t>1.5 times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r>
                        <a:rPr lang="en-GB" sz="2000" dirty="0">
                          <a:effectLst/>
                        </a:rPr>
                        <a:t>  0.8 times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r>
                        <a:rPr lang="en-GB" sz="2000" dirty="0">
                          <a:effectLst/>
                        </a:rPr>
                        <a:t>-53.3%</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64148959"/>
                  </a:ext>
                </a:extLst>
              </a:tr>
              <a:tr h="245453">
                <a:tc>
                  <a:txBody>
                    <a:bodyPr/>
                    <a:lstStyle/>
                    <a:p>
                      <a:pPr>
                        <a:lnSpc>
                          <a:spcPct val="115000"/>
                        </a:lnSpc>
                        <a:spcAft>
                          <a:spcPts val="10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Cash ratio</a:t>
                      </a:r>
                    </a:p>
                  </a:txBody>
                  <a:tcPr marL="68580" marR="68580" marT="0" marB="0"/>
                </a:tc>
                <a:tc>
                  <a:txBody>
                    <a:bodyPr/>
                    <a:lstStyle/>
                    <a:p>
                      <a:pPr algn="r">
                        <a:lnSpc>
                          <a:spcPct val="115000"/>
                        </a:lnSpc>
                        <a:spcAft>
                          <a:spcPts val="1000"/>
                        </a:spcAft>
                      </a:pPr>
                      <a:r>
                        <a:rPr lang="en-GB" sz="2100" dirty="0">
                          <a:effectLst/>
                          <a:latin typeface="Calibri" panose="020F0502020204030204" pitchFamily="34" charset="0"/>
                          <a:ea typeface="Calibri" panose="020F0502020204030204" pitchFamily="34" charset="0"/>
                          <a:cs typeface="Times New Roman" panose="02020603050405020304" pitchFamily="18" charset="0"/>
                        </a:rPr>
                        <a:t>7.5%</a:t>
                      </a:r>
                    </a:p>
                  </a:txBody>
                  <a:tcPr marL="68580" marR="68580" marT="0" marB="0"/>
                </a:tc>
                <a:tc>
                  <a:txBody>
                    <a:bodyPr/>
                    <a:lstStyle/>
                    <a:p>
                      <a:pPr algn="r">
                        <a:lnSpc>
                          <a:spcPct val="115000"/>
                        </a:lnSpc>
                        <a:spcAft>
                          <a:spcPts val="1000"/>
                        </a:spcAft>
                      </a:pPr>
                      <a:r>
                        <a:rPr lang="en-GB" sz="2100" dirty="0">
                          <a:effectLst/>
                          <a:latin typeface="Calibri" panose="020F0502020204030204" pitchFamily="34" charset="0"/>
                          <a:ea typeface="Calibri" panose="020F0502020204030204" pitchFamily="34" charset="0"/>
                          <a:cs typeface="Times New Roman" panose="02020603050405020304" pitchFamily="18" charset="0"/>
                        </a:rPr>
                        <a:t>85.7%</a:t>
                      </a:r>
                    </a:p>
                  </a:txBody>
                  <a:tcPr marL="68580" marR="68580" marT="0" marB="0"/>
                </a:tc>
                <a:tc>
                  <a:txBody>
                    <a:bodyPr/>
                    <a:lstStyle/>
                    <a:p>
                      <a:pPr algn="r">
                        <a:lnSpc>
                          <a:spcPct val="115000"/>
                        </a:lnSpc>
                        <a:spcAft>
                          <a:spcPts val="1000"/>
                        </a:spcAft>
                      </a:pPr>
                      <a:r>
                        <a:rPr lang="en-GB" sz="2100" dirty="0">
                          <a:effectLst/>
                          <a:latin typeface="Calibri" panose="020F0502020204030204" pitchFamily="34" charset="0"/>
                          <a:ea typeface="Calibri" panose="020F0502020204030204" pitchFamily="34" charset="0"/>
                          <a:cs typeface="Times New Roman" panose="02020603050405020304" pitchFamily="18" charset="0"/>
                        </a:rPr>
                        <a:t>78.2%</a:t>
                      </a:r>
                    </a:p>
                  </a:txBody>
                  <a:tcPr marL="68580" marR="68580" marT="0" marB="0"/>
                </a:tc>
                <a:tc>
                  <a:txBody>
                    <a:bodyPr/>
                    <a:lstStyle/>
                    <a:p>
                      <a:pPr algn="r">
                        <a:lnSpc>
                          <a:spcPct val="115000"/>
                        </a:lnSpc>
                        <a:spcAft>
                          <a:spcPts val="1000"/>
                        </a:spcAft>
                      </a:pPr>
                      <a:r>
                        <a:rPr lang="en-GB" sz="2100" dirty="0">
                          <a:effectLst/>
                          <a:latin typeface="Calibri" panose="020F0502020204030204" pitchFamily="34" charset="0"/>
                          <a:ea typeface="Calibri" panose="020F0502020204030204" pitchFamily="34" charset="0"/>
                          <a:cs typeface="Times New Roman" panose="02020603050405020304" pitchFamily="18" charset="0"/>
                        </a:rPr>
                        <a:t>-91.3%</a:t>
                      </a:r>
                    </a:p>
                  </a:txBody>
                  <a:tcPr marL="68580" marR="68580" marT="0" marB="0"/>
                </a:tc>
                <a:extLst>
                  <a:ext uri="{0D108BD9-81ED-4DB2-BD59-A6C34878D82A}">
                    <a16:rowId xmlns:a16="http://schemas.microsoft.com/office/drawing/2014/main" val="119542512"/>
                  </a:ext>
                </a:extLst>
              </a:tr>
              <a:tr h="245453">
                <a:tc>
                  <a:txBody>
                    <a:bodyPr/>
                    <a:lstStyle/>
                    <a:p>
                      <a:pPr>
                        <a:lnSpc>
                          <a:spcPct val="115000"/>
                        </a:lnSpc>
                        <a:spcAft>
                          <a:spcPts val="1000"/>
                        </a:spcAft>
                      </a:pPr>
                      <a:r>
                        <a:rPr lang="en-GB" sz="1500" dirty="0">
                          <a:effectLst/>
                        </a:rPr>
                        <a:t>Payables days</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r>
                        <a:rPr lang="en-GB" sz="2000" dirty="0">
                          <a:effectLst/>
                        </a:rPr>
                        <a:t>71.6 days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r>
                        <a:rPr lang="en-GB" sz="2000" dirty="0">
                          <a:effectLst/>
                        </a:rPr>
                        <a:t>65.7 days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r>
                        <a:rPr lang="en-GB" sz="2000" dirty="0">
                          <a:effectLst/>
                        </a:rPr>
                        <a:t>5.9 days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r>
                        <a:rPr lang="en-GB" sz="2000" dirty="0">
                          <a:effectLst/>
                        </a:rPr>
                        <a:t>+9.0%</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9"/>
                  </a:ext>
                </a:extLst>
              </a:tr>
              <a:tr h="245453">
                <a:tc>
                  <a:txBody>
                    <a:bodyPr/>
                    <a:lstStyle/>
                    <a:p>
                      <a:pPr>
                        <a:lnSpc>
                          <a:spcPct val="115000"/>
                        </a:lnSpc>
                        <a:spcAft>
                          <a:spcPts val="1000"/>
                        </a:spcAft>
                      </a:pPr>
                      <a:r>
                        <a:rPr lang="en-GB" sz="1500" dirty="0">
                          <a:effectLst/>
                        </a:rPr>
                        <a:t>Receivables days</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r>
                        <a:rPr lang="en-GB" sz="2000" dirty="0">
                          <a:effectLst/>
                          <a:latin typeface="Calibri" panose="020F0502020204030204" pitchFamily="34" charset="0"/>
                          <a:ea typeface="Calibri" panose="020F0502020204030204" pitchFamily="34" charset="0"/>
                          <a:cs typeface="Times New Roman" panose="02020603050405020304" pitchFamily="18" charset="0"/>
                        </a:rPr>
                        <a:t>38.0 days</a:t>
                      </a:r>
                    </a:p>
                  </a:txBody>
                  <a:tcPr marL="68580" marR="68580" marT="0" marB="0"/>
                </a:tc>
                <a:tc>
                  <a:txBody>
                    <a:bodyPr/>
                    <a:lstStyle/>
                    <a:p>
                      <a:pPr algn="r">
                        <a:lnSpc>
                          <a:spcPct val="115000"/>
                        </a:lnSpc>
                        <a:spcAft>
                          <a:spcPts val="1000"/>
                        </a:spcAft>
                      </a:pPr>
                      <a:r>
                        <a:rPr lang="en-GB" sz="2000" dirty="0">
                          <a:effectLst/>
                        </a:rPr>
                        <a:t>36.5 days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r>
                        <a:rPr lang="en-GB" sz="2000" dirty="0">
                          <a:effectLst/>
                        </a:rPr>
                        <a:t>1.5 days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r>
                        <a:rPr lang="en-GB" sz="2000" dirty="0">
                          <a:effectLst/>
                        </a:rPr>
                        <a:t>-4.1%</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10"/>
                  </a:ext>
                </a:extLst>
              </a:tr>
              <a:tr h="245453">
                <a:tc>
                  <a:txBody>
                    <a:bodyPr/>
                    <a:lstStyle/>
                    <a:p>
                      <a:pPr>
                        <a:lnSpc>
                          <a:spcPct val="115000"/>
                        </a:lnSpc>
                        <a:spcAft>
                          <a:spcPts val="1000"/>
                        </a:spcAft>
                      </a:pPr>
                      <a:r>
                        <a:rPr lang="en-GB" sz="1500" dirty="0">
                          <a:effectLst/>
                        </a:rPr>
                        <a:t>Holding days</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r>
                        <a:rPr lang="en-GB" sz="2000" dirty="0">
                          <a:effectLst/>
                        </a:rPr>
                        <a:t>33.6 days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r>
                        <a:rPr lang="en-GB" sz="2000" dirty="0">
                          <a:effectLst/>
                        </a:rPr>
                        <a:t>29.2 days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r>
                        <a:rPr lang="en-GB" sz="2000" dirty="0">
                          <a:effectLst/>
                        </a:rPr>
                        <a:t>4.4 days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r>
                        <a:rPr lang="en-GB" sz="2000" dirty="0">
                          <a:effectLst/>
                        </a:rPr>
                        <a:t>+15.1%</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49251516"/>
                  </a:ext>
                </a:extLst>
              </a:tr>
              <a:tr h="245453">
                <a:tc>
                  <a:txBody>
                    <a:bodyPr/>
                    <a:lstStyle/>
                    <a:p>
                      <a:pPr>
                        <a:lnSpc>
                          <a:spcPct val="115000"/>
                        </a:lnSpc>
                        <a:spcAft>
                          <a:spcPts val="1000"/>
                        </a:spcAft>
                      </a:pPr>
                      <a:r>
                        <a:rPr lang="en-GB" sz="1500" dirty="0">
                          <a:effectLst/>
                        </a:rPr>
                        <a:t>Inventory Days</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r>
                        <a:rPr lang="en-GB" sz="2000" dirty="0">
                          <a:effectLst/>
                        </a:rPr>
                        <a:t> 57.3 days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r>
                        <a:rPr lang="en-GB" sz="2000" dirty="0">
                          <a:effectLst/>
                        </a:rPr>
                        <a:t>37.5 days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r>
                        <a:rPr lang="en-GB" sz="2000" dirty="0">
                          <a:effectLst/>
                        </a:rPr>
                        <a:t> 19.8 days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r>
                        <a:rPr lang="en-GB" sz="2000" dirty="0">
                          <a:effectLst/>
                        </a:rPr>
                        <a:t> -52.8%</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33326684"/>
                  </a:ext>
                </a:extLst>
              </a:tr>
              <a:tr h="245453">
                <a:tc>
                  <a:txBody>
                    <a:bodyPr/>
                    <a:lstStyle/>
                    <a:p>
                      <a:pPr>
                        <a:lnSpc>
                          <a:spcPct val="115000"/>
                        </a:lnSpc>
                        <a:spcAft>
                          <a:spcPts val="1000"/>
                        </a:spcAft>
                      </a:pPr>
                      <a:r>
                        <a:rPr lang="en-GB" sz="1500" dirty="0">
                          <a:effectLst/>
                        </a:rPr>
                        <a:t>Working capital to sales turnover</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r>
                        <a:rPr lang="en-GB" sz="2000" dirty="0">
                          <a:effectLst/>
                          <a:latin typeface="Calibri" panose="020F0502020204030204" pitchFamily="34" charset="0"/>
                          <a:ea typeface="Calibri" panose="020F0502020204030204" pitchFamily="34" charset="0"/>
                          <a:cs typeface="Times New Roman" panose="02020603050405020304" pitchFamily="18" charset="0"/>
                        </a:rPr>
                        <a:t>6.7%</a:t>
                      </a:r>
                    </a:p>
                  </a:txBody>
                  <a:tcPr marL="68580" marR="68580" marT="0" marB="0"/>
                </a:tc>
                <a:tc>
                  <a:txBody>
                    <a:bodyPr/>
                    <a:lstStyle/>
                    <a:p>
                      <a:pPr algn="r">
                        <a:lnSpc>
                          <a:spcPct val="115000"/>
                        </a:lnSpc>
                        <a:spcAft>
                          <a:spcPts val="1000"/>
                        </a:spcAft>
                      </a:pPr>
                      <a:r>
                        <a:rPr lang="en-GB" sz="2000" dirty="0">
                          <a:effectLst/>
                        </a:rPr>
                        <a:t>13.4%</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r>
                        <a:rPr lang="en-GB" sz="2000" dirty="0">
                          <a:effectLst/>
                          <a:latin typeface="Calibri" panose="020F0502020204030204" pitchFamily="34" charset="0"/>
                          <a:ea typeface="Calibri" panose="020F0502020204030204" pitchFamily="34" charset="0"/>
                          <a:cs typeface="Times New Roman" panose="02020603050405020304" pitchFamily="18" charset="0"/>
                        </a:rPr>
                        <a:t>6.7%</a:t>
                      </a:r>
                    </a:p>
                  </a:txBody>
                  <a:tcPr marL="68580" marR="68580" marT="0" marB="0"/>
                </a:tc>
                <a:tc>
                  <a:txBody>
                    <a:bodyPr/>
                    <a:lstStyle/>
                    <a:p>
                      <a:pPr algn="r">
                        <a:lnSpc>
                          <a:spcPct val="115000"/>
                        </a:lnSpc>
                        <a:spcAft>
                          <a:spcPts val="1000"/>
                        </a:spcAft>
                      </a:pPr>
                      <a:r>
                        <a:rPr lang="en-GB" sz="2000" dirty="0">
                          <a:effectLst/>
                          <a:latin typeface="Calibri" panose="020F0502020204030204" pitchFamily="34" charset="0"/>
                          <a:ea typeface="Calibri" panose="020F0502020204030204" pitchFamily="34" charset="0"/>
                          <a:cs typeface="Times New Roman" panose="02020603050405020304" pitchFamily="18" charset="0"/>
                        </a:rPr>
                        <a:t>-50.0%</a:t>
                      </a:r>
                    </a:p>
                  </a:txBody>
                  <a:tcPr marL="68580" marR="68580" marT="0" marB="0"/>
                </a:tc>
                <a:extLst>
                  <a:ext uri="{0D108BD9-81ED-4DB2-BD59-A6C34878D82A}">
                    <a16:rowId xmlns:a16="http://schemas.microsoft.com/office/drawing/2014/main" val="3193588104"/>
                  </a:ext>
                </a:extLst>
              </a:tr>
              <a:tr h="245453">
                <a:tc>
                  <a:txBody>
                    <a:bodyPr/>
                    <a:lstStyle/>
                    <a:p>
                      <a:pPr>
                        <a:lnSpc>
                          <a:spcPct val="115000"/>
                        </a:lnSpc>
                        <a:spcAft>
                          <a:spcPts val="1000"/>
                        </a:spcAft>
                      </a:pP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1000"/>
                        </a:spcAft>
                      </a:pP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42887378"/>
                  </a:ext>
                </a:extLst>
              </a:tr>
            </a:tbl>
          </a:graphicData>
        </a:graphic>
      </p:graphicFrame>
      <p:sp>
        <p:nvSpPr>
          <p:cNvPr id="5" name="Rectangle 1">
            <a:extLst>
              <a:ext uri="{FF2B5EF4-FFF2-40B4-BE49-F238E27FC236}">
                <a16:creationId xmlns:a16="http://schemas.microsoft.com/office/drawing/2014/main" id="{B4F60CE5-D9CC-457E-9213-CAE91F2F1DA3}"/>
              </a:ext>
            </a:extLst>
          </p:cNvPr>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sp>
        <p:nvSpPr>
          <p:cNvPr id="3" name="Slide Number Placeholder 2">
            <a:extLst>
              <a:ext uri="{FF2B5EF4-FFF2-40B4-BE49-F238E27FC236}">
                <a16:creationId xmlns:a16="http://schemas.microsoft.com/office/drawing/2014/main" id="{9BA86F9F-8F4B-4F4E-B6C8-4CF19E41F985}"/>
              </a:ext>
            </a:extLst>
          </p:cNvPr>
          <p:cNvSpPr>
            <a:spLocks noGrp="1"/>
          </p:cNvSpPr>
          <p:nvPr>
            <p:ph type="sldNum" sz="quarter" idx="12"/>
          </p:nvPr>
        </p:nvSpPr>
        <p:spPr/>
        <p:txBody>
          <a:bodyPr/>
          <a:lstStyle/>
          <a:p>
            <a:fld id="{63A33278-8D2C-46E9-9145-8061F8ED03C5}" type="slidenum">
              <a:rPr lang="en-GB" smtClean="0"/>
              <a:t>23</a:t>
            </a:fld>
            <a:endParaRPr lang="en-GB" dirty="0"/>
          </a:p>
        </p:txBody>
      </p:sp>
    </p:spTree>
    <p:custDataLst>
      <p:tags r:id="rId1"/>
    </p:custDataLst>
    <p:extLst>
      <p:ext uri="{BB962C8B-B14F-4D97-AF65-F5344CB8AC3E}">
        <p14:creationId xmlns:p14="http://schemas.microsoft.com/office/powerpoint/2010/main" val="957821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F7B94-D64B-C84F-0E65-0E808A12FB8D}"/>
              </a:ext>
            </a:extLst>
          </p:cNvPr>
          <p:cNvSpPr>
            <a:spLocks noGrp="1"/>
          </p:cNvSpPr>
          <p:nvPr>
            <p:ph type="title"/>
          </p:nvPr>
        </p:nvSpPr>
        <p:spPr/>
        <p:txBody>
          <a:bodyPr/>
          <a:lstStyle/>
          <a:p>
            <a:r>
              <a:rPr lang="en-GB" dirty="0"/>
              <a:t>Financing working capital</a:t>
            </a:r>
          </a:p>
        </p:txBody>
      </p:sp>
      <p:sp>
        <p:nvSpPr>
          <p:cNvPr id="3" name="Content Placeholder 2">
            <a:extLst>
              <a:ext uri="{FF2B5EF4-FFF2-40B4-BE49-F238E27FC236}">
                <a16:creationId xmlns:a16="http://schemas.microsoft.com/office/drawing/2014/main" id="{8853DB51-A094-989B-0F47-DF4A1BBB9DB4}"/>
              </a:ext>
            </a:extLst>
          </p:cNvPr>
          <p:cNvSpPr>
            <a:spLocks noGrp="1"/>
          </p:cNvSpPr>
          <p:nvPr>
            <p:ph idx="1"/>
          </p:nvPr>
        </p:nvSpPr>
        <p:spPr>
          <a:xfrm>
            <a:off x="459368" y="1470484"/>
            <a:ext cx="8229600" cy="3917032"/>
          </a:xfrm>
        </p:spPr>
        <p:txBody>
          <a:bodyPr>
            <a:normAutofit fontScale="85000" lnSpcReduction="20000"/>
          </a:bodyPr>
          <a:lstStyle/>
          <a:p>
            <a:r>
              <a:rPr lang="en-GB" dirty="0"/>
              <a:t>In the Northern Travel worked example, for both years the difference between trade receivables days and trade payables days, the holding days is positive. Meaning that the company has no working capital financing requirement (See slide 21)</a:t>
            </a:r>
          </a:p>
          <a:p>
            <a:pPr marL="0" indent="0">
              <a:buNone/>
            </a:pPr>
            <a:endParaRPr lang="en-GB" dirty="0"/>
          </a:p>
          <a:p>
            <a:r>
              <a:rPr lang="en-GB" dirty="0"/>
              <a:t>Now consider a firm, Company X, perhaps in a different industry, that has the opposite working capital holding days situation in 2022</a:t>
            </a:r>
          </a:p>
          <a:p>
            <a:endParaRPr lang="en-GB" dirty="0"/>
          </a:p>
        </p:txBody>
      </p:sp>
      <p:sp>
        <p:nvSpPr>
          <p:cNvPr id="4" name="Slide Number Placeholder 3">
            <a:extLst>
              <a:ext uri="{FF2B5EF4-FFF2-40B4-BE49-F238E27FC236}">
                <a16:creationId xmlns:a16="http://schemas.microsoft.com/office/drawing/2014/main" id="{C30741A6-CF1A-D80A-6B97-A1570F66A015}"/>
              </a:ext>
            </a:extLst>
          </p:cNvPr>
          <p:cNvSpPr>
            <a:spLocks noGrp="1"/>
          </p:cNvSpPr>
          <p:nvPr>
            <p:ph type="sldNum" sz="quarter" idx="12"/>
          </p:nvPr>
        </p:nvSpPr>
        <p:spPr/>
        <p:txBody>
          <a:bodyPr/>
          <a:lstStyle/>
          <a:p>
            <a:fld id="{C3F65BB1-9206-4D7F-97F9-47DCC7DC6334}" type="slidenum">
              <a:rPr lang="en-GB" smtClean="0"/>
              <a:pPr/>
              <a:t>24</a:t>
            </a:fld>
            <a:endParaRPr lang="en-GB" dirty="0"/>
          </a:p>
        </p:txBody>
      </p:sp>
    </p:spTree>
    <p:extLst>
      <p:ext uri="{BB962C8B-B14F-4D97-AF65-F5344CB8AC3E}">
        <p14:creationId xmlns:p14="http://schemas.microsoft.com/office/powerpoint/2010/main" val="38174601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496" y="181125"/>
            <a:ext cx="8902848" cy="583579"/>
          </a:xfrm>
        </p:spPr>
        <p:txBody>
          <a:bodyPr>
            <a:normAutofit fontScale="90000"/>
          </a:bodyPr>
          <a:lstStyle/>
          <a:p>
            <a:pPr algn="ctr"/>
            <a:r>
              <a:rPr lang="en-GB" sz="3400" dirty="0"/>
              <a:t>Assessing working capital– working capital days and the potential for finance</a:t>
            </a:r>
          </a:p>
        </p:txBody>
      </p:sp>
      <p:sp>
        <p:nvSpPr>
          <p:cNvPr id="4" name="Slide Number Placeholder 3"/>
          <p:cNvSpPr>
            <a:spLocks noGrp="1"/>
          </p:cNvSpPr>
          <p:nvPr>
            <p:ph type="sldNum" sz="quarter" idx="12"/>
          </p:nvPr>
        </p:nvSpPr>
        <p:spPr/>
        <p:txBody>
          <a:bodyPr/>
          <a:lstStyle/>
          <a:p>
            <a:fld id="{63A33278-8D2C-46E9-9145-8061F8ED03C5}" type="slidenum">
              <a:rPr lang="en-GB" smtClean="0"/>
              <a:t>25</a:t>
            </a:fld>
            <a:endParaRPr lang="en-GB" dirty="0"/>
          </a:p>
        </p:txBody>
      </p:sp>
      <p:sp>
        <p:nvSpPr>
          <p:cNvPr id="6" name="Content Placeholder 5">
            <a:extLst>
              <a:ext uri="{FF2B5EF4-FFF2-40B4-BE49-F238E27FC236}">
                <a16:creationId xmlns:a16="http://schemas.microsoft.com/office/drawing/2014/main" id="{D42ECB6F-2845-7A3F-6E1B-437DCC675524}"/>
              </a:ext>
            </a:extLst>
          </p:cNvPr>
          <p:cNvSpPr>
            <a:spLocks noGrp="1"/>
          </p:cNvSpPr>
          <p:nvPr>
            <p:ph idx="1"/>
          </p:nvPr>
        </p:nvSpPr>
        <p:spPr>
          <a:xfrm>
            <a:off x="230590" y="1052736"/>
            <a:ext cx="8682819" cy="4752528"/>
          </a:xfrm>
        </p:spPr>
        <p:txBody>
          <a:bodyPr/>
          <a:lstStyle/>
          <a:p>
            <a:pPr marL="0" indent="0">
              <a:buNone/>
            </a:pPr>
            <a:r>
              <a:rPr lang="en-GB" dirty="0"/>
              <a:t> </a:t>
            </a:r>
          </a:p>
          <a:p>
            <a:pPr marL="0" indent="0">
              <a:buNone/>
            </a:pPr>
            <a:endParaRPr lang="en-GB" dirty="0"/>
          </a:p>
          <a:p>
            <a:pPr marL="0" indent="0">
              <a:buNone/>
            </a:pPr>
            <a:endParaRPr lang="en-GB" dirty="0"/>
          </a:p>
          <a:p>
            <a:pPr marL="0" indent="0">
              <a:buNone/>
            </a:pPr>
            <a:endParaRPr lang="en-GB" dirty="0"/>
          </a:p>
        </p:txBody>
      </p:sp>
      <p:sp>
        <p:nvSpPr>
          <p:cNvPr id="7" name="Rectangle: Rounded Corners 6">
            <a:extLst>
              <a:ext uri="{FF2B5EF4-FFF2-40B4-BE49-F238E27FC236}">
                <a16:creationId xmlns:a16="http://schemas.microsoft.com/office/drawing/2014/main" id="{AAB2A054-705D-DF7B-F52C-60077C18DD36}"/>
              </a:ext>
            </a:extLst>
          </p:cNvPr>
          <p:cNvSpPr/>
          <p:nvPr/>
        </p:nvSpPr>
        <p:spPr>
          <a:xfrm>
            <a:off x="408196" y="1264523"/>
            <a:ext cx="1800200"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Goods received on day 0 </a:t>
            </a:r>
          </a:p>
        </p:txBody>
      </p:sp>
      <p:sp>
        <p:nvSpPr>
          <p:cNvPr id="9" name="Rectangle: Rounded Corners 8">
            <a:extLst>
              <a:ext uri="{FF2B5EF4-FFF2-40B4-BE49-F238E27FC236}">
                <a16:creationId xmlns:a16="http://schemas.microsoft.com/office/drawing/2014/main" id="{A18DDFA3-798D-4D8E-4308-42E277122AC3}"/>
              </a:ext>
            </a:extLst>
          </p:cNvPr>
          <p:cNvSpPr/>
          <p:nvPr/>
        </p:nvSpPr>
        <p:spPr>
          <a:xfrm>
            <a:off x="6970732" y="1243252"/>
            <a:ext cx="1800200"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Payment is received on day 85</a:t>
            </a:r>
          </a:p>
        </p:txBody>
      </p:sp>
      <p:sp>
        <p:nvSpPr>
          <p:cNvPr id="10" name="Rectangle: Rounded Corners 9">
            <a:extLst>
              <a:ext uri="{FF2B5EF4-FFF2-40B4-BE49-F238E27FC236}">
                <a16:creationId xmlns:a16="http://schemas.microsoft.com/office/drawing/2014/main" id="{3A54C64F-925D-1099-7569-82B0A0D92FDA}"/>
              </a:ext>
            </a:extLst>
          </p:cNvPr>
          <p:cNvSpPr/>
          <p:nvPr/>
        </p:nvSpPr>
        <p:spPr>
          <a:xfrm>
            <a:off x="3671900" y="1212131"/>
            <a:ext cx="1800200"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Goods are sold on day 44</a:t>
            </a:r>
          </a:p>
        </p:txBody>
      </p:sp>
      <p:sp>
        <p:nvSpPr>
          <p:cNvPr id="11" name="Rectangle: Rounded Corners 10">
            <a:extLst>
              <a:ext uri="{FF2B5EF4-FFF2-40B4-BE49-F238E27FC236}">
                <a16:creationId xmlns:a16="http://schemas.microsoft.com/office/drawing/2014/main" id="{3305A22E-CFF2-3067-6D4F-6BEAD8B959B8}"/>
              </a:ext>
            </a:extLst>
          </p:cNvPr>
          <p:cNvSpPr/>
          <p:nvPr/>
        </p:nvSpPr>
        <p:spPr>
          <a:xfrm>
            <a:off x="1205819" y="3846068"/>
            <a:ext cx="2005154" cy="1058416"/>
          </a:xfrm>
          <a:prstGeom prst="round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Cash is paid out to suppliers (payables) on day 26</a:t>
            </a:r>
          </a:p>
        </p:txBody>
      </p:sp>
      <p:sp>
        <p:nvSpPr>
          <p:cNvPr id="12" name="Rectangle: Rounded Corners 11">
            <a:extLst>
              <a:ext uri="{FF2B5EF4-FFF2-40B4-BE49-F238E27FC236}">
                <a16:creationId xmlns:a16="http://schemas.microsoft.com/office/drawing/2014/main" id="{81604C35-592E-62A6-926E-9277A2D43EDF}"/>
              </a:ext>
            </a:extLst>
          </p:cNvPr>
          <p:cNvSpPr/>
          <p:nvPr/>
        </p:nvSpPr>
        <p:spPr>
          <a:xfrm>
            <a:off x="6372200" y="3846068"/>
            <a:ext cx="2099302" cy="1058416"/>
          </a:xfrm>
          <a:prstGeom prst="round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Cash is received from customers (receivables) on day 85</a:t>
            </a:r>
          </a:p>
        </p:txBody>
      </p:sp>
      <p:cxnSp>
        <p:nvCxnSpPr>
          <p:cNvPr id="14" name="Straight Arrow Connector 13">
            <a:extLst>
              <a:ext uri="{FF2B5EF4-FFF2-40B4-BE49-F238E27FC236}">
                <a16:creationId xmlns:a16="http://schemas.microsoft.com/office/drawing/2014/main" id="{D369C20A-BF2C-8649-5E50-DFBE59403B8F}"/>
              </a:ext>
            </a:extLst>
          </p:cNvPr>
          <p:cNvCxnSpPr>
            <a:stCxn id="7" idx="2"/>
          </p:cNvCxnSpPr>
          <p:nvPr/>
        </p:nvCxnSpPr>
        <p:spPr>
          <a:xfrm>
            <a:off x="1308296" y="2178923"/>
            <a:ext cx="0" cy="38598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C42E4A69-6917-38DE-C949-3B9D3771447F}"/>
              </a:ext>
            </a:extLst>
          </p:cNvPr>
          <p:cNvCxnSpPr/>
          <p:nvPr/>
        </p:nvCxnSpPr>
        <p:spPr>
          <a:xfrm>
            <a:off x="4611708" y="2126531"/>
            <a:ext cx="0" cy="38598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4D88F60F-E855-CEBF-97F1-27C6E39CA9E5}"/>
              </a:ext>
            </a:extLst>
          </p:cNvPr>
          <p:cNvCxnSpPr/>
          <p:nvPr/>
        </p:nvCxnSpPr>
        <p:spPr>
          <a:xfrm>
            <a:off x="7870832" y="2178922"/>
            <a:ext cx="0" cy="38598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881A8E96-8A93-F4E2-9C5F-2E4735104C80}"/>
              </a:ext>
            </a:extLst>
          </p:cNvPr>
          <p:cNvCxnSpPr>
            <a:cxnSpLocks/>
          </p:cNvCxnSpPr>
          <p:nvPr/>
        </p:nvCxnSpPr>
        <p:spPr>
          <a:xfrm>
            <a:off x="1403648" y="2512512"/>
            <a:ext cx="804748" cy="0"/>
          </a:xfrm>
          <a:prstGeom prst="line">
            <a:avLst/>
          </a:prstGeom>
        </p:spPr>
        <p:style>
          <a:lnRef idx="1">
            <a:schemeClr val="accent1"/>
          </a:lnRef>
          <a:fillRef idx="0">
            <a:schemeClr val="accent1"/>
          </a:fillRef>
          <a:effectRef idx="0">
            <a:schemeClr val="accent1"/>
          </a:effectRef>
          <a:fontRef idx="minor">
            <a:schemeClr val="tx1"/>
          </a:fontRef>
        </p:style>
      </p:cxnSp>
      <p:sp>
        <p:nvSpPr>
          <p:cNvPr id="20" name="Rectangle: Rounded Corners 19">
            <a:extLst>
              <a:ext uri="{FF2B5EF4-FFF2-40B4-BE49-F238E27FC236}">
                <a16:creationId xmlns:a16="http://schemas.microsoft.com/office/drawing/2014/main" id="{11151BA8-14D2-523A-376C-B3FB7C35C215}"/>
              </a:ext>
            </a:extLst>
          </p:cNvPr>
          <p:cNvSpPr/>
          <p:nvPr/>
        </p:nvSpPr>
        <p:spPr>
          <a:xfrm>
            <a:off x="2108759" y="2357766"/>
            <a:ext cx="1463504" cy="68782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Inventory days 44</a:t>
            </a:r>
          </a:p>
        </p:txBody>
      </p:sp>
      <p:cxnSp>
        <p:nvCxnSpPr>
          <p:cNvPr id="21" name="Straight Connector 20">
            <a:extLst>
              <a:ext uri="{FF2B5EF4-FFF2-40B4-BE49-F238E27FC236}">
                <a16:creationId xmlns:a16="http://schemas.microsoft.com/office/drawing/2014/main" id="{9F763975-629E-A669-FC3D-CEE77593C260}"/>
              </a:ext>
            </a:extLst>
          </p:cNvPr>
          <p:cNvCxnSpPr>
            <a:cxnSpLocks/>
          </p:cNvCxnSpPr>
          <p:nvPr/>
        </p:nvCxnSpPr>
        <p:spPr>
          <a:xfrm>
            <a:off x="3696834" y="2512512"/>
            <a:ext cx="804748" cy="0"/>
          </a:xfrm>
          <a:prstGeom prst="line">
            <a:avLst/>
          </a:prstGeom>
        </p:spPr>
        <p:style>
          <a:lnRef idx="1">
            <a:schemeClr val="accent1"/>
          </a:lnRef>
          <a:fillRef idx="0">
            <a:schemeClr val="accent1"/>
          </a:fillRef>
          <a:effectRef idx="0">
            <a:schemeClr val="accent1"/>
          </a:effectRef>
          <a:fontRef idx="minor">
            <a:schemeClr val="tx1"/>
          </a:fontRef>
        </p:style>
      </p:cxnSp>
      <p:sp>
        <p:nvSpPr>
          <p:cNvPr id="22" name="Rectangle: Rounded Corners 21">
            <a:extLst>
              <a:ext uri="{FF2B5EF4-FFF2-40B4-BE49-F238E27FC236}">
                <a16:creationId xmlns:a16="http://schemas.microsoft.com/office/drawing/2014/main" id="{F6155018-19F5-D21C-F295-611228145220}"/>
              </a:ext>
            </a:extLst>
          </p:cNvPr>
          <p:cNvSpPr/>
          <p:nvPr/>
        </p:nvSpPr>
        <p:spPr>
          <a:xfrm>
            <a:off x="5541027" y="2319521"/>
            <a:ext cx="1463504" cy="68782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Receivable days 41</a:t>
            </a:r>
          </a:p>
        </p:txBody>
      </p:sp>
      <p:cxnSp>
        <p:nvCxnSpPr>
          <p:cNvPr id="23" name="Straight Connector 22">
            <a:extLst>
              <a:ext uri="{FF2B5EF4-FFF2-40B4-BE49-F238E27FC236}">
                <a16:creationId xmlns:a16="http://schemas.microsoft.com/office/drawing/2014/main" id="{5557456A-2F7A-CAC4-5A1F-6E1686A7A9D6}"/>
              </a:ext>
            </a:extLst>
          </p:cNvPr>
          <p:cNvCxnSpPr>
            <a:cxnSpLocks/>
          </p:cNvCxnSpPr>
          <p:nvPr/>
        </p:nvCxnSpPr>
        <p:spPr>
          <a:xfrm>
            <a:off x="4667352" y="2512512"/>
            <a:ext cx="80474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D927EEE8-64C8-DBDB-AD41-0E7324C1CD8B}"/>
              </a:ext>
            </a:extLst>
          </p:cNvPr>
          <p:cNvCxnSpPr>
            <a:cxnSpLocks/>
          </p:cNvCxnSpPr>
          <p:nvPr/>
        </p:nvCxnSpPr>
        <p:spPr>
          <a:xfrm>
            <a:off x="2483768" y="3045592"/>
            <a:ext cx="0" cy="70128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57139AEA-EC77-6993-1B18-67242CBAB31D}"/>
              </a:ext>
            </a:extLst>
          </p:cNvPr>
          <p:cNvCxnSpPr>
            <a:cxnSpLocks/>
          </p:cNvCxnSpPr>
          <p:nvPr/>
        </p:nvCxnSpPr>
        <p:spPr>
          <a:xfrm>
            <a:off x="7066084" y="2588215"/>
            <a:ext cx="80474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A5F2761D-186D-512D-6E01-F49E1D596044}"/>
              </a:ext>
            </a:extLst>
          </p:cNvPr>
          <p:cNvCxnSpPr>
            <a:cxnSpLocks/>
          </p:cNvCxnSpPr>
          <p:nvPr/>
        </p:nvCxnSpPr>
        <p:spPr>
          <a:xfrm>
            <a:off x="7870832" y="2701679"/>
            <a:ext cx="0" cy="104519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163F3321-3BF8-8F3C-BB3A-F26FFE8F5F6A}"/>
              </a:ext>
            </a:extLst>
          </p:cNvPr>
          <p:cNvCxnSpPr>
            <a:cxnSpLocks/>
          </p:cNvCxnSpPr>
          <p:nvPr/>
        </p:nvCxnSpPr>
        <p:spPr>
          <a:xfrm>
            <a:off x="3389391" y="4375276"/>
            <a:ext cx="2852907"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
        <p:nvSpPr>
          <p:cNvPr id="34" name="Rectangle: Rounded Corners 33">
            <a:extLst>
              <a:ext uri="{FF2B5EF4-FFF2-40B4-BE49-F238E27FC236}">
                <a16:creationId xmlns:a16="http://schemas.microsoft.com/office/drawing/2014/main" id="{54ACACB5-A1E9-CB6E-E452-048BDB2666DA}"/>
              </a:ext>
            </a:extLst>
          </p:cNvPr>
          <p:cNvSpPr/>
          <p:nvPr/>
        </p:nvSpPr>
        <p:spPr>
          <a:xfrm>
            <a:off x="3696835" y="3645024"/>
            <a:ext cx="2254382" cy="587023"/>
          </a:xfrm>
          <a:prstGeom prst="round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Time gap cash in cash out</a:t>
            </a:r>
          </a:p>
        </p:txBody>
      </p:sp>
      <p:sp>
        <p:nvSpPr>
          <p:cNvPr id="35" name="Rectangle: Rounded Corners 34">
            <a:extLst>
              <a:ext uri="{FF2B5EF4-FFF2-40B4-BE49-F238E27FC236}">
                <a16:creationId xmlns:a16="http://schemas.microsoft.com/office/drawing/2014/main" id="{66B1D7F3-99DB-FBCF-82B3-673CDEE1FD93}"/>
              </a:ext>
            </a:extLst>
          </p:cNvPr>
          <p:cNvSpPr/>
          <p:nvPr/>
        </p:nvSpPr>
        <p:spPr>
          <a:xfrm>
            <a:off x="3779912" y="4576212"/>
            <a:ext cx="2254382" cy="788345"/>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 funding requirement is 59 days</a:t>
            </a:r>
          </a:p>
        </p:txBody>
      </p:sp>
    </p:spTree>
    <p:custDataLst>
      <p:tags r:id="rId1"/>
    </p:custDataLst>
    <p:extLst>
      <p:ext uri="{BB962C8B-B14F-4D97-AF65-F5344CB8AC3E}">
        <p14:creationId xmlns:p14="http://schemas.microsoft.com/office/powerpoint/2010/main" val="42696705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644184" cy="908719"/>
          </a:xfrm>
        </p:spPr>
        <p:txBody>
          <a:bodyPr>
            <a:normAutofit fontScale="90000"/>
          </a:bodyPr>
          <a:lstStyle/>
          <a:p>
            <a:pPr algn="ctr"/>
            <a:r>
              <a:rPr lang="en-GB" sz="3400" dirty="0"/>
              <a:t>Assessing working capital – analysis of receivables and payables days - 2</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162076552"/>
              </p:ext>
            </p:extLst>
          </p:nvPr>
        </p:nvGraphicFramePr>
        <p:xfrm>
          <a:off x="2195737" y="908719"/>
          <a:ext cx="3672408" cy="4781179"/>
        </p:xfrm>
        <a:graphic>
          <a:graphicData uri="http://schemas.openxmlformats.org/drawingml/2006/table">
            <a:tbl>
              <a:tblPr firstRow="1" bandRow="1">
                <a:tableStyleId>{7DF18680-E054-41AD-8BC1-D1AEF772440D}</a:tableStyleId>
              </a:tblPr>
              <a:tblGrid>
                <a:gridCol w="2422339">
                  <a:extLst>
                    <a:ext uri="{9D8B030D-6E8A-4147-A177-3AD203B41FA5}">
                      <a16:colId xmlns:a16="http://schemas.microsoft.com/office/drawing/2014/main" val="20000"/>
                    </a:ext>
                  </a:extLst>
                </a:gridCol>
                <a:gridCol w="1250069">
                  <a:extLst>
                    <a:ext uri="{9D8B030D-6E8A-4147-A177-3AD203B41FA5}">
                      <a16:colId xmlns:a16="http://schemas.microsoft.com/office/drawing/2014/main" val="20001"/>
                    </a:ext>
                  </a:extLst>
                </a:gridCol>
              </a:tblGrid>
              <a:tr h="849259">
                <a:tc>
                  <a:txBody>
                    <a:bodyPr/>
                    <a:lstStyle/>
                    <a:p>
                      <a:r>
                        <a:rPr lang="en-GB" dirty="0"/>
                        <a:t>Company X</a:t>
                      </a:r>
                    </a:p>
                  </a:txBody>
                  <a:tcPr anchor="ctr"/>
                </a:tc>
                <a:tc>
                  <a:txBody>
                    <a:bodyPr/>
                    <a:lstStyle/>
                    <a:p>
                      <a:pPr algn="ctr"/>
                      <a:r>
                        <a:rPr lang="en-GB" dirty="0"/>
                        <a:t>2022</a:t>
                      </a:r>
                    </a:p>
                    <a:p>
                      <a:pPr algn="ctr"/>
                      <a:r>
                        <a:rPr lang="en-GB" dirty="0"/>
                        <a:t>(days)</a:t>
                      </a:r>
                    </a:p>
                  </a:txBody>
                  <a:tcPr/>
                </a:tc>
                <a:extLst>
                  <a:ext uri="{0D108BD9-81ED-4DB2-BD59-A6C34878D82A}">
                    <a16:rowId xmlns:a16="http://schemas.microsoft.com/office/drawing/2014/main" val="10000"/>
                  </a:ext>
                </a:extLst>
              </a:tr>
              <a:tr h="943249">
                <a:tc>
                  <a:txBody>
                    <a:bodyPr/>
                    <a:lstStyle/>
                    <a:p>
                      <a:endParaRPr lang="en-GB" sz="2000" dirty="0"/>
                    </a:p>
                    <a:p>
                      <a:r>
                        <a:rPr lang="en-GB" sz="2000" dirty="0"/>
                        <a:t>Payables </a:t>
                      </a:r>
                      <a:endParaRPr lang="en-GB" sz="2000" baseline="0" dirty="0"/>
                    </a:p>
                    <a:p>
                      <a:endParaRPr lang="en-GB" sz="2000" dirty="0"/>
                    </a:p>
                  </a:txBody>
                  <a:tcPr/>
                </a:tc>
                <a:tc>
                  <a:txBody>
                    <a:bodyPr/>
                    <a:lstStyle/>
                    <a:p>
                      <a:pPr algn="ctr"/>
                      <a:r>
                        <a:rPr lang="en-GB" sz="2400" dirty="0"/>
                        <a:t>26</a:t>
                      </a:r>
                    </a:p>
                  </a:txBody>
                  <a:tcPr/>
                </a:tc>
                <a:extLst>
                  <a:ext uri="{0D108BD9-81ED-4DB2-BD59-A6C34878D82A}">
                    <a16:rowId xmlns:a16="http://schemas.microsoft.com/office/drawing/2014/main" val="10001"/>
                  </a:ext>
                </a:extLst>
              </a:tr>
              <a:tr h="943249">
                <a:tc>
                  <a:txBody>
                    <a:bodyPr/>
                    <a:lstStyle/>
                    <a:p>
                      <a:endParaRPr lang="en-GB" sz="2000" dirty="0"/>
                    </a:p>
                    <a:p>
                      <a:r>
                        <a:rPr lang="en-GB" sz="2000" dirty="0"/>
                        <a:t>Receivables</a:t>
                      </a:r>
                    </a:p>
                    <a:p>
                      <a:endParaRPr lang="en-GB" sz="2000" dirty="0"/>
                    </a:p>
                  </a:txBody>
                  <a:tcPr/>
                </a:tc>
                <a:tc>
                  <a:txBody>
                    <a:bodyPr/>
                    <a:lstStyle/>
                    <a:p>
                      <a:pPr algn="ctr"/>
                      <a:r>
                        <a:rPr lang="en-GB" sz="2400" dirty="0"/>
                        <a:t>85</a:t>
                      </a:r>
                    </a:p>
                  </a:txBody>
                  <a:tcPr/>
                </a:tc>
                <a:extLst>
                  <a:ext uri="{0D108BD9-81ED-4DB2-BD59-A6C34878D82A}">
                    <a16:rowId xmlns:a16="http://schemas.microsoft.com/office/drawing/2014/main" val="10002"/>
                  </a:ext>
                </a:extLst>
              </a:tr>
              <a:tr h="1800748">
                <a:tc>
                  <a:txBody>
                    <a:bodyPr/>
                    <a:lstStyle/>
                    <a:p>
                      <a:endParaRPr lang="en-GB" sz="2000" dirty="0"/>
                    </a:p>
                    <a:p>
                      <a:r>
                        <a:rPr lang="en-GB" sz="2000" dirty="0"/>
                        <a:t>Difference</a:t>
                      </a:r>
                    </a:p>
                    <a:p>
                      <a:r>
                        <a:rPr lang="en-GB" sz="2000" dirty="0"/>
                        <a:t>(days holding </a:t>
                      </a:r>
                    </a:p>
                    <a:p>
                      <a:r>
                        <a:rPr lang="en-GB" sz="2000" dirty="0"/>
                        <a:t>other’s working</a:t>
                      </a:r>
                      <a:r>
                        <a:rPr lang="en-GB" sz="2000" baseline="0" dirty="0"/>
                        <a:t> capital)</a:t>
                      </a:r>
                    </a:p>
                    <a:p>
                      <a:endParaRPr lang="en-GB" sz="2000" dirty="0"/>
                    </a:p>
                  </a:txBody>
                  <a:tcPr/>
                </a:tc>
                <a:tc>
                  <a:txBody>
                    <a:bodyPr/>
                    <a:lstStyle/>
                    <a:p>
                      <a:pPr algn="ctr"/>
                      <a:endParaRPr lang="en-GB" sz="2400" dirty="0"/>
                    </a:p>
                    <a:p>
                      <a:pPr algn="ctr"/>
                      <a:r>
                        <a:rPr lang="en-GB" sz="2400" dirty="0"/>
                        <a:t>-59</a:t>
                      </a:r>
                    </a:p>
                  </a:txBody>
                  <a:tcPr/>
                </a:tc>
                <a:extLst>
                  <a:ext uri="{0D108BD9-81ED-4DB2-BD59-A6C34878D82A}">
                    <a16:rowId xmlns:a16="http://schemas.microsoft.com/office/drawing/2014/main" val="10003"/>
                  </a:ext>
                </a:extLst>
              </a:tr>
            </a:tbl>
          </a:graphicData>
        </a:graphic>
      </p:graphicFrame>
      <p:sp>
        <p:nvSpPr>
          <p:cNvPr id="4" name="Slide Number Placeholder 3"/>
          <p:cNvSpPr>
            <a:spLocks noGrp="1"/>
          </p:cNvSpPr>
          <p:nvPr>
            <p:ph type="sldNum" sz="quarter" idx="12"/>
          </p:nvPr>
        </p:nvSpPr>
        <p:spPr/>
        <p:txBody>
          <a:bodyPr/>
          <a:lstStyle/>
          <a:p>
            <a:fld id="{63A33278-8D2C-46E9-9145-8061F8ED03C5}" type="slidenum">
              <a:rPr lang="en-GB" smtClean="0"/>
              <a:t>26</a:t>
            </a:fld>
            <a:endParaRPr lang="en-GB" dirty="0"/>
          </a:p>
        </p:txBody>
      </p:sp>
    </p:spTree>
    <p:custDataLst>
      <p:tags r:id="rId1"/>
    </p:custDataLst>
    <p:extLst>
      <p:ext uri="{BB962C8B-B14F-4D97-AF65-F5344CB8AC3E}">
        <p14:creationId xmlns:p14="http://schemas.microsoft.com/office/powerpoint/2010/main" val="10873545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644184" cy="908719"/>
          </a:xfrm>
        </p:spPr>
        <p:txBody>
          <a:bodyPr>
            <a:normAutofit fontScale="90000"/>
          </a:bodyPr>
          <a:lstStyle/>
          <a:p>
            <a:pPr algn="ctr"/>
            <a:r>
              <a:rPr lang="en-GB" sz="3400" dirty="0"/>
              <a:t>Assessing working capital – analysis of receivables and payables days - 3</a:t>
            </a:r>
          </a:p>
        </p:txBody>
      </p:sp>
      <p:sp>
        <p:nvSpPr>
          <p:cNvPr id="4" name="Slide Number Placeholder 3"/>
          <p:cNvSpPr>
            <a:spLocks noGrp="1"/>
          </p:cNvSpPr>
          <p:nvPr>
            <p:ph type="sldNum" sz="quarter" idx="12"/>
          </p:nvPr>
        </p:nvSpPr>
        <p:spPr/>
        <p:txBody>
          <a:bodyPr/>
          <a:lstStyle/>
          <a:p>
            <a:fld id="{63A33278-8D2C-46E9-9145-8061F8ED03C5}" type="slidenum">
              <a:rPr lang="en-GB" smtClean="0"/>
              <a:t>27</a:t>
            </a:fld>
            <a:endParaRPr lang="en-GB" dirty="0"/>
          </a:p>
        </p:txBody>
      </p:sp>
      <p:sp>
        <p:nvSpPr>
          <p:cNvPr id="6" name="Content Placeholder 5">
            <a:extLst>
              <a:ext uri="{FF2B5EF4-FFF2-40B4-BE49-F238E27FC236}">
                <a16:creationId xmlns:a16="http://schemas.microsoft.com/office/drawing/2014/main" id="{1CF212A8-1C34-6AD4-0DDE-E32D0B36C495}"/>
              </a:ext>
            </a:extLst>
          </p:cNvPr>
          <p:cNvSpPr>
            <a:spLocks noGrp="1"/>
          </p:cNvSpPr>
          <p:nvPr>
            <p:ph idx="1"/>
          </p:nvPr>
        </p:nvSpPr>
        <p:spPr>
          <a:xfrm>
            <a:off x="457200" y="1196752"/>
            <a:ext cx="8229600" cy="3917032"/>
          </a:xfrm>
        </p:spPr>
        <p:txBody>
          <a:bodyPr/>
          <a:lstStyle/>
          <a:p>
            <a:r>
              <a:rPr lang="en-GB" dirty="0"/>
              <a:t>So, for </a:t>
            </a:r>
            <a:r>
              <a:rPr lang="en-GB" dirty="0">
                <a:latin typeface="Arial" panose="020B0604020202020204" pitchFamily="34" charset="0"/>
                <a:cs typeface="Arial" panose="020B0604020202020204" pitchFamily="34" charset="0"/>
              </a:rPr>
              <a:t>nearly</a:t>
            </a:r>
            <a:r>
              <a:rPr lang="en-GB" dirty="0"/>
              <a:t> two months, Company X needs to finance its working capital</a:t>
            </a:r>
          </a:p>
          <a:p>
            <a:endParaRPr lang="en-GB" dirty="0"/>
          </a:p>
          <a:p>
            <a:r>
              <a:rPr lang="en-GB" dirty="0"/>
              <a:t>However, how much is required and what method is suitable for its current position</a:t>
            </a:r>
          </a:p>
          <a:p>
            <a:pPr marL="0" indent="0">
              <a:buNone/>
            </a:pPr>
            <a:endParaRPr lang="en-GB" dirty="0"/>
          </a:p>
          <a:p>
            <a:r>
              <a:rPr lang="en-GB" dirty="0"/>
              <a:t>Let us start with how much is required…</a:t>
            </a:r>
          </a:p>
        </p:txBody>
      </p:sp>
    </p:spTree>
    <p:custDataLst>
      <p:tags r:id="rId1"/>
    </p:custDataLst>
    <p:extLst>
      <p:ext uri="{BB962C8B-B14F-4D97-AF65-F5344CB8AC3E}">
        <p14:creationId xmlns:p14="http://schemas.microsoft.com/office/powerpoint/2010/main" val="40006087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644184" cy="908719"/>
          </a:xfrm>
        </p:spPr>
        <p:txBody>
          <a:bodyPr>
            <a:normAutofit fontScale="90000"/>
          </a:bodyPr>
          <a:lstStyle/>
          <a:p>
            <a:pPr algn="ctr"/>
            <a:r>
              <a:rPr lang="en-GB" sz="3400" dirty="0"/>
              <a:t>Assessing working capital – analysis of receivables and payables days - 4</a:t>
            </a:r>
          </a:p>
        </p:txBody>
      </p:sp>
      <p:sp>
        <p:nvSpPr>
          <p:cNvPr id="4" name="Slide Number Placeholder 3"/>
          <p:cNvSpPr>
            <a:spLocks noGrp="1"/>
          </p:cNvSpPr>
          <p:nvPr>
            <p:ph type="sldNum" sz="quarter" idx="12"/>
          </p:nvPr>
        </p:nvSpPr>
        <p:spPr/>
        <p:txBody>
          <a:bodyPr/>
          <a:lstStyle/>
          <a:p>
            <a:fld id="{63A33278-8D2C-46E9-9145-8061F8ED03C5}" type="slidenum">
              <a:rPr lang="en-GB" smtClean="0"/>
              <a:t>28</a:t>
            </a:fld>
            <a:endParaRPr lang="en-GB" dirty="0"/>
          </a:p>
        </p:txBody>
      </p:sp>
      <p:sp>
        <p:nvSpPr>
          <p:cNvPr id="6" name="Content Placeholder 5">
            <a:extLst>
              <a:ext uri="{FF2B5EF4-FFF2-40B4-BE49-F238E27FC236}">
                <a16:creationId xmlns:a16="http://schemas.microsoft.com/office/drawing/2014/main" id="{1CF212A8-1C34-6AD4-0DDE-E32D0B36C495}"/>
              </a:ext>
            </a:extLst>
          </p:cNvPr>
          <p:cNvSpPr>
            <a:spLocks noGrp="1"/>
          </p:cNvSpPr>
          <p:nvPr>
            <p:ph idx="1"/>
          </p:nvPr>
        </p:nvSpPr>
        <p:spPr>
          <a:xfrm>
            <a:off x="457200" y="1196752"/>
            <a:ext cx="8229600" cy="4320480"/>
          </a:xfrm>
        </p:spPr>
        <p:txBody>
          <a:bodyPr>
            <a:normAutofit fontScale="92500" lnSpcReduction="20000"/>
          </a:bodyPr>
          <a:lstStyle/>
          <a:p>
            <a:r>
              <a:rPr lang="en-GB" dirty="0"/>
              <a:t>For every £1 million worth of sales £162,000 of working capital finance is required</a:t>
            </a:r>
          </a:p>
          <a:p>
            <a:endParaRPr lang="en-GB" dirty="0"/>
          </a:p>
          <a:p>
            <a:r>
              <a:rPr lang="en-GB" dirty="0"/>
              <a:t>This is calculated by £1,000,000 x (59/365) = £162,000</a:t>
            </a:r>
          </a:p>
          <a:p>
            <a:endParaRPr lang="en-GB" dirty="0"/>
          </a:p>
          <a:p>
            <a:r>
              <a:rPr lang="en-GB" dirty="0"/>
              <a:t>This is often overlooked by newer, rapidly growing companies who find themselves in cash difficulties in the midst of high sales and profits</a:t>
            </a:r>
          </a:p>
        </p:txBody>
      </p:sp>
    </p:spTree>
    <p:custDataLst>
      <p:tags r:id="rId1"/>
    </p:custDataLst>
    <p:extLst>
      <p:ext uri="{BB962C8B-B14F-4D97-AF65-F5344CB8AC3E}">
        <p14:creationId xmlns:p14="http://schemas.microsoft.com/office/powerpoint/2010/main" val="10106294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644184" cy="908719"/>
          </a:xfrm>
        </p:spPr>
        <p:txBody>
          <a:bodyPr>
            <a:normAutofit/>
          </a:bodyPr>
          <a:lstStyle/>
          <a:p>
            <a:pPr algn="ctr"/>
            <a:r>
              <a:rPr lang="en-GB" sz="3400" dirty="0"/>
              <a:t>Working capital and sources of finance</a:t>
            </a:r>
          </a:p>
        </p:txBody>
      </p:sp>
      <p:sp>
        <p:nvSpPr>
          <p:cNvPr id="4" name="Slide Number Placeholder 3"/>
          <p:cNvSpPr>
            <a:spLocks noGrp="1"/>
          </p:cNvSpPr>
          <p:nvPr>
            <p:ph type="sldNum" sz="quarter" idx="12"/>
          </p:nvPr>
        </p:nvSpPr>
        <p:spPr/>
        <p:txBody>
          <a:bodyPr/>
          <a:lstStyle/>
          <a:p>
            <a:fld id="{63A33278-8D2C-46E9-9145-8061F8ED03C5}" type="slidenum">
              <a:rPr lang="en-GB" smtClean="0"/>
              <a:t>29</a:t>
            </a:fld>
            <a:endParaRPr lang="en-GB" dirty="0"/>
          </a:p>
        </p:txBody>
      </p:sp>
      <p:sp>
        <p:nvSpPr>
          <p:cNvPr id="6" name="Content Placeholder 5">
            <a:extLst>
              <a:ext uri="{FF2B5EF4-FFF2-40B4-BE49-F238E27FC236}">
                <a16:creationId xmlns:a16="http://schemas.microsoft.com/office/drawing/2014/main" id="{1CF212A8-1C34-6AD4-0DDE-E32D0B36C495}"/>
              </a:ext>
            </a:extLst>
          </p:cNvPr>
          <p:cNvSpPr>
            <a:spLocks noGrp="1"/>
          </p:cNvSpPr>
          <p:nvPr>
            <p:ph idx="1"/>
          </p:nvPr>
        </p:nvSpPr>
        <p:spPr>
          <a:xfrm>
            <a:off x="457200" y="1196752"/>
            <a:ext cx="8229600" cy="4320480"/>
          </a:xfrm>
        </p:spPr>
        <p:txBody>
          <a:bodyPr>
            <a:normAutofit/>
          </a:bodyPr>
          <a:lstStyle/>
          <a:p>
            <a:r>
              <a:rPr lang="en-GB" dirty="0"/>
              <a:t>In the next lecture, we will cover how firms finance themselves and where the money comes from</a:t>
            </a:r>
          </a:p>
          <a:p>
            <a:endParaRPr lang="en-GB" dirty="0"/>
          </a:p>
          <a:p>
            <a:r>
              <a:rPr lang="en-GB" dirty="0"/>
              <a:t>And, we will start with a link between working capital management and sources of finance</a:t>
            </a:r>
          </a:p>
        </p:txBody>
      </p:sp>
    </p:spTree>
    <p:custDataLst>
      <p:tags r:id="rId1"/>
    </p:custDataLst>
    <p:extLst>
      <p:ext uri="{BB962C8B-B14F-4D97-AF65-F5344CB8AC3E}">
        <p14:creationId xmlns:p14="http://schemas.microsoft.com/office/powerpoint/2010/main" val="400236254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uwtsd ppt</Template>
  <TotalTime>6932</TotalTime>
  <Words>2158</Words>
  <Application>Microsoft Office PowerPoint</Application>
  <PresentationFormat>On-screen Show (4:3)</PresentationFormat>
  <Paragraphs>591</Paragraphs>
  <Slides>29</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29</vt:i4>
      </vt:variant>
    </vt:vector>
  </HeadingPairs>
  <TitlesOfParts>
    <vt:vector size="34" baseType="lpstr">
      <vt:lpstr>Arial</vt:lpstr>
      <vt:lpstr>Calibri</vt:lpstr>
      <vt:lpstr>Myriad Pro</vt:lpstr>
      <vt:lpstr>Times New Roman</vt:lpstr>
      <vt:lpstr>20140311PresentationUWTSDTemplate</vt:lpstr>
      <vt:lpstr>MBA Corporate Finance</vt:lpstr>
      <vt:lpstr>Introduction</vt:lpstr>
      <vt:lpstr>The importance of working capital management</vt:lpstr>
      <vt:lpstr>The role and flow of working capital</vt:lpstr>
      <vt:lpstr>Ratios as tools of analysis</vt:lpstr>
      <vt:lpstr>Introduction to the most common working capital ratios</vt:lpstr>
      <vt:lpstr>The financial accounts as a source of ratios</vt:lpstr>
      <vt:lpstr>Types or families of ratios</vt:lpstr>
      <vt:lpstr>Worked example –  Northern Travel 1</vt:lpstr>
      <vt:lpstr>Worked example –  Northern Travel 2</vt:lpstr>
      <vt:lpstr>PowerPoint Presentation</vt:lpstr>
      <vt:lpstr>Working capital ratios - 1</vt:lpstr>
      <vt:lpstr>Working capital ratios - 2</vt:lpstr>
      <vt:lpstr>The working capital figure</vt:lpstr>
      <vt:lpstr>Assessing working capital – current ratio</vt:lpstr>
      <vt:lpstr>Assessing working capital – acid test or quick ratio</vt:lpstr>
      <vt:lpstr>Assessing working capital - cash ratio</vt:lpstr>
      <vt:lpstr>Assessing working capital – inventory (stock) days</vt:lpstr>
      <vt:lpstr>Assessing working capital– payables days</vt:lpstr>
      <vt:lpstr>Assessing working capital  –receivable days</vt:lpstr>
      <vt:lpstr>Assessing working capital – analysis of receivables and payables days - 1</vt:lpstr>
      <vt:lpstr>Assessing working capital–working capital to sales</vt:lpstr>
      <vt:lpstr>Northern Travel plc working capital ratios summary table</vt:lpstr>
      <vt:lpstr>Financing working capital</vt:lpstr>
      <vt:lpstr>Assessing working capital– working capital days and the potential for finance</vt:lpstr>
      <vt:lpstr>Assessing working capital – analysis of receivables and payables days - 2</vt:lpstr>
      <vt:lpstr>Assessing working capital – analysis of receivables and payables days - 3</vt:lpstr>
      <vt:lpstr>Assessing working capital – analysis of receivables and payables days - 4</vt:lpstr>
      <vt:lpstr>Working capital and sources of finance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pburns</dc:creator>
  <cp:lastModifiedBy>David Jenkins</cp:lastModifiedBy>
  <cp:revision>303</cp:revision>
  <cp:lastPrinted>2022-11-08T12:19:29Z</cp:lastPrinted>
  <dcterms:created xsi:type="dcterms:W3CDTF">2013-10-11T12:05:37Z</dcterms:created>
  <dcterms:modified xsi:type="dcterms:W3CDTF">2023-09-27T06:30:22Z</dcterms:modified>
</cp:coreProperties>
</file>