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60" r:id="rId1"/>
  </p:sldMasterIdLst>
  <p:notesMasterIdLst>
    <p:notesMasterId r:id="rId15"/>
  </p:notesMasterIdLst>
  <p:sldIdLst>
    <p:sldId id="257" r:id="rId2"/>
    <p:sldId id="259" r:id="rId3"/>
    <p:sldId id="260" r:id="rId4"/>
    <p:sldId id="261" r:id="rId5"/>
    <p:sldId id="262" r:id="rId6"/>
    <p:sldId id="263" r:id="rId7"/>
    <p:sldId id="264" r:id="rId8"/>
    <p:sldId id="265" r:id="rId9"/>
    <p:sldId id="266" r:id="rId10"/>
    <p:sldId id="267" r:id="rId11"/>
    <p:sldId id="268" r:id="rId12"/>
    <p:sldId id="269" r:id="rId13"/>
    <p:sldId id="270" r:id="rId14"/>
  </p:sldIdLst>
  <p:sldSz cx="9144000" cy="5143500" type="screen16x9"/>
  <p:notesSz cx="6858000" cy="9144000"/>
  <p:embeddedFontLst>
    <p:embeddedFont>
      <p:font typeface="Proxima Nova" panose="020B0604020202020204" charset="0"/>
      <p:regular r:id="rId16"/>
      <p:bold r:id="rId17"/>
      <p:italic r:id="rId18"/>
      <p:boldItalic r:id="rId19"/>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718"/>
  </p:normalViewPr>
  <p:slideViewPr>
    <p:cSldViewPr snapToGrid="0">
      <p:cViewPr varScale="1">
        <p:scale>
          <a:sx n="138" d="100"/>
          <a:sy n="138" d="100"/>
        </p:scale>
        <p:origin x="834" y="120"/>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3.fntdata"/><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2.fntdata"/><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font" Target="fonts/font4.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idx="1"/>
          </p:nvPr>
        </p:nvSpPr>
        <p:spPr/>
        <p:txBody>
          <a:bodyPr/>
          <a:lstStyle/>
          <a:p>
            <a:r>
              <a:t>Understanding the critical nature of strategic partnerships is essential in navigating international business landscapes. Particularly between the UK and China, awareness of both cultural nuances and the market potential can significantly influence our collaborative endeavors. This section elaborates on what defines strategic partnerships and underscores their importance within the realm of global trade, including an overview of the current state of the UK-China market.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idx="1"/>
          </p:nvPr>
        </p:nvSpPr>
        <p:spPr/>
        <p:txBody>
          <a:bodyPr/>
          <a:lstStyle/>
          <a:p>
            <a:r>
              <a:t>As we delve into the cultural elements that influence negotiations, it is vital to understand how communication styles, hierarchical structures, and relationship-building philosophies differ across cultures. Recognizing these elements can help facilitate smoother negotiations and foster a more constructive dialogue between parties.</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idx="1"/>
          </p:nvPr>
        </p:nvSpPr>
        <p:spPr/>
        <p:txBody>
          <a:bodyPr/>
          <a:lstStyle/>
          <a:p>
            <a:r>
              <a:t>In this section, we will explore the depths of cultural differences that shape business interactions. Understanding whether a culture is high-context or low-context provides insight into communication preferences, while variations in time orientation and attitudes toward change can dictate negotiation approaches and outcomes.</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idx="1"/>
          </p:nvPr>
        </p:nvSpPr>
        <p:spPr/>
        <p:txBody>
          <a:bodyPr/>
          <a:lstStyle/>
          <a:p>
            <a:r>
              <a:t>When navigating a cross-cultural negotiation landscape, various barriers can impede the flow of communication. This section addresses common issues such as language differences, nonverbal communication challenges, and the potential for misinterpretations that can arise from cultural variances. By exploring ways to overcome these barriers, we can enhance mutual understanding.</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idx="1"/>
          </p:nvPr>
        </p:nvSpPr>
        <p:spPr/>
        <p:txBody>
          <a:bodyPr/>
          <a:lstStyle/>
          <a:p>
            <a:r>
              <a:t>Negotiation styles and techniques fundamentally shape the dynamics of discussions between parties. By adopting a collaborative approach, prioritizing win-win outcomes, and effectively employing soft power tactics, we can establish relationships that transcend transactional interactions, particularly within the context of UK-China negotiations.</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idx="1"/>
          </p:nvPr>
        </p:nvSpPr>
        <p:spPr/>
        <p:txBody>
          <a:bodyPr/>
          <a:lstStyle/>
          <a:p>
            <a:r>
              <a:t>In this segment, we focus on actionable strategies for achieving success in cross-cultural negotiations. Preparation emerges as a key component; understanding the cultural background of your partners cannot be overstated. Building trust, honing active listening skills, and employing effective questioning techniques are integral to crafting successful outcomes that honor both parties’ interests.</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idx="1"/>
          </p:nvPr>
        </p:nvSpPr>
        <p:spPr/>
        <p:txBody>
          <a:bodyPr/>
          <a:lstStyle/>
          <a:p>
            <a:r>
              <a:t>Cultural awareness and adaptability play a pivotal role in shaping fruitful negotiation outcomes. By remaining flexible and embracing cultural differences, we can foster an environment of collaboration that nourishes creative problem-solving and mutual understanding, establishing the groundwork for successful partnerships.</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idx="1"/>
          </p:nvPr>
        </p:nvSpPr>
        <p:spPr/>
        <p:txBody>
          <a:bodyPr/>
          <a:lstStyle/>
          <a:p>
            <a:r>
              <a:t>By examining successful UK-China partnerships, we glean valuable insights into the elements that drive success in cross-cultural collaborations. Analyzing these partnerships allows us to identify best practices, understand the factors that contribute to effective negotiations, and recognize key lessons that can be applied to our own strategies.</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idx="1"/>
          </p:nvPr>
        </p:nvSpPr>
        <p:spPr/>
        <p:txBody>
          <a:bodyPr/>
          <a:lstStyle/>
          <a:p>
            <a:r>
              <a:t>This segment serves as a practical roadmap for board members engaged in negotiations with Chinese firms. Emphasizing research, the integration of cultural expertise, and an open-minded approach are key to surmounting potential challenges and leveraging collaborative opportunities.</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idx="1"/>
          </p:nvPr>
        </p:nvSpPr>
        <p:spPr/>
        <p:txBody>
          <a:bodyPr/>
          <a:lstStyle/>
          <a:p>
            <a:r>
              <a:t>The focus on long-term relationship building is critical for ensuring the sustainability of partnerships over time. By committing to continuity, employing effective follow-up strategies, and prioritizing shared goals, we enrich the foundation for our collaborations, paving the way for ongoing success.</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idx="1"/>
          </p:nvPr>
        </p:nvSpPr>
        <p:spPr/>
        <p:txBody>
          <a:bodyPr/>
          <a:lstStyle/>
          <a:p>
            <a:r>
              <a:rPr dirty="0"/>
              <a:t>Acknowledge potential challenges inherent in navigating cross-border partnerships. This section details the importance of understanding various political, economic, and cultural risks, highlighting the need for well-structured crisis management plans and contingency frameworks to safeguard against disruptions.</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idx="1"/>
          </p:nvPr>
        </p:nvSpPr>
        <p:spPr/>
        <p:txBody>
          <a:bodyPr/>
          <a:lstStyle/>
          <a:p>
            <a:r>
              <a:rPr dirty="0"/>
              <a:t>In conclusion, the path to successful partnerships between the UK and China is rich with opportunities as well as challenges. By synthesizing our strategies, acknowledging the critical role of cultural competence, and fostering a shared vision for collaboration, we position ourselves for impactful and enduring relationships that will be beneficial for both parties.</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dk1"/>
        </a:solidFill>
        <a:effectLst/>
      </p:bgPr>
    </p:bg>
    <p:spTree>
      <p:nvGrpSpPr>
        <p:cNvPr id="1" name="Shape 9"/>
        <p:cNvGrpSpPr/>
        <p:nvPr/>
      </p:nvGrpSpPr>
      <p:grpSpPr>
        <a:xfrm>
          <a:off x="0" y="0"/>
          <a:ext cx="0" cy="0"/>
          <a:chOff x="0" y="0"/>
          <a:chExt cx="0" cy="0"/>
        </a:xfrm>
      </p:grpSpPr>
      <p:cxnSp>
        <p:nvCxnSpPr>
          <p:cNvPr id="10" name="Google Shape;10;p2"/>
          <p:cNvCxnSpPr/>
          <p:nvPr/>
        </p:nvCxnSpPr>
        <p:spPr>
          <a:xfrm>
            <a:off x="0" y="2998150"/>
            <a:ext cx="9144000" cy="0"/>
          </a:xfrm>
          <a:prstGeom prst="straightConnector1">
            <a:avLst/>
          </a:prstGeom>
          <a:noFill/>
          <a:ln w="19050" cap="flat" cmpd="sng">
            <a:solidFill>
              <a:schemeClr val="lt2"/>
            </a:solidFill>
            <a:prstDash val="solid"/>
            <a:round/>
            <a:headEnd type="none" w="sm" len="sm"/>
            <a:tailEnd type="none" w="sm" len="sm"/>
          </a:ln>
        </p:spPr>
      </p:cxnSp>
      <p:sp>
        <p:nvSpPr>
          <p:cNvPr id="11" name="Google Shape;11;p2"/>
          <p:cNvSpPr txBox="1">
            <a:spLocks noGrp="1"/>
          </p:cNvSpPr>
          <p:nvPr>
            <p:ph type="ctrTitle"/>
          </p:nvPr>
        </p:nvSpPr>
        <p:spPr>
          <a:xfrm>
            <a:off x="510450" y="1257300"/>
            <a:ext cx="8123100" cy="1588500"/>
          </a:xfrm>
          <a:prstGeom prst="rect">
            <a:avLst/>
          </a:prstGeom>
        </p:spPr>
        <p:txBody>
          <a:bodyPr spcFirstLastPara="1" wrap="square" lIns="91425" tIns="91425" rIns="91425" bIns="91425" anchor="b" anchorCtr="0">
            <a:normAutofit/>
          </a:bodyPr>
          <a:lstStyle>
            <a:lvl1pPr lvl="0">
              <a:spcBef>
                <a:spcPts val="0"/>
              </a:spcBef>
              <a:spcAft>
                <a:spcPts val="0"/>
              </a:spcAft>
              <a:buClr>
                <a:schemeClr val="lt1"/>
              </a:buClr>
              <a:buSzPts val="4800"/>
              <a:buNone/>
              <a:defRPr sz="4800">
                <a:solidFill>
                  <a:schemeClr val="lt1"/>
                </a:solidFill>
              </a:defRPr>
            </a:lvl1pPr>
            <a:lvl2pPr lvl="1">
              <a:spcBef>
                <a:spcPts val="0"/>
              </a:spcBef>
              <a:spcAft>
                <a:spcPts val="0"/>
              </a:spcAft>
              <a:buClr>
                <a:schemeClr val="lt1"/>
              </a:buClr>
              <a:buSzPts val="4800"/>
              <a:buNone/>
              <a:defRPr sz="4800">
                <a:solidFill>
                  <a:schemeClr val="lt1"/>
                </a:solidFill>
              </a:defRPr>
            </a:lvl2pPr>
            <a:lvl3pPr lvl="2">
              <a:spcBef>
                <a:spcPts val="0"/>
              </a:spcBef>
              <a:spcAft>
                <a:spcPts val="0"/>
              </a:spcAft>
              <a:buClr>
                <a:schemeClr val="lt1"/>
              </a:buClr>
              <a:buSzPts val="4800"/>
              <a:buNone/>
              <a:defRPr sz="4800">
                <a:solidFill>
                  <a:schemeClr val="lt1"/>
                </a:solidFill>
              </a:defRPr>
            </a:lvl3pPr>
            <a:lvl4pPr lvl="3">
              <a:spcBef>
                <a:spcPts val="0"/>
              </a:spcBef>
              <a:spcAft>
                <a:spcPts val="0"/>
              </a:spcAft>
              <a:buClr>
                <a:schemeClr val="lt1"/>
              </a:buClr>
              <a:buSzPts val="4800"/>
              <a:buNone/>
              <a:defRPr sz="4800">
                <a:solidFill>
                  <a:schemeClr val="lt1"/>
                </a:solidFill>
              </a:defRPr>
            </a:lvl4pPr>
            <a:lvl5pPr lvl="4">
              <a:spcBef>
                <a:spcPts val="0"/>
              </a:spcBef>
              <a:spcAft>
                <a:spcPts val="0"/>
              </a:spcAft>
              <a:buClr>
                <a:schemeClr val="lt1"/>
              </a:buClr>
              <a:buSzPts val="4800"/>
              <a:buNone/>
              <a:defRPr sz="4800">
                <a:solidFill>
                  <a:schemeClr val="lt1"/>
                </a:solidFill>
              </a:defRPr>
            </a:lvl5pPr>
            <a:lvl6pPr lvl="5">
              <a:spcBef>
                <a:spcPts val="0"/>
              </a:spcBef>
              <a:spcAft>
                <a:spcPts val="0"/>
              </a:spcAft>
              <a:buClr>
                <a:schemeClr val="lt1"/>
              </a:buClr>
              <a:buSzPts val="4800"/>
              <a:buNone/>
              <a:defRPr sz="4800">
                <a:solidFill>
                  <a:schemeClr val="lt1"/>
                </a:solidFill>
              </a:defRPr>
            </a:lvl6pPr>
            <a:lvl7pPr lvl="6">
              <a:spcBef>
                <a:spcPts val="0"/>
              </a:spcBef>
              <a:spcAft>
                <a:spcPts val="0"/>
              </a:spcAft>
              <a:buClr>
                <a:schemeClr val="lt1"/>
              </a:buClr>
              <a:buSzPts val="4800"/>
              <a:buNone/>
              <a:defRPr sz="4800">
                <a:solidFill>
                  <a:schemeClr val="lt1"/>
                </a:solidFill>
              </a:defRPr>
            </a:lvl7pPr>
            <a:lvl8pPr lvl="7">
              <a:spcBef>
                <a:spcPts val="0"/>
              </a:spcBef>
              <a:spcAft>
                <a:spcPts val="0"/>
              </a:spcAft>
              <a:buClr>
                <a:schemeClr val="lt1"/>
              </a:buClr>
              <a:buSzPts val="4800"/>
              <a:buNone/>
              <a:defRPr sz="4800">
                <a:solidFill>
                  <a:schemeClr val="lt1"/>
                </a:solidFill>
              </a:defRPr>
            </a:lvl8pPr>
            <a:lvl9pPr lvl="8">
              <a:spcBef>
                <a:spcPts val="0"/>
              </a:spcBef>
              <a:spcAft>
                <a:spcPts val="0"/>
              </a:spcAft>
              <a:buClr>
                <a:schemeClr val="lt1"/>
              </a:buClr>
              <a:buSzPts val="4800"/>
              <a:buNone/>
              <a:defRPr sz="4800">
                <a:solidFill>
                  <a:schemeClr val="lt1"/>
                </a:solidFill>
              </a:defRPr>
            </a:lvl9pPr>
          </a:lstStyle>
          <a:p>
            <a:endParaRPr/>
          </a:p>
        </p:txBody>
      </p:sp>
      <p:sp>
        <p:nvSpPr>
          <p:cNvPr id="12" name="Google Shape;12;p2"/>
          <p:cNvSpPr txBox="1">
            <a:spLocks noGrp="1"/>
          </p:cNvSpPr>
          <p:nvPr>
            <p:ph type="subTitle" idx="1"/>
          </p:nvPr>
        </p:nvSpPr>
        <p:spPr>
          <a:xfrm>
            <a:off x="510450" y="3182313"/>
            <a:ext cx="8123100" cy="6300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Clr>
                <a:schemeClr val="lt1"/>
              </a:buClr>
              <a:buSzPts val="2400"/>
              <a:buNone/>
              <a:defRPr sz="2400">
                <a:solidFill>
                  <a:schemeClr val="lt1"/>
                </a:solidFill>
              </a:defRPr>
            </a:lvl1pPr>
            <a:lvl2pPr lvl="1">
              <a:lnSpc>
                <a:spcPct val="100000"/>
              </a:lnSpc>
              <a:spcBef>
                <a:spcPts val="0"/>
              </a:spcBef>
              <a:spcAft>
                <a:spcPts val="0"/>
              </a:spcAft>
              <a:buClr>
                <a:schemeClr val="lt1"/>
              </a:buClr>
              <a:buSzPts val="2400"/>
              <a:buNone/>
              <a:defRPr sz="2400">
                <a:solidFill>
                  <a:schemeClr val="lt1"/>
                </a:solidFill>
              </a:defRPr>
            </a:lvl2pPr>
            <a:lvl3pPr lvl="2">
              <a:lnSpc>
                <a:spcPct val="100000"/>
              </a:lnSpc>
              <a:spcBef>
                <a:spcPts val="0"/>
              </a:spcBef>
              <a:spcAft>
                <a:spcPts val="0"/>
              </a:spcAft>
              <a:buClr>
                <a:schemeClr val="lt1"/>
              </a:buClr>
              <a:buSzPts val="2400"/>
              <a:buNone/>
              <a:defRPr sz="2400">
                <a:solidFill>
                  <a:schemeClr val="lt1"/>
                </a:solidFill>
              </a:defRPr>
            </a:lvl3pPr>
            <a:lvl4pPr lvl="3">
              <a:lnSpc>
                <a:spcPct val="100000"/>
              </a:lnSpc>
              <a:spcBef>
                <a:spcPts val="0"/>
              </a:spcBef>
              <a:spcAft>
                <a:spcPts val="0"/>
              </a:spcAft>
              <a:buClr>
                <a:schemeClr val="lt1"/>
              </a:buClr>
              <a:buSzPts val="2400"/>
              <a:buNone/>
              <a:defRPr sz="2400">
                <a:solidFill>
                  <a:schemeClr val="lt1"/>
                </a:solidFill>
              </a:defRPr>
            </a:lvl4pPr>
            <a:lvl5pPr lvl="4">
              <a:lnSpc>
                <a:spcPct val="100000"/>
              </a:lnSpc>
              <a:spcBef>
                <a:spcPts val="0"/>
              </a:spcBef>
              <a:spcAft>
                <a:spcPts val="0"/>
              </a:spcAft>
              <a:buClr>
                <a:schemeClr val="lt1"/>
              </a:buClr>
              <a:buSzPts val="2400"/>
              <a:buNone/>
              <a:defRPr sz="2400">
                <a:solidFill>
                  <a:schemeClr val="lt1"/>
                </a:solidFill>
              </a:defRPr>
            </a:lvl5pPr>
            <a:lvl6pPr lvl="5">
              <a:lnSpc>
                <a:spcPct val="100000"/>
              </a:lnSpc>
              <a:spcBef>
                <a:spcPts val="0"/>
              </a:spcBef>
              <a:spcAft>
                <a:spcPts val="0"/>
              </a:spcAft>
              <a:buClr>
                <a:schemeClr val="lt1"/>
              </a:buClr>
              <a:buSzPts val="2400"/>
              <a:buNone/>
              <a:defRPr sz="2400">
                <a:solidFill>
                  <a:schemeClr val="lt1"/>
                </a:solidFill>
              </a:defRPr>
            </a:lvl6pPr>
            <a:lvl7pPr lvl="6">
              <a:lnSpc>
                <a:spcPct val="100000"/>
              </a:lnSpc>
              <a:spcBef>
                <a:spcPts val="0"/>
              </a:spcBef>
              <a:spcAft>
                <a:spcPts val="0"/>
              </a:spcAft>
              <a:buClr>
                <a:schemeClr val="lt1"/>
              </a:buClr>
              <a:buSzPts val="2400"/>
              <a:buNone/>
              <a:defRPr sz="2400">
                <a:solidFill>
                  <a:schemeClr val="lt1"/>
                </a:solidFill>
              </a:defRPr>
            </a:lvl7pPr>
            <a:lvl8pPr lvl="7">
              <a:lnSpc>
                <a:spcPct val="100000"/>
              </a:lnSpc>
              <a:spcBef>
                <a:spcPts val="0"/>
              </a:spcBef>
              <a:spcAft>
                <a:spcPts val="0"/>
              </a:spcAft>
              <a:buClr>
                <a:schemeClr val="lt1"/>
              </a:buClr>
              <a:buSzPts val="2400"/>
              <a:buNone/>
              <a:defRPr sz="2400">
                <a:solidFill>
                  <a:schemeClr val="lt1"/>
                </a:solidFill>
              </a:defRPr>
            </a:lvl8pPr>
            <a:lvl9pPr lvl="8">
              <a:lnSpc>
                <a:spcPct val="100000"/>
              </a:lnSpc>
              <a:spcBef>
                <a:spcPts val="0"/>
              </a:spcBef>
              <a:spcAft>
                <a:spcPts val="0"/>
              </a:spcAft>
              <a:buClr>
                <a:schemeClr val="lt1"/>
              </a:buClr>
              <a:buSzPts val="2400"/>
              <a:buNone/>
              <a:defRPr sz="2400">
                <a:solidFill>
                  <a:schemeClr val="lt1"/>
                </a:solidFill>
              </a:defRPr>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userDrawn="1">
  <p:cSld name="SECTION_HEADER">
    <p:bg>
      <p:bgPr>
        <a:solidFill>
          <a:schemeClr val="dk1"/>
        </a:solidFill>
        <a:effectLst/>
      </p:bgPr>
    </p:bg>
    <p:spTree>
      <p:nvGrpSpPr>
        <p:cNvPr id="1" name="Shape 13"/>
        <p:cNvGrpSpPr/>
        <p:nvPr/>
      </p:nvGrpSpPr>
      <p:grpSpPr>
        <a:xfrm>
          <a:off x="0" y="0"/>
          <a:ext cx="0" cy="0"/>
          <a:chOff x="0" y="0"/>
          <a:chExt cx="0" cy="0"/>
        </a:xfrm>
      </p:grpSpPr>
      <p:cxnSp>
        <p:nvCxnSpPr>
          <p:cNvPr id="14" name="Google Shape;14;p3"/>
          <p:cNvCxnSpPr/>
          <p:nvPr/>
        </p:nvCxnSpPr>
        <p:spPr>
          <a:xfrm>
            <a:off x="0" y="2998150"/>
            <a:ext cx="9144000" cy="0"/>
          </a:xfrm>
          <a:prstGeom prst="straightConnector1">
            <a:avLst/>
          </a:prstGeom>
          <a:noFill/>
          <a:ln w="19050" cap="flat" cmpd="sng">
            <a:solidFill>
              <a:schemeClr val="lt2"/>
            </a:solidFill>
            <a:prstDash val="solid"/>
            <a:round/>
            <a:headEnd type="none" w="sm" len="sm"/>
            <a:tailEnd type="none" w="sm" len="sm"/>
          </a:ln>
        </p:spPr>
      </p:cxnSp>
      <p:sp>
        <p:nvSpPr>
          <p:cNvPr id="15" name="Google Shape;15;p3"/>
          <p:cNvSpPr txBox="1">
            <a:spLocks noGrp="1"/>
          </p:cNvSpPr>
          <p:nvPr>
            <p:ph type="title"/>
          </p:nvPr>
        </p:nvSpPr>
        <p:spPr>
          <a:xfrm>
            <a:off x="510450" y="2057400"/>
            <a:ext cx="8123100" cy="778800"/>
          </a:xfrm>
          <a:prstGeom prst="rect">
            <a:avLst/>
          </a:prstGeom>
        </p:spPr>
        <p:txBody>
          <a:bodyPr spcFirstLastPara="1" wrap="square" lIns="91425" tIns="91425" rIns="91425" bIns="91425" anchor="b" anchorCtr="0">
            <a:normAutofit/>
          </a:bodyPr>
          <a:lstStyle>
            <a:lvl1pPr lvl="0">
              <a:spcBef>
                <a:spcPts val="0"/>
              </a:spcBef>
              <a:spcAft>
                <a:spcPts val="0"/>
              </a:spcAft>
              <a:buClr>
                <a:schemeClr val="lt1"/>
              </a:buClr>
              <a:buSzPts val="3600"/>
              <a:buNone/>
              <a:defRPr sz="3600">
                <a:solidFill>
                  <a:schemeClr val="lt1"/>
                </a:solidFill>
              </a:defRPr>
            </a:lvl1pPr>
            <a:lvl2pPr lvl="1">
              <a:spcBef>
                <a:spcPts val="0"/>
              </a:spcBef>
              <a:spcAft>
                <a:spcPts val="0"/>
              </a:spcAft>
              <a:buClr>
                <a:schemeClr val="lt1"/>
              </a:buClr>
              <a:buSzPts val="3600"/>
              <a:buNone/>
              <a:defRPr sz="3600">
                <a:solidFill>
                  <a:schemeClr val="lt1"/>
                </a:solidFill>
              </a:defRPr>
            </a:lvl2pPr>
            <a:lvl3pPr lvl="2">
              <a:spcBef>
                <a:spcPts val="0"/>
              </a:spcBef>
              <a:spcAft>
                <a:spcPts val="0"/>
              </a:spcAft>
              <a:buClr>
                <a:schemeClr val="lt1"/>
              </a:buClr>
              <a:buSzPts val="3600"/>
              <a:buNone/>
              <a:defRPr sz="3600">
                <a:solidFill>
                  <a:schemeClr val="lt1"/>
                </a:solidFill>
              </a:defRPr>
            </a:lvl3pPr>
            <a:lvl4pPr lvl="3">
              <a:spcBef>
                <a:spcPts val="0"/>
              </a:spcBef>
              <a:spcAft>
                <a:spcPts val="0"/>
              </a:spcAft>
              <a:buClr>
                <a:schemeClr val="lt1"/>
              </a:buClr>
              <a:buSzPts val="3600"/>
              <a:buNone/>
              <a:defRPr sz="3600">
                <a:solidFill>
                  <a:schemeClr val="lt1"/>
                </a:solidFill>
              </a:defRPr>
            </a:lvl4pPr>
            <a:lvl5pPr lvl="4">
              <a:spcBef>
                <a:spcPts val="0"/>
              </a:spcBef>
              <a:spcAft>
                <a:spcPts val="0"/>
              </a:spcAft>
              <a:buClr>
                <a:schemeClr val="lt1"/>
              </a:buClr>
              <a:buSzPts val="3600"/>
              <a:buNone/>
              <a:defRPr sz="3600">
                <a:solidFill>
                  <a:schemeClr val="lt1"/>
                </a:solidFill>
              </a:defRPr>
            </a:lvl5pPr>
            <a:lvl6pPr lvl="5">
              <a:spcBef>
                <a:spcPts val="0"/>
              </a:spcBef>
              <a:spcAft>
                <a:spcPts val="0"/>
              </a:spcAft>
              <a:buClr>
                <a:schemeClr val="lt1"/>
              </a:buClr>
              <a:buSzPts val="3600"/>
              <a:buNone/>
              <a:defRPr sz="3600">
                <a:solidFill>
                  <a:schemeClr val="lt1"/>
                </a:solidFill>
              </a:defRPr>
            </a:lvl6pPr>
            <a:lvl7pPr lvl="6">
              <a:spcBef>
                <a:spcPts val="0"/>
              </a:spcBef>
              <a:spcAft>
                <a:spcPts val="0"/>
              </a:spcAft>
              <a:buClr>
                <a:schemeClr val="lt1"/>
              </a:buClr>
              <a:buSzPts val="3600"/>
              <a:buNone/>
              <a:defRPr sz="3600">
                <a:solidFill>
                  <a:schemeClr val="lt1"/>
                </a:solidFill>
              </a:defRPr>
            </a:lvl7pPr>
            <a:lvl8pPr lvl="7">
              <a:spcBef>
                <a:spcPts val="0"/>
              </a:spcBef>
              <a:spcAft>
                <a:spcPts val="0"/>
              </a:spcAft>
              <a:buClr>
                <a:schemeClr val="lt1"/>
              </a:buClr>
              <a:buSzPts val="3600"/>
              <a:buNone/>
              <a:defRPr sz="3600">
                <a:solidFill>
                  <a:schemeClr val="lt1"/>
                </a:solidFill>
              </a:defRPr>
            </a:lvl8pPr>
            <a:lvl9pPr lvl="8">
              <a:spcBef>
                <a:spcPts val="0"/>
              </a:spcBef>
              <a:spcAft>
                <a:spcPts val="0"/>
              </a:spcAft>
              <a:buClr>
                <a:schemeClr val="lt1"/>
              </a:buClr>
              <a:buSzPts val="3600"/>
              <a:buNone/>
              <a:defRPr sz="3600">
                <a:solidFill>
                  <a:schemeClr val="lt1"/>
                </a:solidFill>
              </a:defRPr>
            </a:lvl9pPr>
          </a:lstStyle>
          <a:p>
            <a:endParaRPr/>
          </a:p>
        </p:txBody>
      </p:sp>
      <p:sp>
        <p:nvSpPr>
          <p:cNvPr id="16" name="Google Shape;16;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7"/>
        <p:cNvGrpSpPr/>
        <p:nvPr/>
      </p:nvGrpSpPr>
      <p:grpSpPr>
        <a:xfrm>
          <a:off x="0" y="0"/>
          <a:ext cx="0" cy="0"/>
          <a:chOff x="0" y="0"/>
          <a:chExt cx="0" cy="0"/>
        </a:xfrm>
      </p:grpSpPr>
      <p:sp>
        <p:nvSpPr>
          <p:cNvPr id="18" name="Google Shape;18;p4"/>
          <p:cNvSpPr/>
          <p:nvPr/>
        </p:nvSpPr>
        <p:spPr>
          <a:xfrm>
            <a:off x="0" y="5045700"/>
            <a:ext cx="9144000" cy="978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9;p4"/>
          <p:cNvSpPr txBox="1">
            <a:spLocks noGrp="1"/>
          </p:cNvSpPr>
          <p:nvPr>
            <p:ph type="title"/>
          </p:nvPr>
        </p:nvSpPr>
        <p:spPr>
          <a:xfrm>
            <a:off x="311700" y="1402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200"/>
              <a:buNone/>
              <a:defRPr sz="2200"/>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0" name="Google Shape;20;p4"/>
          <p:cNvSpPr txBox="1">
            <a:spLocks noGrp="1"/>
          </p:cNvSpPr>
          <p:nvPr>
            <p:ph type="body" idx="1"/>
          </p:nvPr>
        </p:nvSpPr>
        <p:spPr>
          <a:xfrm>
            <a:off x="311700" y="1304875"/>
            <a:ext cx="8520600" cy="3416400"/>
          </a:xfrm>
          <a:prstGeom prst="rect">
            <a:avLst/>
          </a:prstGeom>
        </p:spPr>
        <p:txBody>
          <a:bodyPr spcFirstLastPara="1" wrap="square" lIns="91425" tIns="91425" rIns="91425" bIns="91425" anchor="t" anchorCtr="0">
            <a:normAutofit/>
          </a:bodyPr>
          <a:lstStyle>
            <a:lvl1pPr marL="457200" lvl="0" indent="-330200">
              <a:spcBef>
                <a:spcPts val="0"/>
              </a:spcBef>
              <a:spcAft>
                <a:spcPts val="0"/>
              </a:spcAft>
              <a:buSzPts val="1600"/>
              <a:buChar char="●"/>
              <a:defRPr sz="1600"/>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21" name="Google Shape;21;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accent4"/>
                </a:solidFill>
              </a:defRPr>
            </a:lvl1pPr>
            <a:lvl2pPr lvl="1">
              <a:buNone/>
              <a:defRPr>
                <a:solidFill>
                  <a:schemeClr val="accent4"/>
                </a:solidFill>
              </a:defRPr>
            </a:lvl2pPr>
            <a:lvl3pPr lvl="2">
              <a:buNone/>
              <a:defRPr>
                <a:solidFill>
                  <a:schemeClr val="accent4"/>
                </a:solidFill>
              </a:defRPr>
            </a:lvl3pPr>
            <a:lvl4pPr lvl="3">
              <a:buNone/>
              <a:defRPr>
                <a:solidFill>
                  <a:schemeClr val="accent4"/>
                </a:solidFill>
              </a:defRPr>
            </a:lvl4pPr>
            <a:lvl5pPr lvl="4">
              <a:buNone/>
              <a:defRPr>
                <a:solidFill>
                  <a:schemeClr val="accent4"/>
                </a:solidFill>
              </a:defRPr>
            </a:lvl5pPr>
            <a:lvl6pPr lvl="5">
              <a:buNone/>
              <a:defRPr>
                <a:solidFill>
                  <a:schemeClr val="accent4"/>
                </a:solidFill>
              </a:defRPr>
            </a:lvl6pPr>
            <a:lvl7pPr lvl="6">
              <a:buNone/>
              <a:defRPr>
                <a:solidFill>
                  <a:schemeClr val="accent4"/>
                </a:solidFill>
              </a:defRPr>
            </a:lvl7pPr>
            <a:lvl8pPr lvl="7">
              <a:buNone/>
              <a:defRPr>
                <a:solidFill>
                  <a:schemeClr val="accent4"/>
                </a:solidFill>
              </a:defRPr>
            </a:lvl8pPr>
            <a:lvl9pPr lvl="8">
              <a:buNone/>
              <a:defRPr>
                <a:solidFill>
                  <a:schemeClr val="accent4"/>
                </a:solidFill>
              </a:defRPr>
            </a:lvl9pPr>
          </a:lstStyle>
          <a:p>
            <a:pPr marL="0" lvl="0" indent="0" algn="r" rtl="0">
              <a:spcBef>
                <a:spcPts val="0"/>
              </a:spcBef>
              <a:spcAft>
                <a:spcPts val="0"/>
              </a:spcAft>
              <a:buNone/>
            </a:pPr>
            <a:fld id="{00000000-1234-1234-1234-123412341234}" type="slidenum">
              <a:rPr lang="en"/>
              <a:t>‹#›</a:t>
            </a:fld>
            <a:endParaRPr/>
          </a:p>
        </p:txBody>
      </p:sp>
      <p:sp>
        <p:nvSpPr>
          <p:cNvPr id="22" name="Google Shape;22;p4"/>
          <p:cNvSpPr txBox="1">
            <a:spLocks noGrp="1"/>
          </p:cNvSpPr>
          <p:nvPr>
            <p:ph type="subTitle" idx="2"/>
          </p:nvPr>
        </p:nvSpPr>
        <p:spPr>
          <a:xfrm>
            <a:off x="387975" y="789025"/>
            <a:ext cx="8520600" cy="833100"/>
          </a:xfrm>
          <a:prstGeom prst="rect">
            <a:avLst/>
          </a:prstGeom>
        </p:spPr>
        <p:txBody>
          <a:bodyPr spcFirstLastPara="1" wrap="square" lIns="91425" tIns="91425" rIns="91425" bIns="91425" anchor="t" anchorCtr="0">
            <a:normAutofit/>
          </a:bodyPr>
          <a:lstStyle>
            <a:lvl1pPr lvl="0">
              <a:spcBef>
                <a:spcPts val="0"/>
              </a:spcBef>
              <a:spcAft>
                <a:spcPts val="0"/>
              </a:spcAft>
              <a:buSzPts val="1500"/>
              <a:buNone/>
              <a:defRPr sz="15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Agenda" userDrawn="1">
  <p:cSld name="TITLE_AND_BODY_1">
    <p:spTree>
      <p:nvGrpSpPr>
        <p:cNvPr id="1" name="Shape 23"/>
        <p:cNvGrpSpPr/>
        <p:nvPr/>
      </p:nvGrpSpPr>
      <p:grpSpPr>
        <a:xfrm>
          <a:off x="0" y="0"/>
          <a:ext cx="0" cy="0"/>
          <a:chOff x="0" y="0"/>
          <a:chExt cx="0" cy="0"/>
        </a:xfrm>
      </p:grpSpPr>
      <p:sp>
        <p:nvSpPr>
          <p:cNvPr id="24" name="Google Shape;24;p5"/>
          <p:cNvSpPr/>
          <p:nvPr/>
        </p:nvSpPr>
        <p:spPr>
          <a:xfrm>
            <a:off x="0" y="5045700"/>
            <a:ext cx="9144000" cy="978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5"/>
          <p:cNvSpPr txBox="1">
            <a:spLocks noGrp="1"/>
          </p:cNvSpPr>
          <p:nvPr>
            <p:ph type="title" hasCustomPrompt="1"/>
          </p:nvPr>
        </p:nvSpPr>
        <p:spPr>
          <a:xfrm>
            <a:off x="311700" y="0"/>
            <a:ext cx="8520600" cy="712925"/>
          </a:xfrm>
          <a:prstGeom prst="rect">
            <a:avLst/>
          </a:prstGeom>
        </p:spPr>
        <p:txBody>
          <a:bodyPr spcFirstLastPara="1" wrap="square" lIns="91425" tIns="91425" rIns="91425" bIns="91425" anchor="ctr" anchorCtr="0">
            <a:normAutofit/>
          </a:bodyPr>
          <a:lstStyle>
            <a:lvl1pPr lvl="0" rtl="0">
              <a:spcBef>
                <a:spcPts val="0"/>
              </a:spcBef>
              <a:spcAft>
                <a:spcPts val="0"/>
              </a:spcAft>
              <a:buSzPts val="2200"/>
              <a:buNone/>
              <a:defRPr sz="2200"/>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r>
              <a:rPr lang="en-US" dirty="0"/>
              <a:t>Agenda</a:t>
            </a:r>
            <a:endParaRPr dirty="0"/>
          </a:p>
        </p:txBody>
      </p:sp>
      <p:sp>
        <p:nvSpPr>
          <p:cNvPr id="26" name="Google Shape;26;p5"/>
          <p:cNvSpPr txBox="1">
            <a:spLocks noGrp="1"/>
          </p:cNvSpPr>
          <p:nvPr>
            <p:ph type="body" idx="1"/>
          </p:nvPr>
        </p:nvSpPr>
        <p:spPr>
          <a:xfrm>
            <a:off x="311700" y="1194734"/>
            <a:ext cx="8520600" cy="3850965"/>
          </a:xfrm>
          <a:prstGeom prst="rect">
            <a:avLst/>
          </a:prstGeom>
        </p:spPr>
        <p:txBody>
          <a:bodyPr spcFirstLastPara="1" wrap="square" lIns="91425" tIns="91425" rIns="91425" bIns="91425" anchor="t" anchorCtr="0">
            <a:normAutofit/>
          </a:bodyPr>
          <a:lstStyle>
            <a:lvl1pPr marL="457200" lvl="0" indent="-330200" rtl="0">
              <a:spcBef>
                <a:spcPts val="0"/>
              </a:spcBef>
              <a:spcAft>
                <a:spcPts val="0"/>
              </a:spcAft>
              <a:buSzPts val="1600"/>
              <a:buChar char="●"/>
              <a:defRPr sz="1600"/>
            </a:lvl1pPr>
            <a:lvl2pPr marL="914400" lvl="1" indent="-317500" rtl="0">
              <a:spcBef>
                <a:spcPts val="0"/>
              </a:spcBef>
              <a:spcAft>
                <a:spcPts val="0"/>
              </a:spcAft>
              <a:buSzPts val="1400"/>
              <a:buChar char="○"/>
              <a:defRPr/>
            </a:lvl2pPr>
            <a:lvl3pPr marL="1371600" lvl="2" indent="-317500" rtl="0">
              <a:spcBef>
                <a:spcPts val="0"/>
              </a:spcBef>
              <a:spcAft>
                <a:spcPts val="0"/>
              </a:spcAft>
              <a:buSzPts val="1400"/>
              <a:buChar char="■"/>
              <a:defRPr/>
            </a:lvl3pPr>
            <a:lvl4pPr marL="1828800" lvl="3" indent="-317500" rtl="0">
              <a:spcBef>
                <a:spcPts val="0"/>
              </a:spcBef>
              <a:spcAft>
                <a:spcPts val="0"/>
              </a:spcAft>
              <a:buSzPts val="1400"/>
              <a:buChar char="●"/>
              <a:defRPr/>
            </a:lvl4pPr>
            <a:lvl5pPr marL="2286000" lvl="4" indent="-317500" rtl="0">
              <a:spcBef>
                <a:spcPts val="0"/>
              </a:spcBef>
              <a:spcAft>
                <a:spcPts val="0"/>
              </a:spcAft>
              <a:buSzPts val="1400"/>
              <a:buChar char="○"/>
              <a:defRPr/>
            </a:lvl5pPr>
            <a:lvl6pPr marL="2743200" lvl="5" indent="-317500" rtl="0">
              <a:spcBef>
                <a:spcPts val="0"/>
              </a:spcBef>
              <a:spcAft>
                <a:spcPts val="0"/>
              </a:spcAft>
              <a:buSzPts val="1400"/>
              <a:buChar char="■"/>
              <a:defRPr/>
            </a:lvl6pPr>
            <a:lvl7pPr marL="3200400" lvl="6" indent="-317500" rtl="0">
              <a:spcBef>
                <a:spcPts val="0"/>
              </a:spcBef>
              <a:spcAft>
                <a:spcPts val="0"/>
              </a:spcAft>
              <a:buSzPts val="1400"/>
              <a:buChar char="●"/>
              <a:defRPr/>
            </a:lvl7pPr>
            <a:lvl8pPr marL="3657600" lvl="7" indent="-317500" rtl="0">
              <a:spcBef>
                <a:spcPts val="0"/>
              </a:spcBef>
              <a:spcAft>
                <a:spcPts val="0"/>
              </a:spcAft>
              <a:buSzPts val="1400"/>
              <a:buChar char="○"/>
              <a:defRPr/>
            </a:lvl8pPr>
            <a:lvl9pPr marL="4114800" lvl="8" indent="-317500" rtl="0">
              <a:spcBef>
                <a:spcPts val="0"/>
              </a:spcBef>
              <a:spcAft>
                <a:spcPts val="0"/>
              </a:spcAft>
              <a:buSzPts val="1400"/>
              <a:buChar char="■"/>
              <a:defRPr/>
            </a:lvl9pPr>
          </a:lstStyle>
          <a:p>
            <a:endParaRPr dirty="0"/>
          </a:p>
        </p:txBody>
      </p:sp>
      <p:sp>
        <p:nvSpPr>
          <p:cNvPr id="27" name="Google Shape;27;p5"/>
          <p:cNvSpPr txBox="1">
            <a:spLocks noGrp="1"/>
          </p:cNvSpPr>
          <p:nvPr>
            <p:ph type="sldNum" idx="12"/>
          </p:nvPr>
        </p:nvSpPr>
        <p:spPr>
          <a:xfrm>
            <a:off x="8832297" y="4863993"/>
            <a:ext cx="311411" cy="192824"/>
          </a:xfrm>
          <a:prstGeom prst="rect">
            <a:avLst/>
          </a:prstGeom>
        </p:spPr>
        <p:txBody>
          <a:bodyPr spcFirstLastPara="1" wrap="square" lIns="91425" tIns="91425" rIns="91425" bIns="91425" anchor="ctr" anchorCtr="0">
            <a:normAutofit/>
          </a:bodyPr>
          <a:lstStyle>
            <a:lvl1pPr lvl="0" rtl="0">
              <a:buNone/>
              <a:defRPr>
                <a:solidFill>
                  <a:schemeClr val="accent4"/>
                </a:solidFill>
              </a:defRPr>
            </a:lvl1pPr>
            <a:lvl2pPr lvl="1" rtl="0">
              <a:buNone/>
              <a:defRPr>
                <a:solidFill>
                  <a:schemeClr val="accent4"/>
                </a:solidFill>
              </a:defRPr>
            </a:lvl2pPr>
            <a:lvl3pPr lvl="2" rtl="0">
              <a:buNone/>
              <a:defRPr>
                <a:solidFill>
                  <a:schemeClr val="accent4"/>
                </a:solidFill>
              </a:defRPr>
            </a:lvl3pPr>
            <a:lvl4pPr lvl="3" rtl="0">
              <a:buNone/>
              <a:defRPr>
                <a:solidFill>
                  <a:schemeClr val="accent4"/>
                </a:solidFill>
              </a:defRPr>
            </a:lvl4pPr>
            <a:lvl5pPr lvl="4" rtl="0">
              <a:buNone/>
              <a:defRPr>
                <a:solidFill>
                  <a:schemeClr val="accent4"/>
                </a:solidFill>
              </a:defRPr>
            </a:lvl5pPr>
            <a:lvl6pPr lvl="5" rtl="0">
              <a:buNone/>
              <a:defRPr>
                <a:solidFill>
                  <a:schemeClr val="accent4"/>
                </a:solidFill>
              </a:defRPr>
            </a:lvl6pPr>
            <a:lvl7pPr lvl="6" rtl="0">
              <a:buNone/>
              <a:defRPr>
                <a:solidFill>
                  <a:schemeClr val="accent4"/>
                </a:solidFill>
              </a:defRPr>
            </a:lvl7pPr>
            <a:lvl8pPr lvl="7" rtl="0">
              <a:buNone/>
              <a:defRPr>
                <a:solidFill>
                  <a:schemeClr val="accent4"/>
                </a:solidFill>
              </a:defRPr>
            </a:lvl8pPr>
            <a:lvl9pPr lvl="8" rtl="0">
              <a:buNone/>
              <a:defRPr>
                <a:solidFill>
                  <a:schemeClr val="accent4"/>
                </a:solidFill>
              </a:defRPr>
            </a:lvl9pPr>
          </a:lstStyle>
          <a:p>
            <a:pPr marL="0" lvl="0" indent="0" algn="r" rtl="0">
              <a:spcBef>
                <a:spcPts val="0"/>
              </a:spcBef>
              <a:spcAft>
                <a:spcPts val="0"/>
              </a:spcAft>
              <a:buNone/>
            </a:pPr>
            <a:fld id="{00000000-1234-1234-1234-123412341234}" type="slidenum">
              <a:rPr lang="en"/>
              <a:t>‹#›</a:t>
            </a:fld>
            <a:endParaRPr/>
          </a:p>
        </p:txBody>
      </p:sp>
      <p:sp>
        <p:nvSpPr>
          <p:cNvPr id="10" name="Subtitle 1">
            <a:extLst>
              <a:ext uri="{FF2B5EF4-FFF2-40B4-BE49-F238E27FC236}">
                <a16:creationId xmlns:a16="http://schemas.microsoft.com/office/drawing/2014/main" id="{0D296A4F-FF01-A06E-7AAA-3D203B6399A4}"/>
              </a:ext>
            </a:extLst>
          </p:cNvPr>
          <p:cNvSpPr>
            <a:spLocks noGrp="1"/>
          </p:cNvSpPr>
          <p:nvPr>
            <p:ph type="subTitle" idx="13"/>
          </p:nvPr>
        </p:nvSpPr>
        <p:spPr>
          <a:xfrm>
            <a:off x="311699" y="712926"/>
            <a:ext cx="8520599" cy="481810"/>
          </a:xfrm>
        </p:spPr>
        <p:txBody>
          <a:bodyPr tIns="0" anchor="t">
            <a:normAutofit/>
          </a:bodyPr>
          <a:lstStyle>
            <a:lvl1pPr marL="0" indent="0" algn="l">
              <a:lnSpc>
                <a:spcPct val="100000"/>
              </a:lnSpc>
              <a:buNone/>
              <a:defRPr sz="1600"/>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en-US" dirty="0"/>
              <a:t>Click to edit Master subtitle style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8"/>
        <p:cNvGrpSpPr/>
        <p:nvPr/>
      </p:nvGrpSpPr>
      <p:grpSpPr>
        <a:xfrm>
          <a:off x="0" y="0"/>
          <a:ext cx="0" cy="0"/>
          <a:chOff x="0" y="0"/>
          <a:chExt cx="0" cy="0"/>
        </a:xfrm>
      </p:grpSpPr>
      <p:sp>
        <p:nvSpPr>
          <p:cNvPr id="29" name="Google Shape;29;p6"/>
          <p:cNvSpPr txBox="1">
            <a:spLocks noGrp="1"/>
          </p:cNvSpPr>
          <p:nvPr>
            <p:ph type="title"/>
          </p:nvPr>
        </p:nvSpPr>
        <p:spPr>
          <a:xfrm>
            <a:off x="311700" y="1402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200"/>
              <a:buNone/>
              <a:defRPr sz="2200"/>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30" name="Google Shape;30;p6"/>
          <p:cNvSpPr txBox="1">
            <a:spLocks noGrp="1"/>
          </p:cNvSpPr>
          <p:nvPr>
            <p:ph type="body" idx="1"/>
          </p:nvPr>
        </p:nvSpPr>
        <p:spPr>
          <a:xfrm>
            <a:off x="311700" y="13810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1" name="Google Shape;31;p6"/>
          <p:cNvSpPr txBox="1">
            <a:spLocks noGrp="1"/>
          </p:cNvSpPr>
          <p:nvPr>
            <p:ph type="body" idx="2"/>
          </p:nvPr>
        </p:nvSpPr>
        <p:spPr>
          <a:xfrm>
            <a:off x="4832400" y="13048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2" name="Google Shape;32;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accent4"/>
                </a:solidFill>
              </a:defRPr>
            </a:lvl1pPr>
            <a:lvl2pPr lvl="1">
              <a:buNone/>
              <a:defRPr>
                <a:solidFill>
                  <a:schemeClr val="accent4"/>
                </a:solidFill>
              </a:defRPr>
            </a:lvl2pPr>
            <a:lvl3pPr lvl="2">
              <a:buNone/>
              <a:defRPr>
                <a:solidFill>
                  <a:schemeClr val="accent4"/>
                </a:solidFill>
              </a:defRPr>
            </a:lvl3pPr>
            <a:lvl4pPr lvl="3">
              <a:buNone/>
              <a:defRPr>
                <a:solidFill>
                  <a:schemeClr val="accent4"/>
                </a:solidFill>
              </a:defRPr>
            </a:lvl4pPr>
            <a:lvl5pPr lvl="4">
              <a:buNone/>
              <a:defRPr>
                <a:solidFill>
                  <a:schemeClr val="accent4"/>
                </a:solidFill>
              </a:defRPr>
            </a:lvl5pPr>
            <a:lvl6pPr lvl="5">
              <a:buNone/>
              <a:defRPr>
                <a:solidFill>
                  <a:schemeClr val="accent4"/>
                </a:solidFill>
              </a:defRPr>
            </a:lvl6pPr>
            <a:lvl7pPr lvl="6">
              <a:buNone/>
              <a:defRPr>
                <a:solidFill>
                  <a:schemeClr val="accent4"/>
                </a:solidFill>
              </a:defRPr>
            </a:lvl7pPr>
            <a:lvl8pPr lvl="7">
              <a:buNone/>
              <a:defRPr>
                <a:solidFill>
                  <a:schemeClr val="accent4"/>
                </a:solidFill>
              </a:defRPr>
            </a:lvl8pPr>
            <a:lvl9pPr lvl="8">
              <a:buNone/>
              <a:defRPr>
                <a:solidFill>
                  <a:schemeClr val="accent4"/>
                </a:solidFill>
              </a:defRPr>
            </a:lvl9pPr>
          </a:lstStyle>
          <a:p>
            <a:pPr marL="0" lvl="0" indent="0" algn="r" rtl="0">
              <a:spcBef>
                <a:spcPts val="0"/>
              </a:spcBef>
              <a:spcAft>
                <a:spcPts val="0"/>
              </a:spcAft>
              <a:buNone/>
            </a:pPr>
            <a:fld id="{00000000-1234-1234-1234-123412341234}" type="slidenum">
              <a:rPr lang="en"/>
              <a:t>‹#›</a:t>
            </a:fld>
            <a:endParaRPr/>
          </a:p>
        </p:txBody>
      </p:sp>
      <p:sp>
        <p:nvSpPr>
          <p:cNvPr id="33" name="Google Shape;33;p6"/>
          <p:cNvSpPr txBox="1">
            <a:spLocks noGrp="1"/>
          </p:cNvSpPr>
          <p:nvPr>
            <p:ph type="subTitle" idx="3"/>
          </p:nvPr>
        </p:nvSpPr>
        <p:spPr>
          <a:xfrm>
            <a:off x="386975" y="864000"/>
            <a:ext cx="8368200" cy="842700"/>
          </a:xfrm>
          <a:prstGeom prst="rect">
            <a:avLst/>
          </a:prstGeom>
        </p:spPr>
        <p:txBody>
          <a:bodyPr spcFirstLastPara="1" wrap="square" lIns="91425" tIns="91425" rIns="91425" bIns="91425" anchor="t" anchorCtr="0">
            <a:normAutofit/>
          </a:bodyPr>
          <a:lstStyle>
            <a:lvl1pPr lvl="0" rtl="0">
              <a:lnSpc>
                <a:spcPct val="100000"/>
              </a:lnSpc>
              <a:spcBef>
                <a:spcPts val="0"/>
              </a:spcBef>
              <a:spcAft>
                <a:spcPts val="0"/>
              </a:spcAft>
              <a:buSzPts val="1500"/>
              <a:buNone/>
              <a:defRPr sz="1500"/>
            </a:lvl1pPr>
            <a:lvl2pPr lvl="1" algn="ctr" rtl="0">
              <a:lnSpc>
                <a:spcPct val="100000"/>
              </a:lnSpc>
              <a:spcBef>
                <a:spcPts val="0"/>
              </a:spcBef>
              <a:spcAft>
                <a:spcPts val="0"/>
              </a:spcAft>
              <a:buClr>
                <a:schemeClr val="accent5"/>
              </a:buClr>
              <a:buSzPts val="2100"/>
              <a:buNone/>
              <a:defRPr sz="2100">
                <a:solidFill>
                  <a:schemeClr val="accent5"/>
                </a:solidFill>
              </a:defRPr>
            </a:lvl2pPr>
            <a:lvl3pPr lvl="2" algn="ctr" rtl="0">
              <a:lnSpc>
                <a:spcPct val="100000"/>
              </a:lnSpc>
              <a:spcBef>
                <a:spcPts val="0"/>
              </a:spcBef>
              <a:spcAft>
                <a:spcPts val="0"/>
              </a:spcAft>
              <a:buClr>
                <a:schemeClr val="accent5"/>
              </a:buClr>
              <a:buSzPts val="2100"/>
              <a:buNone/>
              <a:defRPr sz="2100">
                <a:solidFill>
                  <a:schemeClr val="accent5"/>
                </a:solidFill>
              </a:defRPr>
            </a:lvl3pPr>
            <a:lvl4pPr lvl="3" algn="ctr" rtl="0">
              <a:lnSpc>
                <a:spcPct val="100000"/>
              </a:lnSpc>
              <a:spcBef>
                <a:spcPts val="0"/>
              </a:spcBef>
              <a:spcAft>
                <a:spcPts val="0"/>
              </a:spcAft>
              <a:buClr>
                <a:schemeClr val="accent5"/>
              </a:buClr>
              <a:buSzPts val="2100"/>
              <a:buNone/>
              <a:defRPr sz="2100">
                <a:solidFill>
                  <a:schemeClr val="accent5"/>
                </a:solidFill>
              </a:defRPr>
            </a:lvl4pPr>
            <a:lvl5pPr lvl="4" algn="ctr" rtl="0">
              <a:lnSpc>
                <a:spcPct val="100000"/>
              </a:lnSpc>
              <a:spcBef>
                <a:spcPts val="0"/>
              </a:spcBef>
              <a:spcAft>
                <a:spcPts val="0"/>
              </a:spcAft>
              <a:buClr>
                <a:schemeClr val="accent5"/>
              </a:buClr>
              <a:buSzPts val="2100"/>
              <a:buNone/>
              <a:defRPr sz="2100">
                <a:solidFill>
                  <a:schemeClr val="accent5"/>
                </a:solidFill>
              </a:defRPr>
            </a:lvl5pPr>
            <a:lvl6pPr lvl="5" algn="ctr" rtl="0">
              <a:lnSpc>
                <a:spcPct val="100000"/>
              </a:lnSpc>
              <a:spcBef>
                <a:spcPts val="0"/>
              </a:spcBef>
              <a:spcAft>
                <a:spcPts val="0"/>
              </a:spcAft>
              <a:buClr>
                <a:schemeClr val="accent5"/>
              </a:buClr>
              <a:buSzPts val="2100"/>
              <a:buNone/>
              <a:defRPr sz="2100">
                <a:solidFill>
                  <a:schemeClr val="accent5"/>
                </a:solidFill>
              </a:defRPr>
            </a:lvl6pPr>
            <a:lvl7pPr lvl="6" algn="ctr" rtl="0">
              <a:lnSpc>
                <a:spcPct val="100000"/>
              </a:lnSpc>
              <a:spcBef>
                <a:spcPts val="0"/>
              </a:spcBef>
              <a:spcAft>
                <a:spcPts val="0"/>
              </a:spcAft>
              <a:buClr>
                <a:schemeClr val="accent5"/>
              </a:buClr>
              <a:buSzPts val="2100"/>
              <a:buNone/>
              <a:defRPr sz="2100">
                <a:solidFill>
                  <a:schemeClr val="accent5"/>
                </a:solidFill>
              </a:defRPr>
            </a:lvl7pPr>
            <a:lvl8pPr lvl="7" algn="ctr" rtl="0">
              <a:lnSpc>
                <a:spcPct val="100000"/>
              </a:lnSpc>
              <a:spcBef>
                <a:spcPts val="0"/>
              </a:spcBef>
              <a:spcAft>
                <a:spcPts val="0"/>
              </a:spcAft>
              <a:buClr>
                <a:schemeClr val="accent5"/>
              </a:buClr>
              <a:buSzPts val="2100"/>
              <a:buNone/>
              <a:defRPr sz="2100">
                <a:solidFill>
                  <a:schemeClr val="accent5"/>
                </a:solidFill>
              </a:defRPr>
            </a:lvl8pPr>
            <a:lvl9pPr lvl="8" algn="ctr" rtl="0">
              <a:lnSpc>
                <a:spcPct val="100000"/>
              </a:lnSpc>
              <a:spcBef>
                <a:spcPts val="0"/>
              </a:spcBef>
              <a:spcAft>
                <a:spcPts val="0"/>
              </a:spcAft>
              <a:buClr>
                <a:schemeClr val="accent5"/>
              </a:buClr>
              <a:buSzPts val="2100"/>
              <a:buNone/>
              <a:defRPr sz="2100">
                <a:solidFill>
                  <a:schemeClr val="accent5"/>
                </a:solidFill>
              </a:defRPr>
            </a:lvl9pPr>
          </a:lstStyle>
          <a:p>
            <a:endParaRPr/>
          </a:p>
        </p:txBody>
      </p:sp>
      <p:sp>
        <p:nvSpPr>
          <p:cNvPr id="34" name="Google Shape;34;p6"/>
          <p:cNvSpPr txBox="1">
            <a:spLocks noGrp="1"/>
          </p:cNvSpPr>
          <p:nvPr>
            <p:ph type="body" idx="4"/>
          </p:nvPr>
        </p:nvSpPr>
        <p:spPr>
          <a:xfrm>
            <a:off x="4813725" y="3822525"/>
            <a:ext cx="3999900" cy="208200"/>
          </a:xfrm>
          <a:prstGeom prst="rect">
            <a:avLst/>
          </a:prstGeom>
        </p:spPr>
        <p:txBody>
          <a:bodyPr spcFirstLastPara="1" wrap="square" lIns="91425" tIns="91425" rIns="91425" bIns="91425" anchor="t" anchorCtr="0">
            <a:normAutofit/>
          </a:bodyPr>
          <a:lstStyle>
            <a:lvl1pPr marL="457200" lvl="0" indent="-273050" algn="r" rtl="0">
              <a:spcBef>
                <a:spcPts val="0"/>
              </a:spcBef>
              <a:spcAft>
                <a:spcPts val="0"/>
              </a:spcAft>
              <a:buSzPts val="700"/>
              <a:buChar char="●"/>
              <a:defRPr sz="700"/>
            </a:lvl1pPr>
            <a:lvl2pPr marL="914400" lvl="1" indent="-260350" algn="r" rtl="0">
              <a:spcBef>
                <a:spcPts val="0"/>
              </a:spcBef>
              <a:spcAft>
                <a:spcPts val="0"/>
              </a:spcAft>
              <a:buSzPts val="500"/>
              <a:buChar char="○"/>
              <a:defRPr sz="500"/>
            </a:lvl2pPr>
            <a:lvl3pPr marL="1371600" lvl="2" indent="-260350" algn="r" rtl="0">
              <a:spcBef>
                <a:spcPts val="0"/>
              </a:spcBef>
              <a:spcAft>
                <a:spcPts val="0"/>
              </a:spcAft>
              <a:buSzPts val="500"/>
              <a:buChar char="■"/>
              <a:defRPr sz="500"/>
            </a:lvl3pPr>
            <a:lvl4pPr marL="1828800" lvl="3" indent="-260350" algn="r" rtl="0">
              <a:spcBef>
                <a:spcPts val="0"/>
              </a:spcBef>
              <a:spcAft>
                <a:spcPts val="0"/>
              </a:spcAft>
              <a:buSzPts val="500"/>
              <a:buChar char="●"/>
              <a:defRPr sz="500"/>
            </a:lvl4pPr>
            <a:lvl5pPr marL="2286000" lvl="4" indent="-260350" algn="r" rtl="0">
              <a:spcBef>
                <a:spcPts val="0"/>
              </a:spcBef>
              <a:spcAft>
                <a:spcPts val="0"/>
              </a:spcAft>
              <a:buSzPts val="500"/>
              <a:buChar char="○"/>
              <a:defRPr sz="500"/>
            </a:lvl5pPr>
            <a:lvl6pPr marL="2743200" lvl="5" indent="-260350" algn="r" rtl="0">
              <a:spcBef>
                <a:spcPts val="0"/>
              </a:spcBef>
              <a:spcAft>
                <a:spcPts val="0"/>
              </a:spcAft>
              <a:buSzPts val="500"/>
              <a:buChar char="■"/>
              <a:defRPr sz="500"/>
            </a:lvl6pPr>
            <a:lvl7pPr marL="3200400" lvl="6" indent="-260350" algn="r" rtl="0">
              <a:spcBef>
                <a:spcPts val="0"/>
              </a:spcBef>
              <a:spcAft>
                <a:spcPts val="0"/>
              </a:spcAft>
              <a:buSzPts val="500"/>
              <a:buChar char="●"/>
              <a:defRPr sz="500"/>
            </a:lvl7pPr>
            <a:lvl8pPr marL="3657600" lvl="7" indent="-260350" algn="r" rtl="0">
              <a:spcBef>
                <a:spcPts val="0"/>
              </a:spcBef>
              <a:spcAft>
                <a:spcPts val="0"/>
              </a:spcAft>
              <a:buSzPts val="500"/>
              <a:buChar char="○"/>
              <a:defRPr sz="500"/>
            </a:lvl8pPr>
            <a:lvl9pPr marL="4114800" lvl="8" indent="-260350" algn="r" rtl="0">
              <a:spcBef>
                <a:spcPts val="0"/>
              </a:spcBef>
              <a:spcAft>
                <a:spcPts val="0"/>
              </a:spcAft>
              <a:buSzPts val="500"/>
              <a:buChar char="■"/>
              <a:defRPr sz="500"/>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35"/>
        <p:cNvGrpSpPr/>
        <p:nvPr/>
      </p:nvGrpSpPr>
      <p:grpSpPr>
        <a:xfrm>
          <a:off x="0" y="0"/>
          <a:ext cx="0" cy="0"/>
          <a:chOff x="0" y="0"/>
          <a:chExt cx="0" cy="0"/>
        </a:xfrm>
      </p:grpSpPr>
      <p:sp>
        <p:nvSpPr>
          <p:cNvPr id="36" name="Google Shape;36;p7"/>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37" name="Google Shape;37;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8"/>
        <p:cNvGrpSpPr/>
        <p:nvPr/>
      </p:nvGrpSpPr>
      <p:grpSpPr>
        <a:xfrm>
          <a:off x="0" y="0"/>
          <a:ext cx="0" cy="0"/>
          <a:chOff x="0" y="0"/>
          <a:chExt cx="0" cy="0"/>
        </a:xfrm>
      </p:grpSpPr>
      <p:sp>
        <p:nvSpPr>
          <p:cNvPr id="39" name="Google Shape;39;p8"/>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40" name="Google Shape;40;p8"/>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41" name="Google Shape;41;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lt2"/>
        </a:solidFill>
        <a:effectLst/>
      </p:bgPr>
    </p:bg>
    <p:spTree>
      <p:nvGrpSpPr>
        <p:cNvPr id="1" name="Shape 42"/>
        <p:cNvGrpSpPr/>
        <p:nvPr/>
      </p:nvGrpSpPr>
      <p:grpSpPr>
        <a:xfrm>
          <a:off x="0" y="0"/>
          <a:ext cx="0" cy="0"/>
          <a:chOff x="0" y="0"/>
          <a:chExt cx="0" cy="0"/>
        </a:xfrm>
      </p:grpSpPr>
      <p:sp>
        <p:nvSpPr>
          <p:cNvPr id="43" name="Google Shape;43;p9"/>
          <p:cNvSpPr txBox="1">
            <a:spLocks noGrp="1"/>
          </p:cNvSpPr>
          <p:nvPr>
            <p:ph type="title"/>
          </p:nvPr>
        </p:nvSpPr>
        <p:spPr>
          <a:xfrm>
            <a:off x="490250" y="526350"/>
            <a:ext cx="5797500" cy="40908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44" name="Google Shape;44;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45"/>
        <p:cNvGrpSpPr/>
        <p:nvPr/>
      </p:nvGrpSpPr>
      <p:grpSpPr>
        <a:xfrm>
          <a:off x="0" y="0"/>
          <a:ext cx="0" cy="0"/>
          <a:chOff x="0" y="0"/>
          <a:chExt cx="0" cy="0"/>
        </a:xfrm>
      </p:grpSpPr>
      <p:cxnSp>
        <p:nvCxnSpPr>
          <p:cNvPr id="46" name="Google Shape;46;p10"/>
          <p:cNvCxnSpPr/>
          <p:nvPr/>
        </p:nvCxnSpPr>
        <p:spPr>
          <a:xfrm>
            <a:off x="5029675" y="4495500"/>
            <a:ext cx="468300" cy="0"/>
          </a:xfrm>
          <a:prstGeom prst="straightConnector1">
            <a:avLst/>
          </a:prstGeom>
          <a:noFill/>
          <a:ln w="19050" cap="flat" cmpd="sng">
            <a:solidFill>
              <a:schemeClr val="dk1"/>
            </a:solidFill>
            <a:prstDash val="solid"/>
            <a:round/>
            <a:headEnd type="none" w="sm" len="sm"/>
            <a:tailEnd type="none" w="sm" len="sm"/>
          </a:ln>
        </p:spPr>
      </p:cxnSp>
      <p:sp>
        <p:nvSpPr>
          <p:cNvPr id="47" name="Google Shape;47;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t>‹#›</a:t>
            </a:fld>
            <a:endParaRPr/>
          </a:p>
        </p:txBody>
      </p:sp>
      <p:sp>
        <p:nvSpPr>
          <p:cNvPr id="48" name="Google Shape;48;p10"/>
          <p:cNvSpPr txBox="1">
            <a:spLocks noGrp="1"/>
          </p:cNvSpPr>
          <p:nvPr>
            <p:ph type="title"/>
          </p:nvPr>
        </p:nvSpPr>
        <p:spPr>
          <a:xfrm>
            <a:off x="311700" y="140225"/>
            <a:ext cx="8520600" cy="572700"/>
          </a:xfrm>
          <a:prstGeom prst="rect">
            <a:avLst/>
          </a:prstGeom>
        </p:spPr>
        <p:txBody>
          <a:bodyPr spcFirstLastPara="1" wrap="square" lIns="91425" tIns="91425" rIns="91425" bIns="91425" anchor="t" anchorCtr="0">
            <a:normAutofit/>
          </a:bodyPr>
          <a:lstStyle>
            <a:lvl1pPr lvl="0" rtl="0">
              <a:spcBef>
                <a:spcPts val="0"/>
              </a:spcBef>
              <a:spcAft>
                <a:spcPts val="0"/>
              </a:spcAft>
              <a:buSzPts val="2200"/>
              <a:buNone/>
              <a:defRPr sz="2200"/>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49" name="Google Shape;49;p10"/>
          <p:cNvSpPr txBox="1">
            <a:spLocks noGrp="1"/>
          </p:cNvSpPr>
          <p:nvPr>
            <p:ph type="body" idx="1"/>
          </p:nvPr>
        </p:nvSpPr>
        <p:spPr>
          <a:xfrm>
            <a:off x="311700" y="1304875"/>
            <a:ext cx="3999900" cy="3416400"/>
          </a:xfrm>
          <a:prstGeom prst="rect">
            <a:avLst/>
          </a:prstGeom>
        </p:spPr>
        <p:txBody>
          <a:bodyPr spcFirstLastPara="1" wrap="square" lIns="91425" tIns="91425" rIns="91425" bIns="91425" anchor="t" anchorCtr="0">
            <a:normAutofit/>
          </a:bodyPr>
          <a:lstStyle>
            <a:lvl1pPr marL="457200" lvl="0" indent="-317500" rtl="0">
              <a:spcBef>
                <a:spcPts val="0"/>
              </a:spcBef>
              <a:spcAft>
                <a:spcPts val="0"/>
              </a:spcAft>
              <a:buSzPts val="1400"/>
              <a:buChar char="●"/>
              <a:defRPr sz="1400"/>
            </a:lvl1pPr>
            <a:lvl2pPr marL="914400" lvl="1" indent="-304800" rtl="0">
              <a:spcBef>
                <a:spcPts val="0"/>
              </a:spcBef>
              <a:spcAft>
                <a:spcPts val="0"/>
              </a:spcAft>
              <a:buSzPts val="1200"/>
              <a:buChar char="○"/>
              <a:defRPr sz="1200"/>
            </a:lvl2pPr>
            <a:lvl3pPr marL="1371600" lvl="2" indent="-304800" rtl="0">
              <a:spcBef>
                <a:spcPts val="0"/>
              </a:spcBef>
              <a:spcAft>
                <a:spcPts val="0"/>
              </a:spcAft>
              <a:buSzPts val="1200"/>
              <a:buChar char="■"/>
              <a:defRPr sz="1200"/>
            </a:lvl3pPr>
            <a:lvl4pPr marL="1828800" lvl="3" indent="-304800" rtl="0">
              <a:spcBef>
                <a:spcPts val="0"/>
              </a:spcBef>
              <a:spcAft>
                <a:spcPts val="0"/>
              </a:spcAft>
              <a:buSzPts val="1200"/>
              <a:buChar char="●"/>
              <a:defRPr sz="1200"/>
            </a:lvl4pPr>
            <a:lvl5pPr marL="2286000" lvl="4" indent="-304800" rtl="0">
              <a:spcBef>
                <a:spcPts val="0"/>
              </a:spcBef>
              <a:spcAft>
                <a:spcPts val="0"/>
              </a:spcAft>
              <a:buSzPts val="1200"/>
              <a:buChar char="○"/>
              <a:defRPr sz="1200"/>
            </a:lvl5pPr>
            <a:lvl6pPr marL="2743200" lvl="5" indent="-304800" rtl="0">
              <a:spcBef>
                <a:spcPts val="0"/>
              </a:spcBef>
              <a:spcAft>
                <a:spcPts val="0"/>
              </a:spcAft>
              <a:buSzPts val="1200"/>
              <a:buChar char="■"/>
              <a:defRPr sz="1200"/>
            </a:lvl6pPr>
            <a:lvl7pPr marL="3200400" lvl="6" indent="-304800" rtl="0">
              <a:spcBef>
                <a:spcPts val="0"/>
              </a:spcBef>
              <a:spcAft>
                <a:spcPts val="0"/>
              </a:spcAft>
              <a:buSzPts val="1200"/>
              <a:buChar char="●"/>
              <a:defRPr sz="1200"/>
            </a:lvl7pPr>
            <a:lvl8pPr marL="3657600" lvl="7" indent="-304800" rtl="0">
              <a:spcBef>
                <a:spcPts val="0"/>
              </a:spcBef>
              <a:spcAft>
                <a:spcPts val="0"/>
              </a:spcAft>
              <a:buSzPts val="1200"/>
              <a:buChar char="○"/>
              <a:defRPr sz="1200"/>
            </a:lvl8pPr>
            <a:lvl9pPr marL="4114800" lvl="8" indent="-304800" rtl="0">
              <a:spcBef>
                <a:spcPts val="0"/>
              </a:spcBef>
              <a:spcAft>
                <a:spcPts val="0"/>
              </a:spcAft>
              <a:buSzPts val="1200"/>
              <a:buChar char="■"/>
              <a:defRPr sz="1200"/>
            </a:lvl9pPr>
          </a:lstStyle>
          <a:p>
            <a:endParaRPr/>
          </a:p>
        </p:txBody>
      </p:sp>
      <p:sp>
        <p:nvSpPr>
          <p:cNvPr id="50" name="Google Shape;50;p10"/>
          <p:cNvSpPr txBox="1">
            <a:spLocks noGrp="1"/>
          </p:cNvSpPr>
          <p:nvPr>
            <p:ph type="body" idx="2"/>
          </p:nvPr>
        </p:nvSpPr>
        <p:spPr>
          <a:xfrm>
            <a:off x="4832400" y="1304875"/>
            <a:ext cx="3999900" cy="3416400"/>
          </a:xfrm>
          <a:prstGeom prst="rect">
            <a:avLst/>
          </a:prstGeom>
        </p:spPr>
        <p:txBody>
          <a:bodyPr spcFirstLastPara="1" wrap="square" lIns="91425" tIns="91425" rIns="91425" bIns="91425" anchor="t" anchorCtr="0">
            <a:normAutofit/>
          </a:bodyPr>
          <a:lstStyle>
            <a:lvl1pPr marL="457200" lvl="0" indent="-317500" rtl="0">
              <a:spcBef>
                <a:spcPts val="0"/>
              </a:spcBef>
              <a:spcAft>
                <a:spcPts val="0"/>
              </a:spcAft>
              <a:buSzPts val="1400"/>
              <a:buChar char="●"/>
              <a:defRPr sz="1400"/>
            </a:lvl1pPr>
            <a:lvl2pPr marL="914400" lvl="1" indent="-304800" rtl="0">
              <a:spcBef>
                <a:spcPts val="0"/>
              </a:spcBef>
              <a:spcAft>
                <a:spcPts val="0"/>
              </a:spcAft>
              <a:buSzPts val="1200"/>
              <a:buChar char="○"/>
              <a:defRPr sz="1200"/>
            </a:lvl2pPr>
            <a:lvl3pPr marL="1371600" lvl="2" indent="-304800" rtl="0">
              <a:spcBef>
                <a:spcPts val="0"/>
              </a:spcBef>
              <a:spcAft>
                <a:spcPts val="0"/>
              </a:spcAft>
              <a:buSzPts val="1200"/>
              <a:buChar char="■"/>
              <a:defRPr sz="1200"/>
            </a:lvl3pPr>
            <a:lvl4pPr marL="1828800" lvl="3" indent="-304800" rtl="0">
              <a:spcBef>
                <a:spcPts val="0"/>
              </a:spcBef>
              <a:spcAft>
                <a:spcPts val="0"/>
              </a:spcAft>
              <a:buSzPts val="1200"/>
              <a:buChar char="●"/>
              <a:defRPr sz="1200"/>
            </a:lvl4pPr>
            <a:lvl5pPr marL="2286000" lvl="4" indent="-304800" rtl="0">
              <a:spcBef>
                <a:spcPts val="0"/>
              </a:spcBef>
              <a:spcAft>
                <a:spcPts val="0"/>
              </a:spcAft>
              <a:buSzPts val="1200"/>
              <a:buChar char="○"/>
              <a:defRPr sz="1200"/>
            </a:lvl5pPr>
            <a:lvl6pPr marL="2743200" lvl="5" indent="-304800" rtl="0">
              <a:spcBef>
                <a:spcPts val="0"/>
              </a:spcBef>
              <a:spcAft>
                <a:spcPts val="0"/>
              </a:spcAft>
              <a:buSzPts val="1200"/>
              <a:buChar char="■"/>
              <a:defRPr sz="1200"/>
            </a:lvl6pPr>
            <a:lvl7pPr marL="3200400" lvl="6" indent="-304800" rtl="0">
              <a:spcBef>
                <a:spcPts val="0"/>
              </a:spcBef>
              <a:spcAft>
                <a:spcPts val="0"/>
              </a:spcAft>
              <a:buSzPts val="1200"/>
              <a:buChar char="●"/>
              <a:defRPr sz="1200"/>
            </a:lvl7pPr>
            <a:lvl8pPr marL="3657600" lvl="7" indent="-304800" rtl="0">
              <a:spcBef>
                <a:spcPts val="0"/>
              </a:spcBef>
              <a:spcAft>
                <a:spcPts val="0"/>
              </a:spcAft>
              <a:buSzPts val="1200"/>
              <a:buChar char="○"/>
              <a:defRPr sz="1200"/>
            </a:lvl8pPr>
            <a:lvl9pPr marL="4114800" lvl="8" indent="-304800" rtl="0">
              <a:spcBef>
                <a:spcPts val="0"/>
              </a:spcBef>
              <a:spcAft>
                <a:spcPts val="0"/>
              </a:spcAft>
              <a:buSzPts val="1200"/>
              <a:buChar char="■"/>
              <a:defRPr sz="1200"/>
            </a:lvl9pPr>
          </a:lstStyle>
          <a:p>
            <a:endParaRPr/>
          </a:p>
        </p:txBody>
      </p:sp>
      <p:sp>
        <p:nvSpPr>
          <p:cNvPr id="51" name="Google Shape;51;p10"/>
          <p:cNvSpPr txBox="1">
            <a:spLocks noGrp="1"/>
          </p:cNvSpPr>
          <p:nvPr>
            <p:ph type="subTitle" idx="3"/>
          </p:nvPr>
        </p:nvSpPr>
        <p:spPr>
          <a:xfrm>
            <a:off x="386975" y="787800"/>
            <a:ext cx="8368200" cy="842700"/>
          </a:xfrm>
          <a:prstGeom prst="rect">
            <a:avLst/>
          </a:prstGeom>
        </p:spPr>
        <p:txBody>
          <a:bodyPr spcFirstLastPara="1" wrap="square" lIns="91425" tIns="91425" rIns="91425" bIns="91425" anchor="t" anchorCtr="0">
            <a:normAutofit/>
          </a:bodyPr>
          <a:lstStyle>
            <a:lvl1pPr lvl="0" rtl="0">
              <a:lnSpc>
                <a:spcPct val="100000"/>
              </a:lnSpc>
              <a:spcBef>
                <a:spcPts val="0"/>
              </a:spcBef>
              <a:spcAft>
                <a:spcPts val="0"/>
              </a:spcAft>
              <a:buSzPts val="1500"/>
              <a:buNone/>
              <a:defRPr sz="1500"/>
            </a:lvl1pPr>
            <a:lvl2pPr lvl="1" algn="ctr" rtl="0">
              <a:lnSpc>
                <a:spcPct val="100000"/>
              </a:lnSpc>
              <a:spcBef>
                <a:spcPts val="0"/>
              </a:spcBef>
              <a:spcAft>
                <a:spcPts val="0"/>
              </a:spcAft>
              <a:buClr>
                <a:schemeClr val="accent5"/>
              </a:buClr>
              <a:buSzPts val="2100"/>
              <a:buNone/>
              <a:defRPr sz="2100">
                <a:solidFill>
                  <a:schemeClr val="accent5"/>
                </a:solidFill>
              </a:defRPr>
            </a:lvl2pPr>
            <a:lvl3pPr lvl="2" algn="ctr" rtl="0">
              <a:lnSpc>
                <a:spcPct val="100000"/>
              </a:lnSpc>
              <a:spcBef>
                <a:spcPts val="0"/>
              </a:spcBef>
              <a:spcAft>
                <a:spcPts val="0"/>
              </a:spcAft>
              <a:buClr>
                <a:schemeClr val="accent5"/>
              </a:buClr>
              <a:buSzPts val="2100"/>
              <a:buNone/>
              <a:defRPr sz="2100">
                <a:solidFill>
                  <a:schemeClr val="accent5"/>
                </a:solidFill>
              </a:defRPr>
            </a:lvl3pPr>
            <a:lvl4pPr lvl="3" algn="ctr" rtl="0">
              <a:lnSpc>
                <a:spcPct val="100000"/>
              </a:lnSpc>
              <a:spcBef>
                <a:spcPts val="0"/>
              </a:spcBef>
              <a:spcAft>
                <a:spcPts val="0"/>
              </a:spcAft>
              <a:buClr>
                <a:schemeClr val="accent5"/>
              </a:buClr>
              <a:buSzPts val="2100"/>
              <a:buNone/>
              <a:defRPr sz="2100">
                <a:solidFill>
                  <a:schemeClr val="accent5"/>
                </a:solidFill>
              </a:defRPr>
            </a:lvl4pPr>
            <a:lvl5pPr lvl="4" algn="ctr" rtl="0">
              <a:lnSpc>
                <a:spcPct val="100000"/>
              </a:lnSpc>
              <a:spcBef>
                <a:spcPts val="0"/>
              </a:spcBef>
              <a:spcAft>
                <a:spcPts val="0"/>
              </a:spcAft>
              <a:buClr>
                <a:schemeClr val="accent5"/>
              </a:buClr>
              <a:buSzPts val="2100"/>
              <a:buNone/>
              <a:defRPr sz="2100">
                <a:solidFill>
                  <a:schemeClr val="accent5"/>
                </a:solidFill>
              </a:defRPr>
            </a:lvl5pPr>
            <a:lvl6pPr lvl="5" algn="ctr" rtl="0">
              <a:lnSpc>
                <a:spcPct val="100000"/>
              </a:lnSpc>
              <a:spcBef>
                <a:spcPts val="0"/>
              </a:spcBef>
              <a:spcAft>
                <a:spcPts val="0"/>
              </a:spcAft>
              <a:buClr>
                <a:schemeClr val="accent5"/>
              </a:buClr>
              <a:buSzPts val="2100"/>
              <a:buNone/>
              <a:defRPr sz="2100">
                <a:solidFill>
                  <a:schemeClr val="accent5"/>
                </a:solidFill>
              </a:defRPr>
            </a:lvl6pPr>
            <a:lvl7pPr lvl="6" algn="ctr" rtl="0">
              <a:lnSpc>
                <a:spcPct val="100000"/>
              </a:lnSpc>
              <a:spcBef>
                <a:spcPts val="0"/>
              </a:spcBef>
              <a:spcAft>
                <a:spcPts val="0"/>
              </a:spcAft>
              <a:buClr>
                <a:schemeClr val="accent5"/>
              </a:buClr>
              <a:buSzPts val="2100"/>
              <a:buNone/>
              <a:defRPr sz="2100">
                <a:solidFill>
                  <a:schemeClr val="accent5"/>
                </a:solidFill>
              </a:defRPr>
            </a:lvl7pPr>
            <a:lvl8pPr lvl="7" algn="ctr" rtl="0">
              <a:lnSpc>
                <a:spcPct val="100000"/>
              </a:lnSpc>
              <a:spcBef>
                <a:spcPts val="0"/>
              </a:spcBef>
              <a:spcAft>
                <a:spcPts val="0"/>
              </a:spcAft>
              <a:buClr>
                <a:schemeClr val="accent5"/>
              </a:buClr>
              <a:buSzPts val="2100"/>
              <a:buNone/>
              <a:defRPr sz="2100">
                <a:solidFill>
                  <a:schemeClr val="accent5"/>
                </a:solidFill>
              </a:defRPr>
            </a:lvl8pPr>
            <a:lvl9pPr lvl="8" algn="ctr" rtl="0">
              <a:lnSpc>
                <a:spcPct val="100000"/>
              </a:lnSpc>
              <a:spcBef>
                <a:spcPts val="0"/>
              </a:spcBef>
              <a:spcAft>
                <a:spcPts val="0"/>
              </a:spcAft>
              <a:buClr>
                <a:schemeClr val="accent5"/>
              </a:buClr>
              <a:buSzPts val="2100"/>
              <a:buNone/>
              <a:defRPr sz="2100">
                <a:solidFill>
                  <a:schemeClr val="accent5"/>
                </a:solidFill>
              </a:defRPr>
            </a:lvl9pPr>
          </a:lstStyle>
          <a:p>
            <a:endParaRPr/>
          </a:p>
        </p:txBody>
      </p:sp>
      <p:sp>
        <p:nvSpPr>
          <p:cNvPr id="52" name="Google Shape;52;p10"/>
          <p:cNvSpPr txBox="1">
            <a:spLocks noGrp="1"/>
          </p:cNvSpPr>
          <p:nvPr>
            <p:ph type="body" idx="4"/>
          </p:nvPr>
        </p:nvSpPr>
        <p:spPr>
          <a:xfrm>
            <a:off x="4813725" y="3822525"/>
            <a:ext cx="3999900" cy="208200"/>
          </a:xfrm>
          <a:prstGeom prst="rect">
            <a:avLst/>
          </a:prstGeom>
        </p:spPr>
        <p:txBody>
          <a:bodyPr spcFirstLastPara="1" wrap="square" lIns="91425" tIns="91425" rIns="91425" bIns="91425" anchor="t" anchorCtr="0">
            <a:normAutofit/>
          </a:bodyPr>
          <a:lstStyle>
            <a:lvl1pPr marL="457200" lvl="0" indent="-273050" algn="r" rtl="0">
              <a:spcBef>
                <a:spcPts val="0"/>
              </a:spcBef>
              <a:spcAft>
                <a:spcPts val="0"/>
              </a:spcAft>
              <a:buSzPts val="700"/>
              <a:buChar char="●"/>
              <a:defRPr sz="700"/>
            </a:lvl1pPr>
            <a:lvl2pPr marL="914400" lvl="1" indent="-260350" algn="r" rtl="0">
              <a:spcBef>
                <a:spcPts val="0"/>
              </a:spcBef>
              <a:spcAft>
                <a:spcPts val="0"/>
              </a:spcAft>
              <a:buSzPts val="500"/>
              <a:buChar char="○"/>
              <a:defRPr sz="500"/>
            </a:lvl2pPr>
            <a:lvl3pPr marL="1371600" lvl="2" indent="-260350" algn="r" rtl="0">
              <a:spcBef>
                <a:spcPts val="0"/>
              </a:spcBef>
              <a:spcAft>
                <a:spcPts val="0"/>
              </a:spcAft>
              <a:buSzPts val="500"/>
              <a:buChar char="■"/>
              <a:defRPr sz="500"/>
            </a:lvl3pPr>
            <a:lvl4pPr marL="1828800" lvl="3" indent="-260350" algn="r" rtl="0">
              <a:spcBef>
                <a:spcPts val="0"/>
              </a:spcBef>
              <a:spcAft>
                <a:spcPts val="0"/>
              </a:spcAft>
              <a:buSzPts val="500"/>
              <a:buChar char="●"/>
              <a:defRPr sz="500"/>
            </a:lvl4pPr>
            <a:lvl5pPr marL="2286000" lvl="4" indent="-260350" algn="r" rtl="0">
              <a:spcBef>
                <a:spcPts val="0"/>
              </a:spcBef>
              <a:spcAft>
                <a:spcPts val="0"/>
              </a:spcAft>
              <a:buSzPts val="500"/>
              <a:buChar char="○"/>
              <a:defRPr sz="500"/>
            </a:lvl5pPr>
            <a:lvl6pPr marL="2743200" lvl="5" indent="-260350" algn="r" rtl="0">
              <a:spcBef>
                <a:spcPts val="0"/>
              </a:spcBef>
              <a:spcAft>
                <a:spcPts val="0"/>
              </a:spcAft>
              <a:buSzPts val="500"/>
              <a:buChar char="■"/>
              <a:defRPr sz="500"/>
            </a:lvl6pPr>
            <a:lvl7pPr marL="3200400" lvl="6" indent="-260350" algn="r" rtl="0">
              <a:spcBef>
                <a:spcPts val="0"/>
              </a:spcBef>
              <a:spcAft>
                <a:spcPts val="0"/>
              </a:spcAft>
              <a:buSzPts val="500"/>
              <a:buChar char="●"/>
              <a:defRPr sz="500"/>
            </a:lvl7pPr>
            <a:lvl8pPr marL="3657600" lvl="7" indent="-260350" algn="r" rtl="0">
              <a:spcBef>
                <a:spcPts val="0"/>
              </a:spcBef>
              <a:spcAft>
                <a:spcPts val="0"/>
              </a:spcAft>
              <a:buSzPts val="500"/>
              <a:buChar char="○"/>
              <a:defRPr sz="500"/>
            </a:lvl8pPr>
            <a:lvl9pPr marL="4114800" lvl="8" indent="-260350" algn="r" rtl="0">
              <a:spcBef>
                <a:spcPts val="0"/>
              </a:spcBef>
              <a:spcAft>
                <a:spcPts val="0"/>
              </a:spcAft>
              <a:buSzPts val="500"/>
              <a:buChar char="■"/>
              <a:defRPr sz="500"/>
            </a:lvl9pPr>
          </a:lstStyle>
          <a:p>
            <a:endParaRPr/>
          </a:p>
        </p:txBody>
      </p:sp>
      <p:sp>
        <p:nvSpPr>
          <p:cNvPr id="53" name="Google Shape;53;p10"/>
          <p:cNvSpPr txBox="1">
            <a:spLocks noGrp="1"/>
          </p:cNvSpPr>
          <p:nvPr>
            <p:ph type="sldNum" idx="5"/>
          </p:nvPr>
        </p:nvSpPr>
        <p:spPr>
          <a:xfrm>
            <a:off x="8472458" y="4663217"/>
            <a:ext cx="548700" cy="393600"/>
          </a:xfrm>
          <a:prstGeom prst="rect">
            <a:avLst/>
          </a:prstGeom>
        </p:spPr>
        <p:txBody>
          <a:bodyPr spcFirstLastPara="1" wrap="square" lIns="91425" tIns="91425" rIns="91425" bIns="91425" anchor="ctr" anchorCtr="0">
            <a:normAutofit/>
          </a:bodyPr>
          <a:lstStyle>
            <a:lvl1pPr lvl="0" rtl="0">
              <a:buNone/>
              <a:defRPr>
                <a:solidFill>
                  <a:schemeClr val="accent4"/>
                </a:solidFill>
              </a:defRPr>
            </a:lvl1pPr>
            <a:lvl2pPr lvl="1" rtl="0">
              <a:buNone/>
              <a:defRPr>
                <a:solidFill>
                  <a:schemeClr val="accent4"/>
                </a:solidFill>
              </a:defRPr>
            </a:lvl2pPr>
            <a:lvl3pPr lvl="2" rtl="0">
              <a:buNone/>
              <a:defRPr>
                <a:solidFill>
                  <a:schemeClr val="accent4"/>
                </a:solidFill>
              </a:defRPr>
            </a:lvl3pPr>
            <a:lvl4pPr lvl="3" rtl="0">
              <a:buNone/>
              <a:defRPr>
                <a:solidFill>
                  <a:schemeClr val="accent4"/>
                </a:solidFill>
              </a:defRPr>
            </a:lvl4pPr>
            <a:lvl5pPr lvl="4" rtl="0">
              <a:buNone/>
              <a:defRPr>
                <a:solidFill>
                  <a:schemeClr val="accent4"/>
                </a:solidFill>
              </a:defRPr>
            </a:lvl5pPr>
            <a:lvl6pPr lvl="5" rtl="0">
              <a:buNone/>
              <a:defRPr>
                <a:solidFill>
                  <a:schemeClr val="accent4"/>
                </a:solidFill>
              </a:defRPr>
            </a:lvl6pPr>
            <a:lvl7pPr lvl="6" rtl="0">
              <a:buNone/>
              <a:defRPr>
                <a:solidFill>
                  <a:schemeClr val="accent4"/>
                </a:solidFill>
              </a:defRPr>
            </a:lvl7pPr>
            <a:lvl8pPr lvl="7" rtl="0">
              <a:buNone/>
              <a:defRPr>
                <a:solidFill>
                  <a:schemeClr val="accent4"/>
                </a:solidFill>
              </a:defRPr>
            </a:lvl8pPr>
            <a:lvl9pPr lvl="8" rtl="0">
              <a:buNone/>
              <a:defRPr>
                <a:solidFill>
                  <a:schemeClr val="accent4"/>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54"/>
        <p:cNvGrpSpPr/>
        <p:nvPr/>
      </p:nvGrpSpPr>
      <p:grpSpPr>
        <a:xfrm>
          <a:off x="0" y="0"/>
          <a:ext cx="0" cy="0"/>
          <a:chOff x="0" y="0"/>
          <a:chExt cx="0" cy="0"/>
        </a:xfrm>
      </p:grpSpPr>
      <p:sp>
        <p:nvSpPr>
          <p:cNvPr id="55" name="Google Shape;55;p11"/>
          <p:cNvSpPr txBox="1">
            <a:spLocks noGrp="1"/>
          </p:cNvSpPr>
          <p:nvPr>
            <p:ph type="body" idx="1"/>
          </p:nvPr>
        </p:nvSpPr>
        <p:spPr>
          <a:xfrm>
            <a:off x="311700" y="4236825"/>
            <a:ext cx="5998800" cy="5988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2100"/>
              <a:buNone/>
              <a:defRPr sz="2100"/>
            </a:lvl1pPr>
          </a:lstStyle>
          <a:p>
            <a:endParaRPr/>
          </a:p>
        </p:txBody>
      </p:sp>
      <p:sp>
        <p:nvSpPr>
          <p:cNvPr id="56" name="Google Shape;56;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57"/>
        <p:cNvGrpSpPr/>
        <p:nvPr/>
      </p:nvGrpSpPr>
      <p:grpSpPr>
        <a:xfrm>
          <a:off x="0" y="0"/>
          <a:ext cx="0" cy="0"/>
          <a:chOff x="0" y="0"/>
          <a:chExt cx="0" cy="0"/>
        </a:xfrm>
      </p:grpSpPr>
      <p:sp>
        <p:nvSpPr>
          <p:cNvPr id="58" name="Google Shape;58;p12"/>
          <p:cNvSpPr/>
          <p:nvPr/>
        </p:nvSpPr>
        <p:spPr>
          <a:xfrm>
            <a:off x="0" y="5045700"/>
            <a:ext cx="9144000" cy="978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12"/>
          <p:cNvSpPr txBox="1">
            <a:spLocks noGrp="1"/>
          </p:cNvSpPr>
          <p:nvPr>
            <p:ph type="title" hasCustomPrompt="1"/>
          </p:nvPr>
        </p:nvSpPr>
        <p:spPr>
          <a:xfrm>
            <a:off x="311700" y="991475"/>
            <a:ext cx="8520600" cy="19179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14000"/>
              <a:buNone/>
              <a:defRPr sz="14000" b="1"/>
            </a:lvl1pPr>
            <a:lvl2pPr lvl="1" algn="ctr">
              <a:spcBef>
                <a:spcPts val="0"/>
              </a:spcBef>
              <a:spcAft>
                <a:spcPts val="0"/>
              </a:spcAft>
              <a:buSzPts val="14000"/>
              <a:buNone/>
              <a:defRPr sz="14000" b="1"/>
            </a:lvl2pPr>
            <a:lvl3pPr lvl="2" algn="ctr">
              <a:spcBef>
                <a:spcPts val="0"/>
              </a:spcBef>
              <a:spcAft>
                <a:spcPts val="0"/>
              </a:spcAft>
              <a:buSzPts val="14000"/>
              <a:buNone/>
              <a:defRPr sz="14000" b="1"/>
            </a:lvl3pPr>
            <a:lvl4pPr lvl="3" algn="ctr">
              <a:spcBef>
                <a:spcPts val="0"/>
              </a:spcBef>
              <a:spcAft>
                <a:spcPts val="0"/>
              </a:spcAft>
              <a:buSzPts val="14000"/>
              <a:buNone/>
              <a:defRPr sz="14000" b="1"/>
            </a:lvl4pPr>
            <a:lvl5pPr lvl="4" algn="ctr">
              <a:spcBef>
                <a:spcPts val="0"/>
              </a:spcBef>
              <a:spcAft>
                <a:spcPts val="0"/>
              </a:spcAft>
              <a:buSzPts val="14000"/>
              <a:buNone/>
              <a:defRPr sz="14000" b="1"/>
            </a:lvl5pPr>
            <a:lvl6pPr lvl="5" algn="ctr">
              <a:spcBef>
                <a:spcPts val="0"/>
              </a:spcBef>
              <a:spcAft>
                <a:spcPts val="0"/>
              </a:spcAft>
              <a:buSzPts val="14000"/>
              <a:buNone/>
              <a:defRPr sz="14000" b="1"/>
            </a:lvl6pPr>
            <a:lvl7pPr lvl="6" algn="ctr">
              <a:spcBef>
                <a:spcPts val="0"/>
              </a:spcBef>
              <a:spcAft>
                <a:spcPts val="0"/>
              </a:spcAft>
              <a:buSzPts val="14000"/>
              <a:buNone/>
              <a:defRPr sz="14000" b="1"/>
            </a:lvl7pPr>
            <a:lvl8pPr lvl="7" algn="ctr">
              <a:spcBef>
                <a:spcPts val="0"/>
              </a:spcBef>
              <a:spcAft>
                <a:spcPts val="0"/>
              </a:spcAft>
              <a:buSzPts val="14000"/>
              <a:buNone/>
              <a:defRPr sz="14000" b="1"/>
            </a:lvl8pPr>
            <a:lvl9pPr lvl="8" algn="ctr">
              <a:spcBef>
                <a:spcPts val="0"/>
              </a:spcBef>
              <a:spcAft>
                <a:spcPts val="0"/>
              </a:spcAft>
              <a:buSzPts val="14000"/>
              <a:buNone/>
              <a:defRPr sz="14000" b="1"/>
            </a:lvl9pPr>
          </a:lstStyle>
          <a:p>
            <a:r>
              <a:t>xx%</a:t>
            </a:r>
          </a:p>
        </p:txBody>
      </p:sp>
      <p:sp>
        <p:nvSpPr>
          <p:cNvPr id="60" name="Google Shape;60;p12"/>
          <p:cNvSpPr txBox="1">
            <a:spLocks noGrp="1"/>
          </p:cNvSpPr>
          <p:nvPr>
            <p:ph type="body" idx="1"/>
          </p:nvPr>
        </p:nvSpPr>
        <p:spPr>
          <a:xfrm>
            <a:off x="311700" y="3071300"/>
            <a:ext cx="8520600" cy="9018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
        <p:nvSpPr>
          <p:cNvPr id="61" name="Google Shape;61;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62"/>
        <p:cNvGrpSpPr/>
        <p:nvPr/>
      </p:nvGrpSpPr>
      <p:grpSpPr>
        <a:xfrm>
          <a:off x="0" y="0"/>
          <a:ext cx="0" cy="0"/>
          <a:chOff x="0" y="0"/>
          <a:chExt cx="0" cy="0"/>
        </a:xfrm>
      </p:grpSpPr>
      <p:sp>
        <p:nvSpPr>
          <p:cNvPr id="63" name="Google Shape;63;p1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pearmint">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2800"/>
              <a:buFont typeface="Proxima Nova"/>
              <a:buNone/>
              <a:defRPr sz="2800">
                <a:solidFill>
                  <a:schemeClr val="dk1"/>
                </a:solidFill>
                <a:latin typeface="Proxima Nova"/>
                <a:ea typeface="Proxima Nova"/>
                <a:cs typeface="Proxima Nova"/>
                <a:sym typeface="Proxima Nova"/>
              </a:defRPr>
            </a:lvl1pPr>
            <a:lvl2pPr lvl="1">
              <a:spcBef>
                <a:spcPts val="0"/>
              </a:spcBef>
              <a:spcAft>
                <a:spcPts val="0"/>
              </a:spcAft>
              <a:buClr>
                <a:schemeClr val="dk1"/>
              </a:buClr>
              <a:buSzPts val="2800"/>
              <a:buFont typeface="Proxima Nova"/>
              <a:buNone/>
              <a:defRPr sz="2800">
                <a:solidFill>
                  <a:schemeClr val="dk1"/>
                </a:solidFill>
                <a:latin typeface="Proxima Nova"/>
                <a:ea typeface="Proxima Nova"/>
                <a:cs typeface="Proxima Nova"/>
                <a:sym typeface="Proxima Nova"/>
              </a:defRPr>
            </a:lvl2pPr>
            <a:lvl3pPr lvl="2">
              <a:spcBef>
                <a:spcPts val="0"/>
              </a:spcBef>
              <a:spcAft>
                <a:spcPts val="0"/>
              </a:spcAft>
              <a:buClr>
                <a:schemeClr val="dk1"/>
              </a:buClr>
              <a:buSzPts val="2800"/>
              <a:buFont typeface="Proxima Nova"/>
              <a:buNone/>
              <a:defRPr sz="2800">
                <a:solidFill>
                  <a:schemeClr val="dk1"/>
                </a:solidFill>
                <a:latin typeface="Proxima Nova"/>
                <a:ea typeface="Proxima Nova"/>
                <a:cs typeface="Proxima Nova"/>
                <a:sym typeface="Proxima Nova"/>
              </a:defRPr>
            </a:lvl3pPr>
            <a:lvl4pPr lvl="3">
              <a:spcBef>
                <a:spcPts val="0"/>
              </a:spcBef>
              <a:spcAft>
                <a:spcPts val="0"/>
              </a:spcAft>
              <a:buClr>
                <a:schemeClr val="dk1"/>
              </a:buClr>
              <a:buSzPts val="2800"/>
              <a:buFont typeface="Proxima Nova"/>
              <a:buNone/>
              <a:defRPr sz="2800">
                <a:solidFill>
                  <a:schemeClr val="dk1"/>
                </a:solidFill>
                <a:latin typeface="Proxima Nova"/>
                <a:ea typeface="Proxima Nova"/>
                <a:cs typeface="Proxima Nova"/>
                <a:sym typeface="Proxima Nova"/>
              </a:defRPr>
            </a:lvl4pPr>
            <a:lvl5pPr lvl="4">
              <a:spcBef>
                <a:spcPts val="0"/>
              </a:spcBef>
              <a:spcAft>
                <a:spcPts val="0"/>
              </a:spcAft>
              <a:buClr>
                <a:schemeClr val="dk1"/>
              </a:buClr>
              <a:buSzPts val="2800"/>
              <a:buFont typeface="Proxima Nova"/>
              <a:buNone/>
              <a:defRPr sz="2800">
                <a:solidFill>
                  <a:schemeClr val="dk1"/>
                </a:solidFill>
                <a:latin typeface="Proxima Nova"/>
                <a:ea typeface="Proxima Nova"/>
                <a:cs typeface="Proxima Nova"/>
                <a:sym typeface="Proxima Nova"/>
              </a:defRPr>
            </a:lvl5pPr>
            <a:lvl6pPr lvl="5">
              <a:spcBef>
                <a:spcPts val="0"/>
              </a:spcBef>
              <a:spcAft>
                <a:spcPts val="0"/>
              </a:spcAft>
              <a:buClr>
                <a:schemeClr val="dk1"/>
              </a:buClr>
              <a:buSzPts val="2800"/>
              <a:buFont typeface="Proxima Nova"/>
              <a:buNone/>
              <a:defRPr sz="2800">
                <a:solidFill>
                  <a:schemeClr val="dk1"/>
                </a:solidFill>
                <a:latin typeface="Proxima Nova"/>
                <a:ea typeface="Proxima Nova"/>
                <a:cs typeface="Proxima Nova"/>
                <a:sym typeface="Proxima Nova"/>
              </a:defRPr>
            </a:lvl6pPr>
            <a:lvl7pPr lvl="6">
              <a:spcBef>
                <a:spcPts val="0"/>
              </a:spcBef>
              <a:spcAft>
                <a:spcPts val="0"/>
              </a:spcAft>
              <a:buClr>
                <a:schemeClr val="dk1"/>
              </a:buClr>
              <a:buSzPts val="2800"/>
              <a:buFont typeface="Proxima Nova"/>
              <a:buNone/>
              <a:defRPr sz="2800">
                <a:solidFill>
                  <a:schemeClr val="dk1"/>
                </a:solidFill>
                <a:latin typeface="Proxima Nova"/>
                <a:ea typeface="Proxima Nova"/>
                <a:cs typeface="Proxima Nova"/>
                <a:sym typeface="Proxima Nova"/>
              </a:defRPr>
            </a:lvl7pPr>
            <a:lvl8pPr lvl="7">
              <a:spcBef>
                <a:spcPts val="0"/>
              </a:spcBef>
              <a:spcAft>
                <a:spcPts val="0"/>
              </a:spcAft>
              <a:buClr>
                <a:schemeClr val="dk1"/>
              </a:buClr>
              <a:buSzPts val="2800"/>
              <a:buFont typeface="Proxima Nova"/>
              <a:buNone/>
              <a:defRPr sz="2800">
                <a:solidFill>
                  <a:schemeClr val="dk1"/>
                </a:solidFill>
                <a:latin typeface="Proxima Nova"/>
                <a:ea typeface="Proxima Nova"/>
                <a:cs typeface="Proxima Nova"/>
                <a:sym typeface="Proxima Nova"/>
              </a:defRPr>
            </a:lvl8pPr>
            <a:lvl9pPr lvl="8">
              <a:spcBef>
                <a:spcPts val="0"/>
              </a:spcBef>
              <a:spcAft>
                <a:spcPts val="0"/>
              </a:spcAft>
              <a:buClr>
                <a:schemeClr val="dk1"/>
              </a:buClr>
              <a:buSzPts val="2800"/>
              <a:buFont typeface="Proxima Nova"/>
              <a:buNone/>
              <a:defRPr sz="2800">
                <a:solidFill>
                  <a:schemeClr val="dk1"/>
                </a:solidFill>
                <a:latin typeface="Proxima Nova"/>
                <a:ea typeface="Proxima Nova"/>
                <a:cs typeface="Proxima Nova"/>
                <a:sym typeface="Proxima Nova"/>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accent3"/>
              </a:buClr>
              <a:buSzPts val="1800"/>
              <a:buFont typeface="Proxima Nova"/>
              <a:buChar char="●"/>
              <a:defRPr sz="1800">
                <a:solidFill>
                  <a:schemeClr val="accent3"/>
                </a:solidFill>
                <a:latin typeface="Proxima Nova"/>
                <a:ea typeface="Proxima Nova"/>
                <a:cs typeface="Proxima Nova"/>
                <a:sym typeface="Proxima Nova"/>
              </a:defRPr>
            </a:lvl1pPr>
            <a:lvl2pPr marL="914400" lvl="1" indent="-317500">
              <a:lnSpc>
                <a:spcPct val="115000"/>
              </a:lnSpc>
              <a:spcBef>
                <a:spcPts val="0"/>
              </a:spcBef>
              <a:spcAft>
                <a:spcPts val="0"/>
              </a:spcAft>
              <a:buClr>
                <a:schemeClr val="accent3"/>
              </a:buClr>
              <a:buSzPts val="1400"/>
              <a:buFont typeface="Proxima Nova"/>
              <a:buChar char="○"/>
              <a:defRPr>
                <a:solidFill>
                  <a:schemeClr val="accent3"/>
                </a:solidFill>
                <a:latin typeface="Proxima Nova"/>
                <a:ea typeface="Proxima Nova"/>
                <a:cs typeface="Proxima Nova"/>
                <a:sym typeface="Proxima Nova"/>
              </a:defRPr>
            </a:lvl2pPr>
            <a:lvl3pPr marL="1371600" lvl="2" indent="-317500">
              <a:lnSpc>
                <a:spcPct val="115000"/>
              </a:lnSpc>
              <a:spcBef>
                <a:spcPts val="0"/>
              </a:spcBef>
              <a:spcAft>
                <a:spcPts val="0"/>
              </a:spcAft>
              <a:buClr>
                <a:schemeClr val="accent3"/>
              </a:buClr>
              <a:buSzPts val="1400"/>
              <a:buFont typeface="Proxima Nova"/>
              <a:buChar char="■"/>
              <a:defRPr>
                <a:solidFill>
                  <a:schemeClr val="accent3"/>
                </a:solidFill>
                <a:latin typeface="Proxima Nova"/>
                <a:ea typeface="Proxima Nova"/>
                <a:cs typeface="Proxima Nova"/>
                <a:sym typeface="Proxima Nova"/>
              </a:defRPr>
            </a:lvl3pPr>
            <a:lvl4pPr marL="1828800" lvl="3" indent="-317500">
              <a:lnSpc>
                <a:spcPct val="115000"/>
              </a:lnSpc>
              <a:spcBef>
                <a:spcPts val="0"/>
              </a:spcBef>
              <a:spcAft>
                <a:spcPts val="0"/>
              </a:spcAft>
              <a:buClr>
                <a:schemeClr val="accent3"/>
              </a:buClr>
              <a:buSzPts val="1400"/>
              <a:buFont typeface="Proxima Nova"/>
              <a:buChar char="●"/>
              <a:defRPr>
                <a:solidFill>
                  <a:schemeClr val="accent3"/>
                </a:solidFill>
                <a:latin typeface="Proxima Nova"/>
                <a:ea typeface="Proxima Nova"/>
                <a:cs typeface="Proxima Nova"/>
                <a:sym typeface="Proxima Nova"/>
              </a:defRPr>
            </a:lvl4pPr>
            <a:lvl5pPr marL="2286000" lvl="4" indent="-317500">
              <a:lnSpc>
                <a:spcPct val="115000"/>
              </a:lnSpc>
              <a:spcBef>
                <a:spcPts val="0"/>
              </a:spcBef>
              <a:spcAft>
                <a:spcPts val="0"/>
              </a:spcAft>
              <a:buClr>
                <a:schemeClr val="accent3"/>
              </a:buClr>
              <a:buSzPts val="1400"/>
              <a:buFont typeface="Proxima Nova"/>
              <a:buChar char="○"/>
              <a:defRPr>
                <a:solidFill>
                  <a:schemeClr val="accent3"/>
                </a:solidFill>
                <a:latin typeface="Proxima Nova"/>
                <a:ea typeface="Proxima Nova"/>
                <a:cs typeface="Proxima Nova"/>
                <a:sym typeface="Proxima Nova"/>
              </a:defRPr>
            </a:lvl5pPr>
            <a:lvl6pPr marL="2743200" lvl="5" indent="-317500">
              <a:lnSpc>
                <a:spcPct val="115000"/>
              </a:lnSpc>
              <a:spcBef>
                <a:spcPts val="0"/>
              </a:spcBef>
              <a:spcAft>
                <a:spcPts val="0"/>
              </a:spcAft>
              <a:buClr>
                <a:schemeClr val="accent3"/>
              </a:buClr>
              <a:buSzPts val="1400"/>
              <a:buFont typeface="Proxima Nova"/>
              <a:buChar char="■"/>
              <a:defRPr>
                <a:solidFill>
                  <a:schemeClr val="accent3"/>
                </a:solidFill>
                <a:latin typeface="Proxima Nova"/>
                <a:ea typeface="Proxima Nova"/>
                <a:cs typeface="Proxima Nova"/>
                <a:sym typeface="Proxima Nova"/>
              </a:defRPr>
            </a:lvl6pPr>
            <a:lvl7pPr marL="3200400" lvl="6" indent="-317500">
              <a:lnSpc>
                <a:spcPct val="115000"/>
              </a:lnSpc>
              <a:spcBef>
                <a:spcPts val="0"/>
              </a:spcBef>
              <a:spcAft>
                <a:spcPts val="0"/>
              </a:spcAft>
              <a:buClr>
                <a:schemeClr val="accent3"/>
              </a:buClr>
              <a:buSzPts val="1400"/>
              <a:buFont typeface="Proxima Nova"/>
              <a:buChar char="●"/>
              <a:defRPr>
                <a:solidFill>
                  <a:schemeClr val="accent3"/>
                </a:solidFill>
                <a:latin typeface="Proxima Nova"/>
                <a:ea typeface="Proxima Nova"/>
                <a:cs typeface="Proxima Nova"/>
                <a:sym typeface="Proxima Nova"/>
              </a:defRPr>
            </a:lvl7pPr>
            <a:lvl8pPr marL="3657600" lvl="7" indent="-317500">
              <a:lnSpc>
                <a:spcPct val="115000"/>
              </a:lnSpc>
              <a:spcBef>
                <a:spcPts val="0"/>
              </a:spcBef>
              <a:spcAft>
                <a:spcPts val="0"/>
              </a:spcAft>
              <a:buClr>
                <a:schemeClr val="accent3"/>
              </a:buClr>
              <a:buSzPts val="1400"/>
              <a:buFont typeface="Proxima Nova"/>
              <a:buChar char="○"/>
              <a:defRPr>
                <a:solidFill>
                  <a:schemeClr val="accent3"/>
                </a:solidFill>
                <a:latin typeface="Proxima Nova"/>
                <a:ea typeface="Proxima Nova"/>
                <a:cs typeface="Proxima Nova"/>
                <a:sym typeface="Proxima Nova"/>
              </a:defRPr>
            </a:lvl8pPr>
            <a:lvl9pPr marL="4114800" lvl="8" indent="-317500">
              <a:lnSpc>
                <a:spcPct val="115000"/>
              </a:lnSpc>
              <a:spcBef>
                <a:spcPts val="0"/>
              </a:spcBef>
              <a:spcAft>
                <a:spcPts val="0"/>
              </a:spcAft>
              <a:buClr>
                <a:schemeClr val="accent3"/>
              </a:buClr>
              <a:buSzPts val="1400"/>
              <a:buFont typeface="Proxima Nova"/>
              <a:buChar char="■"/>
              <a:defRPr>
                <a:solidFill>
                  <a:schemeClr val="accent3"/>
                </a:solidFill>
                <a:latin typeface="Proxima Nova"/>
                <a:ea typeface="Proxima Nova"/>
                <a:cs typeface="Proxima Nova"/>
                <a:sym typeface="Proxima Nova"/>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1"/>
                </a:solidFill>
                <a:latin typeface="Proxima Nova"/>
                <a:ea typeface="Proxima Nova"/>
                <a:cs typeface="Proxima Nova"/>
                <a:sym typeface="Proxima Nova"/>
              </a:defRPr>
            </a:lvl1pPr>
            <a:lvl2pPr lvl="1" algn="r">
              <a:buNone/>
              <a:defRPr sz="1000">
                <a:solidFill>
                  <a:schemeClr val="dk1"/>
                </a:solidFill>
                <a:latin typeface="Proxima Nova"/>
                <a:ea typeface="Proxima Nova"/>
                <a:cs typeface="Proxima Nova"/>
                <a:sym typeface="Proxima Nova"/>
              </a:defRPr>
            </a:lvl2pPr>
            <a:lvl3pPr lvl="2" algn="r">
              <a:buNone/>
              <a:defRPr sz="1000">
                <a:solidFill>
                  <a:schemeClr val="dk1"/>
                </a:solidFill>
                <a:latin typeface="Proxima Nova"/>
                <a:ea typeface="Proxima Nova"/>
                <a:cs typeface="Proxima Nova"/>
                <a:sym typeface="Proxima Nova"/>
              </a:defRPr>
            </a:lvl3pPr>
            <a:lvl4pPr lvl="3" algn="r">
              <a:buNone/>
              <a:defRPr sz="1000">
                <a:solidFill>
                  <a:schemeClr val="dk1"/>
                </a:solidFill>
                <a:latin typeface="Proxima Nova"/>
                <a:ea typeface="Proxima Nova"/>
                <a:cs typeface="Proxima Nova"/>
                <a:sym typeface="Proxima Nova"/>
              </a:defRPr>
            </a:lvl4pPr>
            <a:lvl5pPr lvl="4" algn="r">
              <a:buNone/>
              <a:defRPr sz="1000">
                <a:solidFill>
                  <a:schemeClr val="dk1"/>
                </a:solidFill>
                <a:latin typeface="Proxima Nova"/>
                <a:ea typeface="Proxima Nova"/>
                <a:cs typeface="Proxima Nova"/>
                <a:sym typeface="Proxima Nova"/>
              </a:defRPr>
            </a:lvl5pPr>
            <a:lvl6pPr lvl="5" algn="r">
              <a:buNone/>
              <a:defRPr sz="1000">
                <a:solidFill>
                  <a:schemeClr val="dk1"/>
                </a:solidFill>
                <a:latin typeface="Proxima Nova"/>
                <a:ea typeface="Proxima Nova"/>
                <a:cs typeface="Proxima Nova"/>
                <a:sym typeface="Proxima Nova"/>
              </a:defRPr>
            </a:lvl6pPr>
            <a:lvl7pPr lvl="6" algn="r">
              <a:buNone/>
              <a:defRPr sz="1000">
                <a:solidFill>
                  <a:schemeClr val="dk1"/>
                </a:solidFill>
                <a:latin typeface="Proxima Nova"/>
                <a:ea typeface="Proxima Nova"/>
                <a:cs typeface="Proxima Nova"/>
                <a:sym typeface="Proxima Nova"/>
              </a:defRPr>
            </a:lvl7pPr>
            <a:lvl8pPr lvl="7" algn="r">
              <a:buNone/>
              <a:defRPr sz="1000">
                <a:solidFill>
                  <a:schemeClr val="dk1"/>
                </a:solidFill>
                <a:latin typeface="Proxima Nova"/>
                <a:ea typeface="Proxima Nova"/>
                <a:cs typeface="Proxima Nova"/>
                <a:sym typeface="Proxima Nova"/>
              </a:defRPr>
            </a:lvl8pPr>
            <a:lvl9pPr lvl="8" algn="r">
              <a:buNone/>
              <a:defRPr sz="1000">
                <a:solidFill>
                  <a:schemeClr val="dk1"/>
                </a:solidFill>
                <a:latin typeface="Proxima Nova"/>
                <a:ea typeface="Proxima Nova"/>
                <a:cs typeface="Proxima Nova"/>
                <a:sym typeface="Proxima Nova"/>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4.xml"/><Relationship Id="rId4" Type="http://schemas.openxmlformats.org/officeDocument/2006/relationships/hyperlink" Target="https://wtcs.pressbooks.pub/nursingfundamentals/chapter/3-8-culturally-responsive-care/"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4.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4.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9.xml"/><Relationship Id="rId1" Type="http://schemas.openxmlformats.org/officeDocument/2006/relationships/slideLayout" Target="../slideLayouts/slideLayout4.xml"/><Relationship Id="rId5" Type="http://schemas.openxmlformats.org/officeDocument/2006/relationships/image" Target="../media/image19.png"/><Relationship Id="rId4" Type="http://schemas.openxmlformats.org/officeDocument/2006/relationships/image" Target="../media/image18.png"/></Relationships>
</file>

<file path=ppt/slides/_rels/slide1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2.xml"/><Relationship Id="rId1" Type="http://schemas.openxmlformats.org/officeDocument/2006/relationships/slideLayout" Target="../slideLayouts/slideLayout4.xml"/><Relationship Id="rId5" Type="http://schemas.openxmlformats.org/officeDocument/2006/relationships/image" Target="../media/image24.png"/><Relationship Id="rId4" Type="http://schemas.openxmlformats.org/officeDocument/2006/relationships/image" Target="../media/image2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p:cNvSpPr>
            <a:spLocks noGrp="1"/>
          </p:cNvSpPr>
          <p:nvPr>
            <p:ph type="subTitle" idx="13"/>
          </p:nvPr>
        </p:nvSpPr>
        <p:spPr/>
        <p:txBody>
          <a:bodyPr>
            <a:normAutofit/>
          </a:bodyPr>
          <a:lstStyle/>
          <a:p>
            <a:endParaRPr lang="en-GB" dirty="0"/>
          </a:p>
          <a:p>
            <a:endParaRPr lang="en-GB" dirty="0"/>
          </a:p>
          <a:p>
            <a:endParaRPr dirty="0"/>
          </a:p>
        </p:txBody>
      </p:sp>
      <p:sp>
        <p:nvSpPr>
          <p:cNvPr id="5" name="Rectangle 4"/>
          <p:cNvSpPr/>
          <p:nvPr/>
        </p:nvSpPr>
        <p:spPr>
          <a:xfrm>
            <a:off x="228600" y="1508670"/>
            <a:ext cx="8686800" cy="32004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ectangle 5"/>
          <p:cNvSpPr/>
          <p:nvPr/>
        </p:nvSpPr>
        <p:spPr>
          <a:xfrm>
            <a:off x="532420" y="3468414"/>
            <a:ext cx="8231070" cy="2757146"/>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defRPr sz="1300" b="0" i="0">
                <a:solidFill>
                  <a:srgbClr val="616161"/>
                </a:solidFill>
                <a:latin typeface="Proxima Nova"/>
              </a:defRPr>
            </a:pPr>
            <a:endParaRPr/>
          </a:p>
        </p:txBody>
      </p:sp>
      <p:sp>
        <p:nvSpPr>
          <p:cNvPr id="7" name="Rectangle 6"/>
          <p:cNvSpPr/>
          <p:nvPr/>
        </p:nvSpPr>
        <p:spPr>
          <a:xfrm>
            <a:off x="311699" y="2851695"/>
            <a:ext cx="7690282" cy="1908417"/>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nSpc>
                <a:spcPct val="150000"/>
              </a:lnSpc>
              <a:spcBef>
                <a:spcPts val="1200"/>
              </a:spcBef>
              <a:spcAft>
                <a:spcPts val="1200"/>
              </a:spcAft>
            </a:pPr>
            <a:r>
              <a:rPr lang="en-GB" sz="800" i="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Student name: Cristian Stoleru</a:t>
            </a:r>
          </a:p>
          <a:p>
            <a:pPr>
              <a:lnSpc>
                <a:spcPct val="150000"/>
              </a:lnSpc>
              <a:spcBef>
                <a:spcPts val="1200"/>
              </a:spcBef>
              <a:spcAft>
                <a:spcPts val="1200"/>
              </a:spcAft>
            </a:pPr>
            <a:r>
              <a:rPr lang="en-GB" sz="800" i="1" dirty="0">
                <a:solidFill>
                  <a:schemeClr val="tx1"/>
                </a:solidFill>
                <a:latin typeface="Times New Roman" panose="02020603050405020304" pitchFamily="18" charset="0"/>
                <a:ea typeface="Times New Roman" panose="02020603050405020304" pitchFamily="18" charset="0"/>
                <a:cs typeface="Arial" panose="020B0604020202020204" pitchFamily="34" charset="0"/>
              </a:rPr>
              <a:t>Module Name: </a:t>
            </a:r>
            <a:r>
              <a:rPr lang="en-GB" sz="800" dirty="0">
                <a:solidFill>
                  <a:srgbClr val="000000"/>
                </a:solidFill>
                <a:effectLst/>
                <a:latin typeface="Arial" panose="020B0604020202020204" pitchFamily="34" charset="0"/>
              </a:rPr>
              <a:t>International Business Communications</a:t>
            </a:r>
          </a:p>
          <a:p>
            <a:pPr lvl="1">
              <a:spcBef>
                <a:spcPts val="1200"/>
              </a:spcBef>
              <a:spcAft>
                <a:spcPts val="1200"/>
              </a:spcAft>
            </a:pPr>
            <a:r>
              <a:rPr lang="en-GB" sz="800" i="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Student ID: 2215119</a:t>
            </a:r>
            <a:endParaRPr lang="en-GB" sz="800" dirty="0">
              <a:solidFill>
                <a:schemeClr val="tx1"/>
              </a:solidFill>
              <a:effectLst/>
              <a:latin typeface="Times New Roman" panose="02020603050405020304" pitchFamily="18" charset="0"/>
              <a:ea typeface="Rockwell" panose="02060603020205020403" pitchFamily="18" charset="77"/>
              <a:cs typeface="Arial" panose="020B0604020202020204" pitchFamily="34" charset="0"/>
            </a:endParaRPr>
          </a:p>
          <a:p>
            <a:pPr>
              <a:lnSpc>
                <a:spcPct val="150000"/>
              </a:lnSpc>
              <a:spcBef>
                <a:spcPts val="1200"/>
              </a:spcBef>
              <a:spcAft>
                <a:spcPts val="1200"/>
              </a:spcAft>
            </a:pPr>
            <a:r>
              <a:rPr lang="en-GB" sz="800" i="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Course code name: LCBB6001</a:t>
            </a:r>
            <a:endParaRPr lang="en-GB" sz="800" dirty="0">
              <a:solidFill>
                <a:schemeClr val="tx1"/>
              </a:solidFill>
              <a:effectLst/>
              <a:latin typeface="Times New Roman" panose="02020603050405020304" pitchFamily="18" charset="0"/>
              <a:ea typeface="Rockwell" panose="02060603020205020403" pitchFamily="18" charset="77"/>
              <a:cs typeface="Arial" panose="020B0604020202020204" pitchFamily="34" charset="0"/>
            </a:endParaRPr>
          </a:p>
          <a:p>
            <a:r>
              <a:rPr lang="en-GB" sz="800" i="1"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Lecturer Name: </a:t>
            </a:r>
            <a:r>
              <a:rPr lang="en-GB" sz="1000" dirty="0">
                <a:solidFill>
                  <a:srgbClr val="000000"/>
                </a:solidFill>
                <a:effectLst/>
              </a:rPr>
              <a:t>Dr </a:t>
            </a:r>
            <a:r>
              <a:rPr lang="en-GB" sz="1000" dirty="0" err="1">
                <a:solidFill>
                  <a:srgbClr val="000000"/>
                </a:solidFill>
                <a:effectLst/>
              </a:rPr>
              <a:t>Rexon</a:t>
            </a:r>
            <a:r>
              <a:rPr lang="en-GB" sz="1000" dirty="0">
                <a:solidFill>
                  <a:srgbClr val="000000"/>
                </a:solidFill>
                <a:effectLst/>
              </a:rPr>
              <a:t> </a:t>
            </a:r>
            <a:r>
              <a:rPr lang="en-GB" sz="1000" dirty="0" err="1">
                <a:solidFill>
                  <a:srgbClr val="000000"/>
                </a:solidFill>
                <a:effectLst/>
              </a:rPr>
              <a:t>Nting</a:t>
            </a:r>
            <a:endParaRPr lang="en-GB" sz="800" dirty="0">
              <a:solidFill>
                <a:schemeClr val="tx1"/>
              </a:solidFill>
              <a:effectLst/>
              <a:ea typeface="Times New Roman" panose="02020603050405020304" pitchFamily="18" charset="0"/>
              <a:cs typeface="Times New Roman" panose="02020603050405020304" pitchFamily="18" charset="0"/>
            </a:endParaRPr>
          </a:p>
          <a:p>
            <a:endParaRPr lang="en-GB" sz="800" b="1" dirty="0">
              <a:solidFill>
                <a:schemeClr val="tx1"/>
              </a:solidFill>
            </a:endParaRPr>
          </a:p>
        </p:txBody>
      </p:sp>
      <p:sp>
        <p:nvSpPr>
          <p:cNvPr id="8" name="Rectangle 7"/>
          <p:cNvSpPr/>
          <p:nvPr/>
        </p:nvSpPr>
        <p:spPr>
          <a:xfrm>
            <a:off x="228600" y="1937295"/>
            <a:ext cx="8686800" cy="9144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228600" y="1937295"/>
            <a:ext cx="8686800" cy="615553"/>
          </a:xfrm>
          <a:prstGeom prst="rect">
            <a:avLst/>
          </a:prstGeom>
          <a:noFill/>
          <a:ln>
            <a:noFill/>
          </a:ln>
        </p:spPr>
        <p:txBody>
          <a:bodyPr wrap="square" lIns="0" tIns="0" rIns="0" bIns="0" anchor="t">
            <a:spAutoFit/>
          </a:bodyPr>
          <a:lstStyle/>
          <a:p>
            <a:pPr algn="ctr"/>
            <a:r>
              <a:rPr sz="2000" b="0" i="0" dirty="0">
                <a:solidFill>
                  <a:srgbClr val="202729"/>
                </a:solidFill>
                <a:latin typeface="Proxima Nova"/>
              </a:rPr>
              <a:t>Strategic Partnership and Cultural Considerations in Cross-Cultural Negotiations</a:t>
            </a:r>
          </a:p>
        </p:txBody>
      </p:sp>
      <p:pic>
        <p:nvPicPr>
          <p:cNvPr id="3" name="Llun 4" descr="UWTSD logo with name.">
            <a:extLst>
              <a:ext uri="{FF2B5EF4-FFF2-40B4-BE49-F238E27FC236}">
                <a16:creationId xmlns:a16="http://schemas.microsoft.com/office/drawing/2014/main" id="{AE70BBE6-83D7-1599-A6FF-F946D3EB52F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0980" y="59741"/>
            <a:ext cx="1701800" cy="682625"/>
          </a:xfrm>
          <a:prstGeom prst="rect">
            <a:avLst/>
          </a:prstGeom>
        </p:spPr>
      </p:pic>
      <p:pic>
        <p:nvPicPr>
          <p:cNvPr id="11" name="Picture 10" descr="A handshake with people around each other&#10;&#10;Description automatically generated">
            <a:extLst>
              <a:ext uri="{FF2B5EF4-FFF2-40B4-BE49-F238E27FC236}">
                <a16:creationId xmlns:a16="http://schemas.microsoft.com/office/drawing/2014/main" id="{C236AC0D-1FC7-1C13-56E0-B39370B8B869}"/>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2993721" y="2590653"/>
            <a:ext cx="5838577" cy="2401744"/>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t>Introduction to Strategic Partnerships</a:t>
            </a:r>
          </a:p>
        </p:txBody>
      </p:sp>
      <p:sp>
        <p:nvSpPr>
          <p:cNvPr id="4" name="Subtitle 3"/>
          <p:cNvSpPr>
            <a:spLocks noGrp="1"/>
          </p:cNvSpPr>
          <p:nvPr>
            <p:ph type="subTitle" idx="13"/>
          </p:nvPr>
        </p:nvSpPr>
        <p:spPr/>
        <p:txBody>
          <a:bodyPr>
            <a:normAutofit/>
          </a:bodyPr>
          <a:lstStyle/>
          <a:p>
            <a:r>
              <a:t>Building Bridges for Global Collaboration</a:t>
            </a:r>
          </a:p>
        </p:txBody>
      </p:sp>
      <p:sp>
        <p:nvSpPr>
          <p:cNvPr id="5" name="Rectangle 4"/>
          <p:cNvSpPr/>
          <p:nvPr/>
        </p:nvSpPr>
        <p:spPr>
          <a:xfrm>
            <a:off x="228600" y="1508670"/>
            <a:ext cx="8686800" cy="32004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ectangle 5"/>
          <p:cNvSpPr/>
          <p:nvPr/>
        </p:nvSpPr>
        <p:spPr>
          <a:xfrm>
            <a:off x="228600" y="1508670"/>
            <a:ext cx="8686800" cy="32004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defRPr sz="1100" b="0" i="0">
                <a:solidFill>
                  <a:srgbClr val="616161"/>
                </a:solidFill>
                <a:latin typeface="Proxima Nova"/>
              </a:defRPr>
            </a:pPr>
            <a:endParaRPr/>
          </a:p>
        </p:txBody>
      </p:sp>
      <p:sp>
        <p:nvSpPr>
          <p:cNvPr id="7" name="Rectangle 6"/>
          <p:cNvSpPr/>
          <p:nvPr/>
        </p:nvSpPr>
        <p:spPr>
          <a:xfrm>
            <a:off x="228600" y="1508670"/>
            <a:ext cx="8686800" cy="3151882"/>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Rectangle 7"/>
          <p:cNvSpPr/>
          <p:nvPr/>
        </p:nvSpPr>
        <p:spPr>
          <a:xfrm>
            <a:off x="228600" y="1508670"/>
            <a:ext cx="4190999" cy="3151882"/>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228600" y="1508670"/>
            <a:ext cx="4190999" cy="3151882"/>
          </a:xfrm>
          <a:prstGeom prst="rect">
            <a:avLst/>
          </a:prstGeom>
          <a:noFill/>
          <a:ln>
            <a:noFill/>
          </a:ln>
        </p:spPr>
        <p:txBody>
          <a:bodyPr wrap="square" lIns="190500" tIns="0" rIns="0" bIns="190500" anchor="t">
            <a:spAutoFit/>
          </a:bodyPr>
          <a:lstStyle/>
          <a:p>
            <a:pPr marL="228600" indent="-91440" algn="l">
              <a:spcBef>
                <a:spcPts val="0"/>
              </a:spcBef>
              <a:spcAft>
                <a:spcPts val="800"/>
              </a:spcAft>
              <a:buSzPct val="100000"/>
              <a:buFont typeface="Arial"/>
              <a:buChar char="•"/>
            </a:pPr>
            <a:r>
              <a:rPr sz="1100" b="1" i="0">
                <a:solidFill>
                  <a:srgbClr val="616161"/>
                </a:solidFill>
                <a:latin typeface="Proxima Nova"/>
              </a:rPr>
              <a:t>Definition of Strategic Partnerships:</a:t>
            </a:r>
            <a:r>
              <a:rPr sz="1100" b="0" i="0">
                <a:solidFill>
                  <a:srgbClr val="616161"/>
                </a:solidFill>
                <a:latin typeface="Proxima Nova"/>
              </a:rPr>
              <a:t> Strategic partnerships involve two or more organizations entering a collaborative agreement to leverage each other's capabilities for mutual benefit, often targeting market expansion, technology sharing, or resource pooling.</a:t>
            </a:r>
          </a:p>
          <a:p>
            <a:pPr marL="228600" lvl="1" indent="-91440" algn="l">
              <a:spcBef>
                <a:spcPts val="1200"/>
              </a:spcBef>
              <a:spcAft>
                <a:spcPts val="0"/>
              </a:spcAft>
              <a:buSzPct val="100000"/>
              <a:buFont typeface="Arial"/>
              <a:buChar char="•"/>
            </a:pPr>
            <a:r>
              <a:rPr sz="1100" b="1" i="0">
                <a:solidFill>
                  <a:srgbClr val="616161"/>
                </a:solidFill>
                <a:latin typeface="Proxima Nova"/>
              </a:rPr>
              <a:t>Importance in Global Trade:</a:t>
            </a:r>
            <a:r>
              <a:rPr sz="1100" b="0" i="0">
                <a:solidFill>
                  <a:srgbClr val="616161"/>
                </a:solidFill>
                <a:latin typeface="Proxima Nova"/>
              </a:rPr>
              <a:t> In an increasingly interconnected world, strategic partnerships enhance competitive advantage, facilitate access to new markets, and allow for sharing of risks and resources, especially in cross-border transactions.</a:t>
            </a:r>
          </a:p>
          <a:p>
            <a:pPr marL="228600" lvl="1" indent="-91440" algn="l">
              <a:spcBef>
                <a:spcPts val="1200"/>
              </a:spcBef>
              <a:spcAft>
                <a:spcPts val="0"/>
              </a:spcAft>
              <a:buSzPct val="100000"/>
              <a:buFont typeface="Arial"/>
              <a:buChar char="•"/>
            </a:pPr>
            <a:r>
              <a:rPr sz="1100" b="1" i="0">
                <a:solidFill>
                  <a:srgbClr val="616161"/>
                </a:solidFill>
                <a:latin typeface="Proxima Nova"/>
              </a:rPr>
              <a:t>Overview of the UK-China Market:</a:t>
            </a:r>
            <a:r>
              <a:rPr sz="1100" b="0" i="0">
                <a:solidFill>
                  <a:srgbClr val="616161"/>
                </a:solidFill>
                <a:latin typeface="Proxima Nova"/>
              </a:rPr>
              <a:t> The UK and China represent a dynamic trading relationship characterized by unique opportunities and challenges, necessitating well-informed strategies that consider the diverse cultural fabric of both nations.</a:t>
            </a:r>
          </a:p>
        </p:txBody>
      </p:sp>
      <p:sp>
        <p:nvSpPr>
          <p:cNvPr id="10" name="Rectangle 9"/>
          <p:cNvSpPr/>
          <p:nvPr/>
        </p:nvSpPr>
        <p:spPr>
          <a:xfrm>
            <a:off x="4724400" y="1508670"/>
            <a:ext cx="4190999" cy="3151882"/>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4724400" y="1508670"/>
            <a:ext cx="4190999" cy="2362200"/>
          </a:xfrm>
          <a:prstGeom prst="rect">
            <a:avLst/>
          </a:prstGeom>
          <a:noFill/>
          <a:ln>
            <a:noFill/>
          </a:ln>
        </p:spPr>
        <p:txBody>
          <a:bodyPr wrap="square" lIns="0" tIns="0" rIns="0" bIns="0" anchor="t">
            <a:spAutoFit/>
          </a:bodyPr>
          <a:lstStyle/>
          <a:p>
            <a:pPr algn="l"/>
            <a:endParaRPr/>
          </a:p>
        </p:txBody>
      </p:sp>
      <p:pic>
        <p:nvPicPr>
          <p:cNvPr id="12" name="Picture 11" descr="tmp2oxtc70j.png"/>
          <p:cNvPicPr>
            <a:picLocks noChangeAspect="1"/>
          </p:cNvPicPr>
          <p:nvPr/>
        </p:nvPicPr>
        <p:blipFill>
          <a:blip r:embed="rId3"/>
          <a:stretch>
            <a:fillRect/>
          </a:stretch>
        </p:blipFill>
        <p:spPr>
          <a:xfrm>
            <a:off x="4724400" y="1508670"/>
            <a:ext cx="4190999" cy="2362200"/>
          </a:xfrm>
          <a:prstGeom prst="rect">
            <a:avLst/>
          </a:prstGeom>
        </p:spPr>
      </p:pic>
      <p:sp>
        <p:nvSpPr>
          <p:cNvPr id="13" name="Rectangle 12"/>
          <p:cNvSpPr/>
          <p:nvPr/>
        </p:nvSpPr>
        <p:spPr>
          <a:xfrm>
            <a:off x="4724400" y="3947070"/>
            <a:ext cx="4190999" cy="1524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4724400" y="3947070"/>
            <a:ext cx="4190999" cy="152400"/>
          </a:xfrm>
          <a:prstGeom prst="rect">
            <a:avLst/>
          </a:prstGeom>
          <a:noFill/>
          <a:ln>
            <a:noFill/>
          </a:ln>
        </p:spPr>
        <p:txBody>
          <a:bodyPr wrap="square" lIns="0" tIns="0" rIns="0" bIns="0" anchor="t">
            <a:spAutoFit/>
          </a:bodyPr>
          <a:lstStyle/>
          <a:p>
            <a:pPr algn="r">
              <a:spcAft>
                <a:spcPts val="1200"/>
              </a:spcAft>
            </a:pPr>
            <a:r>
              <a:rPr sz="900" b="0" i="0">
                <a:solidFill>
                  <a:srgbClr val="616161"/>
                </a:solidFill>
                <a:latin typeface="Proxima Nova"/>
              </a:rPr>
              <a:t>Photo by Jack Stapleton on Unsplash</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t>Cultural Elements Impacting Negotiations</a:t>
            </a:r>
          </a:p>
        </p:txBody>
      </p:sp>
      <p:sp>
        <p:nvSpPr>
          <p:cNvPr id="4" name="Subtitle 3"/>
          <p:cNvSpPr>
            <a:spLocks noGrp="1"/>
          </p:cNvSpPr>
          <p:nvPr>
            <p:ph type="subTitle" idx="13"/>
          </p:nvPr>
        </p:nvSpPr>
        <p:spPr/>
        <p:txBody>
          <a:bodyPr>
            <a:normAutofit/>
          </a:bodyPr>
          <a:lstStyle/>
          <a:p>
            <a:r>
              <a:t>Navigating Cross-Cultural Landscapes</a:t>
            </a:r>
          </a:p>
        </p:txBody>
      </p:sp>
      <p:sp>
        <p:nvSpPr>
          <p:cNvPr id="5" name="Rectangle 4"/>
          <p:cNvSpPr/>
          <p:nvPr/>
        </p:nvSpPr>
        <p:spPr>
          <a:xfrm>
            <a:off x="228600" y="1508670"/>
            <a:ext cx="8686800" cy="32004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ectangle 5"/>
          <p:cNvSpPr/>
          <p:nvPr/>
        </p:nvSpPr>
        <p:spPr>
          <a:xfrm>
            <a:off x="228600" y="1508670"/>
            <a:ext cx="8686800" cy="32004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defRPr sz="1200" b="0" i="0">
                <a:solidFill>
                  <a:srgbClr val="616161"/>
                </a:solidFill>
                <a:latin typeface="Proxima Nova"/>
              </a:defRPr>
            </a:pPr>
            <a:endParaRPr/>
          </a:p>
        </p:txBody>
      </p:sp>
      <p:sp>
        <p:nvSpPr>
          <p:cNvPr id="7" name="Rectangle 6"/>
          <p:cNvSpPr/>
          <p:nvPr/>
        </p:nvSpPr>
        <p:spPr>
          <a:xfrm>
            <a:off x="228600" y="1508670"/>
            <a:ext cx="8686800" cy="32004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Rectangle 7"/>
          <p:cNvSpPr/>
          <p:nvPr/>
        </p:nvSpPr>
        <p:spPr>
          <a:xfrm>
            <a:off x="228600" y="1508670"/>
            <a:ext cx="8686800" cy="3170634"/>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Rectangle 8"/>
          <p:cNvSpPr/>
          <p:nvPr/>
        </p:nvSpPr>
        <p:spPr>
          <a:xfrm>
            <a:off x="228600" y="1508670"/>
            <a:ext cx="4190999" cy="1432917"/>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ectangle 9"/>
          <p:cNvSpPr/>
          <p:nvPr/>
        </p:nvSpPr>
        <p:spPr>
          <a:xfrm>
            <a:off x="2171700" y="1508670"/>
            <a:ext cx="304800" cy="3048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2171700" y="1508670"/>
            <a:ext cx="304800" cy="304800"/>
          </a:xfrm>
          <a:prstGeom prst="rect">
            <a:avLst/>
          </a:prstGeom>
          <a:noFill/>
          <a:ln>
            <a:noFill/>
          </a:ln>
        </p:spPr>
        <p:txBody>
          <a:bodyPr wrap="square" lIns="0" tIns="0" rIns="0" bIns="0" anchor="t">
            <a:spAutoFit/>
          </a:bodyPr>
          <a:lstStyle/>
          <a:p>
            <a:pPr algn="ctr"/>
            <a:endParaRPr/>
          </a:p>
        </p:txBody>
      </p:sp>
      <p:pic>
        <p:nvPicPr>
          <p:cNvPr id="12" name="Picture 11" descr="tmpd0r4vi0w.png"/>
          <p:cNvPicPr>
            <a:picLocks noChangeAspect="1"/>
          </p:cNvPicPr>
          <p:nvPr/>
        </p:nvPicPr>
        <p:blipFill>
          <a:blip r:embed="rId3"/>
          <a:stretch>
            <a:fillRect/>
          </a:stretch>
        </p:blipFill>
        <p:spPr>
          <a:xfrm>
            <a:off x="2171700" y="1508670"/>
            <a:ext cx="304800" cy="304800"/>
          </a:xfrm>
          <a:prstGeom prst="rect">
            <a:avLst/>
          </a:prstGeom>
        </p:spPr>
      </p:pic>
      <p:sp>
        <p:nvSpPr>
          <p:cNvPr id="13" name="TextBox 12"/>
          <p:cNvSpPr txBox="1"/>
          <p:nvPr/>
        </p:nvSpPr>
        <p:spPr>
          <a:xfrm>
            <a:off x="228600" y="1965870"/>
            <a:ext cx="4190999" cy="198834"/>
          </a:xfrm>
          <a:prstGeom prst="rect">
            <a:avLst/>
          </a:prstGeom>
          <a:noFill/>
          <a:ln>
            <a:noFill/>
          </a:ln>
        </p:spPr>
        <p:txBody>
          <a:bodyPr wrap="square" lIns="0" tIns="0" rIns="0" bIns="0" anchor="t">
            <a:spAutoFit/>
          </a:bodyPr>
          <a:lstStyle/>
          <a:p>
            <a:pPr algn="ctr"/>
            <a:r>
              <a:rPr sz="1300" b="1" i="0">
                <a:solidFill>
                  <a:srgbClr val="616161"/>
                </a:solidFill>
                <a:latin typeface="Proxima Nova"/>
              </a:rPr>
              <a:t>Communication Styles</a:t>
            </a:r>
          </a:p>
          <a:p>
            <a:pPr algn="ctr">
              <a:spcAft>
                <a:spcPts val="1200"/>
              </a:spcAft>
            </a:pPr>
            <a:r>
              <a:rPr sz="1200" b="0" i="0">
                <a:solidFill>
                  <a:srgbClr val="616161"/>
                </a:solidFill>
                <a:latin typeface="Proxima Nova"/>
              </a:rPr>
              <a:t>The UK typically values directness in communication, while Chinese culture often emphasizes implicit messages and subtleties, leading to potential misunderstandings if not recognized.</a:t>
            </a:r>
          </a:p>
        </p:txBody>
      </p:sp>
      <p:sp>
        <p:nvSpPr>
          <p:cNvPr id="14" name="Rectangle 13"/>
          <p:cNvSpPr/>
          <p:nvPr/>
        </p:nvSpPr>
        <p:spPr>
          <a:xfrm>
            <a:off x="4724400" y="1508670"/>
            <a:ext cx="4190999" cy="1432917"/>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Rectangle 14"/>
          <p:cNvSpPr/>
          <p:nvPr/>
        </p:nvSpPr>
        <p:spPr>
          <a:xfrm>
            <a:off x="6667500" y="1508670"/>
            <a:ext cx="304800" cy="3048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6667500" y="1508670"/>
            <a:ext cx="304800" cy="304800"/>
          </a:xfrm>
          <a:prstGeom prst="rect">
            <a:avLst/>
          </a:prstGeom>
          <a:noFill/>
          <a:ln>
            <a:noFill/>
          </a:ln>
        </p:spPr>
        <p:txBody>
          <a:bodyPr wrap="square" lIns="0" tIns="0" rIns="0" bIns="0" anchor="t">
            <a:spAutoFit/>
          </a:bodyPr>
          <a:lstStyle/>
          <a:p>
            <a:pPr algn="ctr"/>
            <a:endParaRPr/>
          </a:p>
        </p:txBody>
      </p:sp>
      <p:pic>
        <p:nvPicPr>
          <p:cNvPr id="17" name="Picture 16" descr="tmpawlek3vr.png"/>
          <p:cNvPicPr>
            <a:picLocks noChangeAspect="1"/>
          </p:cNvPicPr>
          <p:nvPr/>
        </p:nvPicPr>
        <p:blipFill>
          <a:blip r:embed="rId4"/>
          <a:stretch>
            <a:fillRect/>
          </a:stretch>
        </p:blipFill>
        <p:spPr>
          <a:xfrm>
            <a:off x="6667500" y="1508670"/>
            <a:ext cx="304800" cy="304800"/>
          </a:xfrm>
          <a:prstGeom prst="rect">
            <a:avLst/>
          </a:prstGeom>
        </p:spPr>
      </p:pic>
      <p:sp>
        <p:nvSpPr>
          <p:cNvPr id="18" name="TextBox 17"/>
          <p:cNvSpPr txBox="1"/>
          <p:nvPr/>
        </p:nvSpPr>
        <p:spPr>
          <a:xfrm>
            <a:off x="4724400" y="1965870"/>
            <a:ext cx="4190999" cy="198834"/>
          </a:xfrm>
          <a:prstGeom prst="rect">
            <a:avLst/>
          </a:prstGeom>
          <a:noFill/>
          <a:ln>
            <a:noFill/>
          </a:ln>
        </p:spPr>
        <p:txBody>
          <a:bodyPr wrap="square" lIns="0" tIns="0" rIns="0" bIns="0" anchor="t">
            <a:spAutoFit/>
          </a:bodyPr>
          <a:lstStyle/>
          <a:p>
            <a:pPr algn="ctr"/>
            <a:r>
              <a:rPr sz="1300" b="1" i="0">
                <a:solidFill>
                  <a:srgbClr val="616161"/>
                </a:solidFill>
                <a:latin typeface="Proxima Nova"/>
              </a:rPr>
              <a:t>Hierarchical Structures</a:t>
            </a:r>
          </a:p>
          <a:p>
            <a:pPr algn="ctr">
              <a:spcAft>
                <a:spcPts val="1200"/>
              </a:spcAft>
            </a:pPr>
            <a:r>
              <a:rPr sz="1200" b="0" i="0">
                <a:solidFill>
                  <a:srgbClr val="616161"/>
                </a:solidFill>
                <a:latin typeface="Proxima Nova"/>
              </a:rPr>
              <a:t>Chinese businesses often operate within a more defined hierarchy compared to the UK, where egalitarianism is more common; this affects negotiation dynamics and authority perceptions.</a:t>
            </a:r>
          </a:p>
        </p:txBody>
      </p:sp>
      <p:sp>
        <p:nvSpPr>
          <p:cNvPr id="19" name="Rectangle 18"/>
          <p:cNvSpPr/>
          <p:nvPr/>
        </p:nvSpPr>
        <p:spPr>
          <a:xfrm>
            <a:off x="228600" y="3246387"/>
            <a:ext cx="4190999" cy="1432917"/>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Rectangle 19"/>
          <p:cNvSpPr/>
          <p:nvPr/>
        </p:nvSpPr>
        <p:spPr>
          <a:xfrm>
            <a:off x="2171700" y="3246387"/>
            <a:ext cx="304800" cy="3048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1" name="TextBox 20"/>
          <p:cNvSpPr txBox="1"/>
          <p:nvPr/>
        </p:nvSpPr>
        <p:spPr>
          <a:xfrm>
            <a:off x="2171700" y="3246387"/>
            <a:ext cx="304800" cy="304800"/>
          </a:xfrm>
          <a:prstGeom prst="rect">
            <a:avLst/>
          </a:prstGeom>
          <a:noFill/>
          <a:ln>
            <a:noFill/>
          </a:ln>
        </p:spPr>
        <p:txBody>
          <a:bodyPr wrap="square" lIns="0" tIns="0" rIns="0" bIns="0" anchor="t">
            <a:spAutoFit/>
          </a:bodyPr>
          <a:lstStyle/>
          <a:p>
            <a:pPr algn="ctr"/>
            <a:endParaRPr/>
          </a:p>
        </p:txBody>
      </p:sp>
      <p:pic>
        <p:nvPicPr>
          <p:cNvPr id="22" name="Picture 21" descr="tmp5mpjghub.png"/>
          <p:cNvPicPr>
            <a:picLocks noChangeAspect="1"/>
          </p:cNvPicPr>
          <p:nvPr/>
        </p:nvPicPr>
        <p:blipFill>
          <a:blip r:embed="rId5"/>
          <a:stretch>
            <a:fillRect/>
          </a:stretch>
        </p:blipFill>
        <p:spPr>
          <a:xfrm>
            <a:off x="2171700" y="3246387"/>
            <a:ext cx="304800" cy="304800"/>
          </a:xfrm>
          <a:prstGeom prst="rect">
            <a:avLst/>
          </a:prstGeom>
        </p:spPr>
      </p:pic>
      <p:sp>
        <p:nvSpPr>
          <p:cNvPr id="23" name="TextBox 22"/>
          <p:cNvSpPr txBox="1"/>
          <p:nvPr/>
        </p:nvSpPr>
        <p:spPr>
          <a:xfrm>
            <a:off x="228600" y="3703587"/>
            <a:ext cx="4190999" cy="198834"/>
          </a:xfrm>
          <a:prstGeom prst="rect">
            <a:avLst/>
          </a:prstGeom>
          <a:noFill/>
          <a:ln>
            <a:noFill/>
          </a:ln>
        </p:spPr>
        <p:txBody>
          <a:bodyPr wrap="square" lIns="0" tIns="0" rIns="0" bIns="0" anchor="t">
            <a:spAutoFit/>
          </a:bodyPr>
          <a:lstStyle/>
          <a:p>
            <a:pPr algn="ctr"/>
            <a:r>
              <a:rPr sz="1300" b="1" i="0">
                <a:solidFill>
                  <a:srgbClr val="616161"/>
                </a:solidFill>
                <a:latin typeface="Proxima Nova"/>
              </a:rPr>
              <a:t>Relationship Building</a:t>
            </a:r>
          </a:p>
          <a:p>
            <a:pPr algn="ctr">
              <a:spcAft>
                <a:spcPts val="1200"/>
              </a:spcAft>
            </a:pPr>
            <a:r>
              <a:rPr sz="1200" b="0" i="0">
                <a:solidFill>
                  <a:srgbClr val="616161"/>
                </a:solidFill>
                <a:latin typeface="Proxima Nova"/>
              </a:rPr>
              <a:t>In Chinese culture, negotiations frequently begin with establishing personal rapport and trust rather than jumping straight to business, which can differ from the UK approach that may prioritize efficiency.</a:t>
            </a:r>
          </a:p>
        </p:txBody>
      </p:sp>
      <p:sp>
        <p:nvSpPr>
          <p:cNvPr id="24" name="Rectangle 23"/>
          <p:cNvSpPr/>
          <p:nvPr/>
        </p:nvSpPr>
        <p:spPr>
          <a:xfrm>
            <a:off x="4724400" y="3246387"/>
            <a:ext cx="4190999" cy="1432917"/>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5" name="Rectangle 24"/>
          <p:cNvSpPr/>
          <p:nvPr/>
        </p:nvSpPr>
        <p:spPr>
          <a:xfrm>
            <a:off x="6667500" y="3246387"/>
            <a:ext cx="304800" cy="3048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6667500" y="3246387"/>
            <a:ext cx="304800" cy="304800"/>
          </a:xfrm>
          <a:prstGeom prst="rect">
            <a:avLst/>
          </a:prstGeom>
          <a:noFill/>
          <a:ln>
            <a:noFill/>
          </a:ln>
        </p:spPr>
        <p:txBody>
          <a:bodyPr wrap="square" lIns="0" tIns="0" rIns="0" bIns="0" anchor="t">
            <a:spAutoFit/>
          </a:bodyPr>
          <a:lstStyle/>
          <a:p>
            <a:pPr algn="ctr"/>
            <a:endParaRPr/>
          </a:p>
        </p:txBody>
      </p:sp>
      <p:pic>
        <p:nvPicPr>
          <p:cNvPr id="27" name="Picture 26" descr="tmpu7rq0nal.png"/>
          <p:cNvPicPr>
            <a:picLocks noChangeAspect="1"/>
          </p:cNvPicPr>
          <p:nvPr/>
        </p:nvPicPr>
        <p:blipFill>
          <a:blip r:embed="rId6"/>
          <a:stretch>
            <a:fillRect/>
          </a:stretch>
        </p:blipFill>
        <p:spPr>
          <a:xfrm>
            <a:off x="6667500" y="3246387"/>
            <a:ext cx="304800" cy="304800"/>
          </a:xfrm>
          <a:prstGeom prst="rect">
            <a:avLst/>
          </a:prstGeom>
        </p:spPr>
      </p:pic>
      <p:sp>
        <p:nvSpPr>
          <p:cNvPr id="28" name="TextBox 27"/>
          <p:cNvSpPr txBox="1"/>
          <p:nvPr/>
        </p:nvSpPr>
        <p:spPr>
          <a:xfrm>
            <a:off x="4724400" y="3703587"/>
            <a:ext cx="4190999" cy="198834"/>
          </a:xfrm>
          <a:prstGeom prst="rect">
            <a:avLst/>
          </a:prstGeom>
          <a:noFill/>
          <a:ln>
            <a:noFill/>
          </a:ln>
        </p:spPr>
        <p:txBody>
          <a:bodyPr wrap="square" lIns="0" tIns="0" rIns="0" bIns="0" anchor="t">
            <a:spAutoFit/>
          </a:bodyPr>
          <a:lstStyle/>
          <a:p>
            <a:pPr algn="ctr"/>
            <a:r>
              <a:rPr sz="1300" b="1" i="0">
                <a:solidFill>
                  <a:srgbClr val="616161"/>
                </a:solidFill>
                <a:latin typeface="Proxima Nova"/>
              </a:rPr>
              <a:t>Decision-Making Norms</a:t>
            </a:r>
          </a:p>
          <a:p>
            <a:pPr algn="ctr">
              <a:spcAft>
                <a:spcPts val="1200"/>
              </a:spcAft>
            </a:pPr>
            <a:r>
              <a:rPr sz="1200" b="0" i="0">
                <a:solidFill>
                  <a:srgbClr val="616161"/>
                </a:solidFill>
                <a:latin typeface="Proxima Nova"/>
              </a:rPr>
              <a:t>Decision-making in China may be collective and consensus-driven, while in the UK, it can be more individualistic; understanding these norms is essential for effective collaboration.</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t>Understanding Cultural Differences</a:t>
            </a:r>
          </a:p>
        </p:txBody>
      </p:sp>
      <p:sp>
        <p:nvSpPr>
          <p:cNvPr id="4" name="Subtitle 3"/>
          <p:cNvSpPr>
            <a:spLocks noGrp="1"/>
          </p:cNvSpPr>
          <p:nvPr>
            <p:ph type="subTitle" idx="13"/>
          </p:nvPr>
        </p:nvSpPr>
        <p:spPr/>
        <p:txBody>
          <a:bodyPr>
            <a:normAutofit/>
          </a:bodyPr>
          <a:lstStyle/>
          <a:p>
            <a:r>
              <a:t>Navigating the Diversity of Perspectives</a:t>
            </a:r>
          </a:p>
        </p:txBody>
      </p:sp>
      <p:sp>
        <p:nvSpPr>
          <p:cNvPr id="5" name="Rectangle 4"/>
          <p:cNvSpPr/>
          <p:nvPr/>
        </p:nvSpPr>
        <p:spPr>
          <a:xfrm>
            <a:off x="228600" y="1508670"/>
            <a:ext cx="8686800" cy="32004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ectangle 5"/>
          <p:cNvSpPr/>
          <p:nvPr/>
        </p:nvSpPr>
        <p:spPr>
          <a:xfrm>
            <a:off x="228600" y="1508670"/>
            <a:ext cx="8686800" cy="32004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defRPr sz="1200" b="0" i="0">
                <a:solidFill>
                  <a:srgbClr val="616161"/>
                </a:solidFill>
                <a:latin typeface="Proxima Nova"/>
              </a:defRPr>
            </a:pPr>
            <a:endParaRPr/>
          </a:p>
        </p:txBody>
      </p:sp>
      <p:sp>
        <p:nvSpPr>
          <p:cNvPr id="7" name="Rectangle 6"/>
          <p:cNvSpPr/>
          <p:nvPr/>
        </p:nvSpPr>
        <p:spPr>
          <a:xfrm>
            <a:off x="228600" y="1508670"/>
            <a:ext cx="8686800" cy="3135213"/>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Rectangle 7"/>
          <p:cNvSpPr/>
          <p:nvPr/>
        </p:nvSpPr>
        <p:spPr>
          <a:xfrm>
            <a:off x="228600" y="1508670"/>
            <a:ext cx="4190999" cy="3135213"/>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228600" y="1508670"/>
            <a:ext cx="4190999" cy="3135213"/>
          </a:xfrm>
          <a:prstGeom prst="rect">
            <a:avLst/>
          </a:prstGeom>
          <a:noFill/>
          <a:ln>
            <a:noFill/>
          </a:ln>
        </p:spPr>
        <p:txBody>
          <a:bodyPr wrap="square" lIns="190500" tIns="0" rIns="0" bIns="190500" anchor="t">
            <a:spAutoFit/>
          </a:bodyPr>
          <a:lstStyle/>
          <a:p>
            <a:pPr marL="228600" indent="-91440" algn="l">
              <a:spcBef>
                <a:spcPts val="0"/>
              </a:spcBef>
              <a:spcAft>
                <a:spcPts val="800"/>
              </a:spcAft>
              <a:buSzPct val="100000"/>
              <a:buFont typeface="Arial"/>
              <a:buChar char="•"/>
            </a:pPr>
            <a:r>
              <a:rPr sz="1200" b="1" i="0">
                <a:solidFill>
                  <a:srgbClr val="616161"/>
                </a:solidFill>
                <a:latin typeface="Proxima Nova"/>
              </a:rPr>
              <a:t>High-context vs. Low-context Cultures:</a:t>
            </a:r>
            <a:r>
              <a:rPr sz="1200" b="0" i="0">
                <a:solidFill>
                  <a:srgbClr val="616161"/>
                </a:solidFill>
                <a:latin typeface="Proxima Nova"/>
              </a:rPr>
              <a:t> China is viewed as a high-context culture, where context and non-verbal cues play a significant role, whereas the UK is often categorized as low-context, relying more on explicit communication.</a:t>
            </a:r>
          </a:p>
          <a:p>
            <a:pPr marL="228600" lvl="1" indent="-91440" algn="l">
              <a:spcBef>
                <a:spcPts val="1200"/>
              </a:spcBef>
              <a:spcAft>
                <a:spcPts val="0"/>
              </a:spcAft>
              <a:buSzPct val="100000"/>
              <a:buFont typeface="Arial"/>
              <a:buChar char="•"/>
            </a:pPr>
            <a:r>
              <a:rPr sz="1200" b="1" i="0">
                <a:solidFill>
                  <a:srgbClr val="616161"/>
                </a:solidFill>
                <a:latin typeface="Proxima Nova"/>
              </a:rPr>
              <a:t>Time Orientation:</a:t>
            </a:r>
            <a:r>
              <a:rPr sz="1200" b="0" i="0">
                <a:solidFill>
                  <a:srgbClr val="616161"/>
                </a:solidFill>
                <a:latin typeface="Proxima Nova"/>
              </a:rPr>
              <a:t> In the UK, a linear approach to time may prevail, with an emphasis on punctuality and deadlines, whereas China might adopt a more flexible view, focusing on the overall process and outcomes.</a:t>
            </a:r>
          </a:p>
          <a:p>
            <a:pPr marL="228600" lvl="1" indent="-91440" algn="l">
              <a:spcBef>
                <a:spcPts val="1200"/>
              </a:spcBef>
              <a:spcAft>
                <a:spcPts val="0"/>
              </a:spcAft>
              <a:buSzPct val="100000"/>
              <a:buFont typeface="Arial"/>
              <a:buChar char="•"/>
            </a:pPr>
            <a:r>
              <a:rPr sz="1200" b="1" i="0">
                <a:solidFill>
                  <a:srgbClr val="616161"/>
                </a:solidFill>
                <a:latin typeface="Proxima Nova"/>
              </a:rPr>
              <a:t>Attitudes Toward Change and Risk:</a:t>
            </a:r>
            <a:r>
              <a:rPr sz="1200" b="0" i="0">
                <a:solidFill>
                  <a:srgbClr val="616161"/>
                </a:solidFill>
                <a:latin typeface="Proxima Nova"/>
              </a:rPr>
              <a:t> Risk aversion may be more pronounced in Chinese business culture, leading to a thorough evaluation of potential changes, while the UK may exhibit a higher tolerance for innovation and risk-taking.</a:t>
            </a:r>
          </a:p>
        </p:txBody>
      </p:sp>
      <p:sp>
        <p:nvSpPr>
          <p:cNvPr id="10" name="Rectangle 9"/>
          <p:cNvSpPr/>
          <p:nvPr/>
        </p:nvSpPr>
        <p:spPr>
          <a:xfrm>
            <a:off x="4724400" y="1508670"/>
            <a:ext cx="4190999" cy="3135213"/>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4724400" y="1508670"/>
            <a:ext cx="4190999" cy="2362200"/>
          </a:xfrm>
          <a:prstGeom prst="rect">
            <a:avLst/>
          </a:prstGeom>
          <a:noFill/>
          <a:ln>
            <a:noFill/>
          </a:ln>
        </p:spPr>
        <p:txBody>
          <a:bodyPr wrap="square" lIns="0" tIns="0" rIns="0" bIns="0" anchor="t">
            <a:spAutoFit/>
          </a:bodyPr>
          <a:lstStyle/>
          <a:p>
            <a:pPr algn="l"/>
            <a:endParaRPr/>
          </a:p>
        </p:txBody>
      </p:sp>
      <p:pic>
        <p:nvPicPr>
          <p:cNvPr id="12" name="Picture 11" descr="tmpxa5q168p.png"/>
          <p:cNvPicPr>
            <a:picLocks noChangeAspect="1"/>
          </p:cNvPicPr>
          <p:nvPr/>
        </p:nvPicPr>
        <p:blipFill>
          <a:blip r:embed="rId3"/>
          <a:stretch>
            <a:fillRect/>
          </a:stretch>
        </p:blipFill>
        <p:spPr>
          <a:xfrm>
            <a:off x="4724400" y="1508670"/>
            <a:ext cx="4190999" cy="2362200"/>
          </a:xfrm>
          <a:prstGeom prst="rect">
            <a:avLst/>
          </a:prstGeom>
        </p:spPr>
      </p:pic>
      <p:sp>
        <p:nvSpPr>
          <p:cNvPr id="13" name="Rectangle 12"/>
          <p:cNvSpPr/>
          <p:nvPr/>
        </p:nvSpPr>
        <p:spPr>
          <a:xfrm>
            <a:off x="4724400" y="3947070"/>
            <a:ext cx="4190999" cy="1524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4724400" y="3947070"/>
            <a:ext cx="4190999" cy="152400"/>
          </a:xfrm>
          <a:prstGeom prst="rect">
            <a:avLst/>
          </a:prstGeom>
          <a:noFill/>
          <a:ln>
            <a:noFill/>
          </a:ln>
        </p:spPr>
        <p:txBody>
          <a:bodyPr wrap="square" lIns="0" tIns="0" rIns="0" bIns="0" anchor="t">
            <a:spAutoFit/>
          </a:bodyPr>
          <a:lstStyle/>
          <a:p>
            <a:pPr algn="r">
              <a:spcAft>
                <a:spcPts val="1200"/>
              </a:spcAft>
            </a:pPr>
            <a:r>
              <a:rPr sz="900" b="0" i="0">
                <a:solidFill>
                  <a:srgbClr val="616161"/>
                </a:solidFill>
                <a:latin typeface="Proxima Nova"/>
              </a:rPr>
              <a:t>Photo by CHUTTERSNAP on Unsplash</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t>Barriers to Effective Communication</a:t>
            </a:r>
          </a:p>
        </p:txBody>
      </p:sp>
      <p:sp>
        <p:nvSpPr>
          <p:cNvPr id="4" name="Subtitle 3"/>
          <p:cNvSpPr>
            <a:spLocks noGrp="1"/>
          </p:cNvSpPr>
          <p:nvPr>
            <p:ph type="subTitle" idx="13"/>
          </p:nvPr>
        </p:nvSpPr>
        <p:spPr/>
        <p:txBody>
          <a:bodyPr>
            <a:normAutofit/>
          </a:bodyPr>
          <a:lstStyle/>
          <a:p>
            <a:r>
              <a:t>Bridging the Gaps in Understanding</a:t>
            </a:r>
          </a:p>
        </p:txBody>
      </p:sp>
      <p:sp>
        <p:nvSpPr>
          <p:cNvPr id="5" name="Rectangle 4"/>
          <p:cNvSpPr/>
          <p:nvPr/>
        </p:nvSpPr>
        <p:spPr>
          <a:xfrm>
            <a:off x="228600" y="1508670"/>
            <a:ext cx="8686800" cy="32004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ectangle 5"/>
          <p:cNvSpPr/>
          <p:nvPr/>
        </p:nvSpPr>
        <p:spPr>
          <a:xfrm>
            <a:off x="228600" y="1508670"/>
            <a:ext cx="8686800" cy="32004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defRPr sz="1000" b="0" i="0">
                <a:solidFill>
                  <a:srgbClr val="616161"/>
                </a:solidFill>
                <a:latin typeface="Proxima Nova"/>
              </a:defRPr>
            </a:pPr>
            <a:endParaRPr/>
          </a:p>
        </p:txBody>
      </p:sp>
      <p:sp>
        <p:nvSpPr>
          <p:cNvPr id="7" name="Rectangle 6"/>
          <p:cNvSpPr/>
          <p:nvPr/>
        </p:nvSpPr>
        <p:spPr>
          <a:xfrm>
            <a:off x="228600" y="1508670"/>
            <a:ext cx="8686800" cy="3114675"/>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Rectangle 7"/>
          <p:cNvSpPr/>
          <p:nvPr/>
        </p:nvSpPr>
        <p:spPr>
          <a:xfrm>
            <a:off x="228600" y="1508670"/>
            <a:ext cx="4190999" cy="3114675"/>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228600" y="1508670"/>
            <a:ext cx="4190999" cy="3114675"/>
          </a:xfrm>
          <a:prstGeom prst="rect">
            <a:avLst/>
          </a:prstGeom>
          <a:noFill/>
          <a:ln>
            <a:noFill/>
          </a:ln>
        </p:spPr>
        <p:txBody>
          <a:bodyPr wrap="square" lIns="190500" tIns="0" rIns="0" bIns="190500" anchor="t">
            <a:spAutoFit/>
          </a:bodyPr>
          <a:lstStyle/>
          <a:p>
            <a:pPr marL="228600" indent="-91440" algn="l">
              <a:spcBef>
                <a:spcPts val="0"/>
              </a:spcBef>
              <a:spcAft>
                <a:spcPts val="800"/>
              </a:spcAft>
              <a:buSzPct val="100000"/>
              <a:buFont typeface="Arial"/>
              <a:buChar char="•"/>
            </a:pPr>
            <a:r>
              <a:rPr sz="1000" b="1" i="0">
                <a:solidFill>
                  <a:srgbClr val="616161"/>
                </a:solidFill>
                <a:latin typeface="Proxima Nova"/>
              </a:rPr>
              <a:t>Language Differences:</a:t>
            </a:r>
            <a:r>
              <a:rPr sz="1000" b="0" i="0">
                <a:solidFill>
                  <a:srgbClr val="616161"/>
                </a:solidFill>
                <a:latin typeface="Proxima Nova"/>
              </a:rPr>
              <a:t> Language barriers extend beyond mere vocabulary; idiomatic expressions and colloquialisms prevalent in one culture may not translate effectively to another, leading to confusion.</a:t>
            </a:r>
          </a:p>
          <a:p>
            <a:pPr marL="228600" lvl="1" indent="-91440" algn="l">
              <a:spcBef>
                <a:spcPts val="1200"/>
              </a:spcBef>
              <a:spcAft>
                <a:spcPts val="0"/>
              </a:spcAft>
              <a:buSzPct val="100000"/>
              <a:buFont typeface="Arial"/>
              <a:buChar char="•"/>
            </a:pPr>
            <a:r>
              <a:rPr sz="1000" b="1" i="0">
                <a:solidFill>
                  <a:srgbClr val="616161"/>
                </a:solidFill>
                <a:latin typeface="Proxima Nova"/>
              </a:rPr>
              <a:t>Nonverbal Communication:</a:t>
            </a:r>
            <a:r>
              <a:rPr sz="1000" b="0" i="0">
                <a:solidFill>
                  <a:srgbClr val="616161"/>
                </a:solidFill>
                <a:latin typeface="Proxima Nova"/>
              </a:rPr>
              <a:t> Gestures, posture, and facial expressions convey a wealth of meaning that may vary significantly between cultures, necessitating an acute awareness of nonverbal signals.</a:t>
            </a:r>
          </a:p>
          <a:p>
            <a:pPr marL="228600" lvl="1" indent="-91440" algn="l">
              <a:spcBef>
                <a:spcPts val="1200"/>
              </a:spcBef>
              <a:spcAft>
                <a:spcPts val="0"/>
              </a:spcAft>
              <a:buSzPct val="100000"/>
              <a:buFont typeface="Arial"/>
              <a:buChar char="•"/>
            </a:pPr>
            <a:r>
              <a:rPr sz="1000" b="1" i="0">
                <a:solidFill>
                  <a:srgbClr val="616161"/>
                </a:solidFill>
                <a:latin typeface="Proxima Nova"/>
              </a:rPr>
              <a:t>Misinterpretations:</a:t>
            </a:r>
            <a:r>
              <a:rPr sz="1000" b="0" i="0">
                <a:solidFill>
                  <a:srgbClr val="616161"/>
                </a:solidFill>
                <a:latin typeface="Proxima Nova"/>
              </a:rPr>
              <a:t> Cultural nuances can lead to misunderstandings; for example, a direct style may be perceived as rude in a more indirect culture, impacting negotiation dynamics significantly.</a:t>
            </a:r>
          </a:p>
          <a:p>
            <a:pPr marL="228600" lvl="1" indent="-91440" algn="l">
              <a:spcBef>
                <a:spcPts val="1200"/>
              </a:spcBef>
              <a:spcAft>
                <a:spcPts val="0"/>
              </a:spcAft>
              <a:buSzPct val="100000"/>
              <a:buFont typeface="Arial"/>
              <a:buChar char="•"/>
            </a:pPr>
            <a:r>
              <a:rPr sz="1000" b="1" i="0">
                <a:solidFill>
                  <a:srgbClr val="616161"/>
                </a:solidFill>
                <a:latin typeface="Proxima Nova"/>
              </a:rPr>
              <a:t>Overcoming Biases:</a:t>
            </a:r>
            <a:r>
              <a:rPr sz="1000" b="0" i="0">
                <a:solidFill>
                  <a:srgbClr val="616161"/>
                </a:solidFill>
                <a:latin typeface="Proxima Nova"/>
              </a:rPr>
              <a:t> Cognitive biases can cloud judgment, resulting in preconceived notions about cultural practices; awareness and education can mitigate these biases, fostering effective collaboration.</a:t>
            </a:r>
          </a:p>
        </p:txBody>
      </p:sp>
      <p:sp>
        <p:nvSpPr>
          <p:cNvPr id="10" name="Rectangle 9"/>
          <p:cNvSpPr/>
          <p:nvPr/>
        </p:nvSpPr>
        <p:spPr>
          <a:xfrm>
            <a:off x="4724400" y="1508670"/>
            <a:ext cx="4190999" cy="3114675"/>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4724400" y="1508670"/>
            <a:ext cx="4190999" cy="2362200"/>
          </a:xfrm>
          <a:prstGeom prst="rect">
            <a:avLst/>
          </a:prstGeom>
          <a:noFill/>
          <a:ln>
            <a:noFill/>
          </a:ln>
        </p:spPr>
        <p:txBody>
          <a:bodyPr wrap="square" lIns="0" tIns="0" rIns="0" bIns="0" anchor="t">
            <a:spAutoFit/>
          </a:bodyPr>
          <a:lstStyle/>
          <a:p>
            <a:pPr algn="l"/>
            <a:endParaRPr/>
          </a:p>
        </p:txBody>
      </p:sp>
      <p:pic>
        <p:nvPicPr>
          <p:cNvPr id="12" name="Picture 11" descr="tmp89ogempz.png"/>
          <p:cNvPicPr>
            <a:picLocks noChangeAspect="1"/>
          </p:cNvPicPr>
          <p:nvPr/>
        </p:nvPicPr>
        <p:blipFill>
          <a:blip r:embed="rId3"/>
          <a:stretch>
            <a:fillRect/>
          </a:stretch>
        </p:blipFill>
        <p:spPr>
          <a:xfrm>
            <a:off x="4724400" y="1508670"/>
            <a:ext cx="4190999" cy="2362200"/>
          </a:xfrm>
          <a:prstGeom prst="rect">
            <a:avLst/>
          </a:prstGeom>
        </p:spPr>
      </p:pic>
      <p:sp>
        <p:nvSpPr>
          <p:cNvPr id="13" name="Rectangle 12"/>
          <p:cNvSpPr/>
          <p:nvPr/>
        </p:nvSpPr>
        <p:spPr>
          <a:xfrm>
            <a:off x="4724400" y="3947070"/>
            <a:ext cx="4190999" cy="1524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4724400" y="3947070"/>
            <a:ext cx="4190999" cy="152400"/>
          </a:xfrm>
          <a:prstGeom prst="rect">
            <a:avLst/>
          </a:prstGeom>
          <a:noFill/>
          <a:ln>
            <a:noFill/>
          </a:ln>
        </p:spPr>
        <p:txBody>
          <a:bodyPr wrap="square" lIns="0" tIns="0" rIns="0" bIns="0" anchor="t">
            <a:spAutoFit/>
          </a:bodyPr>
          <a:lstStyle/>
          <a:p>
            <a:pPr algn="r">
              <a:spcAft>
                <a:spcPts val="1200"/>
              </a:spcAft>
            </a:pPr>
            <a:r>
              <a:rPr sz="900" b="0" i="0">
                <a:solidFill>
                  <a:srgbClr val="616161"/>
                </a:solidFill>
                <a:latin typeface="Proxima Nova"/>
              </a:rPr>
              <a:t>Photo by Tormius on Unsplash</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t>Negotiation Styles and Techniques</a:t>
            </a:r>
          </a:p>
        </p:txBody>
      </p:sp>
      <p:sp>
        <p:nvSpPr>
          <p:cNvPr id="4" name="Subtitle 3"/>
          <p:cNvSpPr>
            <a:spLocks noGrp="1"/>
          </p:cNvSpPr>
          <p:nvPr>
            <p:ph type="subTitle" idx="13"/>
          </p:nvPr>
        </p:nvSpPr>
        <p:spPr/>
        <p:txBody>
          <a:bodyPr>
            <a:normAutofit/>
          </a:bodyPr>
          <a:lstStyle/>
          <a:p>
            <a:r>
              <a:t>Crafting Win-Win Outcomes</a:t>
            </a:r>
          </a:p>
        </p:txBody>
      </p:sp>
      <p:sp>
        <p:nvSpPr>
          <p:cNvPr id="5" name="Rectangle 4"/>
          <p:cNvSpPr/>
          <p:nvPr/>
        </p:nvSpPr>
        <p:spPr>
          <a:xfrm>
            <a:off x="228600" y="1508670"/>
            <a:ext cx="8686800" cy="32004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ectangle 5"/>
          <p:cNvSpPr/>
          <p:nvPr/>
        </p:nvSpPr>
        <p:spPr>
          <a:xfrm>
            <a:off x="228600" y="1508670"/>
            <a:ext cx="8686800" cy="32004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defRPr sz="1000" b="0" i="0">
                <a:solidFill>
                  <a:srgbClr val="616161"/>
                </a:solidFill>
                <a:latin typeface="Proxima Nova"/>
              </a:defRPr>
            </a:pPr>
            <a:endParaRPr/>
          </a:p>
        </p:txBody>
      </p:sp>
      <p:sp>
        <p:nvSpPr>
          <p:cNvPr id="7" name="Rectangle 6"/>
          <p:cNvSpPr/>
          <p:nvPr/>
        </p:nvSpPr>
        <p:spPr>
          <a:xfrm>
            <a:off x="228600" y="1508670"/>
            <a:ext cx="8686800" cy="2960489"/>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Rectangle 7"/>
          <p:cNvSpPr/>
          <p:nvPr/>
        </p:nvSpPr>
        <p:spPr>
          <a:xfrm>
            <a:off x="228600" y="1508670"/>
            <a:ext cx="4190999" cy="2960489"/>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228600" y="1508670"/>
            <a:ext cx="4190999" cy="2960489"/>
          </a:xfrm>
          <a:prstGeom prst="rect">
            <a:avLst/>
          </a:prstGeom>
          <a:noFill/>
          <a:ln>
            <a:noFill/>
          </a:ln>
        </p:spPr>
        <p:txBody>
          <a:bodyPr wrap="square" lIns="190500" tIns="0" rIns="0" bIns="190500" anchor="t">
            <a:spAutoFit/>
          </a:bodyPr>
          <a:lstStyle/>
          <a:p>
            <a:pPr marL="228600" indent="-91440" algn="l">
              <a:spcBef>
                <a:spcPts val="0"/>
              </a:spcBef>
              <a:spcAft>
                <a:spcPts val="800"/>
              </a:spcAft>
              <a:buSzPct val="100000"/>
              <a:buFont typeface="Arial"/>
              <a:buChar char="•"/>
            </a:pPr>
            <a:r>
              <a:rPr sz="1000" b="1" i="0">
                <a:solidFill>
                  <a:srgbClr val="616161"/>
                </a:solidFill>
                <a:latin typeface="Proxima Nova"/>
              </a:rPr>
              <a:t>Collaborative Approaches:</a:t>
            </a:r>
            <a:r>
              <a:rPr sz="1000" b="0" i="0">
                <a:solidFill>
                  <a:srgbClr val="616161"/>
                </a:solidFill>
                <a:latin typeface="Proxima Nova"/>
              </a:rPr>
              <a:t> Negotiating with a collaborative mindset can pave the way for more inclusive solutions, ensuring both parties feel valued and respected in the agreement process.</a:t>
            </a:r>
          </a:p>
          <a:p>
            <a:pPr marL="228600" lvl="1" indent="-91440" algn="l">
              <a:spcBef>
                <a:spcPts val="1200"/>
              </a:spcBef>
              <a:spcAft>
                <a:spcPts val="0"/>
              </a:spcAft>
              <a:buSzPct val="100000"/>
              <a:buFont typeface="Arial"/>
              <a:buChar char="•"/>
            </a:pPr>
            <a:r>
              <a:rPr sz="1000" b="1" i="0">
                <a:solidFill>
                  <a:srgbClr val="616161"/>
                </a:solidFill>
                <a:latin typeface="Proxima Nova"/>
              </a:rPr>
              <a:t>Win-Win Scenarios:</a:t>
            </a:r>
            <a:r>
              <a:rPr sz="1000" b="0" i="0">
                <a:solidFill>
                  <a:srgbClr val="616161"/>
                </a:solidFill>
                <a:latin typeface="Proxima Nova"/>
              </a:rPr>
              <a:t> Striving for outcomes that benefit both sides fosters long-term relations and trust; a focus on mutual gains is especially crucial in cross-cultural contexts where both parties may have different needs.</a:t>
            </a:r>
          </a:p>
          <a:p>
            <a:pPr marL="228600" lvl="1" indent="-91440" algn="l">
              <a:spcBef>
                <a:spcPts val="1200"/>
              </a:spcBef>
              <a:spcAft>
                <a:spcPts val="0"/>
              </a:spcAft>
              <a:buSzPct val="100000"/>
              <a:buFont typeface="Arial"/>
              <a:buChar char="•"/>
            </a:pPr>
            <a:r>
              <a:rPr sz="1000" b="1" i="0">
                <a:solidFill>
                  <a:srgbClr val="616161"/>
                </a:solidFill>
                <a:latin typeface="Proxima Nova"/>
              </a:rPr>
              <a:t>Soft Power Utilization:</a:t>
            </a:r>
            <a:r>
              <a:rPr sz="1000" b="0" i="0">
                <a:solidFill>
                  <a:srgbClr val="616161"/>
                </a:solidFill>
                <a:latin typeface="Proxima Nova"/>
              </a:rPr>
              <a:t> Employing soft power—building rapport, respect, and influence—can facilitate smoother interactions, essential for establishing trust in Chinese culture during negotiations.</a:t>
            </a:r>
          </a:p>
          <a:p>
            <a:pPr marL="228600" lvl="1" indent="-91440" algn="l">
              <a:spcBef>
                <a:spcPts val="1200"/>
              </a:spcBef>
              <a:spcAft>
                <a:spcPts val="0"/>
              </a:spcAft>
              <a:buSzPct val="100000"/>
              <a:buFont typeface="Arial"/>
              <a:buChar char="•"/>
            </a:pPr>
            <a:r>
              <a:rPr sz="1000" b="1" i="0">
                <a:solidFill>
                  <a:srgbClr val="616161"/>
                </a:solidFill>
                <a:latin typeface="Proxima Nova"/>
              </a:rPr>
              <a:t>Relationship vs. Task Orientation:</a:t>
            </a:r>
            <a:r>
              <a:rPr sz="1000" b="0" i="0">
                <a:solidFill>
                  <a:srgbClr val="616161"/>
                </a:solidFill>
                <a:latin typeface="Proxima Nova"/>
              </a:rPr>
              <a:t> Understanding whether a culture leans towards relationship-building or is more task-oriented can influence the focus of negotiations and the approaches taken by each party.</a:t>
            </a:r>
          </a:p>
        </p:txBody>
      </p:sp>
      <p:sp>
        <p:nvSpPr>
          <p:cNvPr id="10" name="Rectangle 9"/>
          <p:cNvSpPr/>
          <p:nvPr/>
        </p:nvSpPr>
        <p:spPr>
          <a:xfrm>
            <a:off x="4724400" y="1508670"/>
            <a:ext cx="4190999" cy="2960489"/>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4724400" y="1508670"/>
            <a:ext cx="4190999" cy="2362200"/>
          </a:xfrm>
          <a:prstGeom prst="rect">
            <a:avLst/>
          </a:prstGeom>
          <a:noFill/>
          <a:ln>
            <a:noFill/>
          </a:ln>
        </p:spPr>
        <p:txBody>
          <a:bodyPr wrap="square" lIns="0" tIns="0" rIns="0" bIns="0" anchor="t">
            <a:spAutoFit/>
          </a:bodyPr>
          <a:lstStyle/>
          <a:p>
            <a:pPr algn="l"/>
            <a:endParaRPr/>
          </a:p>
        </p:txBody>
      </p:sp>
      <p:pic>
        <p:nvPicPr>
          <p:cNvPr id="12" name="Picture 11" descr="tmpvygkpwgb.png"/>
          <p:cNvPicPr>
            <a:picLocks noChangeAspect="1"/>
          </p:cNvPicPr>
          <p:nvPr/>
        </p:nvPicPr>
        <p:blipFill>
          <a:blip r:embed="rId3"/>
          <a:stretch>
            <a:fillRect/>
          </a:stretch>
        </p:blipFill>
        <p:spPr>
          <a:xfrm>
            <a:off x="4724400" y="1508670"/>
            <a:ext cx="4190999" cy="2362200"/>
          </a:xfrm>
          <a:prstGeom prst="rect">
            <a:avLst/>
          </a:prstGeom>
        </p:spPr>
      </p:pic>
      <p:sp>
        <p:nvSpPr>
          <p:cNvPr id="13" name="Rectangle 12"/>
          <p:cNvSpPr/>
          <p:nvPr/>
        </p:nvSpPr>
        <p:spPr>
          <a:xfrm>
            <a:off x="4724400" y="3947070"/>
            <a:ext cx="4190999" cy="1524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4724400" y="3947070"/>
            <a:ext cx="4190999" cy="152400"/>
          </a:xfrm>
          <a:prstGeom prst="rect">
            <a:avLst/>
          </a:prstGeom>
          <a:noFill/>
          <a:ln>
            <a:noFill/>
          </a:ln>
        </p:spPr>
        <p:txBody>
          <a:bodyPr wrap="square" lIns="0" tIns="0" rIns="0" bIns="0" anchor="t">
            <a:spAutoFit/>
          </a:bodyPr>
          <a:lstStyle/>
          <a:p>
            <a:pPr algn="r">
              <a:spcAft>
                <a:spcPts val="1200"/>
              </a:spcAft>
            </a:pPr>
            <a:r>
              <a:rPr sz="900" b="0" i="0">
                <a:solidFill>
                  <a:srgbClr val="616161"/>
                </a:solidFill>
                <a:latin typeface="Proxima Nova"/>
              </a:rPr>
              <a:t>Photo by Constantin Wenning on Unsplash</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t>Strategies for Successful Negotiation</a:t>
            </a:r>
          </a:p>
        </p:txBody>
      </p:sp>
      <p:sp>
        <p:nvSpPr>
          <p:cNvPr id="4" name="Subtitle 3"/>
          <p:cNvSpPr>
            <a:spLocks noGrp="1"/>
          </p:cNvSpPr>
          <p:nvPr>
            <p:ph type="subTitle" idx="13"/>
          </p:nvPr>
        </p:nvSpPr>
        <p:spPr/>
        <p:txBody>
          <a:bodyPr>
            <a:normAutofit/>
          </a:bodyPr>
          <a:lstStyle/>
          <a:p>
            <a:r>
              <a:t>Keys to Effective Cross-Cultural Engagement</a:t>
            </a:r>
          </a:p>
        </p:txBody>
      </p:sp>
      <p:sp>
        <p:nvSpPr>
          <p:cNvPr id="5" name="Rectangle 4"/>
          <p:cNvSpPr/>
          <p:nvPr/>
        </p:nvSpPr>
        <p:spPr>
          <a:xfrm>
            <a:off x="228600" y="1508670"/>
            <a:ext cx="8686800" cy="32004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ectangle 5"/>
          <p:cNvSpPr/>
          <p:nvPr/>
        </p:nvSpPr>
        <p:spPr>
          <a:xfrm>
            <a:off x="228600" y="1508670"/>
            <a:ext cx="8686800" cy="32004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defRPr sz="1300" b="0" i="0">
                <a:solidFill>
                  <a:srgbClr val="616161"/>
                </a:solidFill>
                <a:latin typeface="Proxima Nova"/>
              </a:defRPr>
            </a:pPr>
            <a:endParaRPr/>
          </a:p>
        </p:txBody>
      </p:sp>
      <p:sp>
        <p:nvSpPr>
          <p:cNvPr id="7" name="Rectangle 6"/>
          <p:cNvSpPr/>
          <p:nvPr/>
        </p:nvSpPr>
        <p:spPr>
          <a:xfrm>
            <a:off x="228600" y="1508670"/>
            <a:ext cx="8686800" cy="32004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Rectangle 7"/>
          <p:cNvSpPr/>
          <p:nvPr/>
        </p:nvSpPr>
        <p:spPr>
          <a:xfrm>
            <a:off x="228600" y="1508670"/>
            <a:ext cx="8686800" cy="3070324"/>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Rectangle 8"/>
          <p:cNvSpPr/>
          <p:nvPr/>
        </p:nvSpPr>
        <p:spPr>
          <a:xfrm>
            <a:off x="228600" y="1508670"/>
            <a:ext cx="4190999" cy="1279921"/>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ectangle 9"/>
          <p:cNvSpPr/>
          <p:nvPr/>
        </p:nvSpPr>
        <p:spPr>
          <a:xfrm>
            <a:off x="2171700" y="1508670"/>
            <a:ext cx="304800" cy="3048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2171700" y="1508670"/>
            <a:ext cx="304800" cy="304800"/>
          </a:xfrm>
          <a:prstGeom prst="rect">
            <a:avLst/>
          </a:prstGeom>
          <a:noFill/>
          <a:ln>
            <a:noFill/>
          </a:ln>
        </p:spPr>
        <p:txBody>
          <a:bodyPr wrap="square" lIns="0" tIns="0" rIns="0" bIns="0" anchor="t">
            <a:spAutoFit/>
          </a:bodyPr>
          <a:lstStyle/>
          <a:p>
            <a:pPr algn="ctr"/>
            <a:endParaRPr/>
          </a:p>
        </p:txBody>
      </p:sp>
      <p:pic>
        <p:nvPicPr>
          <p:cNvPr id="12" name="Picture 11" descr="tmpmssziuvg.png"/>
          <p:cNvPicPr>
            <a:picLocks noChangeAspect="1"/>
          </p:cNvPicPr>
          <p:nvPr/>
        </p:nvPicPr>
        <p:blipFill>
          <a:blip r:embed="rId3"/>
          <a:stretch>
            <a:fillRect/>
          </a:stretch>
        </p:blipFill>
        <p:spPr>
          <a:xfrm>
            <a:off x="2171700" y="1508670"/>
            <a:ext cx="304800" cy="304800"/>
          </a:xfrm>
          <a:prstGeom prst="rect">
            <a:avLst/>
          </a:prstGeom>
        </p:spPr>
      </p:pic>
      <p:sp>
        <p:nvSpPr>
          <p:cNvPr id="13" name="TextBox 12"/>
          <p:cNvSpPr txBox="1"/>
          <p:nvPr/>
        </p:nvSpPr>
        <p:spPr>
          <a:xfrm>
            <a:off x="228600" y="1965870"/>
            <a:ext cx="4190999" cy="205680"/>
          </a:xfrm>
          <a:prstGeom prst="rect">
            <a:avLst/>
          </a:prstGeom>
          <a:noFill/>
          <a:ln>
            <a:noFill/>
          </a:ln>
        </p:spPr>
        <p:txBody>
          <a:bodyPr wrap="square" lIns="0" tIns="0" rIns="0" bIns="0" anchor="t">
            <a:spAutoFit/>
          </a:bodyPr>
          <a:lstStyle/>
          <a:p>
            <a:pPr algn="ctr"/>
            <a:r>
              <a:rPr sz="1300" b="1" i="0">
                <a:solidFill>
                  <a:srgbClr val="616161"/>
                </a:solidFill>
                <a:latin typeface="Proxima Nova"/>
              </a:rPr>
              <a:t>Preparation is Key</a:t>
            </a:r>
          </a:p>
          <a:p>
            <a:pPr algn="ctr">
              <a:spcAft>
                <a:spcPts val="1200"/>
              </a:spcAft>
            </a:pPr>
            <a:r>
              <a:rPr sz="1300" b="0" i="0">
                <a:solidFill>
                  <a:srgbClr val="616161"/>
                </a:solidFill>
                <a:latin typeface="Proxima Nova"/>
              </a:rPr>
              <a:t>Thorough preparation that includes understanding cultural values, potential negotiation barriers, and the interests of the other party is fundamental to success.</a:t>
            </a:r>
          </a:p>
        </p:txBody>
      </p:sp>
      <p:sp>
        <p:nvSpPr>
          <p:cNvPr id="14" name="Rectangle 13"/>
          <p:cNvSpPr/>
          <p:nvPr/>
        </p:nvSpPr>
        <p:spPr>
          <a:xfrm>
            <a:off x="4724400" y="1508670"/>
            <a:ext cx="4190999" cy="1279921"/>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Rectangle 14"/>
          <p:cNvSpPr/>
          <p:nvPr/>
        </p:nvSpPr>
        <p:spPr>
          <a:xfrm>
            <a:off x="6667500" y="1508670"/>
            <a:ext cx="304800" cy="3048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6667500" y="1508670"/>
            <a:ext cx="304800" cy="304800"/>
          </a:xfrm>
          <a:prstGeom prst="rect">
            <a:avLst/>
          </a:prstGeom>
          <a:noFill/>
          <a:ln>
            <a:noFill/>
          </a:ln>
        </p:spPr>
        <p:txBody>
          <a:bodyPr wrap="square" lIns="0" tIns="0" rIns="0" bIns="0" anchor="t">
            <a:spAutoFit/>
          </a:bodyPr>
          <a:lstStyle/>
          <a:p>
            <a:pPr algn="ctr"/>
            <a:endParaRPr/>
          </a:p>
        </p:txBody>
      </p:sp>
      <p:pic>
        <p:nvPicPr>
          <p:cNvPr id="17" name="Picture 16" descr="tmpvoxga63k.png"/>
          <p:cNvPicPr>
            <a:picLocks noChangeAspect="1"/>
          </p:cNvPicPr>
          <p:nvPr/>
        </p:nvPicPr>
        <p:blipFill>
          <a:blip r:embed="rId4"/>
          <a:stretch>
            <a:fillRect/>
          </a:stretch>
        </p:blipFill>
        <p:spPr>
          <a:xfrm>
            <a:off x="6667500" y="1508670"/>
            <a:ext cx="304800" cy="304800"/>
          </a:xfrm>
          <a:prstGeom prst="rect">
            <a:avLst/>
          </a:prstGeom>
        </p:spPr>
      </p:pic>
      <p:sp>
        <p:nvSpPr>
          <p:cNvPr id="18" name="TextBox 17"/>
          <p:cNvSpPr txBox="1"/>
          <p:nvPr/>
        </p:nvSpPr>
        <p:spPr>
          <a:xfrm>
            <a:off x="4724400" y="1965870"/>
            <a:ext cx="4190999" cy="205680"/>
          </a:xfrm>
          <a:prstGeom prst="rect">
            <a:avLst/>
          </a:prstGeom>
          <a:noFill/>
          <a:ln>
            <a:noFill/>
          </a:ln>
        </p:spPr>
        <p:txBody>
          <a:bodyPr wrap="square" lIns="0" tIns="0" rIns="0" bIns="0" anchor="t">
            <a:spAutoFit/>
          </a:bodyPr>
          <a:lstStyle/>
          <a:p>
            <a:pPr algn="ctr"/>
            <a:r>
              <a:rPr sz="1300" b="1" i="0">
                <a:solidFill>
                  <a:srgbClr val="616161"/>
                </a:solidFill>
                <a:latin typeface="Proxima Nova"/>
              </a:rPr>
              <a:t>Building Trust</a:t>
            </a:r>
          </a:p>
          <a:p>
            <a:pPr algn="ctr">
              <a:spcAft>
                <a:spcPts val="1200"/>
              </a:spcAft>
            </a:pPr>
            <a:r>
              <a:rPr sz="1300" b="0" i="0">
                <a:solidFill>
                  <a:srgbClr val="616161"/>
                </a:solidFill>
                <a:latin typeface="Proxima Nova"/>
              </a:rPr>
              <a:t>Establishing trust is paramount in Chinese culture; investing time in relationship-building can create a conducive environment for negotiations.</a:t>
            </a:r>
          </a:p>
        </p:txBody>
      </p:sp>
      <p:sp>
        <p:nvSpPr>
          <p:cNvPr id="19" name="Rectangle 18"/>
          <p:cNvSpPr/>
          <p:nvPr/>
        </p:nvSpPr>
        <p:spPr>
          <a:xfrm>
            <a:off x="228600" y="3093392"/>
            <a:ext cx="4190999" cy="1485602"/>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Rectangle 19"/>
          <p:cNvSpPr/>
          <p:nvPr/>
        </p:nvSpPr>
        <p:spPr>
          <a:xfrm>
            <a:off x="2171700" y="3093392"/>
            <a:ext cx="304800" cy="3048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1" name="TextBox 20"/>
          <p:cNvSpPr txBox="1"/>
          <p:nvPr/>
        </p:nvSpPr>
        <p:spPr>
          <a:xfrm>
            <a:off x="2171700" y="3093392"/>
            <a:ext cx="304800" cy="304800"/>
          </a:xfrm>
          <a:prstGeom prst="rect">
            <a:avLst/>
          </a:prstGeom>
          <a:noFill/>
          <a:ln>
            <a:noFill/>
          </a:ln>
        </p:spPr>
        <p:txBody>
          <a:bodyPr wrap="square" lIns="0" tIns="0" rIns="0" bIns="0" anchor="t">
            <a:spAutoFit/>
          </a:bodyPr>
          <a:lstStyle/>
          <a:p>
            <a:pPr algn="ctr"/>
            <a:endParaRPr/>
          </a:p>
        </p:txBody>
      </p:sp>
      <p:pic>
        <p:nvPicPr>
          <p:cNvPr id="22" name="Picture 21" descr="tmpa6xzegkg.png"/>
          <p:cNvPicPr>
            <a:picLocks noChangeAspect="1"/>
          </p:cNvPicPr>
          <p:nvPr/>
        </p:nvPicPr>
        <p:blipFill>
          <a:blip r:embed="rId5"/>
          <a:stretch>
            <a:fillRect/>
          </a:stretch>
        </p:blipFill>
        <p:spPr>
          <a:xfrm>
            <a:off x="2171700" y="3093392"/>
            <a:ext cx="304800" cy="304800"/>
          </a:xfrm>
          <a:prstGeom prst="rect">
            <a:avLst/>
          </a:prstGeom>
        </p:spPr>
      </p:pic>
      <p:sp>
        <p:nvSpPr>
          <p:cNvPr id="23" name="TextBox 22"/>
          <p:cNvSpPr txBox="1"/>
          <p:nvPr/>
        </p:nvSpPr>
        <p:spPr>
          <a:xfrm>
            <a:off x="228600" y="3550592"/>
            <a:ext cx="4190999" cy="205680"/>
          </a:xfrm>
          <a:prstGeom prst="rect">
            <a:avLst/>
          </a:prstGeom>
          <a:noFill/>
          <a:ln>
            <a:noFill/>
          </a:ln>
        </p:spPr>
        <p:txBody>
          <a:bodyPr wrap="square" lIns="0" tIns="0" rIns="0" bIns="0" anchor="t">
            <a:spAutoFit/>
          </a:bodyPr>
          <a:lstStyle/>
          <a:p>
            <a:pPr algn="ctr"/>
            <a:r>
              <a:rPr sz="1300" b="1" i="0">
                <a:solidFill>
                  <a:srgbClr val="616161"/>
                </a:solidFill>
                <a:latin typeface="Proxima Nova"/>
              </a:rPr>
              <a:t>Active Listening Techniques</a:t>
            </a:r>
          </a:p>
          <a:p>
            <a:pPr algn="ctr">
              <a:spcAft>
                <a:spcPts val="1200"/>
              </a:spcAft>
            </a:pPr>
            <a:r>
              <a:rPr sz="1300" b="0" i="0">
                <a:solidFill>
                  <a:srgbClr val="616161"/>
                </a:solidFill>
                <a:latin typeface="Proxima Nova"/>
              </a:rPr>
              <a:t>Practicing active listening—fully concentrating, understanding, and responding—can foster a collaborative atmosphere and reveal underlying interests.</a:t>
            </a:r>
          </a:p>
        </p:txBody>
      </p:sp>
      <p:sp>
        <p:nvSpPr>
          <p:cNvPr id="24" name="Rectangle 23"/>
          <p:cNvSpPr/>
          <p:nvPr/>
        </p:nvSpPr>
        <p:spPr>
          <a:xfrm>
            <a:off x="4724400" y="3093392"/>
            <a:ext cx="4190999" cy="1485602"/>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5" name="Rectangle 24"/>
          <p:cNvSpPr/>
          <p:nvPr/>
        </p:nvSpPr>
        <p:spPr>
          <a:xfrm>
            <a:off x="6667500" y="3093392"/>
            <a:ext cx="304800" cy="3048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6667500" y="3093392"/>
            <a:ext cx="304800" cy="304800"/>
          </a:xfrm>
          <a:prstGeom prst="rect">
            <a:avLst/>
          </a:prstGeom>
          <a:noFill/>
          <a:ln>
            <a:noFill/>
          </a:ln>
        </p:spPr>
        <p:txBody>
          <a:bodyPr wrap="square" lIns="0" tIns="0" rIns="0" bIns="0" anchor="t">
            <a:spAutoFit/>
          </a:bodyPr>
          <a:lstStyle/>
          <a:p>
            <a:pPr algn="ctr"/>
            <a:endParaRPr/>
          </a:p>
        </p:txBody>
      </p:sp>
      <p:pic>
        <p:nvPicPr>
          <p:cNvPr id="27" name="Picture 26" descr="tmpdm545q1l.png"/>
          <p:cNvPicPr>
            <a:picLocks noChangeAspect="1"/>
          </p:cNvPicPr>
          <p:nvPr/>
        </p:nvPicPr>
        <p:blipFill>
          <a:blip r:embed="rId6"/>
          <a:stretch>
            <a:fillRect/>
          </a:stretch>
        </p:blipFill>
        <p:spPr>
          <a:xfrm>
            <a:off x="6667500" y="3093392"/>
            <a:ext cx="304800" cy="304800"/>
          </a:xfrm>
          <a:prstGeom prst="rect">
            <a:avLst/>
          </a:prstGeom>
        </p:spPr>
      </p:pic>
      <p:sp>
        <p:nvSpPr>
          <p:cNvPr id="28" name="TextBox 27"/>
          <p:cNvSpPr txBox="1"/>
          <p:nvPr/>
        </p:nvSpPr>
        <p:spPr>
          <a:xfrm>
            <a:off x="4724400" y="3550592"/>
            <a:ext cx="4190999" cy="205680"/>
          </a:xfrm>
          <a:prstGeom prst="rect">
            <a:avLst/>
          </a:prstGeom>
          <a:noFill/>
          <a:ln>
            <a:noFill/>
          </a:ln>
        </p:spPr>
        <p:txBody>
          <a:bodyPr wrap="square" lIns="0" tIns="0" rIns="0" bIns="0" anchor="t">
            <a:spAutoFit/>
          </a:bodyPr>
          <a:lstStyle/>
          <a:p>
            <a:pPr algn="ctr"/>
            <a:r>
              <a:rPr sz="1300" b="1" i="0">
                <a:solidFill>
                  <a:srgbClr val="616161"/>
                </a:solidFill>
                <a:latin typeface="Proxima Nova"/>
              </a:rPr>
              <a:t>Effective Questioning Techniques</a:t>
            </a:r>
          </a:p>
          <a:p>
            <a:pPr algn="ctr">
              <a:spcAft>
                <a:spcPts val="1200"/>
              </a:spcAft>
            </a:pPr>
            <a:r>
              <a:rPr sz="1300" b="0" i="0">
                <a:solidFill>
                  <a:srgbClr val="616161"/>
                </a:solidFill>
                <a:latin typeface="Proxima Nova"/>
              </a:rPr>
              <a:t>Utilizing open-ended questions can encourage meaningful dialogue and uncover preferences or concerns that guide negotiations toward mutual agreement.</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t>Cultural Awareness and Adaptability</a:t>
            </a:r>
          </a:p>
        </p:txBody>
      </p:sp>
      <p:sp>
        <p:nvSpPr>
          <p:cNvPr id="4" name="Subtitle 3"/>
          <p:cNvSpPr>
            <a:spLocks noGrp="1"/>
          </p:cNvSpPr>
          <p:nvPr>
            <p:ph type="subTitle" idx="13"/>
          </p:nvPr>
        </p:nvSpPr>
        <p:spPr/>
        <p:txBody>
          <a:bodyPr>
            <a:normAutofit/>
          </a:bodyPr>
          <a:lstStyle/>
          <a:p>
            <a:r>
              <a:t>Embracing Change in Global Negotiations</a:t>
            </a:r>
          </a:p>
        </p:txBody>
      </p:sp>
      <p:sp>
        <p:nvSpPr>
          <p:cNvPr id="5" name="Rectangle 4"/>
          <p:cNvSpPr/>
          <p:nvPr/>
        </p:nvSpPr>
        <p:spPr>
          <a:xfrm>
            <a:off x="228600" y="1508670"/>
            <a:ext cx="8686800" cy="32004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ectangle 5"/>
          <p:cNvSpPr/>
          <p:nvPr/>
        </p:nvSpPr>
        <p:spPr>
          <a:xfrm>
            <a:off x="228600" y="1508670"/>
            <a:ext cx="8686800" cy="32004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defRPr sz="1000" b="0" i="0">
                <a:solidFill>
                  <a:srgbClr val="616161"/>
                </a:solidFill>
                <a:latin typeface="Proxima Nova"/>
              </a:defRPr>
            </a:pPr>
            <a:endParaRPr/>
          </a:p>
        </p:txBody>
      </p:sp>
      <p:sp>
        <p:nvSpPr>
          <p:cNvPr id="7" name="Rectangle 6"/>
          <p:cNvSpPr/>
          <p:nvPr/>
        </p:nvSpPr>
        <p:spPr>
          <a:xfrm>
            <a:off x="228600" y="1508670"/>
            <a:ext cx="8686800" cy="2801094"/>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Rectangle 7"/>
          <p:cNvSpPr/>
          <p:nvPr/>
        </p:nvSpPr>
        <p:spPr>
          <a:xfrm>
            <a:off x="228600" y="1508670"/>
            <a:ext cx="4190999" cy="2801094"/>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228600" y="1508670"/>
            <a:ext cx="4190999" cy="2801094"/>
          </a:xfrm>
          <a:prstGeom prst="rect">
            <a:avLst/>
          </a:prstGeom>
          <a:noFill/>
          <a:ln>
            <a:noFill/>
          </a:ln>
        </p:spPr>
        <p:txBody>
          <a:bodyPr wrap="square" lIns="190500" tIns="0" rIns="0" bIns="190500" anchor="t">
            <a:spAutoFit/>
          </a:bodyPr>
          <a:lstStyle/>
          <a:p>
            <a:pPr marL="228600" indent="-91440" algn="l">
              <a:spcBef>
                <a:spcPts val="0"/>
              </a:spcBef>
              <a:spcAft>
                <a:spcPts val="800"/>
              </a:spcAft>
              <a:buSzPct val="100000"/>
              <a:buFont typeface="Arial"/>
              <a:buChar char="•"/>
            </a:pPr>
            <a:r>
              <a:rPr sz="1000" b="1" i="0">
                <a:solidFill>
                  <a:srgbClr val="616161"/>
                </a:solidFill>
                <a:latin typeface="Proxima Nova"/>
              </a:rPr>
              <a:t>Flexibility in Approach:</a:t>
            </a:r>
            <a:r>
              <a:rPr sz="1000" b="0" i="0">
                <a:solidFill>
                  <a:srgbClr val="616161"/>
                </a:solidFill>
                <a:latin typeface="Proxima Nova"/>
              </a:rPr>
              <a:t> Approaching negotiations with a willingness to adapt strategies based on evolving situations demonstrates respect for the cultural context and fosters positive engagement.</a:t>
            </a:r>
          </a:p>
          <a:p>
            <a:pPr marL="228600" lvl="1" indent="-91440" algn="l">
              <a:spcBef>
                <a:spcPts val="1200"/>
              </a:spcBef>
              <a:spcAft>
                <a:spcPts val="0"/>
              </a:spcAft>
              <a:buSzPct val="100000"/>
              <a:buFont typeface="Arial"/>
              <a:buChar char="•"/>
            </a:pPr>
            <a:r>
              <a:rPr sz="1000" b="1" i="0">
                <a:solidFill>
                  <a:srgbClr val="616161"/>
                </a:solidFill>
                <a:latin typeface="Proxima Nova"/>
              </a:rPr>
              <a:t>Acknowledging Differences:</a:t>
            </a:r>
            <a:r>
              <a:rPr sz="1000" b="0" i="0">
                <a:solidFill>
                  <a:srgbClr val="616161"/>
                </a:solidFill>
                <a:latin typeface="Proxima Nova"/>
              </a:rPr>
              <a:t> Recognizing and respecting cultural differences enhances rapport; valuing diversity as a strength can lead to innovative solutions during negotiations.</a:t>
            </a:r>
          </a:p>
          <a:p>
            <a:pPr marL="228600" lvl="1" indent="-91440" algn="l">
              <a:spcBef>
                <a:spcPts val="1200"/>
              </a:spcBef>
              <a:spcAft>
                <a:spcPts val="0"/>
              </a:spcAft>
              <a:buSzPct val="100000"/>
              <a:buFont typeface="Arial"/>
              <a:buChar char="•"/>
            </a:pPr>
            <a:r>
              <a:rPr sz="1000" b="1" i="0">
                <a:solidFill>
                  <a:srgbClr val="616161"/>
                </a:solidFill>
                <a:latin typeface="Proxima Nova"/>
              </a:rPr>
              <a:t>Embracing Diversity:</a:t>
            </a:r>
            <a:r>
              <a:rPr sz="1000" b="0" i="0">
                <a:solidFill>
                  <a:srgbClr val="616161"/>
                </a:solidFill>
                <a:latin typeface="Proxima Nova"/>
              </a:rPr>
              <a:t> Diversity should be viewed not just as a challenge but as a rich source of varying perspectives that can inform better decision-making and negotiation outcomes.</a:t>
            </a:r>
          </a:p>
          <a:p>
            <a:pPr marL="228600" lvl="1" indent="-91440" algn="l">
              <a:spcBef>
                <a:spcPts val="1200"/>
              </a:spcBef>
              <a:spcAft>
                <a:spcPts val="0"/>
              </a:spcAft>
              <a:buSzPct val="100000"/>
              <a:buFont typeface="Arial"/>
              <a:buChar char="•"/>
            </a:pPr>
            <a:r>
              <a:rPr sz="1000" b="1" i="0">
                <a:solidFill>
                  <a:srgbClr val="616161"/>
                </a:solidFill>
                <a:latin typeface="Proxima Nova"/>
              </a:rPr>
              <a:t>Learning and Growth:</a:t>
            </a:r>
            <a:r>
              <a:rPr sz="1000" b="0" i="0">
                <a:solidFill>
                  <a:srgbClr val="616161"/>
                </a:solidFill>
                <a:latin typeface="Proxima Nova"/>
              </a:rPr>
              <a:t> Continuous learning about cultural dynamics and negotiation practices enhances adaptability and effectiveness in international engagements.</a:t>
            </a:r>
          </a:p>
        </p:txBody>
      </p:sp>
      <p:sp>
        <p:nvSpPr>
          <p:cNvPr id="10" name="Rectangle 9"/>
          <p:cNvSpPr/>
          <p:nvPr/>
        </p:nvSpPr>
        <p:spPr>
          <a:xfrm>
            <a:off x="4724400" y="1508670"/>
            <a:ext cx="4190999" cy="2801094"/>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4724400" y="1508670"/>
            <a:ext cx="4190999" cy="2362200"/>
          </a:xfrm>
          <a:prstGeom prst="rect">
            <a:avLst/>
          </a:prstGeom>
          <a:noFill/>
          <a:ln>
            <a:noFill/>
          </a:ln>
        </p:spPr>
        <p:txBody>
          <a:bodyPr wrap="square" lIns="0" tIns="0" rIns="0" bIns="0" anchor="t">
            <a:spAutoFit/>
          </a:bodyPr>
          <a:lstStyle/>
          <a:p>
            <a:pPr algn="l"/>
            <a:endParaRPr/>
          </a:p>
        </p:txBody>
      </p:sp>
      <p:pic>
        <p:nvPicPr>
          <p:cNvPr id="12" name="Picture 11" descr="tmpwuzfwpth.png"/>
          <p:cNvPicPr>
            <a:picLocks noChangeAspect="1"/>
          </p:cNvPicPr>
          <p:nvPr/>
        </p:nvPicPr>
        <p:blipFill>
          <a:blip r:embed="rId3"/>
          <a:stretch>
            <a:fillRect/>
          </a:stretch>
        </p:blipFill>
        <p:spPr>
          <a:xfrm>
            <a:off x="4724400" y="1508670"/>
            <a:ext cx="4190999" cy="2362200"/>
          </a:xfrm>
          <a:prstGeom prst="rect">
            <a:avLst/>
          </a:prstGeom>
        </p:spPr>
      </p:pic>
      <p:sp>
        <p:nvSpPr>
          <p:cNvPr id="13" name="Rectangle 12"/>
          <p:cNvSpPr/>
          <p:nvPr/>
        </p:nvSpPr>
        <p:spPr>
          <a:xfrm>
            <a:off x="4724400" y="3947070"/>
            <a:ext cx="4190999" cy="1524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4724400" y="3947070"/>
            <a:ext cx="4190999" cy="152400"/>
          </a:xfrm>
          <a:prstGeom prst="rect">
            <a:avLst/>
          </a:prstGeom>
          <a:noFill/>
          <a:ln>
            <a:noFill/>
          </a:ln>
        </p:spPr>
        <p:txBody>
          <a:bodyPr wrap="square" lIns="0" tIns="0" rIns="0" bIns="0" anchor="t">
            <a:spAutoFit/>
          </a:bodyPr>
          <a:lstStyle/>
          <a:p>
            <a:pPr algn="r">
              <a:spcAft>
                <a:spcPts val="1200"/>
              </a:spcAft>
            </a:pPr>
            <a:r>
              <a:rPr sz="900" b="0" i="0">
                <a:solidFill>
                  <a:srgbClr val="616161"/>
                </a:solidFill>
                <a:latin typeface="Proxima Nova"/>
              </a:rPr>
              <a:t>Photo by Cytonn Photography on Unsplash</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t>Case Studies: Successful Partnerships</a:t>
            </a:r>
          </a:p>
        </p:txBody>
      </p:sp>
      <p:sp>
        <p:nvSpPr>
          <p:cNvPr id="4" name="Subtitle 3"/>
          <p:cNvSpPr>
            <a:spLocks noGrp="1"/>
          </p:cNvSpPr>
          <p:nvPr>
            <p:ph type="subTitle" idx="13"/>
          </p:nvPr>
        </p:nvSpPr>
        <p:spPr/>
        <p:txBody>
          <a:bodyPr>
            <a:normAutofit/>
          </a:bodyPr>
          <a:lstStyle/>
          <a:p>
            <a:r>
              <a:t>Learning from Experience</a:t>
            </a:r>
          </a:p>
        </p:txBody>
      </p:sp>
      <p:sp>
        <p:nvSpPr>
          <p:cNvPr id="5" name="Rectangle 4"/>
          <p:cNvSpPr/>
          <p:nvPr/>
        </p:nvSpPr>
        <p:spPr>
          <a:xfrm>
            <a:off x="228600" y="1508670"/>
            <a:ext cx="8686800" cy="32004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ectangle 5"/>
          <p:cNvSpPr/>
          <p:nvPr/>
        </p:nvSpPr>
        <p:spPr>
          <a:xfrm>
            <a:off x="228600" y="1508670"/>
            <a:ext cx="8686800" cy="32004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defRPr sz="1300" b="0" i="0">
                <a:solidFill>
                  <a:srgbClr val="616161"/>
                </a:solidFill>
                <a:latin typeface="Proxima Nova"/>
              </a:defRPr>
            </a:pPr>
            <a:endParaRPr/>
          </a:p>
        </p:txBody>
      </p:sp>
      <p:sp>
        <p:nvSpPr>
          <p:cNvPr id="7" name="Rectangle 6"/>
          <p:cNvSpPr/>
          <p:nvPr/>
        </p:nvSpPr>
        <p:spPr>
          <a:xfrm>
            <a:off x="228600" y="1508670"/>
            <a:ext cx="8686800" cy="3169146"/>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Rectangle 7"/>
          <p:cNvSpPr/>
          <p:nvPr/>
        </p:nvSpPr>
        <p:spPr>
          <a:xfrm>
            <a:off x="228600" y="1508670"/>
            <a:ext cx="4190999" cy="3169146"/>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228600" y="1508670"/>
            <a:ext cx="4190999" cy="3169146"/>
          </a:xfrm>
          <a:prstGeom prst="rect">
            <a:avLst/>
          </a:prstGeom>
          <a:noFill/>
          <a:ln>
            <a:noFill/>
          </a:ln>
        </p:spPr>
        <p:txBody>
          <a:bodyPr wrap="square" lIns="190500" tIns="0" rIns="0" bIns="190500" anchor="t">
            <a:spAutoFit/>
          </a:bodyPr>
          <a:lstStyle/>
          <a:p>
            <a:pPr marL="228600" indent="-91440" algn="l">
              <a:spcBef>
                <a:spcPts val="0"/>
              </a:spcBef>
              <a:spcAft>
                <a:spcPts val="800"/>
              </a:spcAft>
              <a:buSzPct val="100000"/>
              <a:buFont typeface="Arial"/>
              <a:buChar char="•"/>
            </a:pPr>
            <a:r>
              <a:rPr sz="1300" b="1" i="0">
                <a:solidFill>
                  <a:srgbClr val="616161"/>
                </a:solidFill>
                <a:latin typeface="Proxima Nova"/>
              </a:rPr>
              <a:t>Examples of UK-China Collaborations:</a:t>
            </a:r>
            <a:r>
              <a:rPr sz="1300" b="0" i="0">
                <a:solidFill>
                  <a:srgbClr val="616161"/>
                </a:solidFill>
                <a:latin typeface="Proxima Nova"/>
              </a:rPr>
              <a:t> Noteworthy partnerships, such as those in technology and education sectors, exemplify effective integration of cultural insights and business objectives.</a:t>
            </a:r>
          </a:p>
          <a:p>
            <a:pPr marL="228600" lvl="1" indent="-91440" algn="l">
              <a:spcBef>
                <a:spcPts val="1200"/>
              </a:spcBef>
              <a:spcAft>
                <a:spcPts val="0"/>
              </a:spcAft>
              <a:buSzPct val="100000"/>
              <a:buFont typeface="Arial"/>
              <a:buChar char="•"/>
            </a:pPr>
            <a:r>
              <a:rPr sz="1300" b="1" i="0">
                <a:solidFill>
                  <a:srgbClr val="616161"/>
                </a:solidFill>
                <a:latin typeface="Proxima Nova"/>
              </a:rPr>
              <a:t>Factors Contributing to Success:</a:t>
            </a:r>
            <a:r>
              <a:rPr sz="1300" b="0" i="0">
                <a:solidFill>
                  <a:srgbClr val="616161"/>
                </a:solidFill>
                <a:latin typeface="Proxima Nova"/>
              </a:rPr>
              <a:t> Successful partnerships often share common traits, such as thorough cultural research, proactive communication strategies, and relationship-building efforts.</a:t>
            </a:r>
          </a:p>
          <a:p>
            <a:pPr marL="228600" lvl="1" indent="-91440" algn="l">
              <a:spcBef>
                <a:spcPts val="1200"/>
              </a:spcBef>
              <a:spcAft>
                <a:spcPts val="0"/>
              </a:spcAft>
              <a:buSzPct val="100000"/>
              <a:buFont typeface="Arial"/>
              <a:buChar char="•"/>
            </a:pPr>
            <a:r>
              <a:rPr sz="1300" b="1" i="0">
                <a:solidFill>
                  <a:srgbClr val="616161"/>
                </a:solidFill>
                <a:latin typeface="Proxima Nova"/>
              </a:rPr>
              <a:t>Lessons Learned:</a:t>
            </a:r>
            <a:r>
              <a:rPr sz="1300" b="0" i="0">
                <a:solidFill>
                  <a:srgbClr val="616161"/>
                </a:solidFill>
                <a:latin typeface="Proxima Nova"/>
              </a:rPr>
              <a:t> Analyzing past partnerships reveals critical lessons about flexibility, patience, and the centrality of cultural awareness in navigating challenges.</a:t>
            </a:r>
          </a:p>
        </p:txBody>
      </p:sp>
      <p:sp>
        <p:nvSpPr>
          <p:cNvPr id="10" name="Rectangle 9"/>
          <p:cNvSpPr/>
          <p:nvPr/>
        </p:nvSpPr>
        <p:spPr>
          <a:xfrm>
            <a:off x="4724400" y="1508670"/>
            <a:ext cx="4190999" cy="3169146"/>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4724400" y="1508670"/>
            <a:ext cx="4190999" cy="2362200"/>
          </a:xfrm>
          <a:prstGeom prst="rect">
            <a:avLst/>
          </a:prstGeom>
          <a:noFill/>
          <a:ln>
            <a:noFill/>
          </a:ln>
        </p:spPr>
        <p:txBody>
          <a:bodyPr wrap="square" lIns="0" tIns="0" rIns="0" bIns="0" anchor="t">
            <a:spAutoFit/>
          </a:bodyPr>
          <a:lstStyle/>
          <a:p>
            <a:pPr algn="l"/>
            <a:endParaRPr/>
          </a:p>
        </p:txBody>
      </p:sp>
      <p:pic>
        <p:nvPicPr>
          <p:cNvPr id="12" name="Picture 11" descr="tmppbx627n3.png"/>
          <p:cNvPicPr>
            <a:picLocks noChangeAspect="1"/>
          </p:cNvPicPr>
          <p:nvPr/>
        </p:nvPicPr>
        <p:blipFill>
          <a:blip r:embed="rId3"/>
          <a:stretch>
            <a:fillRect/>
          </a:stretch>
        </p:blipFill>
        <p:spPr>
          <a:xfrm>
            <a:off x="4724400" y="1508670"/>
            <a:ext cx="4190999" cy="2362200"/>
          </a:xfrm>
          <a:prstGeom prst="rect">
            <a:avLst/>
          </a:prstGeom>
        </p:spPr>
      </p:pic>
      <p:sp>
        <p:nvSpPr>
          <p:cNvPr id="13" name="Rectangle 12"/>
          <p:cNvSpPr/>
          <p:nvPr/>
        </p:nvSpPr>
        <p:spPr>
          <a:xfrm>
            <a:off x="4724400" y="3947070"/>
            <a:ext cx="4190999" cy="1524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4724400" y="3947070"/>
            <a:ext cx="4190999" cy="152400"/>
          </a:xfrm>
          <a:prstGeom prst="rect">
            <a:avLst/>
          </a:prstGeom>
          <a:noFill/>
          <a:ln>
            <a:noFill/>
          </a:ln>
        </p:spPr>
        <p:txBody>
          <a:bodyPr wrap="square" lIns="0" tIns="0" rIns="0" bIns="0" anchor="t">
            <a:spAutoFit/>
          </a:bodyPr>
          <a:lstStyle/>
          <a:p>
            <a:pPr algn="r">
              <a:spcAft>
                <a:spcPts val="1200"/>
              </a:spcAft>
            </a:pPr>
            <a:r>
              <a:rPr sz="900" b="0" i="0">
                <a:solidFill>
                  <a:srgbClr val="616161"/>
                </a:solidFill>
                <a:latin typeface="Proxima Nova"/>
              </a:rPr>
              <a:t>Photo by Emily K on Unsplash</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t>Practical Tips for Board Members</a:t>
            </a:r>
          </a:p>
        </p:txBody>
      </p:sp>
      <p:sp>
        <p:nvSpPr>
          <p:cNvPr id="4" name="Subtitle 3"/>
          <p:cNvSpPr>
            <a:spLocks noGrp="1"/>
          </p:cNvSpPr>
          <p:nvPr>
            <p:ph type="subTitle" idx="13"/>
          </p:nvPr>
        </p:nvSpPr>
        <p:spPr/>
        <p:txBody>
          <a:bodyPr>
            <a:normAutofit/>
          </a:bodyPr>
          <a:lstStyle/>
          <a:p>
            <a:r>
              <a:t>Guidance for Navigating Cultural Nuances</a:t>
            </a:r>
          </a:p>
        </p:txBody>
      </p:sp>
      <p:sp>
        <p:nvSpPr>
          <p:cNvPr id="5" name="Rectangle 4"/>
          <p:cNvSpPr/>
          <p:nvPr/>
        </p:nvSpPr>
        <p:spPr>
          <a:xfrm>
            <a:off x="228600" y="1508670"/>
            <a:ext cx="8686800" cy="32004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ectangle 5"/>
          <p:cNvSpPr/>
          <p:nvPr/>
        </p:nvSpPr>
        <p:spPr>
          <a:xfrm>
            <a:off x="228600" y="1508670"/>
            <a:ext cx="8686800" cy="32004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defRPr sz="1300" b="0" i="0">
                <a:solidFill>
                  <a:srgbClr val="616161"/>
                </a:solidFill>
                <a:latin typeface="Proxima Nova"/>
              </a:defRPr>
            </a:pPr>
            <a:endParaRPr/>
          </a:p>
        </p:txBody>
      </p:sp>
      <p:sp>
        <p:nvSpPr>
          <p:cNvPr id="7" name="Rectangle 6"/>
          <p:cNvSpPr/>
          <p:nvPr/>
        </p:nvSpPr>
        <p:spPr>
          <a:xfrm>
            <a:off x="228600" y="1508670"/>
            <a:ext cx="8686800" cy="32004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Rectangle 7"/>
          <p:cNvSpPr/>
          <p:nvPr/>
        </p:nvSpPr>
        <p:spPr>
          <a:xfrm>
            <a:off x="228600" y="1508670"/>
            <a:ext cx="8686800" cy="1691282"/>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Rectangle 8"/>
          <p:cNvSpPr/>
          <p:nvPr/>
        </p:nvSpPr>
        <p:spPr>
          <a:xfrm>
            <a:off x="228600" y="1508670"/>
            <a:ext cx="2692300" cy="1691282"/>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ectangle 9"/>
          <p:cNvSpPr/>
          <p:nvPr/>
        </p:nvSpPr>
        <p:spPr>
          <a:xfrm>
            <a:off x="1422350" y="1508670"/>
            <a:ext cx="304800" cy="3048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1422350" y="1508670"/>
            <a:ext cx="304800" cy="304800"/>
          </a:xfrm>
          <a:prstGeom prst="rect">
            <a:avLst/>
          </a:prstGeom>
          <a:noFill/>
          <a:ln>
            <a:noFill/>
          </a:ln>
        </p:spPr>
        <p:txBody>
          <a:bodyPr wrap="square" lIns="0" tIns="0" rIns="0" bIns="0" anchor="t">
            <a:spAutoFit/>
          </a:bodyPr>
          <a:lstStyle/>
          <a:p>
            <a:pPr algn="ctr"/>
            <a:endParaRPr/>
          </a:p>
        </p:txBody>
      </p:sp>
      <p:pic>
        <p:nvPicPr>
          <p:cNvPr id="12" name="Picture 11" descr="tmpf_xcb0uh.png"/>
          <p:cNvPicPr>
            <a:picLocks noChangeAspect="1"/>
          </p:cNvPicPr>
          <p:nvPr/>
        </p:nvPicPr>
        <p:blipFill>
          <a:blip r:embed="rId3"/>
          <a:stretch>
            <a:fillRect/>
          </a:stretch>
        </p:blipFill>
        <p:spPr>
          <a:xfrm>
            <a:off x="1422350" y="1508670"/>
            <a:ext cx="304800" cy="304800"/>
          </a:xfrm>
          <a:prstGeom prst="rect">
            <a:avLst/>
          </a:prstGeom>
        </p:spPr>
      </p:pic>
      <p:sp>
        <p:nvSpPr>
          <p:cNvPr id="13" name="TextBox 12"/>
          <p:cNvSpPr txBox="1"/>
          <p:nvPr/>
        </p:nvSpPr>
        <p:spPr>
          <a:xfrm>
            <a:off x="228600" y="1965870"/>
            <a:ext cx="2692300" cy="205680"/>
          </a:xfrm>
          <a:prstGeom prst="rect">
            <a:avLst/>
          </a:prstGeom>
          <a:noFill/>
          <a:ln>
            <a:noFill/>
          </a:ln>
        </p:spPr>
        <p:txBody>
          <a:bodyPr wrap="square" lIns="0" tIns="0" rIns="0" bIns="0" anchor="t">
            <a:spAutoFit/>
          </a:bodyPr>
          <a:lstStyle/>
          <a:p>
            <a:pPr algn="ctr"/>
            <a:r>
              <a:rPr sz="1300" b="1" i="0">
                <a:solidFill>
                  <a:srgbClr val="616161"/>
                </a:solidFill>
                <a:latin typeface="Proxima Nova"/>
              </a:rPr>
              <a:t>Researching Cultural Norms</a:t>
            </a:r>
          </a:p>
          <a:p>
            <a:pPr algn="ctr">
              <a:spcAft>
                <a:spcPts val="1200"/>
              </a:spcAft>
            </a:pPr>
            <a:r>
              <a:rPr sz="1300" b="0" i="0">
                <a:solidFill>
                  <a:srgbClr val="616161"/>
                </a:solidFill>
                <a:latin typeface="Proxima Nova"/>
              </a:rPr>
              <a:t>Study and understand the cultural practices and communication styles of your Chinese counterparts to avoid misunderstandings and show respect.</a:t>
            </a:r>
          </a:p>
        </p:txBody>
      </p:sp>
      <p:sp>
        <p:nvSpPr>
          <p:cNvPr id="14" name="Rectangle 13"/>
          <p:cNvSpPr/>
          <p:nvPr/>
        </p:nvSpPr>
        <p:spPr>
          <a:xfrm>
            <a:off x="3225700" y="1508670"/>
            <a:ext cx="2692449" cy="1691282"/>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Rectangle 14"/>
          <p:cNvSpPr/>
          <p:nvPr/>
        </p:nvSpPr>
        <p:spPr>
          <a:xfrm>
            <a:off x="4419451" y="1508670"/>
            <a:ext cx="304800" cy="3048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4419451" y="1508670"/>
            <a:ext cx="304800" cy="304800"/>
          </a:xfrm>
          <a:prstGeom prst="rect">
            <a:avLst/>
          </a:prstGeom>
          <a:noFill/>
          <a:ln>
            <a:noFill/>
          </a:ln>
        </p:spPr>
        <p:txBody>
          <a:bodyPr wrap="square" lIns="0" tIns="0" rIns="0" bIns="0" anchor="t">
            <a:spAutoFit/>
          </a:bodyPr>
          <a:lstStyle/>
          <a:p>
            <a:pPr algn="ctr"/>
            <a:endParaRPr/>
          </a:p>
        </p:txBody>
      </p:sp>
      <p:pic>
        <p:nvPicPr>
          <p:cNvPr id="17" name="Picture 16" descr="tmpbvo26qll.png"/>
          <p:cNvPicPr>
            <a:picLocks noChangeAspect="1"/>
          </p:cNvPicPr>
          <p:nvPr/>
        </p:nvPicPr>
        <p:blipFill>
          <a:blip r:embed="rId4"/>
          <a:stretch>
            <a:fillRect/>
          </a:stretch>
        </p:blipFill>
        <p:spPr>
          <a:xfrm>
            <a:off x="4419451" y="1508670"/>
            <a:ext cx="304800" cy="304800"/>
          </a:xfrm>
          <a:prstGeom prst="rect">
            <a:avLst/>
          </a:prstGeom>
        </p:spPr>
      </p:pic>
      <p:sp>
        <p:nvSpPr>
          <p:cNvPr id="18" name="TextBox 17"/>
          <p:cNvSpPr txBox="1"/>
          <p:nvPr/>
        </p:nvSpPr>
        <p:spPr>
          <a:xfrm>
            <a:off x="3225700" y="1965870"/>
            <a:ext cx="2692449" cy="205680"/>
          </a:xfrm>
          <a:prstGeom prst="rect">
            <a:avLst/>
          </a:prstGeom>
          <a:noFill/>
          <a:ln>
            <a:noFill/>
          </a:ln>
        </p:spPr>
        <p:txBody>
          <a:bodyPr wrap="square" lIns="0" tIns="0" rIns="0" bIns="0" anchor="t">
            <a:spAutoFit/>
          </a:bodyPr>
          <a:lstStyle/>
          <a:p>
            <a:pPr algn="ctr"/>
            <a:r>
              <a:rPr sz="1300" b="1" i="0">
                <a:solidFill>
                  <a:srgbClr val="616161"/>
                </a:solidFill>
                <a:latin typeface="Proxima Nova"/>
              </a:rPr>
              <a:t>Engaging Cultural Experts</a:t>
            </a:r>
          </a:p>
          <a:p>
            <a:pPr algn="ctr">
              <a:spcAft>
                <a:spcPts val="1200"/>
              </a:spcAft>
            </a:pPr>
            <a:r>
              <a:rPr sz="1300" b="0" i="0">
                <a:solidFill>
                  <a:srgbClr val="616161"/>
                </a:solidFill>
                <a:latin typeface="Proxima Nova"/>
              </a:rPr>
              <a:t>Involving cultural consultants or local experts can provide insights, identify potential pitfalls, and facilitate smoother negotiations.</a:t>
            </a:r>
          </a:p>
        </p:txBody>
      </p:sp>
      <p:sp>
        <p:nvSpPr>
          <p:cNvPr id="19" name="Rectangle 18"/>
          <p:cNvSpPr/>
          <p:nvPr/>
        </p:nvSpPr>
        <p:spPr>
          <a:xfrm>
            <a:off x="6222950" y="1508670"/>
            <a:ext cx="2692300" cy="1691282"/>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Rectangle 19"/>
          <p:cNvSpPr/>
          <p:nvPr/>
        </p:nvSpPr>
        <p:spPr>
          <a:xfrm>
            <a:off x="7416700" y="1508670"/>
            <a:ext cx="304800" cy="3048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1" name="TextBox 20"/>
          <p:cNvSpPr txBox="1"/>
          <p:nvPr/>
        </p:nvSpPr>
        <p:spPr>
          <a:xfrm>
            <a:off x="7416700" y="1508670"/>
            <a:ext cx="304800" cy="304800"/>
          </a:xfrm>
          <a:prstGeom prst="rect">
            <a:avLst/>
          </a:prstGeom>
          <a:noFill/>
          <a:ln>
            <a:noFill/>
          </a:ln>
        </p:spPr>
        <p:txBody>
          <a:bodyPr wrap="square" lIns="0" tIns="0" rIns="0" bIns="0" anchor="t">
            <a:spAutoFit/>
          </a:bodyPr>
          <a:lstStyle/>
          <a:p>
            <a:pPr algn="ctr"/>
            <a:endParaRPr/>
          </a:p>
        </p:txBody>
      </p:sp>
      <p:pic>
        <p:nvPicPr>
          <p:cNvPr id="22" name="Picture 21" descr="tmpnti52efo.png"/>
          <p:cNvPicPr>
            <a:picLocks noChangeAspect="1"/>
          </p:cNvPicPr>
          <p:nvPr/>
        </p:nvPicPr>
        <p:blipFill>
          <a:blip r:embed="rId5"/>
          <a:stretch>
            <a:fillRect/>
          </a:stretch>
        </p:blipFill>
        <p:spPr>
          <a:xfrm>
            <a:off x="7416700" y="1508670"/>
            <a:ext cx="304800" cy="304800"/>
          </a:xfrm>
          <a:prstGeom prst="rect">
            <a:avLst/>
          </a:prstGeom>
        </p:spPr>
      </p:pic>
      <p:sp>
        <p:nvSpPr>
          <p:cNvPr id="23" name="TextBox 22"/>
          <p:cNvSpPr txBox="1"/>
          <p:nvPr/>
        </p:nvSpPr>
        <p:spPr>
          <a:xfrm>
            <a:off x="6222950" y="1965870"/>
            <a:ext cx="2692300" cy="411360"/>
          </a:xfrm>
          <a:prstGeom prst="rect">
            <a:avLst/>
          </a:prstGeom>
          <a:noFill/>
          <a:ln>
            <a:noFill/>
          </a:ln>
        </p:spPr>
        <p:txBody>
          <a:bodyPr wrap="square" lIns="0" tIns="0" rIns="0" bIns="0" anchor="t">
            <a:spAutoFit/>
          </a:bodyPr>
          <a:lstStyle/>
          <a:p>
            <a:pPr algn="ctr"/>
            <a:r>
              <a:rPr sz="1300" b="1" i="0">
                <a:solidFill>
                  <a:srgbClr val="616161"/>
                </a:solidFill>
                <a:latin typeface="Proxima Nova"/>
              </a:rPr>
              <a:t>Approaching Negotiations with Openness</a:t>
            </a:r>
          </a:p>
          <a:p>
            <a:pPr algn="ctr">
              <a:spcAft>
                <a:spcPts val="1200"/>
              </a:spcAft>
            </a:pPr>
            <a:r>
              <a:rPr sz="1300" b="0" i="0">
                <a:solidFill>
                  <a:srgbClr val="616161"/>
                </a:solidFill>
                <a:latin typeface="Proxima Nova"/>
              </a:rPr>
              <a:t>Entering negotiations with a mindset of curiosity and openness fosters an atmosphere conducive to sharing and collaboration.</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t>Long-term Relationship Building</a:t>
            </a:r>
          </a:p>
        </p:txBody>
      </p:sp>
      <p:sp>
        <p:nvSpPr>
          <p:cNvPr id="4" name="Subtitle 3"/>
          <p:cNvSpPr>
            <a:spLocks noGrp="1"/>
          </p:cNvSpPr>
          <p:nvPr>
            <p:ph type="subTitle" idx="13"/>
          </p:nvPr>
        </p:nvSpPr>
        <p:spPr/>
        <p:txBody>
          <a:bodyPr>
            <a:normAutofit/>
          </a:bodyPr>
          <a:lstStyle/>
          <a:p>
            <a:r>
              <a:t>Commitment Beyond the Deal</a:t>
            </a:r>
          </a:p>
        </p:txBody>
      </p:sp>
      <p:sp>
        <p:nvSpPr>
          <p:cNvPr id="5" name="Rectangle 4"/>
          <p:cNvSpPr/>
          <p:nvPr/>
        </p:nvSpPr>
        <p:spPr>
          <a:xfrm>
            <a:off x="228600" y="1508670"/>
            <a:ext cx="8686800" cy="32004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ectangle 5"/>
          <p:cNvSpPr/>
          <p:nvPr/>
        </p:nvSpPr>
        <p:spPr>
          <a:xfrm>
            <a:off x="228600" y="1508670"/>
            <a:ext cx="8686800" cy="32004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defRPr sz="1300" b="0" i="0">
                <a:solidFill>
                  <a:srgbClr val="616161"/>
                </a:solidFill>
                <a:latin typeface="Proxima Nova"/>
              </a:defRPr>
            </a:pPr>
            <a:endParaRPr/>
          </a:p>
        </p:txBody>
      </p:sp>
      <p:sp>
        <p:nvSpPr>
          <p:cNvPr id="7" name="Rectangle 6"/>
          <p:cNvSpPr/>
          <p:nvPr/>
        </p:nvSpPr>
        <p:spPr>
          <a:xfrm>
            <a:off x="228600" y="1508670"/>
            <a:ext cx="8686800" cy="2963465"/>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Rectangle 7"/>
          <p:cNvSpPr/>
          <p:nvPr/>
        </p:nvSpPr>
        <p:spPr>
          <a:xfrm>
            <a:off x="228600" y="1508670"/>
            <a:ext cx="4190999" cy="2963465"/>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228600" y="1508670"/>
            <a:ext cx="4190999" cy="2963465"/>
          </a:xfrm>
          <a:prstGeom prst="rect">
            <a:avLst/>
          </a:prstGeom>
          <a:noFill/>
          <a:ln>
            <a:noFill/>
          </a:ln>
        </p:spPr>
        <p:txBody>
          <a:bodyPr wrap="square" lIns="190500" tIns="0" rIns="0" bIns="190500" anchor="t">
            <a:spAutoFit/>
          </a:bodyPr>
          <a:lstStyle/>
          <a:p>
            <a:pPr marL="228600" indent="-91440" algn="l">
              <a:spcBef>
                <a:spcPts val="0"/>
              </a:spcBef>
              <a:spcAft>
                <a:spcPts val="800"/>
              </a:spcAft>
              <a:buSzPct val="100000"/>
              <a:buFont typeface="Arial"/>
              <a:buChar char="•"/>
            </a:pPr>
            <a:r>
              <a:rPr sz="1300" b="1" i="0">
                <a:solidFill>
                  <a:srgbClr val="616161"/>
                </a:solidFill>
                <a:latin typeface="Proxima Nova"/>
              </a:rPr>
              <a:t>Importance of Continuity:</a:t>
            </a:r>
            <a:r>
              <a:rPr sz="1300" b="0" i="0">
                <a:solidFill>
                  <a:srgbClr val="616161"/>
                </a:solidFill>
                <a:latin typeface="Proxima Nova"/>
              </a:rPr>
              <a:t> Sustaining relationships extends beyond initial negotiations; ongoing engagement and communication help stabilize partnerships in evolving contexts.</a:t>
            </a:r>
          </a:p>
          <a:p>
            <a:pPr marL="228600" lvl="1" indent="-91440" algn="l">
              <a:spcBef>
                <a:spcPts val="1200"/>
              </a:spcBef>
              <a:spcAft>
                <a:spcPts val="0"/>
              </a:spcAft>
              <a:buSzPct val="100000"/>
              <a:buFont typeface="Arial"/>
              <a:buChar char="•"/>
            </a:pPr>
            <a:r>
              <a:rPr sz="1300" b="1" i="0">
                <a:solidFill>
                  <a:srgbClr val="616161"/>
                </a:solidFill>
                <a:latin typeface="Proxima Nova"/>
              </a:rPr>
              <a:t>Follow-Up Strategies:</a:t>
            </a:r>
            <a:r>
              <a:rPr sz="1300" b="0" i="0">
                <a:solidFill>
                  <a:srgbClr val="616161"/>
                </a:solidFill>
                <a:latin typeface="Proxima Nova"/>
              </a:rPr>
              <a:t> Implementing structured follow-up mechanisms ensures that goals are continuously aligned, allowing for real-time adjustments and improvement.</a:t>
            </a:r>
          </a:p>
          <a:p>
            <a:pPr marL="228600" lvl="1" indent="-91440" algn="l">
              <a:spcBef>
                <a:spcPts val="1200"/>
              </a:spcBef>
              <a:spcAft>
                <a:spcPts val="0"/>
              </a:spcAft>
              <a:buSzPct val="100000"/>
              <a:buFont typeface="Arial"/>
              <a:buChar char="•"/>
            </a:pPr>
            <a:r>
              <a:rPr sz="1300" b="1" i="0">
                <a:solidFill>
                  <a:srgbClr val="616161"/>
                </a:solidFill>
                <a:latin typeface="Proxima Nova"/>
              </a:rPr>
              <a:t>Shared Goals and Mutual Benefits:</a:t>
            </a:r>
            <a:r>
              <a:rPr sz="1300" b="0" i="0">
                <a:solidFill>
                  <a:srgbClr val="616161"/>
                </a:solidFill>
                <a:latin typeface="Proxima Nova"/>
              </a:rPr>
              <a:t> Identifying and emphasizing shared objectives solidifies the partnership foundation, fostering alignment and commitment to long-term success.</a:t>
            </a:r>
          </a:p>
        </p:txBody>
      </p:sp>
      <p:sp>
        <p:nvSpPr>
          <p:cNvPr id="10" name="Rectangle 9"/>
          <p:cNvSpPr/>
          <p:nvPr/>
        </p:nvSpPr>
        <p:spPr>
          <a:xfrm>
            <a:off x="4724400" y="1508670"/>
            <a:ext cx="4190999" cy="2963465"/>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4724400" y="1508670"/>
            <a:ext cx="4190999" cy="2362200"/>
          </a:xfrm>
          <a:prstGeom prst="rect">
            <a:avLst/>
          </a:prstGeom>
          <a:noFill/>
          <a:ln>
            <a:noFill/>
          </a:ln>
        </p:spPr>
        <p:txBody>
          <a:bodyPr wrap="square" lIns="0" tIns="0" rIns="0" bIns="0" anchor="t">
            <a:spAutoFit/>
          </a:bodyPr>
          <a:lstStyle/>
          <a:p>
            <a:pPr algn="l"/>
            <a:endParaRPr/>
          </a:p>
        </p:txBody>
      </p:sp>
      <p:pic>
        <p:nvPicPr>
          <p:cNvPr id="12" name="Picture 11" descr="tmphv9fid7o.png"/>
          <p:cNvPicPr>
            <a:picLocks noChangeAspect="1"/>
          </p:cNvPicPr>
          <p:nvPr/>
        </p:nvPicPr>
        <p:blipFill>
          <a:blip r:embed="rId3"/>
          <a:stretch>
            <a:fillRect/>
          </a:stretch>
        </p:blipFill>
        <p:spPr>
          <a:xfrm>
            <a:off x="4724400" y="1508670"/>
            <a:ext cx="4190999" cy="2362200"/>
          </a:xfrm>
          <a:prstGeom prst="rect">
            <a:avLst/>
          </a:prstGeom>
        </p:spPr>
      </p:pic>
      <p:sp>
        <p:nvSpPr>
          <p:cNvPr id="13" name="Rectangle 12"/>
          <p:cNvSpPr/>
          <p:nvPr/>
        </p:nvSpPr>
        <p:spPr>
          <a:xfrm>
            <a:off x="4724400" y="3947070"/>
            <a:ext cx="4190999" cy="1524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4724400" y="3947070"/>
            <a:ext cx="4190999" cy="152400"/>
          </a:xfrm>
          <a:prstGeom prst="rect">
            <a:avLst/>
          </a:prstGeom>
          <a:noFill/>
          <a:ln>
            <a:noFill/>
          </a:ln>
        </p:spPr>
        <p:txBody>
          <a:bodyPr wrap="square" lIns="0" tIns="0" rIns="0" bIns="0" anchor="t">
            <a:spAutoFit/>
          </a:bodyPr>
          <a:lstStyle/>
          <a:p>
            <a:pPr algn="r">
              <a:spcAft>
                <a:spcPts val="1200"/>
              </a:spcAft>
            </a:pPr>
            <a:r>
              <a:rPr sz="900" b="0" i="0">
                <a:solidFill>
                  <a:srgbClr val="616161"/>
                </a:solidFill>
                <a:latin typeface="Proxima Nova"/>
              </a:rPr>
              <a:t>Photo by Claudio Schwarz on Unsplash</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t>Potential Challenges Ahead</a:t>
            </a:r>
          </a:p>
        </p:txBody>
      </p:sp>
      <p:sp>
        <p:nvSpPr>
          <p:cNvPr id="4" name="Subtitle 3"/>
          <p:cNvSpPr>
            <a:spLocks noGrp="1"/>
          </p:cNvSpPr>
          <p:nvPr>
            <p:ph type="subTitle" idx="13"/>
          </p:nvPr>
        </p:nvSpPr>
        <p:spPr/>
        <p:txBody>
          <a:bodyPr>
            <a:normAutofit/>
          </a:bodyPr>
          <a:lstStyle/>
          <a:p>
            <a:r>
              <a:t>Navigating Risks in Cross-Border Partnerships</a:t>
            </a:r>
          </a:p>
        </p:txBody>
      </p:sp>
      <p:sp>
        <p:nvSpPr>
          <p:cNvPr id="5" name="Rectangle 4"/>
          <p:cNvSpPr/>
          <p:nvPr/>
        </p:nvSpPr>
        <p:spPr>
          <a:xfrm>
            <a:off x="228600" y="1508670"/>
            <a:ext cx="8686800" cy="32004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ectangle 5"/>
          <p:cNvSpPr/>
          <p:nvPr/>
        </p:nvSpPr>
        <p:spPr>
          <a:xfrm>
            <a:off x="228600" y="1508670"/>
            <a:ext cx="8686800" cy="32004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defRPr sz="1300" b="0" i="0">
                <a:solidFill>
                  <a:srgbClr val="616161"/>
                </a:solidFill>
                <a:latin typeface="Proxima Nova"/>
              </a:defRPr>
            </a:pPr>
            <a:endParaRPr/>
          </a:p>
        </p:txBody>
      </p:sp>
      <p:sp>
        <p:nvSpPr>
          <p:cNvPr id="7" name="Rectangle 6"/>
          <p:cNvSpPr/>
          <p:nvPr/>
        </p:nvSpPr>
        <p:spPr>
          <a:xfrm>
            <a:off x="228600" y="1508670"/>
            <a:ext cx="8686800" cy="3169146"/>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Rectangle 7"/>
          <p:cNvSpPr/>
          <p:nvPr/>
        </p:nvSpPr>
        <p:spPr>
          <a:xfrm>
            <a:off x="228600" y="1508670"/>
            <a:ext cx="4190999" cy="3169146"/>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228600" y="1508670"/>
            <a:ext cx="4190999" cy="3169146"/>
          </a:xfrm>
          <a:prstGeom prst="rect">
            <a:avLst/>
          </a:prstGeom>
          <a:noFill/>
          <a:ln>
            <a:noFill/>
          </a:ln>
        </p:spPr>
        <p:txBody>
          <a:bodyPr wrap="square" lIns="190500" tIns="0" rIns="0" bIns="190500" anchor="t">
            <a:spAutoFit/>
          </a:bodyPr>
          <a:lstStyle/>
          <a:p>
            <a:pPr marL="228600" indent="-91440" algn="l">
              <a:spcBef>
                <a:spcPts val="0"/>
              </a:spcBef>
              <a:spcAft>
                <a:spcPts val="800"/>
              </a:spcAft>
              <a:buSzPct val="100000"/>
              <a:buFont typeface="Arial"/>
              <a:buChar char="•"/>
            </a:pPr>
            <a:r>
              <a:rPr sz="1300" b="1" i="0">
                <a:solidFill>
                  <a:srgbClr val="616161"/>
                </a:solidFill>
                <a:latin typeface="Proxima Nova"/>
              </a:rPr>
              <a:t>Political, Economic, and Cultural Risks:</a:t>
            </a:r>
            <a:r>
              <a:rPr sz="1300" b="0" i="0">
                <a:solidFill>
                  <a:srgbClr val="616161"/>
                </a:solidFill>
                <a:latin typeface="Proxima Nova"/>
              </a:rPr>
              <a:t> Engaging in international partnerships entails navigating potential risks associated with shifts in political climates, economic instability, or cultural misunderstandings.</a:t>
            </a:r>
          </a:p>
          <a:p>
            <a:pPr marL="228600" lvl="1" indent="-91440" algn="l">
              <a:spcBef>
                <a:spcPts val="1200"/>
              </a:spcBef>
              <a:spcAft>
                <a:spcPts val="0"/>
              </a:spcAft>
              <a:buSzPct val="100000"/>
              <a:buFont typeface="Arial"/>
              <a:buChar char="•"/>
            </a:pPr>
            <a:r>
              <a:rPr sz="1300" b="1" i="0">
                <a:solidFill>
                  <a:srgbClr val="616161"/>
                </a:solidFill>
                <a:latin typeface="Proxima Nova"/>
              </a:rPr>
              <a:t>Crisis Management:</a:t>
            </a:r>
            <a:r>
              <a:rPr sz="1300" b="0" i="0">
                <a:solidFill>
                  <a:srgbClr val="616161"/>
                </a:solidFill>
                <a:latin typeface="Proxima Nova"/>
              </a:rPr>
              <a:t> Having a robust crisis management plan in place can mitigate adverse impacts, ensuring responsiveness in the face of unforeseen challenges during negotiations.</a:t>
            </a:r>
          </a:p>
          <a:p>
            <a:pPr marL="228600" lvl="1" indent="-91440" algn="l">
              <a:spcBef>
                <a:spcPts val="1200"/>
              </a:spcBef>
              <a:spcAft>
                <a:spcPts val="0"/>
              </a:spcAft>
              <a:buSzPct val="100000"/>
              <a:buFont typeface="Arial"/>
              <a:buChar char="•"/>
            </a:pPr>
            <a:r>
              <a:rPr sz="1300" b="1" i="0">
                <a:solidFill>
                  <a:srgbClr val="616161"/>
                </a:solidFill>
                <a:latin typeface="Proxima Nova"/>
              </a:rPr>
              <a:t>Contingency Plans:</a:t>
            </a:r>
            <a:r>
              <a:rPr sz="1300" b="0" i="0">
                <a:solidFill>
                  <a:srgbClr val="616161"/>
                </a:solidFill>
                <a:latin typeface="Proxima Nova"/>
              </a:rPr>
              <a:t> Establishing contingency plans allows organizations to remain agile and responsive, reinforcing their capacity to address disruptions effectively.</a:t>
            </a:r>
          </a:p>
        </p:txBody>
      </p:sp>
      <p:sp>
        <p:nvSpPr>
          <p:cNvPr id="10" name="Rectangle 9"/>
          <p:cNvSpPr/>
          <p:nvPr/>
        </p:nvSpPr>
        <p:spPr>
          <a:xfrm>
            <a:off x="4724400" y="1508670"/>
            <a:ext cx="4190999" cy="3169146"/>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4724400" y="1508670"/>
            <a:ext cx="4190999" cy="2362200"/>
          </a:xfrm>
          <a:prstGeom prst="rect">
            <a:avLst/>
          </a:prstGeom>
          <a:noFill/>
          <a:ln>
            <a:noFill/>
          </a:ln>
        </p:spPr>
        <p:txBody>
          <a:bodyPr wrap="square" lIns="0" tIns="0" rIns="0" bIns="0" anchor="t">
            <a:spAutoFit/>
          </a:bodyPr>
          <a:lstStyle/>
          <a:p>
            <a:pPr algn="l"/>
            <a:endParaRPr/>
          </a:p>
        </p:txBody>
      </p:sp>
      <p:pic>
        <p:nvPicPr>
          <p:cNvPr id="12" name="Picture 11" descr="tmp9i4m0i9f.png"/>
          <p:cNvPicPr>
            <a:picLocks noChangeAspect="1"/>
          </p:cNvPicPr>
          <p:nvPr/>
        </p:nvPicPr>
        <p:blipFill>
          <a:blip r:embed="rId3"/>
          <a:stretch>
            <a:fillRect/>
          </a:stretch>
        </p:blipFill>
        <p:spPr>
          <a:xfrm>
            <a:off x="4724400" y="1508670"/>
            <a:ext cx="4190999" cy="2362200"/>
          </a:xfrm>
          <a:prstGeom prst="rect">
            <a:avLst/>
          </a:prstGeom>
        </p:spPr>
      </p:pic>
      <p:sp>
        <p:nvSpPr>
          <p:cNvPr id="13" name="Rectangle 12"/>
          <p:cNvSpPr/>
          <p:nvPr/>
        </p:nvSpPr>
        <p:spPr>
          <a:xfrm>
            <a:off x="4724400" y="3947070"/>
            <a:ext cx="4190999" cy="1524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4724400" y="3947070"/>
            <a:ext cx="4190999" cy="152400"/>
          </a:xfrm>
          <a:prstGeom prst="rect">
            <a:avLst/>
          </a:prstGeom>
          <a:noFill/>
          <a:ln>
            <a:noFill/>
          </a:ln>
        </p:spPr>
        <p:txBody>
          <a:bodyPr wrap="square" lIns="0" tIns="0" rIns="0" bIns="0" anchor="t">
            <a:spAutoFit/>
          </a:bodyPr>
          <a:lstStyle/>
          <a:p>
            <a:pPr algn="r">
              <a:spcAft>
                <a:spcPts val="1200"/>
              </a:spcAft>
            </a:pPr>
            <a:r>
              <a:rPr sz="900" b="0" i="0">
                <a:solidFill>
                  <a:srgbClr val="616161"/>
                </a:solidFill>
                <a:latin typeface="Proxima Nova"/>
              </a:rPr>
              <a:t>Photo by Martin Sanchez on Unsplash</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t>Conclusion and Key Takeaways</a:t>
            </a:r>
          </a:p>
        </p:txBody>
      </p:sp>
      <p:sp>
        <p:nvSpPr>
          <p:cNvPr id="4" name="Subtitle 3"/>
          <p:cNvSpPr>
            <a:spLocks noGrp="1"/>
          </p:cNvSpPr>
          <p:nvPr>
            <p:ph type="subTitle" idx="13"/>
          </p:nvPr>
        </p:nvSpPr>
        <p:spPr/>
        <p:txBody>
          <a:bodyPr>
            <a:normAutofit/>
          </a:bodyPr>
          <a:lstStyle/>
          <a:p>
            <a:r>
              <a:t>Summarizing Our Path Forward</a:t>
            </a:r>
          </a:p>
        </p:txBody>
      </p:sp>
      <p:sp>
        <p:nvSpPr>
          <p:cNvPr id="5" name="Rectangle 4"/>
          <p:cNvSpPr/>
          <p:nvPr/>
        </p:nvSpPr>
        <p:spPr>
          <a:xfrm>
            <a:off x="228600" y="1508670"/>
            <a:ext cx="8686800" cy="32004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ectangle 5"/>
          <p:cNvSpPr/>
          <p:nvPr/>
        </p:nvSpPr>
        <p:spPr>
          <a:xfrm>
            <a:off x="228600" y="1508670"/>
            <a:ext cx="8686800" cy="32004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defRPr sz="1300" b="0" i="0">
                <a:solidFill>
                  <a:srgbClr val="616161"/>
                </a:solidFill>
                <a:latin typeface="Proxima Nova"/>
              </a:defRPr>
            </a:pPr>
            <a:endParaRPr/>
          </a:p>
        </p:txBody>
      </p:sp>
      <p:sp>
        <p:nvSpPr>
          <p:cNvPr id="7" name="Rectangle 6"/>
          <p:cNvSpPr/>
          <p:nvPr/>
        </p:nvSpPr>
        <p:spPr>
          <a:xfrm>
            <a:off x="228600" y="1508670"/>
            <a:ext cx="8686800" cy="32004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Rectangle 7"/>
          <p:cNvSpPr/>
          <p:nvPr/>
        </p:nvSpPr>
        <p:spPr>
          <a:xfrm>
            <a:off x="228600" y="1508670"/>
            <a:ext cx="8686800" cy="2102643"/>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Rectangle 8"/>
          <p:cNvSpPr/>
          <p:nvPr/>
        </p:nvSpPr>
        <p:spPr>
          <a:xfrm>
            <a:off x="228600" y="1508670"/>
            <a:ext cx="2692300" cy="2102643"/>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ectangle 9"/>
          <p:cNvSpPr/>
          <p:nvPr/>
        </p:nvSpPr>
        <p:spPr>
          <a:xfrm>
            <a:off x="1422350" y="1508670"/>
            <a:ext cx="304800" cy="3048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1422350" y="1508670"/>
            <a:ext cx="304800" cy="304800"/>
          </a:xfrm>
          <a:prstGeom prst="rect">
            <a:avLst/>
          </a:prstGeom>
          <a:noFill/>
          <a:ln>
            <a:noFill/>
          </a:ln>
        </p:spPr>
        <p:txBody>
          <a:bodyPr wrap="square" lIns="0" tIns="0" rIns="0" bIns="0" anchor="t">
            <a:spAutoFit/>
          </a:bodyPr>
          <a:lstStyle/>
          <a:p>
            <a:pPr algn="ctr"/>
            <a:endParaRPr/>
          </a:p>
        </p:txBody>
      </p:sp>
      <p:pic>
        <p:nvPicPr>
          <p:cNvPr id="12" name="Picture 11" descr="tmpwzmzyh25.png"/>
          <p:cNvPicPr>
            <a:picLocks noChangeAspect="1"/>
          </p:cNvPicPr>
          <p:nvPr/>
        </p:nvPicPr>
        <p:blipFill>
          <a:blip r:embed="rId3"/>
          <a:stretch>
            <a:fillRect/>
          </a:stretch>
        </p:blipFill>
        <p:spPr>
          <a:xfrm>
            <a:off x="1422350" y="1508670"/>
            <a:ext cx="304800" cy="304800"/>
          </a:xfrm>
          <a:prstGeom prst="rect">
            <a:avLst/>
          </a:prstGeom>
        </p:spPr>
      </p:pic>
      <p:sp>
        <p:nvSpPr>
          <p:cNvPr id="13" name="TextBox 12"/>
          <p:cNvSpPr txBox="1"/>
          <p:nvPr/>
        </p:nvSpPr>
        <p:spPr>
          <a:xfrm>
            <a:off x="228600" y="1965870"/>
            <a:ext cx="2692300" cy="205680"/>
          </a:xfrm>
          <a:prstGeom prst="rect">
            <a:avLst/>
          </a:prstGeom>
          <a:noFill/>
          <a:ln>
            <a:noFill/>
          </a:ln>
        </p:spPr>
        <p:txBody>
          <a:bodyPr wrap="square" lIns="0" tIns="0" rIns="0" bIns="0" anchor="t">
            <a:spAutoFit/>
          </a:bodyPr>
          <a:lstStyle/>
          <a:p>
            <a:pPr algn="ctr"/>
            <a:r>
              <a:rPr sz="1300" b="1" i="0">
                <a:solidFill>
                  <a:srgbClr val="616161"/>
                </a:solidFill>
                <a:latin typeface="Proxima Nova"/>
              </a:rPr>
              <a:t>Summary of Strategies</a:t>
            </a:r>
          </a:p>
          <a:p>
            <a:pPr algn="ctr">
              <a:spcAft>
                <a:spcPts val="1200"/>
              </a:spcAft>
            </a:pPr>
            <a:r>
              <a:rPr sz="1300" b="0" i="0">
                <a:solidFill>
                  <a:srgbClr val="616161"/>
                </a:solidFill>
                <a:latin typeface="Proxima Nova"/>
              </a:rPr>
              <a:t>The successful navigation of cultural nuances, combined with effective negotiation strategies, will enhance our prospects in securing fruitful partnerships.</a:t>
            </a:r>
          </a:p>
        </p:txBody>
      </p:sp>
      <p:sp>
        <p:nvSpPr>
          <p:cNvPr id="14" name="Rectangle 13"/>
          <p:cNvSpPr/>
          <p:nvPr/>
        </p:nvSpPr>
        <p:spPr>
          <a:xfrm>
            <a:off x="3225700" y="1508670"/>
            <a:ext cx="2692449" cy="2102643"/>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Rectangle 14"/>
          <p:cNvSpPr/>
          <p:nvPr/>
        </p:nvSpPr>
        <p:spPr>
          <a:xfrm>
            <a:off x="4419451" y="1508670"/>
            <a:ext cx="304800" cy="3048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4419451" y="1508670"/>
            <a:ext cx="304800" cy="304800"/>
          </a:xfrm>
          <a:prstGeom prst="rect">
            <a:avLst/>
          </a:prstGeom>
          <a:noFill/>
          <a:ln>
            <a:noFill/>
          </a:ln>
        </p:spPr>
        <p:txBody>
          <a:bodyPr wrap="square" lIns="0" tIns="0" rIns="0" bIns="0" anchor="t">
            <a:spAutoFit/>
          </a:bodyPr>
          <a:lstStyle/>
          <a:p>
            <a:pPr algn="ctr"/>
            <a:endParaRPr/>
          </a:p>
        </p:txBody>
      </p:sp>
      <p:pic>
        <p:nvPicPr>
          <p:cNvPr id="17" name="Picture 16" descr="tmpjnr0dk81.png"/>
          <p:cNvPicPr>
            <a:picLocks noChangeAspect="1"/>
          </p:cNvPicPr>
          <p:nvPr/>
        </p:nvPicPr>
        <p:blipFill>
          <a:blip r:embed="rId4"/>
          <a:stretch>
            <a:fillRect/>
          </a:stretch>
        </p:blipFill>
        <p:spPr>
          <a:xfrm>
            <a:off x="4419451" y="1508670"/>
            <a:ext cx="304800" cy="304800"/>
          </a:xfrm>
          <a:prstGeom prst="rect">
            <a:avLst/>
          </a:prstGeom>
        </p:spPr>
      </p:pic>
      <p:sp>
        <p:nvSpPr>
          <p:cNvPr id="18" name="TextBox 17"/>
          <p:cNvSpPr txBox="1"/>
          <p:nvPr/>
        </p:nvSpPr>
        <p:spPr>
          <a:xfrm>
            <a:off x="3225700" y="1965870"/>
            <a:ext cx="2692449" cy="205680"/>
          </a:xfrm>
          <a:prstGeom prst="rect">
            <a:avLst/>
          </a:prstGeom>
          <a:noFill/>
          <a:ln>
            <a:noFill/>
          </a:ln>
        </p:spPr>
        <p:txBody>
          <a:bodyPr wrap="square" lIns="0" tIns="0" rIns="0" bIns="0" anchor="t">
            <a:spAutoFit/>
          </a:bodyPr>
          <a:lstStyle/>
          <a:p>
            <a:pPr algn="ctr"/>
            <a:r>
              <a:rPr sz="1300" b="1" i="0">
                <a:solidFill>
                  <a:srgbClr val="616161"/>
                </a:solidFill>
                <a:latin typeface="Proxima Nova"/>
              </a:rPr>
              <a:t>Importance of Cultural Competence</a:t>
            </a:r>
          </a:p>
          <a:p>
            <a:pPr algn="ctr">
              <a:spcAft>
                <a:spcPts val="1200"/>
              </a:spcAft>
            </a:pPr>
            <a:r>
              <a:rPr sz="1300" b="0" i="0">
                <a:solidFill>
                  <a:srgbClr val="616161"/>
                </a:solidFill>
                <a:latin typeface="Proxima Nova"/>
              </a:rPr>
              <a:t>Cultural competence is of utmost importance in international dealings, directly influencing negotiation dynamics and relationship development.</a:t>
            </a:r>
          </a:p>
        </p:txBody>
      </p:sp>
      <p:sp>
        <p:nvSpPr>
          <p:cNvPr id="19" name="Rectangle 18"/>
          <p:cNvSpPr/>
          <p:nvPr/>
        </p:nvSpPr>
        <p:spPr>
          <a:xfrm>
            <a:off x="6222950" y="1508670"/>
            <a:ext cx="2692300" cy="2102643"/>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Rectangle 19"/>
          <p:cNvSpPr/>
          <p:nvPr/>
        </p:nvSpPr>
        <p:spPr>
          <a:xfrm>
            <a:off x="7416700" y="1508670"/>
            <a:ext cx="304800" cy="3048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1" name="TextBox 20"/>
          <p:cNvSpPr txBox="1"/>
          <p:nvPr/>
        </p:nvSpPr>
        <p:spPr>
          <a:xfrm>
            <a:off x="7416700" y="1508670"/>
            <a:ext cx="304800" cy="304800"/>
          </a:xfrm>
          <a:prstGeom prst="rect">
            <a:avLst/>
          </a:prstGeom>
          <a:noFill/>
          <a:ln>
            <a:noFill/>
          </a:ln>
        </p:spPr>
        <p:txBody>
          <a:bodyPr wrap="square" lIns="0" tIns="0" rIns="0" bIns="0" anchor="t">
            <a:spAutoFit/>
          </a:bodyPr>
          <a:lstStyle/>
          <a:p>
            <a:pPr algn="ctr"/>
            <a:endParaRPr/>
          </a:p>
        </p:txBody>
      </p:sp>
      <p:pic>
        <p:nvPicPr>
          <p:cNvPr id="22" name="Picture 21" descr="tmpw7iqwyvu.png"/>
          <p:cNvPicPr>
            <a:picLocks noChangeAspect="1"/>
          </p:cNvPicPr>
          <p:nvPr/>
        </p:nvPicPr>
        <p:blipFill>
          <a:blip r:embed="rId5"/>
          <a:stretch>
            <a:fillRect/>
          </a:stretch>
        </p:blipFill>
        <p:spPr>
          <a:xfrm>
            <a:off x="7416700" y="1508670"/>
            <a:ext cx="304800" cy="304800"/>
          </a:xfrm>
          <a:prstGeom prst="rect">
            <a:avLst/>
          </a:prstGeom>
        </p:spPr>
      </p:pic>
      <p:sp>
        <p:nvSpPr>
          <p:cNvPr id="23" name="TextBox 22"/>
          <p:cNvSpPr txBox="1"/>
          <p:nvPr/>
        </p:nvSpPr>
        <p:spPr>
          <a:xfrm>
            <a:off x="6222950" y="1965870"/>
            <a:ext cx="2692300" cy="411360"/>
          </a:xfrm>
          <a:prstGeom prst="rect">
            <a:avLst/>
          </a:prstGeom>
          <a:noFill/>
          <a:ln>
            <a:noFill/>
          </a:ln>
        </p:spPr>
        <p:txBody>
          <a:bodyPr wrap="square" lIns="0" tIns="0" rIns="0" bIns="0" anchor="t">
            <a:spAutoFit/>
          </a:bodyPr>
          <a:lstStyle/>
          <a:p>
            <a:pPr algn="ctr"/>
            <a:r>
              <a:rPr sz="1300" b="1" i="0">
                <a:solidFill>
                  <a:srgbClr val="616161"/>
                </a:solidFill>
                <a:latin typeface="Proxima Nova"/>
              </a:rPr>
              <a:t>Envisioning a Successful Partnership</a:t>
            </a:r>
          </a:p>
          <a:p>
            <a:pPr algn="ctr">
              <a:spcAft>
                <a:spcPts val="1200"/>
              </a:spcAft>
            </a:pPr>
            <a:r>
              <a:rPr sz="1300" b="0" i="0">
                <a:solidFill>
                  <a:srgbClr val="616161"/>
                </a:solidFill>
                <a:latin typeface="Proxima Nova"/>
              </a:rPr>
              <a:t>A clear vision for partnership, grounded in respect for cultural differences and collaborative aspirations, will guide our future efforts in establishing enduring collaborations.</a:t>
            </a:r>
          </a:p>
        </p:txBody>
      </p:sp>
    </p:spTree>
  </p:cSld>
  <p:clrMapOvr>
    <a:masterClrMapping/>
  </p:clrMapOvr>
</p:sld>
</file>

<file path=ppt/theme/theme1.xml><?xml version="1.0" encoding="utf-8"?>
<a:theme xmlns:a="http://schemas.openxmlformats.org/drawingml/2006/main" name="Spearmint">
  <a:themeElements>
    <a:clrScheme name="Spearmint">
      <a:dk1>
        <a:srgbClr val="202729"/>
      </a:dk1>
      <a:lt1>
        <a:srgbClr val="FFFFFF"/>
      </a:lt1>
      <a:dk2>
        <a:srgbClr val="4BA173"/>
      </a:dk2>
      <a:lt2>
        <a:srgbClr val="63D297"/>
      </a:lt2>
      <a:accent1>
        <a:srgbClr val="353744"/>
      </a:accent1>
      <a:accent2>
        <a:srgbClr val="424242"/>
      </a:accent2>
      <a:accent3>
        <a:srgbClr val="616161"/>
      </a:accent3>
      <a:accent4>
        <a:srgbClr val="999999"/>
      </a:accent4>
      <a:accent5>
        <a:srgbClr val="FF5252"/>
      </a:accent5>
      <a:accent6>
        <a:srgbClr val="FFF176"/>
      </a:accent6>
      <a:hlink>
        <a:srgbClr val="63D297"/>
      </a:hlink>
      <a:folHlink>
        <a:srgbClr val="FF525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39</TotalTime>
  <Words>1947</Words>
  <Application>Microsoft Office PowerPoint</Application>
  <PresentationFormat>On-screen Show (16:9)</PresentationFormat>
  <Paragraphs>106</Paragraphs>
  <Slides>13</Slides>
  <Notes>12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Proxima Nova</vt:lpstr>
      <vt:lpstr>Times New Roman</vt:lpstr>
      <vt:lpstr>Spearmint</vt:lpstr>
      <vt:lpstr>PowerPoint Presentation</vt:lpstr>
      <vt:lpstr>Introduction to Strategic Partnerships</vt:lpstr>
      <vt:lpstr>Cultural Elements Impacting Negotiations</vt:lpstr>
      <vt:lpstr>Understanding Cultural Differences</vt:lpstr>
      <vt:lpstr>Barriers to Effective Communication</vt:lpstr>
      <vt:lpstr>Negotiation Styles and Techniques</vt:lpstr>
      <vt:lpstr>Strategies for Successful Negotiation</vt:lpstr>
      <vt:lpstr>Cultural Awareness and Adaptability</vt:lpstr>
      <vt:lpstr>Case Studies: Successful Partnerships</vt:lpstr>
      <vt:lpstr>Practical Tips for Board Members</vt:lpstr>
      <vt:lpstr>Long-term Relationship Building</vt:lpstr>
      <vt:lpstr>Potential Challenges Ahead</vt:lpstr>
      <vt:lpstr>Conclusion and Key Takeaways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Cristian Stoleru (2215119)</cp:lastModifiedBy>
  <cp:revision>5</cp:revision>
  <dcterms:modified xsi:type="dcterms:W3CDTF">2024-12-07T23:00:57Z</dcterms:modified>
</cp:coreProperties>
</file>