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61" r:id="rId3"/>
    <p:sldId id="262" r:id="rId4"/>
    <p:sldId id="260" r:id="rId5"/>
    <p:sldId id="264" r:id="rId6"/>
    <p:sldId id="263" r:id="rId7"/>
    <p:sldId id="258" r:id="rId8"/>
    <p:sldId id="265" r:id="rId9"/>
    <p:sldId id="26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368" autoAdjust="0"/>
    <p:restoredTop sz="94660"/>
  </p:normalViewPr>
  <p:slideViewPr>
    <p:cSldViewPr snapToGrid="0">
      <p:cViewPr>
        <p:scale>
          <a:sx n="60" d="100"/>
          <a:sy n="60" d="100"/>
        </p:scale>
        <p:origin x="932" y="1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E6F332-8902-40F0-8579-05C23DB9AA98}" type="datetimeFigureOut">
              <a:rPr lang="en-GB" smtClean="0"/>
              <a:t>18/02/2019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824652-8116-4045-9C14-DCEEF6FC6B01}" type="slidenum">
              <a:rPr lang="en-GB" smtClean="0"/>
              <a:t>‹#›</a:t>
            </a:fld>
            <a:endParaRPr lang="en-GB"/>
          </a:p>
        </p:txBody>
      </p:sp>
    </p:spTree>
    <p:extLst>
      <p:ext uri="{BB962C8B-B14F-4D97-AF65-F5344CB8AC3E}">
        <p14:creationId xmlns:p14="http://schemas.microsoft.com/office/powerpoint/2010/main" val="417520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1DB5B-C6E1-41E5-B527-9602EC0C3FA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7B438D0-49A6-4AF3-86B6-A8589609174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9E868E-0237-4474-B5EF-3AFCE5D14FA1}"/>
              </a:ext>
            </a:extLst>
          </p:cNvPr>
          <p:cNvSpPr>
            <a:spLocks noGrp="1"/>
          </p:cNvSpPr>
          <p:nvPr>
            <p:ph type="dt" sz="half" idx="10"/>
          </p:nvPr>
        </p:nvSpPr>
        <p:spPr/>
        <p:txBody>
          <a:bodyPr/>
          <a:lstStyle/>
          <a:p>
            <a:fld id="{066F09D7-AC5B-4649-A847-7E9D88793A2F}" type="datetimeFigureOut">
              <a:rPr lang="en-GB" smtClean="0"/>
              <a:t>15/02/2019</a:t>
            </a:fld>
            <a:endParaRPr lang="en-GB"/>
          </a:p>
        </p:txBody>
      </p:sp>
      <p:sp>
        <p:nvSpPr>
          <p:cNvPr id="5" name="Footer Placeholder 4">
            <a:extLst>
              <a:ext uri="{FF2B5EF4-FFF2-40B4-BE49-F238E27FC236}">
                <a16:creationId xmlns:a16="http://schemas.microsoft.com/office/drawing/2014/main" id="{6F3BB51C-DC3B-41FD-B4D3-6F7C6972FC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B04B97-882A-48CD-80AF-E6DA5FC6DD03}"/>
              </a:ext>
            </a:extLst>
          </p:cNvPr>
          <p:cNvSpPr>
            <a:spLocks noGrp="1"/>
          </p:cNvSpPr>
          <p:nvPr>
            <p:ph type="sldNum" sz="quarter" idx="12"/>
          </p:nvPr>
        </p:nvSpPr>
        <p:spPr/>
        <p:txBody>
          <a:bodyPr/>
          <a:lstStyle/>
          <a:p>
            <a:fld id="{5B900F37-80A8-48E5-B63E-0AE02A286129}" type="slidenum">
              <a:rPr lang="en-GB" smtClean="0"/>
              <a:t>‹#›</a:t>
            </a:fld>
            <a:endParaRPr lang="en-GB"/>
          </a:p>
        </p:txBody>
      </p:sp>
    </p:spTree>
    <p:extLst>
      <p:ext uri="{BB962C8B-B14F-4D97-AF65-F5344CB8AC3E}">
        <p14:creationId xmlns:p14="http://schemas.microsoft.com/office/powerpoint/2010/main" val="4689446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62CE1-8FCD-4852-AB8B-F6705865B5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77786A-0B4D-4DA4-9271-AB5F65DBF0A4}"/>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EDE3FB-D0A6-44BE-B91C-BCC2437860B9}"/>
              </a:ext>
            </a:extLst>
          </p:cNvPr>
          <p:cNvSpPr>
            <a:spLocks noGrp="1"/>
          </p:cNvSpPr>
          <p:nvPr>
            <p:ph type="dt" sz="half" idx="10"/>
          </p:nvPr>
        </p:nvSpPr>
        <p:spPr/>
        <p:txBody>
          <a:bodyPr/>
          <a:lstStyle/>
          <a:p>
            <a:fld id="{066F09D7-AC5B-4649-A847-7E9D88793A2F}" type="datetimeFigureOut">
              <a:rPr lang="en-GB" smtClean="0"/>
              <a:t>15/02/2019</a:t>
            </a:fld>
            <a:endParaRPr lang="en-GB"/>
          </a:p>
        </p:txBody>
      </p:sp>
      <p:sp>
        <p:nvSpPr>
          <p:cNvPr id="5" name="Footer Placeholder 4">
            <a:extLst>
              <a:ext uri="{FF2B5EF4-FFF2-40B4-BE49-F238E27FC236}">
                <a16:creationId xmlns:a16="http://schemas.microsoft.com/office/drawing/2014/main" id="{276E658E-01EA-4676-8A6C-B362AFBFE2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3CF5BA-452E-463F-BB52-E47D8B053B8D}"/>
              </a:ext>
            </a:extLst>
          </p:cNvPr>
          <p:cNvSpPr>
            <a:spLocks noGrp="1"/>
          </p:cNvSpPr>
          <p:nvPr>
            <p:ph type="sldNum" sz="quarter" idx="12"/>
          </p:nvPr>
        </p:nvSpPr>
        <p:spPr/>
        <p:txBody>
          <a:bodyPr/>
          <a:lstStyle/>
          <a:p>
            <a:fld id="{5B900F37-80A8-48E5-B63E-0AE02A286129}" type="slidenum">
              <a:rPr lang="en-GB" smtClean="0"/>
              <a:t>‹#›</a:t>
            </a:fld>
            <a:endParaRPr lang="en-GB"/>
          </a:p>
        </p:txBody>
      </p:sp>
    </p:spTree>
    <p:extLst>
      <p:ext uri="{BB962C8B-B14F-4D97-AF65-F5344CB8AC3E}">
        <p14:creationId xmlns:p14="http://schemas.microsoft.com/office/powerpoint/2010/main" val="9337101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17550-9E97-4572-9B28-E5B2A4E27FD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F64F306-52DE-4D9E-A948-95BD146490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B300669-8E77-47F0-B647-887027553BB2}"/>
              </a:ext>
            </a:extLst>
          </p:cNvPr>
          <p:cNvSpPr>
            <a:spLocks noGrp="1"/>
          </p:cNvSpPr>
          <p:nvPr>
            <p:ph type="dt" sz="half" idx="10"/>
          </p:nvPr>
        </p:nvSpPr>
        <p:spPr/>
        <p:txBody>
          <a:bodyPr/>
          <a:lstStyle/>
          <a:p>
            <a:fld id="{066F09D7-AC5B-4649-A847-7E9D88793A2F}" type="datetimeFigureOut">
              <a:rPr lang="en-GB" smtClean="0"/>
              <a:t>15/02/2019</a:t>
            </a:fld>
            <a:endParaRPr lang="en-GB"/>
          </a:p>
        </p:txBody>
      </p:sp>
      <p:sp>
        <p:nvSpPr>
          <p:cNvPr id="5" name="Footer Placeholder 4">
            <a:extLst>
              <a:ext uri="{FF2B5EF4-FFF2-40B4-BE49-F238E27FC236}">
                <a16:creationId xmlns:a16="http://schemas.microsoft.com/office/drawing/2014/main" id="{00A7574E-ED69-4D84-B665-D23FE3479E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89691E-407C-4257-950C-78B8ABD4041E}"/>
              </a:ext>
            </a:extLst>
          </p:cNvPr>
          <p:cNvSpPr>
            <a:spLocks noGrp="1"/>
          </p:cNvSpPr>
          <p:nvPr>
            <p:ph type="sldNum" sz="quarter" idx="12"/>
          </p:nvPr>
        </p:nvSpPr>
        <p:spPr/>
        <p:txBody>
          <a:bodyPr/>
          <a:lstStyle/>
          <a:p>
            <a:fld id="{5B900F37-80A8-48E5-B63E-0AE02A286129}" type="slidenum">
              <a:rPr lang="en-GB" smtClean="0"/>
              <a:t>‹#›</a:t>
            </a:fld>
            <a:endParaRPr lang="en-GB"/>
          </a:p>
        </p:txBody>
      </p:sp>
    </p:spTree>
    <p:extLst>
      <p:ext uri="{BB962C8B-B14F-4D97-AF65-F5344CB8AC3E}">
        <p14:creationId xmlns:p14="http://schemas.microsoft.com/office/powerpoint/2010/main" val="481758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67B0B-6BC9-4616-8976-FF5AB52E4EB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AC5D63-7FF8-4DDB-B306-ED5633719206}"/>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0579470-DB50-4980-BC2E-6F864CBE8AB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E5F526-44EB-434D-AED9-97220BB0693C}"/>
              </a:ext>
            </a:extLst>
          </p:cNvPr>
          <p:cNvSpPr>
            <a:spLocks noGrp="1"/>
          </p:cNvSpPr>
          <p:nvPr>
            <p:ph type="dt" sz="half" idx="10"/>
          </p:nvPr>
        </p:nvSpPr>
        <p:spPr/>
        <p:txBody>
          <a:bodyPr/>
          <a:lstStyle/>
          <a:p>
            <a:fld id="{066F09D7-AC5B-4649-A847-7E9D88793A2F}" type="datetimeFigureOut">
              <a:rPr lang="en-GB" smtClean="0"/>
              <a:t>15/02/2019</a:t>
            </a:fld>
            <a:endParaRPr lang="en-GB"/>
          </a:p>
        </p:txBody>
      </p:sp>
      <p:sp>
        <p:nvSpPr>
          <p:cNvPr id="6" name="Footer Placeholder 5">
            <a:extLst>
              <a:ext uri="{FF2B5EF4-FFF2-40B4-BE49-F238E27FC236}">
                <a16:creationId xmlns:a16="http://schemas.microsoft.com/office/drawing/2014/main" id="{3D2A2E8A-1E22-42E9-999E-EACB322415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572E29-4754-4C68-9E18-09D315BB605D}"/>
              </a:ext>
            </a:extLst>
          </p:cNvPr>
          <p:cNvSpPr>
            <a:spLocks noGrp="1"/>
          </p:cNvSpPr>
          <p:nvPr>
            <p:ph type="sldNum" sz="quarter" idx="12"/>
          </p:nvPr>
        </p:nvSpPr>
        <p:spPr/>
        <p:txBody>
          <a:bodyPr/>
          <a:lstStyle/>
          <a:p>
            <a:fld id="{5B900F37-80A8-48E5-B63E-0AE02A286129}" type="slidenum">
              <a:rPr lang="en-GB" smtClean="0"/>
              <a:t>‹#›</a:t>
            </a:fld>
            <a:endParaRPr lang="en-GB"/>
          </a:p>
        </p:txBody>
      </p:sp>
    </p:spTree>
    <p:extLst>
      <p:ext uri="{BB962C8B-B14F-4D97-AF65-F5344CB8AC3E}">
        <p14:creationId xmlns:p14="http://schemas.microsoft.com/office/powerpoint/2010/main" val="41040106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841F1-27AD-4D2C-A8E8-DE684DDBC80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71A42C-1B03-45FD-8A1E-E2B2BB798B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EC52F68-B3C8-4BC1-B260-DC81C83F2A2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A307A17-4B50-441E-B1FF-4692E0F827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236C816-BA7D-403F-BC44-599EE804163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0C8CB2B-5CF1-42BD-9039-309D6DCBB855}"/>
              </a:ext>
            </a:extLst>
          </p:cNvPr>
          <p:cNvSpPr>
            <a:spLocks noGrp="1"/>
          </p:cNvSpPr>
          <p:nvPr>
            <p:ph type="dt" sz="half" idx="10"/>
          </p:nvPr>
        </p:nvSpPr>
        <p:spPr/>
        <p:txBody>
          <a:bodyPr/>
          <a:lstStyle/>
          <a:p>
            <a:fld id="{066F09D7-AC5B-4649-A847-7E9D88793A2F}" type="datetimeFigureOut">
              <a:rPr lang="en-GB" smtClean="0"/>
              <a:t>15/02/2019</a:t>
            </a:fld>
            <a:endParaRPr lang="en-GB"/>
          </a:p>
        </p:txBody>
      </p:sp>
      <p:sp>
        <p:nvSpPr>
          <p:cNvPr id="8" name="Footer Placeholder 7">
            <a:extLst>
              <a:ext uri="{FF2B5EF4-FFF2-40B4-BE49-F238E27FC236}">
                <a16:creationId xmlns:a16="http://schemas.microsoft.com/office/drawing/2014/main" id="{C008E75F-0EC9-4A81-8DC8-467BAF6D521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526E542-CF86-4F0D-B11E-5EFC0EEDA04D}"/>
              </a:ext>
            </a:extLst>
          </p:cNvPr>
          <p:cNvSpPr>
            <a:spLocks noGrp="1"/>
          </p:cNvSpPr>
          <p:nvPr>
            <p:ph type="sldNum" sz="quarter" idx="12"/>
          </p:nvPr>
        </p:nvSpPr>
        <p:spPr/>
        <p:txBody>
          <a:bodyPr/>
          <a:lstStyle/>
          <a:p>
            <a:fld id="{5B900F37-80A8-48E5-B63E-0AE02A286129}" type="slidenum">
              <a:rPr lang="en-GB" smtClean="0"/>
              <a:t>‹#›</a:t>
            </a:fld>
            <a:endParaRPr lang="en-GB"/>
          </a:p>
        </p:txBody>
      </p:sp>
    </p:spTree>
    <p:extLst>
      <p:ext uri="{BB962C8B-B14F-4D97-AF65-F5344CB8AC3E}">
        <p14:creationId xmlns:p14="http://schemas.microsoft.com/office/powerpoint/2010/main" val="2690629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25D46-3F8A-41A6-8818-86C28A7236F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ED1EF6-F21F-44C6-AF5E-3286C3388FAD}"/>
              </a:ext>
            </a:extLst>
          </p:cNvPr>
          <p:cNvSpPr>
            <a:spLocks noGrp="1"/>
          </p:cNvSpPr>
          <p:nvPr>
            <p:ph type="dt" sz="half" idx="10"/>
          </p:nvPr>
        </p:nvSpPr>
        <p:spPr/>
        <p:txBody>
          <a:bodyPr/>
          <a:lstStyle/>
          <a:p>
            <a:fld id="{066F09D7-AC5B-4649-A847-7E9D88793A2F}" type="datetimeFigureOut">
              <a:rPr lang="en-GB" smtClean="0"/>
              <a:t>15/02/2019</a:t>
            </a:fld>
            <a:endParaRPr lang="en-GB"/>
          </a:p>
        </p:txBody>
      </p:sp>
      <p:sp>
        <p:nvSpPr>
          <p:cNvPr id="4" name="Footer Placeholder 3">
            <a:extLst>
              <a:ext uri="{FF2B5EF4-FFF2-40B4-BE49-F238E27FC236}">
                <a16:creationId xmlns:a16="http://schemas.microsoft.com/office/drawing/2014/main" id="{A6E25E19-382B-4ED0-A45A-EBE06666C21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0F8AD13-249C-48C3-A53D-9AA2E58B1E33}"/>
              </a:ext>
            </a:extLst>
          </p:cNvPr>
          <p:cNvSpPr>
            <a:spLocks noGrp="1"/>
          </p:cNvSpPr>
          <p:nvPr>
            <p:ph type="sldNum" sz="quarter" idx="12"/>
          </p:nvPr>
        </p:nvSpPr>
        <p:spPr/>
        <p:txBody>
          <a:bodyPr/>
          <a:lstStyle/>
          <a:p>
            <a:fld id="{5B900F37-80A8-48E5-B63E-0AE02A286129}" type="slidenum">
              <a:rPr lang="en-GB" smtClean="0"/>
              <a:t>‹#›</a:t>
            </a:fld>
            <a:endParaRPr lang="en-GB"/>
          </a:p>
        </p:txBody>
      </p:sp>
    </p:spTree>
    <p:extLst>
      <p:ext uri="{BB962C8B-B14F-4D97-AF65-F5344CB8AC3E}">
        <p14:creationId xmlns:p14="http://schemas.microsoft.com/office/powerpoint/2010/main" val="1164258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72D432-2657-4534-8B53-B6880CD9B07A}"/>
              </a:ext>
            </a:extLst>
          </p:cNvPr>
          <p:cNvSpPr>
            <a:spLocks noGrp="1"/>
          </p:cNvSpPr>
          <p:nvPr>
            <p:ph type="dt" sz="half" idx="10"/>
          </p:nvPr>
        </p:nvSpPr>
        <p:spPr/>
        <p:txBody>
          <a:bodyPr/>
          <a:lstStyle/>
          <a:p>
            <a:fld id="{066F09D7-AC5B-4649-A847-7E9D88793A2F}" type="datetimeFigureOut">
              <a:rPr lang="en-GB" smtClean="0"/>
              <a:t>15/02/2019</a:t>
            </a:fld>
            <a:endParaRPr lang="en-GB"/>
          </a:p>
        </p:txBody>
      </p:sp>
      <p:sp>
        <p:nvSpPr>
          <p:cNvPr id="3" name="Footer Placeholder 2">
            <a:extLst>
              <a:ext uri="{FF2B5EF4-FFF2-40B4-BE49-F238E27FC236}">
                <a16:creationId xmlns:a16="http://schemas.microsoft.com/office/drawing/2014/main" id="{BD83AB22-B2D4-4C51-9480-7796D8FCE2C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FFB0536-94E9-4F8C-9BF3-FF532B8245D8}"/>
              </a:ext>
            </a:extLst>
          </p:cNvPr>
          <p:cNvSpPr>
            <a:spLocks noGrp="1"/>
          </p:cNvSpPr>
          <p:nvPr>
            <p:ph type="sldNum" sz="quarter" idx="12"/>
          </p:nvPr>
        </p:nvSpPr>
        <p:spPr/>
        <p:txBody>
          <a:bodyPr/>
          <a:lstStyle/>
          <a:p>
            <a:fld id="{5B900F37-80A8-48E5-B63E-0AE02A286129}" type="slidenum">
              <a:rPr lang="en-GB" smtClean="0"/>
              <a:t>‹#›</a:t>
            </a:fld>
            <a:endParaRPr lang="en-GB"/>
          </a:p>
        </p:txBody>
      </p:sp>
    </p:spTree>
    <p:extLst>
      <p:ext uri="{BB962C8B-B14F-4D97-AF65-F5344CB8AC3E}">
        <p14:creationId xmlns:p14="http://schemas.microsoft.com/office/powerpoint/2010/main" val="699389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8ACC0-6358-47A4-A23F-CF77F00717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E6FA027-D275-4B18-8CB2-001E501AC5E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179CAD6-8501-412B-983F-24AB7674D8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AAE458F-2706-4487-ACC7-AD67211A98CB}"/>
              </a:ext>
            </a:extLst>
          </p:cNvPr>
          <p:cNvSpPr>
            <a:spLocks noGrp="1"/>
          </p:cNvSpPr>
          <p:nvPr>
            <p:ph type="dt" sz="half" idx="10"/>
          </p:nvPr>
        </p:nvSpPr>
        <p:spPr/>
        <p:txBody>
          <a:bodyPr/>
          <a:lstStyle/>
          <a:p>
            <a:fld id="{066F09D7-AC5B-4649-A847-7E9D88793A2F}" type="datetimeFigureOut">
              <a:rPr lang="en-GB" smtClean="0"/>
              <a:t>15/02/2019</a:t>
            </a:fld>
            <a:endParaRPr lang="en-GB"/>
          </a:p>
        </p:txBody>
      </p:sp>
      <p:sp>
        <p:nvSpPr>
          <p:cNvPr id="6" name="Footer Placeholder 5">
            <a:extLst>
              <a:ext uri="{FF2B5EF4-FFF2-40B4-BE49-F238E27FC236}">
                <a16:creationId xmlns:a16="http://schemas.microsoft.com/office/drawing/2014/main" id="{24E1355A-019C-428C-BBCB-F5E8FBBF76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54C436-CB05-4D2C-977B-D417FB2EACAE}"/>
              </a:ext>
            </a:extLst>
          </p:cNvPr>
          <p:cNvSpPr>
            <a:spLocks noGrp="1"/>
          </p:cNvSpPr>
          <p:nvPr>
            <p:ph type="sldNum" sz="quarter" idx="12"/>
          </p:nvPr>
        </p:nvSpPr>
        <p:spPr/>
        <p:txBody>
          <a:bodyPr/>
          <a:lstStyle/>
          <a:p>
            <a:fld id="{5B900F37-80A8-48E5-B63E-0AE02A286129}" type="slidenum">
              <a:rPr lang="en-GB" smtClean="0"/>
              <a:t>‹#›</a:t>
            </a:fld>
            <a:endParaRPr lang="en-GB"/>
          </a:p>
        </p:txBody>
      </p:sp>
    </p:spTree>
    <p:extLst>
      <p:ext uri="{BB962C8B-B14F-4D97-AF65-F5344CB8AC3E}">
        <p14:creationId xmlns:p14="http://schemas.microsoft.com/office/powerpoint/2010/main" val="32604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412F3-4067-4816-B86E-7640116FC8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9216117-5077-408D-AB89-4DC14A0E8FB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553798A-49E6-44FB-B36C-3B73ADBA0B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E30E170-DF5C-40DE-90E5-18F646A3586C}"/>
              </a:ext>
            </a:extLst>
          </p:cNvPr>
          <p:cNvSpPr>
            <a:spLocks noGrp="1"/>
          </p:cNvSpPr>
          <p:nvPr>
            <p:ph type="dt" sz="half" idx="10"/>
          </p:nvPr>
        </p:nvSpPr>
        <p:spPr/>
        <p:txBody>
          <a:bodyPr/>
          <a:lstStyle/>
          <a:p>
            <a:fld id="{066F09D7-AC5B-4649-A847-7E9D88793A2F}" type="datetimeFigureOut">
              <a:rPr lang="en-GB" smtClean="0"/>
              <a:t>15/02/2019</a:t>
            </a:fld>
            <a:endParaRPr lang="en-GB"/>
          </a:p>
        </p:txBody>
      </p:sp>
      <p:sp>
        <p:nvSpPr>
          <p:cNvPr id="6" name="Footer Placeholder 5">
            <a:extLst>
              <a:ext uri="{FF2B5EF4-FFF2-40B4-BE49-F238E27FC236}">
                <a16:creationId xmlns:a16="http://schemas.microsoft.com/office/drawing/2014/main" id="{1E86FB57-CD24-4459-A7DF-D675F4C269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1ABBE0-5CF0-47CB-8127-CDD3E991884A}"/>
              </a:ext>
            </a:extLst>
          </p:cNvPr>
          <p:cNvSpPr>
            <a:spLocks noGrp="1"/>
          </p:cNvSpPr>
          <p:nvPr>
            <p:ph type="sldNum" sz="quarter" idx="12"/>
          </p:nvPr>
        </p:nvSpPr>
        <p:spPr/>
        <p:txBody>
          <a:bodyPr/>
          <a:lstStyle/>
          <a:p>
            <a:fld id="{5B900F37-80A8-48E5-B63E-0AE02A286129}" type="slidenum">
              <a:rPr lang="en-GB" smtClean="0"/>
              <a:t>‹#›</a:t>
            </a:fld>
            <a:endParaRPr lang="en-GB"/>
          </a:p>
        </p:txBody>
      </p:sp>
    </p:spTree>
    <p:extLst>
      <p:ext uri="{BB962C8B-B14F-4D97-AF65-F5344CB8AC3E}">
        <p14:creationId xmlns:p14="http://schemas.microsoft.com/office/powerpoint/2010/main" val="5518343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0FE6E-F63D-463F-92A3-5D8D5C9F76A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2BA0F9-5EA4-42EC-BA42-ACC7CD9D770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AF1D25-73F3-4000-A047-71A3BF6FAAE0}"/>
              </a:ext>
            </a:extLst>
          </p:cNvPr>
          <p:cNvSpPr>
            <a:spLocks noGrp="1"/>
          </p:cNvSpPr>
          <p:nvPr>
            <p:ph type="dt" sz="half" idx="10"/>
          </p:nvPr>
        </p:nvSpPr>
        <p:spPr/>
        <p:txBody>
          <a:bodyPr/>
          <a:lstStyle/>
          <a:p>
            <a:fld id="{066F09D7-AC5B-4649-A847-7E9D88793A2F}" type="datetimeFigureOut">
              <a:rPr lang="en-GB" smtClean="0"/>
              <a:t>15/02/2019</a:t>
            </a:fld>
            <a:endParaRPr lang="en-GB"/>
          </a:p>
        </p:txBody>
      </p:sp>
      <p:sp>
        <p:nvSpPr>
          <p:cNvPr id="5" name="Footer Placeholder 4">
            <a:extLst>
              <a:ext uri="{FF2B5EF4-FFF2-40B4-BE49-F238E27FC236}">
                <a16:creationId xmlns:a16="http://schemas.microsoft.com/office/drawing/2014/main" id="{0A8C1BED-33C0-414B-A481-E00AF14B00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3AF29A-8AA7-46D9-BEAB-DEE1F88CE08C}"/>
              </a:ext>
            </a:extLst>
          </p:cNvPr>
          <p:cNvSpPr>
            <a:spLocks noGrp="1"/>
          </p:cNvSpPr>
          <p:nvPr>
            <p:ph type="sldNum" sz="quarter" idx="12"/>
          </p:nvPr>
        </p:nvSpPr>
        <p:spPr/>
        <p:txBody>
          <a:bodyPr/>
          <a:lstStyle/>
          <a:p>
            <a:fld id="{5B900F37-80A8-48E5-B63E-0AE02A286129}" type="slidenum">
              <a:rPr lang="en-GB" smtClean="0"/>
              <a:t>‹#›</a:t>
            </a:fld>
            <a:endParaRPr lang="en-GB"/>
          </a:p>
        </p:txBody>
      </p:sp>
    </p:spTree>
    <p:extLst>
      <p:ext uri="{BB962C8B-B14F-4D97-AF65-F5344CB8AC3E}">
        <p14:creationId xmlns:p14="http://schemas.microsoft.com/office/powerpoint/2010/main" val="42003556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D4557E-63CD-4635-B36E-71991277EEE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3582D37-E947-484B-A95C-4216CAE86315}"/>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C68959-50E7-4D71-8F49-0D006B2F2425}"/>
              </a:ext>
            </a:extLst>
          </p:cNvPr>
          <p:cNvSpPr>
            <a:spLocks noGrp="1"/>
          </p:cNvSpPr>
          <p:nvPr>
            <p:ph type="dt" sz="half" idx="10"/>
          </p:nvPr>
        </p:nvSpPr>
        <p:spPr/>
        <p:txBody>
          <a:bodyPr/>
          <a:lstStyle/>
          <a:p>
            <a:fld id="{066F09D7-AC5B-4649-A847-7E9D88793A2F}" type="datetimeFigureOut">
              <a:rPr lang="en-GB" smtClean="0"/>
              <a:t>15/02/2019</a:t>
            </a:fld>
            <a:endParaRPr lang="en-GB"/>
          </a:p>
        </p:txBody>
      </p:sp>
      <p:sp>
        <p:nvSpPr>
          <p:cNvPr id="5" name="Footer Placeholder 4">
            <a:extLst>
              <a:ext uri="{FF2B5EF4-FFF2-40B4-BE49-F238E27FC236}">
                <a16:creationId xmlns:a16="http://schemas.microsoft.com/office/drawing/2014/main" id="{E89298AE-2CDA-4AA2-847F-AC36D25D57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7A2E5B-0297-4FE1-BEB1-183841127317}"/>
              </a:ext>
            </a:extLst>
          </p:cNvPr>
          <p:cNvSpPr>
            <a:spLocks noGrp="1"/>
          </p:cNvSpPr>
          <p:nvPr>
            <p:ph type="sldNum" sz="quarter" idx="12"/>
          </p:nvPr>
        </p:nvSpPr>
        <p:spPr/>
        <p:txBody>
          <a:bodyPr/>
          <a:lstStyle/>
          <a:p>
            <a:fld id="{5B900F37-80A8-48E5-B63E-0AE02A286129}" type="slidenum">
              <a:rPr lang="en-GB" smtClean="0"/>
              <a:t>‹#›</a:t>
            </a:fld>
            <a:endParaRPr lang="en-GB"/>
          </a:p>
        </p:txBody>
      </p:sp>
    </p:spTree>
    <p:extLst>
      <p:ext uri="{BB962C8B-B14F-4D97-AF65-F5344CB8AC3E}">
        <p14:creationId xmlns:p14="http://schemas.microsoft.com/office/powerpoint/2010/main" val="2307196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E88167F-A65A-48C3-8762-BEA2D5BF74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8083C9-0D7A-4E33-8464-17A64C63F5A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E38D40-05C9-43B2-905C-B7C5EDC2016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6F09D7-AC5B-4649-A847-7E9D88793A2F}" type="datetimeFigureOut">
              <a:rPr lang="en-GB" smtClean="0"/>
              <a:t>15/02/2019</a:t>
            </a:fld>
            <a:endParaRPr lang="en-GB"/>
          </a:p>
        </p:txBody>
      </p:sp>
      <p:sp>
        <p:nvSpPr>
          <p:cNvPr id="5" name="Footer Placeholder 4">
            <a:extLst>
              <a:ext uri="{FF2B5EF4-FFF2-40B4-BE49-F238E27FC236}">
                <a16:creationId xmlns:a16="http://schemas.microsoft.com/office/drawing/2014/main" id="{9D22B380-E302-407C-9BED-9AADF54812A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C55F683-4AA4-468B-BCF8-80050DAC9A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900F37-80A8-48E5-B63E-0AE02A286129}" type="slidenum">
              <a:rPr lang="en-GB" smtClean="0"/>
              <a:t>‹#›</a:t>
            </a:fld>
            <a:endParaRPr lang="en-GB"/>
          </a:p>
        </p:txBody>
      </p:sp>
    </p:spTree>
    <p:extLst>
      <p:ext uri="{BB962C8B-B14F-4D97-AF65-F5344CB8AC3E}">
        <p14:creationId xmlns:p14="http://schemas.microsoft.com/office/powerpoint/2010/main" val="4241016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walesonline.co.uk/news/education/devastating-effect-poverty-having-young-14171835" TargetMode="External"/><Relationship Id="rId3" Type="http://schemas.openxmlformats.org/officeDocument/2006/relationships/hyperlink" Target="https://www.bbc.co.uk/news/uk-wales-42708120" TargetMode="External"/><Relationship Id="rId7" Type="http://schemas.openxmlformats.org/officeDocument/2006/relationships/hyperlink" Target="https://gov.wales/statistics-and-research/academic-achievement-free-school-meals/ad-hoc-statistical-requests/?lang=en" TargetMode="External"/><Relationship Id="rId2" Type="http://schemas.openxmlformats.org/officeDocument/2006/relationships/hyperlink" Target="http://old.communityjournal.net/wp-content/uploads/2015/01/poverty-hurts.jpg"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social-mobility-index-2017-data" TargetMode="External"/><Relationship Id="rId5" Type="http://schemas.openxmlformats.org/officeDocument/2006/relationships/hyperlink" Target="http://www.poverty.ac.uk/definitions-poverty/social-exclusion" TargetMode="External"/><Relationship Id="rId4" Type="http://schemas.openxmlformats.org/officeDocument/2006/relationships/hyperlink" Target="https://www.bing.com/images/search?view=detailV2&amp;id=0F7598AE4E7E9D0DFAD82DB9AD07623F6B8132F0&amp;thid=OIP.fM_weXf5udaT3yDLnEWzjQHaHm&amp;exph=300&amp;expw=292&amp;q=flying+start&amp;selectedindex=1&amp;ajaxhist=0&amp;vt=0&amp;eim=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5555856-9970-4BC3-9AA9-6A917F53A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9972" y="0"/>
            <a:ext cx="642172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F487851-BFAF-46D8-A1ED-50CAD6E46F5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28DC52AF-69BB-449A-B186-2EA4658357C6}"/>
              </a:ext>
            </a:extLst>
          </p:cNvPr>
          <p:cNvSpPr>
            <a:spLocks noGrp="1"/>
          </p:cNvSpPr>
          <p:nvPr>
            <p:ph type="ctrTitle"/>
          </p:nvPr>
        </p:nvSpPr>
        <p:spPr>
          <a:xfrm>
            <a:off x="50947" y="2780442"/>
            <a:ext cx="6197600" cy="1297115"/>
          </a:xfrm>
        </p:spPr>
        <p:txBody>
          <a:bodyPr anchor="t">
            <a:normAutofit/>
          </a:bodyPr>
          <a:lstStyle/>
          <a:p>
            <a:pPr algn="l"/>
            <a:r>
              <a:rPr lang="en-US" sz="4100" b="1" dirty="0">
                <a:solidFill>
                  <a:srgbClr val="000000"/>
                </a:solidFill>
              </a:rPr>
              <a:t>The Flying Start Scheme</a:t>
            </a:r>
            <a:endParaRPr lang="en-GB" sz="4100" b="1" dirty="0">
              <a:solidFill>
                <a:srgbClr val="000000"/>
              </a:solidFill>
            </a:endParaRPr>
          </a:p>
        </p:txBody>
      </p:sp>
      <p:sp>
        <p:nvSpPr>
          <p:cNvPr id="14" name="Freeform 50">
            <a:extLst>
              <a:ext uri="{FF2B5EF4-FFF2-40B4-BE49-F238E27FC236}">
                <a16:creationId xmlns:a16="http://schemas.microsoft.com/office/drawing/2014/main" id="{13722DD7-BA73-4776-93A3-94491FEF7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7121"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close up of a sign&#10;&#10;Description automatically generated">
            <a:extLst>
              <a:ext uri="{FF2B5EF4-FFF2-40B4-BE49-F238E27FC236}">
                <a16:creationId xmlns:a16="http://schemas.microsoft.com/office/drawing/2014/main" id="{E8BEB94F-56CA-45FC-8A0F-00B1D88193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09770" y="1758584"/>
            <a:ext cx="4141760" cy="4255232"/>
          </a:xfrm>
          <a:prstGeom prst="rect">
            <a:avLst/>
          </a:prstGeom>
        </p:spPr>
      </p:pic>
    </p:spTree>
    <p:extLst>
      <p:ext uri="{BB962C8B-B14F-4D97-AF65-F5344CB8AC3E}">
        <p14:creationId xmlns:p14="http://schemas.microsoft.com/office/powerpoint/2010/main" val="658780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A04E7-7847-45B5-9C09-BB5DA9056D9A}"/>
              </a:ext>
            </a:extLst>
          </p:cNvPr>
          <p:cNvSpPr>
            <a:spLocks noGrp="1"/>
          </p:cNvSpPr>
          <p:nvPr>
            <p:ph type="title"/>
          </p:nvPr>
        </p:nvSpPr>
        <p:spPr/>
        <p:txBody>
          <a:bodyPr/>
          <a:lstStyle/>
          <a:p>
            <a:r>
              <a:rPr lang="en-US" dirty="0"/>
              <a:t>Introduction</a:t>
            </a:r>
            <a:endParaRPr lang="en-GB" dirty="0"/>
          </a:p>
        </p:txBody>
      </p:sp>
      <p:sp>
        <p:nvSpPr>
          <p:cNvPr id="3" name="Content Placeholder 2">
            <a:extLst>
              <a:ext uri="{FF2B5EF4-FFF2-40B4-BE49-F238E27FC236}">
                <a16:creationId xmlns:a16="http://schemas.microsoft.com/office/drawing/2014/main" id="{D0056C9E-EAEC-4106-AAB8-7E5E9BD3B9CF}"/>
              </a:ext>
            </a:extLst>
          </p:cNvPr>
          <p:cNvSpPr>
            <a:spLocks noGrp="1"/>
          </p:cNvSpPr>
          <p:nvPr>
            <p:ph idx="1"/>
          </p:nvPr>
        </p:nvSpPr>
        <p:spPr>
          <a:xfrm>
            <a:off x="838200" y="1387475"/>
            <a:ext cx="10515600" cy="4351338"/>
          </a:xfrm>
        </p:spPr>
        <p:txBody>
          <a:bodyPr>
            <a:normAutofit/>
          </a:bodyPr>
          <a:lstStyle/>
          <a:p>
            <a:pPr marL="0" indent="0">
              <a:buNone/>
            </a:pPr>
            <a:r>
              <a:rPr lang="en-US" sz="2400" dirty="0"/>
              <a:t>During this presentation we will be looking at:</a:t>
            </a:r>
          </a:p>
          <a:p>
            <a:r>
              <a:rPr lang="en-US" sz="2400" dirty="0"/>
              <a:t>Types poverty</a:t>
            </a:r>
          </a:p>
          <a:p>
            <a:r>
              <a:rPr lang="en-US" sz="2400" dirty="0"/>
              <a:t>Does poverty affect a childs development?</a:t>
            </a:r>
          </a:p>
          <a:p>
            <a:r>
              <a:rPr lang="en-US" sz="2400" dirty="0"/>
              <a:t>What is flying start?</a:t>
            </a:r>
          </a:p>
          <a:p>
            <a:r>
              <a:rPr lang="en-US" sz="2400" dirty="0"/>
              <a:t>Is flying start beneficial?</a:t>
            </a:r>
          </a:p>
        </p:txBody>
      </p:sp>
    </p:spTree>
    <p:extLst>
      <p:ext uri="{BB962C8B-B14F-4D97-AF65-F5344CB8AC3E}">
        <p14:creationId xmlns:p14="http://schemas.microsoft.com/office/powerpoint/2010/main" val="25028892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F3E09-DA5C-4C82-8DA8-150A35861F42}"/>
              </a:ext>
            </a:extLst>
          </p:cNvPr>
          <p:cNvSpPr>
            <a:spLocks noGrp="1"/>
          </p:cNvSpPr>
          <p:nvPr>
            <p:ph type="title"/>
          </p:nvPr>
        </p:nvSpPr>
        <p:spPr>
          <a:xfrm>
            <a:off x="655320" y="1296787"/>
            <a:ext cx="5120114" cy="1019693"/>
          </a:xfrm>
        </p:spPr>
        <p:txBody>
          <a:bodyPr>
            <a:normAutofit/>
          </a:bodyPr>
          <a:lstStyle/>
          <a:p>
            <a:r>
              <a:rPr lang="en-US" dirty="0"/>
              <a:t>Types of Poverty</a:t>
            </a:r>
            <a:endParaRPr lang="en-GB" dirty="0"/>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B374FBB-7F90-46F6-A657-4B29ED6EDB65}"/>
              </a:ext>
            </a:extLst>
          </p:cNvPr>
          <p:cNvSpPr>
            <a:spLocks noGrp="1"/>
          </p:cNvSpPr>
          <p:nvPr>
            <p:ph idx="1"/>
          </p:nvPr>
        </p:nvSpPr>
        <p:spPr>
          <a:xfrm>
            <a:off x="655321" y="2409827"/>
            <a:ext cx="5120113" cy="4171943"/>
          </a:xfrm>
        </p:spPr>
        <p:txBody>
          <a:bodyPr>
            <a:normAutofit/>
          </a:bodyPr>
          <a:lstStyle/>
          <a:p>
            <a:pPr marL="0" indent="0" fontAlgn="base">
              <a:buNone/>
            </a:pPr>
            <a:r>
              <a:rPr lang="en-US" sz="2400" dirty="0" err="1"/>
              <a:t>Jensens</a:t>
            </a:r>
            <a:r>
              <a:rPr lang="en-US" sz="2400" dirty="0"/>
              <a:t>, E (2009) </a:t>
            </a:r>
            <a:r>
              <a:rPr lang="en-US" sz="2400" i="1" dirty="0"/>
              <a:t>Teaching with Poverty in Mind suggests</a:t>
            </a:r>
            <a:r>
              <a:rPr lang="en-US" sz="2400" dirty="0"/>
              <a:t> 6 types of poverty. These are:</a:t>
            </a:r>
          </a:p>
          <a:p>
            <a:pPr fontAlgn="base"/>
            <a:r>
              <a:rPr lang="en-US" sz="2400" dirty="0"/>
              <a:t> </a:t>
            </a:r>
            <a:r>
              <a:rPr lang="en-US" sz="2400" i="1" dirty="0"/>
              <a:t>Situational</a:t>
            </a:r>
            <a:endParaRPr lang="en-US" sz="2400" dirty="0"/>
          </a:p>
          <a:p>
            <a:pPr fontAlgn="base"/>
            <a:r>
              <a:rPr lang="en-US" sz="2400" i="1" dirty="0"/>
              <a:t>Generational</a:t>
            </a:r>
            <a:endParaRPr lang="en-US" sz="2400" dirty="0"/>
          </a:p>
          <a:p>
            <a:pPr fontAlgn="base"/>
            <a:r>
              <a:rPr lang="en-US" sz="2400" i="1" dirty="0"/>
              <a:t>Absolute</a:t>
            </a:r>
            <a:endParaRPr lang="en-US" sz="2400" dirty="0"/>
          </a:p>
          <a:p>
            <a:pPr fontAlgn="base"/>
            <a:r>
              <a:rPr lang="en-US" sz="2400" i="1" dirty="0"/>
              <a:t>Relative</a:t>
            </a:r>
            <a:endParaRPr lang="en-US" sz="2400" dirty="0"/>
          </a:p>
          <a:p>
            <a:pPr fontAlgn="base"/>
            <a:r>
              <a:rPr lang="en-US" sz="2400" i="1" dirty="0"/>
              <a:t>Urban</a:t>
            </a:r>
          </a:p>
          <a:p>
            <a:pPr fontAlgn="base"/>
            <a:r>
              <a:rPr lang="en-US" sz="2400" i="1" dirty="0"/>
              <a:t>Rural</a:t>
            </a:r>
            <a:endParaRPr lang="en-GB" sz="2400" dirty="0"/>
          </a:p>
        </p:txBody>
      </p:sp>
      <p:pic>
        <p:nvPicPr>
          <p:cNvPr id="4" name="Picture 3" descr="A person that is standing in the snow&#10;&#10;Description automatically generated">
            <a:extLst>
              <a:ext uri="{FF2B5EF4-FFF2-40B4-BE49-F238E27FC236}">
                <a16:creationId xmlns:a16="http://schemas.microsoft.com/office/drawing/2014/main" id="{6A55C0CA-454E-4DAF-BE34-C6D0E8498D29}"/>
              </a:ext>
            </a:extLst>
          </p:cNvPr>
          <p:cNvPicPr>
            <a:picLocks noChangeAspect="1"/>
          </p:cNvPicPr>
          <p:nvPr/>
        </p:nvPicPr>
        <p:blipFill rotWithShape="1">
          <a:blip r:embed="rId2">
            <a:extLst>
              <a:ext uri="{28A0092B-C50C-407E-A947-70E740481C1C}">
                <a14:useLocalDpi xmlns:a14="http://schemas.microsoft.com/office/drawing/2010/main" val="0"/>
              </a:ext>
            </a:extLst>
          </a:blip>
          <a:srcRect r="34641"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9566093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E8C18-51D7-4C4A-8F36-E7EBAAE1A8DE}"/>
              </a:ext>
            </a:extLst>
          </p:cNvPr>
          <p:cNvSpPr>
            <a:spLocks noGrp="1"/>
          </p:cNvSpPr>
          <p:nvPr>
            <p:ph type="title"/>
          </p:nvPr>
        </p:nvSpPr>
        <p:spPr>
          <a:xfrm>
            <a:off x="960100" y="978102"/>
            <a:ext cx="10588434" cy="1062644"/>
          </a:xfrm>
        </p:spPr>
        <p:txBody>
          <a:bodyPr anchor="b">
            <a:normAutofit/>
          </a:bodyPr>
          <a:lstStyle/>
          <a:p>
            <a:r>
              <a:rPr lang="en-US" dirty="0"/>
              <a:t>Social Exclusion:</a:t>
            </a:r>
            <a:endParaRPr lang="en-GB" dirty="0"/>
          </a:p>
        </p:txBody>
      </p:sp>
      <p:cxnSp>
        <p:nvCxnSpPr>
          <p:cNvPr id="9" name="Straight Connector 8">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CA5439E-7237-4186-AD1C-8EA07AE1C49F}"/>
              </a:ext>
            </a:extLst>
          </p:cNvPr>
          <p:cNvSpPr>
            <a:spLocks noGrp="1"/>
          </p:cNvSpPr>
          <p:nvPr>
            <p:ph idx="1"/>
          </p:nvPr>
        </p:nvSpPr>
        <p:spPr>
          <a:xfrm>
            <a:off x="4955354" y="2682433"/>
            <a:ext cx="6282169" cy="3215749"/>
          </a:xfrm>
        </p:spPr>
        <p:txBody>
          <a:bodyPr>
            <a:normAutofit/>
          </a:bodyPr>
          <a:lstStyle/>
          <a:p>
            <a:pPr marL="0" indent="0">
              <a:buNone/>
            </a:pPr>
            <a:r>
              <a:rPr lang="en-US" sz="2200" dirty="0"/>
              <a:t>Mack, J </a:t>
            </a:r>
            <a:r>
              <a:rPr lang="en-GB" sz="2200" dirty="0"/>
              <a:t>(2016) defined social exclusion as; “</a:t>
            </a:r>
            <a:r>
              <a:rPr lang="en-US" sz="2200" dirty="0"/>
              <a:t>Social exclusion is a complex and multi-dimensional process. It involves the lack or denial of resources, rights, goods and services, and the inability to participate in the normal relationships and activities, available to the majority of people in a society, whether in economic, social, cultural or political arenas. It affects both the quality of life of individuals and the equity and cohesion of society as a whole.”</a:t>
            </a:r>
          </a:p>
        </p:txBody>
      </p:sp>
    </p:spTree>
    <p:extLst>
      <p:ext uri="{BB962C8B-B14F-4D97-AF65-F5344CB8AC3E}">
        <p14:creationId xmlns:p14="http://schemas.microsoft.com/office/powerpoint/2010/main" val="31864535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E78AE-3D1D-4737-9DAD-40E588BA2676}"/>
              </a:ext>
            </a:extLst>
          </p:cNvPr>
          <p:cNvSpPr>
            <a:spLocks noGrp="1"/>
          </p:cNvSpPr>
          <p:nvPr>
            <p:ph type="title"/>
          </p:nvPr>
        </p:nvSpPr>
        <p:spPr>
          <a:xfrm>
            <a:off x="960100" y="978102"/>
            <a:ext cx="10588434" cy="1062644"/>
          </a:xfrm>
        </p:spPr>
        <p:txBody>
          <a:bodyPr anchor="b">
            <a:normAutofit/>
          </a:bodyPr>
          <a:lstStyle/>
          <a:p>
            <a:r>
              <a:rPr lang="en-US" dirty="0"/>
              <a:t>Does poverty affect a childs development?</a:t>
            </a:r>
            <a:endParaRPr lang="en-GB" dirty="0"/>
          </a:p>
        </p:txBody>
      </p:sp>
      <p:cxnSp>
        <p:nvCxnSpPr>
          <p:cNvPr id="16" name="Straight Connector 15">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3A24839B-E10F-45C2-BFD1-1B7DE581D9B2}"/>
              </a:ext>
            </a:extLst>
          </p:cNvPr>
          <p:cNvPicPr>
            <a:picLocks noChangeAspect="1"/>
          </p:cNvPicPr>
          <p:nvPr/>
        </p:nvPicPr>
        <p:blipFill rotWithShape="1">
          <a:blip r:embed="rId2"/>
          <a:srcRect l="2084" t="17185" r="37250" b="13481"/>
          <a:stretch/>
        </p:blipFill>
        <p:spPr>
          <a:xfrm>
            <a:off x="1047624" y="2682432"/>
            <a:ext cx="3907730" cy="2512163"/>
          </a:xfrm>
          <a:prstGeom prst="rect">
            <a:avLst/>
          </a:prstGeom>
        </p:spPr>
      </p:pic>
      <p:sp>
        <p:nvSpPr>
          <p:cNvPr id="3" name="Content Placeholder 2">
            <a:extLst>
              <a:ext uri="{FF2B5EF4-FFF2-40B4-BE49-F238E27FC236}">
                <a16:creationId xmlns:a16="http://schemas.microsoft.com/office/drawing/2014/main" id="{EB8B112E-778C-49E8-8F3C-D1DFFDE199A3}"/>
              </a:ext>
            </a:extLst>
          </p:cNvPr>
          <p:cNvSpPr>
            <a:spLocks noGrp="1"/>
          </p:cNvSpPr>
          <p:nvPr>
            <p:ph idx="1"/>
          </p:nvPr>
        </p:nvSpPr>
        <p:spPr>
          <a:xfrm>
            <a:off x="4955354" y="2682433"/>
            <a:ext cx="6282169" cy="3215749"/>
          </a:xfrm>
        </p:spPr>
        <p:txBody>
          <a:bodyPr>
            <a:normAutofit/>
          </a:bodyPr>
          <a:lstStyle/>
          <a:p>
            <a:pPr marL="0" indent="0">
              <a:buNone/>
            </a:pPr>
            <a:r>
              <a:rPr lang="en-US" sz="2400" dirty="0"/>
              <a:t>On average a total of 26% of people in wales earn below the voluntary living wage. Which is 3% lower than the average throughout the whole of great Britain. This can mainly be explained by economic activity. </a:t>
            </a:r>
          </a:p>
          <a:p>
            <a:pPr marL="0" indent="0">
              <a:buNone/>
            </a:pPr>
            <a:endParaRPr lang="en-US" sz="2400" dirty="0"/>
          </a:p>
          <a:p>
            <a:pPr marL="0" indent="0">
              <a:buNone/>
            </a:pPr>
            <a:endParaRPr lang="en-GB" sz="2400" dirty="0"/>
          </a:p>
        </p:txBody>
      </p:sp>
    </p:spTree>
    <p:extLst>
      <p:ext uri="{BB962C8B-B14F-4D97-AF65-F5344CB8AC3E}">
        <p14:creationId xmlns:p14="http://schemas.microsoft.com/office/powerpoint/2010/main" val="30702581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E78AE-3D1D-4737-9DAD-40E588BA2676}"/>
              </a:ext>
            </a:extLst>
          </p:cNvPr>
          <p:cNvSpPr>
            <a:spLocks noGrp="1"/>
          </p:cNvSpPr>
          <p:nvPr>
            <p:ph type="title"/>
          </p:nvPr>
        </p:nvSpPr>
        <p:spPr>
          <a:xfrm>
            <a:off x="960100" y="978102"/>
            <a:ext cx="10588434" cy="1062644"/>
          </a:xfrm>
        </p:spPr>
        <p:txBody>
          <a:bodyPr anchor="b">
            <a:normAutofit/>
          </a:bodyPr>
          <a:lstStyle/>
          <a:p>
            <a:r>
              <a:rPr lang="en-US" dirty="0"/>
              <a:t>Does poverty affect a childs development?</a:t>
            </a:r>
            <a:endParaRPr lang="en-GB" dirty="0"/>
          </a:p>
        </p:txBody>
      </p:sp>
      <p:cxnSp>
        <p:nvCxnSpPr>
          <p:cNvPr id="11" name="Straight Connector 10">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B8B112E-778C-49E8-8F3C-D1DFFDE199A3}"/>
              </a:ext>
            </a:extLst>
          </p:cNvPr>
          <p:cNvSpPr>
            <a:spLocks noGrp="1"/>
          </p:cNvSpPr>
          <p:nvPr>
            <p:ph idx="1"/>
          </p:nvPr>
        </p:nvSpPr>
        <p:spPr>
          <a:xfrm>
            <a:off x="960100" y="2418083"/>
            <a:ext cx="10277423" cy="3480100"/>
          </a:xfrm>
        </p:spPr>
        <p:txBody>
          <a:bodyPr>
            <a:normAutofit/>
          </a:bodyPr>
          <a:lstStyle/>
          <a:p>
            <a:pPr marL="0" indent="0">
              <a:buNone/>
            </a:pPr>
            <a:r>
              <a:rPr lang="en-US" sz="2400" dirty="0"/>
              <a:t>Also Research from save the children shows that a third of children living in poverty are already falling behind across a range of key milestones like vocabulary and dexterity by the age of 5. These children are also 50% more likely to struggle to catch up throughout their education. </a:t>
            </a:r>
          </a:p>
          <a:p>
            <a:pPr marL="0" indent="0">
              <a:buNone/>
            </a:pPr>
            <a:r>
              <a:rPr lang="en-US" sz="2400" dirty="0"/>
              <a:t>50% of the lowest performing group at the start of infant's school were also found to be behind their peers at the ages of 7, 11 and 14. </a:t>
            </a:r>
          </a:p>
          <a:p>
            <a:pPr marL="0" indent="0">
              <a:buNone/>
            </a:pPr>
            <a:endParaRPr lang="en-US" sz="2400" dirty="0"/>
          </a:p>
          <a:p>
            <a:pPr marL="0" indent="0">
              <a:buNone/>
            </a:pPr>
            <a:endParaRPr lang="en-GB" sz="2400" dirty="0"/>
          </a:p>
        </p:txBody>
      </p:sp>
    </p:spTree>
    <p:extLst>
      <p:ext uri="{BB962C8B-B14F-4D97-AF65-F5344CB8AC3E}">
        <p14:creationId xmlns:p14="http://schemas.microsoft.com/office/powerpoint/2010/main" val="38103116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TextBox 7">
            <a:extLst>
              <a:ext uri="{FF2B5EF4-FFF2-40B4-BE49-F238E27FC236}">
                <a16:creationId xmlns:a16="http://schemas.microsoft.com/office/drawing/2014/main" id="{415DA4CE-02E7-4C9C-8369-943EC507ADC7}"/>
              </a:ext>
            </a:extLst>
          </p:cNvPr>
          <p:cNvSpPr txBox="1"/>
          <p:nvPr/>
        </p:nvSpPr>
        <p:spPr>
          <a:xfrm>
            <a:off x="6094105" y="802955"/>
            <a:ext cx="4977976" cy="145405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a:solidFill>
                  <a:srgbClr val="000000"/>
                </a:solidFill>
                <a:latin typeface="+mj-lt"/>
                <a:ea typeface="+mj-ea"/>
                <a:cs typeface="+mj-cs"/>
              </a:rPr>
              <a:t>The Flying Start Scheme</a:t>
            </a:r>
          </a:p>
        </p:txBody>
      </p:sp>
      <p:sp>
        <p:nvSpPr>
          <p:cNvPr id="19"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2" name="Graphic 11" descr="Books">
            <a:extLst>
              <a:ext uri="{FF2B5EF4-FFF2-40B4-BE49-F238E27FC236}">
                <a16:creationId xmlns:a16="http://schemas.microsoft.com/office/drawing/2014/main" id="{74737B9B-2632-4948-89B0-57DFB857908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6" name="Content Placeholder 5">
            <a:extLst>
              <a:ext uri="{FF2B5EF4-FFF2-40B4-BE49-F238E27FC236}">
                <a16:creationId xmlns:a16="http://schemas.microsoft.com/office/drawing/2014/main" id="{646D427D-7DC6-45FB-8793-AC805CED8AC2}"/>
              </a:ext>
            </a:extLst>
          </p:cNvPr>
          <p:cNvSpPr>
            <a:spLocks noGrp="1"/>
          </p:cNvSpPr>
          <p:nvPr>
            <p:ph idx="1"/>
          </p:nvPr>
        </p:nvSpPr>
        <p:spPr>
          <a:xfrm>
            <a:off x="6090573" y="2421682"/>
            <a:ext cx="5101301" cy="3639289"/>
          </a:xfrm>
        </p:spPr>
        <p:txBody>
          <a:bodyPr vert="horz" lIns="91440" tIns="45720" rIns="91440" bIns="45720" rtlCol="0" anchor="ctr">
            <a:normAutofit/>
          </a:bodyPr>
          <a:lstStyle/>
          <a:p>
            <a:pPr marL="0"/>
            <a:r>
              <a:rPr lang="en-US" sz="1700" dirty="0">
                <a:solidFill>
                  <a:srgbClr val="000000"/>
                </a:solidFill>
              </a:rPr>
              <a:t>The flying start scheme was introduced by The Welsh Government in 2007 with funding allocated until 2011. After a good response, The welsh government then set about expanding the scheme from 2012, with the aim of doubling the amount of children benefitting from flying start by 2016. </a:t>
            </a:r>
          </a:p>
          <a:p>
            <a:pPr marL="0"/>
            <a:r>
              <a:rPr lang="en-US" sz="1700" dirty="0">
                <a:solidFill>
                  <a:srgbClr val="000000"/>
                </a:solidFill>
              </a:rPr>
              <a:t>The 4 core elements are;</a:t>
            </a:r>
          </a:p>
          <a:p>
            <a:r>
              <a:rPr lang="en-US" sz="1700" dirty="0">
                <a:solidFill>
                  <a:srgbClr val="000000"/>
                </a:solidFill>
              </a:rPr>
              <a:t>Parenting support </a:t>
            </a:r>
            <a:r>
              <a:rPr lang="en-US" sz="1700" dirty="0" err="1">
                <a:solidFill>
                  <a:srgbClr val="000000"/>
                </a:solidFill>
              </a:rPr>
              <a:t>programmes</a:t>
            </a:r>
            <a:r>
              <a:rPr lang="en-US" sz="1700" dirty="0">
                <a:solidFill>
                  <a:srgbClr val="000000"/>
                </a:solidFill>
              </a:rPr>
              <a:t>/Family partnerships</a:t>
            </a:r>
          </a:p>
          <a:p>
            <a:r>
              <a:rPr lang="en-US" sz="1700" dirty="0">
                <a:solidFill>
                  <a:srgbClr val="000000"/>
                </a:solidFill>
              </a:rPr>
              <a:t>Early language development and play skills</a:t>
            </a:r>
          </a:p>
          <a:p>
            <a:r>
              <a:rPr lang="en-US" sz="1700" dirty="0">
                <a:solidFill>
                  <a:srgbClr val="000000"/>
                </a:solidFill>
              </a:rPr>
              <a:t>Free ‘quality’ part time childcare</a:t>
            </a:r>
          </a:p>
          <a:p>
            <a:r>
              <a:rPr lang="en-US" sz="1700" dirty="0">
                <a:solidFill>
                  <a:srgbClr val="000000"/>
                </a:solidFill>
              </a:rPr>
              <a:t>Enhanced health visiting </a:t>
            </a:r>
          </a:p>
          <a:p>
            <a:pPr marL="0"/>
            <a:endParaRPr lang="en-US" sz="1700" dirty="0">
              <a:solidFill>
                <a:srgbClr val="000000"/>
              </a:solidFill>
            </a:endParaRPr>
          </a:p>
          <a:p>
            <a:pPr marL="0"/>
            <a:endParaRPr lang="en-US" sz="1700" dirty="0">
              <a:solidFill>
                <a:srgbClr val="000000"/>
              </a:solidFill>
            </a:endParaRPr>
          </a:p>
        </p:txBody>
      </p:sp>
    </p:spTree>
    <p:extLst>
      <p:ext uri="{BB962C8B-B14F-4D97-AF65-F5344CB8AC3E}">
        <p14:creationId xmlns:p14="http://schemas.microsoft.com/office/powerpoint/2010/main" val="10275150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D3C3D-3144-4365-9316-F0038C2A452E}"/>
              </a:ext>
            </a:extLst>
          </p:cNvPr>
          <p:cNvSpPr>
            <a:spLocks noGrp="1"/>
          </p:cNvSpPr>
          <p:nvPr>
            <p:ph type="title"/>
          </p:nvPr>
        </p:nvSpPr>
        <p:spPr/>
        <p:txBody>
          <a:bodyPr/>
          <a:lstStyle/>
          <a:p>
            <a:r>
              <a:rPr lang="en-US" dirty="0"/>
              <a:t>Is flying start beneficial?</a:t>
            </a:r>
            <a:endParaRPr lang="en-GB" dirty="0"/>
          </a:p>
        </p:txBody>
      </p:sp>
      <p:sp>
        <p:nvSpPr>
          <p:cNvPr id="4" name="Rectangle 3">
            <a:extLst>
              <a:ext uri="{FF2B5EF4-FFF2-40B4-BE49-F238E27FC236}">
                <a16:creationId xmlns:a16="http://schemas.microsoft.com/office/drawing/2014/main" id="{1FCD0441-2237-4750-8C51-874A7E752C5D}"/>
              </a:ext>
            </a:extLst>
          </p:cNvPr>
          <p:cNvSpPr/>
          <p:nvPr/>
        </p:nvSpPr>
        <p:spPr>
          <a:xfrm>
            <a:off x="942974" y="1459290"/>
            <a:ext cx="10410825" cy="3416320"/>
          </a:xfrm>
          <a:prstGeom prst="rect">
            <a:avLst/>
          </a:prstGeom>
        </p:spPr>
        <p:txBody>
          <a:bodyPr wrap="square">
            <a:spAutoFit/>
          </a:bodyPr>
          <a:lstStyle/>
          <a:p>
            <a:r>
              <a:rPr lang="en-GB" dirty="0"/>
              <a:t>The National Assembly wales (2014) states; “There was no statistically significant difference  between Flying Start and non-Flying Start areas in terms of child cognitive and language skills, their social and emotional development and their independence/self-regulation.’7  The report states ‘it is possible that Flying Start  has had a positive impact on parent and child outcomes. Assuming that families living in Flying Start areas started from a lower ‘base’ than those in the comparison group before the programme was introduced, the lack of difference between the two groups in this report suggests that Flying Start may have brought about improvements”</a:t>
            </a:r>
          </a:p>
          <a:p>
            <a:endParaRPr lang="en-US" dirty="0"/>
          </a:p>
          <a:p>
            <a:r>
              <a:rPr lang="en-US" dirty="0"/>
              <a:t>The National Assembly Wales (2014); “Despite more health visitor contacts and a higher  take-up of parenting </a:t>
            </a:r>
            <a:r>
              <a:rPr lang="en-US" dirty="0" err="1"/>
              <a:t>programmes</a:t>
            </a:r>
            <a:r>
              <a:rPr lang="en-US" dirty="0"/>
              <a:t>, Learning and Play (LAP) and other early years services in Flying Start areas, the analysis shows no difference between parents in Flying Start areas and parents in comparison areas on parenting </a:t>
            </a:r>
            <a:r>
              <a:rPr lang="en-US" dirty="0" err="1"/>
              <a:t>selfconfidence</a:t>
            </a:r>
            <a:r>
              <a:rPr lang="en-US" dirty="0"/>
              <a:t>, mental health or home environment measures”</a:t>
            </a:r>
            <a:endParaRPr lang="en-GB" dirty="0"/>
          </a:p>
        </p:txBody>
      </p:sp>
    </p:spTree>
    <p:extLst>
      <p:ext uri="{BB962C8B-B14F-4D97-AF65-F5344CB8AC3E}">
        <p14:creationId xmlns:p14="http://schemas.microsoft.com/office/powerpoint/2010/main" val="38591596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3F3AD-FE8A-459C-819A-E9F3220766D1}"/>
              </a:ext>
            </a:extLst>
          </p:cNvPr>
          <p:cNvSpPr>
            <a:spLocks noGrp="1"/>
          </p:cNvSpPr>
          <p:nvPr>
            <p:ph type="title"/>
          </p:nvPr>
        </p:nvSpPr>
        <p:spPr>
          <a:xfrm>
            <a:off x="838200" y="365126"/>
            <a:ext cx="10515600" cy="676866"/>
          </a:xfrm>
        </p:spPr>
        <p:txBody>
          <a:bodyPr>
            <a:normAutofit fontScale="90000"/>
          </a:bodyPr>
          <a:lstStyle/>
          <a:p>
            <a:r>
              <a:rPr lang="en-US" dirty="0"/>
              <a:t>Referencing list</a:t>
            </a:r>
            <a:endParaRPr lang="en-GB" dirty="0"/>
          </a:p>
        </p:txBody>
      </p:sp>
      <p:sp>
        <p:nvSpPr>
          <p:cNvPr id="3" name="Content Placeholder 2">
            <a:extLst>
              <a:ext uri="{FF2B5EF4-FFF2-40B4-BE49-F238E27FC236}">
                <a16:creationId xmlns:a16="http://schemas.microsoft.com/office/drawing/2014/main" id="{B521D7DC-1CA5-49DD-A45A-984B5FC34665}"/>
              </a:ext>
            </a:extLst>
          </p:cNvPr>
          <p:cNvSpPr>
            <a:spLocks noGrp="1"/>
          </p:cNvSpPr>
          <p:nvPr>
            <p:ph idx="1"/>
          </p:nvPr>
        </p:nvSpPr>
        <p:spPr>
          <a:xfrm>
            <a:off x="838200" y="935665"/>
            <a:ext cx="10515600" cy="5922335"/>
          </a:xfrm>
        </p:spPr>
        <p:txBody>
          <a:bodyPr>
            <a:normAutofit fontScale="92500" lnSpcReduction="20000"/>
          </a:bodyPr>
          <a:lstStyle/>
          <a:p>
            <a:pPr marL="0" indent="0">
              <a:buNone/>
            </a:pPr>
            <a:r>
              <a:rPr lang="en-US" sz="1900" dirty="0">
                <a:latin typeface="+mj-lt"/>
              </a:rPr>
              <a:t>Author unknown (date unknown) </a:t>
            </a:r>
            <a:r>
              <a:rPr lang="en-US" sz="1900" i="1" dirty="0">
                <a:latin typeface="+mj-lt"/>
              </a:rPr>
              <a:t>Poverty hurts </a:t>
            </a:r>
            <a:r>
              <a:rPr lang="en-US" sz="1900" dirty="0">
                <a:latin typeface="+mj-lt"/>
              </a:rPr>
              <a:t>[available from: </a:t>
            </a:r>
            <a:r>
              <a:rPr lang="en-US" sz="1900" dirty="0">
                <a:latin typeface="+mj-lt"/>
                <a:hlinkClick r:id="rId2"/>
              </a:rPr>
              <a:t>http://old.communityjournal.net//wp-content/uploads/2015/01/poverty-hurts.jpg</a:t>
            </a:r>
            <a:r>
              <a:rPr lang="en-US" sz="1900" dirty="0">
                <a:latin typeface="+mj-lt"/>
              </a:rPr>
              <a:t>] (Date accessed: 16/02/2019)</a:t>
            </a:r>
          </a:p>
          <a:p>
            <a:pPr marL="0" indent="0">
              <a:buNone/>
            </a:pPr>
            <a:r>
              <a:rPr lang="en-US" sz="1900" dirty="0">
                <a:latin typeface="+mj-lt"/>
                <a:ea typeface="Calibri" panose="020F0502020204030204" pitchFamily="34" charset="0"/>
                <a:cs typeface="Times New Roman" panose="02020603050405020304" pitchFamily="18" charset="0"/>
              </a:rPr>
              <a:t>Author unknown (2018) </a:t>
            </a:r>
            <a:r>
              <a:rPr lang="en-US" sz="1900" i="1" dirty="0">
                <a:latin typeface="+mj-lt"/>
              </a:rPr>
              <a:t>Under-fives in poverty 'may never catch up' with peers [date accessed: </a:t>
            </a:r>
            <a:r>
              <a:rPr lang="en-US" sz="1900" i="1" dirty="0">
                <a:latin typeface="+mj-lt"/>
                <a:hlinkClick r:id="rId3"/>
              </a:rPr>
              <a:t>https://www.bbc.co.uk/news/uk-wales-42708120</a:t>
            </a:r>
            <a:r>
              <a:rPr lang="en-US" sz="1900" i="1" dirty="0">
                <a:latin typeface="+mj-lt"/>
              </a:rPr>
              <a:t>] (date accessed 13/02/19)</a:t>
            </a:r>
            <a:endParaRPr lang="en-GB" sz="1900" i="1" dirty="0">
              <a:latin typeface="+mj-lt"/>
              <a:ea typeface="Calibri" panose="020F0502020204030204" pitchFamily="34" charset="0"/>
              <a:cs typeface="Times New Roman" panose="02020603050405020304" pitchFamily="18" charset="0"/>
            </a:endParaRPr>
          </a:p>
          <a:p>
            <a:pPr marL="0" indent="0">
              <a:buNone/>
            </a:pPr>
            <a:r>
              <a:rPr lang="en-GB" sz="1900" dirty="0">
                <a:latin typeface="+mj-lt"/>
              </a:rPr>
              <a:t>Flying start Cardiff (date unknown) </a:t>
            </a:r>
            <a:r>
              <a:rPr lang="en-GB" sz="1900" i="1" dirty="0">
                <a:latin typeface="+mj-lt"/>
              </a:rPr>
              <a:t>Flying start logo [available from: </a:t>
            </a:r>
            <a:r>
              <a:rPr lang="en-GB" sz="1900" i="1" dirty="0">
                <a:latin typeface="+mj-lt"/>
                <a:hlinkClick r:id="rId4"/>
              </a:rPr>
              <a:t>https://www.bing.com/images/search?view=detailV2&amp;id=0F7598AE4E7E9D0DFAD82DB9AD07623F6B8132F0&amp;thid=OIP.fM_weXf5udaT3yDLnEWzjQHaHm&amp;exph=300&amp;expw=292&amp;q=flying+start&amp;selectedindex=1&amp;ajaxhist=0&amp;vt=0&amp;eim=6</a:t>
            </a:r>
            <a:r>
              <a:rPr lang="en-GB" sz="1900" i="1" dirty="0">
                <a:latin typeface="+mj-lt"/>
              </a:rPr>
              <a:t>]</a:t>
            </a:r>
          </a:p>
          <a:p>
            <a:pPr marL="0" indent="0">
              <a:buNone/>
            </a:pPr>
            <a:r>
              <a:rPr lang="en-GB" sz="1900" dirty="0">
                <a:latin typeface="+mj-lt"/>
              </a:rPr>
              <a:t>Mack, J (2016) </a:t>
            </a:r>
            <a:r>
              <a:rPr lang="en-GB" sz="1900" i="1" dirty="0">
                <a:latin typeface="+mj-lt"/>
              </a:rPr>
              <a:t>Social exclusion [available from: </a:t>
            </a:r>
            <a:r>
              <a:rPr lang="en-GB" sz="1900" i="1" dirty="0">
                <a:latin typeface="+mj-lt"/>
                <a:hlinkClick r:id="rId5"/>
              </a:rPr>
              <a:t>http://www.poverty.ac.uk/definitions-poverty/social-exclusion</a:t>
            </a:r>
            <a:r>
              <a:rPr lang="en-GB" sz="1900" i="1" dirty="0">
                <a:latin typeface="+mj-lt"/>
              </a:rPr>
              <a:t>] (date accessed 17.02.2019)</a:t>
            </a:r>
          </a:p>
          <a:p>
            <a:pPr marL="0" indent="0">
              <a:buNone/>
            </a:pPr>
            <a:r>
              <a:rPr lang="en-GB" sz="1900" dirty="0">
                <a:latin typeface="+mj-lt"/>
              </a:rPr>
              <a:t>Social mobility index (2017) [available from: </a:t>
            </a:r>
            <a:r>
              <a:rPr lang="en-GB" sz="1900" dirty="0">
                <a:latin typeface="+mj-lt"/>
                <a:hlinkClick r:id="rId6"/>
              </a:rPr>
              <a:t>https://www.gov.uk/government/publications/social-mobility-index-2017-data</a:t>
            </a:r>
            <a:r>
              <a:rPr lang="en-GB" sz="1900" dirty="0">
                <a:latin typeface="+mj-lt"/>
              </a:rPr>
              <a:t>] (date accessed: 15.02.19)</a:t>
            </a:r>
          </a:p>
          <a:p>
            <a:pPr marL="0" indent="0">
              <a:buNone/>
            </a:pPr>
            <a:r>
              <a:rPr lang="en-GB" sz="1900" dirty="0">
                <a:latin typeface="+mj-lt"/>
              </a:rPr>
              <a:t>The </a:t>
            </a:r>
            <a:r>
              <a:rPr lang="en-GB" sz="1900" dirty="0" err="1">
                <a:latin typeface="+mj-lt"/>
              </a:rPr>
              <a:t>Wesh</a:t>
            </a:r>
            <a:r>
              <a:rPr lang="en-GB" sz="1900" dirty="0">
                <a:latin typeface="+mj-lt"/>
              </a:rPr>
              <a:t> Government (2017) </a:t>
            </a:r>
            <a:r>
              <a:rPr lang="en-US" sz="1900" i="1" dirty="0">
                <a:latin typeface="+mj-lt"/>
              </a:rPr>
              <a:t>Foundation Phase, Key Stage 2 and Key Stage 3 data for pupils eligible for free school meals for Central South Consortium, 2016 [available from: </a:t>
            </a:r>
            <a:r>
              <a:rPr lang="en-US" sz="1900" i="1" dirty="0">
                <a:latin typeface="+mj-lt"/>
                <a:hlinkClick r:id="rId7"/>
              </a:rPr>
              <a:t>https://gov.wales/statistics-and-research/academic-achievement-free-school-meals/ad-hoc-statistical-requests/?lang=en</a:t>
            </a:r>
            <a:r>
              <a:rPr lang="en-US" sz="1900" i="1" dirty="0">
                <a:latin typeface="+mj-lt"/>
              </a:rPr>
              <a:t>] (date accessed: 12.02.2019)</a:t>
            </a:r>
          </a:p>
          <a:p>
            <a:pPr marL="0" indent="0">
              <a:buNone/>
            </a:pPr>
            <a:r>
              <a:rPr lang="en-US" sz="1900" dirty="0">
                <a:latin typeface="+mj-lt"/>
              </a:rPr>
              <a:t>Welsh national assembly (2014) </a:t>
            </a:r>
            <a:r>
              <a:rPr lang="en-US" sz="1900" i="1" dirty="0">
                <a:latin typeface="+mj-lt"/>
              </a:rPr>
              <a:t>flying start </a:t>
            </a:r>
            <a:r>
              <a:rPr lang="en-US" sz="1900" dirty="0">
                <a:latin typeface="+mj-lt"/>
              </a:rPr>
              <a:t>[available from: http://www.assembly.wales/research%20documents/flying%20start%20-%20research%20note-03032014-254185/rn14-005-english.pdf] (Date accessed 10.02.2019)</a:t>
            </a:r>
            <a:br>
              <a:rPr lang="en-US" sz="1900" dirty="0">
                <a:latin typeface="+mj-lt"/>
              </a:rPr>
            </a:br>
            <a:endParaRPr lang="en-US" sz="1900" dirty="0">
              <a:latin typeface="+mj-lt"/>
            </a:endParaRPr>
          </a:p>
          <a:p>
            <a:pPr marL="0" indent="0">
              <a:buNone/>
            </a:pPr>
            <a:r>
              <a:rPr lang="en-US" sz="1900" dirty="0" err="1">
                <a:solidFill>
                  <a:srgbClr val="000000"/>
                </a:solidFill>
                <a:latin typeface="+mj-lt"/>
                <a:ea typeface="Calibri" panose="020F0502020204030204" pitchFamily="34" charset="0"/>
                <a:cs typeface="Times New Roman" panose="02020603050405020304" pitchFamily="18" charset="0"/>
              </a:rPr>
              <a:t>Wightwick</a:t>
            </a:r>
            <a:r>
              <a:rPr lang="en-US" sz="1900" dirty="0">
                <a:solidFill>
                  <a:srgbClr val="000000"/>
                </a:solidFill>
                <a:latin typeface="+mj-lt"/>
                <a:ea typeface="Calibri" panose="020F0502020204030204" pitchFamily="34" charset="0"/>
                <a:cs typeface="Times New Roman" panose="02020603050405020304" pitchFamily="18" charset="0"/>
              </a:rPr>
              <a:t>, A. (2018) </a:t>
            </a:r>
            <a:r>
              <a:rPr lang="en-US" sz="1900" i="1" dirty="0">
                <a:solidFill>
                  <a:srgbClr val="000000"/>
                </a:solidFill>
                <a:latin typeface="+mj-lt"/>
                <a:ea typeface="Calibri" panose="020F0502020204030204" pitchFamily="34" charset="0"/>
                <a:cs typeface="Times New Roman" panose="02020603050405020304" pitchFamily="18" charset="0"/>
              </a:rPr>
              <a:t>The devastating effect of poverty is having on young </a:t>
            </a:r>
            <a:r>
              <a:rPr lang="en-US" sz="1900" i="1" dirty="0" err="1">
                <a:solidFill>
                  <a:srgbClr val="000000"/>
                </a:solidFill>
                <a:latin typeface="+mj-lt"/>
                <a:ea typeface="Calibri" panose="020F0502020204030204" pitchFamily="34" charset="0"/>
                <a:cs typeface="Times New Roman" panose="02020603050405020304" pitchFamily="18" charset="0"/>
              </a:rPr>
              <a:t>childrens</a:t>
            </a:r>
            <a:r>
              <a:rPr lang="en-US" sz="1900" i="1" dirty="0">
                <a:solidFill>
                  <a:srgbClr val="000000"/>
                </a:solidFill>
                <a:latin typeface="+mj-lt"/>
                <a:ea typeface="Calibri" panose="020F0502020204030204" pitchFamily="34" charset="0"/>
                <a:cs typeface="Times New Roman" panose="02020603050405020304" pitchFamily="18" charset="0"/>
              </a:rPr>
              <a:t> education in wales </a:t>
            </a:r>
            <a:r>
              <a:rPr lang="en-US" sz="1900" dirty="0">
                <a:solidFill>
                  <a:srgbClr val="000000"/>
                </a:solidFill>
                <a:latin typeface="+mj-lt"/>
                <a:ea typeface="Calibri" panose="020F0502020204030204" pitchFamily="34" charset="0"/>
                <a:cs typeface="Times New Roman" panose="02020603050405020304" pitchFamily="18" charset="0"/>
              </a:rPr>
              <a:t>[available from: </a:t>
            </a:r>
            <a:r>
              <a:rPr lang="en-US" sz="1900" u="sng" dirty="0">
                <a:solidFill>
                  <a:srgbClr val="000000"/>
                </a:solidFill>
                <a:latin typeface="+mj-lt"/>
                <a:ea typeface="Calibri" panose="020F0502020204030204" pitchFamily="34" charset="0"/>
                <a:cs typeface="Times New Roman" panose="02020603050405020304" pitchFamily="18" charset="0"/>
                <a:hlinkClick r:id="rId8"/>
              </a:rPr>
              <a:t>https://www.walesonline.co.uk/news/education/devastating-effect-poverty-having-young-14171835</a:t>
            </a:r>
            <a:r>
              <a:rPr lang="en-US" sz="1900" dirty="0">
                <a:solidFill>
                  <a:srgbClr val="000000"/>
                </a:solidFill>
                <a:latin typeface="+mj-lt"/>
                <a:ea typeface="Calibri" panose="020F0502020204030204" pitchFamily="34" charset="0"/>
                <a:cs typeface="Times New Roman" panose="02020603050405020304" pitchFamily="18" charset="0"/>
              </a:rPr>
              <a:t>] (date from: 16/02/2019)</a:t>
            </a:r>
            <a:endParaRPr lang="en-GB" sz="1900" dirty="0">
              <a:latin typeface="+mj-lt"/>
              <a:ea typeface="Calibri" panose="020F0502020204030204" pitchFamily="34" charset="0"/>
              <a:cs typeface="Times New Roman" panose="02020603050405020304" pitchFamily="18" charset="0"/>
            </a:endParaRPr>
          </a:p>
          <a:p>
            <a:pPr marL="0" indent="0">
              <a:buNone/>
            </a:pPr>
            <a:endParaRPr lang="en-US" sz="2400" dirty="0">
              <a:latin typeface="+mj-lt"/>
            </a:endParaRPr>
          </a:p>
          <a:p>
            <a:pPr marL="0" indent="0">
              <a:buNone/>
            </a:pPr>
            <a:endParaRPr lang="en-US" sz="2400" dirty="0">
              <a:latin typeface="+mj-lt"/>
            </a:endParaRPr>
          </a:p>
          <a:p>
            <a:pPr marL="0" indent="0">
              <a:buNone/>
            </a:pPr>
            <a:endParaRPr lang="en-GB" i="1" dirty="0">
              <a:latin typeface="+mj-lt"/>
            </a:endParaRPr>
          </a:p>
        </p:txBody>
      </p:sp>
    </p:spTree>
    <p:extLst>
      <p:ext uri="{BB962C8B-B14F-4D97-AF65-F5344CB8AC3E}">
        <p14:creationId xmlns:p14="http://schemas.microsoft.com/office/powerpoint/2010/main" val="36856872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255</TotalTime>
  <Words>854</Words>
  <Application>Microsoft Office PowerPoint</Application>
  <PresentationFormat>Widescreen</PresentationFormat>
  <Paragraphs>43</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The Flying Start Scheme</vt:lpstr>
      <vt:lpstr>Introduction</vt:lpstr>
      <vt:lpstr>Types of Poverty</vt:lpstr>
      <vt:lpstr>Social Exclusion:</vt:lpstr>
      <vt:lpstr>Does poverty affect a childs development?</vt:lpstr>
      <vt:lpstr>Does poverty affect a childs development?</vt:lpstr>
      <vt:lpstr>PowerPoint Presentation</vt:lpstr>
      <vt:lpstr>Is flying start beneficial?</vt:lpstr>
      <vt:lpstr>Referencing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Inclusion and Equality</dc:title>
  <dc:creator>gemma childs</dc:creator>
  <cp:lastModifiedBy>gemma childs</cp:lastModifiedBy>
  <cp:revision>12</cp:revision>
  <dcterms:created xsi:type="dcterms:W3CDTF">2019-02-18T19:27:50Z</dcterms:created>
  <dcterms:modified xsi:type="dcterms:W3CDTF">2019-02-18T23:49:08Z</dcterms:modified>
</cp:coreProperties>
</file>