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notesMasterIdLst>
    <p:notesMasterId r:id="rId13"/>
  </p:notesMasterIdLst>
  <p:sldIdLst>
    <p:sldId id="256" r:id="rId2"/>
    <p:sldId id="271" r:id="rId3"/>
    <p:sldId id="272" r:id="rId4"/>
    <p:sldId id="273" r:id="rId5"/>
    <p:sldId id="268" r:id="rId6"/>
    <p:sldId id="274" r:id="rId7"/>
    <p:sldId id="269" r:id="rId8"/>
    <p:sldId id="258" r:id="rId9"/>
    <p:sldId id="261" r:id="rId10"/>
    <p:sldId id="275" r:id="rId11"/>
    <p:sldId id="263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38" autoAdjust="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CD56A-5B7B-4CF2-99D1-9EB0CF4F54D5}" type="datetimeFigureOut">
              <a:rPr lang="en-US" smtClean="0"/>
              <a:t>3/16/2018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F92CB-8C41-4A4A-91E9-1D1D66A32517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F92CB-8C41-4A4A-91E9-1D1D66A32517}" type="slidenum">
              <a:rPr lang="en-GB" smtClean="0"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F92CB-8C41-4A4A-91E9-1D1D66A32517}" type="slidenum">
              <a:rPr lang="en-GB" smtClean="0"/>
              <a:t>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EB4F47E-E30C-4673-A634-2A8AFC54600B}" type="datetimeFigureOut">
              <a:rPr lang="en-US" smtClean="0"/>
              <a:pPr/>
              <a:t>3/12/2018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7135937-38FD-49E0-84B4-3A4946CF505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1643050"/>
            <a:ext cx="7772400" cy="1828800"/>
          </a:xfrm>
        </p:spPr>
        <p:txBody>
          <a:bodyPr>
            <a:normAutofit/>
          </a:bodyPr>
          <a:lstStyle/>
          <a:p>
            <a:r>
              <a:rPr lang="en-GB" dirty="0" smtClean="0"/>
              <a:t>Young Enterprise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4348" y="3643314"/>
            <a:ext cx="7850152" cy="2530050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Empowering young people to learn, to work, to live...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Sultana </a:t>
            </a:r>
            <a:r>
              <a:rPr lang="en-GB" dirty="0" err="1" smtClean="0"/>
              <a:t>Bibi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71472" y="1428736"/>
            <a:ext cx="8286808" cy="43577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en-GB" sz="2800" dirty="0" smtClean="0"/>
              <a:t>What is an Entrepreneur?</a:t>
            </a: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Young Enterprise and their initiatives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How it links in to the </a:t>
            </a:r>
            <a:r>
              <a:rPr lang="en-GB" sz="2800" dirty="0" smtClean="0"/>
              <a:t>‘</a:t>
            </a:r>
            <a:r>
              <a:rPr lang="en-GB" sz="2800" dirty="0" smtClean="0"/>
              <a:t>Yes’ </a:t>
            </a:r>
            <a:r>
              <a:rPr lang="en-GB" sz="2800" dirty="0" smtClean="0"/>
              <a:t>Plan and ACRO Model</a:t>
            </a:r>
            <a:endParaRPr lang="en-GB" sz="2800" dirty="0" smtClean="0"/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Transferable skills 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How young enterprise encourages entrepreneurial thinking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Further </a:t>
            </a:r>
            <a:r>
              <a:rPr lang="en-GB" sz="2800" dirty="0" smtClean="0"/>
              <a:t>recommendation</a:t>
            </a:r>
          </a:p>
          <a:p>
            <a:pPr>
              <a:buFont typeface="Arial" pitchFamily="34" charset="0"/>
              <a:buChar char="•"/>
            </a:pPr>
            <a:endParaRPr lang="en-GB" sz="2800" dirty="0" smtClean="0"/>
          </a:p>
          <a:p>
            <a:pPr algn="r"/>
            <a:r>
              <a:rPr lang="en-GB" sz="2800" dirty="0" smtClean="0"/>
              <a:t>(Young Enterprise, 2018)</a:t>
            </a:r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an </a:t>
            </a:r>
            <a:r>
              <a:rPr lang="en-GB" dirty="0" smtClean="0"/>
              <a:t>E</a:t>
            </a:r>
            <a:r>
              <a:rPr lang="en-GB" dirty="0" smtClean="0"/>
              <a:t>ntrepreneur?</a:t>
            </a:r>
            <a:endParaRPr lang="en-GB" dirty="0"/>
          </a:p>
        </p:txBody>
      </p:sp>
      <p:sp>
        <p:nvSpPr>
          <p:cNvPr id="4" name="Flowchart: Alternate Process 3"/>
          <p:cNvSpPr/>
          <p:nvPr/>
        </p:nvSpPr>
        <p:spPr>
          <a:xfrm>
            <a:off x="785786" y="2000240"/>
            <a:ext cx="1714512" cy="128588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Passion and motivation</a:t>
            </a:r>
            <a:endParaRPr lang="en-GB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4429124" y="3214686"/>
            <a:ext cx="1500198" cy="107157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Adaptable and flexible</a:t>
            </a:r>
            <a:endParaRPr lang="en-GB" dirty="0"/>
          </a:p>
        </p:txBody>
      </p:sp>
      <p:sp>
        <p:nvSpPr>
          <p:cNvPr id="6" name="Flowchart: Alternate Process 5"/>
          <p:cNvSpPr/>
          <p:nvPr/>
        </p:nvSpPr>
        <p:spPr>
          <a:xfrm>
            <a:off x="6215074" y="1785926"/>
            <a:ext cx="1785950" cy="135732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Time Management</a:t>
            </a:r>
            <a:endParaRPr lang="en-GB" dirty="0"/>
          </a:p>
        </p:txBody>
      </p:sp>
      <p:sp>
        <p:nvSpPr>
          <p:cNvPr id="7" name="Flowchart: Alternate Process 6"/>
          <p:cNvSpPr/>
          <p:nvPr/>
        </p:nvSpPr>
        <p:spPr>
          <a:xfrm>
            <a:off x="1000100" y="4143380"/>
            <a:ext cx="2071702" cy="121444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Communication</a:t>
            </a:r>
            <a:endParaRPr lang="en-GB" dirty="0"/>
          </a:p>
        </p:txBody>
      </p:sp>
      <p:sp>
        <p:nvSpPr>
          <p:cNvPr id="8" name="Flowchart: Alternate Process 7"/>
          <p:cNvSpPr/>
          <p:nvPr/>
        </p:nvSpPr>
        <p:spPr>
          <a:xfrm>
            <a:off x="3357554" y="2000240"/>
            <a:ext cx="1285884" cy="92869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Team Work</a:t>
            </a:r>
            <a:endParaRPr lang="en-GB" dirty="0"/>
          </a:p>
        </p:txBody>
      </p:sp>
      <p:sp>
        <p:nvSpPr>
          <p:cNvPr id="9" name="Flowchart: Alternate Process 8"/>
          <p:cNvSpPr/>
          <p:nvPr/>
        </p:nvSpPr>
        <p:spPr>
          <a:xfrm>
            <a:off x="6572264" y="4429132"/>
            <a:ext cx="1714512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Problem Solving</a:t>
            </a:r>
            <a:endParaRPr lang="en-GB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000496" y="5143512"/>
            <a:ext cx="1571636" cy="100013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Creativity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7000892" y="6286520"/>
            <a:ext cx="15488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(Seth, 2017)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Young Enterprise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85786" y="1428736"/>
            <a:ext cx="4643470" cy="40719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Young people are not developing the skills that are required.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Many young people are either </a:t>
            </a:r>
            <a:r>
              <a:rPr lang="en-GB" dirty="0" smtClean="0"/>
              <a:t>not in education or employment </a:t>
            </a:r>
            <a:r>
              <a:rPr lang="en-GB" dirty="0" smtClean="0"/>
              <a:t>.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E</a:t>
            </a:r>
            <a:r>
              <a:rPr lang="en-GB" dirty="0" smtClean="0"/>
              <a:t>mployers </a:t>
            </a:r>
            <a:r>
              <a:rPr lang="en-GB" dirty="0" smtClean="0"/>
              <a:t>are reporting </a:t>
            </a:r>
            <a:r>
              <a:rPr lang="en-GB" dirty="0" smtClean="0"/>
              <a:t>that young people do not </a:t>
            </a:r>
            <a:r>
              <a:rPr lang="en-GB" dirty="0" smtClean="0"/>
              <a:t>have the right skills</a:t>
            </a:r>
            <a:r>
              <a:rPr lang="en-GB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Young Enterprise work with young people before they become just another unemployment statistic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Based on supporting young people to develop the correct employability skills that employers demand</a:t>
            </a:r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6" name="Flowchart: Alternate Process 5"/>
          <p:cNvSpPr/>
          <p:nvPr/>
        </p:nvSpPr>
        <p:spPr>
          <a:xfrm>
            <a:off x="6357950" y="1428736"/>
            <a:ext cx="1643074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Primary Programme</a:t>
            </a:r>
            <a:endParaRPr lang="en-GB" dirty="0"/>
          </a:p>
        </p:txBody>
      </p:sp>
      <p:sp>
        <p:nvSpPr>
          <p:cNvPr id="7" name="Flowchart: Alternate Process 6"/>
          <p:cNvSpPr/>
          <p:nvPr/>
        </p:nvSpPr>
        <p:spPr>
          <a:xfrm>
            <a:off x="6357950" y="2357430"/>
            <a:ext cx="1643074" cy="107157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Secondary Programme</a:t>
            </a:r>
            <a:endParaRPr lang="en-GB" dirty="0"/>
          </a:p>
        </p:txBody>
      </p:sp>
      <p:sp>
        <p:nvSpPr>
          <p:cNvPr id="8" name="Flowchart: Alternate Process 7"/>
          <p:cNvSpPr/>
          <p:nvPr/>
        </p:nvSpPr>
        <p:spPr>
          <a:xfrm>
            <a:off x="6357950" y="3286124"/>
            <a:ext cx="1643074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College Programme</a:t>
            </a:r>
            <a:endParaRPr lang="en-GB" dirty="0"/>
          </a:p>
        </p:txBody>
      </p:sp>
      <p:sp>
        <p:nvSpPr>
          <p:cNvPr id="9" name="Flowchart: Alternate Process 8"/>
          <p:cNvSpPr/>
          <p:nvPr/>
        </p:nvSpPr>
        <p:spPr>
          <a:xfrm>
            <a:off x="6357950" y="4286256"/>
            <a:ext cx="1643074" cy="11430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University programme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715008" y="6286520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(Young Enterprise, 2018)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71472" y="1714488"/>
            <a:ext cx="1643074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Attitude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571736" y="1714488"/>
            <a:ext cx="1785950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Creativity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6786578" y="1714488"/>
            <a:ext cx="1714512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Organisation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4643438" y="1714488"/>
            <a:ext cx="1785950" cy="100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Relationship</a:t>
            </a:r>
            <a:endParaRPr lang="en-GB" dirty="0"/>
          </a:p>
        </p:txBody>
      </p:sp>
      <p:sp>
        <p:nvSpPr>
          <p:cNvPr id="8" name="Title 2"/>
          <p:cNvSpPr txBox="1">
            <a:spLocks/>
          </p:cNvSpPr>
          <p:nvPr/>
        </p:nvSpPr>
        <p:spPr>
          <a:xfrm>
            <a:off x="428596" y="64291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ACRO Model </a:t>
            </a:r>
            <a:endParaRPr kumimoji="0" lang="en-GB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1472" y="3071810"/>
            <a:ext cx="80010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It is important to have the right attitude, to understand yourself</a:t>
            </a:r>
            <a:r>
              <a:rPr lang="en-GB" dirty="0" smtClean="0"/>
              <a:t>, your </a:t>
            </a:r>
            <a:r>
              <a:rPr lang="en-GB" dirty="0" smtClean="0"/>
              <a:t>motivations </a:t>
            </a:r>
            <a:r>
              <a:rPr lang="en-GB" dirty="0" smtClean="0"/>
              <a:t>and how to achieve </a:t>
            </a:r>
            <a:r>
              <a:rPr lang="en-GB" dirty="0" smtClean="0"/>
              <a:t>your set goals.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Creativity is about </a:t>
            </a:r>
            <a:r>
              <a:rPr lang="en-GB" dirty="0" smtClean="0"/>
              <a:t>the ability to generate fresh ideas, solve problems and </a:t>
            </a:r>
            <a:r>
              <a:rPr lang="en-GB" dirty="0" smtClean="0"/>
              <a:t>discover any </a:t>
            </a:r>
            <a:r>
              <a:rPr lang="en-GB" dirty="0" smtClean="0"/>
              <a:t>new </a:t>
            </a:r>
            <a:r>
              <a:rPr lang="en-GB" dirty="0" smtClean="0"/>
              <a:t>opportunities.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It’s all based on creating relationships, having </a:t>
            </a:r>
            <a:r>
              <a:rPr lang="en-GB" dirty="0" smtClean="0"/>
              <a:t>the ability </a:t>
            </a:r>
            <a:r>
              <a:rPr lang="en-GB" dirty="0" smtClean="0"/>
              <a:t>to communicate </a:t>
            </a:r>
            <a:r>
              <a:rPr lang="en-GB" dirty="0" smtClean="0"/>
              <a:t>effectively, expressing your own views and ideas, </a:t>
            </a:r>
            <a:r>
              <a:rPr lang="en-GB" dirty="0" smtClean="0"/>
              <a:t>but also appreciating other peoples ideas and </a:t>
            </a:r>
            <a:r>
              <a:rPr lang="en-GB" dirty="0" smtClean="0"/>
              <a:t>working </a:t>
            </a:r>
            <a:r>
              <a:rPr lang="en-GB" dirty="0" smtClean="0"/>
              <a:t>co-operatively.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Organisation is important in order to make informed decisions and fulfilling </a:t>
            </a:r>
            <a:r>
              <a:rPr lang="en-GB" dirty="0" smtClean="0"/>
              <a:t>objectives by planning and managing situations, resources and </a:t>
            </a:r>
            <a:r>
              <a:rPr lang="en-GB" dirty="0" smtClean="0"/>
              <a:t>risk.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 algn="r"/>
            <a:r>
              <a:rPr lang="en-GB" dirty="0" smtClean="0"/>
              <a:t>(WG, 2018)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5857884" y="6286520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(Young Enterprise, 2018)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642910" y="1357298"/>
            <a:ext cx="8001056" cy="45005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Young enterprise provides young people with the opportunity to </a:t>
            </a:r>
            <a:r>
              <a:rPr lang="en-GB" dirty="0" smtClean="0"/>
              <a:t>understand how to manage money, how to set up and run a real business for a year.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CV writing and interview preparation skills</a:t>
            </a:r>
            <a:r>
              <a:rPr lang="en-GB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They have programmes provide </a:t>
            </a:r>
            <a:r>
              <a:rPr lang="en-GB" dirty="0" smtClean="0"/>
              <a:t>hands-on practical learning</a:t>
            </a:r>
            <a:r>
              <a:rPr lang="en-GB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To gain knowledge, through to developing skills and changing </a:t>
            </a:r>
            <a:r>
              <a:rPr lang="en-GB" dirty="0" smtClean="0"/>
              <a:t>attitudes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To arm young people with the confidence knowledge and skills to succeed</a:t>
            </a:r>
            <a:r>
              <a:rPr lang="en-GB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Based on supporting young people to develop the correct employability </a:t>
            </a:r>
            <a:r>
              <a:rPr lang="en-GB" dirty="0" smtClean="0"/>
              <a:t>skills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428596" y="57148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1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‘Yes’ Plan</a:t>
            </a:r>
            <a:endParaRPr kumimoji="0" lang="en-GB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28596" y="1928802"/>
            <a:ext cx="2571768" cy="35004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/>
          </a:p>
          <a:p>
            <a:pPr algn="ctr"/>
            <a:endParaRPr lang="en-GB" dirty="0" smtClean="0"/>
          </a:p>
          <a:p>
            <a:pPr algn="ctr"/>
            <a:r>
              <a:rPr lang="en-GB" dirty="0" smtClean="0"/>
              <a:t>Empowering:</a:t>
            </a:r>
          </a:p>
          <a:p>
            <a:pPr algn="ctr"/>
            <a:r>
              <a:rPr lang="en-GB" dirty="0" smtClean="0"/>
              <a:t>Promoting </a:t>
            </a:r>
            <a:r>
              <a:rPr lang="en-GB" dirty="0" smtClean="0"/>
              <a:t>the value of entrepreneurship to create opportunities and develop young people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3357554" y="1928802"/>
            <a:ext cx="2500330" cy="35004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Engaging:</a:t>
            </a:r>
          </a:p>
          <a:p>
            <a:pPr algn="ctr"/>
            <a:r>
              <a:rPr lang="en-GB" dirty="0" smtClean="0"/>
              <a:t>Providing young people with entrepreneurial learning opportunities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6215074" y="1928802"/>
            <a:ext cx="2500330" cy="35004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Equipping:</a:t>
            </a:r>
          </a:p>
          <a:p>
            <a:pPr algn="ctr"/>
            <a:r>
              <a:rPr lang="en-GB" dirty="0" smtClean="0"/>
              <a:t>Supporting young people to create and grow businesses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6000760" y="6215082"/>
            <a:ext cx="27767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(</a:t>
            </a:r>
            <a:r>
              <a:rPr lang="en-GB" dirty="0" err="1" smtClean="0"/>
              <a:t>Pennycook</a:t>
            </a:r>
            <a:r>
              <a:rPr lang="en-GB" dirty="0" smtClean="0"/>
              <a:t>, 2014, p.5)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 txBox="1">
            <a:spLocks/>
          </p:cNvSpPr>
          <p:nvPr/>
        </p:nvSpPr>
        <p:spPr>
          <a:xfrm>
            <a:off x="571472" y="2357430"/>
            <a:ext cx="8215370" cy="17859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How does ‘Young Enterprise’ encourage</a:t>
            </a:r>
            <a:r>
              <a:rPr kumimoji="0" lang="en-GB" sz="41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entrepreneurial thinking?</a:t>
            </a:r>
            <a:endParaRPr kumimoji="0" lang="en-GB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 rot="20697291">
            <a:off x="1024457" y="529388"/>
            <a:ext cx="1375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Resilience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 rot="1146401">
            <a:off x="6521525" y="4798006"/>
            <a:ext cx="1443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Team Work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 rot="710452">
            <a:off x="1802676" y="1414295"/>
            <a:ext cx="1986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Problem Solving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 rot="20492783">
            <a:off x="222531" y="4585824"/>
            <a:ext cx="19527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Communication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 rot="270904">
            <a:off x="2727542" y="4897959"/>
            <a:ext cx="1035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Finance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 rot="21211075">
            <a:off x="4517192" y="573348"/>
            <a:ext cx="1319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Budgeting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 rot="20340150">
            <a:off x="3766973" y="5520536"/>
            <a:ext cx="2571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Importance of money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 rot="20491435">
            <a:off x="5713370" y="1431907"/>
            <a:ext cx="2334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Employability Skills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5929322" y="6286520"/>
            <a:ext cx="30003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(Young Enterprise, 2018)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71472" y="1571612"/>
            <a:ext cx="828680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/>
              <a:t>To make the Young Enterprise Primary programme compulsory.</a:t>
            </a:r>
          </a:p>
          <a:p>
            <a:endParaRPr lang="en-GB" sz="2600" dirty="0" smtClean="0"/>
          </a:p>
          <a:p>
            <a:r>
              <a:rPr lang="en-GB" sz="2600" dirty="0" smtClean="0"/>
              <a:t>Successful Futures: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Creativity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Ambitious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Empowering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Engaging </a:t>
            </a:r>
          </a:p>
          <a:p>
            <a:pPr>
              <a:buFont typeface="Arial" pitchFamily="34" charset="0"/>
              <a:buChar char="•"/>
            </a:pPr>
            <a:r>
              <a:rPr lang="en-GB" sz="2600" dirty="0" smtClean="0"/>
              <a:t>Responsive</a:t>
            </a:r>
          </a:p>
          <a:p>
            <a:pPr>
              <a:buFont typeface="Arial" pitchFamily="34" charset="0"/>
              <a:buChar char="•"/>
            </a:pPr>
            <a:endParaRPr lang="en-GB" sz="2600" dirty="0" smtClean="0"/>
          </a:p>
          <a:p>
            <a:endParaRPr lang="en-GB" sz="2600" dirty="0" smtClean="0"/>
          </a:p>
          <a:p>
            <a:pPr algn="r"/>
            <a:r>
              <a:rPr lang="en-GB" sz="2600" dirty="0" smtClean="0"/>
              <a:t>(Donaldson, 2015)</a:t>
            </a: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500034" y="500042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1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Recommendation</a:t>
            </a:r>
            <a:r>
              <a:rPr kumimoji="0" lang="en-GB" sz="41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...</a:t>
            </a:r>
            <a:endParaRPr kumimoji="0" lang="en-GB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71472" y="2571744"/>
            <a:ext cx="8229600" cy="1143000"/>
          </a:xfrm>
        </p:spPr>
        <p:txBody>
          <a:bodyPr/>
          <a:lstStyle/>
          <a:p>
            <a:pPr algn="ctr"/>
            <a:r>
              <a:rPr lang="en-GB" dirty="0" smtClean="0"/>
              <a:t>To conclude...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/>
          </p:cNvSpPr>
          <p:nvPr/>
        </p:nvSpPr>
        <p:spPr>
          <a:xfrm>
            <a:off x="428596" y="571480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References...</a:t>
            </a:r>
            <a:endParaRPr kumimoji="0" lang="en-GB" sz="41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28596" y="1500174"/>
            <a:ext cx="8501122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1400" dirty="0" smtClean="0"/>
              <a:t>Donaldson, G. (2015) </a:t>
            </a:r>
            <a:r>
              <a:rPr lang="en-GB" sz="1400" i="1" dirty="0" smtClean="0"/>
              <a:t>Successful Futures: Independent Review of Curriculum and Assessment Arrangements in Wales.</a:t>
            </a:r>
            <a:r>
              <a:rPr lang="en-GB" sz="1400" dirty="0" smtClean="0"/>
              <a:t> Available at: </a:t>
            </a:r>
            <a:r>
              <a:rPr lang="en-GB" sz="1400" dirty="0" err="1" smtClean="0"/>
              <a:t>gov.</a:t>
            </a:r>
            <a:r>
              <a:rPr lang="en-GB" sz="1400" b="1" dirty="0" err="1" smtClean="0"/>
              <a:t>wales</a:t>
            </a:r>
            <a:r>
              <a:rPr lang="en-GB" sz="1400" dirty="0" smtClean="0"/>
              <a:t>/docs/</a:t>
            </a:r>
            <a:r>
              <a:rPr lang="en-GB" sz="1400" dirty="0" err="1" smtClean="0"/>
              <a:t>dcells</a:t>
            </a:r>
            <a:r>
              <a:rPr lang="en-GB" sz="1400" dirty="0" smtClean="0"/>
              <a:t>/publications/150225-</a:t>
            </a:r>
            <a:r>
              <a:rPr lang="en-GB" sz="1400" b="1" dirty="0" smtClean="0"/>
              <a:t>successful</a:t>
            </a:r>
            <a:r>
              <a:rPr lang="en-GB" sz="1400" dirty="0" smtClean="0"/>
              <a:t>-</a:t>
            </a:r>
            <a:r>
              <a:rPr lang="en-GB" sz="1400" b="1" dirty="0" smtClean="0"/>
              <a:t>futures</a:t>
            </a:r>
            <a:r>
              <a:rPr lang="en-GB" sz="1400" dirty="0" smtClean="0"/>
              <a:t>-en.pdf [Accessed 16 Mar. 2018]. </a:t>
            </a:r>
            <a:endParaRPr lang="en-GB" sz="1400" dirty="0" smtClean="0"/>
          </a:p>
          <a:p>
            <a:pPr>
              <a:buFont typeface="Arial" pitchFamily="34" charset="0"/>
              <a:buChar char="•"/>
            </a:pPr>
            <a:endParaRPr lang="en-GB" sz="1400" dirty="0" smtClean="0"/>
          </a:p>
          <a:p>
            <a:pPr>
              <a:buFont typeface="Arial" pitchFamily="34" charset="0"/>
              <a:buChar char="•"/>
            </a:pPr>
            <a:r>
              <a:rPr lang="en-GB" sz="1400" dirty="0" err="1" smtClean="0"/>
              <a:t>Pennycook</a:t>
            </a:r>
            <a:r>
              <a:rPr lang="en-GB" sz="1400" dirty="0" smtClean="0"/>
              <a:t>, L. (2014). </a:t>
            </a:r>
            <a:r>
              <a:rPr lang="en-GB" sz="1400" i="1" dirty="0" smtClean="0"/>
              <a:t>The Welsh Dragon: The success of enterprise education in Wales</a:t>
            </a:r>
            <a:r>
              <a:rPr lang="en-GB" sz="1400" dirty="0" smtClean="0"/>
              <a:t>. Carnegie UK Trust.</a:t>
            </a:r>
          </a:p>
          <a:p>
            <a:pPr>
              <a:buFont typeface="Arial" pitchFamily="34" charset="0"/>
              <a:buChar char="•"/>
            </a:pPr>
            <a:endParaRPr lang="en-GB" sz="1400" dirty="0" smtClean="0"/>
          </a:p>
          <a:p>
            <a:pPr>
              <a:buFont typeface="Arial" pitchFamily="34" charset="0"/>
              <a:buChar char="•"/>
            </a:pPr>
            <a:r>
              <a:rPr lang="en-GB" sz="1400" dirty="0" smtClean="0"/>
              <a:t>Seth</a:t>
            </a:r>
            <a:r>
              <a:rPr lang="en-GB" sz="1400" dirty="0" smtClean="0"/>
              <a:t>, S. (2017). </a:t>
            </a:r>
            <a:r>
              <a:rPr lang="en-GB" sz="1400" i="1" dirty="0" smtClean="0"/>
              <a:t>10 Characteristics of Successful Entrepreneurs</a:t>
            </a:r>
            <a:r>
              <a:rPr lang="en-GB" sz="1400" dirty="0" smtClean="0"/>
              <a:t>. [online] </a:t>
            </a:r>
            <a:r>
              <a:rPr lang="en-GB" sz="1400" dirty="0" err="1" smtClean="0"/>
              <a:t>Investopedia</a:t>
            </a:r>
            <a:r>
              <a:rPr lang="en-GB" sz="1400" dirty="0" smtClean="0"/>
              <a:t>. Available at: https://</a:t>
            </a:r>
            <a:r>
              <a:rPr lang="en-GB" sz="1400" dirty="0" smtClean="0"/>
              <a:t>www.investopedia.com/articles/personal-finance/101014/10-characteristics-</a:t>
            </a:r>
          </a:p>
          <a:p>
            <a:pPr>
              <a:buFont typeface="Arial" pitchFamily="34" charset="0"/>
              <a:buChar char="•"/>
            </a:pPr>
            <a:r>
              <a:rPr lang="en-GB" sz="1400" dirty="0" smtClean="0"/>
              <a:t>successful-entrepreneurs.asp </a:t>
            </a:r>
            <a:r>
              <a:rPr lang="en-GB" sz="1400" dirty="0" smtClean="0"/>
              <a:t>[Accessed 16 Mar. 2018]. </a:t>
            </a:r>
          </a:p>
          <a:p>
            <a:pPr>
              <a:buFont typeface="Arial" pitchFamily="34" charset="0"/>
              <a:buChar char="•"/>
            </a:pPr>
            <a:endParaRPr lang="en-GB" sz="1400" dirty="0" smtClean="0"/>
          </a:p>
          <a:p>
            <a:pPr>
              <a:buFont typeface="Arial" pitchFamily="34" charset="0"/>
              <a:buChar char="•"/>
            </a:pPr>
            <a:r>
              <a:rPr lang="en-GB" sz="1400" dirty="0" smtClean="0"/>
              <a:t>WG </a:t>
            </a:r>
            <a:r>
              <a:rPr lang="en-GB" sz="1400" dirty="0" smtClean="0"/>
              <a:t>(2018). </a:t>
            </a:r>
            <a:r>
              <a:rPr lang="en-GB" sz="1400" i="1" dirty="0" smtClean="0"/>
              <a:t>Understanding Entrepreneurship - The ACRO Model | Big Ideas Wales</a:t>
            </a:r>
            <a:r>
              <a:rPr lang="en-GB" sz="1400" dirty="0" smtClean="0"/>
              <a:t>. [online] </a:t>
            </a:r>
            <a:r>
              <a:rPr lang="en-GB" sz="1400" dirty="0" err="1" smtClean="0"/>
              <a:t>Businesswales.gov.wales</a:t>
            </a:r>
            <a:r>
              <a:rPr lang="en-GB" sz="1400" dirty="0" smtClean="0"/>
              <a:t>. Available at: https://businesswales.gov.wales/bigideas/understanding-entrepreneurship-acro-model [Accessed 16 Mar. 2018].</a:t>
            </a:r>
          </a:p>
          <a:p>
            <a:pPr>
              <a:buFont typeface="Arial" pitchFamily="34" charset="0"/>
              <a:buChar char="•"/>
            </a:pPr>
            <a:endParaRPr lang="en-GB" sz="1400" dirty="0" smtClean="0"/>
          </a:p>
          <a:p>
            <a:pPr>
              <a:buFont typeface="Arial" pitchFamily="34" charset="0"/>
              <a:buChar char="•"/>
            </a:pPr>
            <a:r>
              <a:rPr lang="en-GB" sz="1400" dirty="0" smtClean="0"/>
              <a:t>Young </a:t>
            </a:r>
            <a:r>
              <a:rPr lang="en-GB" sz="1400" dirty="0" smtClean="0"/>
              <a:t>Enterprise (2018). </a:t>
            </a:r>
            <a:r>
              <a:rPr lang="en-GB" sz="1400" i="1" dirty="0" smtClean="0"/>
              <a:t>Young Enterprise » OUR WORK</a:t>
            </a:r>
            <a:r>
              <a:rPr lang="en-GB" sz="1400" dirty="0" smtClean="0"/>
              <a:t>. [online] Young-enterprise.org.uk. Available at: https://www.young-enterprise.org.uk/about-us/our-work [Accessed 16 Mar. 2018]. </a:t>
            </a:r>
            <a:endParaRPr lang="en-GB" sz="1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5344</TotalTime>
  <Words>600</Words>
  <Application>Microsoft Office PowerPoint</Application>
  <PresentationFormat>On-screen Show (4:3)</PresentationFormat>
  <Paragraphs>105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Concourse</vt:lpstr>
      <vt:lpstr>Young Enterprise</vt:lpstr>
      <vt:lpstr>Aims</vt:lpstr>
      <vt:lpstr>What is an Entrepreneur?</vt:lpstr>
      <vt:lpstr>Young Enterprise</vt:lpstr>
      <vt:lpstr>Slide 5</vt:lpstr>
      <vt:lpstr>Initiatives</vt:lpstr>
      <vt:lpstr>Slide 7</vt:lpstr>
      <vt:lpstr>Slide 8</vt:lpstr>
      <vt:lpstr>Slide 9</vt:lpstr>
      <vt:lpstr>To conclude...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Young Enterprise</dc:title>
  <dc:creator>Sultana Bibi</dc:creator>
  <cp:lastModifiedBy>Sultana Bibi</cp:lastModifiedBy>
  <cp:revision>64</cp:revision>
  <dcterms:created xsi:type="dcterms:W3CDTF">2018-03-05T16:59:45Z</dcterms:created>
  <dcterms:modified xsi:type="dcterms:W3CDTF">2018-03-16T08:30:31Z</dcterms:modified>
</cp:coreProperties>
</file>