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4" r:id="rId4"/>
    <p:sldId id="263" r:id="rId5"/>
    <p:sldId id="262" r:id="rId6"/>
    <p:sldId id="261" r:id="rId7"/>
    <p:sldId id="258" r:id="rId8"/>
    <p:sldId id="260" r:id="rId9"/>
    <p:sldId id="259" r:id="rId10"/>
    <p:sldId id="265" r:id="rId11"/>
    <p:sldId id="268" r:id="rId12"/>
    <p:sldId id="271" r:id="rId13"/>
    <p:sldId id="270" r:id="rId14"/>
    <p:sldId id="269" r:id="rId15"/>
    <p:sldId id="272" r:id="rId16"/>
    <p:sldId id="267" r:id="rId17"/>
    <p:sldId id="266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096B6-0238-FCDF-3EB8-AA31016FF6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525" y="290576"/>
            <a:ext cx="10029773" cy="2262781"/>
          </a:xfrm>
        </p:spPr>
        <p:txBody>
          <a:bodyPr>
            <a:noAutofit/>
          </a:bodyPr>
          <a:lstStyle/>
          <a:p>
            <a:pPr algn="ctr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BMIH6007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Meetings Management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Industry</a:t>
            </a:r>
            <a:endParaRPr lang="en-I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D81205-57F2-177B-4441-4C6E1E53F411}"/>
              </a:ext>
            </a:extLst>
          </p:cNvPr>
          <p:cNvSpPr txBox="1"/>
          <p:nvPr/>
        </p:nvSpPr>
        <p:spPr>
          <a:xfrm>
            <a:off x="3476661" y="2702537"/>
            <a:ext cx="60935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dirty="0"/>
            </a:br>
            <a:r>
              <a:rPr lang="en-GB" dirty="0"/>
              <a:t>Module Lead: Kathryn Flynn</a:t>
            </a:r>
            <a:br>
              <a:rPr lang="en-GB" dirty="0"/>
            </a:br>
            <a:r>
              <a:rPr lang="en-GB" dirty="0"/>
              <a:t>Student name: Catalin Mircea Leva </a:t>
            </a:r>
          </a:p>
          <a:p>
            <a:r>
              <a:rPr lang="en-GB" dirty="0"/>
              <a:t>Student ID number: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2244690</a:t>
            </a:r>
            <a:br>
              <a:rPr lang="en-GB" dirty="0"/>
            </a:br>
            <a:r>
              <a:rPr lang="en-GB" dirty="0"/>
              <a:t>Assignment 1: Feasibility Plan for an International Meeting / Event.</a:t>
            </a:r>
            <a:br>
              <a:rPr lang="en-GB" dirty="0"/>
            </a:br>
            <a:r>
              <a:rPr lang="en-GB" dirty="0"/>
              <a:t>Individual Presentation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CDE212-568F-F996-8BC7-19AD743C32C2}"/>
              </a:ext>
            </a:extLst>
          </p:cNvPr>
          <p:cNvSpPr txBox="1"/>
          <p:nvPr/>
        </p:nvSpPr>
        <p:spPr>
          <a:xfrm>
            <a:off x="1769030" y="5615390"/>
            <a:ext cx="10219544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I confirm that I have not used any AI tools in the research and creation of this</a:t>
            </a:r>
          </a:p>
          <a:p>
            <a:r>
              <a:rPr lang="en-GB" sz="1050" dirty="0"/>
              <a:t>assignment. I confirm that I have not presented any AI generated materials as my own work. I confirm I have copies of my drafts, notes, and other resources I used,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2544260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AD89B-74A0-0A92-BA14-D61F1A895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IN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54490-C442-4893-1D05-B0387BE86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4851" y="1532391"/>
            <a:ext cx="4701149" cy="3777622"/>
          </a:xfrm>
        </p:spPr>
        <p:txBody>
          <a:bodyPr>
            <a:normAutofit fontScale="47500" lnSpcReduction="20000"/>
          </a:bodyPr>
          <a:lstStyle/>
          <a:p>
            <a:pPr algn="just" fontAlgn="base">
              <a:lnSpc>
                <a:spcPct val="170000"/>
              </a:lnSpc>
              <a:spcBef>
                <a:spcPts val="1200"/>
              </a:spcBef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"From Hill to Heart" offers authentic Welsh countryside experiences connecting visitors to culture, nature, hospitality, and rural traditions.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lnSpc>
                <a:spcPct val="170000"/>
              </a:lnSpc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This event promotes sustainable cultural tourism by encouraging slow travel and deeper emotional connections with Welsh people and rural lifestyles.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lnSpc>
                <a:spcPct val="170000"/>
              </a:lnSpc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Designed for international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travellers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seeking meaningful interaction, it celebrates Welsh folklore, crafts, cuisine, and community life in an immersive setting.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Supports Visit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Wales’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Year of </a:t>
            </a:r>
            <a:r>
              <a:rPr lang="en-US" sz="18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showcasing warmth, heritage, and storytelling as vital elements of Welsh national identity (</a:t>
            </a:r>
            <a:r>
              <a:rPr lang="en-US" sz="1800" b="0" i="0" u="none" strike="noStrike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Nawarathna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 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0B872F-A7B1-2F09-0DCD-739428178A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812" y="1532391"/>
            <a:ext cx="3334006" cy="34639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2CB0D0-02C2-20EB-AEC1-8D449B630175}"/>
              </a:ext>
            </a:extLst>
          </p:cNvPr>
          <p:cNvSpPr txBox="1"/>
          <p:nvPr/>
        </p:nvSpPr>
        <p:spPr>
          <a:xfrm>
            <a:off x="6425815" y="5587090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00" b="1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FigureL</a:t>
            </a:r>
            <a:r>
              <a:rPr lang="en-US" sz="10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000" b="1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Sustainabel</a:t>
            </a:r>
            <a:r>
              <a:rPr lang="en-US" sz="10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tourism </a:t>
            </a:r>
          </a:p>
          <a:p>
            <a:pPr algn="ctr"/>
            <a:r>
              <a:rPr lang="en-US" sz="1000" b="1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10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Janusz </a:t>
            </a:r>
            <a:r>
              <a:rPr lang="en-US" sz="1000" b="1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iet</a:t>
            </a:r>
            <a:r>
              <a:rPr lang="en-US" sz="10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al., </a:t>
            </a:r>
            <a:r>
              <a:rPr lang="en-US" sz="1000" b="1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 </a:t>
            </a:r>
            <a:endParaRPr lang="en-IN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3928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9A605-417E-1A8D-FA94-33EAB8741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9003" y="624111"/>
            <a:ext cx="8911687" cy="1280890"/>
          </a:xfrm>
        </p:spPr>
        <p:txBody>
          <a:bodyPr>
            <a:normAutofit/>
          </a:bodyPr>
          <a:lstStyle/>
          <a:p>
            <a:r>
              <a:rPr lang="en-IN" sz="2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EVENT CONTENT AND CONTEXT</a:t>
            </a:r>
            <a:br>
              <a:rPr lang="en-IN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AD4E9-FBED-B962-0FF2-28720FEDD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1151" y="1779638"/>
            <a:ext cx="5971867" cy="4454251"/>
          </a:xfrm>
        </p:spPr>
        <p:txBody>
          <a:bodyPr>
            <a:noAutofit/>
          </a:bodyPr>
          <a:lstStyle/>
          <a:p>
            <a:pPr algn="just" fontAlgn="base">
              <a:lnSpc>
                <a:spcPct val="220000"/>
              </a:lnSpc>
              <a:spcBef>
                <a:spcPts val="1200"/>
              </a:spcBef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Multi-day itinerary includes from  farm stays, workshops, folklore, guided walks, stargazing, and also the market visits in a scenic rural setting.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lnSpc>
                <a:spcPct val="220000"/>
              </a:lnSpc>
              <a:spcBef>
                <a:spcPts val="1200"/>
              </a:spcBef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Builds on growing interest in that of the  experiential travel, emphasizing simplicity, personal connection, as well a 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sthe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 sustainability in modern tourism.</a:t>
            </a:r>
            <a:endParaRPr lang="en-US" sz="14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lnSpc>
                <a:spcPct val="220000"/>
              </a:lnSpc>
              <a:spcBef>
                <a:spcPts val="1200"/>
              </a:spcBef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Activities reflect traditional Welsh culture—sheep herding, love spoon carving, folk music, herbal remedies, and artisan food making (</a:t>
            </a:r>
            <a:r>
              <a:rPr lang="en-US" sz="14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Thomas </a:t>
            </a:r>
            <a:r>
              <a:rPr lang="en-US" sz="1400" b="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4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 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fontAlgn="base">
              <a:lnSpc>
                <a:spcPct val="220000"/>
              </a:lnSpc>
              <a:spcAft>
                <a:spcPts val="1200"/>
              </a:spcAft>
              <a:buNone/>
            </a:pPr>
            <a:endParaRPr lang="en-US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20000"/>
              </a:lnSpc>
            </a:pP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878BCA-6040-90B9-D87C-271CDA99B552}"/>
              </a:ext>
            </a:extLst>
          </p:cNvPr>
          <p:cNvSpPr txBox="1"/>
          <p:nvPr/>
        </p:nvSpPr>
        <p:spPr>
          <a:xfrm>
            <a:off x="7225749" y="6003056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1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FigureL</a:t>
            </a:r>
            <a:r>
              <a:rPr lang="en-US" sz="12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b="1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Sustainabel</a:t>
            </a:r>
            <a:r>
              <a:rPr lang="en-US" sz="12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tourism </a:t>
            </a:r>
          </a:p>
          <a:p>
            <a:pPr algn="ctr"/>
            <a:r>
              <a:rPr lang="en-US" sz="1200" b="1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1200" b="1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theconversation</a:t>
            </a:r>
            <a:r>
              <a:rPr lang="en-US" sz="1200" b="1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2021</a:t>
            </a:r>
            <a:r>
              <a:rPr lang="en-US" sz="1200" b="1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en-IN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Climate change could wreck traditional sheep farming in Wales">
            <a:extLst>
              <a:ext uri="{FF2B5EF4-FFF2-40B4-BE49-F238E27FC236}">
                <a16:creationId xmlns:a16="http://schemas.microsoft.com/office/drawing/2014/main" id="{3D9ED738-158C-52F1-2138-B4E298476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6515" y="1993361"/>
            <a:ext cx="3240505" cy="3777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4967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08A3C-9EB3-3535-33EC-0569E1AB1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534933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IN" sz="2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</a:t>
            </a:r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DC463-5681-DAFF-B85B-77123E228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3086" y="1264555"/>
            <a:ext cx="5840879" cy="3777622"/>
          </a:xfrm>
        </p:spPr>
        <p:txBody>
          <a:bodyPr>
            <a:noAutofit/>
          </a:bodyPr>
          <a:lstStyle/>
          <a:p>
            <a:pPr algn="just" fontAlgn="base">
              <a:lnSpc>
                <a:spcPct val="170000"/>
              </a:lnSpc>
              <a:spcBef>
                <a:spcPts val="1200"/>
              </a:spcBef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Cultural and heritage tourism is rising, with 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travellers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seeking authentic, enriching, and off-the-beaten-path experiences across 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taht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teh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 rural Europe.</a:t>
            </a:r>
            <a:b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lnSpc>
                <a:spcPct val="17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Wales is positioning itself as a welcoming, heritage-rich destination ideal for visitors wanting nature, history, and personal connection (</a:t>
            </a:r>
            <a:r>
              <a:rPr lang="en-US" sz="14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Bladen </a:t>
            </a:r>
            <a:r>
              <a:rPr lang="en-US" sz="1400" b="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4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 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lnSpc>
                <a:spcPct val="170000"/>
              </a:lnSpc>
              <a:spcAft>
                <a:spcPts val="1200"/>
              </a:spcAft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travel trends show increased demand for 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teh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 small group, eco-conscious experiences rooted in local culture 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ans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well as  storytelling.</a:t>
            </a:r>
            <a:b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Strong government support exists for rural tourism initiatives, enhancing infrastructure, promotion, and accessibility in Welsh countryside regions.</a:t>
            </a:r>
            <a:br>
              <a:rPr lang="en-US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AEB76E-7356-46CA-4393-3F19A24705DA}"/>
              </a:ext>
            </a:extLst>
          </p:cNvPr>
          <p:cNvSpPr txBox="1"/>
          <p:nvPr/>
        </p:nvSpPr>
        <p:spPr>
          <a:xfrm>
            <a:off x="8227531" y="6088562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FigureL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Sustainabel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tourism </a:t>
            </a:r>
          </a:p>
          <a:p>
            <a:r>
              <a:rPr lang="en-US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fastercapital</a:t>
            </a:r>
            <a:r>
              <a:rPr lang="en-US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20212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2" descr="The Importance Of Cultural Heritage - FasterCapital">
            <a:extLst>
              <a:ext uri="{FF2B5EF4-FFF2-40B4-BE49-F238E27FC236}">
                <a16:creationId xmlns:a16="http://schemas.microsoft.com/office/drawing/2014/main" id="{31340630-6884-FC6A-F9B8-E19EE94DD72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D79124-D71D-F206-133E-18AC4952BF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4058" y="1597300"/>
            <a:ext cx="4169007" cy="4164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971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BAC1A-2E2F-064D-FA0E-442778643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5441" y="614277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IN" sz="2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DEMAND AND COMPETITION</a:t>
            </a:r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F3B1A-2502-3042-71FE-F174F91DF0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7119" y="1995949"/>
            <a:ext cx="8915400" cy="3777622"/>
          </a:xfrm>
        </p:spPr>
        <p:txBody>
          <a:bodyPr>
            <a:normAutofit fontScale="92500" lnSpcReduction="20000"/>
          </a:bodyPr>
          <a:lstStyle/>
          <a:p>
            <a:pPr algn="just" fontAlgn="base">
              <a:spcBef>
                <a:spcPts val="1200"/>
              </a:spcBef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 demand for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taht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 the  immersive countryside tourism creates 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avery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much strong potential for Welsh experiences among international and UK-based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travellers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Competing offerings in Scotland as well as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 Ireland emphasize folklore and nature, but often lack personalized, hands-on 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taht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rural engagement (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Allen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1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Unique selling point is emotional connection with host families, Welsh customs, and slower pace—less commercial, more heartfelt.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Seasonal timing and small group size create exclusivity as well as  appeal, particularly to slow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travellers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cultural heritage tourists.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960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53EF8-CF1C-A914-5027-C468D2D10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PROPOSED LOCATION AND VENUE – PORTMEIRION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58018-F2CE-34A3-A1E1-3C3C98DF0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4881" y="1540189"/>
            <a:ext cx="5181894" cy="3777622"/>
          </a:xfrm>
        </p:spPr>
        <p:txBody>
          <a:bodyPr>
            <a:normAutofit fontScale="55000" lnSpcReduction="20000"/>
          </a:bodyPr>
          <a:lstStyle/>
          <a:p>
            <a:pPr algn="just" rtl="0" fontAlgn="base">
              <a:lnSpc>
                <a:spcPct val="16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Portmeirion offers stunning natural beauty with taught of the  Mediterranean-style village charm and coastal views, ideal for curated rural events.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 fontAlgn="base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Offers accommodation, dining, event spaces, as well as the outdoor venues, ensuring logistics, ambience, and guest experience align perfectly (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Kitchin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 fontAlgn="base">
              <a:lnSpc>
                <a:spcPct val="16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Accessible by road and rail, Portmeirion balances remoteness and also the  various 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degres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of  convenience for small group cultural tourism events.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 fontAlgn="base">
              <a:lnSpc>
                <a:spcPct val="16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Its iconic setting provides a memorable backdrop for storytelling, Welsh culture workshops, and scenic exploration experiences.</a:t>
            </a:r>
          </a:p>
          <a:p>
            <a:pPr algn="just">
              <a:lnSpc>
                <a:spcPct val="160000"/>
              </a:lnSpc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A870F7-44B7-284A-931B-E981E5A08E01}"/>
              </a:ext>
            </a:extLst>
          </p:cNvPr>
          <p:cNvSpPr txBox="1"/>
          <p:nvPr/>
        </p:nvSpPr>
        <p:spPr>
          <a:xfrm>
            <a:off x="8557226" y="5605924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FigureL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Sustainabel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tourism </a:t>
            </a:r>
          </a:p>
          <a:p>
            <a:r>
              <a:rPr lang="en-US" sz="1200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12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Janusz et al., </a:t>
            </a:r>
            <a:r>
              <a:rPr lang="en-US" sz="1200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 </a:t>
            </a: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100" name="Picture 4" descr="PORTMEIRION VILLAGE (2025) All You Need to Know BEFORE You Go (with Photos)  - Tripadvisor">
            <a:extLst>
              <a:ext uri="{FF2B5EF4-FFF2-40B4-BE49-F238E27FC236}">
                <a16:creationId xmlns:a16="http://schemas.microsoft.com/office/drawing/2014/main" id="{C57993A8-6B44-320C-C01B-0617C465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8445" y="1540189"/>
            <a:ext cx="4321259" cy="377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3336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8E769-5020-ED92-73D8-84C61F6C0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SUITABILITY OF THE VENUE</a:t>
            </a:r>
            <a:br>
              <a:rPr lang="en-IN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CC936-41F6-C09D-508B-11BFC81BF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1682" y="1264555"/>
            <a:ext cx="5104421" cy="3777622"/>
          </a:xfrm>
        </p:spPr>
        <p:txBody>
          <a:bodyPr>
            <a:noAutofit/>
          </a:bodyPr>
          <a:lstStyle/>
          <a:p>
            <a:pPr algn="just" fontAlgn="base">
              <a:lnSpc>
                <a:spcPct val="150000"/>
              </a:lnSpc>
              <a:spcBef>
                <a:spcPts val="1200"/>
              </a:spcBef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Portmeirion has the infrastructure to mainly  support small group stays, including lodging, meeting spaces,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ans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well a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sthe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 local activity options.</a:t>
            </a: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lnSpc>
                <a:spcPct val="150000"/>
              </a:lnSpc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Surrounding area enhances immersion with nature trails, artisan shops, and traditional market towns within easy travel distance (</a:t>
            </a:r>
            <a:r>
              <a:rPr lang="en-US" sz="12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Mair </a:t>
            </a:r>
            <a:r>
              <a:rPr lang="en-US" sz="1200" b="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2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 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lnSpc>
                <a:spcPct val="150000"/>
              </a:lnSpc>
              <a:spcAft>
                <a:spcPts val="1200"/>
              </a:spcAft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Supports event goals of meaningful connection and also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teh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various  heritage promotion through tranquil, picturesque, and historically inspired setting.</a:t>
            </a: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Aligns well with target audience expectations for exclusivity, beauty, cultural resonance, and rural authenticity in tourism.</a:t>
            </a: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BEAE9B-BAC4-5841-C2DB-77A40C744AF2}"/>
              </a:ext>
            </a:extLst>
          </p:cNvPr>
          <p:cNvSpPr txBox="1"/>
          <p:nvPr/>
        </p:nvSpPr>
        <p:spPr>
          <a:xfrm>
            <a:off x="6566988" y="6233890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1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FigureL</a:t>
            </a:r>
            <a:r>
              <a:rPr lang="en-US" sz="12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b="1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Sustainabel</a:t>
            </a:r>
            <a:r>
              <a:rPr lang="en-US" sz="12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tourism </a:t>
            </a:r>
          </a:p>
          <a:p>
            <a:pPr algn="ctr"/>
            <a:r>
              <a:rPr lang="en-US" sz="1200" b="1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12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Janusz </a:t>
            </a:r>
            <a:r>
              <a:rPr lang="en-US" sz="1200" b="1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iet</a:t>
            </a:r>
            <a:r>
              <a:rPr lang="en-US" sz="12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al., </a:t>
            </a:r>
            <a:r>
              <a:rPr lang="en-US" sz="1200" b="1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 </a:t>
            </a:r>
            <a:endParaRPr lang="en-IN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EFE446F0-4728-8539-DE35-52F989884D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768" y="1562408"/>
            <a:ext cx="4818241" cy="4563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9334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231D4-4EFD-14E2-6AB1-063EF5D3E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5083" y="624110"/>
            <a:ext cx="8911687" cy="1280890"/>
          </a:xfrm>
        </p:spPr>
        <p:txBody>
          <a:bodyPr>
            <a:noAutofit/>
          </a:bodyPr>
          <a:lstStyle/>
          <a:p>
            <a:pPr algn="ctr"/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STAFFING REQUIREMENTS / SKILL SETS TO HOST THE EVENT</a:t>
            </a:r>
            <a:b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3D108-78A4-FF02-962B-34120D0B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5083" y="2085201"/>
            <a:ext cx="8915400" cy="3777622"/>
          </a:xfrm>
        </p:spPr>
        <p:txBody>
          <a:bodyPr>
            <a:normAutofit fontScale="85000" lnSpcReduction="20000"/>
          </a:bodyPr>
          <a:lstStyle/>
          <a:p>
            <a:pPr algn="just" fontAlgn="base">
              <a:spcBef>
                <a:spcPts val="1200"/>
              </a:spcBef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Hosts require strong cultural knowledge, hospitality experience, and also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level of  storytelling skills to create authentic and warm guest interactions.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Artisan workshop leaders need traditional craft expertise in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process of  weaving, baking, woodcarving, or herbal remedies to teach engaging sessions (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Mohammed </a:t>
            </a:r>
            <a:r>
              <a:rPr lang="en-US" sz="1800" b="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8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 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Guides and astronomers should be very much  knowledgeable, personable, and able to communicate Welsh history, landscape stories, as well a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sthe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 star lore.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spcAft>
                <a:spcPts val="1200"/>
              </a:spcAft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Event managers must coordinate logistics smoothly while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prioritising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guest satisfaction, sustainability, and culturally sensitive tourism practices.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4138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B6797-135C-F98E-2D7D-AE56133A1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5610" y="565116"/>
            <a:ext cx="8911687" cy="1280890"/>
          </a:xfrm>
        </p:spPr>
        <p:txBody>
          <a:bodyPr>
            <a:noAutofit/>
          </a:bodyPr>
          <a:lstStyle/>
          <a:p>
            <a:pPr algn="ctr"/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LIKELY RESOURCE ALLOCATIONS – CATERING, LIGHTING, PARKING, SEATING</a:t>
            </a:r>
            <a:br>
              <a:rPr lang="en-US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D92D5-014B-7A73-6606-522A7272E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4253" y="2113935"/>
            <a:ext cx="8534400" cy="3777622"/>
          </a:xfrm>
        </p:spPr>
        <p:txBody>
          <a:bodyPr>
            <a:noAutofit/>
          </a:bodyPr>
          <a:lstStyle/>
          <a:p>
            <a:pPr algn="just" fontAlgn="base">
              <a:spcBef>
                <a:spcPts val="1200"/>
              </a:spcBef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Catering will use local produce and traditional recipes, reflecting Welsh cuisine and supporting rural food producers and farmers.</a:t>
            </a: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/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Lighting must be minimal and eco-friendly, particularly for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taht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for  outdoor stargazing and low-impact evening storytelling events (</a:t>
            </a:r>
            <a:r>
              <a:rPr lang="en-US" sz="12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Russotto </a:t>
            </a:r>
            <a:r>
              <a:rPr lang="en-US" sz="1200" b="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sz="1200" b="0" i="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 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spcAft>
                <a:spcPts val="1200"/>
              </a:spcAft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Parking areas should accommodate small groups as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wel;l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sto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mainy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 support sustainability goals by encouraging carpooling or public transport access.</a:t>
            </a: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spcBef>
                <a:spcPts val="1200"/>
              </a:spcBef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Seating for workshops and communal meals should be very much rustic, comfortable, and suited to both indoor barns and outdoor spaces.</a:t>
            </a:r>
          </a:p>
          <a:p>
            <a:pPr algn="just"/>
            <a:endParaRPr lang="en-I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1520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53A10-BA5F-1388-CB1E-B99C21BC4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7545" y="228600"/>
            <a:ext cx="10700743" cy="707385"/>
          </a:xfrm>
        </p:spPr>
        <p:txBody>
          <a:bodyPr>
            <a:noAutofit/>
          </a:bodyPr>
          <a:lstStyle/>
          <a:p>
            <a:pPr algn="ctr"/>
            <a:r>
              <a:rPr lang="en-IN" sz="2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SEFF MATRIX (SOCIAL, ECONOMIC, FINANCIAL, FEASIBILITY)</a:t>
            </a:r>
            <a:br>
              <a:rPr lang="en-IN" sz="2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7AAA512-2884-B9D8-0772-CF574EA5F9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8526893"/>
              </p:ext>
            </p:extLst>
          </p:nvPr>
        </p:nvGraphicFramePr>
        <p:xfrm>
          <a:off x="1269748" y="1270272"/>
          <a:ext cx="10234864" cy="3900491"/>
        </p:xfrm>
        <a:graphic>
          <a:graphicData uri="http://schemas.openxmlformats.org/drawingml/2006/table">
            <a:tbl>
              <a:tblPr/>
              <a:tblGrid>
                <a:gridCol w="5117432">
                  <a:extLst>
                    <a:ext uri="{9D8B030D-6E8A-4147-A177-3AD203B41FA5}">
                      <a16:colId xmlns:a16="http://schemas.microsoft.com/office/drawing/2014/main" val="2983002326"/>
                    </a:ext>
                  </a:extLst>
                </a:gridCol>
                <a:gridCol w="5117432">
                  <a:extLst>
                    <a:ext uri="{9D8B030D-6E8A-4147-A177-3AD203B41FA5}">
                      <a16:colId xmlns:a16="http://schemas.microsoft.com/office/drawing/2014/main" val="3497731397"/>
                    </a:ext>
                  </a:extLst>
                </a:gridCol>
              </a:tblGrid>
              <a:tr h="302133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buNone/>
                      </a:pPr>
                      <a:r>
                        <a:rPr lang="en-IN" sz="12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SEFF Category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224" marR="51224" marT="51224" marB="512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buNone/>
                      </a:pPr>
                      <a:r>
                        <a:rPr lang="en-IN" sz="12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Impact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224" marR="51224" marT="51224" marB="512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7761651"/>
                  </a:ext>
                </a:extLst>
              </a:tr>
              <a:tr h="750452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buNone/>
                      </a:pPr>
                      <a:r>
                        <a:rPr lang="en-IN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224" marR="51224" marT="51224" marB="512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buNone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Promotes rural 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teh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catual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community inclusion, strengthens cultural pride, and fosters positive visitor-host relationships across generations.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224" marR="51224" marT="51224" marB="512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9732515"/>
                  </a:ext>
                </a:extLst>
              </a:tr>
              <a:tr h="940378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buNone/>
                      </a:pPr>
                      <a:r>
                        <a:rPr lang="en-IN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224" marR="51224" marT="51224" marB="512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buNone/>
                      </a:pP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Boosts local income through taht of teh image of  tourism, workshops, accommodation, and food, supporting small businesses and producers (</a:t>
                      </a:r>
                      <a:r>
                        <a:rPr lang="en-US" sz="1200" b="0" i="0" u="none" strike="noStrike">
                          <a:solidFill>
                            <a:srgbClr val="222222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Allen </a:t>
                      </a:r>
                      <a:r>
                        <a:rPr lang="en-US" sz="1200" b="0" i="1" u="none" strike="noStrike">
                          <a:solidFill>
                            <a:srgbClr val="222222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 al., </a:t>
                      </a:r>
                      <a:r>
                        <a:rPr lang="en-US" sz="1200" b="0" i="0" u="none" strike="noStrike">
                          <a:solidFill>
                            <a:srgbClr val="222222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2021) </a:t>
                      </a:r>
                      <a:r>
                        <a:rPr 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  <a:endParaRPr lang="en-US" sz="120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224" marR="51224" marT="51224" marB="512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2657339"/>
                  </a:ext>
                </a:extLst>
              </a:tr>
              <a:tr h="652797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buNone/>
                      </a:pPr>
                      <a:r>
                        <a:rPr lang="en-IN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Financial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224" marR="51224" marT="51224" marB="512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buNone/>
                      </a:pPr>
                      <a:br>
                        <a:rPr lang="en-IN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US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Budget-friendly event model using existing infrastructure </a:t>
                      </a:r>
                      <a:r>
                        <a:rPr lang="en-US" sz="1200" b="0" i="0" u="none" strike="noStrike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ans</a:t>
                      </a:r>
                      <a:r>
                        <a:rPr lang="en-US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200" b="0" i="0" u="none" strike="noStrike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wella</a:t>
                      </a:r>
                      <a:r>
                        <a:rPr lang="en-US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  </a:t>
                      </a:r>
                      <a:r>
                        <a:rPr lang="en-US" sz="1200" b="0" i="0" u="none" strike="noStrike" kern="1200" dirty="0" err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sthe</a:t>
                      </a:r>
                      <a:r>
                        <a:rPr lang="en-US" sz="12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  local expertise helps ensure profitability and scalability.</a:t>
                      </a:r>
                      <a:endParaRPr lang="en-IN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224" marR="51224" marT="51224" marB="512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4943851"/>
                  </a:ext>
                </a:extLst>
              </a:tr>
              <a:tr h="940378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buNone/>
                      </a:pPr>
                      <a:r>
                        <a:rPr lang="en-IN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Feasibility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224" marR="51224" marT="51224" marB="512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buNone/>
                      </a:pP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Strong alignment with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tehg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varisou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dodgers of  trends, venue capabilities, and audience interest makes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teh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catual</a:t>
                      </a:r>
                      <a:r>
                        <a:rPr lang="en-US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 execution realistic as well as the  sustainable long-term.</a:t>
                      </a:r>
                      <a:endParaRPr lang="en-US" sz="1200" dirty="0"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224" marR="51224" marT="51224" marB="51224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9497766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4B7B2F93-A6B5-9611-97A0-2663643748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317597" y="43934"/>
            <a:ext cx="2015197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3173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FFAB3-9F62-DB25-200C-B7A0EA182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386250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IN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FINANCIAL FACTORS</a:t>
            </a:r>
            <a:br>
              <a:rPr lang="en-IN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IN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6E592F3-C08F-CB61-DB88-93EFEC9516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9748503"/>
              </p:ext>
            </p:extLst>
          </p:nvPr>
        </p:nvGraphicFramePr>
        <p:xfrm>
          <a:off x="557784" y="1026695"/>
          <a:ext cx="11064240" cy="58313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494821">
                  <a:extLst>
                    <a:ext uri="{9D8B030D-6E8A-4147-A177-3AD203B41FA5}">
                      <a16:colId xmlns:a16="http://schemas.microsoft.com/office/drawing/2014/main" val="1502876052"/>
                    </a:ext>
                  </a:extLst>
                </a:gridCol>
                <a:gridCol w="2569419">
                  <a:extLst>
                    <a:ext uri="{9D8B030D-6E8A-4147-A177-3AD203B41FA5}">
                      <a16:colId xmlns:a16="http://schemas.microsoft.com/office/drawing/2014/main" val="455784077"/>
                    </a:ext>
                  </a:extLst>
                </a:gridCol>
              </a:tblGrid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Expenses </a:t>
                      </a:r>
                      <a:endParaRPr lang="en-IN" sz="1200" b="1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 </a:t>
                      </a:r>
                      <a:endParaRPr lang="en-IN" sz="1200" b="1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1943374807"/>
                  </a:ext>
                </a:extLst>
              </a:tr>
              <a:tr h="4827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Expenses for market analysis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18000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702997456"/>
                  </a:ext>
                </a:extLst>
              </a:tr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Operating Expenses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1359055289"/>
                  </a:ext>
                </a:extLst>
              </a:tr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Payment to employees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4111292493"/>
                  </a:ext>
                </a:extLst>
              </a:tr>
              <a:tr h="4827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insurance costs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619020366"/>
                  </a:ext>
                </a:extLst>
              </a:tr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Expenses for internet usage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674515655"/>
                  </a:ext>
                </a:extLst>
              </a:tr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Expenses for internal and external communication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661375733"/>
                  </a:ext>
                </a:extLst>
              </a:tr>
              <a:tr h="4827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for Lease -- manufacturing items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1621867754"/>
                  </a:ext>
                </a:extLst>
              </a:tr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License Charges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3750362014"/>
                  </a:ext>
                </a:extLst>
              </a:tr>
              <a:tr h="32935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Expenses for organizational administration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368520917"/>
                  </a:ext>
                </a:extLst>
              </a:tr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 Charges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2175325490"/>
                  </a:ext>
                </a:extLst>
              </a:tr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for Lease -- supportive fixed assets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2235043519"/>
                  </a:ext>
                </a:extLst>
              </a:tr>
              <a:tr h="48276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Expenses for digital business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371972642"/>
                  </a:ext>
                </a:extLst>
              </a:tr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for suppliers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1600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4047594831"/>
                  </a:ext>
                </a:extLst>
              </a:tr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Repair and maintenance expenses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1604079139"/>
                  </a:ext>
                </a:extLst>
              </a:tr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Miscellaneous expenses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600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3055393960"/>
                  </a:ext>
                </a:extLst>
              </a:tr>
              <a:tr h="29757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34600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7438" marR="37438" marT="37438" marB="37438"/>
                </a:tc>
                <a:extLst>
                  <a:ext uri="{0D108BD9-81ED-4DB2-BD59-A6C34878D82A}">
                    <a16:rowId xmlns:a16="http://schemas.microsoft.com/office/drawing/2014/main" val="5780646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68202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70584-C10A-0FE6-B21A-B363D7C11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3412" y="146857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IN" sz="28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FINANCIAL FACTORS </a:t>
            </a:r>
            <a:br>
              <a:rPr lang="en-IN" sz="28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lang="en-IN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0F361FE-FD6B-5B5E-EB44-33C123EEB9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1386586"/>
              </p:ext>
            </p:extLst>
          </p:nvPr>
        </p:nvGraphicFramePr>
        <p:xfrm>
          <a:off x="521208" y="1107707"/>
          <a:ext cx="11201400" cy="516555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930012">
                  <a:extLst>
                    <a:ext uri="{9D8B030D-6E8A-4147-A177-3AD203B41FA5}">
                      <a16:colId xmlns:a16="http://schemas.microsoft.com/office/drawing/2014/main" val="278712080"/>
                    </a:ext>
                  </a:extLst>
                </a:gridCol>
                <a:gridCol w="1852473">
                  <a:extLst>
                    <a:ext uri="{9D8B030D-6E8A-4147-A177-3AD203B41FA5}">
                      <a16:colId xmlns:a16="http://schemas.microsoft.com/office/drawing/2014/main" val="3912159682"/>
                    </a:ext>
                  </a:extLst>
                </a:gridCol>
                <a:gridCol w="3583755">
                  <a:extLst>
                    <a:ext uri="{9D8B030D-6E8A-4147-A177-3AD203B41FA5}">
                      <a16:colId xmlns:a16="http://schemas.microsoft.com/office/drawing/2014/main" val="3426469233"/>
                    </a:ext>
                  </a:extLst>
                </a:gridCol>
                <a:gridCol w="1835160">
                  <a:extLst>
                    <a:ext uri="{9D8B030D-6E8A-4147-A177-3AD203B41FA5}">
                      <a16:colId xmlns:a16="http://schemas.microsoft.com/office/drawing/2014/main" val="4051337326"/>
                    </a:ext>
                  </a:extLst>
                </a:gridCol>
              </a:tblGrid>
              <a:tr h="4596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Income</a:t>
                      </a:r>
                      <a:endParaRPr lang="en-IN" sz="1600" b="1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 (£)</a:t>
                      </a:r>
                      <a:endParaRPr lang="en-IN" sz="1600" b="1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 b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Expenditure</a:t>
                      </a:r>
                      <a:endParaRPr lang="en-IN" sz="1600" b="1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 b="1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Amount (£)</a:t>
                      </a:r>
                      <a:endParaRPr lang="en-IN" sz="1600" b="1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665036209"/>
                  </a:ext>
                </a:extLst>
              </a:tr>
              <a:tr h="4596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sales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Operating Costs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2571895402"/>
                  </a:ext>
                </a:extLst>
              </a:tr>
              <a:tr h="74431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of goods sold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Profit (Profit Before Interest and Tax)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21000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823958107"/>
                  </a:ext>
                </a:extLst>
              </a:tr>
              <a:tr h="4596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Gross profit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Other indirect costs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1700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028342813"/>
                  </a:ext>
                </a:extLst>
              </a:tr>
              <a:tr h="4596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Interest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297770015"/>
                  </a:ext>
                </a:extLst>
              </a:tr>
              <a:tr h="4596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Other Expenses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145876438"/>
                  </a:ext>
                </a:extLst>
              </a:tr>
              <a:tr h="74431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Profit (Profit Before Interest and Tax)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28000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891769777"/>
                  </a:ext>
                </a:extLst>
              </a:tr>
              <a:tr h="4596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Other indirect costs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46586214"/>
                  </a:ext>
                </a:extLst>
              </a:tr>
              <a:tr h="4596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100,000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67800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2146809809"/>
                  </a:ext>
                </a:extLst>
              </a:tr>
              <a:tr h="45961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Net Profit 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87500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Net Profit 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buNone/>
                      </a:pPr>
                      <a:r>
                        <a:rPr lang="en-IN" sz="16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87500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5802037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38878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2A69C-B655-9381-668F-133428D65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7437" y="413798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IN" sz="28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  <a:t>FUNDING OPTIONS</a:t>
            </a:r>
            <a:br>
              <a:rPr lang="en-IN" sz="28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Arial" panose="020B0604020202020204" pitchFamily="34" charset="0"/>
              </a:rPr>
            </a:br>
            <a:endParaRPr lang="en-IN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321D5-1BBA-BBF6-5A39-E4057D10B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4892" y="1859280"/>
            <a:ext cx="8915400" cy="3777622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Explore government grants helps in supporting cultural tourism as well as  sustainability to secure financial backing for the rural heritage-based experiential events in Wales.</a:t>
            </a:r>
            <a:b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Collaborate with local businesses, artisans, and sponsors to co-fund event activities and boost community ownership and economic participation (</a:t>
            </a:r>
            <a:r>
              <a:rPr lang="en-IN" sz="1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Thomas </a:t>
            </a:r>
            <a:r>
              <a:rPr lang="en-IN" sz="1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al., </a:t>
            </a:r>
            <a:r>
              <a:rPr lang="en-IN" sz="1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2022) 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b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/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Use crowdfunding platforms mainly to engage future guests emotionally while raising capital and building anticipation for authentic rural experiences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21074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86DD3-D21C-8225-049E-2B3E3A7B2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636" y="688118"/>
            <a:ext cx="8911687" cy="1280890"/>
          </a:xfrm>
        </p:spPr>
        <p:txBody>
          <a:bodyPr/>
          <a:lstStyle/>
          <a:p>
            <a:pPr algn="ctr"/>
            <a:r>
              <a:rPr lang="en-IN" sz="1800" b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RECOMMENDATIONS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282B9-7BEC-E1A9-1BC7-E408F3F50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4308" y="1969008"/>
            <a:ext cx="8915400" cy="3777622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1200"/>
              </a:spcBef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Train local hosts in hospitality, cultural sensitivity, and safety to deliver emotionally resonant and professionally managed guest experiences.</a:t>
            </a:r>
            <a:b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8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Enhance online visibility using storytelling content, influencer partnerships, and cultural branding to reach niche tourism audiences internationally (</a:t>
            </a:r>
            <a:r>
              <a:rPr lang="en-IN" sz="1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Pereira </a:t>
            </a:r>
            <a:r>
              <a:rPr lang="en-IN" sz="1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IN" sz="1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2022) 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8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Introduce sustainability tracking tools to monitor environmental and social impact, ensuring long-term alignment with responsible tourism standards (</a:t>
            </a:r>
            <a:r>
              <a:rPr lang="en-IN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Elahi </a:t>
            </a:r>
            <a:r>
              <a:rPr lang="en-IN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IN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2022)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.(</a:t>
            </a:r>
            <a:r>
              <a:rPr lang="en-IN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Duong </a:t>
            </a:r>
            <a:r>
              <a:rPr lang="en-IN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IN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2022)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0519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C2B63-6A22-6281-ADD6-744500A11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1445" y="678974"/>
            <a:ext cx="8911687" cy="1280890"/>
          </a:xfrm>
        </p:spPr>
        <p:txBody>
          <a:bodyPr>
            <a:normAutofit/>
          </a:bodyPr>
          <a:lstStyle/>
          <a:p>
            <a:pPr algn="ctr"/>
            <a:r>
              <a:rPr lang="en-IN" sz="2800" b="1" dirty="0"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CONCLUSION</a:t>
            </a:r>
            <a:endParaRPr lang="en-I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12717-845C-7448-8460-960D09515D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3764" y="2197608"/>
            <a:ext cx="8915400" cy="3777622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●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“From Hill to Heart” successfully blends heritage, emotion, and community to redefine sustainable rural tourism in Wales  (</a:t>
            </a:r>
            <a:r>
              <a:rPr lang="en-IN" sz="1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Evans </a:t>
            </a:r>
            <a:r>
              <a:rPr lang="en-IN" sz="1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IN" sz="1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2022) 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8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addresses the process of rising </a:t>
            </a:r>
            <a:r>
              <a:rPr lang="en-IN" sz="18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traveler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demand for  the process of making connections, authenticity, and ecological responsibility while supporting local economic development.</a:t>
            </a:r>
            <a:b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8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●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event proves how culture, storytelling, and the process of  tradition can generate lasting value for both visitors and host communities alike (</a:t>
            </a:r>
            <a:r>
              <a:rPr lang="en-IN" sz="1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Mercy </a:t>
            </a:r>
            <a:r>
              <a:rPr lang="en-IN" sz="1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IN" sz="1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2022) 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800" u="none" strike="noStrike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1961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1DBF3-4C52-4D6C-7CAE-BB0BD1529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6621" y="0"/>
            <a:ext cx="8911687" cy="1280890"/>
          </a:xfrm>
        </p:spPr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</a:t>
            </a:r>
            <a:endParaRPr lang="en-IN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99C34-FEE6-409B-4148-ECFA22D77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5348" y="933053"/>
            <a:ext cx="10676652" cy="3777622"/>
          </a:xfrm>
        </p:spPr>
        <p:txBody>
          <a:bodyPr>
            <a:noAutofit/>
          </a:bodyPr>
          <a:lstStyle/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Allen, J., Harris, R. and Jago, L., 2022.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Festival &amp; special event management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John Wiley &amp; Sons.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de-DE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Bladen, C., Kennell, J., Abson, E. and Wilde, N., 2022.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Events management: An introduction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Routledge.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Kitchin, P.J. and Ferdinand, N., 2021. Events management: An international approach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Mair, J. and Smith, A., 2022. Events and sustainability: Why is making events more sustainable not enough? In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Events and sustainability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(pp. 1-17). Routledge.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Mohammed, A., 2023. SOC Audits in Action: Best Practices for Strengthening Threat Detection and Ensuring Compliance.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Baltic Journal of Engineering and Technology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(1), pp.62-69.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Anawrahta, A.M.D.B. and Araghchi, R.S.S.W., 2021. A study on sustainable event management practices in Sri Lanka: event managers' perspective.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Tourism and Sustainable Development Review Journal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(1), pp.49-64.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Russotto, V., Matra, S.N., Laffey, J.G., Assistor, E., Antolini, L., Bauer, P., Lazarou, J.B., Dziurzynski, K., Campo Rota, L., Pelosi, P. and Sorbello, M., 2021. Intubation practices and adverse peri-intubation events in critically ill patients from 29 countries.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Jama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325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(12), pp.1164-1172.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Thomas, K. and Stephens, S., 2022. Understanding the Management Theory in Event Management: A Conceptual Framework.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Available at SSRN 4051469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Pereira, J., Fidalgo, R., Lotfi, R. and Nogueira, R., 2023, May. Crisis event social media summarization with GPT-3 and neural reranking. In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Proceedings of the 20th ISCRAM Conference, Omaha, NE, USA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(Vol. 8).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Evans, N.G., 2024.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Strategic management for tourism, hospitality and events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Routledge.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Mercy, K., Balajee, A., Numbered, T.W., Ngaere, P., Simwaba, D. and Kebede, Y., 2023. Africa CDC’s blueprint to enhance early warning surveillance: accelerating implementation of event-based surveillance in Africa.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Public Health in Africa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14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(8), p.2827.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de-DE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Xie, P., Ma, E. and Xu, Z., 2021. 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Cloud computing image recognition system assists the construction of the internet of things model of administrative management event parameters.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Computational intelligence and neuroscience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2021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(1), p.8630256.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Butt, N.A., Mahmood, Z., Sana, M.U., Díez, I.D.L.T., Galán, J.C., Brie, S. and Ashraf, I., 2023. </a:t>
            </a:r>
            <a:r>
              <a:rPr lang="en-IN" sz="800" u="none" strike="noStrike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Behavioral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and Performance Analysis of a Real-Time Case Study Event Log: A Process Mining Approach.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Applied sciences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13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(7), p.4145.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Fellah, K., Abbou, R. and Khiat, M., 2021. Energy management system for surveillance and performance analysis of a micro-grid based on discrete event systems.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Green Energy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18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(11), pp.1104-1116.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Guerra, J.D., De Santiago, A.B., Reed, S., Hammonds, K.P., Shaver, C., Widmer, R.J. and Scholz, B.A., 2022. Cardiology co-management of rheumatoid arthritis patients with coronary artery disease as an intervention reduces hospitalization rates and adverse event occurrence.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Clinical Rheumatology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41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(12), pp.3715-3724.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Hassanzadeh, H., Boyle, J., Khanna, S., Biki, B., Syed, F., Sweeney, L. and Bork wood, E., 2023. A discrete event simulation for improving operating theatre efficiency.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International Journal of Health Planning and Management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38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(2), pp.360-379.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Duong, L.N., Wang, J.X., Wood, L.C., Reiners, T. and Koushan, M., 2021. The value of incremental environmental sustainability innovation in the construction industry: an event study.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Construction management and economics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39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(5), pp.398-418.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Elahi, E., Khalid, Z., Tauni, M.Z., Zhang, H. and Lorong, X., 2022. Extreme weather events risk crop-production and the adaptation of innovative management strategies to mitigate the risk: A retrospective survey of rural Punjab, Pakistan. </a:t>
            </a:r>
            <a:r>
              <a:rPr lang="en-IN" sz="800" i="1" u="none" strike="noStrike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Technovation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117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p.102255.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Xu, S., Martinez, L.R. and Van Hoof, H., 2022. How team emotions impact individual employee strain before, during, and after a stressful event: A latent growth curve </a:t>
            </a:r>
            <a:r>
              <a:rPr lang="en-IN" sz="800" u="none" strike="noStrike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modeling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approach.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Cornell Hospitality Quarterly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63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(4), pp.490-503.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lvl="0" indent="-342900" algn="just">
              <a:buFont typeface="+mj-lt"/>
              <a:buAutoNum type="arabicPeriod"/>
            </a:pP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Kreibich, H., Van Loon, A.F., Schröter, K., Ward, P.J., Mazzoleni, M., Sairam, N., </a:t>
            </a:r>
            <a:r>
              <a:rPr lang="en-IN" sz="800" u="none" strike="noStrike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Abeshu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G.W., Agafonova, S., </a:t>
            </a:r>
            <a:r>
              <a:rPr lang="en-IN" sz="800" u="none" strike="noStrike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AghaKouchak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A., Aksoy, H. and Alvarez-</a:t>
            </a:r>
            <a:r>
              <a:rPr lang="en-IN" sz="800" u="none" strike="noStrike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Garreton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C., 2022. The challenge of unprecedented floods and droughts in risk management.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Nature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800" i="1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608</a:t>
            </a:r>
            <a:r>
              <a:rPr lang="en-IN" sz="800" u="none" strike="noStrike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(7921), pp.80-86.</a:t>
            </a:r>
            <a:endParaRPr lang="en-IN" sz="80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14300" indent="0">
              <a:buNone/>
            </a:pPr>
            <a:endParaRPr lang="en-IN" sz="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87936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6E54F-B02F-237E-ACF4-A78B041D3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F9AE3-3082-94F2-9EBA-535D82F34D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A903D0-17C9-B324-C57B-C1D7D42C1A94}"/>
              </a:ext>
            </a:extLst>
          </p:cNvPr>
          <p:cNvSpPr txBox="1"/>
          <p:nvPr/>
        </p:nvSpPr>
        <p:spPr>
          <a:xfrm>
            <a:off x="3048000" y="310984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FigureL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Sustainabel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tourism </a:t>
            </a:r>
          </a:p>
          <a:p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(Source: 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Janusz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iet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al., 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2021) </a:t>
            </a:r>
            <a:endParaRPr lang="en-IN" dirty="0"/>
          </a:p>
        </p:txBody>
      </p:sp>
      <p:pic>
        <p:nvPicPr>
          <p:cNvPr id="6146" name="Picture 2" descr="Brick Wall Speech Bubble Thank You Design Presentation Template">
            <a:extLst>
              <a:ext uri="{FF2B5EF4-FFF2-40B4-BE49-F238E27FC236}">
                <a16:creationId xmlns:a16="http://schemas.microsoft.com/office/drawing/2014/main" id="{B39726B1-0D33-83A9-B2AF-1B13F9DB53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624110"/>
            <a:ext cx="9675812" cy="543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54239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72</TotalTime>
  <Words>2513</Words>
  <Application>Microsoft Office PowerPoint</Application>
  <PresentationFormat>Widescreen</PresentationFormat>
  <Paragraphs>180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Times New Roman</vt:lpstr>
      <vt:lpstr>Wingdings 3</vt:lpstr>
      <vt:lpstr>Wisp</vt:lpstr>
      <vt:lpstr>BMIH6007  International Meetings Management  for the Hotel Industry</vt:lpstr>
      <vt:lpstr>INTRODUCTION </vt:lpstr>
      <vt:lpstr>EVENT CONTENT AND CONTEXT </vt:lpstr>
      <vt:lpstr>MARKET FACTORS</vt:lpstr>
      <vt:lpstr>DEMAND AND COMPETITION</vt:lpstr>
      <vt:lpstr>PROPOSED LOCATION AND VENUE – PORTMEIRION</vt:lpstr>
      <vt:lpstr>SUITABILITY OF THE VENUE </vt:lpstr>
      <vt:lpstr>STAFFING REQUIREMENTS / SKILL SETS TO HOST THE EVENT </vt:lpstr>
      <vt:lpstr>LIKELY RESOURCE ALLOCATIONS – CATERING, LIGHTING, PARKING, SEATING </vt:lpstr>
      <vt:lpstr>SEFF MATRIX (SOCIAL, ECONOMIC, FINANCIAL, FEASIBILITY) </vt:lpstr>
      <vt:lpstr>FINANCIAL FACTORS </vt:lpstr>
      <vt:lpstr>FINANCIAL FACTORS  </vt:lpstr>
      <vt:lpstr>FUNDING OPTIONS </vt:lpstr>
      <vt:lpstr>RECOMMENDATIONS</vt:lpstr>
      <vt:lpstr>CONCLUSION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computer</dc:creator>
  <cp:lastModifiedBy>My computer</cp:lastModifiedBy>
  <cp:revision>6</cp:revision>
  <dcterms:created xsi:type="dcterms:W3CDTF">2025-05-07T13:28:44Z</dcterms:created>
  <dcterms:modified xsi:type="dcterms:W3CDTF">2025-05-09T08:37:35Z</dcterms:modified>
</cp:coreProperties>
</file>