
<file path=[Content_Types].xml><?xml version="1.0" encoding="utf-8"?>
<Types xmlns="http://schemas.openxmlformats.org/package/2006/content-types">
  <Default Extension="vml" ContentType="application/vnd.openxmlformats-officedocument.vmlDrawing"/>
  <Default Extension="docx" ContentType="application/vnd.openxmlformats-officedocument.wordprocessingml.document"/>
  <Default Extension="jpeg" ContentType="image/jpeg"/>
  <Default Extension="JPG" ContentType="image/.jpg"/>
  <Default Extension="png" ContentType="image/png"/>
  <Default Extension="wmf" ContentType="image/x-w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media/image11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</p:sldMasterIdLst>
  <p:notesMasterIdLst>
    <p:notesMasterId r:id="rId11"/>
  </p:notesMasterIdLst>
  <p:sldIdLst>
    <p:sldId id="282" r:id="rId4"/>
    <p:sldId id="296" r:id="rId5"/>
    <p:sldId id="326" r:id="rId6"/>
    <p:sldId id="325" r:id="rId7"/>
    <p:sldId id="388" r:id="rId8"/>
    <p:sldId id="314" r:id="rId9"/>
    <p:sldId id="304" r:id="rId10"/>
    <p:sldId id="305" r:id="rId12"/>
    <p:sldId id="306" r:id="rId13"/>
    <p:sldId id="389" r:id="rId14"/>
    <p:sldId id="390" r:id="rId15"/>
    <p:sldId id="313" r:id="rId16"/>
    <p:sldId id="315" r:id="rId17"/>
    <p:sldId id="316" r:id="rId18"/>
    <p:sldId id="402" r:id="rId19"/>
    <p:sldId id="403" r:id="rId20"/>
    <p:sldId id="404" r:id="rId21"/>
    <p:sldId id="405" r:id="rId22"/>
    <p:sldId id="413" r:id="rId23"/>
    <p:sldId id="408" r:id="rId24"/>
    <p:sldId id="429" r:id="rId25"/>
    <p:sldId id="406" r:id="rId26"/>
    <p:sldId id="360" r:id="rId27"/>
    <p:sldId id="358" r:id="rId28"/>
    <p:sldId id="391" r:id="rId29"/>
    <p:sldId id="387" r:id="rId30"/>
    <p:sldId id="409" r:id="rId31"/>
    <p:sldId id="411" r:id="rId32"/>
    <p:sldId id="407" r:id="rId33"/>
  </p:sldIdLst>
  <p:sldSz cx="12192000" cy="6858000" type="screen16x9"/>
  <p:notesSz cx="6858000" cy="9144000"/>
  <p:custDataLst>
    <p:tags r:id="rId37"/>
  </p:custDataLst>
  <p:defaultTextStyle>
    <a:defPPr>
      <a:defRPr lang="zh-CN"/>
    </a:defPPr>
    <a:lvl1pPr marL="0" lvl="0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lvl="1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lvl="2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lvl="3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lvl="4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0" algn="l" defTabSz="91440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48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F6DC"/>
    <a:srgbClr val="4F78C9"/>
    <a:srgbClr val="4887D3"/>
    <a:srgbClr val="BFD5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38" y="-102"/>
      </p:cViewPr>
      <p:guideLst>
        <p:guide orient="horz" pos="2148"/>
        <p:guide pos="3840"/>
      </p:guideLst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7" Type="http://schemas.openxmlformats.org/officeDocument/2006/relationships/tags" Target="tags/tag103.xml"/><Relationship Id="rId36" Type="http://schemas.openxmlformats.org/officeDocument/2006/relationships/tableStyles" Target="tableStyles.xml"/><Relationship Id="rId35" Type="http://schemas.openxmlformats.org/officeDocument/2006/relationships/viewProps" Target="viewProps.xml"/><Relationship Id="rId34" Type="http://schemas.openxmlformats.org/officeDocument/2006/relationships/presProps" Target="presProps.xml"/><Relationship Id="rId33" Type="http://schemas.openxmlformats.org/officeDocument/2006/relationships/slide" Target="slides/slide29.xml"/><Relationship Id="rId32" Type="http://schemas.openxmlformats.org/officeDocument/2006/relationships/slide" Target="slides/slide28.xml"/><Relationship Id="rId31" Type="http://schemas.openxmlformats.org/officeDocument/2006/relationships/slide" Target="slides/slide27.xml"/><Relationship Id="rId30" Type="http://schemas.openxmlformats.org/officeDocument/2006/relationships/slide" Target="slides/slide26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custT="1"/>
      <dgm:spPr/>
      <dgm:t>
        <a:bodyPr/>
        <a:lstStyle/>
        <a:p>
          <a:r>
            <a:rPr lang="en-US" altLang="zh-CN" sz="2800" dirty="0"/>
            <a:t>Growth in the Industry</a:t>
          </a:r>
          <a:endParaRPr lang="zh-CN" altLang="en-US" sz="2800" dirty="0"/>
        </a:p>
      </dgm:t>
    </dgm:pt>
    <dgm:pt modelId="{DDC59946-6743-4DF0-B5D9-62601E1D5835}" cxnId="{AAA25DC7-124D-48A9-9E1A-B1763D24AB43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AAA25DC7-124D-48A9-9E1A-B1763D24AB43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106680" tIns="106680" rIns="106680" bIns="106680" numCol="1" spcCol="1270" anchor="ctr" anchorCtr="0"/>
        <a:lstStyle/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Fixed</a:t>
          </a:r>
          <a:r>
            <a:rPr lang="en-US" altLang="zh-CN" sz="4800" kern="1200" dirty="0"/>
            <a:t> </a:t>
          </a: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Costs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1A04BDDE-07A1-40B0-BC00-12F55ACB5075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1A04BDDE-07A1-40B0-BC00-12F55ACB5075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custT="1"/>
      <dgm:spPr/>
      <dgm:t>
        <a:bodyPr/>
        <a:lstStyle/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Product</a:t>
          </a:r>
        </a:p>
        <a:p>
          <a:r>
            <a:rPr lang="en-US" altLang="zh-CN" sz="23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Differentiation</a:t>
          </a:r>
          <a:endParaRPr lang="zh-CN" altLang="en-US" sz="23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556005E3-49BD-4CB1-91AD-73622A002712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556005E3-49BD-4CB1-91AD-73622A002712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custT="1"/>
      <dgm:spPr/>
      <dgm:t>
        <a:bodyPr/>
        <a:lstStyle/>
        <a:p>
          <a:endParaRPr lang="en-US" altLang="zh-CN" sz="2800" dirty="0"/>
        </a:p>
        <a:p>
          <a:r>
            <a:rPr lang="en-US" altLang="zh-CN" sz="2800" dirty="0"/>
            <a:t>Switching Costs of Customers</a:t>
          </a:r>
          <a:endParaRPr lang="zh-CN" altLang="zh-CN" sz="2800" dirty="0"/>
        </a:p>
        <a:p>
          <a:endParaRPr lang="zh-CN" altLang="en-US" sz="2800" dirty="0"/>
        </a:p>
      </dgm:t>
    </dgm:pt>
    <dgm:pt modelId="{B0767A83-C527-4DB4-8C28-46F6B11C168D}" cxnId="{955D8D1D-21C3-466E-9EE7-AFE2B3581D37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955D8D1D-21C3-466E-9EE7-AFE2B3581D37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 custScaleX="104678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FC19418-09C4-4983-97DC-CB95676DA6EC}" type="presOf" srcId="{36CC3885-5C8A-44B7-8E12-6E0C8B74EE20}" destId="{D38F873D-9F80-410A-841D-F64A3D4E6418}" srcOrd="0" destOrd="0" presId="urn:microsoft.com/office/officeart/2005/8/layout/matrix2"/>
    <dgm:cxn modelId="{955D8D1D-21C3-466E-9EE7-AFE2B3581D37}" srcId="{D9F178D0-184B-4C25-AD2A-5CB618D32AF7}" destId="{36CC3885-5C8A-44B7-8E12-6E0C8B74EE20}" srcOrd="3" destOrd="0" parTransId="{B0767A83-C527-4DB4-8C28-46F6B11C168D}" sibTransId="{465C09FF-9807-48BE-B85C-6F0E53C9DA96}"/>
    <dgm:cxn modelId="{7E699173-8BDC-4BCD-892C-9D6475662C88}" type="presOf" srcId="{6D464BC3-E232-4D97-ADBC-D650E64601AD}" destId="{2075F5FE-DEC8-4873-B486-64549E7376F7}" srcOrd="0" destOrd="0" presId="urn:microsoft.com/office/officeart/2005/8/layout/matrix2"/>
    <dgm:cxn modelId="{780B08B2-2436-43DD-B9BA-F7789D9D25A5}" type="presOf" srcId="{65DDB6A6-ADEE-497F-9EB2-334BB65B281F}" destId="{83D265D7-09BF-4BFD-9130-482B0CB520EA}" srcOrd="0" destOrd="0" presId="urn:microsoft.com/office/officeart/2005/8/layout/matrix2"/>
    <dgm:cxn modelId="{2D9B10C0-226B-4C87-A9C0-B07179F82970}" type="presOf" srcId="{B29FA478-9A22-42F3-AA4C-125B40AB1CDB}" destId="{078F0561-66A4-43F1-ABB4-F84D9D4497CE}" srcOrd="0" destOrd="0" presId="urn:microsoft.com/office/officeart/2005/8/layout/matrix2"/>
    <dgm:cxn modelId="{AAA25DC7-124D-48A9-9E1A-B1763D24AB43}" srcId="{D9F178D0-184B-4C25-AD2A-5CB618D32AF7}" destId="{65DDB6A6-ADEE-497F-9EB2-334BB65B281F}" srcOrd="0" destOrd="0" parTransId="{DDC59946-6743-4DF0-B5D9-62601E1D5835}" sibTransId="{BDED9872-B898-4E37-ADDA-4E129F5C3698}"/>
    <dgm:cxn modelId="{59A571DB-0516-4100-ADF7-14F13924265B}" type="presOf" srcId="{D9F178D0-184B-4C25-AD2A-5CB618D32AF7}" destId="{F4CFF3BA-6C3B-4C78-BC60-FB092CD646A4}" srcOrd="0" destOrd="0" presId="urn:microsoft.com/office/officeart/2005/8/layout/matrix2"/>
    <dgm:cxn modelId="{1A04BDDE-07A1-40B0-BC00-12F55ACB5075}" srcId="{D9F178D0-184B-4C25-AD2A-5CB618D32AF7}" destId="{6D464BC3-E232-4D97-ADBC-D650E64601AD}" srcOrd="1" destOrd="0" parTransId="{D64BCC90-65B8-4586-8598-07CEC9CD3EA3}" sibTransId="{CA96F549-7036-4FE7-A29E-FD0EBD1C9B30}"/>
    <dgm:cxn modelId="{556005E3-49BD-4CB1-91AD-73622A002712}" srcId="{D9F178D0-184B-4C25-AD2A-5CB618D32AF7}" destId="{B29FA478-9A22-42F3-AA4C-125B40AB1CDB}" srcOrd="2" destOrd="0" parTransId="{6CB5AD2B-A451-479F-86E0-270C5570A08D}" sibTransId="{DBA6681E-B356-48AD-A858-AF76EBA92DF4}"/>
    <dgm:cxn modelId="{AFFE442D-D3F0-4881-B80D-6A38DDF2FFB3}" type="presParOf" srcId="{F4CFF3BA-6C3B-4C78-BC60-FB092CD646A4}" destId="{CF05A6C7-C91C-42C8-8FDA-428F60BB3EB2}" srcOrd="0" destOrd="0" presId="urn:microsoft.com/office/officeart/2005/8/layout/matrix2"/>
    <dgm:cxn modelId="{28A2BDEA-92AD-4A38-8D12-1BCA81F2D427}" type="presParOf" srcId="{F4CFF3BA-6C3B-4C78-BC60-FB092CD646A4}" destId="{83D265D7-09BF-4BFD-9130-482B0CB520EA}" srcOrd="1" destOrd="0" presId="urn:microsoft.com/office/officeart/2005/8/layout/matrix2"/>
    <dgm:cxn modelId="{34886942-2AE8-474F-9498-79942DDA3EBF}" type="presParOf" srcId="{F4CFF3BA-6C3B-4C78-BC60-FB092CD646A4}" destId="{2075F5FE-DEC8-4873-B486-64549E7376F7}" srcOrd="2" destOrd="0" presId="urn:microsoft.com/office/officeart/2005/8/layout/matrix2"/>
    <dgm:cxn modelId="{38DFD34C-6B19-46D1-94EE-F01911CE0356}" type="presParOf" srcId="{F4CFF3BA-6C3B-4C78-BC60-FB092CD646A4}" destId="{078F0561-66A4-43F1-ABB4-F84D9D4497CE}" srcOrd="3" destOrd="0" presId="urn:microsoft.com/office/officeart/2005/8/layout/matrix2"/>
    <dgm:cxn modelId="{3E3AA01A-EF3F-470C-9AC1-94BB6126C83A}" type="presParOf" srcId="{F4CFF3BA-6C3B-4C78-BC60-FB092CD646A4}" destId="{D38F873D-9F80-410A-841D-F64A3D4E641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custT="1"/>
      <dgm:spPr/>
      <dgm:t>
        <a:bodyPr/>
        <a:lstStyle/>
        <a:p>
          <a:r>
            <a:rPr lang="en-US" altLang="zh-CN" sz="2800" dirty="0"/>
            <a:t>Investment Costs</a:t>
          </a:r>
          <a:endParaRPr lang="zh-CN" altLang="en-US" sz="2800" dirty="0"/>
        </a:p>
      </dgm:t>
    </dgm:pt>
    <dgm:pt modelId="{DDC59946-6743-4DF0-B5D9-62601E1D5835}" cxnId="{AAA25DC7-124D-48A9-9E1A-B1763D24AB43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AAA25DC7-124D-48A9-9E1A-B1763D24AB43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106680" tIns="106680" rIns="106680" bIns="106680" numCol="1" spcCol="1270" anchor="ctr" anchorCtr="0"/>
        <a:lstStyle/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Customer</a:t>
          </a:r>
        </a:p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Loyalty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1A04BDDE-07A1-40B0-BC00-12F55ACB5075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1A04BDDE-07A1-40B0-BC00-12F55ACB5075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custT="1"/>
      <dgm:spPr/>
      <dgm:t>
        <a:bodyPr/>
        <a:lstStyle/>
        <a:p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Access to Distribution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556005E3-49BD-4CB1-91AD-73622A002712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556005E3-49BD-4CB1-91AD-73622A002712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custT="1"/>
      <dgm:spPr/>
      <dgm:t>
        <a:bodyPr/>
        <a:lstStyle/>
        <a:p>
          <a:endParaRPr lang="en-US" altLang="zh-CN" sz="2400" dirty="0"/>
        </a:p>
        <a:p>
          <a:r>
            <a:rPr lang="en-US" altLang="zh-CN" sz="2400" dirty="0"/>
            <a:t>Switching Costs of  new entrants</a:t>
          </a:r>
          <a:endParaRPr lang="zh-CN" altLang="zh-CN" sz="2400" dirty="0"/>
        </a:p>
        <a:p>
          <a:endParaRPr lang="zh-CN" altLang="en-US" sz="2400" dirty="0"/>
        </a:p>
      </dgm:t>
    </dgm:pt>
    <dgm:pt modelId="{B0767A83-C527-4DB4-8C28-46F6B11C168D}" cxnId="{955D8D1D-21C3-466E-9EE7-AFE2B3581D37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955D8D1D-21C3-466E-9EE7-AFE2B3581D37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FC19418-09C4-4983-97DC-CB95676DA6EC}" type="presOf" srcId="{36CC3885-5C8A-44B7-8E12-6E0C8B74EE20}" destId="{D38F873D-9F80-410A-841D-F64A3D4E6418}" srcOrd="0" destOrd="0" presId="urn:microsoft.com/office/officeart/2005/8/layout/matrix2"/>
    <dgm:cxn modelId="{955D8D1D-21C3-466E-9EE7-AFE2B3581D37}" srcId="{D9F178D0-184B-4C25-AD2A-5CB618D32AF7}" destId="{36CC3885-5C8A-44B7-8E12-6E0C8B74EE20}" srcOrd="3" destOrd="0" parTransId="{B0767A83-C527-4DB4-8C28-46F6B11C168D}" sibTransId="{465C09FF-9807-48BE-B85C-6F0E53C9DA96}"/>
    <dgm:cxn modelId="{7E699173-8BDC-4BCD-892C-9D6475662C88}" type="presOf" srcId="{6D464BC3-E232-4D97-ADBC-D650E64601AD}" destId="{2075F5FE-DEC8-4873-B486-64549E7376F7}" srcOrd="0" destOrd="0" presId="urn:microsoft.com/office/officeart/2005/8/layout/matrix2"/>
    <dgm:cxn modelId="{780B08B2-2436-43DD-B9BA-F7789D9D25A5}" type="presOf" srcId="{65DDB6A6-ADEE-497F-9EB2-334BB65B281F}" destId="{83D265D7-09BF-4BFD-9130-482B0CB520EA}" srcOrd="0" destOrd="0" presId="urn:microsoft.com/office/officeart/2005/8/layout/matrix2"/>
    <dgm:cxn modelId="{2D9B10C0-226B-4C87-A9C0-B07179F82970}" type="presOf" srcId="{B29FA478-9A22-42F3-AA4C-125B40AB1CDB}" destId="{078F0561-66A4-43F1-ABB4-F84D9D4497CE}" srcOrd="0" destOrd="0" presId="urn:microsoft.com/office/officeart/2005/8/layout/matrix2"/>
    <dgm:cxn modelId="{AAA25DC7-124D-48A9-9E1A-B1763D24AB43}" srcId="{D9F178D0-184B-4C25-AD2A-5CB618D32AF7}" destId="{65DDB6A6-ADEE-497F-9EB2-334BB65B281F}" srcOrd="0" destOrd="0" parTransId="{DDC59946-6743-4DF0-B5D9-62601E1D5835}" sibTransId="{BDED9872-B898-4E37-ADDA-4E129F5C3698}"/>
    <dgm:cxn modelId="{59A571DB-0516-4100-ADF7-14F13924265B}" type="presOf" srcId="{D9F178D0-184B-4C25-AD2A-5CB618D32AF7}" destId="{F4CFF3BA-6C3B-4C78-BC60-FB092CD646A4}" srcOrd="0" destOrd="0" presId="urn:microsoft.com/office/officeart/2005/8/layout/matrix2"/>
    <dgm:cxn modelId="{1A04BDDE-07A1-40B0-BC00-12F55ACB5075}" srcId="{D9F178D0-184B-4C25-AD2A-5CB618D32AF7}" destId="{6D464BC3-E232-4D97-ADBC-D650E64601AD}" srcOrd="1" destOrd="0" parTransId="{D64BCC90-65B8-4586-8598-07CEC9CD3EA3}" sibTransId="{CA96F549-7036-4FE7-A29E-FD0EBD1C9B30}"/>
    <dgm:cxn modelId="{556005E3-49BD-4CB1-91AD-73622A002712}" srcId="{D9F178D0-184B-4C25-AD2A-5CB618D32AF7}" destId="{B29FA478-9A22-42F3-AA4C-125B40AB1CDB}" srcOrd="2" destOrd="0" parTransId="{6CB5AD2B-A451-479F-86E0-270C5570A08D}" sibTransId="{DBA6681E-B356-48AD-A858-AF76EBA92DF4}"/>
    <dgm:cxn modelId="{AFFE442D-D3F0-4881-B80D-6A38DDF2FFB3}" type="presParOf" srcId="{F4CFF3BA-6C3B-4C78-BC60-FB092CD646A4}" destId="{CF05A6C7-C91C-42C8-8FDA-428F60BB3EB2}" srcOrd="0" destOrd="0" presId="urn:microsoft.com/office/officeart/2005/8/layout/matrix2"/>
    <dgm:cxn modelId="{28A2BDEA-92AD-4A38-8D12-1BCA81F2D427}" type="presParOf" srcId="{F4CFF3BA-6C3B-4C78-BC60-FB092CD646A4}" destId="{83D265D7-09BF-4BFD-9130-482B0CB520EA}" srcOrd="1" destOrd="0" presId="urn:microsoft.com/office/officeart/2005/8/layout/matrix2"/>
    <dgm:cxn modelId="{34886942-2AE8-474F-9498-79942DDA3EBF}" type="presParOf" srcId="{F4CFF3BA-6C3B-4C78-BC60-FB092CD646A4}" destId="{2075F5FE-DEC8-4873-B486-64549E7376F7}" srcOrd="2" destOrd="0" presId="urn:microsoft.com/office/officeart/2005/8/layout/matrix2"/>
    <dgm:cxn modelId="{38DFD34C-6B19-46D1-94EE-F01911CE0356}" type="presParOf" srcId="{F4CFF3BA-6C3B-4C78-BC60-FB092CD646A4}" destId="{078F0561-66A4-43F1-ABB4-F84D9D4497CE}" srcOrd="3" destOrd="0" presId="urn:microsoft.com/office/officeart/2005/8/layout/matrix2"/>
    <dgm:cxn modelId="{3E3AA01A-EF3F-470C-9AC1-94BB6126C83A}" type="presParOf" srcId="{F4CFF3BA-6C3B-4C78-BC60-FB092CD646A4}" destId="{D38F873D-9F80-410A-841D-F64A3D4E641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custT="1"/>
      <dgm:spPr/>
      <dgm:t>
        <a:bodyPr/>
        <a:lstStyle/>
        <a:p>
          <a:r>
            <a:rPr lang="en-US" altLang="zh-CN" sz="2800" dirty="0"/>
            <a:t>Readily Available</a:t>
          </a:r>
          <a:endParaRPr lang="zh-CN" altLang="en-US" sz="2800" dirty="0"/>
        </a:p>
      </dgm:t>
    </dgm:pt>
    <dgm:pt modelId="{DDC59946-6743-4DF0-B5D9-62601E1D5835}" cxnId="{AAA25DC7-124D-48A9-9E1A-B1763D24AB43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AAA25DC7-124D-48A9-9E1A-B1763D24AB43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spcFirstLastPara="0" vert="horz" wrap="square" lIns="106680" tIns="106680" rIns="106680" bIns="106680" numCol="1" spcCol="1270" anchor="ctr" anchorCtr="0"/>
        <a:lstStyle/>
        <a:p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Affordable Priced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1A04BDDE-07A1-40B0-BC00-12F55ACB5075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1A04BDDE-07A1-40B0-BC00-12F55ACB5075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custT="1"/>
      <dgm:spPr/>
      <dgm:t>
        <a:bodyPr/>
        <a:lstStyle/>
        <a:p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Comparable or Better Performance Features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556005E3-49BD-4CB1-91AD-73622A002712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556005E3-49BD-4CB1-91AD-73622A002712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custT="1"/>
      <dgm:spPr/>
      <dgm:t>
        <a:bodyPr/>
        <a:lstStyle/>
        <a:p>
          <a:r>
            <a:rPr lang="en-US" altLang="zh-CN" sz="2800" dirty="0"/>
            <a:t>Switching Costs </a:t>
          </a:r>
          <a:endParaRPr lang="zh-CN" altLang="en-US" sz="2800" dirty="0"/>
        </a:p>
      </dgm:t>
    </dgm:pt>
    <dgm:pt modelId="{B0767A83-C527-4DB4-8C28-46F6B11C168D}" cxnId="{955D8D1D-21C3-466E-9EE7-AFE2B3581D37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955D8D1D-21C3-466E-9EE7-AFE2B3581D37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FC19418-09C4-4983-97DC-CB95676DA6EC}" type="presOf" srcId="{36CC3885-5C8A-44B7-8E12-6E0C8B74EE20}" destId="{D38F873D-9F80-410A-841D-F64A3D4E6418}" srcOrd="0" destOrd="0" presId="urn:microsoft.com/office/officeart/2005/8/layout/matrix2"/>
    <dgm:cxn modelId="{955D8D1D-21C3-466E-9EE7-AFE2B3581D37}" srcId="{D9F178D0-184B-4C25-AD2A-5CB618D32AF7}" destId="{36CC3885-5C8A-44B7-8E12-6E0C8B74EE20}" srcOrd="3" destOrd="0" parTransId="{B0767A83-C527-4DB4-8C28-46F6B11C168D}" sibTransId="{465C09FF-9807-48BE-B85C-6F0E53C9DA96}"/>
    <dgm:cxn modelId="{7E699173-8BDC-4BCD-892C-9D6475662C88}" type="presOf" srcId="{6D464BC3-E232-4D97-ADBC-D650E64601AD}" destId="{2075F5FE-DEC8-4873-B486-64549E7376F7}" srcOrd="0" destOrd="0" presId="urn:microsoft.com/office/officeart/2005/8/layout/matrix2"/>
    <dgm:cxn modelId="{780B08B2-2436-43DD-B9BA-F7789D9D25A5}" type="presOf" srcId="{65DDB6A6-ADEE-497F-9EB2-334BB65B281F}" destId="{83D265D7-09BF-4BFD-9130-482B0CB520EA}" srcOrd="0" destOrd="0" presId="urn:microsoft.com/office/officeart/2005/8/layout/matrix2"/>
    <dgm:cxn modelId="{2D9B10C0-226B-4C87-A9C0-B07179F82970}" type="presOf" srcId="{B29FA478-9A22-42F3-AA4C-125B40AB1CDB}" destId="{078F0561-66A4-43F1-ABB4-F84D9D4497CE}" srcOrd="0" destOrd="0" presId="urn:microsoft.com/office/officeart/2005/8/layout/matrix2"/>
    <dgm:cxn modelId="{AAA25DC7-124D-48A9-9E1A-B1763D24AB43}" srcId="{D9F178D0-184B-4C25-AD2A-5CB618D32AF7}" destId="{65DDB6A6-ADEE-497F-9EB2-334BB65B281F}" srcOrd="0" destOrd="0" parTransId="{DDC59946-6743-4DF0-B5D9-62601E1D5835}" sibTransId="{BDED9872-B898-4E37-ADDA-4E129F5C3698}"/>
    <dgm:cxn modelId="{59A571DB-0516-4100-ADF7-14F13924265B}" type="presOf" srcId="{D9F178D0-184B-4C25-AD2A-5CB618D32AF7}" destId="{F4CFF3BA-6C3B-4C78-BC60-FB092CD646A4}" srcOrd="0" destOrd="0" presId="urn:microsoft.com/office/officeart/2005/8/layout/matrix2"/>
    <dgm:cxn modelId="{1A04BDDE-07A1-40B0-BC00-12F55ACB5075}" srcId="{D9F178D0-184B-4C25-AD2A-5CB618D32AF7}" destId="{6D464BC3-E232-4D97-ADBC-D650E64601AD}" srcOrd="1" destOrd="0" parTransId="{D64BCC90-65B8-4586-8598-07CEC9CD3EA3}" sibTransId="{CA96F549-7036-4FE7-A29E-FD0EBD1C9B30}"/>
    <dgm:cxn modelId="{556005E3-49BD-4CB1-91AD-73622A002712}" srcId="{D9F178D0-184B-4C25-AD2A-5CB618D32AF7}" destId="{B29FA478-9A22-42F3-AA4C-125B40AB1CDB}" srcOrd="2" destOrd="0" parTransId="{6CB5AD2B-A451-479F-86E0-270C5570A08D}" sibTransId="{DBA6681E-B356-48AD-A858-AF76EBA92DF4}"/>
    <dgm:cxn modelId="{AFFE442D-D3F0-4881-B80D-6A38DDF2FFB3}" type="presParOf" srcId="{F4CFF3BA-6C3B-4C78-BC60-FB092CD646A4}" destId="{CF05A6C7-C91C-42C8-8FDA-428F60BB3EB2}" srcOrd="0" destOrd="0" presId="urn:microsoft.com/office/officeart/2005/8/layout/matrix2"/>
    <dgm:cxn modelId="{28A2BDEA-92AD-4A38-8D12-1BCA81F2D427}" type="presParOf" srcId="{F4CFF3BA-6C3B-4C78-BC60-FB092CD646A4}" destId="{83D265D7-09BF-4BFD-9130-482B0CB520EA}" srcOrd="1" destOrd="0" presId="urn:microsoft.com/office/officeart/2005/8/layout/matrix2"/>
    <dgm:cxn modelId="{34886942-2AE8-474F-9498-79942DDA3EBF}" type="presParOf" srcId="{F4CFF3BA-6C3B-4C78-BC60-FB092CD646A4}" destId="{2075F5FE-DEC8-4873-B486-64549E7376F7}" srcOrd="2" destOrd="0" presId="urn:microsoft.com/office/officeart/2005/8/layout/matrix2"/>
    <dgm:cxn modelId="{38DFD34C-6B19-46D1-94EE-F01911CE0356}" type="presParOf" srcId="{F4CFF3BA-6C3B-4C78-BC60-FB092CD646A4}" destId="{078F0561-66A4-43F1-ABB4-F84D9D4497CE}" srcOrd="3" destOrd="0" presId="urn:microsoft.com/office/officeart/2005/8/layout/matrix2"/>
    <dgm:cxn modelId="{3E3AA01A-EF3F-470C-9AC1-94BB6126C83A}" type="presParOf" srcId="{F4CFF3BA-6C3B-4C78-BC60-FB092CD646A4}" destId="{D38F873D-9F80-410A-841D-F64A3D4E641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matrix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Numbers of Customers</a:t>
          </a:r>
          <a:endParaRPr lang="en-US" altLang="zh-CN" sz="2800" dirty="0"/>
        </a:p>
      </dgm:t>
    </dgm:pt>
    <dgm:pt modelId="{DDC59946-6743-4DF0-B5D9-62601E1D5835}" cxnId="{A159B69F-AE91-4B5B-8AFD-DFBD3CDE5E1E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A159B69F-AE91-4B5B-8AFD-DFBD3CDE5E1E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phldr="0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vert="horz" wrap="square" lIns="106680" tIns="106680" rIns="106680" bIns="106680" numCol="1" spcCol="1270" anchor="ctr" anchorCtr="0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Price Sensitivity</a:t>
          </a: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/>
          </a:r>
          <a:endParaRPr lang="en-US" altLang="zh-CN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BD20DA43-5691-43E1-8A14-AE55C1A88ADA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BD20DA43-5691-43E1-8A14-AE55C1A88ADA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Size of Each Customer Order </a:t>
          </a:r>
          <a:r>
            <a:rPr lang="zh-CN" altLang="en-US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/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097650FD-D9FE-45EE-ADF4-45607FD09339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097650FD-D9FE-45EE-ADF4-45607FD09339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/>
          </a:r>
          <a:endParaRPr lang="en-US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>C</a:t>
          </a:r>
          <a:r>
            <a:rPr lang="en-US" altLang="zh-CN" sz="2400" dirty="0"/>
            <a:t>ost </a:t>
          </a:r>
          <a:r>
            <a:rPr lang="en-US" altLang="zh-CN" sz="2400" dirty="0"/>
            <a:t>of C</a:t>
          </a:r>
          <a:r>
            <a:rPr lang="en-US" altLang="zh-CN" sz="2400" dirty="0"/>
            <a:t>hanging</a:t>
          </a:r>
          <a:r>
            <a:rPr lang="en-US" altLang="zh-CN" sz="2400" dirty="0"/>
            <a:t> </a:t>
          </a:r>
          <a:endParaRPr lang="en-US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dirty="0"/>
            <a:t/>
          </a:r>
          <a:endParaRPr lang="zh-CN" altLang="en-US" sz="2400" dirty="0"/>
        </a:p>
      </dgm:t>
    </dgm:pt>
    <dgm:pt modelId="{B0767A83-C527-4DB4-8C28-46F6B11C168D}" cxnId="{5A94D661-38CB-4394-9D8F-EA41E6CCF1F1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5A94D661-38CB-4394-9D8F-EA41E6CCF1F1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 custLinFactNeighborY="439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159B69F-AE91-4B5B-8AFD-DFBD3CDE5E1E}" srcId="{D9F178D0-184B-4C25-AD2A-5CB618D32AF7}" destId="{65DDB6A6-ADEE-497F-9EB2-334BB65B281F}" srcOrd="0" destOrd="0" parTransId="{DDC59946-6743-4DF0-B5D9-62601E1D5835}" sibTransId="{BDED9872-B898-4E37-ADDA-4E129F5C3698}"/>
    <dgm:cxn modelId="{BD20DA43-5691-43E1-8A14-AE55C1A88ADA}" srcId="{D9F178D0-184B-4C25-AD2A-5CB618D32AF7}" destId="{6D464BC3-E232-4D97-ADBC-D650E64601AD}" srcOrd="1" destOrd="0" parTransId="{D64BCC90-65B8-4586-8598-07CEC9CD3EA3}" sibTransId="{CA96F549-7036-4FE7-A29E-FD0EBD1C9B30}"/>
    <dgm:cxn modelId="{097650FD-D9FE-45EE-ADF4-45607FD09339}" srcId="{D9F178D0-184B-4C25-AD2A-5CB618D32AF7}" destId="{B29FA478-9A22-42F3-AA4C-125B40AB1CDB}" srcOrd="2" destOrd="0" parTransId="{6CB5AD2B-A451-479F-86E0-270C5570A08D}" sibTransId="{DBA6681E-B356-48AD-A858-AF76EBA92DF4}"/>
    <dgm:cxn modelId="{5A94D661-38CB-4394-9D8F-EA41E6CCF1F1}" srcId="{D9F178D0-184B-4C25-AD2A-5CB618D32AF7}" destId="{36CC3885-5C8A-44B7-8E12-6E0C8B74EE20}" srcOrd="3" destOrd="0" parTransId="{B0767A83-C527-4DB4-8C28-46F6B11C168D}" sibTransId="{465C09FF-9807-48BE-B85C-6F0E53C9DA96}"/>
    <dgm:cxn modelId="{CD44616C-D041-4DC5-88DB-474A23C22F48}" type="presOf" srcId="{D9F178D0-184B-4C25-AD2A-5CB618D32AF7}" destId="{F4CFF3BA-6C3B-4C78-BC60-FB092CD646A4}" srcOrd="0" destOrd="0" presId="urn:microsoft.com/office/officeart/2005/8/layout/matrix2"/>
    <dgm:cxn modelId="{4C02033E-FD0E-472D-B0A7-225524EBD032}" type="presParOf" srcId="{F4CFF3BA-6C3B-4C78-BC60-FB092CD646A4}" destId="{CF05A6C7-C91C-42C8-8FDA-428F60BB3EB2}" srcOrd="0" destOrd="0" presId="urn:microsoft.com/office/officeart/2005/8/layout/matrix2"/>
    <dgm:cxn modelId="{77C3F42A-927F-464C-831C-6036CD92FC5E}" type="presParOf" srcId="{F4CFF3BA-6C3B-4C78-BC60-FB092CD646A4}" destId="{83D265D7-09BF-4BFD-9130-482B0CB520EA}" srcOrd="1" destOrd="0" presId="urn:microsoft.com/office/officeart/2005/8/layout/matrix2"/>
    <dgm:cxn modelId="{8D7D2FA4-29CA-458A-9DD2-74EA9B9E6638}" type="presOf" srcId="{65DDB6A6-ADEE-497F-9EB2-334BB65B281F}" destId="{83D265D7-09BF-4BFD-9130-482B0CB520EA}" srcOrd="0" destOrd="0" presId="urn:microsoft.com/office/officeart/2005/8/layout/matrix2"/>
    <dgm:cxn modelId="{26B20815-9FBF-4CE1-A15C-C0B4BBB4F443}" type="presParOf" srcId="{F4CFF3BA-6C3B-4C78-BC60-FB092CD646A4}" destId="{2075F5FE-DEC8-4873-B486-64549E7376F7}" srcOrd="2" destOrd="0" presId="urn:microsoft.com/office/officeart/2005/8/layout/matrix2"/>
    <dgm:cxn modelId="{0378E9EC-FDF0-4358-A328-CAE7BB66CF99}" type="presOf" srcId="{6D464BC3-E232-4D97-ADBC-D650E64601AD}" destId="{2075F5FE-DEC8-4873-B486-64549E7376F7}" srcOrd="0" destOrd="0" presId="urn:microsoft.com/office/officeart/2005/8/layout/matrix2"/>
    <dgm:cxn modelId="{8B52ED26-EDBF-4FEB-826B-C0A687C63DA8}" type="presParOf" srcId="{F4CFF3BA-6C3B-4C78-BC60-FB092CD646A4}" destId="{078F0561-66A4-43F1-ABB4-F84D9D4497CE}" srcOrd="3" destOrd="0" presId="urn:microsoft.com/office/officeart/2005/8/layout/matrix2"/>
    <dgm:cxn modelId="{EA9FC8D2-5867-4CFB-BF97-B59AF5551EC9}" type="presOf" srcId="{B29FA478-9A22-42F3-AA4C-125B40AB1CDB}" destId="{078F0561-66A4-43F1-ABB4-F84D9D4497CE}" srcOrd="0" destOrd="0" presId="urn:microsoft.com/office/officeart/2005/8/layout/matrix2"/>
    <dgm:cxn modelId="{E241BA0D-498B-41C5-8445-4B8316C8DDF3}" type="presParOf" srcId="{F4CFF3BA-6C3B-4C78-BC60-FB092CD646A4}" destId="{D38F873D-9F80-410A-841D-F64A3D4E6418}" srcOrd="4" destOrd="0" presId="urn:microsoft.com/office/officeart/2005/8/layout/matrix2"/>
    <dgm:cxn modelId="{62DDC26E-A30C-48ED-80B2-A9C9D87AE66E}" type="presOf" srcId="{36CC3885-5C8A-44B7-8E12-6E0C8B74EE20}" destId="{D38F873D-9F80-410A-841D-F64A3D4E6418}" srcOrd="0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9F178D0-184B-4C25-AD2A-5CB618D32AF7}" type="doc">
      <dgm:prSet loTypeId="matrix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5DDB6A6-ADEE-497F-9EB2-334BB65B281F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>
              <a:sym typeface="+mn-ea"/>
            </a:rPr>
            <a:t>Numbers of </a:t>
          </a:r>
          <a:r>
            <a:rPr lang="en-US" altLang="zh-CN" sz="2800" dirty="0">
              <a:sym typeface="+mn-ea"/>
            </a:rPr>
            <a:t>S</a:t>
          </a:r>
          <a:r>
            <a:rPr lang="en-US" altLang="zh-CN" sz="2800" dirty="0">
              <a:sym typeface="+mn-ea"/>
            </a:rPr>
            <a:t>uppliers</a:t>
          </a:r>
          <a:r>
            <a:rPr lang="en-US" altLang="zh-CN" sz="2800" dirty="0">
              <a:sym typeface="+mn-ea"/>
            </a:rPr>
            <a:t/>
          </a:r>
          <a:endParaRPr lang="en-US" altLang="zh-CN" sz="2800" dirty="0">
            <a:sym typeface="+mn-ea"/>
          </a:endParaRPr>
        </a:p>
      </dgm:t>
    </dgm:pt>
    <dgm:pt modelId="{DDC59946-6743-4DF0-B5D9-62601E1D5835}" cxnId="{178163F9-9FDE-49CF-88BC-C787C6391318}" type="parTrans">
      <dgm:prSet/>
      <dgm:spPr/>
      <dgm:t>
        <a:bodyPr/>
        <a:lstStyle/>
        <a:p>
          <a:endParaRPr lang="zh-CN" altLang="en-US" sz="1600"/>
        </a:p>
      </dgm:t>
    </dgm:pt>
    <dgm:pt modelId="{BDED9872-B898-4E37-ADDA-4E129F5C3698}" cxnId="{178163F9-9FDE-49CF-88BC-C787C6391318}" type="sibTrans">
      <dgm:prSet/>
      <dgm:spPr/>
      <dgm:t>
        <a:bodyPr/>
        <a:lstStyle/>
        <a:p>
          <a:endParaRPr lang="zh-CN" altLang="en-US" sz="1600"/>
        </a:p>
      </dgm:t>
    </dgm:pt>
    <dgm:pt modelId="{6D464BC3-E232-4D97-ADBC-D650E64601AD}">
      <dgm:prSet phldrT="[文本]" phldr="0" custT="1"/>
      <dgm:spPr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 vert="horz" wrap="square" lIns="106680" tIns="106680" rIns="106680" bIns="106680" numCol="1" spcCol="1270" anchor="ctr" anchorCtr="0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U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niqueness 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of S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ervice 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and P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roduct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/>
          </a:r>
          <a:endParaRPr lang="en-US" altLang="zh-CN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D64BCC90-65B8-4586-8598-07CEC9CD3EA3}" cxnId="{730919B5-364C-4E46-90FD-5697E253A971}" type="parTrans">
      <dgm:prSet/>
      <dgm:spPr/>
      <dgm:t>
        <a:bodyPr/>
        <a:lstStyle/>
        <a:p>
          <a:endParaRPr lang="zh-CN" altLang="en-US" sz="1600"/>
        </a:p>
      </dgm:t>
    </dgm:pt>
    <dgm:pt modelId="{CA96F549-7036-4FE7-A29E-FD0EBD1C9B30}" cxnId="{730919B5-364C-4E46-90FD-5697E253A971}" type="sibTrans">
      <dgm:prSet/>
      <dgm:spPr/>
      <dgm:t>
        <a:bodyPr/>
        <a:lstStyle/>
        <a:p>
          <a:endParaRPr lang="zh-CN" altLang="en-US" sz="1600"/>
        </a:p>
      </dgm:t>
    </dgm:pt>
    <dgm:pt modelId="{B29FA478-9A22-42F3-AA4C-125B40AB1CDB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>S</a:t>
          </a:r>
          <a:r>
            <a:rPr lang="en-US" altLang="zh-CN" sz="2400" dirty="0">
              <a:sym typeface="+mn-ea"/>
            </a:rPr>
            <a:t>ize </a:t>
          </a:r>
          <a:r>
            <a:rPr lang="en-US" altLang="zh-CN" sz="2400" dirty="0">
              <a:sym typeface="+mn-ea"/>
            </a:rPr>
            <a:t>of </a:t>
          </a:r>
          <a:r>
            <a:rPr lang="en-US" altLang="zh-CN" sz="2400" dirty="0">
              <a:sym typeface="+mn-ea"/>
            </a:rPr>
            <a:t>S</a:t>
          </a:r>
          <a:r>
            <a:rPr lang="en-US" altLang="zh-CN" sz="2400" dirty="0">
              <a:sym typeface="+mn-ea"/>
            </a:rPr>
            <a:t>uppliers</a:t>
          </a:r>
          <a:r>
            <a:rPr lang="zh-CN" altLang="en-US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/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gm:t>
    </dgm:pt>
    <dgm:pt modelId="{6CB5AD2B-A451-479F-86E0-270C5570A08D}" cxnId="{8654309C-E7D2-4457-93DF-95DC0F985BD3}" type="parTrans">
      <dgm:prSet/>
      <dgm:spPr/>
      <dgm:t>
        <a:bodyPr/>
        <a:lstStyle/>
        <a:p>
          <a:endParaRPr lang="zh-CN" altLang="en-US" sz="1600"/>
        </a:p>
      </dgm:t>
    </dgm:pt>
    <dgm:pt modelId="{DBA6681E-B356-48AD-A858-AF76EBA92DF4}" cxnId="{8654309C-E7D2-4457-93DF-95DC0F985BD3}" type="sibTrans">
      <dgm:prSet/>
      <dgm:spPr/>
      <dgm:t>
        <a:bodyPr/>
        <a:lstStyle/>
        <a:p>
          <a:endParaRPr lang="zh-CN" altLang="en-US" sz="1600"/>
        </a:p>
      </dgm:t>
    </dgm:pt>
    <dgm:pt modelId="{36CC3885-5C8A-44B7-8E12-6E0C8B74EE20}">
      <dgm:prSet phldrT="[文本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/>
          </a:r>
          <a:endParaRPr lang="en-US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/>
          </a:r>
          <a:endParaRPr lang="en-US" altLang="zh-CN" sz="2400" dirty="0">
            <a:sym typeface="+mn-ea"/>
          </a:endParaRPr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>C</a:t>
          </a:r>
          <a:r>
            <a:rPr lang="en-US" altLang="zh-CN" sz="2400" dirty="0">
              <a:sym typeface="+mn-ea"/>
            </a:rPr>
            <a:t>ost </a:t>
          </a:r>
          <a:r>
            <a:rPr lang="en-US" altLang="zh-CN" sz="2400" dirty="0">
              <a:sym typeface="+mn-ea"/>
            </a:rPr>
            <a:t>of C</a:t>
          </a:r>
          <a:r>
            <a:rPr lang="en-US" altLang="zh-CN" sz="2400" dirty="0">
              <a:sym typeface="+mn-ea"/>
            </a:rPr>
            <a:t>hanging</a:t>
          </a:r>
          <a:r>
            <a:rPr lang="en-US" altLang="zh-CN" sz="2400" dirty="0">
              <a:sym typeface="+mn-ea"/>
            </a:rPr>
            <a:t> </a:t>
          </a:r>
          <a:r>
            <a:rPr lang="en-US" altLang="zh-CN" sz="2400" dirty="0"/>
            <a:t/>
          </a:r>
          <a:endParaRPr lang="en-US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400" dirty="0"/>
            <a:t/>
          </a:r>
          <a:endParaRPr lang="zh-CN" altLang="zh-CN" sz="2400" dirty="0"/>
        </a:p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dirty="0"/>
            <a:t/>
          </a:r>
          <a:endParaRPr lang="zh-CN" altLang="en-US" sz="2400" dirty="0"/>
        </a:p>
      </dgm:t>
    </dgm:pt>
    <dgm:pt modelId="{B0767A83-C527-4DB4-8C28-46F6B11C168D}" cxnId="{2449020C-481F-4E1C-8043-C363FE4E2CDC}" type="parTrans">
      <dgm:prSet/>
      <dgm:spPr/>
      <dgm:t>
        <a:bodyPr/>
        <a:lstStyle/>
        <a:p>
          <a:endParaRPr lang="zh-CN" altLang="en-US" sz="1600"/>
        </a:p>
      </dgm:t>
    </dgm:pt>
    <dgm:pt modelId="{465C09FF-9807-48BE-B85C-6F0E53C9DA96}" cxnId="{2449020C-481F-4E1C-8043-C363FE4E2CDC}" type="sibTrans">
      <dgm:prSet/>
      <dgm:spPr/>
      <dgm:t>
        <a:bodyPr/>
        <a:lstStyle/>
        <a:p>
          <a:endParaRPr lang="zh-CN" altLang="en-US" sz="1600"/>
        </a:p>
      </dgm:t>
    </dgm:pt>
    <dgm:pt modelId="{F4CFF3BA-6C3B-4C78-BC60-FB092CD646A4}" type="pres">
      <dgm:prSet presAssocID="{D9F178D0-184B-4C25-AD2A-5CB618D32AF7}" presName="matrix" presStyleCnt="0">
        <dgm:presLayoutVars>
          <dgm:chMax val="1"/>
          <dgm:dir/>
          <dgm:resizeHandles val="exact"/>
        </dgm:presLayoutVars>
      </dgm:prSet>
      <dgm:spPr/>
    </dgm:pt>
    <dgm:pt modelId="{CF05A6C7-C91C-42C8-8FDA-428F60BB3EB2}" type="pres">
      <dgm:prSet presAssocID="{D9F178D0-184B-4C25-AD2A-5CB618D32AF7}" presName="axisShape" presStyleLbl="bgShp" presStyleIdx="0" presStyleCnt="1"/>
      <dgm:spPr/>
    </dgm:pt>
    <dgm:pt modelId="{83D265D7-09BF-4BFD-9130-482B0CB520EA}" type="pres">
      <dgm:prSet presAssocID="{D9F178D0-184B-4C25-AD2A-5CB618D32A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075F5FE-DEC8-4873-B486-64549E7376F7}" type="pres">
      <dgm:prSet presAssocID="{D9F178D0-184B-4C25-AD2A-5CB618D32AF7}" presName="rect2" presStyleLbl="node1" presStyleIdx="1" presStyleCnt="4">
        <dgm:presLayoutVars>
          <dgm:chMax val="0"/>
          <dgm:chPref val="0"/>
          <dgm:bulletEnabled val="1"/>
        </dgm:presLayoutVars>
      </dgm:prSet>
      <dgm:spPr>
        <a:xfrm>
          <a:off x="4253653" y="352213"/>
          <a:ext cx="2167466" cy="2167466"/>
        </a:xfrm>
        <a:prstGeom prst="roundRect">
          <a:avLst/>
        </a:prstGeom>
      </dgm:spPr>
    </dgm:pt>
    <dgm:pt modelId="{078F0561-66A4-43F1-ABB4-F84D9D4497CE}" type="pres">
      <dgm:prSet presAssocID="{D9F178D0-184B-4C25-AD2A-5CB618D32A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38F873D-9F80-410A-841D-F64A3D4E6418}" type="pres">
      <dgm:prSet presAssocID="{D9F178D0-184B-4C25-AD2A-5CB618D32AF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78163F9-9FDE-49CF-88BC-C787C6391318}" srcId="{D9F178D0-184B-4C25-AD2A-5CB618D32AF7}" destId="{65DDB6A6-ADEE-497F-9EB2-334BB65B281F}" srcOrd="0" destOrd="0" parTransId="{DDC59946-6743-4DF0-B5D9-62601E1D5835}" sibTransId="{BDED9872-B898-4E37-ADDA-4E129F5C3698}"/>
    <dgm:cxn modelId="{730919B5-364C-4E46-90FD-5697E253A971}" srcId="{D9F178D0-184B-4C25-AD2A-5CB618D32AF7}" destId="{6D464BC3-E232-4D97-ADBC-D650E64601AD}" srcOrd="1" destOrd="0" parTransId="{D64BCC90-65B8-4586-8598-07CEC9CD3EA3}" sibTransId="{CA96F549-7036-4FE7-A29E-FD0EBD1C9B30}"/>
    <dgm:cxn modelId="{8654309C-E7D2-4457-93DF-95DC0F985BD3}" srcId="{D9F178D0-184B-4C25-AD2A-5CB618D32AF7}" destId="{B29FA478-9A22-42F3-AA4C-125B40AB1CDB}" srcOrd="2" destOrd="0" parTransId="{6CB5AD2B-A451-479F-86E0-270C5570A08D}" sibTransId="{DBA6681E-B356-48AD-A858-AF76EBA92DF4}"/>
    <dgm:cxn modelId="{2449020C-481F-4E1C-8043-C363FE4E2CDC}" srcId="{D9F178D0-184B-4C25-AD2A-5CB618D32AF7}" destId="{36CC3885-5C8A-44B7-8E12-6E0C8B74EE20}" srcOrd="3" destOrd="0" parTransId="{B0767A83-C527-4DB4-8C28-46F6B11C168D}" sibTransId="{465C09FF-9807-48BE-B85C-6F0E53C9DA96}"/>
    <dgm:cxn modelId="{9333660E-8C5C-4021-A31A-BB8031E24B56}" type="presOf" srcId="{D9F178D0-184B-4C25-AD2A-5CB618D32AF7}" destId="{F4CFF3BA-6C3B-4C78-BC60-FB092CD646A4}" srcOrd="0" destOrd="0" presId="urn:microsoft.com/office/officeart/2005/8/layout/matrix2"/>
    <dgm:cxn modelId="{F76F75FA-03E1-4473-B212-CA28A73C831A}" type="presParOf" srcId="{F4CFF3BA-6C3B-4C78-BC60-FB092CD646A4}" destId="{CF05A6C7-C91C-42C8-8FDA-428F60BB3EB2}" srcOrd="0" destOrd="0" presId="urn:microsoft.com/office/officeart/2005/8/layout/matrix2"/>
    <dgm:cxn modelId="{BE538E0C-BD38-4472-9310-41902FF9B83C}" type="presParOf" srcId="{F4CFF3BA-6C3B-4C78-BC60-FB092CD646A4}" destId="{83D265D7-09BF-4BFD-9130-482B0CB520EA}" srcOrd="1" destOrd="0" presId="urn:microsoft.com/office/officeart/2005/8/layout/matrix2"/>
    <dgm:cxn modelId="{044D71F9-6C6E-429C-A704-4380D645376A}" type="presOf" srcId="{65DDB6A6-ADEE-497F-9EB2-334BB65B281F}" destId="{83D265D7-09BF-4BFD-9130-482B0CB520EA}" srcOrd="0" destOrd="0" presId="urn:microsoft.com/office/officeart/2005/8/layout/matrix2"/>
    <dgm:cxn modelId="{093DA1BF-B25B-48AE-B733-3E93B4534B42}" type="presParOf" srcId="{F4CFF3BA-6C3B-4C78-BC60-FB092CD646A4}" destId="{2075F5FE-DEC8-4873-B486-64549E7376F7}" srcOrd="2" destOrd="0" presId="urn:microsoft.com/office/officeart/2005/8/layout/matrix2"/>
    <dgm:cxn modelId="{472F253A-E387-4426-B1D6-E29F6B9AA7ED}" type="presOf" srcId="{6D464BC3-E232-4D97-ADBC-D650E64601AD}" destId="{2075F5FE-DEC8-4873-B486-64549E7376F7}" srcOrd="0" destOrd="0" presId="urn:microsoft.com/office/officeart/2005/8/layout/matrix2"/>
    <dgm:cxn modelId="{2606B8A6-3EFC-4DE5-95C0-96C3E5B9E5A6}" type="presParOf" srcId="{F4CFF3BA-6C3B-4C78-BC60-FB092CD646A4}" destId="{078F0561-66A4-43F1-ABB4-F84D9D4497CE}" srcOrd="3" destOrd="0" presId="urn:microsoft.com/office/officeart/2005/8/layout/matrix2"/>
    <dgm:cxn modelId="{D86E27A8-8616-493B-AD0B-EAD861DCFF22}" type="presOf" srcId="{B29FA478-9A22-42F3-AA4C-125B40AB1CDB}" destId="{078F0561-66A4-43F1-ABB4-F84D9D4497CE}" srcOrd="0" destOrd="0" presId="urn:microsoft.com/office/officeart/2005/8/layout/matrix2"/>
    <dgm:cxn modelId="{4709273A-D9E9-427F-871B-7B9D75146CB0}" type="presParOf" srcId="{F4CFF3BA-6C3B-4C78-BC60-FB092CD646A4}" destId="{D38F873D-9F80-410A-841D-F64A3D4E6418}" srcOrd="4" destOrd="0" presId="urn:microsoft.com/office/officeart/2005/8/layout/matrix2"/>
    <dgm:cxn modelId="{50447F25-EAF9-45DC-A3E3-749C7711A4FC}" type="presOf" srcId="{36CC3885-5C8A-44B7-8E12-6E0C8B74EE20}" destId="{D38F873D-9F80-410A-841D-F64A3D4E6418}" srcOrd="0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Growth in the Industry</a:t>
          </a:r>
          <a:endParaRPr lang="zh-CN" altLang="en-US" sz="2800" dirty="0"/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52213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 forceAA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Fixed</a:t>
          </a:r>
          <a:r>
            <a:rPr lang="en-US" altLang="zh-CN" sz="4800" kern="1200" dirty="0"/>
            <a:t> </a:t>
          </a: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Costs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52213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656183" y="2898987"/>
          <a:ext cx="2268861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Product</a:t>
          </a:r>
          <a:endParaRPr lang="en-US" altLang="zh-CN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3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Differentiation</a:t>
          </a:r>
          <a:endParaRPr lang="zh-CN" altLang="en-US" sz="23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656183" y="2898987"/>
        <a:ext cx="2268861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8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Switching Costs of Customers</a:t>
          </a:r>
          <a:endParaRPr lang="zh-CN" altLang="zh-CN" sz="28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800" dirty="0"/>
        </a:p>
      </dsp:txBody>
      <dsp:txXfrm>
        <a:off x="4253653" y="2898987"/>
        <a:ext cx="2167467" cy="21674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Investment Costs</a:t>
          </a:r>
          <a:endParaRPr lang="zh-CN" altLang="en-US" sz="2800" dirty="0"/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52213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 forceAA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Customer</a:t>
          </a:r>
          <a:endParaRPr lang="en-US" altLang="zh-CN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Loyalty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52213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706880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Access to Distribution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706880" y="2898987"/>
        <a:ext cx="2167467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>Switching Costs of  new entrants</a:t>
          </a:r>
          <a:endParaRPr lang="zh-CN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dirty="0"/>
        </a:p>
      </dsp:txBody>
      <dsp:txXfrm>
        <a:off x="4253653" y="2898987"/>
        <a:ext cx="2167467" cy="21674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Readily Available</a:t>
          </a:r>
          <a:endParaRPr lang="zh-CN" altLang="en-US" sz="2800" dirty="0"/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52213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 forceAA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Affordable Priced</a:t>
          </a:r>
          <a:endParaRPr lang="zh-CN" altLang="en-US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52213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706880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Comparable or Better Performance Features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706880" y="2898987"/>
        <a:ext cx="2167467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Switching Costs </a:t>
          </a:r>
          <a:endParaRPr lang="zh-CN" altLang="en-US" sz="2800" dirty="0"/>
        </a:p>
      </dsp:txBody>
      <dsp:txXfrm>
        <a:off x="4253653" y="2898987"/>
        <a:ext cx="2167467" cy="21674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/>
            <a:t>Numbers of Customers</a:t>
          </a:r>
          <a:endParaRPr lang="en-US" altLang="zh-CN" sz="2800" dirty="0"/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61729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Price Sensitivity</a:t>
          </a:r>
          <a:endParaRPr lang="en-US" altLang="zh-CN" sz="28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61729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706880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Size of Each Customer Order 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706880" y="2898987"/>
        <a:ext cx="2167467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/>
            <a:t>C</a:t>
          </a:r>
          <a:r>
            <a:rPr lang="en-US" altLang="zh-CN" sz="2400" dirty="0"/>
            <a:t>ost </a:t>
          </a:r>
          <a:r>
            <a:rPr lang="en-US" altLang="zh-CN" sz="2400" dirty="0"/>
            <a:t>of C</a:t>
          </a:r>
          <a:r>
            <a:rPr lang="en-US" altLang="zh-CN" sz="2400" dirty="0"/>
            <a:t>hanging</a:t>
          </a:r>
          <a:r>
            <a:rPr lang="en-US" altLang="zh-CN" sz="2400" dirty="0"/>
            <a:t> </a:t>
          </a: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dirty="0"/>
        </a:p>
      </dsp:txBody>
      <dsp:txXfrm>
        <a:off x="4253653" y="2898987"/>
        <a:ext cx="2167467" cy="216746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5418667" cy="5418667"/>
        <a:chOff x="0" y="0"/>
        <a:chExt cx="5418667" cy="5418667"/>
      </a:xfrm>
    </dsp:grpSpPr>
    <dsp:sp modelId="{CF05A6C7-C91C-42C8-8FDA-428F60BB3EB2}">
      <dsp:nvSpPr>
        <dsp:cNvPr id="3" name="十字箭头 2"/>
        <dsp:cNvSpPr/>
      </dsp:nvSpPr>
      <dsp:spPr bwMode="white">
        <a:xfrm>
          <a:off x="1354666" y="0"/>
          <a:ext cx="5418667" cy="5418667"/>
        </a:xfrm>
        <a:prstGeom prst="quadArrow">
          <a:avLst>
            <a:gd name="adj1" fmla="val 2000"/>
            <a:gd name="adj2" fmla="val 4000"/>
            <a:gd name="adj3" fmla="val 5000"/>
          </a:avLst>
        </a:prstGeom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354666" y="0"/>
        <a:ext cx="5418667" cy="5418667"/>
      </dsp:txXfrm>
    </dsp:sp>
    <dsp:sp modelId="{83D265D7-09BF-4BFD-9130-482B0CB520EA}">
      <dsp:nvSpPr>
        <dsp:cNvPr id="4" name="圆角矩形 3"/>
        <dsp:cNvSpPr/>
      </dsp:nvSpPr>
      <dsp:spPr bwMode="white">
        <a:xfrm>
          <a:off x="1706880" y="352213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dirty="0">
              <a:sym typeface="+mn-ea"/>
            </a:rPr>
            <a:t>Numbers of </a:t>
          </a:r>
          <a:r>
            <a:rPr lang="en-US" altLang="zh-CN" sz="2800" dirty="0">
              <a:sym typeface="+mn-ea"/>
            </a:rPr>
            <a:t>S</a:t>
          </a:r>
          <a:r>
            <a:rPr lang="en-US" altLang="zh-CN" sz="2800" dirty="0">
              <a:sym typeface="+mn-ea"/>
            </a:rPr>
            <a:t>uppliers</a:t>
          </a:r>
          <a:endParaRPr lang="en-US" altLang="zh-CN" sz="2800" dirty="0">
            <a:sym typeface="+mn-ea"/>
          </a:endParaRPr>
        </a:p>
      </dsp:txBody>
      <dsp:txXfrm>
        <a:off x="1706880" y="352213"/>
        <a:ext cx="2167467" cy="2167467"/>
      </dsp:txXfrm>
    </dsp:sp>
    <dsp:sp modelId="{2075F5FE-DEC8-4873-B486-64549E7376F7}">
      <dsp:nvSpPr>
        <dsp:cNvPr id="5" name="圆角矩形 4"/>
        <dsp:cNvSpPr/>
      </dsp:nvSpPr>
      <dsp:spPr bwMode="white">
        <a:xfrm>
          <a:off x="4253653" y="352213"/>
          <a:ext cx="2167467" cy="2167467"/>
        </a:xfrm>
        <a:prstGeom prst="roundRect">
          <a:avLst/>
        </a:prstGeom>
        <a:solidFill>
          <a:srgbClr val="94B9E5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06680" tIns="106680" rIns="106680" bIns="106680" numCol="1" spcCol="1270" anchor="ctr" anchorCtr="0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U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niqueness 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of S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ervice 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and P</a:t>
          </a:r>
          <a:r>
            <a:rPr lang="en-US" altLang="zh-CN" sz="2400" kern="1200" dirty="0">
              <a:solidFill>
                <a:srgbClr val="FFFFFF"/>
              </a:solidFill>
              <a:latin typeface="Arial" panose="020B0604020202020204"/>
              <a:ea typeface="宋体" panose="02010600030101010101" pitchFamily="2" charset="-122"/>
              <a:cs typeface="+mn-cs"/>
            </a:rPr>
            <a:t>roduct</a:t>
          </a:r>
          <a:endParaRPr lang="en-US" altLang="zh-CN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4253653" y="352213"/>
        <a:ext cx="2167467" cy="2167467"/>
      </dsp:txXfrm>
    </dsp:sp>
    <dsp:sp modelId="{078F0561-66A4-43F1-ABB4-F84D9D4497CE}">
      <dsp:nvSpPr>
        <dsp:cNvPr id="6" name="圆角矩形 5"/>
        <dsp:cNvSpPr/>
      </dsp:nvSpPr>
      <dsp:spPr bwMode="white">
        <a:xfrm>
          <a:off x="1706880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>S</a:t>
          </a:r>
          <a:r>
            <a:rPr lang="en-US" altLang="zh-CN" sz="2400" dirty="0">
              <a:sym typeface="+mn-ea"/>
            </a:rPr>
            <a:t>ize </a:t>
          </a:r>
          <a:r>
            <a:rPr lang="en-US" altLang="zh-CN" sz="2400" dirty="0">
              <a:sym typeface="+mn-ea"/>
            </a:rPr>
            <a:t>of </a:t>
          </a:r>
          <a:r>
            <a:rPr lang="en-US" altLang="zh-CN" sz="2400" dirty="0">
              <a:sym typeface="+mn-ea"/>
            </a:rPr>
            <a:t>S</a:t>
          </a:r>
          <a:r>
            <a:rPr lang="en-US" altLang="zh-CN" sz="2400" dirty="0">
              <a:sym typeface="+mn-ea"/>
            </a:rPr>
            <a:t>uppliers</a:t>
          </a:r>
          <a:endParaRPr lang="zh-CN" altLang="en-US" sz="2400" kern="1200" dirty="0">
            <a:solidFill>
              <a:srgbClr val="FFFFFF"/>
            </a:solidFill>
            <a:latin typeface="Arial" panose="020B0604020202020204"/>
            <a:ea typeface="宋体" panose="02010600030101010101" pitchFamily="2" charset="-122"/>
            <a:cs typeface="+mn-cs"/>
          </a:endParaRPr>
        </a:p>
      </dsp:txBody>
      <dsp:txXfrm>
        <a:off x="1706880" y="2898987"/>
        <a:ext cx="2167467" cy="2167467"/>
      </dsp:txXfrm>
    </dsp:sp>
    <dsp:sp modelId="{D38F873D-9F80-410A-841D-F64A3D4E6418}">
      <dsp:nvSpPr>
        <dsp:cNvPr id="7" name="圆角矩形 6"/>
        <dsp:cNvSpPr/>
      </dsp:nvSpPr>
      <dsp:spPr bwMode="white">
        <a:xfrm>
          <a:off x="4253653" y="2898987"/>
          <a:ext cx="2167467" cy="2167467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altLang="zh-CN" sz="2400" dirty="0">
            <a:sym typeface="+mn-ea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dirty="0">
              <a:sym typeface="+mn-ea"/>
            </a:rPr>
            <a:t>C</a:t>
          </a:r>
          <a:r>
            <a:rPr lang="en-US" altLang="zh-CN" sz="2400" dirty="0">
              <a:sym typeface="+mn-ea"/>
            </a:rPr>
            <a:t>ost </a:t>
          </a:r>
          <a:r>
            <a:rPr lang="en-US" altLang="zh-CN" sz="2400" dirty="0">
              <a:sym typeface="+mn-ea"/>
            </a:rPr>
            <a:t>of C</a:t>
          </a:r>
          <a:r>
            <a:rPr lang="en-US" altLang="zh-CN" sz="2400" dirty="0">
              <a:sym typeface="+mn-ea"/>
            </a:rPr>
            <a:t>hanging</a:t>
          </a:r>
          <a:r>
            <a:rPr lang="en-US" altLang="zh-CN" sz="2400" dirty="0">
              <a:sym typeface="+mn-ea"/>
            </a:rPr>
            <a:t> </a:t>
          </a:r>
          <a:endParaRPr lang="en-US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zh-CN" sz="2400" dirty="0"/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dirty="0"/>
        </a:p>
      </dsp:txBody>
      <dsp:txXfrm>
        <a:off x="4253653" y="2898987"/>
        <a:ext cx="2167467" cy="21674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>
          <dgm:prSet qsTypeId="urn:microsoft.com/office/officeart/2005/8/quickstyle/simple5"/>
        </dgm:pt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>
          <dgm:prSet qsTypeId="urn:microsoft.com/office/officeart/2005/8/quickstyle/simple5"/>
        </dgm:pt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>
          <dgm:prSet qsTypeId="urn:microsoft.com/office/officeart/2005/8/quickstyle/simple5"/>
        </dgm:pt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8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8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8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8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8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Slide Image Placeholder 1"/>
          <p:cNvSpPr/>
          <p:nvPr>
            <p:ph type="sldImg" idx="2"/>
          </p:nvPr>
        </p:nvSpPr>
        <p:spPr/>
      </p:sp>
      <p:sp>
        <p:nvSpPr>
          <p:cNvPr id="3" name="Text Placeholder 2"/>
          <p:cNvSpPr/>
          <p:nvPr>
            <p:ph type="body" idx="3"/>
          </p:nvPr>
        </p:nvSpPr>
        <p:spPr/>
        <p:txBody>
          <a:bodyPr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Slide Image Placeholder 1"/>
          <p:cNvSpPr/>
          <p:nvPr>
            <p:ph type="sldImg" idx="2"/>
          </p:nvPr>
        </p:nvSpPr>
        <p:spPr/>
      </p:sp>
      <p:sp>
        <p:nvSpPr>
          <p:cNvPr id="3" name="Text Placeholder 2"/>
          <p:cNvSpPr/>
          <p:nvPr>
            <p:ph type="body" idx="3"/>
          </p:nvPr>
        </p:nvSpPr>
        <p:spPr/>
        <p:txBody>
          <a:bodyPr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ags" Target="../tags/tag2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82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04858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8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99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600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0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0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6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17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6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1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2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3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4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5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7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7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8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29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0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1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2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3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4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6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797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799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2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7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35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36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7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4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6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5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06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1048807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0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6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1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12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6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0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01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4" cy="5851525"/>
          </a:xfrm>
        </p:spPr>
        <p:txBody>
          <a:bodyPr vert="eaVert"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82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04858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8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599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600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0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0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  <p:pic>
        <p:nvPicPr>
          <p:cNvPr id="1" name="图片 0" descr="A160060_web_288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/>
          <a:srcRect l="15672" r="18519"/>
          <a:stretch>
            <a:fillRect/>
          </a:stretch>
        </p:blipFill>
        <p:spPr>
          <a:xfrm>
            <a:off x="10632440" y="0"/>
            <a:ext cx="1511935" cy="129349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6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17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  <p:pic>
        <p:nvPicPr>
          <p:cNvPr id="1" name="图片 0" descr="A160060_web_288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14865" y="-27940"/>
            <a:ext cx="2477135" cy="13944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6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1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2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3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24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5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7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7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28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29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0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1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2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3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4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6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797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799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2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7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35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36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37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3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3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4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6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5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06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1048807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80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6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1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12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6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0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48801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4" cy="5851525"/>
          </a:xfrm>
        </p:spPr>
        <p:txBody>
          <a:bodyPr vert="eaVert"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2" name=""/>
        <p:cNvGrpSpPr/>
        <p:nvPr/>
      </p:nvGrpSpPr>
      <p:grpSpPr/>
      <p:sp>
        <p:nvSpPr>
          <p:cNvPr id="1048576" name="标题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577" name="文本占位符 1026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578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/>
            </a:lvl1pPr>
          </a:lstStyle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7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/>
            </a:lvl1pPr>
          </a:lstStyle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/>
            </a:lvl1pPr>
          </a:lstStyle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2" name=""/>
        <p:cNvGrpSpPr/>
        <p:nvPr/>
      </p:nvGrpSpPr>
      <p:grpSpPr/>
      <p:sp>
        <p:nvSpPr>
          <p:cNvPr id="1048576" name="标题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577" name="文本占位符 1026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578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/>
            </a:lvl1pPr>
          </a:lstStyle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7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/>
            </a:lvl1pPr>
          </a:lstStyle>
          <a:p>
            <a:pPr lvl="0"/>
            <a:endParaRPr lang="zh-CN" altLang="en-US">
              <a:latin typeface="Arial" panose="020B0604020202020204" pitchFamily="34" charset="0"/>
            </a:endParaRPr>
          </a:p>
        </p:txBody>
      </p:sp>
      <p:sp>
        <p:nvSpPr>
          <p:cNvPr id="104858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/>
            </a:lvl1pPr>
          </a:lstStyle>
          <a:p>
            <a:pPr lvl="0"/>
            <a:fld id="{9A0DB2DC-4C9A-4742-B13C-FB6460FD3503}" type="slidenum">
              <a:rPr lang="zh-CN" altLang="en-US">
                <a:latin typeface="Arial" panose="020B0604020202020204" pitchFamily="34" charset="0"/>
              </a:rPr>
            </a:fld>
            <a:endParaRPr lang="zh-CN" altLang="en-US"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tags" Target="../tags/tag3.xml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12.xml"/><Relationship Id="rId8" Type="http://schemas.openxmlformats.org/officeDocument/2006/relationships/tags" Target="../tags/tag11.xml"/><Relationship Id="rId7" Type="http://schemas.openxmlformats.org/officeDocument/2006/relationships/tags" Target="../tags/tag10.xml"/><Relationship Id="rId6" Type="http://schemas.openxmlformats.org/officeDocument/2006/relationships/tags" Target="../tags/tag9.xml"/><Relationship Id="rId5" Type="http://schemas.openxmlformats.org/officeDocument/2006/relationships/tags" Target="../tags/tag8.xml"/><Relationship Id="rId4" Type="http://schemas.openxmlformats.org/officeDocument/2006/relationships/tags" Target="../tags/tag7.xml"/><Relationship Id="rId3" Type="http://schemas.openxmlformats.org/officeDocument/2006/relationships/tags" Target="../tags/tag6.xml"/><Relationship Id="rId2" Type="http://schemas.openxmlformats.org/officeDocument/2006/relationships/tags" Target="../tags/tag5.xml"/><Relationship Id="rId19" Type="http://schemas.openxmlformats.org/officeDocument/2006/relationships/slideLayout" Target="../slideLayouts/slideLayout2.xml"/><Relationship Id="rId18" Type="http://schemas.openxmlformats.org/officeDocument/2006/relationships/tags" Target="../tags/tag21.xml"/><Relationship Id="rId17" Type="http://schemas.openxmlformats.org/officeDocument/2006/relationships/tags" Target="../tags/tag20.xml"/><Relationship Id="rId16" Type="http://schemas.openxmlformats.org/officeDocument/2006/relationships/tags" Target="../tags/tag19.xml"/><Relationship Id="rId15" Type="http://schemas.openxmlformats.org/officeDocument/2006/relationships/tags" Target="../tags/tag18.xml"/><Relationship Id="rId14" Type="http://schemas.openxmlformats.org/officeDocument/2006/relationships/tags" Target="../tags/tag17.xml"/><Relationship Id="rId13" Type="http://schemas.openxmlformats.org/officeDocument/2006/relationships/tags" Target="../tags/tag16.xml"/><Relationship Id="rId12" Type="http://schemas.openxmlformats.org/officeDocument/2006/relationships/tags" Target="../tags/tag15.xml"/><Relationship Id="rId11" Type="http://schemas.openxmlformats.org/officeDocument/2006/relationships/tags" Target="../tags/tag14.xml"/><Relationship Id="rId10" Type="http://schemas.openxmlformats.org/officeDocument/2006/relationships/tags" Target="../tags/tag13.xml"/><Relationship Id="rId1" Type="http://schemas.openxmlformats.org/officeDocument/2006/relationships/tags" Target="../tags/tag4.xml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4.png"/><Relationship Id="rId3" Type="http://schemas.openxmlformats.org/officeDocument/2006/relationships/tags" Target="../tags/tag23.xml"/><Relationship Id="rId2" Type="http://schemas.openxmlformats.org/officeDocument/2006/relationships/image" Target="../media/image3.png"/><Relationship Id="rId1" Type="http://schemas.openxmlformats.org/officeDocument/2006/relationships/tags" Target="../tags/tag2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27.xml"/><Relationship Id="rId3" Type="http://schemas.openxmlformats.org/officeDocument/2006/relationships/tags" Target="../tags/tag26.xml"/><Relationship Id="rId2" Type="http://schemas.openxmlformats.org/officeDocument/2006/relationships/tags" Target="../tags/tag25.xml"/><Relationship Id="rId1" Type="http://schemas.openxmlformats.org/officeDocument/2006/relationships/tags" Target="../tags/tag24.xml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35.xml"/><Relationship Id="rId8" Type="http://schemas.openxmlformats.org/officeDocument/2006/relationships/tags" Target="../tags/tag34.xml"/><Relationship Id="rId7" Type="http://schemas.openxmlformats.org/officeDocument/2006/relationships/tags" Target="../tags/tag33.xml"/><Relationship Id="rId6" Type="http://schemas.openxmlformats.org/officeDocument/2006/relationships/tags" Target="../tags/tag32.xml"/><Relationship Id="rId5" Type="http://schemas.openxmlformats.org/officeDocument/2006/relationships/tags" Target="../tags/tag31.xml"/><Relationship Id="rId4" Type="http://schemas.openxmlformats.org/officeDocument/2006/relationships/image" Target="../media/image7.png"/><Relationship Id="rId3" Type="http://schemas.openxmlformats.org/officeDocument/2006/relationships/tags" Target="../tags/tag30.xml"/><Relationship Id="rId2" Type="http://schemas.openxmlformats.org/officeDocument/2006/relationships/tags" Target="../tags/tag29.xml"/><Relationship Id="rId11" Type="http://schemas.openxmlformats.org/officeDocument/2006/relationships/slideLayout" Target="../slideLayouts/slideLayout7.xml"/><Relationship Id="rId10" Type="http://schemas.openxmlformats.org/officeDocument/2006/relationships/tags" Target="../tags/tag36.xml"/><Relationship Id="rId1" Type="http://schemas.openxmlformats.org/officeDocument/2006/relationships/tags" Target="../tags/tag2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slideLayout" Target="../slideLayouts/slideLayout18.xml"/><Relationship Id="rId6" Type="http://schemas.openxmlformats.org/officeDocument/2006/relationships/tags" Target="../tags/tag37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8.xml"/><Relationship Id="rId6" Type="http://schemas.openxmlformats.org/officeDocument/2006/relationships/tags" Target="../tags/tag38.xml"/><Relationship Id="rId5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3" Type="http://schemas.openxmlformats.org/officeDocument/2006/relationships/diagramQuickStyle" Target="../diagrams/quickStyle2.xml"/><Relationship Id="rId2" Type="http://schemas.openxmlformats.org/officeDocument/2006/relationships/diagramLayout" Target="../diagrams/layout2.xml"/><Relationship Id="rId1" Type="http://schemas.openxmlformats.org/officeDocument/2006/relationships/diagramData" Target="../diagrams/data2.xml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8.xml"/><Relationship Id="rId6" Type="http://schemas.openxmlformats.org/officeDocument/2006/relationships/tags" Target="../tags/tag39.xml"/><Relationship Id="rId5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3" Type="http://schemas.openxmlformats.org/officeDocument/2006/relationships/diagramQuickStyle" Target="../diagrams/quickStyle3.xml"/><Relationship Id="rId2" Type="http://schemas.openxmlformats.org/officeDocument/2006/relationships/diagramLayout" Target="../diagrams/layout3.xml"/><Relationship Id="rId1" Type="http://schemas.openxmlformats.org/officeDocument/2006/relationships/diagramData" Target="../diagrams/data3.xm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43.xml"/><Relationship Id="rId8" Type="http://schemas.openxmlformats.org/officeDocument/2006/relationships/tags" Target="../tags/tag42.xml"/><Relationship Id="rId7" Type="http://schemas.microsoft.com/office/2007/relationships/diagramDrawing" Target="../diagrams/drawing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3" Type="http://schemas.openxmlformats.org/officeDocument/2006/relationships/diagramData" Target="../diagrams/data4.xml"/><Relationship Id="rId2" Type="http://schemas.openxmlformats.org/officeDocument/2006/relationships/tags" Target="../tags/tag41.xml"/><Relationship Id="rId10" Type="http://schemas.openxmlformats.org/officeDocument/2006/relationships/slideLayout" Target="../slideLayouts/slideLayout18.xml"/><Relationship Id="rId1" Type="http://schemas.openxmlformats.org/officeDocument/2006/relationships/tags" Target="../tags/tag40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47.xml"/><Relationship Id="rId8" Type="http://schemas.microsoft.com/office/2007/relationships/diagramDrawing" Target="../diagrams/drawing5.xml"/><Relationship Id="rId7" Type="http://schemas.openxmlformats.org/officeDocument/2006/relationships/diagramColors" Target="../diagrams/colors5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3" Type="http://schemas.openxmlformats.org/officeDocument/2006/relationships/tags" Target="../tags/tag46.xml"/><Relationship Id="rId2" Type="http://schemas.openxmlformats.org/officeDocument/2006/relationships/tags" Target="../tags/tag45.xml"/><Relationship Id="rId11" Type="http://schemas.openxmlformats.org/officeDocument/2006/relationships/slideLayout" Target="../slideLayouts/slideLayout18.xml"/><Relationship Id="rId10" Type="http://schemas.openxmlformats.org/officeDocument/2006/relationships/tags" Target="../tags/tag48.xml"/><Relationship Id="rId1" Type="http://schemas.openxmlformats.org/officeDocument/2006/relationships/tags" Target="../tags/tag4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49.xml"/><Relationship Id="rId1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51.xml"/><Relationship Id="rId2" Type="http://schemas.openxmlformats.org/officeDocument/2006/relationships/tags" Target="../tags/tag50.xml"/><Relationship Id="rId1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53.xml"/><Relationship Id="rId4" Type="http://schemas.openxmlformats.org/officeDocument/2006/relationships/image" Target="../media/image11.svg"/><Relationship Id="rId3" Type="http://schemas.openxmlformats.org/officeDocument/2006/relationships/image" Target="../media/image10.png"/><Relationship Id="rId2" Type="http://schemas.openxmlformats.org/officeDocument/2006/relationships/tags" Target="../tags/tag52.xml"/><Relationship Id="rId1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58.xml"/><Relationship Id="rId8" Type="http://schemas.openxmlformats.org/officeDocument/2006/relationships/slide" Target="slide18.xml"/><Relationship Id="rId7" Type="http://schemas.openxmlformats.org/officeDocument/2006/relationships/tags" Target="../tags/tag57.xml"/><Relationship Id="rId6" Type="http://schemas.openxmlformats.org/officeDocument/2006/relationships/slide" Target="slide17.xml"/><Relationship Id="rId5" Type="http://schemas.openxmlformats.org/officeDocument/2006/relationships/tags" Target="../tags/tag56.xml"/><Relationship Id="rId4" Type="http://schemas.openxmlformats.org/officeDocument/2006/relationships/slide" Target="slide16.xml"/><Relationship Id="rId3" Type="http://schemas.openxmlformats.org/officeDocument/2006/relationships/tags" Target="../tags/tag55.xml"/><Relationship Id="rId2" Type="http://schemas.openxmlformats.org/officeDocument/2006/relationships/image" Target="../media/image12.png"/><Relationship Id="rId11" Type="http://schemas.openxmlformats.org/officeDocument/2006/relationships/slideLayout" Target="../slideLayouts/slideLayout7.xml"/><Relationship Id="rId10" Type="http://schemas.openxmlformats.org/officeDocument/2006/relationships/slide" Target="slide19.xml"/><Relationship Id="rId1" Type="http://schemas.openxmlformats.org/officeDocument/2006/relationships/tags" Target="../tags/tag54.xml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60.xml"/><Relationship Id="rId3" Type="http://schemas.openxmlformats.org/officeDocument/2006/relationships/slide" Target="slide15.xml"/><Relationship Id="rId2" Type="http://schemas.openxmlformats.org/officeDocument/2006/relationships/image" Target="../media/image13.png"/><Relationship Id="rId1" Type="http://schemas.openxmlformats.org/officeDocument/2006/relationships/tags" Target="../tags/tag59.xml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slide" Target="slide15.xml"/><Relationship Id="rId2" Type="http://schemas.openxmlformats.org/officeDocument/2006/relationships/tags" Target="../tags/tag61.xml"/><Relationship Id="rId1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slide" Target="slide15.xml"/><Relationship Id="rId2" Type="http://schemas.openxmlformats.org/officeDocument/2006/relationships/image" Target="../media/image15.jpeg"/><Relationship Id="rId1" Type="http://schemas.openxmlformats.org/officeDocument/2006/relationships/tags" Target="../tags/tag62.xml"/></Relationships>
</file>

<file path=ppt/slides/_rels/slide1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tags" Target="../tags/tag64.xml"/><Relationship Id="rId3" Type="http://schemas.openxmlformats.org/officeDocument/2006/relationships/slide" Target="slide15.xml"/><Relationship Id="rId2" Type="http://schemas.openxmlformats.org/officeDocument/2006/relationships/image" Target="../media/image16.png"/><Relationship Id="rId1" Type="http://schemas.openxmlformats.org/officeDocument/2006/relationships/tags" Target="../tags/tag63.xml"/></Relationships>
</file>

<file path=ppt/slides/_rels/slide2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tags" Target="../tags/tag68.xml"/><Relationship Id="rId4" Type="http://schemas.openxmlformats.org/officeDocument/2006/relationships/tags" Target="../tags/tag67.xml"/><Relationship Id="rId3" Type="http://schemas.openxmlformats.org/officeDocument/2006/relationships/tags" Target="../tags/tag66.xml"/><Relationship Id="rId2" Type="http://schemas.openxmlformats.org/officeDocument/2006/relationships/image" Target="../media/image18.png"/><Relationship Id="rId1" Type="http://schemas.openxmlformats.org/officeDocument/2006/relationships/tags" Target="../tags/tag6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70.xml"/><Relationship Id="rId1" Type="http://schemas.openxmlformats.org/officeDocument/2006/relationships/tags" Target="../tags/tag69.xml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tags" Target="../tags/tag79.xml"/><Relationship Id="rId8" Type="http://schemas.openxmlformats.org/officeDocument/2006/relationships/tags" Target="../tags/tag78.xml"/><Relationship Id="rId7" Type="http://schemas.openxmlformats.org/officeDocument/2006/relationships/tags" Target="../tags/tag77.xml"/><Relationship Id="rId6" Type="http://schemas.openxmlformats.org/officeDocument/2006/relationships/tags" Target="../tags/tag76.xml"/><Relationship Id="rId5" Type="http://schemas.openxmlformats.org/officeDocument/2006/relationships/tags" Target="../tags/tag75.xml"/><Relationship Id="rId4" Type="http://schemas.openxmlformats.org/officeDocument/2006/relationships/tags" Target="../tags/tag74.xml"/><Relationship Id="rId3" Type="http://schemas.openxmlformats.org/officeDocument/2006/relationships/tags" Target="../tags/tag73.xml"/><Relationship Id="rId28" Type="http://schemas.openxmlformats.org/officeDocument/2006/relationships/slideLayout" Target="../slideLayouts/slideLayout7.xml"/><Relationship Id="rId27" Type="http://schemas.openxmlformats.org/officeDocument/2006/relationships/tags" Target="../tags/tag96.xml"/><Relationship Id="rId26" Type="http://schemas.openxmlformats.org/officeDocument/2006/relationships/image" Target="../media/image3.png"/><Relationship Id="rId25" Type="http://schemas.openxmlformats.org/officeDocument/2006/relationships/tags" Target="../tags/tag95.xml"/><Relationship Id="rId24" Type="http://schemas.openxmlformats.org/officeDocument/2006/relationships/tags" Target="../tags/tag94.xml"/><Relationship Id="rId23" Type="http://schemas.openxmlformats.org/officeDocument/2006/relationships/tags" Target="../tags/tag93.xml"/><Relationship Id="rId22" Type="http://schemas.openxmlformats.org/officeDocument/2006/relationships/tags" Target="../tags/tag92.xml"/><Relationship Id="rId21" Type="http://schemas.openxmlformats.org/officeDocument/2006/relationships/tags" Target="../tags/tag91.xml"/><Relationship Id="rId20" Type="http://schemas.openxmlformats.org/officeDocument/2006/relationships/tags" Target="../tags/tag90.xml"/><Relationship Id="rId2" Type="http://schemas.openxmlformats.org/officeDocument/2006/relationships/tags" Target="../tags/tag72.xml"/><Relationship Id="rId19" Type="http://schemas.openxmlformats.org/officeDocument/2006/relationships/tags" Target="../tags/tag89.xml"/><Relationship Id="rId18" Type="http://schemas.openxmlformats.org/officeDocument/2006/relationships/tags" Target="../tags/tag88.xml"/><Relationship Id="rId17" Type="http://schemas.openxmlformats.org/officeDocument/2006/relationships/tags" Target="../tags/tag87.xml"/><Relationship Id="rId16" Type="http://schemas.openxmlformats.org/officeDocument/2006/relationships/tags" Target="../tags/tag86.xml"/><Relationship Id="rId15" Type="http://schemas.openxmlformats.org/officeDocument/2006/relationships/tags" Target="../tags/tag85.xml"/><Relationship Id="rId14" Type="http://schemas.openxmlformats.org/officeDocument/2006/relationships/tags" Target="../tags/tag84.xml"/><Relationship Id="rId13" Type="http://schemas.openxmlformats.org/officeDocument/2006/relationships/tags" Target="../tags/tag83.xml"/><Relationship Id="rId12" Type="http://schemas.openxmlformats.org/officeDocument/2006/relationships/tags" Target="../tags/tag82.xml"/><Relationship Id="rId11" Type="http://schemas.openxmlformats.org/officeDocument/2006/relationships/tags" Target="../tags/tag81.xml"/><Relationship Id="rId10" Type="http://schemas.openxmlformats.org/officeDocument/2006/relationships/tags" Target="../tags/tag80.xml"/><Relationship Id="rId1" Type="http://schemas.openxmlformats.org/officeDocument/2006/relationships/tags" Target="../tags/tag71.xml"/></Relationships>
</file>

<file path=ppt/slides/_rels/slide2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hyperlink" Target="https://www.forbes.com/sites/sap/2021/12/01/how-the-automotive-industry-is-driving-toward-a-sustainable-future/%20" TargetMode="External"/><Relationship Id="rId3" Type="http://schemas.openxmlformats.org/officeDocument/2006/relationships/hyperlink" Target="https://climate.ec.europa.eu/eu-action/european-climate-law_en%20" TargetMode="External"/><Relationship Id="rId2" Type="http://schemas.openxmlformats.org/officeDocument/2006/relationships/hyperlink" Target="https://plana.earth/academy/sustainability-regulations-automotive-fleet%20" TargetMode="External"/><Relationship Id="rId1" Type="http://schemas.openxmlformats.org/officeDocument/2006/relationships/hyperlink" Target="https://autovista24.autovistagroup.com/news/circular-economy-and-the-automotive-industry-zero-carbon-car/%20" TargetMode="External"/></Relationships>
</file>

<file path=ppt/slides/_rels/slide2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8.xml"/><Relationship Id="rId3" Type="http://schemas.openxmlformats.org/officeDocument/2006/relationships/tags" Target="../tags/tag97.xml"/><Relationship Id="rId2" Type="http://schemas.openxmlformats.org/officeDocument/2006/relationships/hyperlink" Target="https://annualreport2022.volkswagenag.com/" TargetMode="External"/><Relationship Id="rId1" Type="http://schemas.openxmlformats.org/officeDocument/2006/relationships/hyperlink" Target="http://www.academicmind.com/unpublishedpapers/business/management/2004-11-000aaa-automotive-industry-analysis.html" TargetMode="External"/></Relationships>
</file>

<file path=ppt/slides/_rels/slide2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8.xml"/><Relationship Id="rId3" Type="http://schemas.openxmlformats.org/officeDocument/2006/relationships/tags" Target="../tags/tag99.xml"/><Relationship Id="rId2" Type="http://schemas.openxmlformats.org/officeDocument/2006/relationships/tags" Target="../tags/tag98.xml"/><Relationship Id="rId1" Type="http://schemas.openxmlformats.org/officeDocument/2006/relationships/hyperlink" Target="https://www.volkswagen.co.uk/en/electric-and-hybrid/sustainability.html" TargetMode="External"/></Relationships>
</file>

<file path=ppt/slides/_rels/slide26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7.xml"/><Relationship Id="rId4" Type="http://schemas.openxmlformats.org/officeDocument/2006/relationships/hyperlink" Target="https://cleantechnica.com/2023/03/15/top-highlights-world-ev-sales-2022/" TargetMode="External"/><Relationship Id="rId3" Type="http://schemas.openxmlformats.org/officeDocument/2006/relationships/hyperlink" Target="https://www.volkswagen.co.uk/en/electric-and-hybrid/sustainability.html" TargetMode="External"/><Relationship Id="rId2" Type="http://schemas.openxmlformats.org/officeDocument/2006/relationships/tags" Target="../tags/tag101.xml"/><Relationship Id="rId1" Type="http://schemas.openxmlformats.org/officeDocument/2006/relationships/tags" Target="../tags/tag10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2.xml"/></Relationships>
</file>

<file path=ppt/slides/_rels/slide28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1.vml"/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20.wmf"/><Relationship Id="rId2" Type="http://schemas.openxmlformats.org/officeDocument/2006/relationships/package" Target="../embeddings/Document1.docx"/><Relationship Id="rId1" Type="http://schemas.openxmlformats.org/officeDocument/2006/relationships/image" Target="../media/image19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5" name=""/>
        <p:cNvGrpSpPr/>
        <p:nvPr/>
      </p:nvGrpSpPr>
      <p:grpSpPr/>
      <p:pic>
        <p:nvPicPr>
          <p:cNvPr id="2" name="图片 1" descr="research-sustainability-brake_energy_recuperation-16_9-2500x1406"/>
          <p:cNvPicPr>
            <a:picLocks noChangeAspect="1"/>
          </p:cNvPicPr>
          <p:nvPr/>
        </p:nvPicPr>
        <p:blipFill>
          <a:blip r:embed="rId1">
            <a:alphaModFix amt="20000"/>
          </a:blip>
          <a:stretch>
            <a:fillRect/>
          </a:stretch>
        </p:blipFill>
        <p:spPr>
          <a:xfrm>
            <a:off x="97790" y="2061210"/>
            <a:ext cx="8806180" cy="4953635"/>
          </a:xfrm>
          <a:prstGeom prst="rect">
            <a:avLst/>
          </a:prstGeom>
        </p:spPr>
      </p:pic>
      <p:sp>
        <p:nvSpPr>
          <p:cNvPr id="1048586" name="文本框 3"/>
          <p:cNvSpPr txBox="1"/>
          <p:nvPr/>
        </p:nvSpPr>
        <p:spPr>
          <a:xfrm>
            <a:off x="479425" y="44450"/>
            <a:ext cx="7832725" cy="1789430"/>
          </a:xfrm>
          <a:prstGeom prst="rect">
            <a:avLst/>
          </a:prstGeom>
          <a:noFill/>
        </p:spPr>
        <p:txBody>
          <a:bodyPr wrap="non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3200" b="1">
                <a:solidFill>
                  <a:schemeClr val="accent3"/>
                </a:solidFill>
                <a:latin typeface="Times New Roman" panose="02020603050405020304" charset="0"/>
                <a:ea typeface="思源黑体 CN Heavy" panose="020B0A00000000000000" charset="-122"/>
                <a:cs typeface="Times New Roman" panose="02020603050405020304" charset="0"/>
              </a:rPr>
              <a:t>How does Sustainability as a Key Driver </a:t>
            </a:r>
            <a:endParaRPr lang="en-US" altLang="zh-CN" sz="3200" b="1">
              <a:solidFill>
                <a:schemeClr val="accent3"/>
              </a:solidFill>
              <a:latin typeface="Times New Roman" panose="02020603050405020304" charset="0"/>
              <a:ea typeface="思源黑体 CN Heavy" panose="020B0A00000000000000" charset="-122"/>
              <a:cs typeface="Times New Roman" panose="020206030504050203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3200" b="1">
                <a:solidFill>
                  <a:schemeClr val="accent3"/>
                </a:solidFill>
                <a:latin typeface="Times New Roman" panose="02020603050405020304" charset="0"/>
                <a:ea typeface="思源黑体 CN Heavy" panose="020B0A00000000000000" charset="-122"/>
                <a:cs typeface="Times New Roman" panose="02020603050405020304" charset="0"/>
              </a:rPr>
              <a:t>Influence the Development of Volkswagen</a:t>
            </a:r>
            <a:endParaRPr lang="en-US" altLang="zh-CN" sz="3200" b="1">
              <a:solidFill>
                <a:schemeClr val="accent3"/>
              </a:solidFill>
              <a:latin typeface="Times New Roman" panose="02020603050405020304" charset="0"/>
              <a:ea typeface="思源黑体 CN Heavy" panose="020B0A00000000000000" charset="-122"/>
              <a:cs typeface="Times New Roman" panose="02020603050405020304" charset="0"/>
            </a:endParaRPr>
          </a:p>
        </p:txBody>
      </p:sp>
      <p:sp>
        <p:nvSpPr>
          <p:cNvPr id="1048588" name="等腰三角形 5"/>
          <p:cNvSpPr/>
          <p:nvPr/>
        </p:nvSpPr>
        <p:spPr>
          <a:xfrm rot="16200000">
            <a:off x="6536690" y="1203325"/>
            <a:ext cx="6858635" cy="4452620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590" name="等腰三角形 7"/>
          <p:cNvSpPr/>
          <p:nvPr/>
        </p:nvSpPr>
        <p:spPr>
          <a:xfrm>
            <a:off x="8472170" y="5157470"/>
            <a:ext cx="3636010" cy="1740535"/>
          </a:xfrm>
          <a:prstGeom prst="triangle">
            <a:avLst>
              <a:gd name="adj" fmla="val 39994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595" name="文本框 15"/>
          <p:cNvSpPr txBox="1"/>
          <p:nvPr/>
        </p:nvSpPr>
        <p:spPr>
          <a:xfrm>
            <a:off x="7175500" y="1628775"/>
            <a:ext cx="7903845" cy="4325620"/>
          </a:xfrm>
          <a:prstGeom prst="rect">
            <a:avLst/>
          </a:prstGeom>
          <a:noFill/>
        </p:spPr>
        <p:txBody>
          <a:bodyPr wrap="non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50000"/>
                    <a:lumOff val="50000"/>
                  </a:schemeClr>
                </a:solidFill>
                <a:latin typeface="Cambria" panose="02040503050406030204" charset="0"/>
                <a:ea typeface="思源黑体 CN Regular" panose="020B0500000000000000" charset="-122"/>
                <a:cs typeface="Cambria" panose="02040503050406030204" charset="0"/>
              </a:rPr>
              <a:t>Members</a:t>
            </a:r>
            <a:endParaRPr lang="en-US" altLang="zh-CN" sz="2400" b="1">
              <a:solidFill>
                <a:schemeClr val="tx1">
                  <a:lumMod val="50000"/>
                  <a:lumOff val="50000"/>
                </a:schemeClr>
              </a:solidFill>
              <a:latin typeface="Cambria" panose="02040503050406030204" charset="0"/>
              <a:ea typeface="思源黑体 CN Regular" panose="020B0500000000000000" charset="-122"/>
              <a:cs typeface="Cambria" panose="02040503050406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Qian Liu, 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Zhiran Lyu, 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Yixuan Wang,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 Hualin Si, 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Xinyi Yang, 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4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ea typeface="思源黑体 CN Regular" panose="020B0500000000000000" charset="-122"/>
                <a:cs typeface="Calibri" panose="020F0502020204030204" charset="0"/>
              </a:rPr>
              <a:t>Lei Gui</a:t>
            </a:r>
            <a:endParaRPr lang="en-US" altLang="zh-CN" sz="2400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ea typeface="思源黑体 CN Regular" panose="020B0500000000000000" charset="-122"/>
              <a:cs typeface="Calibri" panose="020F050202020403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211945" y="5876925"/>
            <a:ext cx="1795780" cy="16408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Cambria" panose="02040503050406030204" charset="0"/>
                <a:cs typeface="Cambria" panose="02040503050406030204" charset="0"/>
              </a:rPr>
              <a:t>27th November 2023</a:t>
            </a:r>
            <a:endParaRPr lang="zh-CN" altLang="en-US" sz="1600">
              <a:solidFill>
                <a:schemeClr val="bg1"/>
              </a:solidFill>
              <a:latin typeface="Cambria" panose="02040503050406030204" charset="0"/>
              <a:cs typeface="Cambria" panose="02040503050406030204" charset="0"/>
            </a:endParaRPr>
          </a:p>
        </p:txBody>
      </p:sp>
      <p:pic>
        <p:nvPicPr>
          <p:cNvPr id="4" name="图片 3" descr="kappframework-gQhozL(1)(1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472805" y="116840"/>
            <a:ext cx="1556385" cy="157416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4" name=""/>
        <p:cNvGrpSpPr/>
        <p:nvPr/>
      </p:nvGrpSpPr>
      <p:grpSpPr/>
      <p:sp>
        <p:nvSpPr>
          <p:cNvPr id="1048602" name="文本框 6"/>
          <p:cNvSpPr txBox="1"/>
          <p:nvPr/>
        </p:nvSpPr>
        <p:spPr>
          <a:xfrm>
            <a:off x="4326255" y="164465"/>
            <a:ext cx="3538855" cy="825500"/>
          </a:xfrm>
          <a:prstGeom prst="rect">
            <a:avLst/>
          </a:prstGeom>
          <a:noFill/>
          <a:effectLst/>
        </p:spPr>
        <p:txBody>
          <a:bodyPr wrap="square" rtlCol="0">
            <a:noAutofit/>
          </a:bodyPr>
          <a:p>
            <a:r>
              <a:rPr lang="en-US" altLang="zh-CN" sz="4800" b="1">
                <a:solidFill>
                  <a:schemeClr val="accent1">
                    <a:lumMod val="75000"/>
                  </a:schemeClr>
                </a:solidFill>
                <a:latin typeface="Times New Roman Bold" panose="02020503050405090304" charset="0"/>
                <a:ea typeface="思源黑体 CN Regular" panose="020B0500000000000000" charset="-122"/>
                <a:cs typeface="Times New Roman Bold" panose="02020503050405090304" charset="0"/>
              </a:rPr>
              <a:t>CONTENTS</a:t>
            </a:r>
            <a:endParaRPr lang="en-US" altLang="zh-CN" sz="4800" b="1">
              <a:solidFill>
                <a:schemeClr val="accent1">
                  <a:lumMod val="75000"/>
                </a:schemeClr>
              </a:solidFill>
              <a:latin typeface="Times New Roman Bold" panose="02020503050405090304" charset="0"/>
              <a:ea typeface="思源黑体 CN Regular" panose="020B0500000000000000" charset="-122"/>
              <a:cs typeface="Times New Roman Bold" panose="02020503050405090304" charset="0"/>
            </a:endParaRPr>
          </a:p>
        </p:txBody>
      </p:sp>
      <p:sp>
        <p:nvSpPr>
          <p:cNvPr id="1048604" name="矩形 40"/>
          <p:cNvSpPr/>
          <p:nvPr/>
        </p:nvSpPr>
        <p:spPr>
          <a:xfrm>
            <a:off x="0" y="6359525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6" name="矩形 5"/>
          <p:cNvSpPr/>
          <p:nvPr>
            <p:custDataLst>
              <p:tags r:id="rId1"/>
            </p:custDataLst>
          </p:nvPr>
        </p:nvSpPr>
        <p:spPr>
          <a:xfrm>
            <a:off x="1367473" y="1278890"/>
            <a:ext cx="4581525" cy="1257300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6701473" y="1278890"/>
            <a:ext cx="4581525" cy="1257300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0" name="矩形: 圆角 9"/>
          <p:cNvSpPr/>
          <p:nvPr>
            <p:custDataLst>
              <p:tags r:id="rId3"/>
            </p:custDataLst>
          </p:nvPr>
        </p:nvSpPr>
        <p:spPr>
          <a:xfrm>
            <a:off x="910273" y="1459865"/>
            <a:ext cx="895350" cy="895350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01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12" name="矩形: 圆角 11"/>
          <p:cNvSpPr/>
          <p:nvPr>
            <p:custDataLst>
              <p:tags r:id="rId4"/>
            </p:custDataLst>
          </p:nvPr>
        </p:nvSpPr>
        <p:spPr>
          <a:xfrm>
            <a:off x="6238558" y="1459865"/>
            <a:ext cx="895350" cy="89535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02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1367473" y="2800985"/>
            <a:ext cx="4581525" cy="1257300"/>
          </a:xfrm>
          <a:prstGeom prst="rect">
            <a:avLst/>
          </a:pr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>
            <p:custDataLst>
              <p:tags r:id="rId6"/>
            </p:custDataLst>
          </p:nvPr>
        </p:nvSpPr>
        <p:spPr>
          <a:xfrm>
            <a:off x="6701473" y="2800985"/>
            <a:ext cx="4581525" cy="1257300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7"/>
            </p:custDataLst>
          </p:nvPr>
        </p:nvSpPr>
        <p:spPr>
          <a:xfrm>
            <a:off x="910273" y="2981960"/>
            <a:ext cx="895350" cy="895350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03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13" name="矩形: 圆角 12"/>
          <p:cNvSpPr/>
          <p:nvPr>
            <p:custDataLst>
              <p:tags r:id="rId8"/>
            </p:custDataLst>
          </p:nvPr>
        </p:nvSpPr>
        <p:spPr>
          <a:xfrm>
            <a:off x="6238558" y="2981960"/>
            <a:ext cx="895350" cy="895350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04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2" name="矩形 1"/>
          <p:cNvSpPr/>
          <p:nvPr>
            <p:custDataLst>
              <p:tags r:id="rId9"/>
            </p:custDataLst>
          </p:nvPr>
        </p:nvSpPr>
        <p:spPr>
          <a:xfrm>
            <a:off x="1367473" y="4323080"/>
            <a:ext cx="4581525" cy="1257300"/>
          </a:xfrm>
          <a:prstGeom prst="rect">
            <a:avLst/>
          </a:prstGeom>
          <a:noFill/>
          <a:ln w="190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3" name="矩形 2"/>
          <p:cNvSpPr/>
          <p:nvPr>
            <p:custDataLst>
              <p:tags r:id="rId10"/>
            </p:custDataLst>
          </p:nvPr>
        </p:nvSpPr>
        <p:spPr>
          <a:xfrm>
            <a:off x="6701473" y="4323080"/>
            <a:ext cx="4581525" cy="1257300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4" name="矩形: 圆角 3"/>
          <p:cNvSpPr/>
          <p:nvPr>
            <p:custDataLst>
              <p:tags r:id="rId11"/>
            </p:custDataLst>
          </p:nvPr>
        </p:nvSpPr>
        <p:spPr>
          <a:xfrm>
            <a:off x="910273" y="4504055"/>
            <a:ext cx="895350" cy="895350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/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05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31" name="TextBox 2"/>
          <p:cNvSpPr txBox="1"/>
          <p:nvPr>
            <p:custDataLst>
              <p:tags r:id="rId12"/>
            </p:custDataLst>
          </p:nvPr>
        </p:nvSpPr>
        <p:spPr>
          <a:xfrm>
            <a:off x="7103745" y="4404360"/>
            <a:ext cx="4107815" cy="111760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Individual Contribution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Reference List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  <a:p>
            <a:pPr lvl="0" algn="ctr">
              <a:lnSpc>
                <a:spcPct val="100000"/>
              </a:lnSpc>
              <a:buClrTx/>
              <a:buSzTx/>
              <a:buFontTx/>
            </a:pP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2" name="TextBox 2"/>
          <p:cNvSpPr txBox="1"/>
          <p:nvPr>
            <p:custDataLst>
              <p:tags r:id="rId13"/>
            </p:custDataLst>
          </p:nvPr>
        </p:nvSpPr>
        <p:spPr>
          <a:xfrm>
            <a:off x="1765300" y="4293235"/>
            <a:ext cx="4055745" cy="1384935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TOWS Analysis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3" name="TextBox 2"/>
          <p:cNvSpPr txBox="1"/>
          <p:nvPr>
            <p:custDataLst>
              <p:tags r:id="rId14"/>
            </p:custDataLst>
          </p:nvPr>
        </p:nvSpPr>
        <p:spPr>
          <a:xfrm>
            <a:off x="7247573" y="3102610"/>
            <a:ext cx="3460115" cy="67945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SWOT Analysis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4" name="TextBox 2"/>
          <p:cNvSpPr txBox="1"/>
          <p:nvPr>
            <p:custDataLst>
              <p:tags r:id="rId15"/>
            </p:custDataLst>
          </p:nvPr>
        </p:nvSpPr>
        <p:spPr>
          <a:xfrm>
            <a:off x="1703705" y="3068955"/>
            <a:ext cx="3960495" cy="67945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Force Field Analysis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5" name="TextBox 2"/>
          <p:cNvSpPr txBox="1"/>
          <p:nvPr>
            <p:custDataLst>
              <p:tags r:id="rId16"/>
            </p:custDataLst>
          </p:nvPr>
        </p:nvSpPr>
        <p:spPr>
          <a:xfrm>
            <a:off x="7031990" y="1555750"/>
            <a:ext cx="3784600" cy="67945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Poter’s Five Forces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36" name="TextBox 2"/>
          <p:cNvSpPr txBox="1"/>
          <p:nvPr>
            <p:custDataLst>
              <p:tags r:id="rId17"/>
            </p:custDataLst>
          </p:nvPr>
        </p:nvSpPr>
        <p:spPr>
          <a:xfrm>
            <a:off x="1765300" y="1412875"/>
            <a:ext cx="4097655" cy="979170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Introduction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  <a:p>
            <a:pPr algn="ctr">
              <a:lnSpc>
                <a:spcPct val="130000"/>
              </a:lnSpc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Times New Roman Bold" panose="02020503050405090304" charset="0"/>
                <a:ea typeface="微软雅黑" panose="020B0503020204020204" charset="-122"/>
                <a:cs typeface="Times New Roman Bold" panose="02020503050405090304" charset="0"/>
                <a:sym typeface="+mn-lt"/>
              </a:rPr>
              <a:t>PESTEL Analysis</a:t>
            </a:r>
            <a:endParaRPr lang="en-US" altLang="zh-CN" sz="2400" b="1" spc="150">
              <a:solidFill>
                <a:schemeClr val="tx1">
                  <a:lumMod val="75000"/>
                  <a:lumOff val="25000"/>
                </a:schemeClr>
              </a:solidFill>
              <a:latin typeface="Times New Roman Bold" panose="02020503050405090304" charset="0"/>
              <a:ea typeface="微软雅黑" panose="020B0503020204020204" charset="-122"/>
              <a:cs typeface="Times New Roman Bold" panose="02020503050405090304" charset="0"/>
              <a:sym typeface="+mn-lt"/>
            </a:endParaRPr>
          </a:p>
        </p:txBody>
      </p:sp>
      <p:sp>
        <p:nvSpPr>
          <p:cNvPr id="5" name="矩形: 圆角 3"/>
          <p:cNvSpPr/>
          <p:nvPr>
            <p:custDataLst>
              <p:tags r:id="rId18"/>
            </p:custDataLst>
          </p:nvPr>
        </p:nvSpPr>
        <p:spPr>
          <a:xfrm>
            <a:off x="6239193" y="4504055"/>
            <a:ext cx="895350" cy="895350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p>
            <a:pPr algn="ctr"/>
            <a:r>
              <a:rPr lang="en-US" altLang="zh-CN" sz="3600" b="1">
                <a:latin typeface="Times New Roman Bold" panose="02020503050405090304" charset="0"/>
                <a:cs typeface="Times New Roman Bold" panose="02020503050405090304" charset="0"/>
              </a:rPr>
              <a:t>06</a:t>
            </a:r>
            <a:endParaRPr lang="en-US" altLang="zh-CN" sz="3600" b="1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6" name=""/>
        <p:cNvGrpSpPr/>
        <p:nvPr/>
      </p:nvGrpSpPr>
      <p:grpSpPr/>
      <p:sp>
        <p:nvSpPr>
          <p:cNvPr id="1048615" name="矩形 39"/>
          <p:cNvSpPr/>
          <p:nvPr/>
        </p:nvSpPr>
        <p:spPr>
          <a:xfrm>
            <a:off x="0" y="0"/>
            <a:ext cx="12192000" cy="64071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16" name="文本框 41"/>
          <p:cNvSpPr txBox="1"/>
          <p:nvPr/>
        </p:nvSpPr>
        <p:spPr>
          <a:xfrm>
            <a:off x="118745" y="44450"/>
            <a:ext cx="2388235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3200" b="1">
                <a:solidFill>
                  <a:schemeClr val="bg1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Introduction</a:t>
            </a:r>
            <a:endParaRPr lang="en-US" altLang="zh-CN" sz="3200" b="1">
              <a:solidFill>
                <a:schemeClr val="bg1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1048618" name="文本框 1048895"/>
          <p:cNvSpPr txBox="1"/>
          <p:nvPr/>
        </p:nvSpPr>
        <p:spPr>
          <a:xfrm>
            <a:off x="623570" y="1125220"/>
            <a:ext cx="11285855" cy="5009515"/>
          </a:xfrm>
          <a:prstGeom prst="rect">
            <a:avLst/>
          </a:prstGeom>
        </p:spPr>
        <p:txBody>
          <a:bodyPr wrap="square" rtlCol="0">
            <a:noAutofit/>
          </a:bodyPr>
          <a:p>
            <a:pPr algn="just">
              <a:lnSpc>
                <a:spcPct val="150000"/>
              </a:lnSpc>
              <a:buFont typeface="Wingdings" panose="05000000000000000000" charset="0"/>
            </a:pP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just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The company operates in four market segments, including passenger cars, commercial vehicles, financial services, and power engineering (Yahoo Finance, 2021a). </a:t>
            </a: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just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I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n 2015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, 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Volkswagen admitted that it cheated on emission tests in the US using special software.</a:t>
            </a: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just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Today, Volkswagen AG makes environmental and social responsibility a top priority (Volkswagen AG, 2021). </a:t>
            </a: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2" name="图片 1" descr="kappframework-gQhozL(1)(1)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608570" y="692785"/>
            <a:ext cx="1062355" cy="1074420"/>
          </a:xfrm>
          <a:prstGeom prst="rect">
            <a:avLst/>
          </a:prstGeom>
        </p:spPr>
      </p:pic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4007803" y="845820"/>
            <a:ext cx="3524885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sz="4400" b="1"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Volkswagen </a:t>
            </a:r>
            <a:endParaRPr lang="en-US" altLang="en-US" sz="4400" b="1">
              <a:solidFill>
                <a:schemeClr val="accent3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pic>
        <p:nvPicPr>
          <p:cNvPr id="110" name="图片 109"/>
          <p:cNvPicPr/>
          <p:nvPr/>
        </p:nvPicPr>
        <p:blipFill>
          <a:blip r:embed="rId4">
            <a:alphaModFix amt="20000"/>
          </a:blip>
          <a:stretch>
            <a:fillRect/>
          </a:stretch>
        </p:blipFill>
        <p:spPr>
          <a:xfrm>
            <a:off x="2063750" y="2205355"/>
            <a:ext cx="9190990" cy="46450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10416540" y="6093460"/>
            <a:ext cx="162052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Qian Liu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/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2304600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  <a:sym typeface="+mn-e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6" name=""/>
        <p:cNvGrpSpPr/>
        <p:nvPr/>
      </p:nvGrpSpPr>
      <p:grpSpPr/>
      <p:pic>
        <p:nvPicPr>
          <p:cNvPr id="4" name="图片 3" descr="微信图片_2023112623354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15415" y="1412875"/>
            <a:ext cx="3478530" cy="2992755"/>
          </a:xfrm>
          <a:prstGeom prst="rect">
            <a:avLst/>
          </a:prstGeom>
        </p:spPr>
      </p:pic>
      <p:pic>
        <p:nvPicPr>
          <p:cNvPr id="2" name="图片 1" descr="微信图片_202311262335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7755" y="1485265"/>
            <a:ext cx="3975735" cy="2921000"/>
          </a:xfrm>
          <a:prstGeom prst="rect">
            <a:avLst/>
          </a:prstGeom>
        </p:spPr>
      </p:pic>
      <p:sp>
        <p:nvSpPr>
          <p:cNvPr id="1048615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16" name="文本框 41"/>
          <p:cNvSpPr txBox="1"/>
          <p:nvPr/>
        </p:nvSpPr>
        <p:spPr>
          <a:xfrm>
            <a:off x="225425" y="19050"/>
            <a:ext cx="1846580" cy="44704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思源黑体 CN Regular" panose="020B0500000000000000" charset="-122"/>
                <a:cs typeface="+mj-lt"/>
              </a:rPr>
              <a:t>Introduction</a:t>
            </a:r>
            <a:endParaRPr lang="en-US" altLang="zh-CN" sz="2400" b="1">
              <a:solidFill>
                <a:schemeClr val="accent2">
                  <a:lumMod val="40000"/>
                  <a:lumOff val="60000"/>
                </a:schemeClr>
              </a:solidFill>
              <a:latin typeface="+mj-lt"/>
              <a:ea typeface="思源黑体 CN Regular" panose="020B0500000000000000" charset="-122"/>
              <a:cs typeface="+mj-lt"/>
            </a:endParaRPr>
          </a:p>
        </p:txBody>
      </p:sp>
      <p:sp>
        <p:nvSpPr>
          <p:cNvPr id="1048618" name="文本框 1048895"/>
          <p:cNvSpPr txBox="1"/>
          <p:nvPr/>
        </p:nvSpPr>
        <p:spPr>
          <a:xfrm>
            <a:off x="191770" y="4501515"/>
            <a:ext cx="11965305" cy="2318385"/>
          </a:xfrm>
          <a:prstGeom prst="rect">
            <a:avLst/>
          </a:prstGeom>
        </p:spPr>
        <p:txBody>
          <a:bodyPr wrap="square" rtlCol="0">
            <a:noAutofit/>
          </a:bodyPr>
          <a:p>
            <a:pPr>
              <a:lnSpc>
                <a:spcPct val="150000"/>
              </a:lnSpc>
            </a:pPr>
            <a:r>
              <a:rPr lang="en-US" sz="2800" b="1">
                <a:solidFill>
                  <a:schemeClr val="accent3"/>
                </a:solidFill>
              </a:rPr>
              <a:t>Definition:</a:t>
            </a:r>
            <a:r>
              <a:rPr lang="en-US" sz="2800" b="1">
                <a:solidFill>
                  <a:srgbClr val="000000"/>
                </a:solidFill>
              </a:rPr>
              <a:t> </a:t>
            </a:r>
            <a:endParaRPr lang="en-US" sz="2800" b="1">
              <a:solidFill>
                <a:srgbClr val="000000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sz="2300" i="1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the property of being environmentally sustainable; the degree to which a process or enterprise is able to be maintained or continued while avoiding the long-term depletion of natural resources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 (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Oxford Dictionary).</a:t>
            </a:r>
            <a:endParaRPr lang="en-US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295458" y="548640"/>
            <a:ext cx="3814445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sz="4400" b="1"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Sustainability</a:t>
            </a:r>
            <a:endParaRPr lang="en-US" altLang="en-US" sz="4400" b="1">
              <a:solidFill>
                <a:schemeClr val="accent3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7" name=""/>
        <p:cNvGrpSpPr/>
        <p:nvPr/>
      </p:nvGrpSpPr>
      <p:grpSpPr/>
      <p:sp>
        <p:nvSpPr>
          <p:cNvPr id="1048619" name="流程图: 可选过程 11"/>
          <p:cNvSpPr/>
          <p:nvPr>
            <p:custDataLst>
              <p:tags r:id="rId1"/>
            </p:custDataLst>
          </p:nvPr>
        </p:nvSpPr>
        <p:spPr>
          <a:xfrm>
            <a:off x="1667510" y="605790"/>
            <a:ext cx="8217535" cy="788035"/>
          </a:xfrm>
          <a:prstGeom prst="flowChartAlternateProcess">
            <a:avLst/>
          </a:prstGeom>
          <a:solidFill>
            <a:schemeClr val="bg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48620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22" name="文本框 7"/>
          <p:cNvSpPr txBox="1"/>
          <p:nvPr/>
        </p:nvSpPr>
        <p:spPr>
          <a:xfrm>
            <a:off x="1454785" y="3390900"/>
            <a:ext cx="182881" cy="993141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endParaRPr lang="en-US" altLang="zh-CN" sz="6000" b="1">
              <a:solidFill>
                <a:schemeClr val="bg2">
                  <a:lumMod val="75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grpSp>
        <p:nvGrpSpPr>
          <p:cNvPr id="28" name="组合 0"/>
          <p:cNvGrpSpPr/>
          <p:nvPr/>
        </p:nvGrpSpPr>
        <p:grpSpPr>
          <a:xfrm>
            <a:off x="374015" y="501405"/>
            <a:ext cx="1122045" cy="864400"/>
            <a:chOff x="305" y="568"/>
            <a:chExt cx="2095" cy="2020"/>
          </a:xfrm>
        </p:grpSpPr>
        <p:sp>
          <p:nvSpPr>
            <p:cNvPr id="1048623" name="流程图: 显示 4"/>
            <p:cNvSpPr/>
            <p:nvPr/>
          </p:nvSpPr>
          <p:spPr>
            <a:xfrm flipH="1">
              <a:off x="305" y="969"/>
              <a:ext cx="2095" cy="1527"/>
            </a:xfrm>
            <a:prstGeom prst="flowChartDisplay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6675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24" name="文本框 8"/>
            <p:cNvSpPr txBox="1"/>
            <p:nvPr/>
          </p:nvSpPr>
          <p:spPr>
            <a:xfrm>
              <a:off x="889" y="568"/>
              <a:ext cx="1016" cy="202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6000" b="1">
                  <a:solidFill>
                    <a:schemeClr val="bg2">
                      <a:lumMod val="75000"/>
                    </a:schemeClr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P</a:t>
              </a:r>
              <a:endParaRPr lang="en-US" altLang="zh-CN" sz="6000" b="1">
                <a:solidFill>
                  <a:schemeClr val="bg2">
                    <a:lumMod val="75000"/>
                  </a:schemeClr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sp>
        <p:nvSpPr>
          <p:cNvPr id="1048625" name="文本框 41"/>
          <p:cNvSpPr txBox="1"/>
          <p:nvPr/>
        </p:nvSpPr>
        <p:spPr>
          <a:xfrm>
            <a:off x="-313055" y="0"/>
            <a:ext cx="4178935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indent="457200"/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思源黑体 CN Regular" panose="020B0500000000000000" charset="-122"/>
                <a:cs typeface="+mj-lt"/>
              </a:rPr>
              <a:t>Part 1: PESTEL Analysis</a:t>
            </a:r>
            <a:endParaRPr lang="en-US" altLang="zh-CN" sz="2400" b="1">
              <a:solidFill>
                <a:schemeClr val="accent2">
                  <a:lumMod val="40000"/>
                  <a:lumOff val="60000"/>
                </a:schemeClr>
              </a:solidFill>
              <a:latin typeface="+mj-lt"/>
              <a:ea typeface="思源黑体 CN Regular" panose="020B0500000000000000" charset="-122"/>
              <a:cs typeface="+mj-lt"/>
            </a:endParaRPr>
          </a:p>
        </p:txBody>
      </p:sp>
      <p:grpSp>
        <p:nvGrpSpPr>
          <p:cNvPr id="29" name="组合 4"/>
          <p:cNvGrpSpPr/>
          <p:nvPr/>
        </p:nvGrpSpPr>
        <p:grpSpPr>
          <a:xfrm>
            <a:off x="299085" y="4597868"/>
            <a:ext cx="1155700" cy="921765"/>
            <a:chOff x="2473" y="8008"/>
            <a:chExt cx="1942" cy="1636"/>
          </a:xfrm>
        </p:grpSpPr>
        <p:sp>
          <p:nvSpPr>
            <p:cNvPr id="1048626" name="流程图: 显示 5"/>
            <p:cNvSpPr/>
            <p:nvPr/>
          </p:nvSpPr>
          <p:spPr>
            <a:xfrm flipH="1">
              <a:off x="2473" y="8235"/>
              <a:ext cx="1942" cy="1297"/>
            </a:xfrm>
            <a:prstGeom prst="flowChartDisplay">
              <a:avLst/>
            </a:prstGeom>
            <a:solidFill>
              <a:srgbClr val="D4E3F5"/>
            </a:solidFill>
            <a:ln w="66675">
              <a:solidFill>
                <a:srgbClr val="6797CF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27" name="文本框 8"/>
            <p:cNvSpPr txBox="1"/>
            <p:nvPr/>
          </p:nvSpPr>
          <p:spPr>
            <a:xfrm>
              <a:off x="2942" y="8008"/>
              <a:ext cx="926" cy="163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000" b="1">
                  <a:solidFill>
                    <a:srgbClr val="6797CF"/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E</a:t>
              </a:r>
              <a:endParaRPr lang="en-US" altLang="zh-CN" sz="6000" b="1">
                <a:solidFill>
                  <a:srgbClr val="6797CF"/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0" name="组合 2"/>
          <p:cNvGrpSpPr/>
          <p:nvPr/>
        </p:nvGrpSpPr>
        <p:grpSpPr>
          <a:xfrm>
            <a:off x="307340" y="2517140"/>
            <a:ext cx="1148080" cy="1895208"/>
            <a:chOff x="310" y="4391"/>
            <a:chExt cx="1883" cy="3868"/>
          </a:xfrm>
        </p:grpSpPr>
        <p:sp>
          <p:nvSpPr>
            <p:cNvPr id="1048628" name="流程图: 显示 5"/>
            <p:cNvSpPr/>
            <p:nvPr/>
          </p:nvSpPr>
          <p:spPr>
            <a:xfrm flipH="1">
              <a:off x="310" y="4720"/>
              <a:ext cx="1883" cy="1352"/>
            </a:xfrm>
            <a:prstGeom prst="flowChartDisplay">
              <a:avLst/>
            </a:prstGeom>
            <a:solidFill>
              <a:srgbClr val="D4E3F5"/>
            </a:solidFill>
            <a:ln w="66675">
              <a:solidFill>
                <a:srgbClr val="6797CF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29" name="文本框 8"/>
            <p:cNvSpPr txBox="1"/>
            <p:nvPr/>
          </p:nvSpPr>
          <p:spPr>
            <a:xfrm>
              <a:off x="755" y="4391"/>
              <a:ext cx="1008" cy="38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000" b="1">
                  <a:solidFill>
                    <a:srgbClr val="6797CF"/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S</a:t>
              </a:r>
              <a:endParaRPr lang="en-US" altLang="zh-CN" sz="6000" b="1">
                <a:solidFill>
                  <a:srgbClr val="6797CF"/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1" name="组合 5"/>
          <p:cNvGrpSpPr/>
          <p:nvPr/>
        </p:nvGrpSpPr>
        <p:grpSpPr>
          <a:xfrm>
            <a:off x="335915" y="5740373"/>
            <a:ext cx="1160145" cy="1014903"/>
            <a:chOff x="465" y="8020"/>
            <a:chExt cx="1826" cy="1906"/>
          </a:xfrm>
        </p:grpSpPr>
        <p:sp>
          <p:nvSpPr>
            <p:cNvPr id="1048630" name="流程图: 显示 5"/>
            <p:cNvSpPr/>
            <p:nvPr/>
          </p:nvSpPr>
          <p:spPr>
            <a:xfrm flipH="1">
              <a:off x="465" y="8278"/>
              <a:ext cx="1826" cy="1297"/>
            </a:xfrm>
            <a:prstGeom prst="flowChartDisplay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6675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31" name="文本框 8"/>
            <p:cNvSpPr txBox="1"/>
            <p:nvPr/>
          </p:nvSpPr>
          <p:spPr>
            <a:xfrm>
              <a:off x="948" y="8020"/>
              <a:ext cx="928" cy="19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000" b="1">
                  <a:solidFill>
                    <a:srgbClr val="6797CF"/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L</a:t>
              </a:r>
              <a:endParaRPr lang="en-US" altLang="zh-CN" sz="6000" b="1">
                <a:solidFill>
                  <a:srgbClr val="6797CF"/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2" name="组合 1"/>
          <p:cNvGrpSpPr/>
          <p:nvPr/>
        </p:nvGrpSpPr>
        <p:grpSpPr>
          <a:xfrm>
            <a:off x="337185" y="1471456"/>
            <a:ext cx="1118235" cy="796764"/>
            <a:chOff x="695" y="5488"/>
            <a:chExt cx="2289" cy="1945"/>
          </a:xfrm>
        </p:grpSpPr>
        <p:sp>
          <p:nvSpPr>
            <p:cNvPr id="1048632" name="流程图: 显示 5"/>
            <p:cNvSpPr/>
            <p:nvPr/>
          </p:nvSpPr>
          <p:spPr>
            <a:xfrm flipH="1">
              <a:off x="695" y="5853"/>
              <a:ext cx="2289" cy="1580"/>
            </a:xfrm>
            <a:prstGeom prst="flowChartDisplay">
              <a:avLst/>
            </a:prstGeom>
            <a:solidFill>
              <a:srgbClr val="D4E3F5"/>
            </a:solidFill>
            <a:ln w="66675">
              <a:solidFill>
                <a:srgbClr val="6797CF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33" name="文本框 8"/>
            <p:cNvSpPr txBox="1"/>
            <p:nvPr/>
          </p:nvSpPr>
          <p:spPr>
            <a:xfrm>
              <a:off x="1249" y="5488"/>
              <a:ext cx="733" cy="1164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6000" b="1">
                  <a:solidFill>
                    <a:srgbClr val="6797CF"/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E</a:t>
              </a:r>
              <a:endParaRPr lang="en-US" altLang="zh-CN" sz="6000" b="1">
                <a:solidFill>
                  <a:srgbClr val="6797CF"/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3" name="组合 20"/>
          <p:cNvGrpSpPr/>
          <p:nvPr/>
        </p:nvGrpSpPr>
        <p:grpSpPr>
          <a:xfrm>
            <a:off x="1626870" y="4542790"/>
            <a:ext cx="8285833" cy="1198880"/>
            <a:chOff x="2616" y="7296"/>
            <a:chExt cx="13123" cy="1888"/>
          </a:xfrm>
        </p:grpSpPr>
        <p:sp>
          <p:nvSpPr>
            <p:cNvPr id="1048634" name="流程图: 可选过程 19"/>
            <p:cNvSpPr/>
            <p:nvPr>
              <p:custDataLst>
                <p:tags r:id="rId2"/>
              </p:custDataLst>
            </p:nvPr>
          </p:nvSpPr>
          <p:spPr>
            <a:xfrm>
              <a:off x="2616" y="7328"/>
              <a:ext cx="12993" cy="1772"/>
            </a:xfrm>
            <a:prstGeom prst="flowChartAlternateProcess">
              <a:avLst/>
            </a:prstGeom>
            <a:solidFill>
              <a:schemeClr val="bg2"/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48635" name="文本框 1048896"/>
            <p:cNvSpPr txBox="1"/>
            <p:nvPr/>
          </p:nvSpPr>
          <p:spPr>
            <a:xfrm>
              <a:off x="2616" y="7296"/>
              <a:ext cx="13123" cy="1888"/>
            </a:xfrm>
            <a:prstGeom prst="rect">
              <a:avLst/>
            </a:prstGeom>
          </p:spPr>
          <p:txBody>
            <a:bodyPr wrap="square" rtlCol="0">
              <a:spAutoFit/>
            </a:bodyPr>
            <a:p>
              <a:r>
                <a:rPr lang="en-US" sz="1800" b="1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From the perspective of pollution emissions</a:t>
              </a:r>
              <a:endParaRPr lang="en-US" sz="1800" b="1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large CO2 emissions and environmental pollution</a:t>
              </a:r>
              <a:r>
                <a:rPr lang="en-US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➡low or </a:t>
              </a:r>
              <a:r>
                <a:rPr lang="en-US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zero emissions</a:t>
              </a:r>
              <a:endParaRPr lang="en-US" sz="18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altLang="zh-CN" sz="1800" b="1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From the energy perspective</a:t>
              </a:r>
              <a:endParaRPr lang="en-US" altLang="zh-CN" sz="1800" b="1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  <a:p>
              <a:r>
                <a:rPr lang="en-US" altLang="zh-CN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a lot of energy</a:t>
              </a:r>
              <a:r>
                <a:rPr lang="en-US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➡</a:t>
              </a:r>
              <a:r>
                <a:rPr lang="en-US" altLang="zh-CN" sz="18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reliable, widely sourced and environmentally friendly energy. </a:t>
              </a:r>
              <a:endParaRPr lang="en-US" altLang="zh-CN" sz="18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grpSp>
        <p:nvGrpSpPr>
          <p:cNvPr id="34" name="组合 10"/>
          <p:cNvGrpSpPr/>
          <p:nvPr/>
        </p:nvGrpSpPr>
        <p:grpSpPr>
          <a:xfrm>
            <a:off x="1667700" y="2541695"/>
            <a:ext cx="8408490" cy="871886"/>
            <a:chOff x="2466" y="3943"/>
            <a:chExt cx="12858" cy="1420"/>
          </a:xfrm>
        </p:grpSpPr>
        <p:sp>
          <p:nvSpPr>
            <p:cNvPr id="1048636" name="流程图: 可选过程 9"/>
            <p:cNvSpPr/>
            <p:nvPr/>
          </p:nvSpPr>
          <p:spPr>
            <a:xfrm>
              <a:off x="2466" y="4002"/>
              <a:ext cx="12521" cy="1361"/>
            </a:xfrm>
            <a:prstGeom prst="flowChartAlternateProcess">
              <a:avLst/>
            </a:prstGeom>
            <a:solidFill>
              <a:schemeClr val="bg2"/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48637" name="文本框 1048897"/>
            <p:cNvSpPr txBox="1"/>
            <p:nvPr/>
          </p:nvSpPr>
          <p:spPr>
            <a:xfrm>
              <a:off x="2520" y="3943"/>
              <a:ext cx="12804" cy="1352"/>
            </a:xfrm>
            <a:prstGeom prst="rect">
              <a:avLst/>
            </a:prstGeom>
          </p:spPr>
          <p:txBody>
            <a:bodyPr wrap="square" rtlCol="0">
              <a:spAutoFit/>
            </a:bodyPr>
            <a:p>
              <a:r>
                <a:rPr lang="en-US" sz="2400" b="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Increasing social awareness and preferences for eco-friendly products affect the demand for sustainable cars</a:t>
              </a:r>
              <a:r>
                <a:rPr lang="en-US" altLang="zh-CN" sz="2400" b="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</a:rPr>
                <a:t>. (</a:t>
              </a:r>
              <a:r>
                <a:rPr lang="en-US" altLang="zh-CN" sz="24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Pohl</a:t>
              </a:r>
              <a:r>
                <a:rPr lang="zh-CN" altLang="en-US" sz="24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,</a:t>
              </a:r>
              <a:r>
                <a:rPr lang="en-US" altLang="zh-CN" sz="24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 </a:t>
              </a:r>
              <a:r>
                <a:rPr lang="zh-CN" altLang="en-US" sz="24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2021)</a:t>
              </a:r>
              <a:endParaRPr lang="en-US" altLang="zh-CN" sz="2400" b="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sp>
        <p:nvSpPr>
          <p:cNvPr id="1048638" name="文本框 1048898"/>
          <p:cNvSpPr txBox="1"/>
          <p:nvPr/>
        </p:nvSpPr>
        <p:spPr>
          <a:xfrm>
            <a:off x="1727835" y="583565"/>
            <a:ext cx="8207375" cy="829945"/>
          </a:xfrm>
          <a:prstGeom prst="rect">
            <a:avLst/>
          </a:prstGeom>
        </p:spPr>
        <p:txBody>
          <a:bodyPr wrap="square" rtlCol="0">
            <a:spAutoFit/>
          </a:bodyPr>
          <a:p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Stricter regulations on emissions and promoting sustainability.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 (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Jones, </a:t>
            </a:r>
            <a:r>
              <a:rPr lang="zh-CN" altLang="en-US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2023)</a:t>
            </a:r>
            <a:endParaRPr lang="en-US" altLang="zh-CN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grpSp>
        <p:nvGrpSpPr>
          <p:cNvPr id="35" name="组合 3"/>
          <p:cNvGrpSpPr/>
          <p:nvPr/>
        </p:nvGrpSpPr>
        <p:grpSpPr>
          <a:xfrm>
            <a:off x="295910" y="3576447"/>
            <a:ext cx="1111885" cy="800608"/>
            <a:chOff x="375" y="6103"/>
            <a:chExt cx="1932" cy="1466"/>
          </a:xfrm>
        </p:grpSpPr>
        <p:sp>
          <p:nvSpPr>
            <p:cNvPr id="1048639" name="流程图: 显示 5"/>
            <p:cNvSpPr/>
            <p:nvPr/>
          </p:nvSpPr>
          <p:spPr>
            <a:xfrm flipH="1">
              <a:off x="375" y="6307"/>
              <a:ext cx="1932" cy="1262"/>
            </a:xfrm>
            <a:prstGeom prst="flowChartDisplay">
              <a:avLst/>
            </a:prstGeom>
            <a:solidFill>
              <a:srgbClr val="D4E3F5"/>
            </a:solidFill>
            <a:ln w="66675">
              <a:solidFill>
                <a:srgbClr val="6797CF"/>
              </a:solidFill>
            </a:ln>
          </p:spPr>
          <p:txBody>
            <a:bodyPr rtlCol="0"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Regular" panose="020B0500000000000000" charset="-122"/>
                <a:ea typeface="思源黑体 CN Regular" panose="020B0500000000000000" charset="-122"/>
              </a:endParaRPr>
            </a:p>
          </p:txBody>
        </p:sp>
        <p:sp>
          <p:nvSpPr>
            <p:cNvPr id="1048640" name="文本框 9"/>
            <p:cNvSpPr txBox="1"/>
            <p:nvPr/>
          </p:nvSpPr>
          <p:spPr>
            <a:xfrm>
              <a:off x="816" y="6103"/>
              <a:ext cx="1071" cy="1450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r>
                <a:rPr lang="en-US" altLang="zh-CN" sz="6000" b="1">
                  <a:solidFill>
                    <a:schemeClr val="bg2">
                      <a:lumMod val="75000"/>
                    </a:schemeClr>
                  </a:solidFill>
                  <a:latin typeface="思源黑体 CN Regular" panose="020B0500000000000000" charset="-122"/>
                  <a:ea typeface="思源黑体 CN Regular" panose="020B0500000000000000" charset="-122"/>
                  <a:cs typeface="Calibri Light" panose="020F0302020204030204" charset="0"/>
                </a:rPr>
                <a:t>T</a:t>
              </a:r>
              <a:endParaRPr lang="en-US" altLang="zh-CN" sz="6000" b="1">
                <a:solidFill>
                  <a:schemeClr val="bg2">
                    <a:lumMod val="75000"/>
                  </a:schemeClr>
                </a:solidFill>
                <a:latin typeface="思源黑体 CN Regular" panose="020B0500000000000000" charset="-122"/>
                <a:ea typeface="思源黑体 CN Regular" panose="020B0500000000000000" charset="-122"/>
                <a:cs typeface="Calibri Light" panose="020F0302020204030204" charset="0"/>
              </a:endParaRPr>
            </a:p>
          </p:txBody>
        </p:sp>
      </p:grpSp>
      <p:grpSp>
        <p:nvGrpSpPr>
          <p:cNvPr id="36" name="组合 18"/>
          <p:cNvGrpSpPr/>
          <p:nvPr/>
        </p:nvGrpSpPr>
        <p:grpSpPr>
          <a:xfrm>
            <a:off x="1661160" y="3591155"/>
            <a:ext cx="8188325" cy="857206"/>
            <a:chOff x="2564" y="5266"/>
            <a:chExt cx="15589" cy="1592"/>
          </a:xfrm>
        </p:grpSpPr>
        <p:sp>
          <p:nvSpPr>
            <p:cNvPr id="1048641" name="流程图: 可选过程 16"/>
            <p:cNvSpPr/>
            <p:nvPr>
              <p:custDataLst>
                <p:tags r:id="rId3"/>
              </p:custDataLst>
            </p:nvPr>
          </p:nvSpPr>
          <p:spPr>
            <a:xfrm>
              <a:off x="2564" y="5266"/>
              <a:ext cx="15589" cy="1592"/>
            </a:xfrm>
            <a:prstGeom prst="flowChartAlternateProcess">
              <a:avLst/>
            </a:prstGeom>
            <a:solidFill>
              <a:schemeClr val="bg2"/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48642" name="文本框 6"/>
            <p:cNvSpPr txBox="1"/>
            <p:nvPr/>
          </p:nvSpPr>
          <p:spPr>
            <a:xfrm>
              <a:off x="2644" y="5413"/>
              <a:ext cx="15352" cy="14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>
                <a:lnSpc>
                  <a:spcPct val="100000"/>
                </a:lnSpc>
                <a:buClrTx/>
                <a:buSzTx/>
                <a:buFontTx/>
              </a:pPr>
              <a:r>
                <a:rPr lang="en-US" sz="22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Environmental and energy issues➡hybrid electric vehicles (HEVs)</a:t>
              </a:r>
              <a:endParaRPr lang="en-US" sz="22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endParaRPr>
            </a:p>
            <a:p>
              <a:pPr algn="l">
                <a:lnSpc>
                  <a:spcPct val="100000"/>
                </a:lnSpc>
                <a:buClrTx/>
                <a:buSzTx/>
                <a:buFontTx/>
              </a:pPr>
              <a:r>
                <a:rPr lang="en-US" sz="22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➡pure electric vehicles (PEVs) (Hossain </a:t>
              </a:r>
              <a:r>
                <a:rPr lang="en-US" sz="2200" i="1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et al., </a:t>
              </a:r>
              <a:r>
                <a:rPr lang="en-US" sz="2200">
                  <a:solidFill>
                    <a:srgbClr val="000000"/>
                  </a:solidFill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2022)</a:t>
              </a:r>
              <a:endParaRPr lang="en-US" sz="22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endParaRPr>
            </a:p>
          </p:txBody>
        </p:sp>
      </p:grpSp>
      <p:sp>
        <p:nvSpPr>
          <p:cNvPr id="1048643" name="流程图: 可选过程 12"/>
          <p:cNvSpPr/>
          <p:nvPr>
            <p:custDataLst>
              <p:tags r:id="rId4"/>
            </p:custDataLst>
          </p:nvPr>
        </p:nvSpPr>
        <p:spPr>
          <a:xfrm>
            <a:off x="1667510" y="1498600"/>
            <a:ext cx="8187690" cy="864235"/>
          </a:xfrm>
          <a:prstGeom prst="flowChartAlternateProcess">
            <a:avLst/>
          </a:prstGeom>
          <a:solidFill>
            <a:schemeClr val="bg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Needs of </a:t>
            </a:r>
            <a:r>
              <a:rPr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circular economy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 (</a:t>
            </a:r>
            <a:r>
              <a:rPr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Autovista group</a:t>
            </a:r>
            <a:r>
              <a:rPr 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, </a:t>
            </a:r>
            <a:r>
              <a:rPr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2022)</a:t>
            </a:r>
            <a:endParaRPr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048644" name="流程图: 可选过程 12"/>
          <p:cNvSpPr/>
          <p:nvPr/>
        </p:nvSpPr>
        <p:spPr>
          <a:xfrm>
            <a:off x="1637665" y="5867400"/>
            <a:ext cx="8196580" cy="772795"/>
          </a:xfrm>
          <a:prstGeom prst="flowChartAlternateProcess">
            <a:avLst/>
          </a:prstGeom>
          <a:solidFill>
            <a:srgbClr val="B6CDE8"/>
          </a:solidFill>
          <a:ln w="12700" cap="flat" cmpd="sng" algn="ctr">
            <a:solidFill>
              <a:srgbClr val="4887D3"/>
            </a:solidFill>
            <a:prstDash val="solid"/>
            <a:miter lim="800000"/>
          </a:ln>
        </p:spPr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Emission standards &amp; 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The European Climate Law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charset="0"/>
                <a:cs typeface="Times New Roman" panose="02020603050405020304" charset="0"/>
              </a:rPr>
              <a:t> (European Commission)</a:t>
            </a:r>
            <a:endParaRPr lang="en-US" altLang="zh-CN" sz="240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351135" y="6021705"/>
            <a:ext cx="184086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Qian Liu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/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2304600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48620" name="矩形 39"/>
          <p:cNvSpPr/>
          <p:nvPr>
            <p:custDataLst>
              <p:tags r:id="rId1"/>
            </p:custDataLst>
          </p:nvPr>
        </p:nvSpPr>
        <p:spPr>
          <a:xfrm>
            <a:off x="0" y="-24765"/>
            <a:ext cx="12192000" cy="5492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25" name="文本框 41"/>
          <p:cNvSpPr txBox="1"/>
          <p:nvPr>
            <p:custDataLst>
              <p:tags r:id="rId2"/>
            </p:custDataLst>
          </p:nvPr>
        </p:nvSpPr>
        <p:spPr>
          <a:xfrm>
            <a:off x="119380" y="0"/>
            <a:ext cx="583819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2:  Porter’s Five Forces Analysis</a:t>
            </a:r>
            <a:endParaRPr lang="en-US" altLang="zh-CN" sz="2800" b="1">
              <a:solidFill>
                <a:schemeClr val="accent2">
                  <a:lumMod val="40000"/>
                  <a:lumOff val="60000"/>
                </a:schemeClr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pic>
        <p:nvPicPr>
          <p:cNvPr id="101" name="图片 100"/>
          <p:cNvPicPr/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91770" y="764540"/>
            <a:ext cx="6595110" cy="60185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072130" y="1844675"/>
            <a:ext cx="8331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92D050"/>
                </a:solidFill>
              </a:rPr>
              <a:t>Low</a:t>
            </a:r>
            <a:endParaRPr lang="en-US" altLang="zh-CN" sz="2400">
              <a:solidFill>
                <a:srgbClr val="92D050"/>
              </a:solidFill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3071495" y="3933190"/>
            <a:ext cx="904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FF0000"/>
                </a:solidFill>
              </a:rPr>
              <a:t>High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767715" y="4004945"/>
            <a:ext cx="833120" cy="4089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 sz="2400">
                <a:solidFill>
                  <a:srgbClr val="92D050"/>
                </a:solidFill>
              </a:rPr>
              <a:t>Low</a:t>
            </a:r>
            <a:endParaRPr lang="en-US" altLang="zh-CN" sz="2400">
              <a:solidFill>
                <a:srgbClr val="92D050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5375910" y="4004945"/>
            <a:ext cx="8331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FF0000"/>
                </a:solidFill>
              </a:rPr>
              <a:t>High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3071495" y="5948680"/>
            <a:ext cx="8331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FF0000"/>
                </a:solidFill>
              </a:rPr>
              <a:t>High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9093835" y="5805170"/>
            <a:ext cx="309816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r>
              <a:rPr lang="en-US" altLang="zh-CN" sz="2000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Yixuan Wang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2304815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矩形 39"/>
          <p:cNvSpPr/>
          <p:nvPr/>
        </p:nvSpPr>
        <p:spPr>
          <a:xfrm>
            <a:off x="0" y="541020"/>
            <a:ext cx="12192000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245110" y="634365"/>
            <a:ext cx="380746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2.1 Competitive Rivalry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1048652" name="文本框 5"/>
          <p:cNvSpPr txBox="1"/>
          <p:nvPr/>
        </p:nvSpPr>
        <p:spPr>
          <a:xfrm>
            <a:off x="6240145" y="2348865"/>
            <a:ext cx="5678170" cy="4707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32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A variety of famous brands(Qing, 2017)</a:t>
            </a:r>
            <a:endParaRPr lang="en-US" altLang="zh-CN" sz="320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3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Sustainability</a:t>
            </a:r>
            <a:r>
              <a:rPr lang="en-US" altLang="zh-CN" sz="32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promotes electric and hybrid automotives</a:t>
            </a:r>
            <a:endParaRPr lang="en-US" altLang="zh-CN" sz="320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algn="l">
              <a:lnSpc>
                <a:spcPct val="150000"/>
              </a:lnSpc>
            </a:pPr>
            <a:endParaRPr lang="en-US" altLang="zh-CN" sz="2400" dirty="0"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  <a:p>
            <a:pPr algn="l">
              <a:lnSpc>
                <a:spcPct val="150000"/>
              </a:lnSpc>
            </a:pPr>
            <a:endParaRPr lang="en-US" altLang="zh-CN" sz="2400" dirty="0"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zh-CN" altLang="en-US" sz="2400" dirty="0">
              <a:solidFill>
                <a:schemeClr val="tx1"/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graphicFrame>
        <p:nvGraphicFramePr>
          <p:cNvPr id="2" name="图示 1"/>
          <p:cNvGraphicFramePr/>
          <p:nvPr/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3" name="矩形 2"/>
          <p:cNvSpPr/>
          <p:nvPr/>
        </p:nvSpPr>
        <p:spPr>
          <a:xfrm>
            <a:off x="4007768" y="403532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High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0335895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矩形 39"/>
          <p:cNvSpPr/>
          <p:nvPr/>
        </p:nvSpPr>
        <p:spPr>
          <a:xfrm>
            <a:off x="0" y="541020"/>
            <a:ext cx="12192000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245110" y="634365"/>
            <a:ext cx="432625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2.2 Threat of New Entrants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1048652" name="文本框 5"/>
          <p:cNvSpPr txBox="1"/>
          <p:nvPr/>
        </p:nvSpPr>
        <p:spPr>
          <a:xfrm>
            <a:off x="6168390" y="2853055"/>
            <a:ext cx="581342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8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High costs of entry, especially in the form of </a:t>
            </a:r>
            <a:r>
              <a:rPr lang="en-US" altLang="zh-CN" sz="28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eco-friendly technologies</a:t>
            </a:r>
            <a:endParaRPr lang="en-US" altLang="zh-CN" sz="2800" dirty="0">
              <a:solidFill>
                <a:srgbClr val="00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Volkswagen’s high brand awareness</a:t>
            </a:r>
            <a:endParaRPr kumimoji="0" lang="en-US" altLang="zh-CN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graphicFrame>
        <p:nvGraphicFramePr>
          <p:cNvPr id="2" name="图示 1"/>
          <p:cNvGraphicFramePr/>
          <p:nvPr/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3" name="矩形 2"/>
          <p:cNvSpPr/>
          <p:nvPr/>
        </p:nvSpPr>
        <p:spPr>
          <a:xfrm>
            <a:off x="4401547" y="403532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zh-CN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</a:t>
            </a:r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ow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92D05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0335895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椭圆 4"/>
          <p:cNvSpPr/>
          <p:nvPr/>
        </p:nvSpPr>
        <p:spPr>
          <a:xfrm>
            <a:off x="7752499" y="5877273"/>
            <a:ext cx="1152128" cy="587625"/>
          </a:xfrm>
          <a:prstGeom prst="ellipse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7320488" y="3104648"/>
            <a:ext cx="1296144" cy="64807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48650" name="矩形 39"/>
          <p:cNvSpPr/>
          <p:nvPr/>
        </p:nvSpPr>
        <p:spPr>
          <a:xfrm>
            <a:off x="0" y="541020"/>
            <a:ext cx="12192000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245110" y="634365"/>
            <a:ext cx="390144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2.3 Threat of Substitutes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1048652" name="文本框 5"/>
          <p:cNvSpPr txBox="1"/>
          <p:nvPr/>
        </p:nvSpPr>
        <p:spPr>
          <a:xfrm>
            <a:off x="6024245" y="1917065"/>
            <a:ext cx="5835015" cy="41440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Rapid development of mass transport</a:t>
            </a:r>
            <a:endParaRPr lang="en-US" altLang="zh-CN" sz="2400" dirty="0">
              <a:solidFill>
                <a:srgbClr val="00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Sustainability</a:t>
            </a: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is deeply rooted in people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’s minds      </a:t>
            </a:r>
            <a:r>
              <a:rPr lang="en-US" altLang="zh-CN" sz="2400" dirty="0">
                <a:solidFill>
                  <a:srgbClr val="FF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High</a:t>
            </a:r>
            <a:endParaRPr lang="en-US" altLang="zh-CN" sz="2400" dirty="0">
              <a:solidFill>
                <a:srgbClr val="FF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Volkswagen’s</a:t>
            </a:r>
            <a:r>
              <a:rPr lang="en-US" altLang="zh-CN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electric and hybrid vehicles 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mitigate the threat(Volkswagen 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Group, 2022)             </a:t>
            </a:r>
            <a:r>
              <a:rPr lang="en-US" altLang="zh-CN" sz="2400" dirty="0">
                <a:solidFill>
                  <a:srgbClr val="92D05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Low</a:t>
            </a:r>
            <a:endParaRPr kumimoji="0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graphicFrame>
        <p:nvGraphicFramePr>
          <p:cNvPr id="2" name="图示 1"/>
          <p:cNvGraphicFramePr/>
          <p:nvPr/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3" name="矩形 2"/>
          <p:cNvSpPr/>
          <p:nvPr/>
        </p:nvSpPr>
        <p:spPr>
          <a:xfrm>
            <a:off x="4156822" y="403532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High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0335895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矩形 39"/>
          <p:cNvSpPr/>
          <p:nvPr/>
        </p:nvSpPr>
        <p:spPr>
          <a:xfrm>
            <a:off x="-10160" y="332105"/>
            <a:ext cx="12105005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119380" y="424815"/>
            <a:ext cx="500697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2.4 </a:t>
            </a:r>
            <a:r>
              <a:rPr lang="en-US" altLang="zh-CN" sz="2800" b="1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Bargaining Power of Buyers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>
            <a:off x="5160122" y="260657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High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graphicFrame>
        <p:nvGraphicFramePr>
          <p:cNvPr id="4" name="图示 3"/>
          <p:cNvGraphicFramePr/>
          <p:nvPr>
            <p:custDataLst>
              <p:tags r:id="rId2"/>
            </p:custDataLst>
          </p:nvPr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48652" name="文本框 5"/>
          <p:cNvSpPr txBox="1"/>
          <p:nvPr>
            <p:custDataLst>
              <p:tags r:id="rId8"/>
            </p:custDataLst>
          </p:nvPr>
        </p:nvSpPr>
        <p:spPr>
          <a:xfrm>
            <a:off x="6024880" y="1541780"/>
            <a:ext cx="5835015" cy="41440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Volkswagen has a </a:t>
            </a:r>
            <a:r>
              <a:rPr lang="en-US" altLang="zh-CN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large and diverse customer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base.</a:t>
            </a:r>
            <a:endParaRPr lang="en-US" altLang="zh-CN" sz="2400" dirty="0">
              <a:solidFill>
                <a:srgbClr val="00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Buyers towards </a:t>
            </a:r>
            <a:r>
              <a:rPr kumimoji="0" lang="en-US" altLang="zh-CN" sz="2400" b="1" i="0" u="none" strike="noStrike" cap="none" spc="0" normalizeH="0" baseline="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eco-friendly</a:t>
            </a: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options may have increased their bargaining power.</a:t>
            </a:r>
            <a:endParaRPr kumimoji="0" lang="en-US" altLang="zh-CN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The Automotive Division</a:t>
            </a:r>
            <a:r>
              <a:rPr lang="en-GB" sz="2400" i="1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'</a:t>
            </a:r>
            <a:r>
              <a:rPr lang="en-US" altLang="zh-CN" sz="24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 total research and development costs were </a:t>
            </a:r>
            <a:r>
              <a:rPr lang="en-US" altLang="zh-CN" sz="2400" b="1" dirty="0">
                <a:solidFill>
                  <a:schemeClr val="accent3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21.3% higher than in the previous year.</a:t>
            </a:r>
            <a:endParaRPr lang="en-US" altLang="zh-CN" sz="2400" b="1" dirty="0">
              <a:solidFill>
                <a:schemeClr val="accent3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R="0" lvl="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defRPr/>
            </a:pPr>
            <a:r>
              <a:rPr lang="en-US" altLang="zh-CN" sz="180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(</a:t>
            </a:r>
            <a:r>
              <a:rPr lang="en-GB" sz="18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Volkswagen Group </a:t>
            </a:r>
            <a:r>
              <a:rPr lang="en-US" altLang="en-GB" sz="18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,</a:t>
            </a:r>
            <a:r>
              <a:rPr lang="en-GB" sz="18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2022</a:t>
            </a:r>
            <a:r>
              <a:rPr lang="en-US" altLang="en-GB" sz="18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endParaRPr lang="en-US" altLang="en-GB" sz="1800" dirty="0">
              <a:effectLst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10335895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Yixuan Wang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2304815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矩形 39"/>
          <p:cNvSpPr/>
          <p:nvPr/>
        </p:nvSpPr>
        <p:spPr>
          <a:xfrm>
            <a:off x="635" y="332740"/>
            <a:ext cx="12176760" cy="70802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51" name="文本框 41"/>
          <p:cNvSpPr txBox="1"/>
          <p:nvPr/>
        </p:nvSpPr>
        <p:spPr>
          <a:xfrm>
            <a:off x="102235" y="473710"/>
            <a:ext cx="538226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2.5 </a:t>
            </a:r>
            <a:r>
              <a:rPr lang="en-US" altLang="zh-CN" sz="2800" b="1" noProof="0" dirty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Bargaining Power of Suppliers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7" name="文本框 10"/>
          <p:cNvSpPr txBox="1"/>
          <p:nvPr>
            <p:custDataLst>
              <p:tags r:id="rId1"/>
            </p:custDataLst>
          </p:nvPr>
        </p:nvSpPr>
        <p:spPr>
          <a:xfrm>
            <a:off x="478790" y="1124585"/>
            <a:ext cx="11542395" cy="521843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just">
              <a:lnSpc>
                <a:spcPct val="150000"/>
              </a:lnSpc>
            </a:pPr>
            <a:endParaRPr lang="en-US" altLang="zh-CN" sz="2800">
              <a:solidFill>
                <a:schemeClr val="tx1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5180692" y="260657"/>
            <a:ext cx="172354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altLang="zh-CN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</a:t>
            </a:r>
            <a:r>
              <a:rPr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ow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92D05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graphicFrame>
        <p:nvGraphicFramePr>
          <p:cNvPr id="3" name="图示 2"/>
          <p:cNvGraphicFramePr/>
          <p:nvPr>
            <p:custDataLst>
              <p:tags r:id="rId3"/>
            </p:custDataLst>
          </p:nvPr>
        </p:nvGraphicFramePr>
        <p:xfrm>
          <a:off x="-744760" y="12490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48652" name="文本框 5"/>
          <p:cNvSpPr txBox="1"/>
          <p:nvPr>
            <p:custDataLst>
              <p:tags r:id="rId9"/>
            </p:custDataLst>
          </p:nvPr>
        </p:nvSpPr>
        <p:spPr>
          <a:xfrm>
            <a:off x="6096000" y="1311275"/>
            <a:ext cx="5835015" cy="54184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Orders are </a:t>
            </a:r>
            <a:r>
              <a:rPr lang="en-US" altLang="zh-CN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large</a:t>
            </a:r>
            <a:r>
              <a:rPr lang="en-US" altLang="zh-CN" sz="2400" dirty="0">
                <a:solidFill>
                  <a:srgbClr val="000000"/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and suppliers compete fiercely for huge profits.</a:t>
            </a:r>
            <a:endParaRPr lang="en-US" altLang="zh-CN" sz="2400" dirty="0">
              <a:solidFill>
                <a:srgbClr val="000000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Sustainable development requires suppliers to supply more </a:t>
            </a:r>
            <a:r>
              <a:rPr kumimoji="0" lang="en-US" altLang="zh-CN" sz="2400" b="1" i="0" u="none" strike="noStrike" cap="none" spc="0" normalizeH="0" baseline="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eco-friendly and high-tech</a:t>
            </a: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products.</a:t>
            </a:r>
            <a:r>
              <a:rPr kumimoji="0" lang="en-US" altLang="zh-CN" sz="16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(Sridhar Raj,2017)</a:t>
            </a:r>
            <a:endParaRPr kumimoji="0" lang="en-US" altLang="zh-CN" sz="2400" i="0" u="none" strike="noStrike" cap="none" spc="0" normalizeH="0" baseline="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L="285750" marR="0" lvl="0" indent="-28575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Some supplier changes of </a:t>
            </a:r>
            <a:r>
              <a:rPr kumimoji="0" lang="en-US" altLang="zh-CN" sz="2400" b="1" i="0" u="none" strike="noStrike" cap="none" spc="0" normalizeH="0" baseline="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customized components and  proprietary technology</a:t>
            </a:r>
            <a:r>
              <a:rPr kumimoji="0" lang="en-US" altLang="zh-CN" sz="24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will increase costs for the Volkswagen.</a:t>
            </a:r>
            <a:endParaRPr kumimoji="0" lang="en-US" altLang="zh-CN" sz="2400" i="0" u="none" strike="noStrike" cap="none" spc="0" normalizeH="0" baseline="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R="0" lvl="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defRPr/>
            </a:pPr>
            <a:r>
              <a:rPr kumimoji="0" lang="en-US" altLang="zh-CN" sz="1600" i="0" u="none" strike="noStrike" cap="none" spc="0" normalizeH="0" baseline="0" dirty="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      (</a:t>
            </a:r>
            <a:r>
              <a:rPr lang="zh-CN" altLang="en-US" sz="160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Jellinghaus</a:t>
            </a:r>
            <a:r>
              <a:rPr lang="en-US" altLang="zh-CN" sz="1600"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,2022)                               </a:t>
            </a:r>
            <a:endParaRPr kumimoji="0" lang="en-US" altLang="zh-CN" sz="2400" i="0" u="none" strike="noStrike" cap="none" spc="0" normalizeH="0" baseline="0" dirty="0"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  <a:p>
            <a:pPr marR="0" lvl="0" indent="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/>
              <a:uLnTx/>
              <a:uFillTx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10335895" y="5845175"/>
            <a:ext cx="1767840" cy="98107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Yixuan Wang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2304815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3: Force Field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700917" y="692696"/>
            <a:ext cx="9966005" cy="958260"/>
            <a:chOff x="589547" y="551645"/>
            <a:chExt cx="9966005" cy="958260"/>
          </a:xfrm>
        </p:grpSpPr>
        <p:sp>
          <p:nvSpPr>
            <p:cNvPr id="3" name="Right Arrow 2"/>
            <p:cNvSpPr/>
            <p:nvPr/>
          </p:nvSpPr>
          <p:spPr>
            <a:xfrm>
              <a:off x="589547" y="661737"/>
              <a:ext cx="3910263" cy="733926"/>
            </a:xfrm>
            <a:prstGeom prst="rightArrow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4" name="Right Arrow 3"/>
            <p:cNvSpPr/>
            <p:nvPr/>
          </p:nvSpPr>
          <p:spPr>
            <a:xfrm rot="10800000">
              <a:off x="6645289" y="661736"/>
              <a:ext cx="3910263" cy="733926"/>
            </a:xfrm>
            <a:prstGeom prst="rightArrow">
              <a:avLst/>
            </a:prstGeom>
            <a:solidFill>
              <a:srgbClr val="C7C7C7"/>
            </a:solid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231610" y="555798"/>
              <a:ext cx="2626135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Georgia" panose="02040502050405020303" pitchFamily="18" charset="0"/>
                </a:rPr>
                <a:t>DRIVING FORCES</a:t>
              </a:r>
              <a:endPara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eorgia" panose="02040502050405020303" pitchFamily="18" charset="0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7306738" y="551645"/>
              <a:ext cx="324793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soft" dir="t">
                  <a:rot lat="0" lon="0" rev="15600000"/>
                </a:lightRig>
              </a:scene3d>
              <a:sp3d extrusionH="57150" prstMaterial="softEdge">
                <a:bevelT w="25400" h="38100"/>
              </a:sp3d>
            </a:bodyPr>
            <a:lstStyle/>
            <a:p>
              <a:pPr algn="ctr"/>
              <a:r>
                <a:rPr lang="en-US" sz="28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Georgia" panose="02040502050405020303" pitchFamily="18" charset="0"/>
                </a:rPr>
                <a:t>RESTRAINING FORCES</a:t>
              </a:r>
              <a:endPara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eorgia" panose="02040502050405020303" pitchFamily="18" charset="0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6792429" y="2493380"/>
            <a:ext cx="5314950" cy="27997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Market Barriers</a:t>
            </a:r>
            <a:endParaRPr lang="en-US" sz="2200" b="1" dirty="0">
              <a:solidFill>
                <a:schemeClr val="accent3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Regulatory Hurdles</a:t>
            </a:r>
            <a:endParaRPr lang="en-US" sz="2200" b="1" dirty="0">
              <a:solidFill>
                <a:schemeClr val="accent3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High Initial Costs</a:t>
            </a:r>
            <a:endParaRPr lang="en-US" sz="2200" b="1" dirty="0">
              <a:solidFill>
                <a:schemeClr val="accent5">
                  <a:lumMod val="60000"/>
                  <a:lumOff val="4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Consumers’ Purchasing Power Changes</a:t>
            </a:r>
            <a:endParaRPr lang="en-US" sz="2200" b="1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1770" y="2493010"/>
            <a:ext cx="6830060" cy="32931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Consumer Awareness and Demand Increase</a:t>
            </a:r>
            <a:endParaRPr lang="en-US" sz="2200" b="1" dirty="0">
              <a:solidFill>
                <a:schemeClr val="accent3">
                  <a:lumMod val="75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Efficiency Improvements and Innovation</a:t>
            </a:r>
            <a:endParaRPr lang="en-US" sz="2200" b="1" dirty="0">
              <a:solidFill>
                <a:schemeClr val="accent5">
                  <a:lumMod val="60000"/>
                  <a:lumOff val="4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Value Proposition Enhancement</a:t>
            </a:r>
            <a:endParaRPr lang="en-US" sz="2200" b="1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anose="02020603050405020304" charset="0"/>
                <a:cs typeface="Times New Roman" panose="02020603050405020304" charset="0"/>
              </a:rPr>
              <a:t>Brand Differentiation</a:t>
            </a:r>
            <a:endParaRPr lang="en-US" sz="2200" b="1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940" y="641909"/>
            <a:ext cx="1355959" cy="135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10652760" y="5734050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Hualin Si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2304694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-9525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1"/>
          <a:srcRect l="4692" r="2609"/>
          <a:stretch>
            <a:fillRect/>
          </a:stretch>
        </p:blipFill>
        <p:spPr>
          <a:xfrm>
            <a:off x="263525" y="908685"/>
            <a:ext cx="11665585" cy="4857115"/>
          </a:xfrm>
          <a:prstGeom prst="rect">
            <a:avLst/>
          </a:prstGeom>
        </p:spPr>
      </p:pic>
      <p:sp>
        <p:nvSpPr>
          <p:cNvPr id="1048689" name="文本框 41"/>
          <p:cNvSpPr txBox="1"/>
          <p:nvPr>
            <p:custDataLst>
              <p:tags r:id="rId2"/>
            </p:custDataLst>
          </p:nvPr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3: Force Field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0666095" y="5829935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Hualin Si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2304694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263352" y="2520244"/>
          <a:ext cx="11667064" cy="246864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720000"/>
                <a:gridCol w="4899152"/>
                <a:gridCol w="467912"/>
                <a:gridCol w="720000"/>
                <a:gridCol w="4860000"/>
              </a:tblGrid>
              <a:tr h="4800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5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Consumer Awareness and Demand Increase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latin typeface="Georgia" panose="020405020504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4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Marketing Resistance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00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3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Efficiency Improvements and Innovation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>
                        <a:latin typeface="Georgia" panose="020405020504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3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Regulatory Hurdles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00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4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Value Proposition Enhancement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latin typeface="Georgia" panose="020405020504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2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High Initial Costs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6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4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Brand Differentiation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>
                        <a:latin typeface="Georgia" panose="020405020504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4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lvl="0" algn="ctr" defTabSz="914400" rtl="0" fontAlgn="auto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000" dirty="0">
                          <a:latin typeface="Times New Roman" panose="02020603050405020304" charset="0"/>
                          <a:cs typeface="Times New Roman" panose="02020603050405020304" charset="0"/>
                        </a:rPr>
                        <a:t>Consumers’ Purchasing Power Changes</a:t>
                      </a:r>
                      <a:endParaRPr lang="en-US" sz="2000" dirty="0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63750" y="5588635"/>
            <a:ext cx="2816225" cy="6324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sz="3200" b="1" dirty="0">
                <a:latin typeface="Georgia Bold" panose="02040502050405090303" charset="0"/>
                <a:cs typeface="Georgia Bold" panose="02040502050405090303" charset="0"/>
              </a:rPr>
              <a:t>TOTAL</a:t>
            </a:r>
            <a:r>
              <a:rPr lang="zh-CN" altLang="en-US" sz="3200" b="1" dirty="0">
                <a:latin typeface="Georgia Bold" panose="02040502050405090303" charset="0"/>
                <a:cs typeface="Georgia Bold" panose="02040502050405090303" charset="0"/>
              </a:rPr>
              <a:t> </a:t>
            </a:r>
            <a:r>
              <a:rPr lang="en-US" altLang="zh-CN" sz="3200" b="1" dirty="0">
                <a:latin typeface="Georgia Bold" panose="02040502050405090303" charset="0"/>
                <a:cs typeface="Georgia Bold" panose="02040502050405090303" charset="0"/>
              </a:rPr>
              <a:t>16</a:t>
            </a:r>
            <a:endParaRPr lang="en-US" altLang="zh-CN" sz="3200" b="1" dirty="0">
              <a:latin typeface="Georgia Bold" panose="02040502050405090303" charset="0"/>
              <a:cs typeface="Georgia Bold" panose="02040502050405090303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823835" y="5588635"/>
            <a:ext cx="2625725" cy="5835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lvl="0" algn="ctr">
              <a:buClrTx/>
              <a:buSzTx/>
              <a:buFontTx/>
            </a:pPr>
            <a:r>
              <a:rPr lang="en-US" sz="3200" b="1" dirty="0">
                <a:latin typeface="Georgia Bold" panose="02040502050405090303" charset="0"/>
                <a:cs typeface="Georgia Bold" panose="02040502050405090303" charset="0"/>
                <a:sym typeface="+mn-ea"/>
              </a:rPr>
              <a:t>TOTAL</a:t>
            </a:r>
            <a:r>
              <a:rPr lang="en-US" sz="3200" b="1" dirty="0">
                <a:latin typeface="Georgia Bold" panose="02040502050405090303" charset="0"/>
                <a:cs typeface="Georgia Bold" panose="02040502050405090303" charset="0"/>
                <a:sym typeface="+mn-ea"/>
              </a:rPr>
              <a:t> </a:t>
            </a:r>
            <a:r>
              <a:rPr lang="en-US" sz="3200" b="1" dirty="0">
                <a:latin typeface="Georgia Bold" panose="02040502050405090303" charset="0"/>
                <a:cs typeface="Georgia Bold" panose="02040502050405090303" charset="0"/>
                <a:sym typeface="+mn-ea"/>
              </a:rPr>
              <a:t>13</a:t>
            </a:r>
            <a:endParaRPr lang="en-US" sz="3200" b="1" dirty="0">
              <a:latin typeface="Georgia Bold" panose="02040502050405090303" charset="0"/>
              <a:cs typeface="Georgia Bold" panose="02040502050405090303" charset="0"/>
              <a:sym typeface="+mn-ea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1192982" y="798755"/>
            <a:ext cx="9966005" cy="958260"/>
            <a:chOff x="589547" y="551645"/>
            <a:chExt cx="9966005" cy="958260"/>
          </a:xfrm>
        </p:grpSpPr>
        <p:sp>
          <p:nvSpPr>
            <p:cNvPr id="6" name="Right Arrow 5"/>
            <p:cNvSpPr/>
            <p:nvPr/>
          </p:nvSpPr>
          <p:spPr>
            <a:xfrm>
              <a:off x="589547" y="661737"/>
              <a:ext cx="3910263" cy="733926"/>
            </a:xfrm>
            <a:prstGeom prst="rightArrow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7" name="Right Arrow 6"/>
            <p:cNvSpPr/>
            <p:nvPr/>
          </p:nvSpPr>
          <p:spPr>
            <a:xfrm rot="10800000">
              <a:off x="6645289" y="661736"/>
              <a:ext cx="3910263" cy="733926"/>
            </a:xfrm>
            <a:prstGeom prst="rightArrow">
              <a:avLst/>
            </a:prstGeom>
            <a:solidFill>
              <a:srgbClr val="C7C7C7"/>
            </a:solid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231610" y="555798"/>
              <a:ext cx="2626135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Georgia" panose="02040502050405020303" pitchFamily="18" charset="0"/>
                </a:rPr>
                <a:t>DRIVING FORCES</a:t>
              </a:r>
              <a:endPara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eorgia" panose="02040502050405020303" pitchFamily="18" charset="0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306738" y="551645"/>
              <a:ext cx="324793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soft" dir="t">
                  <a:rot lat="0" lon="0" rev="15600000"/>
                </a:lightRig>
              </a:scene3d>
              <a:sp3d extrusionH="57150" prstMaterial="softEdge">
                <a:bevelT w="25400" h="38100"/>
              </a:sp3d>
            </a:bodyPr>
            <a:lstStyle/>
            <a:p>
              <a:pPr algn="ctr"/>
              <a:r>
                <a:rPr lang="en-US" sz="2800" b="1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Georgia" panose="02040502050405020303" pitchFamily="18" charset="0"/>
                </a:rPr>
                <a:t>RESTRAINING FORCES</a:t>
              </a:r>
              <a:endParaRPr lang="en-US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Georgia" panose="02040502050405020303" pitchFamily="18" charset="0"/>
              </a:endParaRPr>
            </a:p>
          </p:txBody>
        </p:sp>
      </p:grpSp>
      <p:pic>
        <p:nvPicPr>
          <p:cNvPr id="11" name="Picture 1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797" y="692899"/>
            <a:ext cx="1355959" cy="135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8689" name="文本框 41"/>
          <p:cNvSpPr txBox="1"/>
          <p:nvPr>
            <p:custDataLst>
              <p:tags r:id="rId2"/>
            </p:custDataLst>
          </p:nvPr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3: Force Field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pic>
        <p:nvPicPr>
          <p:cNvPr id="102" name="图片 101"/>
          <p:cNvPicPr/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105" r="17507" b="-2815"/>
          <a:stretch>
            <a:fillRect/>
          </a:stretch>
        </p:blipFill>
        <p:spPr>
          <a:xfrm>
            <a:off x="5478780" y="5400675"/>
            <a:ext cx="1295718" cy="1008380"/>
          </a:xfrm>
          <a:prstGeom prst="rect">
            <a:avLst/>
          </a:prstGeom>
          <a:noFill/>
        </p:spPr>
      </p:pic>
      <p:sp>
        <p:nvSpPr>
          <p:cNvPr id="13" name="文本框 12"/>
          <p:cNvSpPr txBox="1"/>
          <p:nvPr>
            <p:custDataLst>
              <p:tags r:id="rId5"/>
            </p:custDataLst>
          </p:nvPr>
        </p:nvSpPr>
        <p:spPr>
          <a:xfrm>
            <a:off x="10666095" y="5829935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Hualin Si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2304694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10662285" y="5829935"/>
            <a:ext cx="147129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05" name="图片 104"/>
          <p:cNvPicPr/>
          <p:nvPr/>
        </p:nvPicPr>
        <p:blipFill>
          <a:blip r:embed="rId2"/>
          <a:srcRect t="9534" b="9245"/>
          <a:stretch>
            <a:fillRect/>
          </a:stretch>
        </p:blipFill>
        <p:spPr>
          <a:xfrm>
            <a:off x="-24765" y="692785"/>
            <a:ext cx="10608945" cy="57607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文本框 10"/>
          <p:cNvSpPr txBox="1"/>
          <p:nvPr>
            <p:custDataLst>
              <p:tags r:id="rId3"/>
            </p:custDataLst>
          </p:nvPr>
        </p:nvSpPr>
        <p:spPr>
          <a:xfrm>
            <a:off x="911225" y="1412875"/>
            <a:ext cx="394906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1. Brand Recognition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2. Technological Innovation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rId4" action="ppaction://hlinksldjump">
                  <a:extLst>
                    <a:ext uri="{DAF060AB-1E55-43B9-8AAB-6FB025537F2F}">
                      <wpsdc:hlinkClr xmlns:wpsdc="http://www.wps.cn/officeDocument/2017/drawingmlCustomData" val="FFFFFF"/>
                      <wpsdc:folHlinkClr xmlns:wpsdc="http://www.wps.cn/officeDocument/2017/drawingmlCustomData" val="FFFFFF"/>
                      <wpsdc:hlinkUnderline xmlns:wpsdc="http://www.wps.cn/officeDocument/2017/drawingmlCustomData" val="0"/>
                    </a:ext>
                  </a:extLst>
                </a:hlinkClick>
              </a:rPr>
              <a:t>3. Global Presence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  <a:hlinkClick r:id="rId4" action="ppaction://hlinksldjump">
                <a:extLst>
                  <a:ext uri="{DAF060AB-1E55-43B9-8AAB-6FB025537F2F}">
                    <wpsdc:hlinkClr xmlns:wpsdc="http://www.wps.cn/officeDocument/2017/drawingmlCustomData" val="FFFFFF"/>
                    <wpsdc:folHlinkClr xmlns:wpsdc="http://www.wps.cn/officeDocument/2017/drawingmlCustomData" val="F2F2F2"/>
                    <wpsdc:hlinkUnderline xmlns:wpsdc="http://www.wps.cn/officeDocument/2017/drawingmlCustomData" val="0"/>
                  </a:ext>
                </a:extLst>
              </a:hlinkClick>
            </a:endParaRPr>
          </a:p>
        </p:txBody>
      </p:sp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6167755" y="1196975"/>
            <a:ext cx="466979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1. Financial Investment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rId6" action="ppaction://hlinksldjump">
                  <a:extLst>
                    <a:ext uri="{DAF060AB-1E55-43B9-8AAB-6FB025537F2F}">
                      <wpsdc:hlinkClr xmlns:wpsdc="http://www.wps.cn/officeDocument/2017/drawingmlCustomData" val="FFFFFF"/>
                      <wpsdc:folHlinkClr xmlns:wpsdc="http://www.wps.cn/officeDocument/2017/drawingmlCustomData" val="FFFFFF"/>
                      <wpsdc:hlinkUnderline xmlns:wpsdc="http://www.wps.cn/officeDocument/2017/drawingmlCustomData" val="0"/>
                    </a:ext>
                  </a:extLst>
                </a:hlinkClick>
              </a:rPr>
              <a:t>2. Reputation Challenges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3. Dependency on 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     Supply Chain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876935" y="4365625"/>
            <a:ext cx="430720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1. Growing Demand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2. Technological Advancement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" action="ppaction://noaction"/>
              </a:rPr>
              <a:t>3.</a:t>
            </a: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rId8" action="ppaction://hlinksldjump">
                  <a:extLst>
                    <a:ext uri="{DAF060AB-1E55-43B9-8AAB-6FB025537F2F}">
                      <wpsdc:hlinkClr xmlns:wpsdc="http://www.wps.cn/officeDocument/2017/drawingmlCustomData" val="FFFFFF"/>
                      <wpsdc:folHlinkClr xmlns:wpsdc="http://www.wps.cn/officeDocument/2017/drawingmlCustomData" val="FFFFFF"/>
                      <wpsdc:hlinkUnderline xmlns:wpsdc="http://www.wps.cn/officeDocument/2017/drawingmlCustomData" val="0"/>
                    </a:ext>
                  </a:extLst>
                </a:hlinkClick>
              </a:rPr>
              <a:t> Collaboration &amp; Partnership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5447665" y="4365625"/>
            <a:ext cx="455231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1.</a:t>
            </a: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  <a:hlinkClick r:id="rId10" action="ppaction://hlinksldjump">
                  <a:extLst>
                    <a:ext uri="{DAF060AB-1E55-43B9-8AAB-6FB025537F2F}">
                      <wpsdc:hlinkClr xmlns:wpsdc="http://www.wps.cn/officeDocument/2017/drawingmlCustomData" val="FFFFFF"/>
                      <wpsdc:folHlinkClr xmlns:wpsdc="http://www.wps.cn/officeDocument/2017/drawingmlCustomData" val="FFFFFF"/>
                      <wpsdc:hlinkUnderline xmlns:wpsdc="http://www.wps.cn/officeDocument/2017/drawingmlCustomData" val="0"/>
                    </a:ext>
                  </a:extLst>
                </a:hlinkClick>
              </a:rPr>
              <a:t> Intense Competition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2. Policy Changes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effectLst/>
                <a:latin typeface="Times New Roman" panose="02020603050405020304" charset="0"/>
                <a:cs typeface="Times New Roman" panose="02020603050405020304" charset="0"/>
              </a:rPr>
              <a:t>3. Negative Consumer Perception</a:t>
            </a:r>
            <a:endParaRPr lang="en-US" altLang="zh-CN" sz="2400" b="1">
              <a:solidFill>
                <a:schemeClr val="bg1"/>
              </a:solidFill>
              <a:effectLst/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7625" y="6381750"/>
            <a:ext cx="347218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(Weihrich, 1982)</a:t>
            </a:r>
            <a:endParaRPr lang="en-US" altLang="zh-CN" sz="2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22935" y="476885"/>
            <a:ext cx="10638155" cy="576643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62890" y="6243955"/>
            <a:ext cx="5864225" cy="5613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/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</a:rPr>
              <a:t>(</a:t>
            </a:r>
            <a:r>
              <a:rPr lang="en-US" altLang="zh-CN" sz="2400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Volkswagen Group, 2022</a:t>
            </a: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)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9552940" y="6276340"/>
            <a:ext cx="2639060" cy="5289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1"/>
          <a:srcRect l="1835" t="2666" r="1916"/>
          <a:stretch>
            <a:fillRect/>
          </a:stretch>
        </p:blipFill>
        <p:spPr>
          <a:xfrm>
            <a:off x="7176135" y="1916430"/>
            <a:ext cx="4724400" cy="3705225"/>
          </a:xfrm>
          <a:prstGeom prst="rect">
            <a:avLst/>
          </a:prstGeom>
          <a:noFill/>
          <a:ln w="9525">
            <a:noFill/>
          </a:ln>
          <a:effectLst/>
        </p:spPr>
      </p:pic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9494520" y="6329045"/>
            <a:ext cx="2639060" cy="5289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207895" y="764540"/>
            <a:ext cx="836739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</a:rPr>
              <a:t>D</a:t>
            </a:r>
            <a:r>
              <a:rPr lang="zh-CN" altLang="en-US" sz="4000" b="1">
                <a:latin typeface="Times New Roman" panose="02020603050405020304" charset="0"/>
                <a:cs typeface="Times New Roman" panose="02020603050405020304" charset="0"/>
              </a:rPr>
              <a:t>ieselgate </a:t>
            </a:r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</a:rPr>
              <a:t>S</a:t>
            </a:r>
            <a:r>
              <a:rPr lang="zh-CN" altLang="en-US" sz="4000" b="1">
                <a:latin typeface="Times New Roman" panose="02020603050405020304" charset="0"/>
                <a:cs typeface="Times New Roman" panose="02020603050405020304" charset="0"/>
              </a:rPr>
              <a:t>candal of volkswagen</a:t>
            </a:r>
            <a:endParaRPr lang="zh-CN" altLang="en-US" sz="40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91770" y="1700530"/>
            <a:ext cx="6741160" cy="459803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indent="457200" algn="just">
              <a:lnSpc>
                <a:spcPct val="150000"/>
              </a:lnSpc>
            </a:pP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On September 20</a:t>
            </a:r>
            <a:r>
              <a:rPr lang="en-US" altLang="zh-CN" sz="2600" baseline="30000">
                <a:latin typeface="Times New Roman" panose="02020603050405020304" charset="0"/>
                <a:cs typeface="Times New Roman" panose="02020603050405020304" charset="0"/>
              </a:rPr>
              <a:t>th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, 2015, </a:t>
            </a:r>
            <a:r>
              <a:rPr lang="zh-CN" altLang="en-US" sz="2600">
                <a:latin typeface="Times New Roman" panose="02020603050405020304" charset="0"/>
                <a:cs typeface="Times New Roman" panose="02020603050405020304" charset="0"/>
              </a:rPr>
              <a:t>Volkswagen 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was charged with</a:t>
            </a:r>
            <a:r>
              <a:rPr lang="en-US" altLang="zh-CN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zh-CN" altLang="en-US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cheating in emission tests </a:t>
            </a:r>
            <a:r>
              <a:rPr lang="en-US" altLang="zh-CN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by </a:t>
            </a:r>
            <a:r>
              <a:rPr lang="zh-CN" altLang="en-US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The US Environmental Protection Agency</a:t>
            </a:r>
            <a:r>
              <a:rPr lang="zh-CN" altLang="en-US" sz="260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2600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.</a:t>
            </a:r>
            <a:endParaRPr lang="en-US" altLang="zh-CN" sz="2600">
              <a:latin typeface="Times New Roman" panose="02020603050405020304" charset="0"/>
              <a:cs typeface="Times New Roman" panose="02020603050405020304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US EPA </a:t>
            </a:r>
            <a:r>
              <a:rPr lang="zh-CN" altLang="en-US" sz="2600">
                <a:latin typeface="Times New Roman" panose="02020603050405020304" charset="0"/>
                <a:cs typeface="Times New Roman" panose="02020603050405020304" charset="0"/>
              </a:rPr>
              <a:t>discovered that 482,000 V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olkswagen</a:t>
            </a:r>
            <a:r>
              <a:rPr lang="zh-CN" altLang="en-US" sz="2600">
                <a:latin typeface="Times New Roman" panose="02020603050405020304" charset="0"/>
                <a:cs typeface="Times New Roman" panose="02020603050405020304" charset="0"/>
              </a:rPr>
              <a:t> diesel cars on American roads were emitting up to </a:t>
            </a:r>
            <a:r>
              <a:rPr lang="zh-CN" altLang="en-US" sz="2600" b="1" u="sng">
                <a:solidFill>
                  <a:srgbClr val="C00000"/>
                </a:solidFill>
                <a:latin typeface="Times New Roman" panose="02020603050405020304" charset="0"/>
                <a:cs typeface="Times New Roman" panose="02020603050405020304" charset="0"/>
              </a:rPr>
              <a:t>40 times</a:t>
            </a:r>
            <a:r>
              <a:rPr lang="zh-CN" altLang="en-US" sz="2600">
                <a:latin typeface="Times New Roman" panose="02020603050405020304" charset="0"/>
                <a:cs typeface="Times New Roman" panose="02020603050405020304" charset="0"/>
              </a:rPr>
              <a:t> more toxic fumes than permitted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</a:rPr>
              <a:t>. </a:t>
            </a:r>
            <a:r>
              <a:rPr lang="en-US" altLang="zh-CN" sz="2600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(Topham et al, 2018)</a:t>
            </a:r>
            <a:endParaRPr lang="en-US" altLang="zh-CN" sz="26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9569450" y="6264910"/>
            <a:ext cx="2564130" cy="5930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02" name="图片 101"/>
          <p:cNvPicPr/>
          <p:nvPr/>
        </p:nvPicPr>
        <p:blipFill>
          <a:blip r:embed="rId2"/>
          <a:stretch>
            <a:fillRect/>
          </a:stretch>
        </p:blipFill>
        <p:spPr>
          <a:xfrm>
            <a:off x="191770" y="908685"/>
            <a:ext cx="7031355" cy="4453255"/>
          </a:xfrm>
          <a:prstGeom prst="rect">
            <a:avLst/>
          </a:prstGeom>
          <a:noFill/>
          <a:ln w="9525">
            <a:noFill/>
          </a:ln>
          <a:effectLst>
            <a:softEdge rad="330200"/>
          </a:effectLst>
        </p:spPr>
      </p:pic>
      <p:sp>
        <p:nvSpPr>
          <p:cNvPr id="2" name="文本框 1"/>
          <p:cNvSpPr txBox="1"/>
          <p:nvPr/>
        </p:nvSpPr>
        <p:spPr>
          <a:xfrm>
            <a:off x="7331710" y="1362075"/>
            <a:ext cx="4860290" cy="427101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just">
              <a:lnSpc>
                <a:spcPct val="150000"/>
              </a:lnSpc>
            </a:pPr>
            <a:r>
              <a:rPr lang="en-US" altLang="zh-CN" sz="3200" b="1" u="sng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Volkswagen is </a:t>
            </a:r>
            <a:r>
              <a:rPr lang="zh-CN" altLang="en-US" sz="3200" b="1" u="sng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partnering with Octopus Energy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</a:rPr>
              <a:t>Its customers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 can enjoy affordable, zero-emission charging at home.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algn="just">
              <a:lnSpc>
                <a:spcPct val="150000"/>
              </a:lnSpc>
            </a:pP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35280" y="6309360"/>
            <a:ext cx="72898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000" i="1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(Octopus energy Partnership | Electric | Volkswagen UK</a:t>
            </a:r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, 2023)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4: SWOT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b="898"/>
          <a:stretch>
            <a:fillRect/>
          </a:stretch>
        </p:blipFill>
        <p:spPr>
          <a:xfrm>
            <a:off x="-24765" y="549275"/>
            <a:ext cx="7202170" cy="567880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622935" y="6362065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  <a:hlinkClick r:id="rId3" action="ppaction://hlinksldjump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595959"/>
                      <wpsdc:hlinkUnderline xmlns:wpsdc="http://www.wps.cn/officeDocument/2017/drawingmlCustomData" val="0"/>
                    </a:ext>
                  </a:extLst>
                </a:hlinkClick>
              </a:rPr>
              <a:t>(Counterpoint Technology Market Research, 2023)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rcRect t="2825"/>
          <a:stretch>
            <a:fillRect/>
          </a:stretch>
        </p:blipFill>
        <p:spPr>
          <a:xfrm>
            <a:off x="7752080" y="549275"/>
            <a:ext cx="3425825" cy="5909945"/>
          </a:xfrm>
          <a:prstGeom prst="rect">
            <a:avLst/>
          </a:prstGeom>
          <a:ln>
            <a:solidFill>
              <a:schemeClr val="bg2">
                <a:lumMod val="90000"/>
              </a:schemeClr>
            </a:solidFill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Part 5: TOWS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10704830" y="5805170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Lei Gui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2316346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08" name="图片 107"/>
          <p:cNvPicPr/>
          <p:nvPr/>
        </p:nvPicPr>
        <p:blipFill>
          <a:blip r:embed="rId2"/>
          <a:stretch>
            <a:fillRect/>
          </a:stretch>
        </p:blipFill>
        <p:spPr>
          <a:xfrm>
            <a:off x="479425" y="764540"/>
            <a:ext cx="10264140" cy="56597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文本框 10"/>
          <p:cNvSpPr txBox="1"/>
          <p:nvPr/>
        </p:nvSpPr>
        <p:spPr>
          <a:xfrm>
            <a:off x="6877050" y="980440"/>
            <a:ext cx="3911600" cy="77089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>
              <a:lnSpc>
                <a:spcPct val="150000"/>
              </a:lnSpc>
            </a:pPr>
            <a:r>
              <a:rPr lang="en-US" altLang="zh-CN" sz="22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Strengths-Opportunities Strategy</a:t>
            </a:r>
            <a:endParaRPr lang="en-US" altLang="zh-CN" sz="22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6888480" y="2458085"/>
            <a:ext cx="3855085" cy="77597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>
              <a:lnSpc>
                <a:spcPct val="150000"/>
              </a:lnSpc>
            </a:pPr>
            <a:r>
              <a:rPr lang="en-US" altLang="zh-CN" sz="22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Strengths-Threats Strategy</a:t>
            </a:r>
            <a:endParaRPr lang="en-US" altLang="zh-CN" sz="22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6888480" y="3940810"/>
            <a:ext cx="3855085" cy="77597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>
              <a:lnSpc>
                <a:spcPct val="2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Weaknesses-Opportunities Strategy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6888480" y="5414010"/>
            <a:ext cx="3855085" cy="77597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p>
            <a:pPr>
              <a:lnSpc>
                <a:spcPct val="200000"/>
              </a:lnSpc>
            </a:pPr>
            <a:r>
              <a:rPr lang="en-US" altLang="zh-CN" sz="20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Weaknesses-Threats Strategy</a:t>
            </a:r>
            <a:endParaRPr lang="en-US" altLang="zh-CN" sz="20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/>
        </p:nvSpPr>
        <p:spPr>
          <a:xfrm>
            <a:off x="47624" y="-27305"/>
            <a:ext cx="653123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Part 5: </a:t>
            </a:r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  <a:sym typeface="+mn-ea"/>
              </a:rPr>
              <a:t>TOWS Analysis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  <a:p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4429125" y="349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10704830" y="5805170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Lei Gui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2316346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graphicFrame>
        <p:nvGraphicFramePr>
          <p:cNvPr id="2" name="表格 1"/>
          <p:cNvGraphicFramePr/>
          <p:nvPr>
            <p:custDataLst>
              <p:tags r:id="rId2"/>
            </p:custDataLst>
          </p:nvPr>
        </p:nvGraphicFramePr>
        <p:xfrm>
          <a:off x="839470" y="765175"/>
          <a:ext cx="10092055" cy="5848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9790"/>
                <a:gridCol w="3326765"/>
                <a:gridCol w="3365500"/>
              </a:tblGrid>
              <a:tr h="1742440">
                <a:tc>
                  <a:txBody>
                    <a:bodyPr/>
                    <a:p>
                      <a:pPr algn="ctr">
                        <a:buNone/>
                      </a:pPr>
                      <a:endParaRPr lang="en-US" altLang="zh-CN" sz="4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4000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TOWS</a:t>
                      </a:r>
                      <a:endParaRPr lang="en-US" altLang="zh-CN" sz="4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40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rgbClr val="EEF1F7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Strengths</a:t>
                      </a:r>
                      <a:endParaRPr lang="en-US" altLang="zh-CN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（</a:t>
                      </a: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INTERNAL)</a:t>
                      </a:r>
                      <a:endParaRPr lang="en-US" altLang="zh-CN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1.Brand Recognition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2.Technological Innovation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3.Global Present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rgbClr val="8DDCD4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Weaknesses</a:t>
                      </a:r>
                      <a:endParaRPr lang="en-US" altLang="zh-CN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（</a:t>
                      </a:r>
                      <a:r>
                        <a:rPr lang="en-US" altLang="zh-CN" sz="14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INTERNAL)</a:t>
                      </a:r>
                      <a:endParaRPr lang="en-US" altLang="zh-CN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1.Financial Investment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2.Reputation Challenges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z="1800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3.Dependency on Supply Chain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1800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</a:txBody>
                  <a:tcPr>
                    <a:solidFill>
                      <a:srgbClr val="F8B5B0"/>
                    </a:solidFill>
                  </a:tcPr>
                </a:tc>
              </a:tr>
              <a:tr h="183451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Opportuniities</a:t>
                      </a:r>
                      <a:endParaRPr lang="en-US" altLang="zh-CN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(EXTERNAL)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1.Growing Demand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2.Technological Advancement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3.Collaboration &amp; Partnership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rgbClr val="97A0BB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cs typeface="Times New Roman" panose="02020603050405020304" charset="0"/>
                        </a:rPr>
                        <a:t>S/O </a:t>
                      </a:r>
                      <a:r>
                        <a:rPr lang="en-US" altLang="zh-CN" sz="18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ea typeface="思源黑体 CN Regular" panose="020B0500000000000000" charset="-122"/>
                          <a:cs typeface="Times New Roman" panose="02020603050405020304" charset="0"/>
                          <a:sym typeface="+mn-ea"/>
                        </a:rPr>
                        <a:t>Strategies</a:t>
                      </a:r>
                      <a:endParaRPr lang="en-US" altLang="zh-CN" b="1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STRENGHTS/OPPORTUNITIES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SO1:Strengthen Green</a:t>
                      </a: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 </a:t>
                      </a: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Brand Image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SO2:Invest in (R&amp;D) for Technological Advancements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cs typeface="Times New Roman" panose="02020603050405020304" charset="0"/>
                        </a:rPr>
                        <a:t>W/O </a:t>
                      </a:r>
                      <a:r>
                        <a:rPr lang="en-US" altLang="zh-CN" sz="18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ea typeface="思源黑体 CN Regular" panose="020B0500000000000000" charset="-122"/>
                          <a:cs typeface="Times New Roman" panose="02020603050405020304" charset="0"/>
                          <a:sym typeface="+mn-ea"/>
                        </a:rPr>
                        <a:t>Strategies</a:t>
                      </a:r>
                      <a:endParaRPr lang="en-US" altLang="zh-CN" b="1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WEAKNESS/OPPORTUNITIES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WO1:Establish Sustainable Financial Support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WO2:</a:t>
                      </a: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Repositioning for Positive Consumer Perception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209359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Threats</a:t>
                      </a:r>
                      <a:endParaRPr lang="en-US" altLang="zh-CN" b="1">
                        <a:solidFill>
                          <a:schemeClr val="tx1"/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(EXTERNAL)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  <a:sym typeface="+mn-ea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1.Intense Competition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2.Policy Changes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>
                        <a:lnSpc>
                          <a:spcPct val="11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  <a:latin typeface="Times New Roman" panose="02020603050405020304" charset="0"/>
                          <a:cs typeface="Times New Roman" panose="02020603050405020304" charset="0"/>
                          <a:sym typeface="+mn-ea"/>
                        </a:rPr>
                        <a:t>3.Negative Consumer Perception</a:t>
                      </a:r>
                      <a:endParaRPr lang="en-US" altLang="zh-CN" sz="1800" b="1">
                        <a:solidFill>
                          <a:schemeClr val="bg1"/>
                        </a:solidFill>
                        <a:effectLst/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1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endParaRPr lang="en-US" altLang="zh-CN" sz="18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rgbClr val="FCE292"/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cs typeface="Times New Roman" panose="02020603050405020304" charset="0"/>
                        </a:rPr>
                        <a:t>S/T </a:t>
                      </a:r>
                      <a:r>
                        <a:rPr lang="en-US" altLang="zh-CN" sz="18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ea typeface="思源黑体 CN Regular" panose="020B0500000000000000" charset="-122"/>
                          <a:cs typeface="Times New Roman" panose="02020603050405020304" charset="0"/>
                          <a:sym typeface="+mn-ea"/>
                        </a:rPr>
                        <a:t>Strategies</a:t>
                      </a:r>
                      <a:endParaRPr lang="en-US" altLang="zh-CN" b="1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STRENGHTS/THREATS</a:t>
                      </a:r>
                      <a:endParaRPr lang="en-US" altLang="zh-CN" sz="1400" b="1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ST1:Enhance Reputation through Transparency and Ethical Practices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ST2:Diversifying Supply Chains to Reduce Risks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b="1">
                          <a:solidFill>
                            <a:schemeClr val="tx1"/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cs typeface="Times New Roman" panose="02020603050405020304" charset="0"/>
                        </a:rPr>
                        <a:t>W/T </a:t>
                      </a:r>
                      <a:r>
                        <a:rPr lang="en-US" altLang="zh-CN" sz="1800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  <a:latin typeface="Times New Roman" panose="02020603050405020304" charset="0"/>
                          <a:ea typeface="思源黑体 CN Regular" panose="020B0500000000000000" charset="-122"/>
                          <a:cs typeface="Times New Roman" panose="02020603050405020304" charset="0"/>
                          <a:sym typeface="+mn-ea"/>
                        </a:rPr>
                        <a:t>Strategies</a:t>
                      </a:r>
                      <a:endParaRPr lang="en-US" altLang="zh-CN" b="1">
                        <a:solidFill>
                          <a:schemeClr val="tx1"/>
                        </a:solidFill>
                        <a:highlight>
                          <a:srgbClr val="C0C0C0"/>
                        </a:highlight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altLang="zh-CN" sz="14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WEAKNESS/THREATS</a:t>
                      </a:r>
                      <a:endParaRPr lang="en-US" altLang="zh-CN" sz="1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WT1:Cost Management and Efficiency Enhancement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buClrTx/>
                        <a:buSzTx/>
                        <a:buNone/>
                      </a:pPr>
                      <a:r>
                        <a:rPr lang="en-US" sz="180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WT2:Proactive Response to Regulatory Changes</a:t>
                      </a:r>
                      <a:endParaRPr lang="en-US" sz="1800" b="1">
                        <a:solidFill>
                          <a:srgbClr val="0000FF"/>
                        </a:solidFill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48602" name="文本框 6"/>
          <p:cNvSpPr txBox="1"/>
          <p:nvPr>
            <p:custDataLst>
              <p:tags r:id="rId1"/>
            </p:custDataLst>
          </p:nvPr>
        </p:nvSpPr>
        <p:spPr>
          <a:xfrm>
            <a:off x="46990" y="45085"/>
            <a:ext cx="12114530" cy="825500"/>
          </a:xfrm>
          <a:prstGeom prst="rect">
            <a:avLst/>
          </a:prstGeom>
          <a:noFill/>
          <a:effectLst/>
        </p:spPr>
        <p:txBody>
          <a:bodyPr wrap="square" rtlCol="0">
            <a:noAutofit/>
          </a:bodyPr>
          <a:p>
            <a:pPr algn="ctr"/>
            <a:r>
              <a:rPr lang="en-US" altLang="zh-CN" sz="4400" b="1">
                <a:solidFill>
                  <a:schemeClr val="accent1">
                    <a:lumMod val="75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Contribution</a:t>
            </a:r>
            <a:endParaRPr lang="en-US" altLang="zh-CN" sz="4400" b="1">
              <a:solidFill>
                <a:schemeClr val="accent1">
                  <a:lumMod val="75000"/>
                </a:schemeClr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</a:endParaRPr>
          </a:p>
        </p:txBody>
      </p:sp>
      <p:sp>
        <p:nvSpPr>
          <p:cNvPr id="58" name="椭圆 57"/>
          <p:cNvSpPr/>
          <p:nvPr>
            <p:custDataLst>
              <p:tags r:id="rId2"/>
            </p:custDataLst>
          </p:nvPr>
        </p:nvSpPr>
        <p:spPr>
          <a:xfrm>
            <a:off x="2056732" y="2014023"/>
            <a:ext cx="8170125" cy="2829543"/>
          </a:xfrm>
          <a:prstGeom prst="ellipse">
            <a:avLst/>
          </a:prstGeom>
          <a:gradFill>
            <a:gsLst>
              <a:gs pos="0">
                <a:srgbClr val="FFFFFF">
                  <a:alpha val="0"/>
                </a:srgbClr>
              </a:gs>
              <a:gs pos="52000">
                <a:schemeClr val="accent1">
                  <a:lumMod val="20000"/>
                  <a:lumOff val="80000"/>
                  <a:alpha val="15000"/>
                </a:schemeClr>
              </a:gs>
            </a:gsLst>
            <a:lin ang="5400000" scaled="0"/>
          </a:gradFill>
          <a:ln w="6350">
            <a:solidFill>
              <a:schemeClr val="accent1">
                <a:alpha val="1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椭圆 58"/>
          <p:cNvSpPr/>
          <p:nvPr>
            <p:custDataLst>
              <p:tags r:id="rId3"/>
            </p:custDataLst>
          </p:nvPr>
        </p:nvSpPr>
        <p:spPr>
          <a:xfrm>
            <a:off x="2548162" y="2014023"/>
            <a:ext cx="7188069" cy="2424174"/>
          </a:xfrm>
          <a:prstGeom prst="ellipse">
            <a:avLst/>
          </a:prstGeom>
          <a:gradFill>
            <a:gsLst>
              <a:gs pos="0">
                <a:srgbClr val="FFFFFF">
                  <a:alpha val="0"/>
                </a:srgbClr>
              </a:gs>
              <a:gs pos="81000">
                <a:schemeClr val="accent1">
                  <a:lumMod val="20000"/>
                  <a:lumOff val="80000"/>
                  <a:alpha val="25000"/>
                </a:schemeClr>
              </a:gs>
            </a:gsLst>
            <a:lin ang="5400000" scaled="0"/>
          </a:gradFill>
          <a:ln w="6350">
            <a:solidFill>
              <a:schemeClr val="accent1">
                <a:alpha val="2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0" name="椭圆 59"/>
          <p:cNvSpPr/>
          <p:nvPr>
            <p:custDataLst>
              <p:tags r:id="rId4"/>
            </p:custDataLst>
          </p:nvPr>
        </p:nvSpPr>
        <p:spPr>
          <a:xfrm>
            <a:off x="3294556" y="2014023"/>
            <a:ext cx="5695280" cy="1906202"/>
          </a:xfrm>
          <a:prstGeom prst="ellipse">
            <a:avLst/>
          </a:prstGeom>
          <a:gradFill>
            <a:gsLst>
              <a:gs pos="0">
                <a:srgbClr val="FFFFFF">
                  <a:alpha val="0"/>
                </a:srgbClr>
              </a:gs>
              <a:gs pos="77000">
                <a:schemeClr val="accent1">
                  <a:lumMod val="20000"/>
                  <a:lumOff val="80000"/>
                  <a:alpha val="40000"/>
                </a:schemeClr>
              </a:gs>
            </a:gsLst>
            <a:lin ang="5400000" scaled="0"/>
          </a:gradFill>
          <a:ln w="6350">
            <a:solidFill>
              <a:schemeClr val="accent1">
                <a:alpha val="4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4" name="圆角矩形 13"/>
          <p:cNvSpPr/>
          <p:nvPr>
            <p:custDataLst>
              <p:tags r:id="rId5"/>
            </p:custDataLst>
          </p:nvPr>
        </p:nvSpPr>
        <p:spPr>
          <a:xfrm>
            <a:off x="3953510" y="4998085"/>
            <a:ext cx="2251710" cy="5092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48000">
                <a:schemeClr val="accent6"/>
              </a:gs>
            </a:gsLst>
            <a:lin ang="5400000" scaled="0"/>
          </a:gra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solidFill>
                  <a:srgbClr val="FFFFFF"/>
                </a:solidFill>
                <a:uFillTx/>
                <a:latin typeface="Times New Roman" panose="02020603050405020304" charset="0"/>
                <a:ea typeface="+mj-ea"/>
                <a:cs typeface="Times New Roman" panose="02020603050405020304" charset="0"/>
                <a:sym typeface="思源黑体 CN Regular" panose="020B0500000000000000" charset="-122"/>
              </a:rPr>
              <a:t>Yixuan Wang</a:t>
            </a:r>
            <a:endParaRPr lang="en-US" altLang="zh-CN" sz="2400" b="1" i="1" spc="100">
              <a:solidFill>
                <a:srgbClr val="FFFFFF"/>
              </a:solidFill>
              <a:uFillTx/>
              <a:latin typeface="Times New Roman" panose="02020603050405020304" charset="0"/>
              <a:ea typeface="+mj-ea"/>
              <a:cs typeface="Times New Roman" panose="02020603050405020304" charset="0"/>
              <a:sym typeface="思源黑体 CN Regular" panose="020B0500000000000000" charset="-122"/>
            </a:endParaRPr>
          </a:p>
        </p:txBody>
      </p:sp>
      <p:sp>
        <p:nvSpPr>
          <p:cNvPr id="15" name="椭圆 14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5028637" y="4334441"/>
            <a:ext cx="121450" cy="121450"/>
          </a:xfrm>
          <a:prstGeom prst="ellipse">
            <a:avLst/>
          </a:prstGeom>
          <a:gradFill>
            <a:gsLst>
              <a:gs pos="4000">
                <a:schemeClr val="accent6">
                  <a:lumMod val="60000"/>
                  <a:lumOff val="40000"/>
                </a:schemeClr>
              </a:gs>
              <a:gs pos="54000">
                <a:schemeClr val="accent6"/>
              </a:gs>
              <a:gs pos="100000">
                <a:schemeClr val="accent6"/>
              </a:gs>
            </a:gsLst>
            <a:lin ang="2700000" scaled="0"/>
          </a:gradFill>
          <a:ln>
            <a:gradFill>
              <a:gsLst>
                <a:gs pos="0">
                  <a:schemeClr val="accent6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6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7"/>
            </p:custDataLst>
          </p:nvPr>
        </p:nvSpPr>
        <p:spPr>
          <a:xfrm>
            <a:off x="3935730" y="5633085"/>
            <a:ext cx="2446655" cy="1149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Two factors in Poter’s Five Forces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ctr">
              <a:lnSpc>
                <a:spcPct val="130000"/>
              </a:lnSpc>
              <a:buClrTx/>
              <a:buSzTx/>
              <a:buFontTx/>
            </a:pP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8"/>
            </p:custDataLst>
          </p:nvPr>
        </p:nvSpPr>
        <p:spPr>
          <a:xfrm>
            <a:off x="1888490" y="4431665"/>
            <a:ext cx="1993900" cy="5092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8000">
                <a:schemeClr val="accent4"/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uFillTx/>
                <a:latin typeface="Cambria" panose="02040503050406030204" charset="0"/>
                <a:ea typeface="+mj-ea"/>
                <a:cs typeface="Cambria" panose="02040503050406030204" charset="0"/>
                <a:sym typeface="思源黑体 CN Regular" panose="020B0500000000000000" charset="-122"/>
              </a:rPr>
              <a:t>Zhiran Lyu</a:t>
            </a:r>
            <a:endParaRPr lang="en-US" altLang="zh-CN" sz="2400" b="1" i="1" spc="100">
              <a:uFillTx/>
              <a:latin typeface="Cambria" panose="02040503050406030204" charset="0"/>
              <a:ea typeface="+mj-ea"/>
              <a:cs typeface="Cambria" panose="02040503050406030204" charset="0"/>
              <a:sym typeface="思源黑体 CN Regular" panose="020B0500000000000000" charset="-122"/>
            </a:endParaRPr>
          </a:p>
        </p:txBody>
      </p:sp>
      <p:sp>
        <p:nvSpPr>
          <p:cNvPr id="20" name="椭圆 19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2994551" y="3793948"/>
            <a:ext cx="121450" cy="121450"/>
          </a:xfrm>
          <a:prstGeom prst="ellipse">
            <a:avLst/>
          </a:prstGeom>
          <a:gradFill>
            <a:gsLst>
              <a:gs pos="4000">
                <a:schemeClr val="accent4">
                  <a:lumMod val="60000"/>
                  <a:lumOff val="40000"/>
                </a:schemeClr>
              </a:gs>
              <a:gs pos="100000">
                <a:schemeClr val="accent4"/>
              </a:gs>
              <a:gs pos="54000">
                <a:schemeClr val="accent4"/>
              </a:gs>
            </a:gsLst>
            <a:lin ang="27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27" name="文本框 26"/>
          <p:cNvSpPr txBox="1"/>
          <p:nvPr>
            <p:custDataLst>
              <p:tags r:id="rId10"/>
            </p:custDataLst>
          </p:nvPr>
        </p:nvSpPr>
        <p:spPr>
          <a:xfrm>
            <a:off x="1631950" y="5013325"/>
            <a:ext cx="2276475" cy="1149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Three factors in Poter’s Five Forces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1"/>
            </p:custDataLst>
          </p:nvPr>
        </p:nvSpPr>
        <p:spPr>
          <a:xfrm>
            <a:off x="608984" y="2747548"/>
            <a:ext cx="1655259" cy="5091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uFillTx/>
                <a:latin typeface="Cambria" panose="02040503050406030204" charset="0"/>
                <a:ea typeface="+mj-ea"/>
                <a:cs typeface="Cambria" panose="02040503050406030204" charset="0"/>
                <a:sym typeface="思源黑体 CN Regular" panose="020B0500000000000000" charset="-122"/>
              </a:rPr>
              <a:t>Qian Liu</a:t>
            </a:r>
            <a:endParaRPr lang="en-US" altLang="zh-CN" sz="2400" b="1" i="1" spc="100">
              <a:uFillTx/>
              <a:latin typeface="Cambria" panose="02040503050406030204" charset="0"/>
              <a:ea typeface="+mj-ea"/>
              <a:cs typeface="Cambria" panose="02040503050406030204" charset="0"/>
              <a:sym typeface="思源黑体 CN Regular" panose="020B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2552183" y="2941386"/>
            <a:ext cx="121450" cy="121450"/>
          </a:xfrm>
          <a:prstGeom prst="ellipse">
            <a:avLst/>
          </a:prstGeom>
          <a:gradFill>
            <a:gsLst>
              <a:gs pos="400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27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5780000" scaled="0"/>
            </a:gradFill>
          </a:ln>
          <a:effectLst>
            <a:outerShdw blurRad="355600" algn="ctr" rotWithShape="0">
              <a:schemeClr val="accent1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31" name="文本框 30"/>
          <p:cNvSpPr txBox="1"/>
          <p:nvPr>
            <p:custDataLst>
              <p:tags r:id="rId13"/>
            </p:custDataLst>
          </p:nvPr>
        </p:nvSpPr>
        <p:spPr>
          <a:xfrm>
            <a:off x="119380" y="3335020"/>
            <a:ext cx="2606040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Introduction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PESTEL Analysis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14"/>
            </p:custDataLst>
          </p:nvPr>
        </p:nvSpPr>
        <p:spPr>
          <a:xfrm>
            <a:off x="6363970" y="4998085"/>
            <a:ext cx="2098040" cy="5092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uFillTx/>
                <a:latin typeface="Cambria" panose="02040503050406030204" charset="0"/>
                <a:ea typeface="+mj-ea"/>
                <a:cs typeface="Cambria" panose="02040503050406030204" charset="0"/>
                <a:sym typeface="思源黑体 CN Regular" panose="020B0500000000000000" charset="-122"/>
              </a:rPr>
              <a:t>Hualin Si</a:t>
            </a:r>
            <a:endParaRPr lang="en-US" altLang="zh-CN" sz="2400" b="1" i="1" spc="100">
              <a:uFillTx/>
              <a:latin typeface="Cambria" panose="02040503050406030204" charset="0"/>
              <a:ea typeface="+mj-ea"/>
              <a:cs typeface="Cambria" panose="02040503050406030204" charset="0"/>
              <a:sym typeface="思源黑体 CN Regular" panose="020B0500000000000000" charset="-122"/>
            </a:endParaRPr>
          </a:p>
        </p:txBody>
      </p:sp>
      <p:sp>
        <p:nvSpPr>
          <p:cNvPr id="6" name="椭圆 5"/>
          <p:cNvSpPr>
            <a:spLocks noChangeAspect="1"/>
          </p:cNvSpPr>
          <p:nvPr>
            <p:custDataLst>
              <p:tags r:id="rId15"/>
            </p:custDataLst>
          </p:nvPr>
        </p:nvSpPr>
        <p:spPr>
          <a:xfrm>
            <a:off x="7131089" y="4334441"/>
            <a:ext cx="121450" cy="121450"/>
          </a:xfrm>
          <a:prstGeom prst="ellipse">
            <a:avLst/>
          </a:prstGeom>
          <a:gradFill>
            <a:gsLst>
              <a:gs pos="400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27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5780000" scaled="0"/>
            </a:gradFill>
          </a:ln>
          <a:effectLst>
            <a:outerShdw blurRad="355600" algn="ctr" rotWithShape="0">
              <a:schemeClr val="accent1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16"/>
            </p:custDataLst>
          </p:nvPr>
        </p:nvSpPr>
        <p:spPr>
          <a:xfrm>
            <a:off x="6319520" y="5643880"/>
            <a:ext cx="2142490" cy="1149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Force Field Analysis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0" name="圆角矩形 49"/>
          <p:cNvSpPr/>
          <p:nvPr>
            <p:custDataLst>
              <p:tags r:id="rId17"/>
            </p:custDataLst>
          </p:nvPr>
        </p:nvSpPr>
        <p:spPr>
          <a:xfrm>
            <a:off x="8688705" y="4431665"/>
            <a:ext cx="1916430" cy="5092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8000">
                <a:schemeClr val="accent4"/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uFillTx/>
                <a:latin typeface="Times New Roman" panose="02020603050405020304" charset="0"/>
                <a:ea typeface="+mj-ea"/>
                <a:cs typeface="Times New Roman" panose="02020603050405020304" charset="0"/>
                <a:sym typeface="思源黑体 CN Regular" panose="020B0500000000000000" charset="-122"/>
              </a:rPr>
              <a:t>Xinyi Yang</a:t>
            </a:r>
            <a:endParaRPr lang="en-US" altLang="zh-CN" sz="2400" b="1" i="1" spc="100">
              <a:uFillTx/>
              <a:latin typeface="Times New Roman" panose="02020603050405020304" charset="0"/>
              <a:ea typeface="+mj-ea"/>
              <a:cs typeface="Times New Roman" panose="02020603050405020304" charset="0"/>
              <a:sym typeface="思源黑体 CN Regular" panose="020B0500000000000000" charset="-122"/>
            </a:endParaRPr>
          </a:p>
        </p:txBody>
      </p:sp>
      <p:sp>
        <p:nvSpPr>
          <p:cNvPr id="51" name="椭圆 50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9195738" y="3787514"/>
            <a:ext cx="121450" cy="121450"/>
          </a:xfrm>
          <a:prstGeom prst="ellipse">
            <a:avLst/>
          </a:prstGeom>
          <a:gradFill>
            <a:gsLst>
              <a:gs pos="4000">
                <a:schemeClr val="accent4">
                  <a:lumMod val="60000"/>
                  <a:lumOff val="40000"/>
                </a:schemeClr>
              </a:gs>
              <a:gs pos="100000">
                <a:schemeClr val="accent4"/>
              </a:gs>
              <a:gs pos="54000">
                <a:schemeClr val="accent4"/>
              </a:gs>
            </a:gsLst>
            <a:lin ang="27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52" name="文本框 51"/>
          <p:cNvSpPr txBox="1"/>
          <p:nvPr>
            <p:custDataLst>
              <p:tags r:id="rId19"/>
            </p:custDataLst>
          </p:nvPr>
        </p:nvSpPr>
        <p:spPr>
          <a:xfrm>
            <a:off x="8760540" y="5064113"/>
            <a:ext cx="1824163" cy="114935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SWOT 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Analysis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3" name="圆角矩形 52"/>
          <p:cNvSpPr/>
          <p:nvPr>
            <p:custDataLst>
              <p:tags r:id="rId20"/>
            </p:custDataLst>
          </p:nvPr>
        </p:nvSpPr>
        <p:spPr>
          <a:xfrm>
            <a:off x="10098972" y="2747548"/>
            <a:ext cx="1655259" cy="5091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48000">
                <a:schemeClr val="accent6"/>
              </a:gs>
            </a:gsLst>
            <a:lin ang="5400000" scaled="0"/>
          </a:gra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400" b="1" i="1" spc="100">
                <a:solidFill>
                  <a:srgbClr val="FFFFFF"/>
                </a:solidFill>
                <a:uFillTx/>
                <a:latin typeface="Cambria" panose="02040503050406030204" charset="0"/>
                <a:ea typeface="+mj-ea"/>
                <a:cs typeface="Cambria" panose="02040503050406030204" charset="0"/>
                <a:sym typeface="思源黑体 CN Regular" panose="020B0500000000000000" charset="-122"/>
              </a:rPr>
              <a:t>Lei Gui</a:t>
            </a:r>
            <a:endParaRPr lang="en-US" altLang="zh-CN" sz="2400" b="1" i="1" spc="100">
              <a:solidFill>
                <a:srgbClr val="FFFFFF"/>
              </a:solidFill>
              <a:uFillTx/>
              <a:latin typeface="Cambria" panose="02040503050406030204" charset="0"/>
              <a:ea typeface="+mj-ea"/>
              <a:cs typeface="Cambria" panose="02040503050406030204" charset="0"/>
              <a:sym typeface="思源黑体 CN Regular" panose="020B0500000000000000" charset="-122"/>
            </a:endParaRPr>
          </a:p>
        </p:txBody>
      </p:sp>
      <p:sp>
        <p:nvSpPr>
          <p:cNvPr id="54" name="椭圆 53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9606738" y="2941386"/>
            <a:ext cx="121450" cy="121450"/>
          </a:xfrm>
          <a:prstGeom prst="ellipse">
            <a:avLst/>
          </a:prstGeom>
          <a:gradFill>
            <a:gsLst>
              <a:gs pos="4000">
                <a:schemeClr val="accent6">
                  <a:lumMod val="60000"/>
                  <a:lumOff val="40000"/>
                </a:schemeClr>
              </a:gs>
              <a:gs pos="54000">
                <a:schemeClr val="accent6"/>
              </a:gs>
              <a:gs pos="100000">
                <a:schemeClr val="accent6"/>
              </a:gs>
            </a:gsLst>
            <a:lin ang="2700000" scaled="0"/>
          </a:gradFill>
          <a:ln>
            <a:gradFill>
              <a:gsLst>
                <a:gs pos="0">
                  <a:schemeClr val="accent6">
                    <a:lumMod val="20000"/>
                    <a:lumOff val="80000"/>
                  </a:schemeClr>
                </a:gs>
                <a:gs pos="37000">
                  <a:srgbClr val="D7E2FF">
                    <a:lumMod val="5000"/>
                    <a:lumOff val="95000"/>
                  </a:srgbClr>
                </a:gs>
                <a:gs pos="71000">
                  <a:schemeClr val="accent6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思源黑体 CN Regular" panose="020B0500000000000000" charset="-122"/>
            </a:endParaRPr>
          </a:p>
        </p:txBody>
      </p:sp>
      <p:sp>
        <p:nvSpPr>
          <p:cNvPr id="55" name="文本框 54"/>
          <p:cNvSpPr txBox="1"/>
          <p:nvPr>
            <p:custDataLst>
              <p:tags r:id="rId22"/>
            </p:custDataLst>
          </p:nvPr>
        </p:nvSpPr>
        <p:spPr>
          <a:xfrm>
            <a:off x="10038649" y="3388579"/>
            <a:ext cx="1824163" cy="114935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TOWS Analysis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en-US" altLang="zh-CN" sz="1800" b="1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Times New Roman" panose="02020603050405020304" charset="0"/>
                <a:cs typeface="Times New Roman" panose="02020603050405020304" charset="0"/>
                <a:sym typeface="+mn-ea"/>
              </a:rPr>
              <a:t>Conclusion</a:t>
            </a:r>
            <a:endParaRPr lang="en-US" altLang="zh-CN" sz="1800" b="1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4" name="椭圆 3"/>
          <p:cNvSpPr/>
          <p:nvPr>
            <p:custDataLst>
              <p:tags r:id="rId23"/>
            </p:custDataLst>
          </p:nvPr>
        </p:nvSpPr>
        <p:spPr>
          <a:xfrm rot="1140000">
            <a:off x="4286264" y="1899811"/>
            <a:ext cx="3712670" cy="875083"/>
          </a:xfrm>
          <a:prstGeom prst="ellipse">
            <a:avLst/>
          </a:prstGeom>
          <a:noFill/>
          <a:ln>
            <a:gradFill>
              <a:gsLst>
                <a:gs pos="40000">
                  <a:schemeClr val="accent1">
                    <a:alpha val="35000"/>
                  </a:schemeClr>
                </a:gs>
                <a:gs pos="8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alpha val="35000"/>
                  </a:schemeClr>
                </a:gs>
                <a:gs pos="7000">
                  <a:schemeClr val="accent1">
                    <a:alpha val="0"/>
                  </a:schemeClr>
                </a:gs>
              </a:gsLst>
              <a:lin ang="528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24"/>
            </p:custDataLst>
          </p:nvPr>
        </p:nvSpPr>
        <p:spPr>
          <a:xfrm rot="20460000">
            <a:off x="4286264" y="1937614"/>
            <a:ext cx="3712670" cy="875083"/>
          </a:xfrm>
          <a:prstGeom prst="ellipse">
            <a:avLst/>
          </a:prstGeom>
          <a:noFill/>
          <a:ln>
            <a:gradFill>
              <a:gsLst>
                <a:gs pos="40000">
                  <a:schemeClr val="accent1">
                    <a:alpha val="35000"/>
                  </a:schemeClr>
                </a:gs>
                <a:gs pos="8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alpha val="35000"/>
                  </a:schemeClr>
                </a:gs>
                <a:gs pos="7000">
                  <a:schemeClr val="accent1">
                    <a:alpha val="0"/>
                  </a:schemeClr>
                </a:gs>
              </a:gsLst>
              <a:lin ang="528000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altLang="zh-CN"/>
          </a:p>
        </p:txBody>
      </p:sp>
      <p:sp>
        <p:nvSpPr>
          <p:cNvPr id="9" name="椭圆 8"/>
          <p:cNvSpPr/>
          <p:nvPr>
            <p:custDataLst>
              <p:tags r:id="rId25"/>
            </p:custDataLst>
          </p:nvPr>
        </p:nvSpPr>
        <p:spPr>
          <a:xfrm>
            <a:off x="5168586" y="1230630"/>
            <a:ext cx="1948025" cy="1948025"/>
          </a:xfrm>
          <a:prstGeom prst="ellipse">
            <a:avLst/>
          </a:prstGeom>
          <a:gradFill>
            <a:gsLst>
              <a:gs pos="100000">
                <a:schemeClr val="accent1">
                  <a:lumMod val="20000"/>
                  <a:lumOff val="80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4000">
                <a:schemeClr val="accent1"/>
              </a:gs>
              <a:gs pos="62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14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p>
            <a:pPr lvl="0" algn="ctr">
              <a:buClrTx/>
              <a:buSzTx/>
              <a:buFontTx/>
            </a:pPr>
            <a:r>
              <a:rPr lang="zh-CN" altLang="en-US" b="1" spc="100">
                <a:solidFill>
                  <a:srgbClr val="FFFFFF"/>
                </a:solidFill>
                <a:uFillTx/>
                <a:latin typeface="+中文标题" charset="0"/>
                <a:ea typeface="+mj-ea"/>
                <a:sym typeface="思源黑体 CN Regular" panose="020B0500000000000000" charset="-122"/>
              </a:rPr>
              <a:t>单击添加项标题</a:t>
            </a:r>
            <a:endParaRPr lang="zh-CN" altLang="en-US" b="1" spc="100">
              <a:solidFill>
                <a:srgbClr val="FFFFFF"/>
              </a:solidFill>
              <a:uFillTx/>
              <a:latin typeface="+中文标题" charset="0"/>
              <a:ea typeface="+mj-ea"/>
              <a:sym typeface="思源黑体 CN Regular" panose="020B0500000000000000" charset="-122"/>
            </a:endParaRPr>
          </a:p>
        </p:txBody>
      </p:sp>
      <p:pic>
        <p:nvPicPr>
          <p:cNvPr id="2" name="图片 1" descr="kappframework-gQhozL(1)(1)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121910" y="1125220"/>
            <a:ext cx="2108200" cy="2131695"/>
          </a:xfrm>
          <a:prstGeom prst="rect">
            <a:avLst/>
          </a:prstGeom>
        </p:spPr>
      </p:pic>
      <p:sp>
        <p:nvSpPr>
          <p:cNvPr id="1048586" name="文本框 3"/>
          <p:cNvSpPr txBox="1"/>
          <p:nvPr>
            <p:custDataLst>
              <p:tags r:id="rId27"/>
            </p:custDataLst>
          </p:nvPr>
        </p:nvSpPr>
        <p:spPr>
          <a:xfrm>
            <a:off x="1991360" y="3211195"/>
            <a:ext cx="8425815" cy="1789430"/>
          </a:xfrm>
          <a:prstGeom prst="rect">
            <a:avLst/>
          </a:prstGeom>
          <a:noFill/>
        </p:spPr>
        <p:txBody>
          <a:bodyPr wrap="non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accent3"/>
                </a:solidFill>
                <a:latin typeface="Times New Roman" panose="02020603050405020304" charset="0"/>
                <a:ea typeface="思源黑体 CN Heavy" panose="020B0A00000000000000" charset="-122"/>
                <a:cs typeface="Times New Roman" panose="02020603050405020304" charset="0"/>
              </a:rPr>
              <a:t>How does sustainability as a key driver </a:t>
            </a:r>
            <a:endParaRPr lang="en-US" altLang="zh-CN" sz="2000" b="1" i="1">
              <a:solidFill>
                <a:schemeClr val="accent3"/>
              </a:solidFill>
              <a:latin typeface="Times New Roman" panose="02020603050405020304" charset="0"/>
              <a:ea typeface="思源黑体 CN Heavy" panose="020B0A00000000000000" charset="-122"/>
              <a:cs typeface="Times New Roman" panose="020206030504050203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accent3"/>
                </a:solidFill>
                <a:latin typeface="Times New Roman" panose="02020603050405020304" charset="0"/>
                <a:ea typeface="思源黑体 CN Heavy" panose="020B0A00000000000000" charset="-122"/>
                <a:cs typeface="Times New Roman" panose="02020603050405020304" charset="0"/>
              </a:rPr>
              <a:t>influence the development of Volkswagen</a:t>
            </a:r>
            <a:endParaRPr lang="en-US" altLang="zh-CN" sz="2000" b="1" i="1">
              <a:solidFill>
                <a:schemeClr val="accent3"/>
              </a:solidFill>
              <a:latin typeface="Times New Roman" panose="02020603050405020304" charset="0"/>
              <a:ea typeface="思源黑体 CN Heavy" panose="020B0A00000000000000" charset="-122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7" name=""/>
        <p:cNvGrpSpPr/>
        <p:nvPr/>
      </p:nvGrpSpPr>
      <p:grpSpPr/>
      <p:sp>
        <p:nvSpPr>
          <p:cNvPr id="1048645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46" name="文本框 41"/>
          <p:cNvSpPr txBox="1"/>
          <p:nvPr/>
        </p:nvSpPr>
        <p:spPr>
          <a:xfrm>
            <a:off x="225425" y="19050"/>
            <a:ext cx="346837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思源黑体 CN Regular" panose="020B0500000000000000" charset="-122"/>
                <a:cs typeface="+mj-lt"/>
              </a:rPr>
              <a:t>References of PESETL</a:t>
            </a:r>
            <a:endParaRPr lang="en-US" altLang="zh-CN" sz="2400" b="1">
              <a:solidFill>
                <a:schemeClr val="accent2">
                  <a:lumMod val="40000"/>
                  <a:lumOff val="60000"/>
                </a:schemeClr>
              </a:solidFill>
              <a:latin typeface="+mj-lt"/>
              <a:ea typeface="思源黑体 CN Regular" panose="020B0500000000000000" charset="-122"/>
              <a:cs typeface="+mj-lt"/>
            </a:endParaRPr>
          </a:p>
        </p:txBody>
      </p:sp>
      <p:sp>
        <p:nvSpPr>
          <p:cNvPr id="1048648" name="文本框 0"/>
          <p:cNvSpPr txBox="1"/>
          <p:nvPr/>
        </p:nvSpPr>
        <p:spPr>
          <a:xfrm>
            <a:off x="0" y="620395"/>
            <a:ext cx="12253595" cy="63239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342900" indent="-342900">
              <a:lnSpc>
                <a:spcPct val="150000"/>
              </a:lnSpc>
              <a:buAutoNum type="arabicPeriod"/>
            </a:pPr>
            <a:r>
              <a:rPr>
                <a:latin typeface="Times New Roman" panose="02020603050405020304" charset="0"/>
                <a:cs typeface="Times New Roman" panose="02020603050405020304" charset="0"/>
              </a:rPr>
              <a:t>Hossain, M.S.</a:t>
            </a:r>
            <a:r>
              <a:rPr i="1">
                <a:latin typeface="Times New Roman" panose="02020603050405020304" charset="0"/>
                <a:cs typeface="Times New Roman" panose="02020603050405020304" charset="0"/>
              </a:rPr>
              <a:t> et al.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 (2022) ‘A Comprehensive Review on the Integration of Electric Vehicles for Sustainable Development’, </a:t>
            </a:r>
            <a:r>
              <a:rPr i="1">
                <a:latin typeface="Times New Roman" panose="02020603050405020304" charset="0"/>
                <a:cs typeface="Times New Roman" panose="02020603050405020304" charset="0"/>
              </a:rPr>
              <a:t>Journal of advanced transportation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, 2022, pp. 1–26. 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l">
              <a:lnSpc>
                <a:spcPct val="150000"/>
              </a:lnSpc>
              <a:buClrTx/>
              <a:buSzTx/>
              <a:buFontTx/>
              <a:buAutoNum type="arabicPeriod"/>
            </a:pPr>
            <a:r>
              <a:rPr sz="1800">
                <a:latin typeface="Times New Roman" panose="02020603050405020304" charset="0"/>
                <a:cs typeface="Times New Roman" panose="02020603050405020304" charset="0"/>
              </a:rPr>
              <a:t>Trinkler, A. (2022) </a:t>
            </a:r>
            <a:r>
              <a:rPr sz="1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‘</a:t>
            </a:r>
            <a:r>
              <a:rPr sz="1800">
                <a:latin typeface="Times New Roman" panose="02020603050405020304" charset="0"/>
                <a:cs typeface="Times New Roman" panose="02020603050405020304" charset="0"/>
              </a:rPr>
              <a:t>Analyzing the case of Volkswagen and the transition to electric vehicles in 2020-mobility as a service</a:t>
            </a:r>
            <a:r>
              <a:rPr sz="1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’</a:t>
            </a:r>
            <a:r>
              <a:rPr sz="1800">
                <a:latin typeface="Times New Roman" panose="02020603050405020304" charset="0"/>
                <a:cs typeface="Times New Roman" panose="02020603050405020304" charset="0"/>
              </a:rPr>
              <a:t> (Doctoral dissertation).</a:t>
            </a:r>
            <a:endParaRPr sz="1800"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l">
              <a:lnSpc>
                <a:spcPct val="150000"/>
              </a:lnSpc>
              <a:buClrTx/>
              <a:buSzTx/>
              <a:buFontTx/>
              <a:buAutoNum type="arabicPeriod"/>
            </a:pPr>
            <a:r>
              <a:rPr sz="1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Autovista group. (2022) ‘Circular economy and the automotive industry: the shift towards the zero-carbon car’. Available at: </a:t>
            </a:r>
            <a:r>
              <a:rPr sz="1800">
                <a:latin typeface="Times New Roman" panose="02020603050405020304" charset="0"/>
                <a:cs typeface="Times New Roman" panose="02020603050405020304" charset="0"/>
                <a:sym typeface="+mn-ea"/>
                <a:hlinkClick r:id="rId1" action="ppaction://hlinkfile"/>
              </a:rPr>
              <a:t>https://autovista24.autovistagroup.com/news/circular-economy-and-the-automotive-industry-zero-carbon-car/</a:t>
            </a:r>
            <a:r>
              <a:rPr sz="1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(Accessed: 19 November 2023).</a:t>
            </a:r>
            <a:endParaRPr sz="1800"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l">
              <a:lnSpc>
                <a:spcPct val="150000"/>
              </a:lnSpc>
              <a:buClrTx/>
              <a:buSzTx/>
              <a:buFontTx/>
              <a:buAutoNum type="arabicPeriod"/>
            </a:pPr>
            <a:r>
              <a:rPr sz="1800">
                <a:latin typeface="Times New Roman" panose="02020603050405020304" charset="0"/>
                <a:cs typeface="Times New Roman" panose="02020603050405020304" charset="0"/>
              </a:rPr>
              <a:t>Jones, W.B. (2023) ‘Sustainability regulations in the automotive and fleet industry’, planA, 22 June. Available at: </a:t>
            </a:r>
            <a:r>
              <a:rPr sz="1800">
                <a:latin typeface="Times New Roman" panose="02020603050405020304" charset="0"/>
                <a:cs typeface="Times New Roman" panose="02020603050405020304" charset="0"/>
                <a:hlinkClick r:id="rId2" action="ppaction://hlinkfile"/>
              </a:rPr>
              <a:t>https://plana.earth/academy/sustainability-regulations-automotive-fleet</a:t>
            </a:r>
            <a:r>
              <a:rPr sz="1800">
                <a:latin typeface="Times New Roman" panose="02020603050405020304" charset="0"/>
                <a:cs typeface="Times New Roman" panose="02020603050405020304" charset="0"/>
              </a:rPr>
              <a:t> (Accessed: 19 November 2023).</a:t>
            </a:r>
            <a:endParaRPr sz="1800"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l">
              <a:lnSpc>
                <a:spcPct val="150000"/>
              </a:lnSpc>
              <a:buClrTx/>
              <a:buSzTx/>
              <a:buFontTx/>
              <a:buAutoNum type="arabicPeriod"/>
            </a:pPr>
            <a:r>
              <a:rPr sz="1800">
                <a:latin typeface="Times New Roman" panose="02020603050405020304" charset="0"/>
                <a:cs typeface="Times New Roman" panose="02020603050405020304" charset="0"/>
              </a:rPr>
              <a:t>The European Commission. (no date) ‘European Climate Law’.Available at: </a:t>
            </a:r>
            <a:r>
              <a:rPr sz="1800">
                <a:latin typeface="Times New Roman" panose="02020603050405020304" charset="0"/>
                <a:cs typeface="Times New Roman" panose="02020603050405020304" charset="0"/>
                <a:hlinkClick r:id="rId3" action="ppaction://hlinkfile"/>
              </a:rPr>
              <a:t>https://climate.ec.europa.eu/eu-action/european-climate-law_en</a:t>
            </a:r>
            <a:r>
              <a:rPr sz="1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(Accessed: 19 November 2023).</a:t>
            </a:r>
            <a:endParaRPr sz="1800"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 algn="l">
              <a:lnSpc>
                <a:spcPct val="150000"/>
              </a:lnSpc>
              <a:buClrTx/>
              <a:buSzTx/>
              <a:buFontTx/>
              <a:buAutoNum type="arabicPeriod"/>
            </a:pPr>
            <a:r>
              <a:rPr sz="1800">
                <a:latin typeface="Times New Roman" panose="02020603050405020304" charset="0"/>
                <a:cs typeface="Times New Roman" panose="02020603050405020304" charset="0"/>
              </a:rPr>
              <a:t>Pohl, T. (2021) ‘How The Automotive Industry Is Driving Toward A Sustainable Future’, Forbes, 1 December. Available at: </a:t>
            </a:r>
            <a:r>
              <a:rPr sz="1800">
                <a:latin typeface="Times New Roman" panose="02020603050405020304" charset="0"/>
                <a:cs typeface="Times New Roman" panose="02020603050405020304" charset="0"/>
                <a:hlinkClick r:id="rId4" action="ppaction://hlinkfile"/>
              </a:rPr>
              <a:t>https://www.forbes.com/sites/sap/2021/12/01/how-the-automotive-industry-is-driving-toward-a-sustainable-future/</a:t>
            </a:r>
            <a:r>
              <a:rPr sz="18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sz="1800">
                <a:latin typeface="Times New Roman" panose="02020603050405020304" charset="0"/>
                <a:cs typeface="Times New Roman" panose="02020603050405020304" charset="0"/>
                <a:sym typeface="+mn-ea"/>
              </a:rPr>
              <a:t>(Accessed: 19 November 2023).</a:t>
            </a:r>
            <a:endParaRPr sz="1800">
              <a:latin typeface="Times New Roman" panose="02020603050405020304" charset="0"/>
              <a:cs typeface="Times New Roman" panose="02020603050405020304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 startAt="4"/>
            </a:pP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273030" y="6165215"/>
            <a:ext cx="184086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Qian Liu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/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2304600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5" name="矩形 39"/>
          <p:cNvSpPr/>
          <p:nvPr/>
        </p:nvSpPr>
        <p:spPr>
          <a:xfrm>
            <a:off x="0" y="1905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46" name="文本框 41"/>
          <p:cNvSpPr txBox="1"/>
          <p:nvPr/>
        </p:nvSpPr>
        <p:spPr>
          <a:xfrm>
            <a:off x="46990" y="57150"/>
            <a:ext cx="697865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Arial" panose="020B0604020202020204"/>
                <a:ea typeface="思源黑体 CN Regular" panose="020B0500000000000000" charset="-122"/>
                <a:cs typeface="Arial" panose="020B0604020202020204"/>
              </a:rPr>
              <a:t>References of </a:t>
            </a:r>
            <a:r>
              <a:rPr lang="en-US" altLang="zh-CN" sz="2400" b="1" noProof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Arial" panose="020B0604020202020204"/>
                <a:ea typeface="思源黑体 CN Regular" panose="020B0500000000000000" charset="-122"/>
                <a:cs typeface="Arial" panose="020B0604020202020204"/>
                <a:sym typeface="+mn-ea"/>
              </a:rPr>
              <a:t> Porter’s Five Forces Analysis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Arial" panose="020B0604020202020204"/>
              <a:ea typeface="思源黑体 CN Regular" panose="020B0500000000000000" charset="-122"/>
              <a:cs typeface="Arial" panose="020B0604020202020204"/>
            </a:endParaRPr>
          </a:p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Arial" panose="020B0604020202020204"/>
                <a:ea typeface="思源黑体 CN Regular" panose="020B0500000000000000" charset="-122"/>
                <a:cs typeface="Arial" panose="020B0604020202020204"/>
              </a:rPr>
              <a:t> 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Arial" panose="020B0604020202020204"/>
              <a:ea typeface="思源黑体 CN Regular" panose="020B0500000000000000" charset="-122"/>
              <a:cs typeface="Arial" panose="020B0604020202020204"/>
            </a:endParaRPr>
          </a:p>
        </p:txBody>
      </p:sp>
      <p:sp>
        <p:nvSpPr>
          <p:cNvPr id="1048648" name="文本框 0"/>
          <p:cNvSpPr txBox="1"/>
          <p:nvPr/>
        </p:nvSpPr>
        <p:spPr>
          <a:xfrm>
            <a:off x="46990" y="620395"/>
            <a:ext cx="12179935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457200" lvl="0" indent="-457200">
              <a:lnSpc>
                <a:spcPct val="150000"/>
              </a:lnSpc>
              <a:buFontTx/>
              <a:buAutoNum type="arabicPeriod"/>
            </a:pPr>
            <a:r>
              <a:rPr lang="en-US" altLang="zh-CN" sz="2400" dirty="0" err="1">
                <a:solidFill>
                  <a:srgbClr val="000000"/>
                </a:solidFill>
                <a:latin typeface="Georgia Regular" panose="02040502050405090303" charset="0"/>
                <a:cs typeface="Georgia Regular" panose="02040502050405090303" charset="0"/>
                <a:sym typeface="+mn-ea"/>
              </a:rPr>
              <a:t>Hi</a:t>
            </a:r>
            <a:r>
              <a:rPr lang="en-US" altLang="zh-CN" sz="2400" dirty="0" err="1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ghfill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, D., </a:t>
            </a:r>
            <a:r>
              <a:rPr lang="en-US" altLang="zh-CN" sz="2400" dirty="0" err="1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Baki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, M., </a:t>
            </a:r>
            <a:r>
              <a:rPr lang="en-US" altLang="zh-CN" sz="2400" dirty="0" err="1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Copus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, S., Green, M., Smith, J., &amp; </a:t>
            </a:r>
            <a:r>
              <a:rPr lang="en-US" altLang="zh-CN" sz="2400" dirty="0" err="1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Whineland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, M. (2004). ‘Automotive Industry Analysis - GM, DaimlerChrysler, Toyota, Ford, Honda’. Available at: 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  <a:hlinkClick r:id="rId1"/>
              </a:rPr>
              <a:t>http://www.academicmind.com/unpublishedpapers/business/management/2004-11-000aaa-automotive-industry-analysis.html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 </a:t>
            </a:r>
            <a:r>
              <a:rPr lang="en-GB" sz="2400" dirty="0">
                <a:effectLst/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(Accessed: 5 October 2011). </a:t>
            </a:r>
            <a:endParaRPr lang="en-US" altLang="zh-CN" sz="2400" dirty="0">
              <a:solidFill>
                <a:srgbClr val="00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342900" lvl="0" indent="-342900" algn="l">
              <a:lnSpc>
                <a:spcPct val="150000"/>
              </a:lnSpc>
              <a:buClrTx/>
              <a:buSzTx/>
              <a:buFont typeface="+mj-lt"/>
              <a:buAutoNum type="arabicPeriod"/>
            </a:pP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Volkswagen Group. (2022). </a:t>
            </a:r>
            <a:r>
              <a:rPr lang="en-US" altLang="zh-CN" sz="2400" i="1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Annual Report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 </a:t>
            </a:r>
            <a:r>
              <a:rPr lang="en-US" altLang="zh-CN" sz="2400" i="1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2022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. </a:t>
            </a:r>
            <a:r>
              <a:rPr lang="en-GB" sz="240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Available 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at: </a:t>
            </a:r>
            <a:r>
              <a:rPr lang="en-GB" sz="2400" dirty="0">
                <a:effectLst/>
                <a:latin typeface="Times New Roman Regular" panose="02020503050405090304" charset="0"/>
                <a:cs typeface="Times New Roman Regular" panose="02020503050405090304" charset="0"/>
                <a:hlinkClick r:id="rId2"/>
              </a:rPr>
              <a:t>https://annualreport2022.volkswagenag.com/</a:t>
            </a:r>
            <a:r>
              <a:rPr lang="en-US" altLang="en-GB" sz="240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 </a:t>
            </a:r>
            <a:r>
              <a:rPr lang="en-GB" sz="240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(Accessed: 19</a:t>
            </a:r>
            <a:r>
              <a:rPr lang="en-US" altLang="en-GB" sz="240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 </a:t>
            </a:r>
            <a:r>
              <a:rPr lang="en-GB" sz="2400" dirty="0">
                <a:effectLst/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November</a:t>
            </a:r>
            <a:r>
              <a:rPr lang="en-GB" sz="240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 2023)</a:t>
            </a:r>
            <a:r>
              <a:rPr lang="en-US" altLang="en-GB" sz="240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. </a:t>
            </a:r>
            <a:endParaRPr lang="en-GB" sz="2400" dirty="0">
              <a:effectLst/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40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Qing Li. (2017) ‘Analysis of Volkswagen’s competitive strategy based on Porter’s Five Forces Model’,</a:t>
            </a:r>
            <a:r>
              <a:rPr lang="en-US" altLang="en-GB" sz="240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 </a:t>
            </a:r>
            <a:r>
              <a:rPr lang="en-US" altLang="zh-CN" sz="2400" i="1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Contemporary Economics</a:t>
            </a:r>
            <a:r>
              <a:rPr lang="en-US" altLang="zh-CN" sz="2400" dirty="0">
                <a:solidFill>
                  <a:srgbClr val="000000"/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, (17), pp. 50-51.</a:t>
            </a:r>
            <a:endParaRPr lang="zh-CN" altLang="en-US" sz="2400" dirty="0">
              <a:solidFill>
                <a:srgbClr val="000000"/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10358120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Zhiran Lyu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2304692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3" name=""/>
        <p:cNvGrpSpPr/>
        <p:nvPr/>
      </p:nvGrpSpPr>
      <p:grpSpPr/>
      <p:sp>
        <p:nvSpPr>
          <p:cNvPr id="1048631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2" name="文本框 10"/>
          <p:cNvSpPr txBox="1"/>
          <p:nvPr/>
        </p:nvSpPr>
        <p:spPr>
          <a:xfrm>
            <a:off x="46990" y="620395"/>
            <a:ext cx="11929745" cy="508762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342900" indent="-342900" algn="just">
              <a:lnSpc>
                <a:spcPct val="200000"/>
              </a:lnSpc>
              <a:buClrTx/>
              <a:buSzTx/>
              <a:buFontTx/>
              <a:buAutoNum type="arabicPeriod"/>
            </a:pPr>
            <a:r>
              <a:rPr lang="en-US" altLang="en-GB" sz="2400" dirty="0">
                <a:solidFill>
                  <a:schemeClr val="tx1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Jellinghaus, M. Y. (2022). Analyzing the case of Volkswagen and the transition to electric vehicles in 2020 - sustainability of electric vehicles (Doctoral dissertation).</a:t>
            </a:r>
            <a:endParaRPr lang="en-US" altLang="en-GB" sz="2400" dirty="0">
              <a:solidFill>
                <a:schemeClr val="tx1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342900" indent="-342900" algn="just">
              <a:lnSpc>
                <a:spcPct val="200000"/>
              </a:lnSpc>
              <a:buAutoNum type="arabicPeriod"/>
            </a:pPr>
            <a:r>
              <a:rPr lang="en-US" altLang="en-GB" sz="24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Raj, A. S. (2017). The Volkswagen Way, Profits over Sustainability. </a:t>
            </a:r>
            <a:r>
              <a:rPr lang="en-US" altLang="en-GB" sz="2400" i="1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Journal of Marketing Vistas</a:t>
            </a:r>
            <a:r>
              <a:rPr lang="en-US" altLang="en-GB" sz="24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, 7(2), 50-59.</a:t>
            </a:r>
            <a:endParaRPr lang="zh-CN" altLang="en-US" sz="2400">
              <a:solidFill>
                <a:schemeClr val="tx1"/>
              </a:solidFill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  <a:sym typeface="+mn-ea"/>
            </a:endParaRPr>
          </a:p>
          <a:p>
            <a:pPr marL="342900" indent="-342900" algn="just">
              <a:lnSpc>
                <a:spcPct val="200000"/>
              </a:lnSpc>
              <a:buAutoNum type="arabicPeriod"/>
            </a:pPr>
            <a:r>
              <a:rPr lang="en-GB" sz="24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Volkswagen Group (2022)</a:t>
            </a:r>
            <a:r>
              <a:rPr lang="en-GB" sz="2400" i="1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 'Sustainability at Volkswagen'</a:t>
            </a:r>
            <a:r>
              <a:rPr lang="en-GB" sz="24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. Available at: [</a:t>
            </a:r>
            <a:r>
              <a:rPr lang="en-GB" sz="24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  <a:hlinkClick r:id="rId1"/>
              </a:rPr>
              <a:t>https://www.volkswagen.co.uk/en/electric-and-hybrid/sustainability.html</a:t>
            </a:r>
            <a:r>
              <a:rPr lang="en-GB" sz="2400" dirty="0"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] (Accessed: November 19, 2023).</a:t>
            </a:r>
            <a:endParaRPr lang="en-GB" sz="2400" dirty="0"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342900" indent="-342900" algn="just">
              <a:lnSpc>
                <a:spcPct val="150000"/>
              </a:lnSpc>
              <a:buAutoNum type="arabicPeriod"/>
            </a:pPr>
            <a:endParaRPr lang="en-GB" altLang="en-GB" sz="2400" dirty="0">
              <a:solidFill>
                <a:schemeClr val="tx1"/>
              </a:solidFill>
              <a:effectLst/>
              <a:latin typeface="Times New Roman" panose="02020603050405020304" charset="0"/>
              <a:ea typeface="思源黑体 CN Regular" panose="020B0500000000000000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048646" name="文本框 41"/>
          <p:cNvSpPr txBox="1"/>
          <p:nvPr>
            <p:custDataLst>
              <p:tags r:id="rId2"/>
            </p:custDataLst>
          </p:nvPr>
        </p:nvSpPr>
        <p:spPr>
          <a:xfrm>
            <a:off x="118745" y="0"/>
            <a:ext cx="68586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Arial" panose="020B0604020202020204"/>
                <a:ea typeface="思源黑体 CN Regular" panose="020B0500000000000000" charset="-122"/>
                <a:cs typeface="Arial" panose="020B0604020202020204"/>
              </a:rPr>
              <a:t>References of Porter’s Five Forces Analysis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Arial" panose="020B0604020202020204"/>
              <a:ea typeface="思源黑体 CN Regular" panose="020B0500000000000000" charset="-122"/>
              <a:cs typeface="Arial" panose="020B0604020202020204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10358120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Yixuan Wang</a:t>
            </a: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2304815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8" name="矩形 39"/>
          <p:cNvSpPr/>
          <p:nvPr/>
        </p:nvSpPr>
        <p:spPr>
          <a:xfrm>
            <a:off x="0" y="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689" name="文本框 41"/>
          <p:cNvSpPr txBox="1"/>
          <p:nvPr>
            <p:custDataLst>
              <p:tags r:id="rId1"/>
            </p:custDataLst>
          </p:nvPr>
        </p:nvSpPr>
        <p:spPr>
          <a:xfrm>
            <a:off x="47624" y="-27305"/>
            <a:ext cx="65312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 noProof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Arial" panose="020B0604020202020204"/>
                <a:ea typeface="思源黑体 CN Regular" panose="020B0500000000000000" charset="-122"/>
                <a:cs typeface="Arial" panose="020B0604020202020204"/>
                <a:sym typeface="+mn-ea"/>
              </a:rPr>
              <a:t>References of </a:t>
            </a:r>
            <a:r>
              <a:rPr lang="en-US" altLang="zh-CN" sz="2800" b="1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anose="02020603050405020304" charset="0"/>
                <a:ea typeface="思源黑体 CN Regular" panose="020B0500000000000000" charset="-122"/>
                <a:cs typeface="Times New Roman" panose="02020603050405020304" charset="0"/>
              </a:rPr>
              <a:t>Force Field Analysis </a:t>
            </a:r>
            <a:endParaRPr lang="en-US" altLang="zh-CN" sz="2400" b="1" dirty="0">
              <a:solidFill>
                <a:schemeClr val="accent2">
                  <a:lumMod val="40000"/>
                  <a:lumOff val="60000"/>
                </a:schemeClr>
              </a:solidFill>
              <a:latin typeface="思源黑体 CN Regular" panose="020B0500000000000000" charset="-122"/>
              <a:ea typeface="思源黑体 CN Regular" panose="020B0500000000000000" charset="-122"/>
              <a:cs typeface="Calibri Light" panose="020F030202020403020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2"/>
            </p:custDataLst>
          </p:nvPr>
        </p:nvSpPr>
        <p:spPr>
          <a:xfrm>
            <a:off x="10666095" y="5829935"/>
            <a:ext cx="1467485" cy="10280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Hualin Si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 2304694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12" name="TextBox 3"/>
          <p:cNvSpPr txBox="1"/>
          <p:nvPr/>
        </p:nvSpPr>
        <p:spPr>
          <a:xfrm>
            <a:off x="118745" y="476885"/>
            <a:ext cx="11885295" cy="6080125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marL="342900" indent="-342900" algn="l">
              <a:lnSpc>
                <a:spcPct val="200000"/>
              </a:lnSpc>
              <a:buFont typeface="+mj-lt"/>
              <a:buAutoNum type="arabicPeriod"/>
            </a:pP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Lewin, K. (1951) </a:t>
            </a:r>
            <a:r>
              <a:rPr lang="en-GB" sz="2200" b="0" i="1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Field Theory in Social Science</a:t>
            </a:r>
            <a:r>
              <a:rPr lang="en-US" altLang="en-GB" sz="2200" b="0" i="1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.</a:t>
            </a: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 London</a:t>
            </a:r>
            <a:r>
              <a:rPr lang="en-US" alt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:  Harper &amp; Brothers.</a:t>
            </a:r>
            <a:endParaRPr lang="en-US" altLang="en-GB" sz="2200" b="0" i="0" dirty="0">
              <a:effectLst/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342900" indent="-342900" algn="l">
              <a:lnSpc>
                <a:spcPct val="200000"/>
              </a:lnSpc>
              <a:buFont typeface="+mj-lt"/>
              <a:buAutoNum type="arabicPeriod"/>
            </a:pP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Thomas, J. (1985) </a:t>
            </a:r>
            <a:r>
              <a:rPr lang="en-US" alt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‘</a:t>
            </a: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Force Field Analysis: A New Way to Evaluate Your Strategy</a:t>
            </a:r>
            <a:r>
              <a:rPr lang="en-US" alt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’</a:t>
            </a: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, </a:t>
            </a:r>
            <a:r>
              <a:rPr lang="en-GB" sz="2200" b="0" i="1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Long Range Planning</a:t>
            </a: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, 18</a:t>
            </a:r>
            <a:r>
              <a:rPr lang="en-US" alt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(</a:t>
            </a: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6</a:t>
            </a:r>
            <a:r>
              <a:rPr lang="en-US" alt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),</a:t>
            </a: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 pp. 54-59.</a:t>
            </a:r>
            <a:endParaRPr lang="en-GB" sz="2200" b="0" i="0" dirty="0">
              <a:effectLst/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342900" indent="-342900" algn="l">
              <a:lnSpc>
                <a:spcPct val="200000"/>
              </a:lnSpc>
              <a:buFont typeface="+mj-lt"/>
              <a:buAutoNum type="arabicPeriod"/>
            </a:pP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Volkswagen Group (2022) </a:t>
            </a:r>
            <a:r>
              <a:rPr lang="en-GB" sz="2200" b="0" i="1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Sustainability at Volkswagen</a:t>
            </a: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. Available at: </a:t>
            </a:r>
            <a:r>
              <a:rPr lang="en-GB" sz="2200" b="0" i="0" u="none" strike="noStrike" dirty="0">
                <a:effectLst/>
                <a:latin typeface="Times New Roman Regular" panose="02020503050405090304" charset="0"/>
                <a:cs typeface="Times New Roman Regular" panose="02020503050405090304" charset="0"/>
                <a:hlinkClick r:id="rId3"/>
              </a:rPr>
              <a:t>https://www.volkswagen.co.uk/en/electric-and-hybrid/sustainability.html</a:t>
            </a:r>
            <a:r>
              <a:rPr lang="en-US" altLang="en-GB" sz="2200" b="0" i="0" u="none" strike="noStrike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 </a:t>
            </a: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(Accessed: 19</a:t>
            </a:r>
            <a:r>
              <a:rPr lang="en-US" alt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 </a:t>
            </a:r>
            <a:r>
              <a:rPr lang="en-GB" sz="2200" dirty="0">
                <a:effectLst/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November</a:t>
            </a: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 2023).</a:t>
            </a:r>
            <a:endParaRPr lang="en-GB" sz="2200" b="0" i="0" dirty="0">
              <a:effectLst/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342900" indent="-342900" algn="l">
              <a:lnSpc>
                <a:spcPct val="200000"/>
              </a:lnSpc>
              <a:buFont typeface="+mj-lt"/>
              <a:buAutoNum type="arabicPeriod"/>
            </a:pPr>
            <a:r>
              <a:rPr lang="en-US" alt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Zachary S. [@Zachary Shahan] (2023) Epic Guide to World EV Sales in 2022, [EVANNEX], 11 March. Available at: </a:t>
            </a:r>
            <a:r>
              <a:rPr 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  <a:hlinkClick r:id="rId4" action="ppaction://hlinkfile"/>
              </a:rPr>
              <a:t>https://evannex.com/blogs/news/epic-guide-to-world-ev-sales-in-2022</a:t>
            </a:r>
            <a:r>
              <a:rPr lang="en-US" altLang="en-GB" sz="2200" b="0" i="0" dirty="0">
                <a:effectLst/>
                <a:latin typeface="Times New Roman Regular" panose="02020503050405090304" charset="0"/>
                <a:cs typeface="Times New Roman Regular" panose="02020503050405090304" charset="0"/>
              </a:rPr>
              <a:t> (Accessed: 19 November 2023).</a:t>
            </a:r>
            <a:endParaRPr lang="en-US" altLang="en-GB" sz="2200" b="0" i="0" dirty="0">
              <a:effectLst/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5" name="矩形 39"/>
          <p:cNvSpPr/>
          <p:nvPr/>
        </p:nvSpPr>
        <p:spPr>
          <a:xfrm>
            <a:off x="0" y="19050"/>
            <a:ext cx="12192000" cy="498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思源黑体 CN Regular" panose="020B0500000000000000" charset="-122"/>
              <a:ea typeface="思源黑体 CN Regular" panose="020B0500000000000000" charset="-122"/>
              <a:cs typeface="+mn-cs"/>
            </a:endParaRPr>
          </a:p>
        </p:txBody>
      </p:sp>
      <p:sp>
        <p:nvSpPr>
          <p:cNvPr id="1048646" name="文本框 41"/>
          <p:cNvSpPr txBox="1"/>
          <p:nvPr/>
        </p:nvSpPr>
        <p:spPr>
          <a:xfrm>
            <a:off x="225425" y="19050"/>
            <a:ext cx="452374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6C99DA">
                    <a:lumMod val="40000"/>
                    <a:lumOff val="60000"/>
                  </a:srgbClr>
                </a:solidFill>
                <a:effectLst/>
                <a:uLnTx/>
                <a:uFillTx/>
                <a:latin typeface="Arial" panose="020B0604020202020204"/>
                <a:ea typeface="思源黑体 CN Regular" panose="020B0500000000000000" charset="-122"/>
                <a:cs typeface="Arial" panose="020B0604020202020204"/>
              </a:rPr>
              <a:t>References of SWOT Analysis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rgbClr val="6C99DA">
                  <a:lumMod val="40000"/>
                  <a:lumOff val="60000"/>
                </a:srgbClr>
              </a:solidFill>
              <a:effectLst/>
              <a:uLnTx/>
              <a:uFillTx/>
              <a:latin typeface="Arial" panose="020B0604020202020204"/>
              <a:ea typeface="思源黑体 CN Regular" panose="020B0500000000000000" charset="-122"/>
              <a:cs typeface="Arial" panose="020B0604020202020204"/>
            </a:endParaRPr>
          </a:p>
        </p:txBody>
      </p:sp>
      <p:sp>
        <p:nvSpPr>
          <p:cNvPr id="1048648" name="文本框 0"/>
          <p:cNvSpPr txBox="1"/>
          <p:nvPr/>
        </p:nvSpPr>
        <p:spPr>
          <a:xfrm>
            <a:off x="119380" y="548640"/>
            <a:ext cx="12035155" cy="586803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solidFill>
                  <a:srgbClr val="00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Counterpoint Technology Market Research (2023) G</a:t>
            </a:r>
            <a:r>
              <a:rPr lang="en-US" altLang="zh-CN" sz="2000" i="1" dirty="0">
                <a:solidFill>
                  <a:srgbClr val="00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lobal Electric Vehicle Market Share, Q3 2021 – Q2 2023 - Counterpoint. 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https://www.counterpointresearch.com/zh-hans/insights/global-electric-vehicle-market-share/.</a:t>
            </a:r>
            <a:endParaRPr lang="en-US" altLang="zh-CN" sz="2000" dirty="0">
              <a:solidFill>
                <a:srgbClr val="000000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i="1" dirty="0">
                <a:solidFill>
                  <a:srgbClr val="00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Octopus energy Partnership | Electric | Volkswagen UK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 (2023). https://www.volkswagen.co.uk/en/electric-and-hybrid/partnerships/octopus-energy.html.</a:t>
            </a:r>
            <a:endParaRPr lang="en-US" altLang="zh-CN" sz="2000" dirty="0">
              <a:solidFill>
                <a:srgbClr val="000000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solidFill>
                  <a:srgbClr val="00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Topham, G. et al. (2018b) 'The Volkswagen emissions scandal explained,'</a:t>
            </a:r>
            <a:r>
              <a:rPr lang="en-US" altLang="zh-CN" sz="2000" i="1" dirty="0">
                <a:solidFill>
                  <a:srgbClr val="00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 The Guardian,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 14 February. https://www.theguardian.com/business/ng-interactive/2015/sep/23/volkswagen-emissions-scandal-explained-diesel-cars.</a:t>
            </a:r>
            <a:endParaRPr lang="en-US" altLang="zh-CN" sz="2000" dirty="0">
              <a:solidFill>
                <a:srgbClr val="000000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i="1" dirty="0">
                <a:solidFill>
                  <a:srgbClr val="00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Volkswagen Group Annual Report 2022 (2022)</a:t>
            </a:r>
            <a:r>
              <a:rPr lang="en-US" altLang="zh-CN" sz="2000" dirty="0">
                <a:solidFill>
                  <a:srgbClr val="00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. https://annualreport2022.volkswagenag.com/group-management-report/sustainable-value-enhancement/production.html.</a:t>
            </a:r>
            <a:endParaRPr lang="en-US" altLang="zh-CN" sz="2000" dirty="0">
              <a:solidFill>
                <a:srgbClr val="000000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solidFill>
                  <a:srgbClr val="000000"/>
                </a:solidFill>
                <a:effectLst/>
                <a:latin typeface="Times New Roman" panose="02020603050405020304" charset="0"/>
                <a:cs typeface="Times New Roman" panose="02020603050405020304" charset="0"/>
                <a:sym typeface="+mn-ea"/>
              </a:rPr>
              <a:t>Weihrich, H. (1982). The TOWS matrix—A tool for situational analysis. Long Range Planning, 15(2), 54-66. </a:t>
            </a:r>
            <a:endParaRPr lang="en-US" altLang="zh-CN" sz="2000" dirty="0">
              <a:solidFill>
                <a:srgbClr val="000000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endParaRPr lang="en-US" altLang="zh-CN" sz="2000" dirty="0">
              <a:solidFill>
                <a:srgbClr val="000000"/>
              </a:solidFill>
              <a:effectLst/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"/>
            </p:custDataLst>
          </p:nvPr>
        </p:nvSpPr>
        <p:spPr>
          <a:xfrm>
            <a:off x="10358120" y="5733415"/>
            <a:ext cx="1833880" cy="10928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lnSpc>
                <a:spcPct val="150000"/>
              </a:lnSpc>
            </a:pPr>
            <a:r>
              <a:rPr lang="en-US" altLang="zh-CN" sz="2000" b="1" i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Xinyi Yang</a:t>
            </a:r>
            <a:endParaRPr lang="en-US" altLang="zh-CN" sz="2000" b="1" i="1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2204273</a:t>
            </a: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  <a:p>
            <a:pPr algn="ctr">
              <a:lnSpc>
                <a:spcPct val="150000"/>
              </a:lnSpc>
            </a:pPr>
            <a:endParaRPr lang="en-US" altLang="zh-CN" sz="2000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 descr="Reference List_0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7155" y="44450"/>
            <a:ext cx="5411470" cy="6731000"/>
          </a:xfrm>
          <a:prstGeom prst="rect">
            <a:avLst/>
          </a:prstGeom>
        </p:spPr>
      </p:pic>
      <p:graphicFrame>
        <p:nvGraphicFramePr>
          <p:cNvPr id="7" name="对象 6">
            <a:hlinkClick r:id="" action="ppaction://ole?verb="/>
          </p:cNvPr>
          <p:cNvGraphicFramePr>
            <a:graphicFrameLocks noChangeAspect="1"/>
          </p:cNvGraphicFramePr>
          <p:nvPr/>
        </p:nvGraphicFramePr>
        <p:xfrm>
          <a:off x="5723255" y="5085080"/>
          <a:ext cx="971550" cy="1238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" showAsIcon="1" r:id="rId2" imgW="971550" imgH="1238250" progId="Word.Document.12">
                  <p:embed/>
                </p:oleObj>
              </mc:Choice>
              <mc:Fallback>
                <p:oleObj name="" showAsIcon="1" r:id="rId2" imgW="971550" imgH="1238250" progId="Word.Document.12">
                  <p:embed/>
                  <p:pic>
                    <p:nvPicPr>
                      <p:cNvPr id="0" name="图片 1025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723255" y="5085080"/>
                        <a:ext cx="971550" cy="1238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文本框 7"/>
          <p:cNvSpPr txBox="1"/>
          <p:nvPr/>
        </p:nvSpPr>
        <p:spPr>
          <a:xfrm>
            <a:off x="5663565" y="6407150"/>
            <a:ext cx="60629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rgbClr val="FF0000"/>
                </a:solidFill>
                <a:latin typeface="Cambria" panose="02040503050406030204" charset="0"/>
                <a:cs typeface="Cambria" panose="02040503050406030204" charset="0"/>
              </a:rPr>
              <a:t>You can click the downment to download the reference list</a:t>
            </a:r>
            <a:endParaRPr lang="en-US" altLang="zh-CN">
              <a:solidFill>
                <a:srgbClr val="FF0000"/>
              </a:solidFill>
              <a:latin typeface="Cambria" panose="02040503050406030204" charset="0"/>
              <a:cs typeface="Cambria" panose="02040503050406030204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53" name=""/>
        <p:cNvGrpSpPr/>
        <p:nvPr/>
      </p:nvGrpSpPr>
      <p:grpSpPr/>
      <p:sp>
        <p:nvSpPr>
          <p:cNvPr id="1048732" name="等腰三角形 5"/>
          <p:cNvSpPr/>
          <p:nvPr/>
        </p:nvSpPr>
        <p:spPr>
          <a:xfrm rot="5400000" flipH="1">
            <a:off x="-1449070" y="1449070"/>
            <a:ext cx="6858635" cy="3960495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733" name="等腰三角形 6"/>
          <p:cNvSpPr/>
          <p:nvPr/>
        </p:nvSpPr>
        <p:spPr>
          <a:xfrm rot="5400000" flipH="1">
            <a:off x="-236855" y="236855"/>
            <a:ext cx="5605145" cy="5131435"/>
          </a:xfrm>
          <a:prstGeom prst="triangle">
            <a:avLst>
              <a:gd name="adj" fmla="val 75382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734" name="等腰三角形 7"/>
          <p:cNvSpPr/>
          <p:nvPr/>
        </p:nvSpPr>
        <p:spPr>
          <a:xfrm flipH="1">
            <a:off x="109855" y="4300855"/>
            <a:ext cx="4912360" cy="2557780"/>
          </a:xfrm>
          <a:prstGeom prst="triangle">
            <a:avLst>
              <a:gd name="adj" fmla="val 39994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735" name="等腰三角形 8"/>
          <p:cNvSpPr/>
          <p:nvPr/>
        </p:nvSpPr>
        <p:spPr>
          <a:xfrm rot="10800000" flipH="1">
            <a:off x="170815" y="0"/>
            <a:ext cx="10298430" cy="1505585"/>
          </a:xfrm>
          <a:prstGeom prst="triangle">
            <a:avLst>
              <a:gd name="adj" fmla="val 54741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  <p:sp>
        <p:nvSpPr>
          <p:cNvPr id="1048737" name="文本框 2"/>
          <p:cNvSpPr txBox="1"/>
          <p:nvPr/>
        </p:nvSpPr>
        <p:spPr>
          <a:xfrm>
            <a:off x="4180840" y="2924810"/>
            <a:ext cx="8011160" cy="11804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5400" i="1">
                <a:solidFill>
                  <a:srgbClr val="4F78C9"/>
                </a:solidFill>
                <a:latin typeface="Cambria" panose="02040503050406030204" charset="0"/>
                <a:ea typeface="思源黑体 CN Regular" panose="020B0500000000000000" charset="-122"/>
                <a:cs typeface="Cambria" panose="02040503050406030204" charset="0"/>
              </a:rPr>
              <a:t>Thanks for your attention</a:t>
            </a:r>
            <a:endParaRPr lang="en-US" altLang="zh-CN" sz="5400" i="1">
              <a:solidFill>
                <a:srgbClr val="4F78C9"/>
              </a:solidFill>
              <a:latin typeface="Cambria" panose="02040503050406030204" charset="0"/>
              <a:ea typeface="思源黑体 CN Regular" panose="020B0500000000000000" charset="-122"/>
              <a:cs typeface="Cambria" panose="02040503050406030204" charset="0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50_5*l_h_i*1_1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50_5*l_h_i*1_2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350_5*l_h_i*1_1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350_5*l_h_i*1_2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50_5*l_h_i*1_3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2"/>
  <p:tag name="KSO_WM_UNIT_ID" val="diagram20231350_5*l_h_i*1_4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350_5*l_h_i*1_3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350_5*l_h_i*1_4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5_2"/>
  <p:tag name="KSO_WM_UNIT_ID" val="diagram20231350_5*l_h_i*1_5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6_2"/>
  <p:tag name="KSO_WM_UNIT_ID" val="diagram20231350_5*l_h_i*1_6_2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5_1"/>
  <p:tag name="KSO_WM_UNIT_ID" val="diagram20231350_5*l_h_i*1_5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5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6_1"/>
  <p:tag name="KSO_WM_UNIT_ID" val="diagram20231350_5*l_h_f*1_6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6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5_1"/>
  <p:tag name="KSO_WM_UNIT_ID" val="diagram20231350_5*l_h_f*1_5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7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4_1"/>
  <p:tag name="KSO_WM_UNIT_ID" val="diagram20231350_5*l_h_f*1_4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8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3_1"/>
  <p:tag name="KSO_WM_UNIT_ID" val="diagram20231350_5*l_h_f*1_3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9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2_1"/>
  <p:tag name="KSO_WM_UNIT_ID" val="diagram20231350_5*l_h_f*1_2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0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1350_5*l_h_f*1_1_1"/>
  <p:tag name="KSO_WM_TEMPLATE_CATEGORY" val="diagram"/>
  <p:tag name="KSO_WM_TEMPLATE_INDEX" val="20231350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UNIT_VALUE" val="42"/>
  <p:tag name="KSO_WM_UNIT_PRESET_TEXT" val="单击此处输入你的正文，文字是您思想的提炼，为了最终演示发布的良好效果，请尽量言简意赅的阐述观点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5_1"/>
  <p:tag name="KSO_WM_UNIT_ID" val="diagram20231350_5*l_h_i*1_5_1"/>
  <p:tag name="KSO_WM_TEMPLATE_CATEGORY" val="diagram"/>
  <p:tag name="KSO_WM_TEMPLATE_INDEX" val="2023135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SUBTYPE" val="d"/>
  <p:tag name="KSO_WM_DIAGRAM_MAX_ITEMCNT" val="6"/>
  <p:tag name="KSO_WM_DIAGRAM_MIN_ITEMCNT" val="2"/>
  <p:tag name="KSO_WM_DIAGRAM_VIRTUALLY_FRAME" val="{&quot;height&quot;:338.7,&quot;width&quot;:816.75}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TABLE_ENDDRAG_ORIGIN_RECT" val="794*491"/>
  <p:tag name="TABLE_ENDDRAG_RECT" val="57*28*794*491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#wm#"/>
  <p:tag name="KSO_WM_UNIT_FILL_FORE_SCHEMECOLOR_INDEX_1_BRIGHTNESS" val="0"/>
  <p:tag name="KSO_WM_UNIT_FILL_FORE_SCHEMECOLOR_INDEX_1" val="14"/>
  <p:tag name="KSO_WM_UNIT_FILL_FORE_SCHEMECOLOR_INDEX_1_POS" val="0"/>
  <p:tag name="KSO_WM_UNIT_FILL_FORE_SCHEMECOLOR_INDEX_1_TRANS" val="1"/>
  <p:tag name="KSO_WM_UNIT_FILL_FORE_SCHEMECOLOR_INDEX_2_BRIGHTNESS" val="0.8"/>
  <p:tag name="KSO_WM_UNIT_FILL_FORE_SCHEMECOLOR_INDEX_2" val="5"/>
  <p:tag name="KSO_WM_UNIT_FILL_FORE_SCHEMECOLOR_INDEX_2_POS" val="0.52"/>
  <p:tag name="KSO_WM_UNIT_FILL_FORE_SCHEMECOLOR_INDEX_2_TRANS" val="0.85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1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1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,&quot;colorType&quot;:2,&quot;pos&quot;:0,&quot;rgb&quot;:&quot;#ffffff&quot;,&quot;transparency&quot;:1},{&quot;brightness&quot;:0.800000011920929,&quot;colorType&quot;:1,&quot;foreColorIndex&quot;:5,&quot;pos&quot;:0.5199999809265137,&quot;transparency&quot;:0.8500000238418579}],&quot;type&quot;:3},&quot;glow&quot;:{&quot;colorType&quot;:0},&quot;line&quot;:{&quot;solidLine&quot;:{&quot;brightness&quot;:0,&quot;colorType&quot;:1,&quot;foreColorIndex&quot;:5,&quot;transparency&quot;:0.89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3.xml><?xml version="1.0" encoding="utf-8"?>
<p:tagLst xmlns:p="http://schemas.openxmlformats.org/presentationml/2006/main">
  <p:tag name="KSO_WM_BEAUTIFY_FLAG" val="#wm#"/>
  <p:tag name="KSO_WM_UNIT_FILL_FORE_SCHEMECOLOR_INDEX_1_BRIGHTNESS" val="0"/>
  <p:tag name="KSO_WM_UNIT_FILL_FORE_SCHEMECOLOR_INDEX_1" val="14"/>
  <p:tag name="KSO_WM_UNIT_FILL_FORE_SCHEMECOLOR_INDEX_1_POS" val="0"/>
  <p:tag name="KSO_WM_UNIT_FILL_FORE_SCHEMECOLOR_INDEX_1_TRANS" val="1"/>
  <p:tag name="KSO_WM_UNIT_FILL_FORE_SCHEMECOLOR_INDEX_2_BRIGHTNESS" val="0.8"/>
  <p:tag name="KSO_WM_UNIT_FILL_FORE_SCHEMECOLOR_INDEX_2" val="5"/>
  <p:tag name="KSO_WM_UNIT_FILL_FORE_SCHEMECOLOR_INDEX_2_POS" val="0.81"/>
  <p:tag name="KSO_WM_UNIT_FILL_FORE_SCHEMECOLOR_INDEX_2_TRANS" val="0.75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2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2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,&quot;colorType&quot;:2,&quot;pos&quot;:0,&quot;rgb&quot;:&quot;#ffffff&quot;,&quot;transparency&quot;:1},{&quot;brightness&quot;:0.800000011920929,&quot;colorType&quot;:1,&quot;foreColorIndex&quot;:5,&quot;pos&quot;:0.8100000023841858,&quot;transparency&quot;:0.75}],&quot;type&quot;:3},&quot;glow&quot;:{&quot;colorType&quot;:0},&quot;line&quot;:{&quot;solidLine&quot;:{&quot;brightness&quot;:0,&quot;colorType&quot;:1,&quot;foreColorIndex&quot;:5,&quot;transparency&quot;:0.7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4.xml><?xml version="1.0" encoding="utf-8"?>
<p:tagLst xmlns:p="http://schemas.openxmlformats.org/presentationml/2006/main">
  <p:tag name="KSO_WM_BEAUTIFY_FLAG" val="#wm#"/>
  <p:tag name="KSO_WM_UNIT_FILL_FORE_SCHEMECOLOR_INDEX_1_BRIGHTNESS" val="0"/>
  <p:tag name="KSO_WM_UNIT_FILL_FORE_SCHEMECOLOR_INDEX_1" val="14"/>
  <p:tag name="KSO_WM_UNIT_FILL_FORE_SCHEMECOLOR_INDEX_1_POS" val="0"/>
  <p:tag name="KSO_WM_UNIT_FILL_FORE_SCHEMECOLOR_INDEX_1_TRANS" val="1"/>
  <p:tag name="KSO_WM_UNIT_FILL_FORE_SCHEMECOLOR_INDEX_2_BRIGHTNESS" val="0.8"/>
  <p:tag name="KSO_WM_UNIT_FILL_FORE_SCHEMECOLOR_INDEX_2" val="5"/>
  <p:tag name="KSO_WM_UNIT_FILL_FORE_SCHEMECOLOR_INDEX_2_POS" val="0.77"/>
  <p:tag name="KSO_WM_UNIT_FILL_FORE_SCHEMECOLOR_INDEX_2_TRANS" val="0.5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3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3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,&quot;colorType&quot;:2,&quot;pos&quot;:0,&quot;rgb&quot;:&quot;#ffffff&quot;,&quot;transparency&quot;:1},{&quot;brightness&quot;:0.800000011920929,&quot;colorType&quot;:1,&quot;foreColorIndex&quot;:5,&quot;pos&quot;:0.7699999809265137,&quot;transparency&quot;:0.6000000238418579}],&quot;type&quot;:3},&quot;glow&quot;:{&quot;colorType&quot;:0},&quot;line&quot;:{&quot;solidLine&quot;:{&quot;brightness&quot;:0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5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3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3_1"/>
  <p:tag name="KSO_WM_DIAGRAM_VERSION" val="3"/>
  <p:tag name="KSO_WM_DIAGRAM_COLOR_TRICK" val="3"/>
  <p:tag name="KSO_WM_DIAGRAM_COLOR_TEXT_CAN_REMOVE" val="n"/>
  <p:tag name="KSO_WM_DIAGRAM_GROUP_CODE" val="n1-1"/>
  <p:tag name="KSO_WM_UNIT_PRESET_TEXT" val="添加标题"/>
  <p:tag name="KSO_WM_UNIT_FILL_FORE_SCHEMECOLOR_INDEX" val="10"/>
  <p:tag name="KSO_WM_UNIT_LINE_FORE_SCHEMECOLOR_INDEX" val="10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800000011920929,&quot;colorType&quot;:1,&quot;foreColorIndex&quot;:10,&quot;pos&quot;:0,&quot;transparency&quot;:0},{&quot;brightness&quot;:0,&quot;colorType&quot;:1,&quot;foreColorIndex&quot;:10,&quot;pos&quot;:0.47999998927116394,&quot;transparency&quot;:0}],&quot;type&quot;:3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6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3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3_1"/>
  <p:tag name="KSO_WM_UNIT_FILL_FORE_SCHEMECOLOR_INDEX" val="10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10,&quot;pos&quot;:0.03999999910593033,&quot;transparency&quot;:0},{&quot;brightness&quot;:0,&quot;colorType&quot;:1,&quot;foreColorIndex&quot;:10,&quot;pos&quot;:0.5400000214576721,&quot;transparency&quot;:0},{&quot;brightness&quot;:0,&quot;colorType&quot;:1,&quot;foreColorIndex&quot;:10,&quot;pos&quot;:1,&quot;transparency&quot;:0}],&quot;type&quot;:3},&quot;glow&quot;:{&quot;colorType&quot;:0},&quot;line&quot;:{&quot;gradient&quot;:[{&quot;brightness&quot;:0.800000011920929,&quot;colorType&quot;:1,&quot;foreColorIndex&quot;:10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10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7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3_1"/>
  <p:tag name="KSO_WM_UNIT_ID" val="diagram20230964_5*n_h_h_f*1_2_3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8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10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10"/>
  <p:tag name="KSO_WM_UNIT_FILL_FORE_SCHEMECOLOR_INDEX_2_POS" val="0.48"/>
  <p:tag name="KSO_WM_UNIT_FILL_FORE_SCHEMECOLOR_INDEX_2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2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2_1"/>
  <p:tag name="KSO_WM_DIAGRAM_VERSION" val="3"/>
  <p:tag name="KSO_WM_DIAGRAM_COLOR_TRICK" val="3"/>
  <p:tag name="KSO_WM_DIAGRAM_COLOR_TEXT_CAN_REMOVE" val="n"/>
  <p:tag name="KSO_WM_UNIT_VALUE" val="6"/>
  <p:tag name="KSO_WM_DIAGRAM_GROUP_CODE" val="n1-1"/>
  <p:tag name="KSO_WM_UNIT_PRESET_TEXT" val="添加标题"/>
  <p:tag name="KSO_WM_UNIT_FILL_FORE_SCHEMECOLOR_INDEX" val="8"/>
  <p:tag name="KSO_WM_UNIT_LINE_FORE_SCHEMECOLOR_INDEX" val="8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6000000238418579,&quot;colorType&quot;:1,&quot;foreColorIndex&quot;:8,&quot;pos&quot;:0,&quot;transparency&quot;:0},{&quot;brightness&quot;:0,&quot;colorType&quot;:1,&quot;foreColorIndex&quot;:8,&quot;pos&quot;:0.47999998927116394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2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2_1"/>
  <p:tag name="KSO_WM_UNIT_FILL_FORE_SCHEMECOLOR_INDEX" val="8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8,&quot;pos&quot;:0.03999999910593033,&quot;transparency&quot;:0},{&quot;brightness&quot;:0,&quot;colorType&quot;:1,&quot;foreColorIndex&quot;:8,&quot;pos&quot;:1,&quot;transparency&quot;:0},{&quot;brightness&quot;:0,&quot;colorType&quot;:1,&quot;foreColorIndex&quot;:8,&quot;pos&quot;:0.5400000214576721,&quot;transparency&quot;:0}],&quot;type&quot;:3},&quot;glow&quot;:{&quot;colorType&quot;:0},&quot;line&quot;:{&quot;gradient&quot;:[{&quot;brightness&quot;:0.800000011920929,&quot;colorType&quot;:1,&quot;foreColorIndex&quot;:8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8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2_1"/>
  <p:tag name="KSO_WM_UNIT_ID" val="diagram20230964_5*n_h_h_f*1_2_2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1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1_1"/>
  <p:tag name="KSO_WM_DIAGRAM_VERSION" val="3"/>
  <p:tag name="KSO_WM_DIAGRAM_COLOR_TRICK" val="3"/>
  <p:tag name="KSO_WM_DIAGRAM_COLOR_TEXT_CAN_REMOVE" val="n"/>
  <p:tag name="KSO_WM_UNIT_VALUE" val="6"/>
  <p:tag name="KSO_WM_DIAGRAM_GROUP_CODE" val="n1-1"/>
  <p:tag name="KSO_WM_UNIT_PRESET_TEXT" val="添加标题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6000000238418579,&quot;colorType&quot;:1,&quot;foreColorIndex&quot;:5,&quot;pos&quot;:0,&quot;transparency&quot;:0},{&quot;brightness&quot;:0,&quot;colorType&quot;:1,&quot;foreColorIndex&quot;:5,&quot;pos&quot;:0.47999998927116394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1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1_1"/>
  <p:tag name="KSO_WM_UNIT_FILL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5,&quot;pos&quot;:0.03999999910593033,&quot;transparency&quot;:0},{&quot;brightness&quot;:0,&quot;colorType&quot;:1,&quot;foreColorIndex&quot;:5,&quot;pos&quot;:0.540000021457672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5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1_1"/>
  <p:tag name="KSO_WM_UNIT_ID" val="diagram20230964_5*n_h_h_f*1_2_1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4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4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4_1"/>
  <p:tag name="KSO_WM_DIAGRAM_VERSION" val="3"/>
  <p:tag name="KSO_WM_DIAGRAM_COLOR_TRICK" val="3"/>
  <p:tag name="KSO_WM_DIAGRAM_COLOR_TEXT_CAN_REMOVE" val="n"/>
  <p:tag name="KSO_WM_DIAGRAM_GROUP_CODE" val="n1-1"/>
  <p:tag name="KSO_WM_UNIT_PRESET_TEXT" val="添加标题"/>
  <p:tag name="KSO_WM_UNIT_FILL_FORE_SCHEMECOLOR_INDEX" val="5"/>
  <p:tag name="KSO_WM_UNIT_LINE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6000000238418579,&quot;colorType&quot;:1,&quot;foreColorIndex&quot;:5,&quot;pos&quot;:0,&quot;transparency&quot;:0},{&quot;brightness&quot;:0,&quot;colorType&quot;:1,&quot;foreColorIndex&quot;:5,&quot;pos&quot;:0.47999998927116394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4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4_1"/>
  <p:tag name="KSO_WM_UNIT_FILL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5,&quot;pos&quot;:0.03999999910593033,&quot;transparency&quot;:0},{&quot;brightness&quot;:0,&quot;colorType&quot;:1,&quot;foreColorIndex&quot;:5,&quot;pos&quot;:0.540000021457672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5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4_1"/>
  <p:tag name="KSO_WM_UNIT_ID" val="diagram20230964_5*n_h_h_f*1_2_4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7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8"/>
  <p:tag name="KSO_WM_UNIT_FILL_FORE_SCHEMECOLOR_INDEX_2_POS" val="0.48"/>
  <p:tag name="KSO_WM_UNIT_FILL_FORE_SCHEMECOLOR_INDEX_2_TRANS" val="0"/>
  <p:tag name="KSO_WM_UNIT_FILL_FORE_SCHEMECOLOR_INDEX_3_BRIGHTNESS" val="0.4"/>
  <p:tag name="KSO_WM_UNIT_FILL_FORE_SCHEMECOLOR_INDEX_3" val="8"/>
  <p:tag name="KSO_WM_UNIT_FILL_FORE_SCHEMECOLOR_INDEX_3_POS" val="1"/>
  <p:tag name="KSO_WM_UNIT_FILL_FORE_SCHEMECOLOR_INDEX_3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5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5_1"/>
  <p:tag name="KSO_WM_DIAGRAM_VERSION" val="3"/>
  <p:tag name="KSO_WM_DIAGRAM_COLOR_TRICK" val="3"/>
  <p:tag name="KSO_WM_DIAGRAM_COLOR_TEXT_CAN_REMOVE" val="n"/>
  <p:tag name="KSO_WM_DIAGRAM_GROUP_CODE" val="n1-1"/>
  <p:tag name="KSO_WM_UNIT_PRESET_TEXT" val="添加标题"/>
  <p:tag name="KSO_WM_UNIT_FILL_FORE_SCHEMECOLOR_INDEX" val="8"/>
  <p:tag name="KSO_WM_UNIT_LINE_FORE_SCHEMECOLOR_INDEX" val="8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6000000238418579,&quot;colorType&quot;:1,&quot;foreColorIndex&quot;:8,&quot;pos&quot;:0,&quot;transparency&quot;:0},{&quot;brightness&quot;:0,&quot;colorType&quot;:1,&quot;foreColorIndex&quot;:8,&quot;pos&quot;:0.47999998927116394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8"/>
  <p:tag name="KSO_WM_UNIT_LINE_FORE_SCHEMECOLOR_INDEX_1" val="8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8"/>
  <p:tag name="KSO_WM_UNIT_LINE_FORE_SCHEMECOLOR_INDEX_3" val="8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8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5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5_1"/>
  <p:tag name="KSO_WM_UNIT_FILL_FORE_SCHEMECOLOR_INDEX" val="8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8,&quot;pos&quot;:0.03999999910593033,&quot;transparency&quot;:0},{&quot;brightness&quot;:0,&quot;colorType&quot;:1,&quot;foreColorIndex&quot;:8,&quot;pos&quot;:1,&quot;transparency&quot;:0},{&quot;brightness&quot;:0,&quot;colorType&quot;:1,&quot;foreColorIndex&quot;:8,&quot;pos&quot;:0.5400000214576721,&quot;transparency&quot;:0}],&quot;type&quot;:3},&quot;glow&quot;:{&quot;colorType&quot;:0},&quot;line&quot;:{&quot;gradient&quot;:[{&quot;brightness&quot;:0.800000011920929,&quot;colorType&quot;:1,&quot;foreColorIndex&quot;:8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8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5_1"/>
  <p:tag name="KSO_WM_UNIT_ID" val="diagram20230964_5*n_h_h_f*1_2_5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0.xml><?xml version="1.0" encoding="utf-8"?>
<p:tagLst xmlns:p="http://schemas.openxmlformats.org/presentationml/2006/main">
  <p:tag name="KSO_WM_BEAUTIFY_FLAG" val="#wm#"/>
  <p:tag name="KSO_WM_UNIT_FILL_FORE_SCHEMECOLOR_INDEX_1_BRIGHTNESS" val="0.4"/>
  <p:tag name="KSO_WM_UNIT_FILL_FORE_SCHEMECOLOR_INDEX_1" val="10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10"/>
  <p:tag name="KSO_WM_UNIT_FILL_FORE_SCHEMECOLOR_INDEX_2_POS" val="0.48"/>
  <p:tag name="KSO_WM_UNIT_FILL_FORE_SCHEMECOLOR_INDEX_2_TRANS" val="0"/>
  <p:tag name="KSO_WM_UNIT_FILL_GRADIENT_TYPE" val="0"/>
  <p:tag name="KSO_WM_UNIT_FILL_GRADIENT_ANGLE" val="90"/>
  <p:tag name="KSO_WM_UNIT_FILL_GRADIENT_DIRECTION" val="1"/>
  <p:tag name="KSO_WM_UNIT_FILL_TYPE" val="3"/>
  <p:tag name="KSO_WM_UNIT_LINE_FORE_SCHEMECOLOR_INDEX_BRIGHTNESS" val="0"/>
  <p:tag name="KSO_WM_UNIT_LINE_FILL_TYPE" val="2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h_a*1_2_6_1"/>
  <p:tag name="KSO_WM_TEMPLATE_CATEGORY" val="diagram"/>
  <p:tag name="KSO_WM_TEMPLATE_INDEX" val="20230964"/>
  <p:tag name="KSO_WM_UNIT_LAYERLEVEL" val="1_1_1_1"/>
  <p:tag name="KSO_WM_TAG_VERSION" val="3.0"/>
  <p:tag name="KSO_WM_UNIT_ISCONTENTSTITLE" val="0"/>
  <p:tag name="KSO_WM_UNIT_ISNUMDGMTITLE" val="0"/>
  <p:tag name="KSO_WM_UNIT_NOCLEAR" val="0"/>
  <p:tag name="KSO_WM_UNIT_TYPE" val="n_h_h_a"/>
  <p:tag name="KSO_WM_UNIT_INDEX" val="1_2_6_1"/>
  <p:tag name="KSO_WM_DIAGRAM_VERSION" val="3"/>
  <p:tag name="KSO_WM_DIAGRAM_COLOR_TRICK" val="3"/>
  <p:tag name="KSO_WM_DIAGRAM_COLOR_TEXT_CAN_REMOVE" val="n"/>
  <p:tag name="KSO_WM_DIAGRAM_GROUP_CODE" val="n1-1"/>
  <p:tag name="KSO_WM_UNIT_VALUE" val="6"/>
  <p:tag name="KSO_WM_UNIT_PRESET_TEXT" val="添加标题"/>
  <p:tag name="KSO_WM_UNIT_FILL_FORE_SCHEMECOLOR_INDEX" val="10"/>
  <p:tag name="KSO_WM_UNIT_LINE_FORE_SCHEMECOLOR_INDEX" val="10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800000011920929,&quot;colorType&quot;:1,&quot;foreColorIndex&quot;:10,&quot;pos&quot;:0,&quot;transparency&quot;:0},{&quot;brightness&quot;:0,&quot;colorType&quot;:1,&quot;foreColorIndex&quot;:10,&quot;pos&quot;:0.47999998927116394,&quot;transparency&quot;:0}],&quot;type&quot;:3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1.xml><?xml version="1.0" encoding="utf-8"?>
<p:tagLst xmlns:p="http://schemas.openxmlformats.org/presentationml/2006/main">
  <p:tag name="KSO_WM_UNIT_FILL_FORE_SCHEMECOLOR_INDEX_1_BRIGHTNESS" val="0"/>
  <p:tag name="KSO_WM_UNIT_FILL_FORE_SCHEMECOLOR_INDEX_1" val="10"/>
  <p:tag name="KSO_WM_UNIT_FILL_FORE_SCHEMECOLOR_INDEX_1_POS" val="0.04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0"/>
  <p:tag name="KSO_WM_UNIT_FILL_GRADIENT_ANGLE" val="45"/>
  <p:tag name="KSO_WM_UNIT_FILL_GRADIENT_DIRECTION" val="0"/>
  <p:tag name="KSO_WM_UNIT_FILL_TYPE" val="3"/>
  <p:tag name="KSO_WM_UNIT_TEXT_FILL_FORE_SCHEMECOLOR_INDEX_BRIGHTNESS" val="0"/>
  <p:tag name="KSO_WM_UNIT_TEXT_FILL_TYPE" val="1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BEAUTIFY_FLAG" val="#wm#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HIGHLIGHT" val="0"/>
  <p:tag name="KSO_WM_UNIT_COMPATIBLE" val="0"/>
  <p:tag name="KSO_WM_UNIT_DIAGRAM_ISNUMVISUAL" val="0"/>
  <p:tag name="KSO_WM_UNIT_DIAGRAM_ISREFERUNIT" val="0"/>
  <p:tag name="KSO_WM_UNIT_ID" val="diagram20230964_5*n_h_h_i*1_2_6_1"/>
  <p:tag name="KSO_WM_TEMPLATE_CATEGORY" val="diagram"/>
  <p:tag name="KSO_WM_TEMPLATE_INDEX" val="20230964"/>
  <p:tag name="KSO_WM_UNIT_LAYERLEVEL" val="1_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h_i"/>
  <p:tag name="KSO_WM_UNIT_INDEX" val="1_2_6_1"/>
  <p:tag name="KSO_WM_UNIT_FILL_FORE_SCHEMECOLOR_INDEX" val="10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4000000059604645,&quot;colorType&quot;:1,&quot;foreColorIndex&quot;:10,&quot;pos&quot;:0.03999999910593033,&quot;transparency&quot;:0},{&quot;brightness&quot;:0,&quot;colorType&quot;:1,&quot;foreColorIndex&quot;:10,&quot;pos&quot;:0.5400000214576721,&quot;transparency&quot;:0},{&quot;brightness&quot;:0,&quot;colorType&quot;:1,&quot;foreColorIndex&quot;:10,&quot;pos&quot;:1,&quot;transparency&quot;:0}],&quot;type&quot;:3},&quot;glow&quot;:{&quot;colorType&quot;:0},&quot;line&quot;:{&quot;gradient&quot;:[{&quot;brightness&quot;:0.800000011920929,&quot;colorType&quot;:1,&quot;foreColorIndex&quot;:10,&quot;pos&quot;:0,&quot;transparency&quot;:0},{&quot;brightness&quot;:0.949999988079071,&quot;colorType&quot;:2,&quot;pos&quot;:0.3700000047683716,&quot;rgb&quot;:&quot;#fdfeff&quot;,&quot;transparency&quot;:0},{&quot;brightness&quot;:0.800000011920929,&quot;colorType&quot;:1,&quot;foreColorIndex&quot;:10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6_1"/>
  <p:tag name="KSO_WM_UNIT_ID" val="diagram20230964_5*n_h_h_f*1_2_6_1"/>
  <p:tag name="KSO_WM_TEMPLATE_CATEGORY" val="diagram"/>
  <p:tag name="KSO_WM_TEMPLATE_INDEX" val="20230964"/>
  <p:tag name="KSO_WM_UNIT_LAYERLEVEL" val="1_1_1_1"/>
  <p:tag name="KSO_WM_TAG_VERSION" val="3.0"/>
  <p:tag name="KSO_WM_BEAUTIFY_FLAG" val="#wm#"/>
  <p:tag name="KSO_WM_DIAGRAM_VERSION" val="3"/>
  <p:tag name="KSO_WM_DIAGRAM_COLOR_TRICK" val="3"/>
  <p:tag name="KSO_WM_DIAGRAM_COLOR_TEXT_CAN_REMOVE" val="n"/>
  <p:tag name="KSO_WM_UNIT_VALUE" val="36"/>
  <p:tag name="KSO_WM_DIAGRAM_GROUP_CODE" val="n1-1"/>
  <p:tag name="KSO_WM_UNIT_PRESET_TEXT" val="输入你的智能&#10;图形项正文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3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4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4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4000000059604645,&quot;transparency&quot;:0.6499999761581421},{&quot;brightness&quot;:0.6000000238418579,&quot;colorType&quot;:1,&quot;foreColorIndex&quot;:5,&quot;pos&quot;:0.8799999952316284,&quot;transparency&quot;:0},{&quot;brightness&quot;:0,&quot;colorType&quot;:1,&quot;foreColorIndex&quot;:5,&quot;pos&quot;:1,&quot;transparency&quot;:0.6499999761581421},{&quot;brightness&quot;:0,&quot;colorType&quot;:1,&quot;foreColorIndex&quot;:5,&quot;pos&quot;:0.07000000029802322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4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0964_5*n_h_i*1_1_5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DIAGRAM_GROUP_CODE" val="n1-1"/>
  <p:tag name="KSO_WM_UNIT_TYPE" val="n_h_i"/>
  <p:tag name="KSO_WM_UNIT_INDEX" val="1_1_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4000000059604645,&quot;transparency&quot;:0.6499999761581421},{&quot;brightness&quot;:0.6000000238418579,&quot;colorType&quot;:1,&quot;foreColorIndex&quot;:5,&quot;pos&quot;:0.8799999952316284,&quot;transparency&quot;:0},{&quot;brightness&quot;:0,&quot;colorType&quot;:1,&quot;foreColorIndex&quot;:5,&quot;pos&quot;:1,&quot;transparency&quot;:0.6499999761581421},{&quot;brightness&quot;:0,&quot;colorType&quot;:1,&quot;foreColorIndex&quot;:5,&quot;pos&quot;:0.07000000029802322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5.xml><?xml version="1.0" encoding="utf-8"?>
<p:tagLst xmlns:p="http://schemas.openxmlformats.org/presentationml/2006/main">
  <p:tag name="KSO_WM_BEAUTIFY_FLAG" val="#wm#"/>
  <p:tag name="KSO_WM_UNIT_FILL_FORE_SCHEMECOLOR_INDEX_1_BRIGHTNESS" val="0.6"/>
  <p:tag name="KSO_WM_UNIT_FILL_FORE_SCHEMECOLOR_INDEX_1" val="5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5"/>
  <p:tag name="KSO_WM_UNIT_FILL_FORE_SCHEMECOLOR_INDEX_2_POS" val="0.44"/>
  <p:tag name="KSO_WM_UNIT_FILL_FORE_SCHEMECOLOR_INDEX_2_TRANS" val="0"/>
  <p:tag name="KSO_WM_UNIT_FILL_GRADIENT_TYPE" val="2"/>
  <p:tag name="KSO_WM_UNIT_FILL_GRADIENT_ANGLE" val="0"/>
  <p:tag name="KSO_WM_UNIT_FILL_GRADIENT_DIRECTION" val="12"/>
  <p:tag name="KSO_WM_UNIT_FILL_TYPE" val="3"/>
  <p:tag name="KSO_WM_UNIT_LINE_FORE_SCHEMECOLOR_INDEX_1_BRIGHTNESS" val="0.55"/>
  <p:tag name="KSO_WM_UNIT_LINE_FORE_SCHEMECOLOR_INDEX_1" val="5"/>
  <p:tag name="KSO_WM_UNIT_LINE_FORE_SCHEMECOLOR_INDEX_1_POS" val="0"/>
  <p:tag name="KSO_WM_UNIT_LINE_FORE_SCHEMECOLOR_INDEX_1_TRANS" val="0"/>
  <p:tag name="KSO_WM_UNIT_LINE_FORE_SCHEMECOLOR_INDEX_2_BRIGHTNESS" val="0.95"/>
  <p:tag name="KSO_WM_UNIT_LINE_FORE_SCHEMECOLOR_INDEX_2" val="5"/>
  <p:tag name="KSO_WM_UNIT_LINE_FORE_SCHEMECOLOR_INDEX_2_POS" val="0.37"/>
  <p:tag name="KSO_WM_UNIT_LINE_FORE_SCHEMECOLOR_INDEX_2_TRANS" val="0"/>
  <p:tag name="KSO_WM_UNIT_LINE_FORE_SCHEMECOLOR_INDEX_3_BRIGHTNESS" val="0.7"/>
  <p:tag name="KSO_WM_UNIT_LINE_FORE_SCHEMECOLOR_INDEX_3" val="5"/>
  <p:tag name="KSO_WM_UNIT_LINE_FORE_SCHEMECOLOR_INDEX_3_POS" val="0.71"/>
  <p:tag name="KSO_WM_UNIT_LINE_FORE_SCHEMECOLOR_INDEX_3_TRANS" val="0"/>
  <p:tag name="KSO_WM_UNIT_LINE_FORE_SCHEMECOLOR_INDEX_4_BRIGHTNESS" val="0"/>
  <p:tag name="KSO_WM_UNIT_LINE_FORE_SCHEMECOLOR_INDEX_4" val="14"/>
  <p:tag name="KSO_WM_UNIT_LINE_FORE_SCHEMECOLOR_INDEX_4_POS" val="1"/>
  <p:tag name="KSO_WM_UNIT_LINE_FORE_SCHEMECOLOR_INDEX_4_TRANS" val="0"/>
  <p:tag name="KSO_WM_UNIT_LINE_GRADIENT_TYPE" val="0"/>
  <p:tag name="KSO_WM_UNIT_LINE_GRADIENT_ANGLE" val="270"/>
  <p:tag name="KSO_WM_UNIT_LINE_GRADIENT_DIRECTION" val="6"/>
  <p:tag name="KSO_WM_UNIT_LINE_FILL_TYPE" val="5"/>
  <p:tag name="KSO_WM_UNIT_SHADOW_SCHEMECOLOR_INDEX_BRIGHTNESS" val="0"/>
  <p:tag name="KSO_WM_UNIT_SHADOW_SCHEMECOLOR_INDEX" val="5"/>
  <p:tag name="KSO_WM_UNIT_TEXT_FILL_FORE_SCHEMECOLOR_INDEX_BRIGHTNESS" val="0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ID" val="diagram20230964_5*n_h_a*1_1_1"/>
  <p:tag name="KSO_WM_TEMPLATE_CATEGORY" val="diagram"/>
  <p:tag name="KSO_WM_TEMPLATE_INDEX" val="20230964"/>
  <p:tag name="KSO_WM_UNIT_LAYERLEVEL" val="1_1_1"/>
  <p:tag name="KSO_WM_TAG_VERSION" val="3.0"/>
  <p:tag name="KSO_WM_DIAGRAM_VERSION" val="3"/>
  <p:tag name="KSO_WM_DIAGRAM_COLOR_TRICK" val="3"/>
  <p:tag name="KSO_WM_DIAGRAM_COLOR_TEXT_CAN_REMOVE" val="n"/>
  <p:tag name="KSO_WM_UNIT_ISCONTENTSTITLE" val="0"/>
  <p:tag name="KSO_WM_UNIT_ISNUMDGMTITLE" val="0"/>
  <p:tag name="KSO_WM_UNIT_NOCLEAR" val="0"/>
  <p:tag name="KSO_WM_UNIT_VALUE" val="30"/>
  <p:tag name="KSO_WM_DIAGRAM_GROUP_CODE" val="n1-1"/>
  <p:tag name="KSO_WM_UNIT_TYPE" val="n_h_a"/>
  <p:tag name="KSO_WM_UNIT_INDEX" val="1_1_1"/>
  <p:tag name="KSO_WM_UNIT_PRESET_TEXT" val="单击添加项标题"/>
  <p:tag name="KSO_WM_UNIT_FILL_FORE_SCHEMECOLOR_INDEX" val="5"/>
  <p:tag name="KSO_WM_DIAGRAM_MAX_ITEMCNT" val="6"/>
  <p:tag name="KSO_WM_DIAGRAM_MIN_ITEMCNT" val="2"/>
  <p:tag name="KSO_WM_DIAGRAM_VIRTUALLY_FRAME" val="{&quot;height&quot;:345.8999999999999,&quot;width&quot;:704.95}"/>
  <p:tag name="KSO_WM_DIAGRAM_COLOR_MATCH_VALUE" val="{&quot;shape&quot;:{&quot;fill&quot;:{&quot;gradient&quot;:[{&quot;brightness&quot;:0.800000011920929,&quot;colorType&quot;:1,&quot;foreColorIndex&quot;:5,&quot;pos&quot;:1,&quot;transparency&quot;:0},{&quot;brightness&quot;:0.4000000059604645,&quot;colorType&quot;:1,&quot;foreColorIndex&quot;:5,&quot;pos&quot;:0,&quot;transparency&quot;:0},{&quot;brightness&quot;:0,&quot;colorType&quot;:1,&quot;foreColorIndex&quot;:5,&quot;pos&quot;:0.3400000035762787,&quot;transparency&quot;:0},{&quot;brightness&quot;:0,&quot;colorType&quot;:1,&quot;foreColorIndex&quot;:5,&quot;pos&quot;:0.6200000047683716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,&quot;colorType&quot;:2,&quot;pos&quot;:0.3700000047683716,&quot;rgb&quot;:&quot;#ffffff&quot;,&quot;transparency&quot;:0},{&quot;brightness&quot;:0.800000011920929,&quot;colorType&quot;:1,&quot;foreColorIndex&quot;:5,&quot;pos&quot;:0.7099999785423279,&quot;transparency&quot;:0},{&quot;brightness&quot;:0,&quot;colorType&quot;:2,&quot;pos&quot;:1,&quot;rgb&quot;:&quot;#ffffff&quot;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resource_record_key" val="{&quot;70&quot;:[3312623,3316162,3312652]}"/>
  <p:tag name="commondata" val="eyJjb3VudCI6MTcsImhkaWQiOiIzMTA1Mzk3NjAwNGMzOTBlNWRmNjY4OTAwYjE0ZTQ5NSIsInVzZXJDb3VudCI6M30="/>
</p:tagLst>
</file>

<file path=ppt/theme/theme1.xml><?xml version="1.0" encoding="utf-8"?>
<a:theme xmlns:a="http://schemas.openxmlformats.org/drawingml/2006/main" name="默认设计模板">
  <a:themeElements>
    <a:clrScheme name="水天一色">
      <a:dk1>
        <a:srgbClr val="000000"/>
      </a:dk1>
      <a:lt1>
        <a:srgbClr val="FFFFFF"/>
      </a:lt1>
      <a:dk2>
        <a:srgbClr val="D0D9E8"/>
      </a:dk2>
      <a:lt2>
        <a:srgbClr val="B6CDE8"/>
      </a:lt2>
      <a:accent1>
        <a:srgbClr val="94B9E5"/>
      </a:accent1>
      <a:accent2>
        <a:srgbClr val="6C99DA"/>
      </a:accent2>
      <a:accent3>
        <a:srgbClr val="4F78C9"/>
      </a:accent3>
      <a:accent4>
        <a:srgbClr val="3B539D"/>
      </a:accent4>
      <a:accent5>
        <a:srgbClr val="273677"/>
      </a:accent5>
      <a:accent6>
        <a:srgbClr val="212A4D"/>
      </a:accent6>
      <a:hlink>
        <a:srgbClr val="866054"/>
      </a:hlink>
      <a:folHlink>
        <a:srgbClr val="422F28"/>
      </a:folHlink>
    </a:clrScheme>
    <a:fontScheme name="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默认设计模板">
  <a:themeElements>
    <a:clrScheme name="水天一色">
      <a:dk1>
        <a:srgbClr val="000000"/>
      </a:dk1>
      <a:lt1>
        <a:srgbClr val="FFFFFF"/>
      </a:lt1>
      <a:dk2>
        <a:srgbClr val="D0D9E8"/>
      </a:dk2>
      <a:lt2>
        <a:srgbClr val="B6CDE8"/>
      </a:lt2>
      <a:accent1>
        <a:srgbClr val="94B9E5"/>
      </a:accent1>
      <a:accent2>
        <a:srgbClr val="6C99DA"/>
      </a:accent2>
      <a:accent3>
        <a:srgbClr val="4F78C9"/>
      </a:accent3>
      <a:accent4>
        <a:srgbClr val="3B539D"/>
      </a:accent4>
      <a:accent5>
        <a:srgbClr val="273677"/>
      </a:accent5>
      <a:accent6>
        <a:srgbClr val="212A4D"/>
      </a:accent6>
      <a:hlink>
        <a:srgbClr val="866054"/>
      </a:hlink>
      <a:folHlink>
        <a:srgbClr val="422F28"/>
      </a:folHlink>
    </a:clrScheme>
    <a:fontScheme name="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10077</Words>
  <Application>WPS 演示</Application>
  <PresentationFormat/>
  <Paragraphs>476</Paragraphs>
  <Slides>29</Slides>
  <Notes>0</Notes>
  <HiddenSlides>0</HiddenSlides>
  <MMClips>0</MMClips>
  <ScaleCrop>false</ScaleCrop>
  <HeadingPairs>
    <vt:vector size="8" baseType="variant">
      <vt:variant>
        <vt:lpstr>已用的字体</vt:lpstr>
      </vt:variant>
      <vt:variant>
        <vt:i4>22</vt:i4>
      </vt:variant>
      <vt:variant>
        <vt:lpstr>主题</vt:lpstr>
      </vt:variant>
      <vt:variant>
        <vt:i4>2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54" baseType="lpstr">
      <vt:lpstr>Arial</vt:lpstr>
      <vt:lpstr>宋体</vt:lpstr>
      <vt:lpstr>Wingdings</vt:lpstr>
      <vt:lpstr>Times New Roman</vt:lpstr>
      <vt:lpstr>思源黑体 CN Heavy</vt:lpstr>
      <vt:lpstr>黑体</vt:lpstr>
      <vt:lpstr>思源黑体 CN Regular</vt:lpstr>
      <vt:lpstr>Cambria</vt:lpstr>
      <vt:lpstr>Calibri</vt:lpstr>
      <vt:lpstr>Times New Roman Bold</vt:lpstr>
      <vt:lpstr>微软雅黑</vt:lpstr>
      <vt:lpstr>Wingdings</vt:lpstr>
      <vt:lpstr>Calibri Light</vt:lpstr>
      <vt:lpstr>Arial</vt:lpstr>
      <vt:lpstr>Arial Unicode MS</vt:lpstr>
      <vt:lpstr>Georgia</vt:lpstr>
      <vt:lpstr>Courier New</vt:lpstr>
      <vt:lpstr>Georgia Bold</vt:lpstr>
      <vt:lpstr>+中文标题</vt:lpstr>
      <vt:lpstr>Georgia Regular</vt:lpstr>
      <vt:lpstr>Times New Roman Regular</vt:lpstr>
      <vt:lpstr>Segoe Print</vt:lpstr>
      <vt:lpstr>默认设计模板</vt:lpstr>
      <vt:lpstr>2_默认设计模板</vt:lpstr>
      <vt:lpstr>Word.Document.12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86181</dc:creator>
  <cp:lastModifiedBy>Teacher</cp:lastModifiedBy>
  <cp:revision>51</cp:revision>
  <dcterms:created xsi:type="dcterms:W3CDTF">2023-11-27T00:35:00Z</dcterms:created>
  <dcterms:modified xsi:type="dcterms:W3CDTF">2023-11-27T11:05:40Z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2052-12.1.0.15712</vt:lpwstr>
  </property>
  <property fmtid="{D5CDD505-2E9C-101B-9397-08002B2CF9AE}" pid="3" name="KSOTemplateUUID">
    <vt:lpwstr>v1.0_mb_FR4vU9H+zFkmatbzijbVsg==</vt:lpwstr>
  </property>
  <property fmtid="{D5CDD505-2E9C-101B-9397-08002B2CF9AE}" pid="4" name="ICV">
    <vt:lpwstr>7205C594D45347FA85C1099BB7C134EB_13</vt:lpwstr>
  </property>
</Properties>
</file>