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6" r:id="rId7"/>
    <p:sldId id="261" r:id="rId8"/>
    <p:sldId id="262"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47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30D959-0E56-49B0-95CD-3A088FDA1A16}"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BC7F33-A4A8-4B32-8E1A-FB6D1BCA02DC}" type="slidenum">
              <a:rPr lang="en-GB" smtClean="0"/>
              <a:t>‹#›</a:t>
            </a:fld>
            <a:endParaRPr lang="en-GB"/>
          </a:p>
        </p:txBody>
      </p:sp>
    </p:spTree>
    <p:extLst>
      <p:ext uri="{BB962C8B-B14F-4D97-AF65-F5344CB8AC3E}">
        <p14:creationId xmlns:p14="http://schemas.microsoft.com/office/powerpoint/2010/main" val="2722998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Smart House Services is an amalgamation of crafts, technology and sustainability to the homes in London. Our speciality is in carpentry, locksmith and smart-home. Our vision is to provide dependable, eco-effective solutions to the London Net Zero 2030 vision and respond to the growing urban demands in terms of security, innovation, and sustainability.</a:t>
            </a:r>
          </a:p>
          <a:p>
            <a:endParaRPr lang="en-GB" dirty="0"/>
          </a:p>
        </p:txBody>
      </p:sp>
      <p:sp>
        <p:nvSpPr>
          <p:cNvPr id="4" name="Slide Number Placeholder 3"/>
          <p:cNvSpPr>
            <a:spLocks noGrp="1"/>
          </p:cNvSpPr>
          <p:nvPr>
            <p:ph type="sldNum" sz="quarter" idx="5"/>
          </p:nvPr>
        </p:nvSpPr>
        <p:spPr/>
        <p:txBody>
          <a:bodyPr/>
          <a:lstStyle/>
          <a:p>
            <a:fld id="{5CBC7F33-A4A8-4B32-8E1A-FB6D1BCA02DC}" type="slidenum">
              <a:rPr lang="en-GB" smtClean="0"/>
              <a:t>2</a:t>
            </a:fld>
            <a:endParaRPr lang="en-GB"/>
          </a:p>
        </p:txBody>
      </p:sp>
    </p:spTree>
    <p:extLst>
      <p:ext uri="{BB962C8B-B14F-4D97-AF65-F5344CB8AC3E}">
        <p14:creationId xmlns:p14="http://schemas.microsoft.com/office/powerpoint/2010/main" val="2826540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London property market is highly populated and expensive, which generates the high demand of the reliable and tech-based maintenance. Our target consumers are homeowners, landlords and SME that are aged between 28 and 55 years, who are eco-conscious, digital and quality conscious. Smart House Services provides the solution to this gap by providing convenient, sustainable, and professional solutions.</a:t>
            </a:r>
          </a:p>
          <a:p>
            <a:endParaRPr lang="en-GB" dirty="0"/>
          </a:p>
        </p:txBody>
      </p:sp>
      <p:sp>
        <p:nvSpPr>
          <p:cNvPr id="4" name="Slide Number Placeholder 3"/>
          <p:cNvSpPr>
            <a:spLocks noGrp="1"/>
          </p:cNvSpPr>
          <p:nvPr>
            <p:ph type="sldNum" sz="quarter" idx="5"/>
          </p:nvPr>
        </p:nvSpPr>
        <p:spPr/>
        <p:txBody>
          <a:bodyPr/>
          <a:lstStyle/>
          <a:p>
            <a:fld id="{5CBC7F33-A4A8-4B32-8E1A-FB6D1BCA02DC}" type="slidenum">
              <a:rPr lang="en-GB" smtClean="0"/>
              <a:t>3</a:t>
            </a:fld>
            <a:endParaRPr lang="en-GB"/>
          </a:p>
        </p:txBody>
      </p:sp>
    </p:spTree>
    <p:extLst>
      <p:ext uri="{BB962C8B-B14F-4D97-AF65-F5344CB8AC3E}">
        <p14:creationId xmlns:p14="http://schemas.microsoft.com/office/powerpoint/2010/main" val="1637970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services include sustainable carpentry, 24/7 auto lock and smart-security, </a:t>
            </a:r>
            <a:r>
              <a:rPr lang="en-GB" sz="1200" kern="1200">
                <a:solidFill>
                  <a:schemeClr val="tx1"/>
                </a:solidFill>
                <a:effectLst/>
                <a:latin typeface="+mn-lt"/>
                <a:ea typeface="+mn-ea"/>
                <a:cs typeface="+mn-cs"/>
              </a:rPr>
              <a:t>and customised </a:t>
            </a:r>
            <a:r>
              <a:rPr lang="en-GB" sz="1200" kern="1200" dirty="0">
                <a:solidFill>
                  <a:schemeClr val="tx1"/>
                </a:solidFill>
                <a:effectLst/>
                <a:latin typeface="+mn-lt"/>
                <a:ea typeface="+mn-ea"/>
                <a:cs typeface="+mn-cs"/>
              </a:rPr>
              <a:t>maintenance services. Our USP, which is Smart, Secure, Sustainable, is a blend of craftsmanship and smart technology with eco-responsibility. Our reputable progressive brand of London homes and businesses is characterised by certified technicians, digital access, and quick response.</a:t>
            </a:r>
          </a:p>
          <a:p>
            <a:endParaRPr lang="en-GB" dirty="0"/>
          </a:p>
        </p:txBody>
      </p:sp>
      <p:sp>
        <p:nvSpPr>
          <p:cNvPr id="4" name="Slide Number Placeholder 3"/>
          <p:cNvSpPr>
            <a:spLocks noGrp="1"/>
          </p:cNvSpPr>
          <p:nvPr>
            <p:ph type="sldNum" sz="quarter" idx="5"/>
          </p:nvPr>
        </p:nvSpPr>
        <p:spPr/>
        <p:txBody>
          <a:bodyPr/>
          <a:lstStyle/>
          <a:p>
            <a:fld id="{5CBC7F33-A4A8-4B32-8E1A-FB6D1BCA02DC}" type="slidenum">
              <a:rPr lang="en-GB" smtClean="0"/>
              <a:t>4</a:t>
            </a:fld>
            <a:endParaRPr lang="en-GB"/>
          </a:p>
        </p:txBody>
      </p:sp>
    </p:spTree>
    <p:extLst>
      <p:ext uri="{BB962C8B-B14F-4D97-AF65-F5344CB8AC3E}">
        <p14:creationId xmlns:p14="http://schemas.microsoft.com/office/powerpoint/2010/main" val="3656013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are digital-based: our marketing relies on SEO, Google Ads, and social media to create brand awareness. The customers reserve through the internet or WhatsApp. Start-up cost: £60 k; break even in 18 months; estimated Year 1 turnover in 80 k. Growth with maintenance subscriptions and prospective franchise model.</a:t>
            </a:r>
          </a:p>
          <a:p>
            <a:endParaRPr lang="en-GB" dirty="0"/>
          </a:p>
        </p:txBody>
      </p:sp>
      <p:sp>
        <p:nvSpPr>
          <p:cNvPr id="4" name="Slide Number Placeholder 3"/>
          <p:cNvSpPr>
            <a:spLocks noGrp="1"/>
          </p:cNvSpPr>
          <p:nvPr>
            <p:ph type="sldNum" sz="quarter" idx="5"/>
          </p:nvPr>
        </p:nvSpPr>
        <p:spPr/>
        <p:txBody>
          <a:bodyPr/>
          <a:lstStyle/>
          <a:p>
            <a:fld id="{5CBC7F33-A4A8-4B32-8E1A-FB6D1BCA02DC}" type="slidenum">
              <a:rPr lang="en-GB" smtClean="0"/>
              <a:t>5</a:t>
            </a:fld>
            <a:endParaRPr lang="en-GB"/>
          </a:p>
        </p:txBody>
      </p:sp>
    </p:spTree>
    <p:extLst>
      <p:ext uri="{BB962C8B-B14F-4D97-AF65-F5344CB8AC3E}">
        <p14:creationId xmlns:p14="http://schemas.microsoft.com/office/powerpoint/2010/main" val="2528172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home-improvement and maintenance sector is developing rapidly because of the increased demand on intelligent-home technology, sustainability, and trustworthy property services. A lot of houses in London are aged and this implies that home owners are spending more on upgrading, repair and energy saving upgrades. Meanwhile, the expectation of the customers is going towards openness, online booking, and qualified specialists. Although the market is composed of the old fashioned tradespeople and smart-tech experts, not many businesses incorporate craftsmanship, smart security and environmentally-friendly solutions. </a:t>
            </a:r>
            <a:r>
              <a:rPr lang="en-US"/>
              <a:t>This forms a distinct opportunity gap and competitive advantage of Smart House Services Ltd, and it makes the business an alternative choice of a modern, sustainable, and tech-enabled enterprise in an expanding market.</a:t>
            </a:r>
            <a:endParaRPr lang="en-GB"/>
          </a:p>
        </p:txBody>
      </p:sp>
      <p:sp>
        <p:nvSpPr>
          <p:cNvPr id="4" name="Slide Number Placeholder 3"/>
          <p:cNvSpPr>
            <a:spLocks noGrp="1"/>
          </p:cNvSpPr>
          <p:nvPr>
            <p:ph type="sldNum" sz="quarter" idx="5"/>
          </p:nvPr>
        </p:nvSpPr>
        <p:spPr/>
        <p:txBody>
          <a:bodyPr/>
          <a:lstStyle/>
          <a:p>
            <a:fld id="{5CBC7F33-A4A8-4B32-8E1A-FB6D1BCA02DC}" type="slidenum">
              <a:rPr lang="en-GB" smtClean="0"/>
              <a:t>6</a:t>
            </a:fld>
            <a:endParaRPr lang="en-GB"/>
          </a:p>
        </p:txBody>
      </p:sp>
    </p:spTree>
    <p:extLst>
      <p:ext uri="{BB962C8B-B14F-4D97-AF65-F5344CB8AC3E}">
        <p14:creationId xmlns:p14="http://schemas.microsoft.com/office/powerpoint/2010/main" val="3014445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are a Virtuous Limited Company having small, competent team and environmentally friendly vans. Our FSC timber and low-carbon operations are based on our sustainability ethos. In the long-term, we will expand through franchising and integration of apps- and will make the home-maintenance business in London a smarter, greener, and connected industry.</a:t>
            </a:r>
          </a:p>
          <a:p>
            <a:endParaRPr lang="en-GB" dirty="0"/>
          </a:p>
        </p:txBody>
      </p:sp>
      <p:sp>
        <p:nvSpPr>
          <p:cNvPr id="4" name="Slide Number Placeholder 3"/>
          <p:cNvSpPr>
            <a:spLocks noGrp="1"/>
          </p:cNvSpPr>
          <p:nvPr>
            <p:ph type="sldNum" sz="quarter" idx="5"/>
          </p:nvPr>
        </p:nvSpPr>
        <p:spPr/>
        <p:txBody>
          <a:bodyPr/>
          <a:lstStyle/>
          <a:p>
            <a:fld id="{5CBC7F33-A4A8-4B32-8E1A-FB6D1BCA02DC}" type="slidenum">
              <a:rPr lang="en-GB" smtClean="0"/>
              <a:t>7</a:t>
            </a:fld>
            <a:endParaRPr lang="en-GB"/>
          </a:p>
        </p:txBody>
      </p:sp>
    </p:spTree>
    <p:extLst>
      <p:ext uri="{BB962C8B-B14F-4D97-AF65-F5344CB8AC3E}">
        <p14:creationId xmlns:p14="http://schemas.microsoft.com/office/powerpoint/2010/main" val="3298454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12/7/2025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12/7/2025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12/7/2025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12/7/2025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12/7/2025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12/7/2025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B7778-ED0E-24E0-9F5E-55E4FE1CDDDC}"/>
              </a:ext>
            </a:extLst>
          </p:cNvPr>
          <p:cNvSpPr>
            <a:spLocks noGrp="1"/>
          </p:cNvSpPr>
          <p:nvPr>
            <p:ph type="ctrTitle"/>
          </p:nvPr>
        </p:nvSpPr>
        <p:spPr>
          <a:xfrm>
            <a:off x="98474" y="2733709"/>
            <a:ext cx="8725982" cy="1373070"/>
          </a:xfrm>
        </p:spPr>
        <p:txBody>
          <a:bodyPr/>
          <a:lstStyle/>
          <a:p>
            <a:r>
              <a:rPr lang="en-IN" sz="4000" dirty="0"/>
              <a:t>Smart House Services Ltd – “Smart, Secure, Sustainable</a:t>
            </a:r>
            <a:endParaRPr lang="en-GB" sz="4000" dirty="0"/>
          </a:p>
        </p:txBody>
      </p:sp>
      <p:sp>
        <p:nvSpPr>
          <p:cNvPr id="3" name="Subtitle 2">
            <a:extLst>
              <a:ext uri="{FF2B5EF4-FFF2-40B4-BE49-F238E27FC236}">
                <a16:creationId xmlns:a16="http://schemas.microsoft.com/office/drawing/2014/main" id="{AA4DCF1E-B133-CBF6-1A5A-DFB6024D1BE0}"/>
              </a:ext>
            </a:extLst>
          </p:cNvPr>
          <p:cNvSpPr>
            <a:spLocks noGrp="1"/>
          </p:cNvSpPr>
          <p:nvPr>
            <p:ph type="subTitle" idx="1"/>
          </p:nvPr>
        </p:nvSpPr>
        <p:spPr/>
        <p:txBody>
          <a:bodyPr/>
          <a:lstStyle/>
          <a:p>
            <a:r>
              <a:rPr lang="en-US" b="1" dirty="0"/>
              <a:t>Presented by Georgi Metodiev</a:t>
            </a:r>
          </a:p>
        </p:txBody>
      </p:sp>
      <p:pic>
        <p:nvPicPr>
          <p:cNvPr id="5" name="Picture 4">
            <a:extLst>
              <a:ext uri="{FF2B5EF4-FFF2-40B4-BE49-F238E27FC236}">
                <a16:creationId xmlns:a16="http://schemas.microsoft.com/office/drawing/2014/main" id="{13574F3F-3667-6EFD-9C5F-670B4BC5F8E4}"/>
              </a:ext>
            </a:extLst>
          </p:cNvPr>
          <p:cNvPicPr>
            <a:picLocks noChangeAspect="1"/>
          </p:cNvPicPr>
          <p:nvPr/>
        </p:nvPicPr>
        <p:blipFill>
          <a:blip r:embed="rId2"/>
          <a:stretch>
            <a:fillRect/>
          </a:stretch>
        </p:blipFill>
        <p:spPr>
          <a:xfrm>
            <a:off x="9271256" y="2921873"/>
            <a:ext cx="2822270" cy="1014254"/>
          </a:xfrm>
          <a:prstGeom prst="rect">
            <a:avLst/>
          </a:prstGeom>
        </p:spPr>
      </p:pic>
      <p:sp>
        <p:nvSpPr>
          <p:cNvPr id="6" name="Title 1">
            <a:extLst>
              <a:ext uri="{FF2B5EF4-FFF2-40B4-BE49-F238E27FC236}">
                <a16:creationId xmlns:a16="http://schemas.microsoft.com/office/drawing/2014/main" id="{4DB604F0-8D9B-05B5-AE76-E317E167DAA2}"/>
              </a:ext>
            </a:extLst>
          </p:cNvPr>
          <p:cNvSpPr txBox="1">
            <a:spLocks/>
          </p:cNvSpPr>
          <p:nvPr/>
        </p:nvSpPr>
        <p:spPr>
          <a:xfrm>
            <a:off x="218789" y="1622471"/>
            <a:ext cx="8725982" cy="841490"/>
          </a:xfrm>
          <a:prstGeom prst="rect">
            <a:avLst/>
          </a:prstGeom>
        </p:spPr>
        <p:txBody>
          <a:bodyPr vert="horz" lIns="91440" tIns="45720" rIns="91440" bIns="45720" rtlCol="0" anchor="b">
            <a:noAutofit/>
          </a:bodyPr>
          <a:lstStyle>
            <a:lvl1pPr algn="r" defTabSz="914400" rtl="0" eaLnBrk="1" latinLnBrk="0" hangingPunct="1">
              <a:lnSpc>
                <a:spcPct val="90000"/>
              </a:lnSpc>
              <a:spcBef>
                <a:spcPct val="0"/>
              </a:spcBef>
              <a:buNone/>
              <a:defRPr sz="5400" kern="1200">
                <a:solidFill>
                  <a:schemeClr val="tx1"/>
                </a:solidFill>
                <a:latin typeface="+mj-lt"/>
                <a:ea typeface="+mj-ea"/>
                <a:cs typeface="+mj-cs"/>
              </a:defRPr>
            </a:lvl1pPr>
          </a:lstStyle>
          <a:p>
            <a:r>
              <a:rPr lang="en-IN" sz="4000" dirty="0"/>
              <a:t>Element 5</a:t>
            </a:r>
            <a:endParaRPr lang="en-GB" sz="4000" dirty="0"/>
          </a:p>
        </p:txBody>
      </p:sp>
    </p:spTree>
    <p:extLst>
      <p:ext uri="{BB962C8B-B14F-4D97-AF65-F5344CB8AC3E}">
        <p14:creationId xmlns:p14="http://schemas.microsoft.com/office/powerpoint/2010/main" val="2521237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A7373-B4BA-0B85-2E3F-099AFFB8CDBE}"/>
              </a:ext>
            </a:extLst>
          </p:cNvPr>
          <p:cNvSpPr>
            <a:spLocks noGrp="1"/>
          </p:cNvSpPr>
          <p:nvPr>
            <p:ph type="title"/>
          </p:nvPr>
        </p:nvSpPr>
        <p:spPr/>
        <p:txBody>
          <a:bodyPr/>
          <a:lstStyle/>
          <a:p>
            <a:r>
              <a:rPr lang="en-IN" b="1" dirty="0"/>
              <a:t>Introduction &amp; Business Overview</a:t>
            </a:r>
            <a:br>
              <a:rPr lang="en-GB" dirty="0"/>
            </a:br>
            <a:endParaRPr lang="en-GB" dirty="0"/>
          </a:p>
        </p:txBody>
      </p:sp>
      <p:sp>
        <p:nvSpPr>
          <p:cNvPr id="5" name="Rectangle 2">
            <a:extLst>
              <a:ext uri="{FF2B5EF4-FFF2-40B4-BE49-F238E27FC236}">
                <a16:creationId xmlns:a16="http://schemas.microsoft.com/office/drawing/2014/main" id="{00956DBA-924F-198D-9592-92E0AA0940C1}"/>
              </a:ext>
            </a:extLst>
          </p:cNvPr>
          <p:cNvSpPr>
            <a:spLocks noGrp="1" noChangeArrowheads="1"/>
          </p:cNvSpPr>
          <p:nvPr>
            <p:ph idx="1"/>
          </p:nvPr>
        </p:nvSpPr>
        <p:spPr bwMode="auto">
          <a:xfrm>
            <a:off x="893428" y="2376123"/>
            <a:ext cx="8757009" cy="3728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London-based carpentry, locksmith, and home maintenance provider (Paulose </a:t>
            </a:r>
            <a:r>
              <a:rPr lang="en-US" altLang="en-US" sz="2000" dirty="0">
                <a:latin typeface="Arial" panose="020B0604020202020204" pitchFamily="34" charset="0"/>
              </a:rPr>
              <a:t>and</a:t>
            </a:r>
            <a:r>
              <a:rPr kumimoji="0" lang="en-US" altLang="en-US" sz="2000" b="0" i="0" u="none" strike="noStrike" cap="none" normalizeH="0" baseline="0" dirty="0">
                <a:ln>
                  <a:noFill/>
                </a:ln>
                <a:solidFill>
                  <a:schemeClr val="tx1"/>
                </a:solidFill>
                <a:effectLst/>
                <a:latin typeface="Arial" panose="020B0604020202020204" pitchFamily="34" charset="0"/>
              </a:rPr>
              <a:t> Shakeel, 2022).</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Combines traditional craftsmanship with smart-home and eco-friendly solutions.</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Responds to increasing demand for sustainable and technology-based property services.</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Aims to </a:t>
            </a:r>
            <a:r>
              <a:rPr kumimoji="0" lang="en-US" altLang="en-US" sz="2000" b="0" i="0" u="none" strike="noStrike" cap="none" normalizeH="0" baseline="0" dirty="0" err="1">
                <a:ln>
                  <a:noFill/>
                </a:ln>
                <a:solidFill>
                  <a:schemeClr val="tx1"/>
                </a:solidFill>
                <a:effectLst/>
                <a:latin typeface="Arial" panose="020B0604020202020204" pitchFamily="34" charset="0"/>
              </a:rPr>
              <a:t>modernise</a:t>
            </a:r>
            <a:r>
              <a:rPr kumimoji="0" lang="en-US" altLang="en-US" sz="2000" b="0" i="0" u="none" strike="noStrike" cap="none" normalizeH="0" baseline="0" dirty="0">
                <a:ln>
                  <a:noFill/>
                </a:ln>
                <a:solidFill>
                  <a:schemeClr val="tx1"/>
                </a:solidFill>
                <a:effectLst/>
                <a:latin typeface="Arial" panose="020B0604020202020204" pitchFamily="34" charset="0"/>
              </a:rPr>
              <a:t> home services and support London’s Net-Zero 2030 targets</a:t>
            </a:r>
          </a:p>
        </p:txBody>
      </p:sp>
    </p:spTree>
    <p:extLst>
      <p:ext uri="{BB962C8B-B14F-4D97-AF65-F5344CB8AC3E}">
        <p14:creationId xmlns:p14="http://schemas.microsoft.com/office/powerpoint/2010/main" val="2656178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A7766-DD7C-6735-751F-713449260A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B73E5F-4D88-615A-834C-3D67E2B2CBD6}"/>
              </a:ext>
            </a:extLst>
          </p:cNvPr>
          <p:cNvSpPr>
            <a:spLocks noGrp="1"/>
          </p:cNvSpPr>
          <p:nvPr>
            <p:ph type="title"/>
          </p:nvPr>
        </p:nvSpPr>
        <p:spPr/>
        <p:txBody>
          <a:bodyPr/>
          <a:lstStyle/>
          <a:p>
            <a:r>
              <a:rPr lang="en-IN" b="1"/>
              <a:t>Market Opportunity &amp; Target Customers</a:t>
            </a:r>
            <a:endParaRPr lang="en-GB"/>
          </a:p>
        </p:txBody>
      </p:sp>
      <p:sp>
        <p:nvSpPr>
          <p:cNvPr id="3" name="Content Placeholder 2">
            <a:extLst>
              <a:ext uri="{FF2B5EF4-FFF2-40B4-BE49-F238E27FC236}">
                <a16:creationId xmlns:a16="http://schemas.microsoft.com/office/drawing/2014/main" id="{D1610EEC-4A20-E992-726D-FF63A516D3BA}"/>
              </a:ext>
            </a:extLst>
          </p:cNvPr>
          <p:cNvSpPr>
            <a:spLocks noGrp="1"/>
          </p:cNvSpPr>
          <p:nvPr>
            <p:ph idx="1"/>
          </p:nvPr>
        </p:nvSpPr>
        <p:spPr>
          <a:xfrm>
            <a:off x="356765" y="2365008"/>
            <a:ext cx="6212848" cy="3599316"/>
          </a:xfrm>
        </p:spPr>
        <p:txBody>
          <a:bodyPr>
            <a:normAutofit fontScale="92500" lnSpcReduction="10000"/>
          </a:bodyPr>
          <a:lstStyle/>
          <a:p>
            <a:r>
              <a:rPr lang="en-GB" dirty="0"/>
              <a:t>London: High property value, dense housing, eco-focused population.</a:t>
            </a:r>
          </a:p>
          <a:p>
            <a:r>
              <a:rPr lang="en-GB" dirty="0"/>
              <a:t>Market gap: Traditional trades vs. smart-tech services.</a:t>
            </a:r>
          </a:p>
          <a:p>
            <a:r>
              <a:rPr lang="en-GB" dirty="0"/>
              <a:t>Target customers: Homeowners, landlords, SMEs aged 28–55 (</a:t>
            </a:r>
            <a:r>
              <a:rPr lang="en-GB" dirty="0" err="1"/>
              <a:t>Alkatheiri</a:t>
            </a:r>
            <a:r>
              <a:rPr lang="en-GB" dirty="0"/>
              <a:t>, </a:t>
            </a:r>
            <a:r>
              <a:rPr lang="en-GB" dirty="0" err="1"/>
              <a:t>Chauhdary</a:t>
            </a:r>
            <a:r>
              <a:rPr lang="en-GB" dirty="0"/>
              <a:t> and Alqarni, 2021).</a:t>
            </a:r>
          </a:p>
          <a:p>
            <a:r>
              <a:rPr lang="en-GB" dirty="0"/>
              <a:t>Customer profile: Tech-savvy, sustainability-oriented, reliability-driven.</a:t>
            </a:r>
          </a:p>
          <a:p>
            <a:r>
              <a:rPr lang="en-GB" dirty="0"/>
              <a:t>Growth plan: Central/North London launch, South London expansion by Year 3.</a:t>
            </a:r>
          </a:p>
        </p:txBody>
      </p:sp>
      <p:pic>
        <p:nvPicPr>
          <p:cNvPr id="1026" name="Picture 2" descr="Smart Contracts Vs Traditional Contracts: The Differences | ZebPay Australia">
            <a:extLst>
              <a:ext uri="{FF2B5EF4-FFF2-40B4-BE49-F238E27FC236}">
                <a16:creationId xmlns:a16="http://schemas.microsoft.com/office/drawing/2014/main" id="{51DFC4B7-6E1B-9C4D-2AB6-8B1AC4EEE5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05" t="21440" r="6684" b="5409"/>
          <a:stretch>
            <a:fillRect/>
          </a:stretch>
        </p:blipFill>
        <p:spPr bwMode="auto">
          <a:xfrm>
            <a:off x="6827137" y="2630657"/>
            <a:ext cx="5008098" cy="2591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4195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92AD0-90C7-3D59-3544-6E58314C1C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A71EC6-8CC6-B832-E964-E6B95297FD8E}"/>
              </a:ext>
            </a:extLst>
          </p:cNvPr>
          <p:cNvSpPr>
            <a:spLocks noGrp="1"/>
          </p:cNvSpPr>
          <p:nvPr>
            <p:ph type="title"/>
          </p:nvPr>
        </p:nvSpPr>
        <p:spPr/>
        <p:txBody>
          <a:bodyPr/>
          <a:lstStyle/>
          <a:p>
            <a:r>
              <a:rPr lang="en-IN" b="1" dirty="0"/>
              <a:t>Products, Services &amp; USP</a:t>
            </a:r>
            <a:endParaRPr lang="en-GB" dirty="0"/>
          </a:p>
        </p:txBody>
      </p:sp>
      <p:sp>
        <p:nvSpPr>
          <p:cNvPr id="3" name="Content Placeholder 2">
            <a:extLst>
              <a:ext uri="{FF2B5EF4-FFF2-40B4-BE49-F238E27FC236}">
                <a16:creationId xmlns:a16="http://schemas.microsoft.com/office/drawing/2014/main" id="{A37B6A32-AB66-3C6B-55B5-48723F8625C5}"/>
              </a:ext>
            </a:extLst>
          </p:cNvPr>
          <p:cNvSpPr>
            <a:spLocks noGrp="1"/>
          </p:cNvSpPr>
          <p:nvPr>
            <p:ph idx="1"/>
          </p:nvPr>
        </p:nvSpPr>
        <p:spPr/>
        <p:txBody>
          <a:bodyPr/>
          <a:lstStyle/>
          <a:p>
            <a:r>
              <a:rPr lang="en-GB" dirty="0"/>
              <a:t>Carpentry: Bespoke, sustainable fittings.</a:t>
            </a:r>
          </a:p>
          <a:p>
            <a:r>
              <a:rPr lang="en-GB" dirty="0"/>
              <a:t>Locksmithing: Emergency support and smart-lock systems.</a:t>
            </a:r>
          </a:p>
          <a:p>
            <a:r>
              <a:rPr lang="en-GB" dirty="0"/>
              <a:t>Maintenance plans for landlords and SMEs (Ardito, 2024).</a:t>
            </a:r>
          </a:p>
          <a:p>
            <a:r>
              <a:rPr lang="en-GB" dirty="0"/>
              <a:t>USP: “Smart, Secure, Sustainable” — tech-enabled, eco-focused craftsmanship.</a:t>
            </a:r>
          </a:p>
          <a:p>
            <a:r>
              <a:rPr lang="en-GB" dirty="0"/>
              <a:t>24/7 mobile service, online booking, certified staff, transparent pricing.</a:t>
            </a:r>
          </a:p>
        </p:txBody>
      </p:sp>
    </p:spTree>
    <p:extLst>
      <p:ext uri="{BB962C8B-B14F-4D97-AF65-F5344CB8AC3E}">
        <p14:creationId xmlns:p14="http://schemas.microsoft.com/office/powerpoint/2010/main" val="1774815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2BED8-BE4A-79D5-FE4B-1F2E56F00D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BBCCE2-F512-6D75-9AC5-3C266D467830}"/>
              </a:ext>
            </a:extLst>
          </p:cNvPr>
          <p:cNvSpPr>
            <a:spLocks noGrp="1"/>
          </p:cNvSpPr>
          <p:nvPr>
            <p:ph type="title"/>
          </p:nvPr>
        </p:nvSpPr>
        <p:spPr/>
        <p:txBody>
          <a:bodyPr/>
          <a:lstStyle/>
          <a:p>
            <a:r>
              <a:rPr lang="en-IN" b="1"/>
              <a:t>Marketing &amp; Financial Highlights</a:t>
            </a:r>
            <a:endParaRPr lang="en-GB"/>
          </a:p>
        </p:txBody>
      </p:sp>
      <p:sp>
        <p:nvSpPr>
          <p:cNvPr id="3" name="Content Placeholder 2">
            <a:extLst>
              <a:ext uri="{FF2B5EF4-FFF2-40B4-BE49-F238E27FC236}">
                <a16:creationId xmlns:a16="http://schemas.microsoft.com/office/drawing/2014/main" id="{0CCCB071-030F-D0A3-E879-4B98256ACF0E}"/>
              </a:ext>
            </a:extLst>
          </p:cNvPr>
          <p:cNvSpPr>
            <a:spLocks noGrp="1"/>
          </p:cNvSpPr>
          <p:nvPr>
            <p:ph idx="1"/>
          </p:nvPr>
        </p:nvSpPr>
        <p:spPr/>
        <p:txBody>
          <a:bodyPr/>
          <a:lstStyle/>
          <a:p>
            <a:pPr lvl="0"/>
            <a:r>
              <a:rPr lang="en-IN" dirty="0"/>
              <a:t>Digital-first marketing: SEO, Google Ads, social media, referral rewards.</a:t>
            </a:r>
            <a:endParaRPr lang="en-GB" dirty="0"/>
          </a:p>
          <a:p>
            <a:pPr lvl="0"/>
            <a:r>
              <a:rPr lang="en-IN" dirty="0"/>
              <a:t>Website + WhatsApp for booking and payments </a:t>
            </a:r>
            <a:r>
              <a:rPr lang="en-GB" dirty="0"/>
              <a:t>(Heredia et al., 2025)</a:t>
            </a:r>
            <a:r>
              <a:rPr lang="en-IN" dirty="0"/>
              <a:t>.</a:t>
            </a:r>
            <a:endParaRPr lang="en-GB" dirty="0"/>
          </a:p>
          <a:p>
            <a:pPr lvl="0"/>
            <a:r>
              <a:rPr lang="en-IN" dirty="0"/>
              <a:t>Start-up funding: £60,000 (equity, Start-Up Loan, Green SME Grant).</a:t>
            </a:r>
            <a:endParaRPr lang="en-GB" dirty="0"/>
          </a:p>
          <a:p>
            <a:pPr lvl="0"/>
            <a:r>
              <a:rPr lang="en-IN" dirty="0"/>
              <a:t>Year 1 turnover: £80,000; breakeven in 18 months </a:t>
            </a:r>
            <a:r>
              <a:rPr lang="en-GB" dirty="0"/>
              <a:t>(</a:t>
            </a:r>
            <a:r>
              <a:rPr lang="en-GB" dirty="0" err="1"/>
              <a:t>Jiding</a:t>
            </a:r>
            <a:r>
              <a:rPr lang="en-GB" dirty="0"/>
              <a:t> et al., 2024)</a:t>
            </a:r>
            <a:r>
              <a:rPr lang="en-IN" dirty="0"/>
              <a:t>.</a:t>
            </a:r>
            <a:endParaRPr lang="en-GB" dirty="0"/>
          </a:p>
          <a:p>
            <a:pPr lvl="0"/>
            <a:r>
              <a:rPr lang="en-IN" dirty="0"/>
              <a:t>Growth: Maintenance contracts + franchise expansion (Year 5).</a:t>
            </a:r>
            <a:endParaRPr lang="en-GB" dirty="0"/>
          </a:p>
        </p:txBody>
      </p:sp>
    </p:spTree>
    <p:extLst>
      <p:ext uri="{BB962C8B-B14F-4D97-AF65-F5344CB8AC3E}">
        <p14:creationId xmlns:p14="http://schemas.microsoft.com/office/powerpoint/2010/main" val="140745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FF8AC-3863-DE0B-2447-AAB4134CAB29}"/>
              </a:ext>
            </a:extLst>
          </p:cNvPr>
          <p:cNvSpPr>
            <a:spLocks noGrp="1"/>
          </p:cNvSpPr>
          <p:nvPr>
            <p:ph type="title"/>
          </p:nvPr>
        </p:nvSpPr>
        <p:spPr/>
        <p:txBody>
          <a:bodyPr/>
          <a:lstStyle/>
          <a:p>
            <a:r>
              <a:rPr lang="en-GB" dirty="0"/>
              <a:t>Industry Analysis</a:t>
            </a:r>
          </a:p>
        </p:txBody>
      </p:sp>
      <p:sp>
        <p:nvSpPr>
          <p:cNvPr id="4" name="Rectangle 1">
            <a:extLst>
              <a:ext uri="{FF2B5EF4-FFF2-40B4-BE49-F238E27FC236}">
                <a16:creationId xmlns:a16="http://schemas.microsoft.com/office/drawing/2014/main" id="{9F24E630-46C6-3F28-8ABF-3D7C7D5240C1}"/>
              </a:ext>
            </a:extLst>
          </p:cNvPr>
          <p:cNvSpPr>
            <a:spLocks noGrp="1" noChangeArrowheads="1"/>
          </p:cNvSpPr>
          <p:nvPr>
            <p:ph idx="1"/>
          </p:nvPr>
        </p:nvSpPr>
        <p:spPr bwMode="auto">
          <a:xfrm>
            <a:off x="680321" y="2463118"/>
            <a:ext cx="10452136" cy="2534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UK home-improvement and maintenance market growing due to ageing housing stock and digital adoption (</a:t>
            </a:r>
            <a:r>
              <a:rPr kumimoji="0" lang="en-US" altLang="en-US" sz="1800" b="0" i="0" u="none" strike="noStrike" cap="none" normalizeH="0" baseline="0" dirty="0" err="1">
                <a:ln>
                  <a:noFill/>
                </a:ln>
                <a:solidFill>
                  <a:schemeClr val="tx1"/>
                </a:solidFill>
                <a:effectLst/>
                <a:latin typeface="Arial" panose="020B0604020202020204" pitchFamily="34" charset="0"/>
              </a:rPr>
              <a:t>Alkatheiri</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latin typeface="Arial" panose="020B0604020202020204" pitchFamily="34" charset="0"/>
              </a:rPr>
              <a:t>Chauhdary</a:t>
            </a:r>
            <a:r>
              <a:rPr kumimoji="0" lang="en-US" altLang="en-US" sz="1800" b="0" i="0" u="none" strike="noStrike" cap="none" normalizeH="0" baseline="0" dirty="0">
                <a:ln>
                  <a:noFill/>
                </a:ln>
                <a:solidFill>
                  <a:schemeClr val="tx1"/>
                </a:solidFill>
                <a:effectLst/>
                <a:latin typeface="Arial" panose="020B0604020202020204" pitchFamily="34" charset="0"/>
              </a:rPr>
              <a:t> and Alqarni, 2021).</a:t>
            </a:r>
          </a:p>
          <a:p>
            <a:pPr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Rising demand for smart-home security, energy-efficient upgrades, and automation.</a:t>
            </a:r>
          </a:p>
          <a:p>
            <a:pPr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Customers </a:t>
            </a:r>
            <a:r>
              <a:rPr kumimoji="0" lang="en-US" altLang="en-US" sz="1800" b="0" i="0" u="none" strike="noStrike" cap="none" normalizeH="0" baseline="0" dirty="0" err="1">
                <a:ln>
                  <a:noFill/>
                </a:ln>
                <a:solidFill>
                  <a:schemeClr val="tx1"/>
                </a:solidFill>
                <a:effectLst/>
                <a:latin typeface="Arial" panose="020B0604020202020204" pitchFamily="34" charset="0"/>
              </a:rPr>
              <a:t>prioritise</a:t>
            </a:r>
            <a:r>
              <a:rPr kumimoji="0" lang="en-US" altLang="en-US" sz="1800" b="0" i="0" u="none" strike="noStrike" cap="none" normalizeH="0" baseline="0" dirty="0">
                <a:ln>
                  <a:noFill/>
                </a:ln>
                <a:solidFill>
                  <a:schemeClr val="tx1"/>
                </a:solidFill>
                <a:effectLst/>
                <a:latin typeface="Arial" panose="020B0604020202020204" pitchFamily="34" charset="0"/>
              </a:rPr>
              <a:t> transparency, eco-friendly materials, and certified technicians.</a:t>
            </a:r>
          </a:p>
          <a:p>
            <a:pPr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Competitive landscape: traditional trades, smart-tech installers, and property-management firms.</a:t>
            </a:r>
          </a:p>
          <a:p>
            <a:pPr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Opportunity gap: Few providers combine craftsmanship, smart-home solutions, and sustainability.</a:t>
            </a:r>
          </a:p>
        </p:txBody>
      </p:sp>
    </p:spTree>
    <p:extLst>
      <p:ext uri="{BB962C8B-B14F-4D97-AF65-F5344CB8AC3E}">
        <p14:creationId xmlns:p14="http://schemas.microsoft.com/office/powerpoint/2010/main" val="2448082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58C52-17C5-37D4-7F58-272E02D23E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D1C3C6-20CC-033A-75F7-4425A45DAAAC}"/>
              </a:ext>
            </a:extLst>
          </p:cNvPr>
          <p:cNvSpPr>
            <a:spLocks noGrp="1"/>
          </p:cNvSpPr>
          <p:nvPr>
            <p:ph type="title"/>
          </p:nvPr>
        </p:nvSpPr>
        <p:spPr/>
        <p:txBody>
          <a:bodyPr/>
          <a:lstStyle/>
          <a:p>
            <a:r>
              <a:rPr lang="en-IN" b="1" dirty="0"/>
              <a:t>Operations, Impact &amp; Future Vision</a:t>
            </a:r>
            <a:br>
              <a:rPr lang="en-GB" dirty="0"/>
            </a:br>
            <a:endParaRPr lang="en-GB" dirty="0"/>
          </a:p>
        </p:txBody>
      </p:sp>
      <p:sp>
        <p:nvSpPr>
          <p:cNvPr id="5" name="Rectangle 2">
            <a:extLst>
              <a:ext uri="{FF2B5EF4-FFF2-40B4-BE49-F238E27FC236}">
                <a16:creationId xmlns:a16="http://schemas.microsoft.com/office/drawing/2014/main" id="{7B883AB4-4803-733C-7D24-37AC30F85401}"/>
              </a:ext>
            </a:extLst>
          </p:cNvPr>
          <p:cNvSpPr>
            <a:spLocks noGrp="1" noChangeArrowheads="1"/>
          </p:cNvSpPr>
          <p:nvPr>
            <p:ph idx="1"/>
          </p:nvPr>
        </p:nvSpPr>
        <p:spPr bwMode="auto">
          <a:xfrm>
            <a:off x="886264" y="2531175"/>
            <a:ext cx="9720777" cy="32669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Private Limited Company: Credibility and limited liability (Nwosu, Babatunde &amp; </a:t>
            </a:r>
            <a:r>
              <a:rPr kumimoji="0" lang="en-US" altLang="en-US" sz="2000" b="0" i="0" u="none" strike="noStrike" cap="none" normalizeH="0" baseline="0" dirty="0" err="1">
                <a:ln>
                  <a:noFill/>
                </a:ln>
                <a:solidFill>
                  <a:schemeClr val="tx1"/>
                </a:solidFill>
                <a:effectLst/>
                <a:latin typeface="Arial" panose="020B0604020202020204" pitchFamily="34" charset="0"/>
              </a:rPr>
              <a:t>Ijomah</a:t>
            </a:r>
            <a:r>
              <a:rPr kumimoji="0" lang="en-US" altLang="en-US" sz="2000" b="0" i="0" u="none" strike="noStrike" cap="none" normalizeH="0" baseline="0" dirty="0">
                <a:ln>
                  <a:noFill/>
                </a:ln>
                <a:solidFill>
                  <a:schemeClr val="tx1"/>
                </a:solidFill>
                <a:effectLst/>
                <a:latin typeface="Arial" panose="020B0604020202020204" pitchFamily="34" charset="0"/>
              </a:rPr>
              <a:t>, 2024).</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Lean structure: Director, operations, finance, marketing, technicians.</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Sustainable operations: ULEZ vans, FSC timber, low-carbon approach (Laverty &amp; Littel, 2022).</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Future plans: App integration and franchise expansion.</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Goal: Redefine home maintenance through smart, sustainable innovation.</a:t>
            </a:r>
          </a:p>
        </p:txBody>
      </p:sp>
    </p:spTree>
    <p:extLst>
      <p:ext uri="{BB962C8B-B14F-4D97-AF65-F5344CB8AC3E}">
        <p14:creationId xmlns:p14="http://schemas.microsoft.com/office/powerpoint/2010/main" val="1370668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9DA95-6E45-DA9C-511A-5202001D40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6412F7-55EB-EC79-8BA2-EA8B8B29A91E}"/>
              </a:ext>
            </a:extLst>
          </p:cNvPr>
          <p:cNvSpPr>
            <a:spLocks noGrp="1"/>
          </p:cNvSpPr>
          <p:nvPr>
            <p:ph type="title"/>
          </p:nvPr>
        </p:nvSpPr>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9087751C-EBB2-A1BB-93A7-ED1007DB048D}"/>
              </a:ext>
            </a:extLst>
          </p:cNvPr>
          <p:cNvSpPr>
            <a:spLocks noGrp="1"/>
          </p:cNvSpPr>
          <p:nvPr>
            <p:ph idx="1"/>
          </p:nvPr>
        </p:nvSpPr>
        <p:spPr>
          <a:xfrm>
            <a:off x="680321" y="2210263"/>
            <a:ext cx="9613861" cy="4521127"/>
          </a:xfrm>
        </p:spPr>
        <p:txBody>
          <a:bodyPr>
            <a:normAutofit fontScale="92500"/>
          </a:bodyPr>
          <a:lstStyle/>
          <a:p>
            <a:pPr algn="just">
              <a:lnSpc>
                <a:spcPct val="120000"/>
              </a:lnSpc>
            </a:pPr>
            <a:r>
              <a:rPr lang="en-GB" sz="1400" dirty="0" err="1"/>
              <a:t>Alkatheiri</a:t>
            </a:r>
            <a:r>
              <a:rPr lang="en-GB" sz="1400" dirty="0"/>
              <a:t>, M.S., </a:t>
            </a:r>
            <a:r>
              <a:rPr lang="en-GB" sz="1400" dirty="0" err="1"/>
              <a:t>Chauhdary</a:t>
            </a:r>
            <a:r>
              <a:rPr lang="en-GB" sz="1400" dirty="0"/>
              <a:t>, S.H. and Alqarni, M.A., 2021. Seamless security apprise method for improving the reliability of sustainable energy-based smart home applications. </a:t>
            </a:r>
            <a:r>
              <a:rPr lang="en-GB" sz="1400" i="1" dirty="0"/>
              <a:t>Sustainable Energy Technologies and Assessments</a:t>
            </a:r>
            <a:r>
              <a:rPr lang="en-GB" sz="1400" dirty="0"/>
              <a:t>, </a:t>
            </a:r>
            <a:r>
              <a:rPr lang="en-GB" sz="1400" i="1" dirty="0"/>
              <a:t>45</a:t>
            </a:r>
            <a:r>
              <a:rPr lang="en-GB" sz="1400" dirty="0"/>
              <a:t>, p.101219.</a:t>
            </a:r>
          </a:p>
          <a:p>
            <a:pPr algn="just">
              <a:lnSpc>
                <a:spcPct val="120000"/>
              </a:lnSpc>
            </a:pPr>
            <a:r>
              <a:rPr lang="en-GB" sz="1400" dirty="0"/>
              <a:t>Ardito, L., 2024, July. Behavioural Modelling for Sustainability in Smart Homes. In </a:t>
            </a:r>
            <a:r>
              <a:rPr lang="en-GB" sz="1400" i="1" dirty="0"/>
              <a:t>Proceedings of the 19th International Conference on Availability, Reliability and Security</a:t>
            </a:r>
            <a:r>
              <a:rPr lang="en-GB" sz="1400" dirty="0"/>
              <a:t> (pp. 1-11).</a:t>
            </a:r>
          </a:p>
          <a:p>
            <a:pPr algn="just">
              <a:lnSpc>
                <a:spcPct val="120000"/>
              </a:lnSpc>
            </a:pPr>
            <a:r>
              <a:rPr lang="en-GB" sz="1400" dirty="0"/>
              <a:t>Heredia, D.M., Vaca, Á.J.V., Nuñez, D.B. and López, M.T.G., 2025. Optimising secure and sustainable smart home configurations. </a:t>
            </a:r>
            <a:r>
              <a:rPr lang="en-GB" sz="1400" i="1" dirty="0"/>
              <a:t>Internet of Things</a:t>
            </a:r>
            <a:r>
              <a:rPr lang="en-GB" sz="1400" dirty="0"/>
              <a:t>, p.101637.</a:t>
            </a:r>
          </a:p>
          <a:p>
            <a:pPr algn="just">
              <a:lnSpc>
                <a:spcPct val="120000"/>
              </a:lnSpc>
            </a:pPr>
            <a:r>
              <a:rPr lang="en-GB" sz="1400" dirty="0" err="1"/>
              <a:t>Jiding</a:t>
            </a:r>
            <a:r>
              <a:rPr lang="en-GB" sz="1400" dirty="0"/>
              <a:t>, J., Musa, S.M.S., Kasim, N. and Zainal, R., 2024. The Challenges of Developing Smart House. </a:t>
            </a:r>
            <a:r>
              <a:rPr lang="en-GB" sz="1400" i="1" dirty="0"/>
              <a:t>Research in Management of Technology and Business</a:t>
            </a:r>
            <a:r>
              <a:rPr lang="en-GB" sz="1400" dirty="0"/>
              <a:t>, </a:t>
            </a:r>
            <a:r>
              <a:rPr lang="en-GB" sz="1400" i="1" dirty="0"/>
              <a:t>5</a:t>
            </a:r>
            <a:r>
              <a:rPr lang="en-GB" sz="1400" dirty="0"/>
              <a:t>(2), pp.549-564.</a:t>
            </a:r>
          </a:p>
          <a:p>
            <a:pPr algn="just">
              <a:lnSpc>
                <a:spcPct val="120000"/>
              </a:lnSpc>
            </a:pPr>
            <a:r>
              <a:rPr lang="en-GB" sz="1400" dirty="0"/>
              <a:t>Laverty, M. and Littel, C., 2022. 7.2 Market Research, Market Opportunity Recognition, and Target Market. </a:t>
            </a:r>
            <a:r>
              <a:rPr lang="en-GB" sz="1400" i="1" dirty="0"/>
              <a:t>NSCC Foundations of Entrepreneurship</a:t>
            </a:r>
            <a:r>
              <a:rPr lang="en-GB" sz="1400" dirty="0"/>
              <a:t>.</a:t>
            </a:r>
          </a:p>
          <a:p>
            <a:pPr algn="just">
              <a:lnSpc>
                <a:spcPct val="120000"/>
              </a:lnSpc>
            </a:pPr>
            <a:r>
              <a:rPr lang="en-GB" sz="1400" dirty="0"/>
              <a:t>Nwosu, N.T., Babatunde, S.O. and </a:t>
            </a:r>
            <a:r>
              <a:rPr lang="en-GB" sz="1400" dirty="0" err="1"/>
              <a:t>Ijomah</a:t>
            </a:r>
            <a:r>
              <a:rPr lang="en-GB" sz="1400" dirty="0"/>
              <a:t>, T., 2024. Enhancing customer experience and market penetration through advanced data analytics in the health industry. </a:t>
            </a:r>
            <a:r>
              <a:rPr lang="en-GB" sz="1400" i="1" dirty="0"/>
              <a:t>World Journal of Advanced Research and Reviews</a:t>
            </a:r>
            <a:r>
              <a:rPr lang="en-GB" sz="1400" dirty="0"/>
              <a:t>, </a:t>
            </a:r>
            <a:r>
              <a:rPr lang="en-GB" sz="1400" i="1" dirty="0"/>
              <a:t>22</a:t>
            </a:r>
            <a:r>
              <a:rPr lang="en-GB" sz="1400" dirty="0"/>
              <a:t>(3), pp.1157-1170.</a:t>
            </a:r>
          </a:p>
          <a:p>
            <a:pPr algn="just">
              <a:lnSpc>
                <a:spcPct val="120000"/>
              </a:lnSpc>
            </a:pPr>
            <a:r>
              <a:rPr lang="en-GB" sz="1400" dirty="0"/>
              <a:t>Paulose, D. and Shakeel, A., 2022. Perceived experience, perceived value and customer satisfaction as antecedents to loyalty among hotel guests. </a:t>
            </a:r>
            <a:r>
              <a:rPr lang="en-GB" sz="1400" i="1" dirty="0"/>
              <a:t>Journal of quality assurance in hospitality &amp; tourism</a:t>
            </a:r>
            <a:r>
              <a:rPr lang="en-GB" sz="1400" dirty="0"/>
              <a:t>, </a:t>
            </a:r>
            <a:r>
              <a:rPr lang="en-GB" sz="1400" i="1" dirty="0"/>
              <a:t>23</a:t>
            </a:r>
            <a:r>
              <a:rPr lang="en-GB" sz="1400" dirty="0"/>
              <a:t>(2), pp.447-481.</a:t>
            </a:r>
          </a:p>
        </p:txBody>
      </p:sp>
    </p:spTree>
    <p:extLst>
      <p:ext uri="{BB962C8B-B14F-4D97-AF65-F5344CB8AC3E}">
        <p14:creationId xmlns:p14="http://schemas.microsoft.com/office/powerpoint/2010/main" val="4013678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5F3B4-E638-35BF-072D-8E6B3B448E9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303265-13FE-46FB-03FD-40E6205E86B1}"/>
              </a:ext>
            </a:extLst>
          </p:cNvPr>
          <p:cNvSpPr>
            <a:spLocks noGrp="1"/>
          </p:cNvSpPr>
          <p:nvPr>
            <p:ph idx="1"/>
          </p:nvPr>
        </p:nvSpPr>
        <p:spPr>
          <a:xfrm>
            <a:off x="680321" y="3052689"/>
            <a:ext cx="9613861" cy="2883500"/>
          </a:xfrm>
        </p:spPr>
        <p:txBody>
          <a:bodyPr>
            <a:normAutofit/>
          </a:bodyPr>
          <a:lstStyle/>
          <a:p>
            <a:pPr marL="0" indent="0" algn="ctr">
              <a:buNone/>
            </a:pPr>
            <a:r>
              <a:rPr lang="en-US" sz="4800" b="1" dirty="0"/>
              <a:t>THANK YOU</a:t>
            </a:r>
            <a:endParaRPr lang="en-GB" sz="4800" b="1" dirty="0"/>
          </a:p>
        </p:txBody>
      </p:sp>
    </p:spTree>
    <p:extLst>
      <p:ext uri="{BB962C8B-B14F-4D97-AF65-F5344CB8AC3E}">
        <p14:creationId xmlns:p14="http://schemas.microsoft.com/office/powerpoint/2010/main" val="57508943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25</TotalTime>
  <Words>1168</Words>
  <Application>Microsoft Office PowerPoint</Application>
  <PresentationFormat>Widescreen</PresentationFormat>
  <Paragraphs>59</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Berlin</vt:lpstr>
      <vt:lpstr>Smart House Services Ltd – “Smart, Secure, Sustainable</vt:lpstr>
      <vt:lpstr>Introduction &amp; Business Overview </vt:lpstr>
      <vt:lpstr>Market Opportunity &amp; Target Customers</vt:lpstr>
      <vt:lpstr>Products, Services &amp; USP</vt:lpstr>
      <vt:lpstr>Marketing &amp; Financial Highlights</vt:lpstr>
      <vt:lpstr>Industry Analysis</vt:lpstr>
      <vt:lpstr>Operations, Impact &amp; Future Vision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 House Services Ltd – “Smart, Secure, Sustainable</dc:title>
  <dc:creator>user</dc:creator>
  <cp:lastModifiedBy>user</cp:lastModifiedBy>
  <cp:revision>17</cp:revision>
  <dcterms:created xsi:type="dcterms:W3CDTF">2025-10-31T19:07:36Z</dcterms:created>
  <dcterms:modified xsi:type="dcterms:W3CDTF">2025-12-07T17:50:23Z</dcterms:modified>
</cp:coreProperties>
</file>