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3"/>
  </p:notesMasterIdLst>
  <p:sldIdLst>
    <p:sldId id="257" r:id="rId2"/>
    <p:sldId id="258" r:id="rId3"/>
    <p:sldId id="259" r:id="rId4"/>
    <p:sldId id="260" r:id="rId5"/>
    <p:sldId id="277" r:id="rId6"/>
    <p:sldId id="269" r:id="rId7"/>
    <p:sldId id="261" r:id="rId8"/>
    <p:sldId id="262" r:id="rId9"/>
    <p:sldId id="263" r:id="rId10"/>
    <p:sldId id="270" r:id="rId11"/>
    <p:sldId id="271" r:id="rId12"/>
    <p:sldId id="272" r:id="rId13"/>
    <p:sldId id="264" r:id="rId14"/>
    <p:sldId id="265" r:id="rId15"/>
    <p:sldId id="273" r:id="rId16"/>
    <p:sldId id="274" r:id="rId17"/>
    <p:sldId id="266" r:id="rId18"/>
    <p:sldId id="267" r:id="rId19"/>
    <p:sldId id="275" r:id="rId20"/>
    <p:sldId id="276" r:id="rId21"/>
    <p:sldId id="268"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71020" autoAdjust="0"/>
  </p:normalViewPr>
  <p:slideViewPr>
    <p:cSldViewPr snapToGrid="0">
      <p:cViewPr>
        <p:scale>
          <a:sx n="67" d="100"/>
          <a:sy n="67" d="100"/>
        </p:scale>
        <p:origin x="-1762" y="-5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FB2665-57F8-4CF5-9A94-102FAC764347}" type="doc">
      <dgm:prSet loTypeId="urn:microsoft.com/office/officeart/2005/8/layout/radial5" loCatId="cycle" qsTypeId="urn:microsoft.com/office/officeart/2005/8/quickstyle/simple5" qsCatId="simple" csTypeId="urn:microsoft.com/office/officeart/2005/8/colors/colorful2" csCatId="colorful" phldr="1"/>
      <dgm:spPr/>
      <dgm:t>
        <a:bodyPr/>
        <a:lstStyle/>
        <a:p>
          <a:endParaRPr lang="en-US"/>
        </a:p>
      </dgm:t>
    </dgm:pt>
    <dgm:pt modelId="{FB775E36-6EF5-4547-9A26-649965292F12}">
      <dgm:prSet phldrT="[Text]"/>
      <dgm:spPr/>
      <dgm:t>
        <a:bodyPr/>
        <a:lstStyle/>
        <a:p>
          <a:r>
            <a:rPr lang="en-GB" b="1" dirty="0" smtClean="0"/>
            <a:t>What influences decision making</a:t>
          </a:r>
          <a:endParaRPr lang="en-US" b="1" dirty="0"/>
        </a:p>
      </dgm:t>
    </dgm:pt>
    <dgm:pt modelId="{4B06FCBA-6396-4101-BBCC-023D92FE217A}" type="parTrans" cxnId="{32F50A29-BB86-47F6-87A0-ED00EFBAC261}">
      <dgm:prSet/>
      <dgm:spPr/>
      <dgm:t>
        <a:bodyPr/>
        <a:lstStyle/>
        <a:p>
          <a:endParaRPr lang="en-US" b="1"/>
        </a:p>
      </dgm:t>
    </dgm:pt>
    <dgm:pt modelId="{5F473A83-4C00-4895-9A2E-6CAC47AC43BA}" type="sibTrans" cxnId="{32F50A29-BB86-47F6-87A0-ED00EFBAC261}">
      <dgm:prSet/>
      <dgm:spPr/>
      <dgm:t>
        <a:bodyPr/>
        <a:lstStyle/>
        <a:p>
          <a:endParaRPr lang="en-US" b="1"/>
        </a:p>
      </dgm:t>
    </dgm:pt>
    <dgm:pt modelId="{8BDCB01A-EAE8-41BB-A0A5-AA801F2CD6F8}">
      <dgm:prSet phldrT="[Text]"/>
      <dgm:spPr/>
      <dgm:t>
        <a:bodyPr/>
        <a:lstStyle/>
        <a:p>
          <a:r>
            <a:rPr lang="en-GB" b="1" dirty="0" smtClean="0"/>
            <a:t>Individual emotions and thinking</a:t>
          </a:r>
          <a:endParaRPr lang="en-US" b="1" dirty="0"/>
        </a:p>
      </dgm:t>
    </dgm:pt>
    <dgm:pt modelId="{789B8FAD-F0E0-410E-AFB4-976A5CBD5CD3}" type="parTrans" cxnId="{6433391B-953C-42FD-943D-75256EE5A762}">
      <dgm:prSet/>
      <dgm:spPr/>
      <dgm:t>
        <a:bodyPr/>
        <a:lstStyle/>
        <a:p>
          <a:endParaRPr lang="en-US" b="1"/>
        </a:p>
      </dgm:t>
    </dgm:pt>
    <dgm:pt modelId="{AD9247B1-EC39-4421-A871-64538964C77B}" type="sibTrans" cxnId="{6433391B-953C-42FD-943D-75256EE5A762}">
      <dgm:prSet/>
      <dgm:spPr/>
      <dgm:t>
        <a:bodyPr/>
        <a:lstStyle/>
        <a:p>
          <a:endParaRPr lang="en-US" b="1"/>
        </a:p>
      </dgm:t>
    </dgm:pt>
    <dgm:pt modelId="{B94B5D8E-49C9-465B-9B2C-085E29D52A9C}">
      <dgm:prSet phldrT="[Text]"/>
      <dgm:spPr/>
      <dgm:t>
        <a:bodyPr/>
        <a:lstStyle/>
        <a:p>
          <a:r>
            <a:rPr lang="en-GB" b="1" dirty="0" smtClean="0"/>
            <a:t>peers</a:t>
          </a:r>
          <a:endParaRPr lang="en-US" b="1" dirty="0"/>
        </a:p>
      </dgm:t>
    </dgm:pt>
    <dgm:pt modelId="{E4772F01-F3C9-42CA-BF63-73E27C94969B}" type="parTrans" cxnId="{EB5860D4-ABA9-4575-A1F8-FC46E4EFC042}">
      <dgm:prSet/>
      <dgm:spPr/>
      <dgm:t>
        <a:bodyPr/>
        <a:lstStyle/>
        <a:p>
          <a:endParaRPr lang="en-US" b="1"/>
        </a:p>
      </dgm:t>
    </dgm:pt>
    <dgm:pt modelId="{5B233A29-A628-4157-8AEF-60146163C583}" type="sibTrans" cxnId="{EB5860D4-ABA9-4575-A1F8-FC46E4EFC042}">
      <dgm:prSet/>
      <dgm:spPr/>
      <dgm:t>
        <a:bodyPr/>
        <a:lstStyle/>
        <a:p>
          <a:endParaRPr lang="en-US" b="1"/>
        </a:p>
      </dgm:t>
    </dgm:pt>
    <dgm:pt modelId="{8E66E0A9-6C39-44DB-B245-43DE0F59FEB7}">
      <dgm:prSet phldrT="[Text]"/>
      <dgm:spPr/>
      <dgm:t>
        <a:bodyPr/>
        <a:lstStyle/>
        <a:p>
          <a:r>
            <a:rPr lang="en-GB" b="1" dirty="0" smtClean="0"/>
            <a:t>Social</a:t>
          </a:r>
          <a:endParaRPr lang="en-US" b="1" dirty="0"/>
        </a:p>
      </dgm:t>
    </dgm:pt>
    <dgm:pt modelId="{3F14F17B-D3F6-43BF-9EFE-EDE49A2A2F62}" type="parTrans" cxnId="{224BFBF1-B2EE-4E0D-BFE9-38E3B3A4004A}">
      <dgm:prSet/>
      <dgm:spPr/>
      <dgm:t>
        <a:bodyPr/>
        <a:lstStyle/>
        <a:p>
          <a:endParaRPr lang="en-US" b="1"/>
        </a:p>
      </dgm:t>
    </dgm:pt>
    <dgm:pt modelId="{19FF1CD7-AD1F-4896-B4A3-0948327E9250}" type="sibTrans" cxnId="{224BFBF1-B2EE-4E0D-BFE9-38E3B3A4004A}">
      <dgm:prSet/>
      <dgm:spPr/>
      <dgm:t>
        <a:bodyPr/>
        <a:lstStyle/>
        <a:p>
          <a:endParaRPr lang="en-US" b="1"/>
        </a:p>
      </dgm:t>
    </dgm:pt>
    <dgm:pt modelId="{78EDA617-FF76-4E55-930D-7245C85CA0F6}">
      <dgm:prSet phldrT="[Text]"/>
      <dgm:spPr/>
      <dgm:t>
        <a:bodyPr/>
        <a:lstStyle/>
        <a:p>
          <a:r>
            <a:rPr lang="en-GB" b="1" dirty="0" smtClean="0"/>
            <a:t>Media</a:t>
          </a:r>
          <a:endParaRPr lang="en-US" b="1" dirty="0"/>
        </a:p>
      </dgm:t>
    </dgm:pt>
    <dgm:pt modelId="{41271A06-EC8A-42DD-966F-B9B6EB8C0142}" type="parTrans" cxnId="{FD6D9CE1-A23B-4B6A-9F68-D6A12073C2FB}">
      <dgm:prSet/>
      <dgm:spPr/>
      <dgm:t>
        <a:bodyPr/>
        <a:lstStyle/>
        <a:p>
          <a:endParaRPr lang="en-US" b="1"/>
        </a:p>
      </dgm:t>
    </dgm:pt>
    <dgm:pt modelId="{B02AFA47-E207-48CC-B07B-7119053F6666}" type="sibTrans" cxnId="{FD6D9CE1-A23B-4B6A-9F68-D6A12073C2FB}">
      <dgm:prSet/>
      <dgm:spPr/>
      <dgm:t>
        <a:bodyPr/>
        <a:lstStyle/>
        <a:p>
          <a:endParaRPr lang="en-US" b="1"/>
        </a:p>
      </dgm:t>
    </dgm:pt>
    <dgm:pt modelId="{2B1485DF-5D4A-434F-8E79-45A4ED9AF461}" type="pres">
      <dgm:prSet presAssocID="{F7FB2665-57F8-4CF5-9A94-102FAC764347}" presName="Name0" presStyleCnt="0">
        <dgm:presLayoutVars>
          <dgm:chMax val="1"/>
          <dgm:dir/>
          <dgm:animLvl val="ctr"/>
          <dgm:resizeHandles val="exact"/>
        </dgm:presLayoutVars>
      </dgm:prSet>
      <dgm:spPr/>
      <dgm:t>
        <a:bodyPr/>
        <a:lstStyle/>
        <a:p>
          <a:endParaRPr lang="en-US"/>
        </a:p>
      </dgm:t>
    </dgm:pt>
    <dgm:pt modelId="{779F2557-728D-4CDB-BE27-C8BB08935675}" type="pres">
      <dgm:prSet presAssocID="{FB775E36-6EF5-4547-9A26-649965292F12}" presName="centerShape" presStyleLbl="node0" presStyleIdx="0" presStyleCnt="1"/>
      <dgm:spPr/>
      <dgm:t>
        <a:bodyPr/>
        <a:lstStyle/>
        <a:p>
          <a:endParaRPr lang="en-US"/>
        </a:p>
      </dgm:t>
    </dgm:pt>
    <dgm:pt modelId="{824E4B86-BEBC-4605-9C1F-671CD092218E}" type="pres">
      <dgm:prSet presAssocID="{789B8FAD-F0E0-410E-AFB4-976A5CBD5CD3}" presName="parTrans" presStyleLbl="sibTrans2D1" presStyleIdx="0" presStyleCnt="4"/>
      <dgm:spPr/>
      <dgm:t>
        <a:bodyPr/>
        <a:lstStyle/>
        <a:p>
          <a:endParaRPr lang="en-US"/>
        </a:p>
      </dgm:t>
    </dgm:pt>
    <dgm:pt modelId="{A67B96B4-39BF-4218-9DE8-ECB3ABC4D98A}" type="pres">
      <dgm:prSet presAssocID="{789B8FAD-F0E0-410E-AFB4-976A5CBD5CD3}" presName="connectorText" presStyleLbl="sibTrans2D1" presStyleIdx="0" presStyleCnt="4"/>
      <dgm:spPr/>
      <dgm:t>
        <a:bodyPr/>
        <a:lstStyle/>
        <a:p>
          <a:endParaRPr lang="en-US"/>
        </a:p>
      </dgm:t>
    </dgm:pt>
    <dgm:pt modelId="{A9342442-26CA-48BE-9DD6-1139D8221B0A}" type="pres">
      <dgm:prSet presAssocID="{8BDCB01A-EAE8-41BB-A0A5-AA801F2CD6F8}" presName="node" presStyleLbl="node1" presStyleIdx="0" presStyleCnt="4">
        <dgm:presLayoutVars>
          <dgm:bulletEnabled val="1"/>
        </dgm:presLayoutVars>
      </dgm:prSet>
      <dgm:spPr/>
      <dgm:t>
        <a:bodyPr/>
        <a:lstStyle/>
        <a:p>
          <a:endParaRPr lang="en-US"/>
        </a:p>
      </dgm:t>
    </dgm:pt>
    <dgm:pt modelId="{9104E66A-9E39-455A-8D9E-E81FCCFCE840}" type="pres">
      <dgm:prSet presAssocID="{E4772F01-F3C9-42CA-BF63-73E27C94969B}" presName="parTrans" presStyleLbl="sibTrans2D1" presStyleIdx="1" presStyleCnt="4"/>
      <dgm:spPr/>
      <dgm:t>
        <a:bodyPr/>
        <a:lstStyle/>
        <a:p>
          <a:endParaRPr lang="en-US"/>
        </a:p>
      </dgm:t>
    </dgm:pt>
    <dgm:pt modelId="{B3162CDA-FA9E-42E8-82CE-48ADD94A6E19}" type="pres">
      <dgm:prSet presAssocID="{E4772F01-F3C9-42CA-BF63-73E27C94969B}" presName="connectorText" presStyleLbl="sibTrans2D1" presStyleIdx="1" presStyleCnt="4"/>
      <dgm:spPr/>
      <dgm:t>
        <a:bodyPr/>
        <a:lstStyle/>
        <a:p>
          <a:endParaRPr lang="en-US"/>
        </a:p>
      </dgm:t>
    </dgm:pt>
    <dgm:pt modelId="{E47AD218-5259-407C-9BC3-7EA7D846D1FE}" type="pres">
      <dgm:prSet presAssocID="{B94B5D8E-49C9-465B-9B2C-085E29D52A9C}" presName="node" presStyleLbl="node1" presStyleIdx="1" presStyleCnt="4">
        <dgm:presLayoutVars>
          <dgm:bulletEnabled val="1"/>
        </dgm:presLayoutVars>
      </dgm:prSet>
      <dgm:spPr/>
      <dgm:t>
        <a:bodyPr/>
        <a:lstStyle/>
        <a:p>
          <a:endParaRPr lang="en-US"/>
        </a:p>
      </dgm:t>
    </dgm:pt>
    <dgm:pt modelId="{3F4F9E5C-4EAA-4AA5-A6E2-2B972A4F00D3}" type="pres">
      <dgm:prSet presAssocID="{3F14F17B-D3F6-43BF-9EFE-EDE49A2A2F62}" presName="parTrans" presStyleLbl="sibTrans2D1" presStyleIdx="2" presStyleCnt="4"/>
      <dgm:spPr/>
      <dgm:t>
        <a:bodyPr/>
        <a:lstStyle/>
        <a:p>
          <a:endParaRPr lang="en-US"/>
        </a:p>
      </dgm:t>
    </dgm:pt>
    <dgm:pt modelId="{7942A721-6EAE-4E24-9E5F-6A442C8E34A8}" type="pres">
      <dgm:prSet presAssocID="{3F14F17B-D3F6-43BF-9EFE-EDE49A2A2F62}" presName="connectorText" presStyleLbl="sibTrans2D1" presStyleIdx="2" presStyleCnt="4"/>
      <dgm:spPr/>
      <dgm:t>
        <a:bodyPr/>
        <a:lstStyle/>
        <a:p>
          <a:endParaRPr lang="en-US"/>
        </a:p>
      </dgm:t>
    </dgm:pt>
    <dgm:pt modelId="{38554939-28AC-4ED4-B91D-1DEFDD0A6209}" type="pres">
      <dgm:prSet presAssocID="{8E66E0A9-6C39-44DB-B245-43DE0F59FEB7}" presName="node" presStyleLbl="node1" presStyleIdx="2" presStyleCnt="4">
        <dgm:presLayoutVars>
          <dgm:bulletEnabled val="1"/>
        </dgm:presLayoutVars>
      </dgm:prSet>
      <dgm:spPr/>
      <dgm:t>
        <a:bodyPr/>
        <a:lstStyle/>
        <a:p>
          <a:endParaRPr lang="en-US"/>
        </a:p>
      </dgm:t>
    </dgm:pt>
    <dgm:pt modelId="{64027765-977F-4140-AB2D-08AF27105B37}" type="pres">
      <dgm:prSet presAssocID="{41271A06-EC8A-42DD-966F-B9B6EB8C0142}" presName="parTrans" presStyleLbl="sibTrans2D1" presStyleIdx="3" presStyleCnt="4"/>
      <dgm:spPr/>
      <dgm:t>
        <a:bodyPr/>
        <a:lstStyle/>
        <a:p>
          <a:endParaRPr lang="en-US"/>
        </a:p>
      </dgm:t>
    </dgm:pt>
    <dgm:pt modelId="{8EC94402-ACEA-484E-9C4F-B2C284B88632}" type="pres">
      <dgm:prSet presAssocID="{41271A06-EC8A-42DD-966F-B9B6EB8C0142}" presName="connectorText" presStyleLbl="sibTrans2D1" presStyleIdx="3" presStyleCnt="4"/>
      <dgm:spPr/>
      <dgm:t>
        <a:bodyPr/>
        <a:lstStyle/>
        <a:p>
          <a:endParaRPr lang="en-US"/>
        </a:p>
      </dgm:t>
    </dgm:pt>
    <dgm:pt modelId="{FB2DE604-6B9E-4433-BAEB-F94D1E9A8428}" type="pres">
      <dgm:prSet presAssocID="{78EDA617-FF76-4E55-930D-7245C85CA0F6}" presName="node" presStyleLbl="node1" presStyleIdx="3" presStyleCnt="4">
        <dgm:presLayoutVars>
          <dgm:bulletEnabled val="1"/>
        </dgm:presLayoutVars>
      </dgm:prSet>
      <dgm:spPr/>
      <dgm:t>
        <a:bodyPr/>
        <a:lstStyle/>
        <a:p>
          <a:endParaRPr lang="en-US"/>
        </a:p>
      </dgm:t>
    </dgm:pt>
  </dgm:ptLst>
  <dgm:cxnLst>
    <dgm:cxn modelId="{3E7EA04B-63D2-4B87-B2EA-F8676B537A5E}" type="presOf" srcId="{E4772F01-F3C9-42CA-BF63-73E27C94969B}" destId="{9104E66A-9E39-455A-8D9E-E81FCCFCE840}" srcOrd="0" destOrd="0" presId="urn:microsoft.com/office/officeart/2005/8/layout/radial5"/>
    <dgm:cxn modelId="{5139650F-35B3-49FA-AB5F-E0B9273FA6EE}" type="presOf" srcId="{41271A06-EC8A-42DD-966F-B9B6EB8C0142}" destId="{64027765-977F-4140-AB2D-08AF27105B37}" srcOrd="0" destOrd="0" presId="urn:microsoft.com/office/officeart/2005/8/layout/radial5"/>
    <dgm:cxn modelId="{CE412EA6-C8EF-4E79-8211-8C0843D84AF9}" type="presOf" srcId="{78EDA617-FF76-4E55-930D-7245C85CA0F6}" destId="{FB2DE604-6B9E-4433-BAEB-F94D1E9A8428}" srcOrd="0" destOrd="0" presId="urn:microsoft.com/office/officeart/2005/8/layout/radial5"/>
    <dgm:cxn modelId="{A7C2B1FF-DA91-41AB-9548-1DDE22378A57}" type="presOf" srcId="{8E66E0A9-6C39-44DB-B245-43DE0F59FEB7}" destId="{38554939-28AC-4ED4-B91D-1DEFDD0A6209}" srcOrd="0" destOrd="0" presId="urn:microsoft.com/office/officeart/2005/8/layout/radial5"/>
    <dgm:cxn modelId="{6433391B-953C-42FD-943D-75256EE5A762}" srcId="{FB775E36-6EF5-4547-9A26-649965292F12}" destId="{8BDCB01A-EAE8-41BB-A0A5-AA801F2CD6F8}" srcOrd="0" destOrd="0" parTransId="{789B8FAD-F0E0-410E-AFB4-976A5CBD5CD3}" sibTransId="{AD9247B1-EC39-4421-A871-64538964C77B}"/>
    <dgm:cxn modelId="{D1A1E425-BCE3-4811-BBFB-9D5290A6DE81}" type="presOf" srcId="{3F14F17B-D3F6-43BF-9EFE-EDE49A2A2F62}" destId="{7942A721-6EAE-4E24-9E5F-6A442C8E34A8}" srcOrd="1" destOrd="0" presId="urn:microsoft.com/office/officeart/2005/8/layout/radial5"/>
    <dgm:cxn modelId="{FD6D9CE1-A23B-4B6A-9F68-D6A12073C2FB}" srcId="{FB775E36-6EF5-4547-9A26-649965292F12}" destId="{78EDA617-FF76-4E55-930D-7245C85CA0F6}" srcOrd="3" destOrd="0" parTransId="{41271A06-EC8A-42DD-966F-B9B6EB8C0142}" sibTransId="{B02AFA47-E207-48CC-B07B-7119053F6666}"/>
    <dgm:cxn modelId="{C6763FB5-7677-4A02-B9A9-37CDEA2978E0}" type="presOf" srcId="{41271A06-EC8A-42DD-966F-B9B6EB8C0142}" destId="{8EC94402-ACEA-484E-9C4F-B2C284B88632}" srcOrd="1" destOrd="0" presId="urn:microsoft.com/office/officeart/2005/8/layout/radial5"/>
    <dgm:cxn modelId="{96F6363B-F6C0-4FD3-9733-637F5AD4E981}" type="presOf" srcId="{FB775E36-6EF5-4547-9A26-649965292F12}" destId="{779F2557-728D-4CDB-BE27-C8BB08935675}" srcOrd="0" destOrd="0" presId="urn:microsoft.com/office/officeart/2005/8/layout/radial5"/>
    <dgm:cxn modelId="{E8E86F3A-F1BA-434D-94E4-35198777BEEB}" type="presOf" srcId="{789B8FAD-F0E0-410E-AFB4-976A5CBD5CD3}" destId="{A67B96B4-39BF-4218-9DE8-ECB3ABC4D98A}" srcOrd="1" destOrd="0" presId="urn:microsoft.com/office/officeart/2005/8/layout/radial5"/>
    <dgm:cxn modelId="{864FC206-9D82-400D-A5A3-15CD27982487}" type="presOf" srcId="{F7FB2665-57F8-4CF5-9A94-102FAC764347}" destId="{2B1485DF-5D4A-434F-8E79-45A4ED9AF461}" srcOrd="0" destOrd="0" presId="urn:microsoft.com/office/officeart/2005/8/layout/radial5"/>
    <dgm:cxn modelId="{32F50A29-BB86-47F6-87A0-ED00EFBAC261}" srcId="{F7FB2665-57F8-4CF5-9A94-102FAC764347}" destId="{FB775E36-6EF5-4547-9A26-649965292F12}" srcOrd="0" destOrd="0" parTransId="{4B06FCBA-6396-4101-BBCC-023D92FE217A}" sibTransId="{5F473A83-4C00-4895-9A2E-6CAC47AC43BA}"/>
    <dgm:cxn modelId="{EB5860D4-ABA9-4575-A1F8-FC46E4EFC042}" srcId="{FB775E36-6EF5-4547-9A26-649965292F12}" destId="{B94B5D8E-49C9-465B-9B2C-085E29D52A9C}" srcOrd="1" destOrd="0" parTransId="{E4772F01-F3C9-42CA-BF63-73E27C94969B}" sibTransId="{5B233A29-A628-4157-8AEF-60146163C583}"/>
    <dgm:cxn modelId="{DE93B269-43FA-4B99-ADF7-80712DEB0203}" type="presOf" srcId="{B94B5D8E-49C9-465B-9B2C-085E29D52A9C}" destId="{E47AD218-5259-407C-9BC3-7EA7D846D1FE}" srcOrd="0" destOrd="0" presId="urn:microsoft.com/office/officeart/2005/8/layout/radial5"/>
    <dgm:cxn modelId="{224BFBF1-B2EE-4E0D-BFE9-38E3B3A4004A}" srcId="{FB775E36-6EF5-4547-9A26-649965292F12}" destId="{8E66E0A9-6C39-44DB-B245-43DE0F59FEB7}" srcOrd="2" destOrd="0" parTransId="{3F14F17B-D3F6-43BF-9EFE-EDE49A2A2F62}" sibTransId="{19FF1CD7-AD1F-4896-B4A3-0948327E9250}"/>
    <dgm:cxn modelId="{93518D9F-7BAB-480E-9BF2-AAF976EE5CD6}" type="presOf" srcId="{E4772F01-F3C9-42CA-BF63-73E27C94969B}" destId="{B3162CDA-FA9E-42E8-82CE-48ADD94A6E19}" srcOrd="1" destOrd="0" presId="urn:microsoft.com/office/officeart/2005/8/layout/radial5"/>
    <dgm:cxn modelId="{41367E2D-EA96-458E-B29C-DCC491C31F2C}" type="presOf" srcId="{789B8FAD-F0E0-410E-AFB4-976A5CBD5CD3}" destId="{824E4B86-BEBC-4605-9C1F-671CD092218E}" srcOrd="0" destOrd="0" presId="urn:microsoft.com/office/officeart/2005/8/layout/radial5"/>
    <dgm:cxn modelId="{D7984768-BB89-4805-9522-BDBCB05AE976}" type="presOf" srcId="{8BDCB01A-EAE8-41BB-A0A5-AA801F2CD6F8}" destId="{A9342442-26CA-48BE-9DD6-1139D8221B0A}" srcOrd="0" destOrd="0" presId="urn:microsoft.com/office/officeart/2005/8/layout/radial5"/>
    <dgm:cxn modelId="{1D2CA8A6-0F92-45E0-84E3-2D59AADD00CD}" type="presOf" srcId="{3F14F17B-D3F6-43BF-9EFE-EDE49A2A2F62}" destId="{3F4F9E5C-4EAA-4AA5-A6E2-2B972A4F00D3}" srcOrd="0" destOrd="0" presId="urn:microsoft.com/office/officeart/2005/8/layout/radial5"/>
    <dgm:cxn modelId="{272115B8-1FBF-43EC-901F-D735FE5AA6CF}" type="presParOf" srcId="{2B1485DF-5D4A-434F-8E79-45A4ED9AF461}" destId="{779F2557-728D-4CDB-BE27-C8BB08935675}" srcOrd="0" destOrd="0" presId="urn:microsoft.com/office/officeart/2005/8/layout/radial5"/>
    <dgm:cxn modelId="{2A31B896-ABEE-4709-B5B7-2023030337CF}" type="presParOf" srcId="{2B1485DF-5D4A-434F-8E79-45A4ED9AF461}" destId="{824E4B86-BEBC-4605-9C1F-671CD092218E}" srcOrd="1" destOrd="0" presId="urn:microsoft.com/office/officeart/2005/8/layout/radial5"/>
    <dgm:cxn modelId="{0681BE90-3DFD-4883-B018-790C0F648433}" type="presParOf" srcId="{824E4B86-BEBC-4605-9C1F-671CD092218E}" destId="{A67B96B4-39BF-4218-9DE8-ECB3ABC4D98A}" srcOrd="0" destOrd="0" presId="urn:microsoft.com/office/officeart/2005/8/layout/radial5"/>
    <dgm:cxn modelId="{9133E2F6-4993-4AB4-9349-453969BE5B37}" type="presParOf" srcId="{2B1485DF-5D4A-434F-8E79-45A4ED9AF461}" destId="{A9342442-26CA-48BE-9DD6-1139D8221B0A}" srcOrd="2" destOrd="0" presId="urn:microsoft.com/office/officeart/2005/8/layout/radial5"/>
    <dgm:cxn modelId="{BFADBC6A-43C3-494A-B577-79CEAEA987D2}" type="presParOf" srcId="{2B1485DF-5D4A-434F-8E79-45A4ED9AF461}" destId="{9104E66A-9E39-455A-8D9E-E81FCCFCE840}" srcOrd="3" destOrd="0" presId="urn:microsoft.com/office/officeart/2005/8/layout/radial5"/>
    <dgm:cxn modelId="{E5FA4933-181D-47A2-81CE-E60832F53978}" type="presParOf" srcId="{9104E66A-9E39-455A-8D9E-E81FCCFCE840}" destId="{B3162CDA-FA9E-42E8-82CE-48ADD94A6E19}" srcOrd="0" destOrd="0" presId="urn:microsoft.com/office/officeart/2005/8/layout/radial5"/>
    <dgm:cxn modelId="{1A381231-1AB0-406A-A27D-C48876FDE4BC}" type="presParOf" srcId="{2B1485DF-5D4A-434F-8E79-45A4ED9AF461}" destId="{E47AD218-5259-407C-9BC3-7EA7D846D1FE}" srcOrd="4" destOrd="0" presId="urn:microsoft.com/office/officeart/2005/8/layout/radial5"/>
    <dgm:cxn modelId="{D4BE1BF7-1C5D-4DBC-B190-BCA3B73AFC2C}" type="presParOf" srcId="{2B1485DF-5D4A-434F-8E79-45A4ED9AF461}" destId="{3F4F9E5C-4EAA-4AA5-A6E2-2B972A4F00D3}" srcOrd="5" destOrd="0" presId="urn:microsoft.com/office/officeart/2005/8/layout/radial5"/>
    <dgm:cxn modelId="{6016795E-439C-44E7-B742-25ECA9E04D15}" type="presParOf" srcId="{3F4F9E5C-4EAA-4AA5-A6E2-2B972A4F00D3}" destId="{7942A721-6EAE-4E24-9E5F-6A442C8E34A8}" srcOrd="0" destOrd="0" presId="urn:microsoft.com/office/officeart/2005/8/layout/radial5"/>
    <dgm:cxn modelId="{3DAC5F88-1619-4DF4-A06B-566264B81FA2}" type="presParOf" srcId="{2B1485DF-5D4A-434F-8E79-45A4ED9AF461}" destId="{38554939-28AC-4ED4-B91D-1DEFDD0A6209}" srcOrd="6" destOrd="0" presId="urn:microsoft.com/office/officeart/2005/8/layout/radial5"/>
    <dgm:cxn modelId="{DAEED671-586A-4E04-8414-4D7455917319}" type="presParOf" srcId="{2B1485DF-5D4A-434F-8E79-45A4ED9AF461}" destId="{64027765-977F-4140-AB2D-08AF27105B37}" srcOrd="7" destOrd="0" presId="urn:microsoft.com/office/officeart/2005/8/layout/radial5"/>
    <dgm:cxn modelId="{CE124099-569B-45EF-9356-38AD9227761A}" type="presParOf" srcId="{64027765-977F-4140-AB2D-08AF27105B37}" destId="{8EC94402-ACEA-484E-9C4F-B2C284B88632}" srcOrd="0" destOrd="0" presId="urn:microsoft.com/office/officeart/2005/8/layout/radial5"/>
    <dgm:cxn modelId="{845E556D-DB91-4C76-8266-A705E1852B1B}" type="presParOf" srcId="{2B1485DF-5D4A-434F-8E79-45A4ED9AF461}" destId="{FB2DE604-6B9E-4433-BAEB-F94D1E9A8428}" srcOrd="8"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F2557-728D-4CDB-BE27-C8BB08935675}">
      <dsp:nvSpPr>
        <dsp:cNvPr id="0" name=""/>
        <dsp:cNvSpPr/>
      </dsp:nvSpPr>
      <dsp:spPr>
        <a:xfrm>
          <a:off x="3354541" y="2069469"/>
          <a:ext cx="1474479" cy="1474479"/>
        </a:xfrm>
        <a:prstGeom prst="ellipse">
          <a:avLst/>
        </a:prstGeom>
        <a:blipFill rotWithShape="0">
          <a:blip xmlns:r="http://schemas.openxmlformats.org/officeDocument/2006/relationships" r:embed="rId1">
            <a:duotone>
              <a:schemeClr val="accent1">
                <a:hueOff val="0"/>
                <a:satOff val="0"/>
                <a:lumOff val="0"/>
                <a:alphaOff val="0"/>
                <a:shade val="22000"/>
                <a:satMod val="160000"/>
              </a:schemeClr>
              <a:schemeClr val="accent1">
                <a:hueOff val="0"/>
                <a:satOff val="0"/>
                <a:lumOff val="0"/>
                <a:alphaOff val="0"/>
                <a:shade val="45000"/>
                <a:satMod val="100000"/>
              </a:schemeClr>
            </a:duotone>
          </a:blip>
          <a:tile tx="0" ty="0" sx="65000" sy="65000" flip="none" algn="ctr"/>
        </a:blipFill>
        <a:ln>
          <a:noFill/>
        </a:ln>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accent1">
              <a:hueOff val="0"/>
              <a:satOff val="0"/>
              <a:lumOff val="0"/>
              <a:alphaOff val="0"/>
              <a:tint val="10000"/>
              <a:satMod val="13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b="1" kern="1200" dirty="0" smtClean="0"/>
            <a:t>What influences decision making</a:t>
          </a:r>
          <a:endParaRPr lang="en-US" sz="1800" b="1" kern="1200" dirty="0"/>
        </a:p>
      </dsp:txBody>
      <dsp:txXfrm>
        <a:off x="3570473" y="2285401"/>
        <a:ext cx="1042615" cy="1042615"/>
      </dsp:txXfrm>
    </dsp:sp>
    <dsp:sp modelId="{824E4B86-BEBC-4605-9C1F-671CD092218E}">
      <dsp:nvSpPr>
        <dsp:cNvPr id="0" name=""/>
        <dsp:cNvSpPr/>
      </dsp:nvSpPr>
      <dsp:spPr>
        <a:xfrm rot="16200000">
          <a:off x="3935006" y="1531880"/>
          <a:ext cx="313549" cy="501323"/>
        </a:xfrm>
        <a:prstGeom prst="rightArrow">
          <a:avLst>
            <a:gd name="adj1" fmla="val 60000"/>
            <a:gd name="adj2" fmla="val 50000"/>
          </a:avLst>
        </a:prstGeom>
        <a:blipFill rotWithShape="0">
          <a:blip xmlns:r="http://schemas.openxmlformats.org/officeDocument/2006/relationships" r:embed="rId1">
            <a:duotone>
              <a:schemeClr val="accent2">
                <a:hueOff val="0"/>
                <a:satOff val="0"/>
                <a:lumOff val="0"/>
                <a:alphaOff val="0"/>
                <a:shade val="22000"/>
                <a:satMod val="160000"/>
              </a:schemeClr>
              <a:schemeClr val="accent2">
                <a:hueOff val="0"/>
                <a:satOff val="0"/>
                <a:lumOff val="0"/>
                <a:alphaOff val="0"/>
                <a:shade val="45000"/>
                <a:satMod val="100000"/>
              </a:schemeClr>
            </a:duotone>
          </a:blip>
          <a:tile tx="0" ty="0" sx="65000" sy="65000" flip="none" algn="ctr"/>
        </a:blipFill>
        <a:ln>
          <a:noFill/>
        </a:ln>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accent2">
              <a:hueOff val="0"/>
              <a:satOff val="0"/>
              <a:lumOff val="0"/>
              <a:alphaOff val="0"/>
              <a:tint val="10000"/>
              <a:satMod val="13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US" sz="1500" b="1" kern="1200"/>
        </a:p>
      </dsp:txBody>
      <dsp:txXfrm>
        <a:off x="3982039" y="1679178"/>
        <a:ext cx="219484" cy="300793"/>
      </dsp:txXfrm>
    </dsp:sp>
    <dsp:sp modelId="{A9342442-26CA-48BE-9DD6-1139D8221B0A}">
      <dsp:nvSpPr>
        <dsp:cNvPr id="0" name=""/>
        <dsp:cNvSpPr/>
      </dsp:nvSpPr>
      <dsp:spPr>
        <a:xfrm>
          <a:off x="3354541" y="3386"/>
          <a:ext cx="1474479" cy="1474479"/>
        </a:xfrm>
        <a:prstGeom prst="ellipse">
          <a:avLst/>
        </a:prstGeom>
        <a:blipFill rotWithShape="0">
          <a:blip xmlns:r="http://schemas.openxmlformats.org/officeDocument/2006/relationships" r:embed="rId1">
            <a:duotone>
              <a:schemeClr val="accent2">
                <a:hueOff val="0"/>
                <a:satOff val="0"/>
                <a:lumOff val="0"/>
                <a:alphaOff val="0"/>
                <a:shade val="22000"/>
                <a:satMod val="160000"/>
              </a:schemeClr>
              <a:schemeClr val="accent2">
                <a:hueOff val="0"/>
                <a:satOff val="0"/>
                <a:lumOff val="0"/>
                <a:alphaOff val="0"/>
                <a:shade val="45000"/>
                <a:satMod val="100000"/>
              </a:schemeClr>
            </a:duotone>
          </a:blip>
          <a:tile tx="0" ty="0" sx="65000" sy="65000" flip="none" algn="ctr"/>
        </a:blipFill>
        <a:ln>
          <a:noFill/>
        </a:ln>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accent2">
              <a:hueOff val="0"/>
              <a:satOff val="0"/>
              <a:lumOff val="0"/>
              <a:alphaOff val="0"/>
              <a:tint val="10000"/>
              <a:satMod val="13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b="1" kern="1200" dirty="0" smtClean="0"/>
            <a:t>Individual emotions and thinking</a:t>
          </a:r>
          <a:endParaRPr lang="en-US" sz="1700" b="1" kern="1200" dirty="0"/>
        </a:p>
      </dsp:txBody>
      <dsp:txXfrm>
        <a:off x="3570473" y="219318"/>
        <a:ext cx="1042615" cy="1042615"/>
      </dsp:txXfrm>
    </dsp:sp>
    <dsp:sp modelId="{9104E66A-9E39-455A-8D9E-E81FCCFCE840}">
      <dsp:nvSpPr>
        <dsp:cNvPr id="0" name=""/>
        <dsp:cNvSpPr/>
      </dsp:nvSpPr>
      <dsp:spPr>
        <a:xfrm>
          <a:off x="4959173" y="2556047"/>
          <a:ext cx="313549" cy="501323"/>
        </a:xfrm>
        <a:prstGeom prst="rightArrow">
          <a:avLst>
            <a:gd name="adj1" fmla="val 60000"/>
            <a:gd name="adj2" fmla="val 50000"/>
          </a:avLst>
        </a:prstGeom>
        <a:blipFill rotWithShape="0">
          <a:blip xmlns:r="http://schemas.openxmlformats.org/officeDocument/2006/relationships" r:embed="rId1">
            <a:duotone>
              <a:schemeClr val="accent2">
                <a:hueOff val="635930"/>
                <a:satOff val="-14509"/>
                <a:lumOff val="5360"/>
                <a:alphaOff val="0"/>
                <a:shade val="22000"/>
                <a:satMod val="160000"/>
              </a:schemeClr>
              <a:schemeClr val="accent2">
                <a:hueOff val="635930"/>
                <a:satOff val="-14509"/>
                <a:lumOff val="5360"/>
                <a:alphaOff val="0"/>
                <a:shade val="45000"/>
                <a:satMod val="100000"/>
              </a:schemeClr>
            </a:duotone>
          </a:blip>
          <a:tile tx="0" ty="0" sx="65000" sy="65000" flip="none" algn="ctr"/>
        </a:blipFill>
        <a:ln>
          <a:noFill/>
        </a:ln>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accent2">
              <a:hueOff val="635930"/>
              <a:satOff val="-14509"/>
              <a:lumOff val="5360"/>
              <a:alphaOff val="0"/>
              <a:tint val="10000"/>
              <a:satMod val="13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US" sz="1500" b="1" kern="1200"/>
        </a:p>
      </dsp:txBody>
      <dsp:txXfrm>
        <a:off x="4959173" y="2656312"/>
        <a:ext cx="219484" cy="300793"/>
      </dsp:txXfrm>
    </dsp:sp>
    <dsp:sp modelId="{E47AD218-5259-407C-9BC3-7EA7D846D1FE}">
      <dsp:nvSpPr>
        <dsp:cNvPr id="0" name=""/>
        <dsp:cNvSpPr/>
      </dsp:nvSpPr>
      <dsp:spPr>
        <a:xfrm>
          <a:off x="5420624" y="2069469"/>
          <a:ext cx="1474479" cy="1474479"/>
        </a:xfrm>
        <a:prstGeom prst="ellipse">
          <a:avLst/>
        </a:prstGeom>
        <a:blipFill rotWithShape="0">
          <a:blip xmlns:r="http://schemas.openxmlformats.org/officeDocument/2006/relationships" r:embed="rId1">
            <a:duotone>
              <a:schemeClr val="accent2">
                <a:hueOff val="635930"/>
                <a:satOff val="-14509"/>
                <a:lumOff val="5360"/>
                <a:alphaOff val="0"/>
                <a:shade val="22000"/>
                <a:satMod val="160000"/>
              </a:schemeClr>
              <a:schemeClr val="accent2">
                <a:hueOff val="635930"/>
                <a:satOff val="-14509"/>
                <a:lumOff val="5360"/>
                <a:alphaOff val="0"/>
                <a:shade val="45000"/>
                <a:satMod val="100000"/>
              </a:schemeClr>
            </a:duotone>
          </a:blip>
          <a:tile tx="0" ty="0" sx="65000" sy="65000" flip="none" algn="ctr"/>
        </a:blipFill>
        <a:ln>
          <a:noFill/>
        </a:ln>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accent2">
              <a:hueOff val="635930"/>
              <a:satOff val="-14509"/>
              <a:lumOff val="5360"/>
              <a:alphaOff val="0"/>
              <a:tint val="10000"/>
              <a:satMod val="13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b="1" kern="1200" dirty="0" smtClean="0"/>
            <a:t>peers</a:t>
          </a:r>
          <a:endParaRPr lang="en-US" sz="1700" b="1" kern="1200" dirty="0"/>
        </a:p>
      </dsp:txBody>
      <dsp:txXfrm>
        <a:off x="5636556" y="2285401"/>
        <a:ext cx="1042615" cy="1042615"/>
      </dsp:txXfrm>
    </dsp:sp>
    <dsp:sp modelId="{3F4F9E5C-4EAA-4AA5-A6E2-2B972A4F00D3}">
      <dsp:nvSpPr>
        <dsp:cNvPr id="0" name=""/>
        <dsp:cNvSpPr/>
      </dsp:nvSpPr>
      <dsp:spPr>
        <a:xfrm rot="5400000">
          <a:off x="3935006" y="3580215"/>
          <a:ext cx="313549" cy="501323"/>
        </a:xfrm>
        <a:prstGeom prst="rightArrow">
          <a:avLst>
            <a:gd name="adj1" fmla="val 60000"/>
            <a:gd name="adj2" fmla="val 50000"/>
          </a:avLst>
        </a:prstGeom>
        <a:blipFill rotWithShape="0">
          <a:blip xmlns:r="http://schemas.openxmlformats.org/officeDocument/2006/relationships" r:embed="rId1">
            <a:duotone>
              <a:schemeClr val="accent2">
                <a:hueOff val="1271860"/>
                <a:satOff val="-29019"/>
                <a:lumOff val="10719"/>
                <a:alphaOff val="0"/>
                <a:shade val="22000"/>
                <a:satMod val="160000"/>
              </a:schemeClr>
              <a:schemeClr val="accent2">
                <a:hueOff val="1271860"/>
                <a:satOff val="-29019"/>
                <a:lumOff val="10719"/>
                <a:alphaOff val="0"/>
                <a:shade val="45000"/>
                <a:satMod val="100000"/>
              </a:schemeClr>
            </a:duotone>
          </a:blip>
          <a:tile tx="0" ty="0" sx="65000" sy="65000" flip="none" algn="ctr"/>
        </a:blipFill>
        <a:ln>
          <a:noFill/>
        </a:ln>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accent2">
              <a:hueOff val="1271860"/>
              <a:satOff val="-29019"/>
              <a:lumOff val="10719"/>
              <a:alphaOff val="0"/>
              <a:tint val="10000"/>
              <a:satMod val="13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US" sz="1500" b="1" kern="1200"/>
        </a:p>
      </dsp:txBody>
      <dsp:txXfrm>
        <a:off x="3982039" y="3633448"/>
        <a:ext cx="219484" cy="300793"/>
      </dsp:txXfrm>
    </dsp:sp>
    <dsp:sp modelId="{38554939-28AC-4ED4-B91D-1DEFDD0A6209}">
      <dsp:nvSpPr>
        <dsp:cNvPr id="0" name=""/>
        <dsp:cNvSpPr/>
      </dsp:nvSpPr>
      <dsp:spPr>
        <a:xfrm>
          <a:off x="3354541" y="4135553"/>
          <a:ext cx="1474479" cy="1474479"/>
        </a:xfrm>
        <a:prstGeom prst="ellipse">
          <a:avLst/>
        </a:prstGeom>
        <a:blipFill rotWithShape="0">
          <a:blip xmlns:r="http://schemas.openxmlformats.org/officeDocument/2006/relationships" r:embed="rId1">
            <a:duotone>
              <a:schemeClr val="accent2">
                <a:hueOff val="1271860"/>
                <a:satOff val="-29019"/>
                <a:lumOff val="10719"/>
                <a:alphaOff val="0"/>
                <a:shade val="22000"/>
                <a:satMod val="160000"/>
              </a:schemeClr>
              <a:schemeClr val="accent2">
                <a:hueOff val="1271860"/>
                <a:satOff val="-29019"/>
                <a:lumOff val="10719"/>
                <a:alphaOff val="0"/>
                <a:shade val="45000"/>
                <a:satMod val="100000"/>
              </a:schemeClr>
            </a:duotone>
          </a:blip>
          <a:tile tx="0" ty="0" sx="65000" sy="65000" flip="none" algn="ctr"/>
        </a:blipFill>
        <a:ln>
          <a:noFill/>
        </a:ln>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accent2">
              <a:hueOff val="1271860"/>
              <a:satOff val="-29019"/>
              <a:lumOff val="10719"/>
              <a:alphaOff val="0"/>
              <a:tint val="10000"/>
              <a:satMod val="13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b="1" kern="1200" dirty="0" smtClean="0"/>
            <a:t>Social</a:t>
          </a:r>
          <a:endParaRPr lang="en-US" sz="1700" b="1" kern="1200" dirty="0"/>
        </a:p>
      </dsp:txBody>
      <dsp:txXfrm>
        <a:off x="3570473" y="4351485"/>
        <a:ext cx="1042615" cy="1042615"/>
      </dsp:txXfrm>
    </dsp:sp>
    <dsp:sp modelId="{64027765-977F-4140-AB2D-08AF27105B37}">
      <dsp:nvSpPr>
        <dsp:cNvPr id="0" name=""/>
        <dsp:cNvSpPr/>
      </dsp:nvSpPr>
      <dsp:spPr>
        <a:xfrm rot="10800000">
          <a:off x="2910838" y="2556047"/>
          <a:ext cx="313549" cy="501323"/>
        </a:xfrm>
        <a:prstGeom prst="rightArrow">
          <a:avLst>
            <a:gd name="adj1" fmla="val 60000"/>
            <a:gd name="adj2" fmla="val 50000"/>
          </a:avLst>
        </a:prstGeom>
        <a:blipFill rotWithShape="0">
          <a:blip xmlns:r="http://schemas.openxmlformats.org/officeDocument/2006/relationships" r:embed="rId1">
            <a:duotone>
              <a:schemeClr val="accent2">
                <a:hueOff val="1907790"/>
                <a:satOff val="-43528"/>
                <a:lumOff val="16079"/>
                <a:alphaOff val="0"/>
                <a:shade val="22000"/>
                <a:satMod val="160000"/>
              </a:schemeClr>
              <a:schemeClr val="accent2">
                <a:hueOff val="1907790"/>
                <a:satOff val="-43528"/>
                <a:lumOff val="16079"/>
                <a:alphaOff val="0"/>
                <a:shade val="45000"/>
                <a:satMod val="100000"/>
              </a:schemeClr>
            </a:duotone>
          </a:blip>
          <a:tile tx="0" ty="0" sx="65000" sy="65000" flip="none" algn="ctr"/>
        </a:blipFill>
        <a:ln>
          <a:noFill/>
        </a:ln>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accent2">
              <a:hueOff val="1907790"/>
              <a:satOff val="-43528"/>
              <a:lumOff val="16079"/>
              <a:alphaOff val="0"/>
              <a:tint val="10000"/>
              <a:satMod val="13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US" sz="1500" b="1" kern="1200"/>
        </a:p>
      </dsp:txBody>
      <dsp:txXfrm rot="10800000">
        <a:off x="3004903" y="2656312"/>
        <a:ext cx="219484" cy="300793"/>
      </dsp:txXfrm>
    </dsp:sp>
    <dsp:sp modelId="{FB2DE604-6B9E-4433-BAEB-F94D1E9A8428}">
      <dsp:nvSpPr>
        <dsp:cNvPr id="0" name=""/>
        <dsp:cNvSpPr/>
      </dsp:nvSpPr>
      <dsp:spPr>
        <a:xfrm>
          <a:off x="1288457" y="2069469"/>
          <a:ext cx="1474479" cy="1474479"/>
        </a:xfrm>
        <a:prstGeom prst="ellipse">
          <a:avLst/>
        </a:prstGeom>
        <a:blipFill rotWithShape="0">
          <a:blip xmlns:r="http://schemas.openxmlformats.org/officeDocument/2006/relationships" r:embed="rId1">
            <a:duotone>
              <a:schemeClr val="accent2">
                <a:hueOff val="1907790"/>
                <a:satOff val="-43528"/>
                <a:lumOff val="16079"/>
                <a:alphaOff val="0"/>
                <a:shade val="22000"/>
                <a:satMod val="160000"/>
              </a:schemeClr>
              <a:schemeClr val="accent2">
                <a:hueOff val="1907790"/>
                <a:satOff val="-43528"/>
                <a:lumOff val="16079"/>
                <a:alphaOff val="0"/>
                <a:shade val="45000"/>
                <a:satMod val="100000"/>
              </a:schemeClr>
            </a:duotone>
          </a:blip>
          <a:tile tx="0" ty="0" sx="65000" sy="65000" flip="none" algn="ctr"/>
        </a:blipFill>
        <a:ln>
          <a:noFill/>
        </a:ln>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accent2">
              <a:hueOff val="1907790"/>
              <a:satOff val="-43528"/>
              <a:lumOff val="16079"/>
              <a:alphaOff val="0"/>
              <a:tint val="10000"/>
              <a:satMod val="13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b="1" kern="1200" dirty="0" smtClean="0"/>
            <a:t>Media</a:t>
          </a:r>
          <a:endParaRPr lang="en-US" sz="1700" b="1" kern="1200" dirty="0"/>
        </a:p>
      </dsp:txBody>
      <dsp:txXfrm>
        <a:off x="1504389" y="2285401"/>
        <a:ext cx="1042615" cy="1042615"/>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852BF3-E4ED-41BB-9318-1CA1C0BDAF8A}" type="datetimeFigureOut">
              <a:rPr lang="en-GB" smtClean="0"/>
              <a:t>28/11/2018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C9728-7185-4651-A599-A33EA377192D}" type="slidenum">
              <a:rPr lang="en-GB" smtClean="0"/>
              <a:t>‹#›</a:t>
            </a:fld>
            <a:endParaRPr lang="en-GB"/>
          </a:p>
        </p:txBody>
      </p:sp>
    </p:spTree>
    <p:extLst>
      <p:ext uri="{BB962C8B-B14F-4D97-AF65-F5344CB8AC3E}">
        <p14:creationId xmlns:p14="http://schemas.microsoft.com/office/powerpoint/2010/main" val="2279950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1</a:t>
            </a:fld>
            <a:endParaRPr lang="en-US"/>
          </a:p>
        </p:txBody>
      </p:sp>
    </p:spTree>
    <p:extLst>
      <p:ext uri="{BB962C8B-B14F-4D97-AF65-F5344CB8AC3E}">
        <p14:creationId xmlns:p14="http://schemas.microsoft.com/office/powerpoint/2010/main" val="4270150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2</a:t>
            </a:fld>
            <a:endParaRPr lang="en-US"/>
          </a:p>
        </p:txBody>
      </p:sp>
    </p:spTree>
    <p:extLst>
      <p:ext uri="{BB962C8B-B14F-4D97-AF65-F5344CB8AC3E}">
        <p14:creationId xmlns:p14="http://schemas.microsoft.com/office/powerpoint/2010/main" val="2799161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3</a:t>
            </a:fld>
            <a:endParaRPr lang="en-US"/>
          </a:p>
        </p:txBody>
      </p:sp>
    </p:spTree>
    <p:extLst>
      <p:ext uri="{BB962C8B-B14F-4D97-AF65-F5344CB8AC3E}">
        <p14:creationId xmlns:p14="http://schemas.microsoft.com/office/powerpoint/2010/main" val="4144580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1. Individual Emotions and Thinking  Your decisions may be influenced by your emotional state at the time a decision is made.  When you are experiencing positive emotions, you tend to underestimate the negative consequences of your actions. When you are experiencing negative emotions, you tend to focus on the immediate and short term, and lose sight of the big picture. </a:t>
            </a:r>
          </a:p>
          <a:p>
            <a:r>
              <a:rPr lang="en-US" dirty="0" smtClean="0"/>
              <a:t> </a:t>
            </a:r>
          </a:p>
          <a:p>
            <a:r>
              <a:rPr lang="en-US" dirty="0" smtClean="0"/>
              <a:t> </a:t>
            </a:r>
          </a:p>
          <a:p>
            <a:r>
              <a:rPr lang="en-US" dirty="0" smtClean="0"/>
              <a:t>Decision Making  Careers and Employability Service </a:t>
            </a:r>
          </a:p>
          <a:p>
            <a:r>
              <a:rPr lang="en-US" dirty="0" smtClean="0"/>
              <a:t>2. Social </a:t>
            </a:r>
            <a:r>
              <a:rPr lang="en-US" dirty="0" err="1" smtClean="0"/>
              <a:t>Social</a:t>
            </a:r>
            <a:r>
              <a:rPr lang="en-US" dirty="0" smtClean="0"/>
              <a:t> pressure or time constraints may interfere with your decision making. </a:t>
            </a:r>
          </a:p>
          <a:p>
            <a:r>
              <a:rPr lang="en-US" dirty="0" smtClean="0"/>
              <a:t>3. Peers  Your friends and other peers can influence your decision making.  You can make good or bad decisions based on your friends' ideas. It is important to understand the influence your friends may have on your attitudes and </a:t>
            </a:r>
            <a:r>
              <a:rPr lang="en-US" dirty="0" err="1" smtClean="0"/>
              <a:t>behaviours</a:t>
            </a:r>
            <a:r>
              <a:rPr lang="en-US" dirty="0" smtClean="0"/>
              <a:t>. </a:t>
            </a:r>
          </a:p>
          <a:p>
            <a:r>
              <a:rPr lang="en-US" dirty="0" smtClean="0"/>
              <a:t> </a:t>
            </a:r>
          </a:p>
          <a:p>
            <a:r>
              <a:rPr lang="en-US" dirty="0" smtClean="0"/>
              <a:t>4. Media Your thoughts and </a:t>
            </a:r>
            <a:r>
              <a:rPr lang="en-US" dirty="0" err="1" smtClean="0"/>
              <a:t>behaviours</a:t>
            </a:r>
            <a:r>
              <a:rPr lang="en-US" dirty="0" smtClean="0"/>
              <a:t> in decision making may be influenced by the media. </a:t>
            </a:r>
            <a:endParaRPr lang="en-US" dirty="0"/>
          </a:p>
        </p:txBody>
      </p:sp>
      <p:sp>
        <p:nvSpPr>
          <p:cNvPr id="4" name="Slide Number Placeholder 3"/>
          <p:cNvSpPr>
            <a:spLocks noGrp="1"/>
          </p:cNvSpPr>
          <p:nvPr>
            <p:ph type="sldNum" sz="quarter" idx="10"/>
          </p:nvPr>
        </p:nvSpPr>
        <p:spPr/>
        <p:txBody>
          <a:bodyPr/>
          <a:lstStyle/>
          <a:p>
            <a:fld id="{32292837-C77A-45EC-8A78-D528AA8B4CE5}" type="slidenum">
              <a:rPr lang="en-US" smtClean="0"/>
              <a:t>4</a:t>
            </a:fld>
            <a:endParaRPr lang="en-US"/>
          </a:p>
        </p:txBody>
      </p:sp>
    </p:spTree>
    <p:extLst>
      <p:ext uri="{BB962C8B-B14F-4D97-AF65-F5344CB8AC3E}">
        <p14:creationId xmlns:p14="http://schemas.microsoft.com/office/powerpoint/2010/main" val="32072714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altLang="en-US" dirty="0" smtClean="0"/>
              <a:t>This is most useful when you are considering a single decision and need to consider whether or not it is going to improve your individual situation</a:t>
            </a:r>
            <a:endParaRPr lang="en-GB" altLang="en-US" dirty="0" smtClean="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7</a:t>
            </a:fld>
            <a:endParaRPr lang="en-GB" altLang="en-US"/>
          </a:p>
        </p:txBody>
      </p:sp>
    </p:spTree>
    <p:extLst>
      <p:ext uri="{BB962C8B-B14F-4D97-AF65-F5344CB8AC3E}">
        <p14:creationId xmlns:p14="http://schemas.microsoft.com/office/powerpoint/2010/main" val="5550743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8</a:t>
            </a:fld>
            <a:endParaRPr lang="en-US"/>
          </a:p>
        </p:txBody>
      </p:sp>
    </p:spTree>
    <p:extLst>
      <p:ext uri="{BB962C8B-B14F-4D97-AF65-F5344CB8AC3E}">
        <p14:creationId xmlns:p14="http://schemas.microsoft.com/office/powerpoint/2010/main" val="91772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smtClean="0"/>
              <a:t>PMI is an important decision-making tool: the mind tools used so far in this section have focused on selecting a course of action from a range of options. Before you move straight to action on this course of action, it is important to check that it is going to improve the situation (it may actually be best to do nothing!) PMI is a useful tool for doing this.</a:t>
            </a:r>
            <a:br>
              <a:rPr lang="en-US" dirty="0" smtClean="0"/>
            </a:br>
            <a:r>
              <a:rPr lang="en-US" dirty="0" smtClean="0"/>
              <a:t/>
            </a:r>
            <a:br>
              <a:rPr lang="en-US" dirty="0" smtClean="0"/>
            </a:br>
            <a:r>
              <a:rPr lang="en-US" dirty="0" smtClean="0"/>
              <a:t>To use PMI, draw up a table headed up 'Plus', 'Minus', and 'Implications'. In the column underneath 'Plus', write down all the positive results of taking the action. Underneath 'Minus' write down all the negative effects. In the 'Implications' column write down the implications and possible outcomes of taking the action, whether positive or negative. </a:t>
            </a:r>
            <a:endParaRPr lang="en-GB" altLang="en-US" dirty="0" smtClean="0"/>
          </a:p>
        </p:txBody>
      </p:sp>
      <p:sp>
        <p:nvSpPr>
          <p:cNvPr id="31748" name="Slide Number Placeholder 3"/>
          <p:cNvSpPr>
            <a:spLocks noGrp="1"/>
          </p:cNvSpPr>
          <p:nvPr>
            <p:ph type="sldNum" sz="quarter" idx="5"/>
          </p:nvPr>
        </p:nvSpPr>
        <p:spPr bwMode="auto">
          <a:noFill/>
          <a:ln>
            <a:miter lim="800000"/>
            <a:headEnd/>
            <a:tailEnd/>
          </a:ln>
        </p:spPr>
        <p:txBody>
          <a:bodyPr/>
          <a:lstStyle/>
          <a:p>
            <a:fld id="{BD4A74C2-66B0-4A1F-BA2C-E09A12EF0D07}" type="slidenum">
              <a:rPr lang="en-GB" altLang="en-US"/>
              <a:pPr/>
              <a:t>9</a:t>
            </a:fld>
            <a:endParaRPr lang="en-GB" altLang="en-US"/>
          </a:p>
        </p:txBody>
      </p:sp>
    </p:spTree>
    <p:extLst>
      <p:ext uri="{BB962C8B-B14F-4D97-AF65-F5344CB8AC3E}">
        <p14:creationId xmlns:p14="http://schemas.microsoft.com/office/powerpoint/2010/main" val="14947081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3796" name="Slide Number Placeholder 3"/>
          <p:cNvSpPr>
            <a:spLocks noGrp="1"/>
          </p:cNvSpPr>
          <p:nvPr>
            <p:ph type="sldNum" sz="quarter" idx="5"/>
          </p:nvPr>
        </p:nvSpPr>
        <p:spPr bwMode="auto">
          <a:noFill/>
          <a:ln>
            <a:miter lim="800000"/>
            <a:headEnd/>
            <a:tailEnd/>
          </a:ln>
        </p:spPr>
        <p:txBody>
          <a:bodyPr/>
          <a:lstStyle/>
          <a:p>
            <a:fld id="{012EEAFA-DB00-4215-A04E-8A43055C0151}" type="slidenum">
              <a:rPr lang="en-GB" altLang="en-US"/>
              <a:pPr/>
              <a:t>13</a:t>
            </a:fld>
            <a:endParaRPr lang="en-GB" altLang="en-US"/>
          </a:p>
        </p:txBody>
      </p:sp>
    </p:spTree>
    <p:extLst>
      <p:ext uri="{BB962C8B-B14F-4D97-AF65-F5344CB8AC3E}">
        <p14:creationId xmlns:p14="http://schemas.microsoft.com/office/powerpoint/2010/main" val="34275389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to use tool: </a:t>
            </a:r>
          </a:p>
          <a:p>
            <a:r>
              <a:rPr lang="en-GB" dirty="0" smtClean="0"/>
              <a:t>Grid Analysis is a useful technique to use for making a decision. It is most effective where you have a number of good alternatives and many factors to take into account.</a:t>
            </a:r>
          </a:p>
          <a:p>
            <a:endParaRPr lang="en-GB" dirty="0" smtClean="0"/>
          </a:p>
          <a:p>
            <a:r>
              <a:rPr lang="en-GB" dirty="0" smtClean="0"/>
              <a:t>The first step is to list your options and then the factors that are important for making the decision. Lay these out in a table, with options as the row labels, and factors as the column headings.</a:t>
            </a:r>
          </a:p>
          <a:p>
            <a:endParaRPr lang="en-GB" dirty="0" smtClean="0"/>
          </a:p>
          <a:p>
            <a:r>
              <a:rPr lang="en-GB" dirty="0" smtClean="0"/>
              <a:t>Next work out the relative importance of the factors in your decision. Show these as numbers. We will use these to weight your preferences by the importance of the factor. These values may be obvious - if they are not, then use a technique such as Paired Comparison Analysis to estimate them.</a:t>
            </a:r>
          </a:p>
          <a:p>
            <a:endParaRPr lang="en-GB" dirty="0" smtClean="0"/>
          </a:p>
          <a:p>
            <a:r>
              <a:rPr lang="en-GB" dirty="0" smtClean="0"/>
              <a:t>The next step is to work your way across your table, scoring each option for each of the important factors in your decision. Score each option from 0 (poor) to 3 (very good). Note that you do not have to have a different score for each option - if none of them are good for a particular factor in your decision, then all options should score 0.</a:t>
            </a:r>
          </a:p>
          <a:p>
            <a:endParaRPr lang="en-GB" dirty="0" smtClean="0"/>
          </a:p>
          <a:p>
            <a:r>
              <a:rPr lang="en-GB" dirty="0" smtClean="0"/>
              <a:t>Now multiply each of your scores by the values for your relative importance. This will give them the correct overall weight in your decision. If you are going to weight them</a:t>
            </a:r>
          </a:p>
          <a:p>
            <a:endParaRPr lang="en-GB" dirty="0" smtClean="0"/>
          </a:p>
          <a:p>
            <a:r>
              <a:rPr lang="en-GB" dirty="0" smtClean="0"/>
              <a:t>Finally add up these weighted scores for your options. The option that scores the highest wins!</a:t>
            </a:r>
            <a:endParaRPr lang="en-GB" dirty="0"/>
          </a:p>
        </p:txBody>
      </p:sp>
      <p:sp>
        <p:nvSpPr>
          <p:cNvPr id="4" name="Slide Number Placeholder 3"/>
          <p:cNvSpPr>
            <a:spLocks noGrp="1"/>
          </p:cNvSpPr>
          <p:nvPr>
            <p:ph type="sldNum" sz="quarter" idx="10"/>
          </p:nvPr>
        </p:nvSpPr>
        <p:spPr/>
        <p:txBody>
          <a:bodyPr/>
          <a:lstStyle/>
          <a:p>
            <a:fld id="{32292837-C77A-45EC-8A78-D528AA8B4CE5}" type="slidenum">
              <a:rPr lang="en-US" smtClean="0"/>
              <a:t>14</a:t>
            </a:fld>
            <a:endParaRPr lang="en-US"/>
          </a:p>
        </p:txBody>
      </p:sp>
    </p:spTree>
    <p:extLst>
      <p:ext uri="{BB962C8B-B14F-4D97-AF65-F5344CB8AC3E}">
        <p14:creationId xmlns:p14="http://schemas.microsoft.com/office/powerpoint/2010/main" val="30196038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Example comes from</a:t>
            </a:r>
            <a:r>
              <a:rPr lang="en-GB" baseline="0" dirty="0" smtClean="0"/>
              <a:t> - http://www.mbatools.co.uk/Toolbox/DecisionMaking/gridanalysis.htm</a:t>
            </a:r>
          </a:p>
          <a:p>
            <a:endParaRPr lang="en-GB" dirty="0"/>
          </a:p>
        </p:txBody>
      </p:sp>
      <p:sp>
        <p:nvSpPr>
          <p:cNvPr id="4" name="Slide Number Placeholder 3"/>
          <p:cNvSpPr>
            <a:spLocks noGrp="1"/>
          </p:cNvSpPr>
          <p:nvPr>
            <p:ph type="sldNum" sz="quarter" idx="10"/>
          </p:nvPr>
        </p:nvSpPr>
        <p:spPr/>
        <p:txBody>
          <a:bodyPr/>
          <a:lstStyle/>
          <a:p>
            <a:fld id="{060C9728-7185-4651-A599-A33EA377192D}" type="slidenum">
              <a:rPr lang="en-GB" smtClean="0"/>
              <a:t>15</a:t>
            </a:fld>
            <a:endParaRPr lang="en-GB"/>
          </a:p>
        </p:txBody>
      </p:sp>
    </p:spTree>
    <p:extLst>
      <p:ext uri="{BB962C8B-B14F-4D97-AF65-F5344CB8AC3E}">
        <p14:creationId xmlns:p14="http://schemas.microsoft.com/office/powerpoint/2010/main" val="4329828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Example: </a:t>
            </a:r>
          </a:p>
          <a:p>
            <a:r>
              <a:rPr lang="en-GB" dirty="0" smtClean="0"/>
              <a:t>A windsurfing enthusiast is about to replace his car. He needs one that not only carries a board and sails, but also that will be good for business travel. He has always loved open-topped sports cars. No car he can find is good for all three things.</a:t>
            </a:r>
          </a:p>
          <a:p>
            <a:endParaRPr lang="en-GB" dirty="0" smtClean="0"/>
          </a:p>
          <a:p>
            <a:r>
              <a:rPr lang="en-GB" dirty="0" smtClean="0"/>
              <a:t>His options are:</a:t>
            </a:r>
          </a:p>
          <a:p>
            <a:endParaRPr lang="en-GB" dirty="0" smtClean="0"/>
          </a:p>
          <a:p>
            <a:r>
              <a:rPr lang="en-GB" dirty="0" smtClean="0"/>
              <a:t>A four wheel drive, hard topped vehicle</a:t>
            </a:r>
          </a:p>
          <a:p>
            <a:endParaRPr lang="en-GB" dirty="0" smtClean="0"/>
          </a:p>
          <a:p>
            <a:r>
              <a:rPr lang="en-GB" dirty="0" smtClean="0"/>
              <a:t>A comfortable 'family car'</a:t>
            </a:r>
          </a:p>
          <a:p>
            <a:endParaRPr lang="en-GB" dirty="0" smtClean="0"/>
          </a:p>
          <a:p>
            <a:r>
              <a:rPr lang="en-GB" dirty="0" smtClean="0"/>
              <a:t>An estate car</a:t>
            </a:r>
          </a:p>
          <a:p>
            <a:endParaRPr lang="en-GB" dirty="0" smtClean="0"/>
          </a:p>
          <a:p>
            <a:r>
              <a:rPr lang="en-GB" dirty="0" smtClean="0"/>
              <a:t>A sports car</a:t>
            </a:r>
          </a:p>
          <a:p>
            <a:endParaRPr lang="en-GB" dirty="0" smtClean="0"/>
          </a:p>
          <a:p>
            <a:r>
              <a:rPr lang="en-GB" dirty="0" smtClean="0"/>
              <a:t>Criteria that he wants to consider are:</a:t>
            </a:r>
          </a:p>
          <a:p>
            <a:endParaRPr lang="en-GB" dirty="0" smtClean="0"/>
          </a:p>
          <a:p>
            <a:r>
              <a:rPr lang="en-GB" dirty="0" smtClean="0"/>
              <a:t>Cost</a:t>
            </a:r>
          </a:p>
          <a:p>
            <a:endParaRPr lang="en-GB" dirty="0" smtClean="0"/>
          </a:p>
          <a:p>
            <a:r>
              <a:rPr lang="en-GB" dirty="0" smtClean="0"/>
              <a:t>Ability to carry a sail board at normal driving speed</a:t>
            </a:r>
          </a:p>
          <a:p>
            <a:endParaRPr lang="en-GB" dirty="0" smtClean="0"/>
          </a:p>
          <a:p>
            <a:r>
              <a:rPr lang="en-GB" dirty="0" smtClean="0"/>
              <a:t>Ability to store sails and equipment securely</a:t>
            </a:r>
          </a:p>
          <a:p>
            <a:endParaRPr lang="en-GB" dirty="0" smtClean="0"/>
          </a:p>
          <a:p>
            <a:r>
              <a:rPr lang="en-GB" dirty="0" smtClean="0"/>
              <a:t>Comfort over long distances</a:t>
            </a:r>
          </a:p>
          <a:p>
            <a:endParaRPr lang="en-GB" dirty="0" smtClean="0"/>
          </a:p>
          <a:p>
            <a:r>
              <a:rPr lang="en-GB" dirty="0" smtClean="0"/>
              <a:t>Fun!</a:t>
            </a:r>
          </a:p>
          <a:p>
            <a:endParaRPr lang="en-GB" dirty="0" smtClean="0"/>
          </a:p>
          <a:p>
            <a:r>
              <a:rPr lang="en-GB" dirty="0" smtClean="0"/>
              <a:t>Nice look and build quality to car</a:t>
            </a:r>
          </a:p>
          <a:p>
            <a:endParaRPr lang="en-GB" dirty="0" smtClean="0"/>
          </a:p>
          <a:p>
            <a:r>
              <a:rPr lang="en-GB" dirty="0" smtClean="0"/>
              <a:t>Firstly he draws up the table shown in Figure 1, and scores each option by how well it satisfies each factor:</a:t>
            </a:r>
            <a:endParaRPr lang="en-GB" dirty="0"/>
          </a:p>
        </p:txBody>
      </p:sp>
      <p:sp>
        <p:nvSpPr>
          <p:cNvPr id="4" name="Slide Number Placeholder 3"/>
          <p:cNvSpPr>
            <a:spLocks noGrp="1"/>
          </p:cNvSpPr>
          <p:nvPr>
            <p:ph type="sldNum" sz="quarter" idx="10"/>
          </p:nvPr>
        </p:nvSpPr>
        <p:spPr/>
        <p:txBody>
          <a:bodyPr/>
          <a:lstStyle/>
          <a:p>
            <a:fld id="{060C9728-7185-4651-A599-A33EA377192D}" type="slidenum">
              <a:rPr lang="en-GB" smtClean="0"/>
              <a:t>16</a:t>
            </a:fld>
            <a:endParaRPr lang="en-GB"/>
          </a:p>
        </p:txBody>
      </p:sp>
    </p:spTree>
    <p:extLst>
      <p:ext uri="{BB962C8B-B14F-4D97-AF65-F5344CB8AC3E}">
        <p14:creationId xmlns:p14="http://schemas.microsoft.com/office/powerpoint/2010/main" val="6856657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p:spPr>
      </p:sp>
      <p:sp>
        <p:nvSpPr>
          <p:cNvPr id="3584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altLang="en-US" dirty="0" smtClean="0"/>
              <a:t>Firstly he draws up the table shown in Figure 1 on slide, and scores each option by how well it satisfies each factor:</a:t>
            </a:r>
          </a:p>
        </p:txBody>
      </p:sp>
      <p:sp>
        <p:nvSpPr>
          <p:cNvPr id="35844" name="Slide Number Placeholder 3"/>
          <p:cNvSpPr>
            <a:spLocks noGrp="1"/>
          </p:cNvSpPr>
          <p:nvPr>
            <p:ph type="sldNum" sz="quarter" idx="5"/>
          </p:nvPr>
        </p:nvSpPr>
        <p:spPr bwMode="auto">
          <a:noFill/>
          <a:ln>
            <a:miter lim="800000"/>
            <a:headEnd/>
            <a:tailEnd/>
          </a:ln>
        </p:spPr>
        <p:txBody>
          <a:bodyPr/>
          <a:lstStyle/>
          <a:p>
            <a:fld id="{F5474121-4B5B-44C4-832C-3D4405859B97}" type="slidenum">
              <a:rPr lang="en-GB" altLang="en-US"/>
              <a:pPr/>
              <a:t>17</a:t>
            </a:fld>
            <a:endParaRPr lang="en-GB" altLang="en-US"/>
          </a:p>
        </p:txBody>
      </p:sp>
    </p:spTree>
    <p:extLst>
      <p:ext uri="{BB962C8B-B14F-4D97-AF65-F5344CB8AC3E}">
        <p14:creationId xmlns:p14="http://schemas.microsoft.com/office/powerpoint/2010/main" val="34137559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p:spPr>
      </p:sp>
      <p:sp>
        <p:nvSpPr>
          <p:cNvPr id="378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altLang="en-US" dirty="0" smtClean="0"/>
              <a:t>Next he decides the relative weights for each of the factors. He multiplies these by the scores already entered, and totals them. This is shown in Figure 2</a:t>
            </a:r>
            <a:r>
              <a:rPr lang="en-GB" altLang="en-US" baseline="0" dirty="0" smtClean="0"/>
              <a:t> on slide:</a:t>
            </a:r>
          </a:p>
          <a:p>
            <a:pPr eaLnBrk="1" hangingPunct="1">
              <a:spcBef>
                <a:spcPct val="0"/>
              </a:spcBef>
            </a:pPr>
            <a:endParaRPr lang="en-GB" altLang="en-US" baseline="0" dirty="0" smtClean="0"/>
          </a:p>
          <a:p>
            <a:pPr eaLnBrk="1" hangingPunct="1">
              <a:spcBef>
                <a:spcPct val="0"/>
              </a:spcBef>
            </a:pPr>
            <a:r>
              <a:rPr lang="en-GB" altLang="en-US" dirty="0" smtClean="0"/>
              <a:t>This gives an interesting result - despite its lack of fun, an estate car may be the best choice.</a:t>
            </a:r>
          </a:p>
          <a:p>
            <a:pPr eaLnBrk="1" hangingPunct="1">
              <a:spcBef>
                <a:spcPct val="0"/>
              </a:spcBef>
            </a:pPr>
            <a:endParaRPr lang="en-GB" altLang="en-US" dirty="0" smtClean="0"/>
          </a:p>
          <a:p>
            <a:pPr eaLnBrk="1" hangingPunct="1">
              <a:spcBef>
                <a:spcPct val="0"/>
              </a:spcBef>
            </a:pPr>
            <a:r>
              <a:rPr lang="en-GB" altLang="en-US" dirty="0" smtClean="0"/>
              <a:t>If the wind-surfer still feels unhappy with the decision, maybe he has underestimated the importance of one of the factors. Perhaps he should weight 'fun' by 7! </a:t>
            </a:r>
          </a:p>
          <a:p>
            <a:pPr eaLnBrk="1" hangingPunct="1">
              <a:spcBef>
                <a:spcPct val="0"/>
              </a:spcBef>
            </a:pPr>
            <a:endParaRPr lang="en-GB" altLang="en-US" dirty="0" smtClean="0"/>
          </a:p>
          <a:p>
            <a:pPr eaLnBrk="1" hangingPunct="1">
              <a:spcBef>
                <a:spcPct val="0"/>
              </a:spcBef>
            </a:pPr>
            <a:r>
              <a:rPr lang="en-GB" altLang="en-US" dirty="0" smtClean="0"/>
              <a:t>Key points: </a:t>
            </a:r>
          </a:p>
          <a:p>
            <a:pPr eaLnBrk="1" hangingPunct="1">
              <a:spcBef>
                <a:spcPct val="0"/>
              </a:spcBef>
            </a:pPr>
            <a:r>
              <a:rPr lang="en-GB" altLang="en-US" dirty="0" smtClean="0"/>
              <a:t>Grid Analysis helps you to decide between several options where many factors need to be taken into account.</a:t>
            </a:r>
          </a:p>
          <a:p>
            <a:pPr eaLnBrk="1" hangingPunct="1">
              <a:spcBef>
                <a:spcPct val="0"/>
              </a:spcBef>
            </a:pPr>
            <a:endParaRPr lang="en-GB" altLang="en-US" dirty="0" smtClean="0"/>
          </a:p>
          <a:p>
            <a:pPr eaLnBrk="1" hangingPunct="1">
              <a:spcBef>
                <a:spcPct val="0"/>
              </a:spcBef>
            </a:pPr>
            <a:r>
              <a:rPr lang="en-GB" altLang="en-US" dirty="0" smtClean="0"/>
              <a:t>To use the tool, lay out your options as rows on a table. Set up the columns to show your factors. Allocate weights to show the importance of each of these factors.</a:t>
            </a:r>
          </a:p>
          <a:p>
            <a:pPr eaLnBrk="1" hangingPunct="1">
              <a:spcBef>
                <a:spcPct val="0"/>
              </a:spcBef>
            </a:pPr>
            <a:endParaRPr lang="en-GB" altLang="en-US" dirty="0" smtClean="0"/>
          </a:p>
          <a:p>
            <a:pPr eaLnBrk="1" hangingPunct="1">
              <a:spcBef>
                <a:spcPct val="0"/>
              </a:spcBef>
            </a:pPr>
            <a:r>
              <a:rPr lang="en-GB" altLang="en-US" dirty="0" smtClean="0"/>
              <a:t>Score each choice for each factor using numbers from 0 (poor) to 3 (very good). Multiply each score by the weight of the factor, to show its contribution to the overall selection.</a:t>
            </a:r>
          </a:p>
          <a:p>
            <a:pPr eaLnBrk="1" hangingPunct="1">
              <a:spcBef>
                <a:spcPct val="0"/>
              </a:spcBef>
            </a:pPr>
            <a:endParaRPr lang="en-GB" altLang="en-US" dirty="0" smtClean="0"/>
          </a:p>
          <a:p>
            <a:pPr eaLnBrk="1" hangingPunct="1">
              <a:spcBef>
                <a:spcPct val="0"/>
              </a:spcBef>
            </a:pPr>
            <a:r>
              <a:rPr lang="en-GB" altLang="en-US" dirty="0" smtClean="0"/>
              <a:t>Finally add up the total scores for each option. Select the highest scoring option.</a:t>
            </a:r>
          </a:p>
        </p:txBody>
      </p:sp>
      <p:sp>
        <p:nvSpPr>
          <p:cNvPr id="37892" name="Slide Number Placeholder 3"/>
          <p:cNvSpPr>
            <a:spLocks noGrp="1"/>
          </p:cNvSpPr>
          <p:nvPr>
            <p:ph type="sldNum" sz="quarter" idx="5"/>
          </p:nvPr>
        </p:nvSpPr>
        <p:spPr bwMode="auto">
          <a:noFill/>
          <a:ln>
            <a:miter lim="800000"/>
            <a:headEnd/>
            <a:tailEnd/>
          </a:ln>
        </p:spPr>
        <p:txBody>
          <a:bodyPr/>
          <a:lstStyle/>
          <a:p>
            <a:fld id="{5D29AC45-B7AC-4F80-895B-1B677E136414}" type="slidenum">
              <a:rPr lang="en-GB" altLang="en-US"/>
              <a:pPr/>
              <a:t>18</a:t>
            </a:fld>
            <a:endParaRPr lang="en-GB" altLang="en-US"/>
          </a:p>
        </p:txBody>
      </p:sp>
    </p:spTree>
    <p:extLst>
      <p:ext uri="{BB962C8B-B14F-4D97-AF65-F5344CB8AC3E}">
        <p14:creationId xmlns:p14="http://schemas.microsoft.com/office/powerpoint/2010/main" val="23486750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p:spPr>
      </p:sp>
      <p:sp>
        <p:nvSpPr>
          <p:cNvPr id="3993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9940" name="Slide Number Placeholder 3"/>
          <p:cNvSpPr>
            <a:spLocks noGrp="1"/>
          </p:cNvSpPr>
          <p:nvPr>
            <p:ph type="sldNum" sz="quarter" idx="5"/>
          </p:nvPr>
        </p:nvSpPr>
        <p:spPr bwMode="auto">
          <a:noFill/>
          <a:ln>
            <a:miter lim="800000"/>
            <a:headEnd/>
            <a:tailEnd/>
          </a:ln>
        </p:spPr>
        <p:txBody>
          <a:bodyPr/>
          <a:lstStyle/>
          <a:p>
            <a:fld id="{462267A0-93F4-4CDC-807B-7CA67F17B554}" type="slidenum">
              <a:rPr lang="en-GB" altLang="en-US"/>
              <a:pPr/>
              <a:t>21</a:t>
            </a:fld>
            <a:endParaRPr lang="en-GB" altLang="en-US"/>
          </a:p>
        </p:txBody>
      </p:sp>
    </p:spTree>
    <p:extLst>
      <p:ext uri="{BB962C8B-B14F-4D97-AF65-F5344CB8AC3E}">
        <p14:creationId xmlns:p14="http://schemas.microsoft.com/office/powerpoint/2010/main" val="25645983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0976F1FC-73A0-4129-91D5-54B4531BDA4B}" type="datetimeFigureOut">
              <a:rPr lang="en-GB" smtClean="0"/>
              <a:t>28/11/2018</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31BEFFAF-EDDB-4D7D-9E76-86ED47AE3A3C}" type="slidenum">
              <a:rPr lang="en-GB" smtClean="0"/>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0976F1FC-73A0-4129-91D5-54B4531BDA4B}"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976F1FC-73A0-4129-91D5-54B4531BDA4B}" type="datetimeFigureOut">
              <a:rPr lang="en-GB" smtClean="0"/>
              <a:t>28/11/2018</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31BEFFAF-EDDB-4D7D-9E76-86ED47AE3A3C}"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0976F1FC-73A0-4129-91D5-54B4531BDA4B}" type="datetimeFigureOut">
              <a:rPr lang="en-GB" smtClean="0"/>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0976F1FC-73A0-4129-91D5-54B4531BDA4B}" type="datetimeFigureOut">
              <a:rPr lang="en-GB" smtClean="0"/>
              <a:t>28/11/2018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BEFFAF-EDDB-4D7D-9E76-86ED47AE3A3C}" type="slidenum">
              <a:rPr lang="en-GB" smtClean="0"/>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976F1FC-73A0-4129-91D5-54B4531BDA4B}" type="datetimeFigureOut">
              <a:rPr lang="en-GB" smtClean="0"/>
              <a:t>28/11/2018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BEFFAF-EDDB-4D7D-9E76-86ED47AE3A3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76F1FC-73A0-4129-91D5-54B4531BDA4B}" type="datetimeFigureOut">
              <a:rPr lang="en-GB" smtClean="0"/>
              <a:t>28/11/2018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BEFFAF-EDDB-4D7D-9E76-86ED47AE3A3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28/11/2018</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31BEFFAF-EDDB-4D7D-9E76-86ED47AE3A3C}" type="slidenum">
              <a:rPr lang="en-GB" smtClean="0"/>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976F1FC-73A0-4129-91D5-54B4531BDA4B}"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976F1FC-73A0-4129-91D5-54B4531BDA4B}" type="datetimeFigureOut">
              <a:rPr lang="en-GB" smtClean="0"/>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0976F1FC-73A0-4129-91D5-54B4531BDA4B}" type="datetimeFigureOut">
              <a:rPr lang="en-GB" smtClean="0"/>
              <a:t>28/11/2018</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31BEFFAF-EDDB-4D7D-9E76-86ED47AE3A3C}"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hyperlink" Target="http://www.google.co.uk/url?sa=i&amp;rct=j&amp;q=&amp;esrc=s&amp;source=images&amp;cd=&amp;cad=rja&amp;uact=8&amp;ved=2ahUKEwiMsPyvq6fZAhXGI8AKHQ2MDpIQjRx6BAgAEAY&amp;url=http://www.aleanjourney.com/2015/07/success-starts-with-effective-problem.html&amp;psig=AOvVaw0aPMHHQx8MRbVD8jO56wnl&amp;ust=1518764111308775"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2ahUKEwid78Hnq6fZAhXCIcAKHfsrBC4QjRx6BAgAEAY&amp;url=http://www.innovationmanagement.se/imtool-articles/creative-problem-solving-technique-become-the-problem/&amp;psig=AOvVaw0aPMHHQx8MRbVD8jO56wnl&amp;ust=1518764111308775"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a:p>
        </p:txBody>
      </p:sp>
      <p:sp>
        <p:nvSpPr>
          <p:cNvPr id="14339" name="Title 1"/>
          <p:cNvSpPr>
            <a:spLocks noGrp="1"/>
          </p:cNvSpPr>
          <p:nvPr>
            <p:ph type="ctrTitle"/>
          </p:nvPr>
        </p:nvSpPr>
        <p:spPr/>
        <p:txBody>
          <a:bodyPr/>
          <a:lstStyle/>
          <a:p>
            <a:pPr eaLnBrk="1" hangingPunct="1"/>
            <a:r>
              <a:rPr lang="en-GB" altLang="en-US" dirty="0" smtClean="0"/>
              <a:t>Problem Solving &amp; Decision Making</a:t>
            </a:r>
            <a:endParaRPr lang="en-US" altLang="en-US" dirty="0" smtClean="0"/>
          </a:p>
        </p:txBody>
      </p:sp>
      <p:pic>
        <p:nvPicPr>
          <p:cNvPr id="4" name="Picture 2"/>
          <p:cNvPicPr>
            <a:picLocks noChangeAspect="1" noChangeArrowheads="1"/>
          </p:cNvPicPr>
          <p:nvPr/>
        </p:nvPicPr>
        <p:blipFill>
          <a:blip r:embed="rId3"/>
          <a:srcRect/>
          <a:stretch>
            <a:fillRect/>
          </a:stretch>
        </p:blipFill>
        <p:spPr bwMode="auto">
          <a:xfrm>
            <a:off x="571472" y="571480"/>
            <a:ext cx="1312863" cy="488950"/>
          </a:xfrm>
          <a:prstGeom prst="rect">
            <a:avLst/>
          </a:prstGeom>
          <a:noFill/>
          <a:ln w="9525">
            <a:noFill/>
            <a:miter lim="800000"/>
            <a:headEnd/>
            <a:tailEnd/>
          </a:ln>
        </p:spPr>
      </p:pic>
      <p:sp>
        <p:nvSpPr>
          <p:cNvPr id="2050" name="AutoShape 2" descr="Image result for problem solving">
            <a:hlinkClick r:id="rId4"/>
          </p:cNvPr>
          <p:cNvSpPr>
            <a:spLocks noChangeAspect="1" noChangeArrowheads="1"/>
          </p:cNvSpPr>
          <p:nvPr/>
        </p:nvSpPr>
        <p:spPr bwMode="auto">
          <a:xfrm>
            <a:off x="38100" y="-2773363"/>
            <a:ext cx="7924800" cy="5495926"/>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054" name="Picture 6" descr="Image result for problem solving">
            <a:hlinkClick r:id="rId4"/>
          </p:cNvPr>
          <p:cNvPicPr>
            <a:picLocks noChangeAspect="1" noChangeArrowheads="1"/>
          </p:cNvPicPr>
          <p:nvPr/>
        </p:nvPicPr>
        <p:blipFill>
          <a:blip r:embed="rId5" cstate="print"/>
          <a:srcRect/>
          <a:stretch>
            <a:fillRect/>
          </a:stretch>
        </p:blipFill>
        <p:spPr bwMode="auto">
          <a:xfrm>
            <a:off x="3000364" y="3786190"/>
            <a:ext cx="3286148" cy="2278976"/>
          </a:xfrm>
          <a:prstGeom prst="rect">
            <a:avLst/>
          </a:prstGeom>
          <a:noFill/>
        </p:spPr>
      </p:pic>
    </p:spTree>
    <p:extLst>
      <p:ext uri="{BB962C8B-B14F-4D97-AF65-F5344CB8AC3E}">
        <p14:creationId xmlns:p14="http://schemas.microsoft.com/office/powerpoint/2010/main" val="1955789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GB" altLang="en-US" smtClean="0">
                <a:solidFill>
                  <a:srgbClr val="7B9899"/>
                </a:solidFill>
              </a:rPr>
              <a:t>Today's lesson</a:t>
            </a:r>
            <a:endParaRPr lang="en-US" altLang="en-US" smtClean="0">
              <a:solidFill>
                <a:srgbClr val="7B9899"/>
              </a:solidFill>
            </a:endParaRPr>
          </a:p>
        </p:txBody>
      </p:sp>
      <p:sp>
        <p:nvSpPr>
          <p:cNvPr id="15363" name="Content Placeholder 2"/>
          <p:cNvSpPr>
            <a:spLocks noGrp="1"/>
          </p:cNvSpPr>
          <p:nvPr>
            <p:ph sz="quarter" idx="1"/>
          </p:nvPr>
        </p:nvSpPr>
        <p:spPr>
          <a:xfrm>
            <a:off x="301625" y="1527175"/>
            <a:ext cx="8504238" cy="4572000"/>
          </a:xfrm>
        </p:spPr>
        <p:txBody>
          <a:bodyPr/>
          <a:lstStyle/>
          <a:p>
            <a:pPr eaLnBrk="1" hangingPunct="1"/>
            <a:r>
              <a:rPr lang="en-GB" altLang="en-US" dirty="0" smtClean="0"/>
              <a:t>PMI decision making tool</a:t>
            </a:r>
          </a:p>
          <a:p>
            <a:pPr eaLnBrk="1" hangingPunct="1"/>
            <a:r>
              <a:rPr lang="en-GB" altLang="en-US" dirty="0" smtClean="0"/>
              <a:t>Paired comparison/ Grid analysis </a:t>
            </a:r>
            <a:endParaRPr lang="en-US" altLang="en-US" dirty="0" smtClean="0"/>
          </a:p>
        </p:txBody>
      </p:sp>
      <p:pic>
        <p:nvPicPr>
          <p:cNvPr id="1026" name="Picture 2" descr="Related image">
            <a:hlinkClick r:id="rId3"/>
          </p:cNvPr>
          <p:cNvPicPr>
            <a:picLocks noChangeAspect="1" noChangeArrowheads="1"/>
          </p:cNvPicPr>
          <p:nvPr/>
        </p:nvPicPr>
        <p:blipFill>
          <a:blip r:embed="rId4"/>
          <a:srcRect/>
          <a:stretch>
            <a:fillRect/>
          </a:stretch>
        </p:blipFill>
        <p:spPr bwMode="auto">
          <a:xfrm>
            <a:off x="5643570" y="2928934"/>
            <a:ext cx="2857500" cy="2857500"/>
          </a:xfrm>
          <a:prstGeom prst="rect">
            <a:avLst/>
          </a:prstGeom>
          <a:noFill/>
        </p:spPr>
      </p:pic>
    </p:spTree>
    <p:extLst>
      <p:ext uri="{BB962C8B-B14F-4D97-AF65-F5344CB8AC3E}">
        <p14:creationId xmlns:p14="http://schemas.microsoft.com/office/powerpoint/2010/main" val="359806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decision making?</a:t>
            </a:r>
            <a:endParaRPr lang="en-US" dirty="0"/>
          </a:p>
        </p:txBody>
      </p:sp>
      <p:sp>
        <p:nvSpPr>
          <p:cNvPr id="3" name="Content Placeholder 2"/>
          <p:cNvSpPr>
            <a:spLocks noGrp="1"/>
          </p:cNvSpPr>
          <p:nvPr>
            <p:ph sz="quarter" idx="1"/>
          </p:nvPr>
        </p:nvSpPr>
        <p:spPr/>
        <p:txBody>
          <a:bodyPr>
            <a:normAutofit fontScale="92500" lnSpcReduction="20000"/>
          </a:bodyPr>
          <a:lstStyle/>
          <a:p>
            <a:pPr>
              <a:buNone/>
            </a:pPr>
            <a:r>
              <a:rPr lang="en-US" dirty="0" smtClean="0"/>
              <a:t>Successful decision making involves making the right choices in order to achieve your goals.  </a:t>
            </a:r>
          </a:p>
          <a:p>
            <a:pPr>
              <a:buNone/>
            </a:pPr>
            <a:r>
              <a:rPr lang="en-US" dirty="0" smtClean="0"/>
              <a:t> </a:t>
            </a:r>
          </a:p>
          <a:p>
            <a:pPr>
              <a:buNone/>
            </a:pPr>
            <a:r>
              <a:rPr lang="en-US" dirty="0" smtClean="0"/>
              <a:t> </a:t>
            </a:r>
          </a:p>
          <a:p>
            <a:pPr>
              <a:buNone/>
            </a:pPr>
            <a:r>
              <a:rPr lang="en-US" dirty="0" smtClean="0"/>
              <a:t>How do you make a good decision? </a:t>
            </a:r>
          </a:p>
          <a:p>
            <a:pPr>
              <a:buNone/>
            </a:pPr>
            <a:endParaRPr lang="en-US" dirty="0" smtClean="0"/>
          </a:p>
          <a:p>
            <a:r>
              <a:rPr lang="en-US" dirty="0" smtClean="0"/>
              <a:t>Select the most important factors to consider</a:t>
            </a:r>
          </a:p>
          <a:p>
            <a:r>
              <a:rPr lang="en-US" dirty="0" smtClean="0"/>
              <a:t>Evaluate the relative importance of different options</a:t>
            </a:r>
          </a:p>
          <a:p>
            <a:r>
              <a:rPr lang="en-US" dirty="0" smtClean="0"/>
              <a:t>Select between good, viable options </a:t>
            </a:r>
          </a:p>
          <a:p>
            <a:r>
              <a:rPr lang="en-US" dirty="0" smtClean="0"/>
              <a:t>Choose between options by imagining likely outcomes</a:t>
            </a:r>
          </a:p>
          <a:p>
            <a:r>
              <a:rPr lang="en-US" dirty="0" smtClean="0"/>
              <a:t>Weigh the pros and cons of a decision </a:t>
            </a:r>
          </a:p>
          <a:p>
            <a:r>
              <a:rPr lang="en-US" dirty="0" err="1" smtClean="0"/>
              <a:t>Analyse</a:t>
            </a:r>
            <a:r>
              <a:rPr lang="en-US" dirty="0" smtClean="0"/>
              <a:t> the pressures for and against change </a:t>
            </a:r>
          </a:p>
        </p:txBody>
      </p:sp>
    </p:spTree>
    <p:extLst>
      <p:ext uri="{BB962C8B-B14F-4D97-AF65-F5344CB8AC3E}">
        <p14:creationId xmlns:p14="http://schemas.microsoft.com/office/powerpoint/2010/main" val="3186261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sz="quarter" idx="1"/>
          </p:nvPr>
        </p:nvGraphicFramePr>
        <p:xfrm>
          <a:off x="503238" y="530225"/>
          <a:ext cx="8183562" cy="5613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9811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Decision making and SWOT</a:t>
            </a:r>
            <a:endParaRPr lang="en-GB" dirty="0"/>
          </a:p>
        </p:txBody>
      </p:sp>
      <p:sp>
        <p:nvSpPr>
          <p:cNvPr id="3" name="Content Placeholder 2"/>
          <p:cNvSpPr>
            <a:spLocks noGrp="1"/>
          </p:cNvSpPr>
          <p:nvPr>
            <p:ph sz="quarter" idx="1"/>
          </p:nvPr>
        </p:nvSpPr>
        <p:spPr/>
        <p:txBody>
          <a:bodyPr/>
          <a:lstStyle/>
          <a:p>
            <a:r>
              <a:rPr lang="en-GB" dirty="0" smtClean="0"/>
              <a:t>You could use these tools to help you decide which threats need to be nullified</a:t>
            </a:r>
          </a:p>
          <a:p>
            <a:r>
              <a:rPr lang="en-GB" dirty="0" smtClean="0"/>
              <a:t>And which opportunities you </a:t>
            </a:r>
            <a:r>
              <a:rPr lang="en-GB" smtClean="0"/>
              <a:t>should take up.</a:t>
            </a:r>
            <a:endParaRPr lang="en-GB" dirty="0"/>
          </a:p>
        </p:txBody>
      </p:sp>
    </p:spTree>
    <p:extLst>
      <p:ext uri="{BB962C8B-B14F-4D97-AF65-F5344CB8AC3E}">
        <p14:creationId xmlns:p14="http://schemas.microsoft.com/office/powerpoint/2010/main" val="598087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p:txBody>
          <a:bodyPr>
            <a:normAutofit fontScale="90000"/>
          </a:bodyPr>
          <a:lstStyle/>
          <a:p>
            <a:pPr eaLnBrk="1" hangingPunct="1"/>
            <a:r>
              <a:rPr lang="en-GB" smtClean="0"/>
              <a:t>Decision making tools </a:t>
            </a:r>
            <a:br>
              <a:rPr lang="en-GB" smtClean="0"/>
            </a:br>
            <a:r>
              <a:rPr lang="en-GB" smtClean="0"/>
              <a:t>Why do we need them?</a:t>
            </a:r>
          </a:p>
        </p:txBody>
      </p:sp>
      <p:sp>
        <p:nvSpPr>
          <p:cNvPr id="3" name="Content Placeholder 2"/>
          <p:cNvSpPr>
            <a:spLocks noGrp="1"/>
          </p:cNvSpPr>
          <p:nvPr>
            <p:ph sz="quarter" idx="1"/>
          </p:nvPr>
        </p:nvSpPr>
        <p:spPr>
          <a:xfrm>
            <a:off x="457200" y="2057400"/>
            <a:ext cx="4038600" cy="2992041"/>
          </a:xfrm>
        </p:spPr>
        <p:txBody>
          <a:bodyPr>
            <a:normAutofit fontScale="92500" lnSpcReduction="20000"/>
          </a:bodyPr>
          <a:lstStyle/>
          <a:p>
            <a:pPr eaLnBrk="1" hangingPunct="1">
              <a:buFont typeface="Arial" panose="020B0604020202020204" pitchFamily="34" charset="0"/>
              <a:buChar char="•"/>
              <a:defRPr/>
            </a:pPr>
            <a:r>
              <a:rPr lang="en-GB" dirty="0" smtClean="0"/>
              <a:t>Some decisions can be made without giving much thought. However, difficult or challenging decisions need more consideration.</a:t>
            </a:r>
          </a:p>
          <a:p>
            <a:pPr eaLnBrk="1" hangingPunct="1">
              <a:buFont typeface="Arial" panose="020B0604020202020204" pitchFamily="34" charset="0"/>
              <a:buChar char="•"/>
              <a:defRPr/>
            </a:pPr>
            <a:r>
              <a:rPr lang="en-GB" dirty="0" smtClean="0"/>
              <a:t>These decisions can involve:</a:t>
            </a:r>
          </a:p>
          <a:p>
            <a:pPr eaLnBrk="1" hangingPunct="1">
              <a:buFont typeface="Arial" panose="020B0604020202020204" pitchFamily="34" charset="0"/>
              <a:buChar char="•"/>
              <a:defRPr/>
            </a:pPr>
            <a:r>
              <a:rPr lang="en-GB" dirty="0" smtClean="0"/>
              <a:t>Uncertainty – many of the facts be unknown</a:t>
            </a:r>
          </a:p>
          <a:p>
            <a:pPr marL="0" indent="0">
              <a:buNone/>
              <a:defRPr/>
            </a:pPr>
            <a:endParaRPr lang="en-GB" dirty="0"/>
          </a:p>
        </p:txBody>
      </p:sp>
      <p:sp>
        <p:nvSpPr>
          <p:cNvPr id="51203" name="Content Placeholder 3"/>
          <p:cNvSpPr>
            <a:spLocks noGrp="1"/>
          </p:cNvSpPr>
          <p:nvPr>
            <p:ph sz="quarter" idx="2"/>
          </p:nvPr>
        </p:nvSpPr>
        <p:spPr>
          <a:xfrm>
            <a:off x="4648200" y="2057400"/>
            <a:ext cx="4038600" cy="2992041"/>
          </a:xfrm>
        </p:spPr>
        <p:txBody>
          <a:bodyPr>
            <a:normAutofit fontScale="92500" lnSpcReduction="20000"/>
          </a:bodyPr>
          <a:lstStyle/>
          <a:p>
            <a:pPr eaLnBrk="1" hangingPunct="1"/>
            <a:r>
              <a:rPr lang="en-GB" smtClean="0"/>
              <a:t>Complexity – many factors to consider</a:t>
            </a:r>
          </a:p>
          <a:p>
            <a:pPr eaLnBrk="1" hangingPunct="1"/>
            <a:r>
              <a:rPr lang="en-GB" smtClean="0"/>
              <a:t>High risk consequences – the impact of the decision may be significant</a:t>
            </a:r>
          </a:p>
          <a:p>
            <a:pPr eaLnBrk="1" hangingPunct="1"/>
            <a:r>
              <a:rPr lang="en-GB" smtClean="0"/>
              <a:t>Alternatives – there may be various alternatives</a:t>
            </a:r>
          </a:p>
          <a:p>
            <a:pPr eaLnBrk="1" hangingPunct="1"/>
            <a:r>
              <a:rPr lang="en-GB" smtClean="0"/>
              <a:t>Interpersonal issues – how will other people react?</a:t>
            </a:r>
          </a:p>
          <a:p>
            <a:pPr eaLnBrk="1" hangingPunct="1"/>
            <a:endParaRPr lang="en-GB" smtClean="0"/>
          </a:p>
        </p:txBody>
      </p:sp>
    </p:spTree>
    <p:extLst>
      <p:ext uri="{BB962C8B-B14F-4D97-AF65-F5344CB8AC3E}">
        <p14:creationId xmlns:p14="http://schemas.microsoft.com/office/powerpoint/2010/main" val="38099180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normAutofit/>
          </a:bodyPr>
          <a:lstStyle/>
          <a:p>
            <a:pPr algn="l" eaLnBrk="1" fontAlgn="auto" hangingPunct="1">
              <a:spcAft>
                <a:spcPts val="0"/>
              </a:spcAft>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PMI </a:t>
            </a:r>
            <a:r>
              <a:rPr lang="en-GB" altLang="en-US" sz="2800" dirty="0" smtClean="0">
                <a:latin typeface="Arial" panose="020B0604020202020204" pitchFamily="34" charset="0"/>
                <a:cs typeface="Arial" panose="020B0604020202020204" pitchFamily="34" charset="0"/>
              </a:rPr>
              <a:t>– Decision Making Tool</a:t>
            </a:r>
          </a:p>
        </p:txBody>
      </p:sp>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7</a:t>
            </a:fld>
            <a:endParaRPr lang="en-GB" altLang="en-US"/>
          </a:p>
        </p:txBody>
      </p:sp>
      <p:sp>
        <p:nvSpPr>
          <p:cNvPr id="35843" name="Content Placeholder 2"/>
          <p:cNvSpPr>
            <a:spLocks noGrp="1"/>
          </p:cNvSpPr>
          <p:nvPr>
            <p:ph sz="quarter" idx="1"/>
          </p:nvPr>
        </p:nvSpPr>
        <p:spPr>
          <a:xfrm>
            <a:off x="971550" y="2133600"/>
            <a:ext cx="7777163" cy="4319588"/>
          </a:xfrm>
        </p:spPr>
        <p:txBody>
          <a:bodyPr/>
          <a:lstStyle/>
          <a:p>
            <a:pPr marL="0" indent="0" eaLnBrk="1" hangingPunct="1">
              <a:buFont typeface="Arial" charset="0"/>
              <a:buNone/>
            </a:pPr>
            <a:r>
              <a:rPr lang="en-GB" altLang="en-US" b="1" dirty="0" smtClean="0">
                <a:latin typeface="Arial" charset="0"/>
                <a:cs typeface="Arial" charset="0"/>
              </a:rPr>
              <a:t>P</a:t>
            </a:r>
            <a:r>
              <a:rPr lang="en-GB" altLang="en-US" dirty="0" smtClean="0">
                <a:latin typeface="Arial" charset="0"/>
                <a:cs typeface="Arial" charset="0"/>
              </a:rPr>
              <a:t>lus</a:t>
            </a:r>
          </a:p>
          <a:p>
            <a:pPr marL="0" indent="0" eaLnBrk="1" hangingPunct="1">
              <a:buFont typeface="Arial" charset="0"/>
              <a:buNone/>
            </a:pPr>
            <a:endParaRPr lang="en-GB" altLang="en-US" sz="1000" b="1" dirty="0" smtClean="0">
              <a:latin typeface="Arial" charset="0"/>
              <a:cs typeface="Arial" charset="0"/>
            </a:endParaRPr>
          </a:p>
          <a:p>
            <a:pPr marL="0" indent="0" eaLnBrk="1" hangingPunct="1">
              <a:buFont typeface="Arial" charset="0"/>
              <a:buNone/>
            </a:pPr>
            <a:r>
              <a:rPr lang="en-GB" altLang="en-US" b="1" dirty="0" smtClean="0">
                <a:latin typeface="Arial" charset="0"/>
                <a:cs typeface="Arial" charset="0"/>
              </a:rPr>
              <a:t>M</a:t>
            </a:r>
            <a:r>
              <a:rPr lang="en-GB" altLang="en-US" dirty="0" smtClean="0">
                <a:latin typeface="Arial" charset="0"/>
                <a:cs typeface="Arial" charset="0"/>
              </a:rPr>
              <a:t>inus</a:t>
            </a:r>
          </a:p>
          <a:p>
            <a:pPr marL="0" indent="0" eaLnBrk="1" hangingPunct="1">
              <a:buFont typeface="Arial" charset="0"/>
              <a:buNone/>
            </a:pPr>
            <a:endParaRPr lang="en-GB" altLang="en-US" sz="1000" b="1" dirty="0" smtClean="0">
              <a:latin typeface="Arial" charset="0"/>
              <a:cs typeface="Arial" charset="0"/>
            </a:endParaRPr>
          </a:p>
          <a:p>
            <a:pPr marL="0" indent="0" eaLnBrk="1" hangingPunct="1">
              <a:buFont typeface="Arial" charset="0"/>
              <a:buNone/>
            </a:pPr>
            <a:r>
              <a:rPr lang="en-GB" altLang="en-US" b="1" dirty="0" smtClean="0">
                <a:latin typeface="Arial" charset="0"/>
                <a:cs typeface="Arial" charset="0"/>
              </a:rPr>
              <a:t>I</a:t>
            </a:r>
            <a:r>
              <a:rPr lang="en-GB" altLang="en-US" dirty="0" smtClean="0">
                <a:latin typeface="Arial" charset="0"/>
                <a:cs typeface="Arial" charset="0"/>
              </a:rPr>
              <a:t>nteresting</a:t>
            </a:r>
            <a:endParaRPr lang="en-GB" altLang="en-US" b="1" dirty="0" smtClean="0">
              <a:latin typeface="Arial" charset="0"/>
              <a:cs typeface="Arial" charset="0"/>
            </a:endParaRPr>
          </a:p>
          <a:p>
            <a:pPr marL="0" indent="0" eaLnBrk="1" hangingPunct="1">
              <a:buFont typeface="Arial" charset="0"/>
              <a:buNone/>
            </a:pPr>
            <a:endParaRPr lang="en-GB" altLang="en-US" sz="2800" b="1" dirty="0" smtClean="0">
              <a:latin typeface="Arial" charset="0"/>
              <a:cs typeface="Arial" charset="0"/>
            </a:endParaRPr>
          </a:p>
        </p:txBody>
      </p:sp>
      <p:pic>
        <p:nvPicPr>
          <p:cNvPr id="28676" name="Picture 2"/>
          <p:cNvPicPr>
            <a:picLocks noChangeAspect="1" noChangeArrowheads="1"/>
          </p:cNvPicPr>
          <p:nvPr/>
        </p:nvPicPr>
        <p:blipFill>
          <a:blip r:embed="rId3"/>
          <a:srcRect/>
          <a:stretch>
            <a:fillRect/>
          </a:stretch>
        </p:blipFill>
        <p:spPr bwMode="auto">
          <a:xfrm>
            <a:off x="7762875" y="111125"/>
            <a:ext cx="1312863" cy="488950"/>
          </a:xfrm>
          <a:prstGeom prst="rect">
            <a:avLst/>
          </a:prstGeom>
          <a:noFill/>
          <a:ln w="9525">
            <a:noFill/>
            <a:miter lim="800000"/>
            <a:headEnd/>
            <a:tailEnd/>
          </a:ln>
        </p:spPr>
      </p:pic>
      <p:pic>
        <p:nvPicPr>
          <p:cNvPr id="28677" name="Picture 2" descr="https://dougjohnson.wikispaces.com/file/view/plusminus.jpg/136042145/plusminus.jpg"/>
          <p:cNvPicPr>
            <a:picLocks noChangeAspect="1" noChangeArrowheads="1"/>
          </p:cNvPicPr>
          <p:nvPr/>
        </p:nvPicPr>
        <p:blipFill>
          <a:blip r:embed="rId4"/>
          <a:srcRect/>
          <a:stretch>
            <a:fillRect/>
          </a:stretch>
        </p:blipFill>
        <p:spPr bwMode="auto">
          <a:xfrm>
            <a:off x="3357554" y="1571612"/>
            <a:ext cx="4726222" cy="2857520"/>
          </a:xfrm>
          <a:prstGeom prst="rect">
            <a:avLst/>
          </a:prstGeom>
          <a:noFill/>
          <a:ln w="9525">
            <a:noFill/>
            <a:miter lim="800000"/>
            <a:headEnd/>
            <a:tailEnd/>
          </a:ln>
        </p:spPr>
      </p:pic>
      <p:sp>
        <p:nvSpPr>
          <p:cNvPr id="7" name="Rectangle 6"/>
          <p:cNvSpPr/>
          <p:nvPr/>
        </p:nvSpPr>
        <p:spPr>
          <a:xfrm>
            <a:off x="571472" y="5000636"/>
            <a:ext cx="7715304" cy="923330"/>
          </a:xfrm>
          <a:prstGeom prst="rect">
            <a:avLst/>
          </a:prstGeom>
        </p:spPr>
        <p:txBody>
          <a:bodyPr wrap="square">
            <a:spAutoFit/>
          </a:bodyPr>
          <a:lstStyle/>
          <a:p>
            <a:pPr algn="ctr"/>
            <a:r>
              <a:rPr lang="en-US" dirty="0" smtClean="0"/>
              <a:t>PMI stands for '</a:t>
            </a:r>
            <a:r>
              <a:rPr lang="en-US" dirty="0" smtClean="0">
                <a:solidFill>
                  <a:srgbClr val="C00000"/>
                </a:solidFill>
              </a:rPr>
              <a:t>P</a:t>
            </a:r>
            <a:r>
              <a:rPr lang="en-US" dirty="0" smtClean="0"/>
              <a:t>lus/</a:t>
            </a:r>
            <a:r>
              <a:rPr lang="en-US" dirty="0" smtClean="0">
                <a:solidFill>
                  <a:srgbClr val="C00000"/>
                </a:solidFill>
              </a:rPr>
              <a:t>M</a:t>
            </a:r>
            <a:r>
              <a:rPr lang="en-US" dirty="0" smtClean="0"/>
              <a:t>inus/</a:t>
            </a:r>
            <a:r>
              <a:rPr lang="en-US" dirty="0" smtClean="0">
                <a:solidFill>
                  <a:srgbClr val="C00000"/>
                </a:solidFill>
              </a:rPr>
              <a:t>I</a:t>
            </a:r>
            <a:r>
              <a:rPr lang="en-US" dirty="0" smtClean="0"/>
              <a:t>mplications'. It is a valuable improvement to the 'weighing pros and cons' technique used for centuries. </a:t>
            </a:r>
            <a:endParaRPr lang="en-US" dirty="0"/>
          </a:p>
        </p:txBody>
      </p:sp>
    </p:spTree>
    <p:extLst>
      <p:ext uri="{BB962C8B-B14F-4D97-AF65-F5344CB8AC3E}">
        <p14:creationId xmlns:p14="http://schemas.microsoft.com/office/powerpoint/2010/main" val="38967721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500034" y="714356"/>
            <a:ext cx="8183880" cy="5116646"/>
          </a:xfrm>
        </p:spPr>
        <p:txBody>
          <a:bodyPr>
            <a:normAutofit fontScale="92500" lnSpcReduction="20000"/>
          </a:bodyPr>
          <a:lstStyle/>
          <a:p>
            <a:pPr>
              <a:buNone/>
            </a:pPr>
            <a:r>
              <a:rPr lang="en-US" dirty="0" smtClean="0"/>
              <a:t>	</a:t>
            </a:r>
            <a:r>
              <a:rPr lang="en-US" b="1" dirty="0" smtClean="0">
                <a:solidFill>
                  <a:srgbClr val="FFC000"/>
                </a:solidFill>
              </a:rPr>
              <a:t>PMI</a:t>
            </a:r>
            <a:r>
              <a:rPr lang="en-US" dirty="0" smtClean="0"/>
              <a:t> is a good way of weighing the pros, cons and implications of a decision. When you have selected a course of action, PMI is a good technique to use to check that it is worth taking.</a:t>
            </a:r>
            <a:br>
              <a:rPr lang="en-US" dirty="0" smtClean="0"/>
            </a:br>
            <a:r>
              <a:rPr lang="en-US" dirty="0" smtClean="0"/>
              <a:t/>
            </a:r>
            <a:br>
              <a:rPr lang="en-US" dirty="0" smtClean="0"/>
            </a:br>
            <a:r>
              <a:rPr lang="en-US" dirty="0" smtClean="0"/>
              <a:t>To use the technique, draw up a table with three columns headed Plus, Minus and Implications. Within the table write down all the positive points of following the course of action, all the negatives, and all the interesting implications and possible outcomes. </a:t>
            </a:r>
            <a:br>
              <a:rPr lang="en-US" dirty="0" smtClean="0"/>
            </a:br>
            <a:r>
              <a:rPr lang="en-US" dirty="0" smtClean="0"/>
              <a:t/>
            </a:r>
            <a:br>
              <a:rPr lang="en-US" dirty="0" smtClean="0"/>
            </a:br>
            <a:r>
              <a:rPr lang="en-US" dirty="0" smtClean="0"/>
              <a:t>If the decision is still not obvious, you can then score the table to show the importance of individual items. The total score should show whether it is worth implementing the decision.</a:t>
            </a:r>
            <a:br>
              <a:rPr lang="en-US" dirty="0" smtClean="0"/>
            </a:br>
            <a:r>
              <a:rPr lang="en-US" dirty="0" smtClean="0"/>
              <a:t> </a:t>
            </a:r>
            <a:endParaRPr lang="en-US" dirty="0"/>
          </a:p>
        </p:txBody>
      </p:sp>
    </p:spTree>
    <p:extLst>
      <p:ext uri="{BB962C8B-B14F-4D97-AF65-F5344CB8AC3E}">
        <p14:creationId xmlns:p14="http://schemas.microsoft.com/office/powerpoint/2010/main" val="3126236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normAutofit/>
          </a:bodyPr>
          <a:lstStyle/>
          <a:p>
            <a:pPr algn="l" eaLnBrk="1" fontAlgn="auto" hangingPunct="1">
              <a:spcAft>
                <a:spcPts val="0"/>
              </a:spcAft>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PMI </a:t>
            </a:r>
            <a:r>
              <a:rPr lang="en-GB" altLang="en-US" sz="2800" dirty="0" smtClean="0">
                <a:latin typeface="Arial" panose="020B0604020202020204" pitchFamily="34" charset="0"/>
                <a:cs typeface="Arial" panose="020B0604020202020204" pitchFamily="34" charset="0"/>
              </a:rPr>
              <a:t>– Decision Making Tool Example</a:t>
            </a:r>
          </a:p>
        </p:txBody>
      </p:sp>
      <p:sp>
        <p:nvSpPr>
          <p:cNvPr id="30762" name="Slide Number Placeholder 3"/>
          <p:cNvSpPr>
            <a:spLocks noGrp="1"/>
          </p:cNvSpPr>
          <p:nvPr>
            <p:ph type="sldNum" sz="quarter" idx="12"/>
          </p:nvPr>
        </p:nvSpPr>
        <p:spPr bwMode="auto">
          <a:noFill/>
          <a:ln>
            <a:miter lim="800000"/>
            <a:headEnd/>
            <a:tailEnd/>
          </a:ln>
        </p:spPr>
        <p:txBody>
          <a:bodyPr/>
          <a:lstStyle/>
          <a:p>
            <a:fld id="{002ADA24-47BB-42BF-AF1A-A7E1DCEF65C0}" type="slidenum">
              <a:rPr lang="en-GB" altLang="en-US"/>
              <a:pPr/>
              <a:t>9</a:t>
            </a:fld>
            <a:endParaRPr lang="en-GB" altLang="en-US"/>
          </a:p>
        </p:txBody>
      </p:sp>
      <p:pic>
        <p:nvPicPr>
          <p:cNvPr id="30723" name="Picture 2"/>
          <p:cNvPicPr>
            <a:picLocks noChangeAspect="1" noChangeArrowheads="1"/>
          </p:cNvPicPr>
          <p:nvPr/>
        </p:nvPicPr>
        <p:blipFill>
          <a:blip r:embed="rId3"/>
          <a:srcRect/>
          <a:stretch>
            <a:fillRect/>
          </a:stretch>
        </p:blipFill>
        <p:spPr bwMode="auto">
          <a:xfrm>
            <a:off x="7762875" y="111125"/>
            <a:ext cx="1312863" cy="488950"/>
          </a:xfrm>
          <a:prstGeom prst="rect">
            <a:avLst/>
          </a:prstGeom>
          <a:noFill/>
          <a:ln w="9525">
            <a:noFill/>
            <a:miter lim="800000"/>
            <a:headEnd/>
            <a:tailEnd/>
          </a:ln>
        </p:spPr>
      </p:pic>
      <p:graphicFrame>
        <p:nvGraphicFramePr>
          <p:cNvPr id="4" name="Table 3"/>
          <p:cNvGraphicFramePr>
            <a:graphicFrameLocks noGrp="1"/>
          </p:cNvGraphicFramePr>
          <p:nvPr>
            <p:extLst/>
          </p:nvPr>
        </p:nvGraphicFramePr>
        <p:xfrm>
          <a:off x="787488" y="1387353"/>
          <a:ext cx="7560840" cy="4436157"/>
        </p:xfrm>
        <a:graphic>
          <a:graphicData uri="http://schemas.openxmlformats.org/drawingml/2006/table">
            <a:tbl>
              <a:tblPr firstRow="1" bandRow="1">
                <a:tableStyleId>{5C22544A-7EE6-4342-B048-85BDC9FD1C3A}</a:tableStyleId>
              </a:tblPr>
              <a:tblGrid>
                <a:gridCol w="2520280">
                  <a:extLst>
                    <a:ext uri="{9D8B030D-6E8A-4147-A177-3AD203B41FA5}">
                      <a16:colId xmlns:a16="http://schemas.microsoft.com/office/drawing/2014/main" xmlns="" val="20000"/>
                    </a:ext>
                  </a:extLst>
                </a:gridCol>
                <a:gridCol w="2520280">
                  <a:extLst>
                    <a:ext uri="{9D8B030D-6E8A-4147-A177-3AD203B41FA5}">
                      <a16:colId xmlns:a16="http://schemas.microsoft.com/office/drawing/2014/main" xmlns="" val="20001"/>
                    </a:ext>
                  </a:extLst>
                </a:gridCol>
                <a:gridCol w="2520280">
                  <a:extLst>
                    <a:ext uri="{9D8B030D-6E8A-4147-A177-3AD203B41FA5}">
                      <a16:colId xmlns:a16="http://schemas.microsoft.com/office/drawing/2014/main" xmlns="" val="20002"/>
                    </a:ext>
                  </a:extLst>
                </a:gridCol>
              </a:tblGrid>
              <a:tr h="587706">
                <a:tc>
                  <a:txBody>
                    <a:bodyPr/>
                    <a:lstStyle/>
                    <a:p>
                      <a:r>
                        <a:rPr lang="en-GB" sz="1050" b="1" dirty="0" smtClean="0"/>
                        <a:t>Move to the City?</a:t>
                      </a:r>
                    </a:p>
                    <a:p>
                      <a:endParaRPr lang="en-GB" sz="1050" b="1" dirty="0" smtClean="0"/>
                    </a:p>
                    <a:p>
                      <a:pPr algn="ctr"/>
                      <a:r>
                        <a:rPr lang="en-GB" sz="1050" b="1" dirty="0" smtClean="0"/>
                        <a:t>Plus</a:t>
                      </a:r>
                      <a:endParaRPr lang="en-GB" sz="1050" b="1" dirty="0"/>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050" b="1" dirty="0" smtClean="0"/>
                        <a:t>Move to the City?</a:t>
                      </a:r>
                    </a:p>
                    <a:p>
                      <a:endParaRPr lang="en-GB" sz="1050" dirty="0" smtClean="0"/>
                    </a:p>
                    <a:p>
                      <a:pPr algn="ctr"/>
                      <a:r>
                        <a:rPr lang="en-GB" sz="1050" b="1" dirty="0" smtClean="0"/>
                        <a:t>Minus</a:t>
                      </a:r>
                      <a:endParaRPr lang="en-GB" sz="1050" dirty="0"/>
                    </a:p>
                  </a:txBody>
                  <a:tcPr marT="45727" marB="45727"/>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050" b="1" dirty="0" smtClean="0"/>
                        <a:t>Move to the City?</a:t>
                      </a:r>
                    </a:p>
                    <a:p>
                      <a:endParaRPr lang="en-GB" sz="1050" dirty="0" smtClean="0"/>
                    </a:p>
                    <a:p>
                      <a:pPr algn="ctr"/>
                      <a:r>
                        <a:rPr lang="en-GB" sz="1050" dirty="0" smtClean="0"/>
                        <a:t>Interesting</a:t>
                      </a:r>
                      <a:endParaRPr lang="en-GB" sz="1050" dirty="0"/>
                    </a:p>
                  </a:txBody>
                  <a:tcPr marT="45727" marB="45727"/>
                </a:tc>
                <a:extLst>
                  <a:ext uri="{0D108BD9-81ED-4DB2-BD59-A6C34878D82A}">
                    <a16:rowId xmlns:a16="http://schemas.microsoft.com/office/drawing/2014/main" xmlns="" val="10000"/>
                  </a:ext>
                </a:extLst>
              </a:tr>
              <a:tr h="840335">
                <a:tc>
                  <a:txBody>
                    <a:bodyPr/>
                    <a:lstStyle/>
                    <a:p>
                      <a:pPr algn="ctr"/>
                      <a:r>
                        <a:rPr lang="en-GB" sz="1050" dirty="0" smtClean="0"/>
                        <a:t>More going on</a:t>
                      </a:r>
                    </a:p>
                    <a:p>
                      <a:pPr algn="ctr"/>
                      <a:r>
                        <a:rPr lang="en-GB" sz="1050" dirty="0" smtClean="0"/>
                        <a:t>+5</a:t>
                      </a:r>
                    </a:p>
                  </a:txBody>
                  <a:tcPr marT="45727" marB="45727"/>
                </a:tc>
                <a:tc>
                  <a:txBody>
                    <a:bodyPr/>
                    <a:lstStyle/>
                    <a:p>
                      <a:pPr algn="ctr"/>
                      <a:r>
                        <a:rPr lang="en-GB" sz="1050" dirty="0" smtClean="0"/>
                        <a:t>Have to sell house</a:t>
                      </a:r>
                    </a:p>
                    <a:p>
                      <a:pPr algn="ctr"/>
                      <a:r>
                        <a:rPr lang="en-GB" sz="1050" dirty="0" smtClean="0"/>
                        <a:t>-5</a:t>
                      </a:r>
                      <a:endParaRPr lang="en-GB" sz="1050" dirty="0"/>
                    </a:p>
                  </a:txBody>
                  <a:tcPr marT="45727" marB="45727"/>
                </a:tc>
                <a:tc>
                  <a:txBody>
                    <a:bodyPr/>
                    <a:lstStyle/>
                    <a:p>
                      <a:pPr algn="ctr"/>
                      <a:r>
                        <a:rPr lang="en-GB" sz="1050" dirty="0" smtClean="0"/>
                        <a:t>Easier to find work</a:t>
                      </a:r>
                    </a:p>
                    <a:p>
                      <a:pPr algn="ctr"/>
                      <a:r>
                        <a:rPr lang="en-GB" sz="1050" dirty="0" smtClean="0"/>
                        <a:t>+1</a:t>
                      </a:r>
                      <a:endParaRPr lang="en-GB" sz="1050" dirty="0"/>
                    </a:p>
                  </a:txBody>
                  <a:tcPr marT="45727" marB="45727"/>
                </a:tc>
                <a:extLst>
                  <a:ext uri="{0D108BD9-81ED-4DB2-BD59-A6C34878D82A}">
                    <a16:rowId xmlns:a16="http://schemas.microsoft.com/office/drawing/2014/main" xmlns="" val="10001"/>
                  </a:ext>
                </a:extLst>
              </a:tr>
              <a:tr h="607297">
                <a:tc>
                  <a:txBody>
                    <a:bodyPr/>
                    <a:lstStyle/>
                    <a:p>
                      <a:pPr algn="ctr"/>
                      <a:r>
                        <a:rPr lang="en-GB" sz="1050" dirty="0" smtClean="0"/>
                        <a:t>Better Pay</a:t>
                      </a:r>
                    </a:p>
                    <a:p>
                      <a:pPr algn="ctr"/>
                      <a:r>
                        <a:rPr lang="en-GB" sz="1050" dirty="0" smtClean="0"/>
                        <a:t>+3</a:t>
                      </a:r>
                      <a:endParaRPr lang="en-GB" sz="1050" dirty="0"/>
                    </a:p>
                  </a:txBody>
                  <a:tcPr marT="45727" marB="45727"/>
                </a:tc>
                <a:tc>
                  <a:txBody>
                    <a:bodyPr/>
                    <a:lstStyle/>
                    <a:p>
                      <a:pPr algn="ctr"/>
                      <a:r>
                        <a:rPr lang="en-GB" sz="1050" dirty="0" smtClean="0"/>
                        <a:t>Higher Rent</a:t>
                      </a:r>
                    </a:p>
                    <a:p>
                      <a:pPr algn="ctr"/>
                      <a:r>
                        <a:rPr lang="en-GB" sz="1050" dirty="0" smtClean="0"/>
                        <a:t>-2</a:t>
                      </a:r>
                      <a:endParaRPr lang="en-GB" sz="1050" dirty="0"/>
                    </a:p>
                  </a:txBody>
                  <a:tcPr marT="45727" marB="45727"/>
                </a:tc>
                <a:tc>
                  <a:txBody>
                    <a:bodyPr/>
                    <a:lstStyle/>
                    <a:p>
                      <a:pPr algn="ctr"/>
                      <a:r>
                        <a:rPr lang="en-GB" sz="1050" dirty="0" smtClean="0"/>
                        <a:t>Meet more people</a:t>
                      </a:r>
                    </a:p>
                    <a:p>
                      <a:pPr algn="ctr"/>
                      <a:r>
                        <a:rPr lang="en-GB" sz="1050" dirty="0" smtClean="0"/>
                        <a:t>+2</a:t>
                      </a:r>
                      <a:endParaRPr lang="en-GB" sz="1050" dirty="0"/>
                    </a:p>
                  </a:txBody>
                  <a:tcPr marT="45727" marB="45727"/>
                </a:tc>
                <a:extLst>
                  <a:ext uri="{0D108BD9-81ED-4DB2-BD59-A6C34878D82A}">
                    <a16:rowId xmlns:a16="http://schemas.microsoft.com/office/drawing/2014/main" xmlns="" val="10002"/>
                  </a:ext>
                </a:extLst>
              </a:tr>
              <a:tr h="607297">
                <a:tc>
                  <a:txBody>
                    <a:bodyPr/>
                    <a:lstStyle/>
                    <a:p>
                      <a:pPr algn="ctr"/>
                      <a:r>
                        <a:rPr lang="en-GB" sz="1050" dirty="0" smtClean="0"/>
                        <a:t>Better career prospects  +5</a:t>
                      </a:r>
                      <a:endParaRPr lang="en-GB" sz="1050" dirty="0"/>
                    </a:p>
                  </a:txBody>
                  <a:tcPr marT="45727" marB="45727"/>
                </a:tc>
                <a:tc>
                  <a:txBody>
                    <a:bodyPr/>
                    <a:lstStyle/>
                    <a:p>
                      <a:pPr algn="ctr"/>
                      <a:r>
                        <a:rPr lang="en-GB" sz="1050" dirty="0" smtClean="0"/>
                        <a:t>More pollution</a:t>
                      </a:r>
                    </a:p>
                    <a:p>
                      <a:pPr algn="ctr"/>
                      <a:r>
                        <a:rPr lang="en-GB" sz="1050" dirty="0" smtClean="0"/>
                        <a:t>-3</a:t>
                      </a:r>
                      <a:endParaRPr lang="en-GB" sz="1050" dirty="0"/>
                    </a:p>
                  </a:txBody>
                  <a:tcPr marT="45727" marB="45727"/>
                </a:tc>
                <a:tc>
                  <a:txBody>
                    <a:bodyPr/>
                    <a:lstStyle/>
                    <a:p>
                      <a:pPr algn="ctr"/>
                      <a:endParaRPr lang="en-GB" sz="1050" dirty="0"/>
                    </a:p>
                  </a:txBody>
                  <a:tcPr marT="45727" marB="45727"/>
                </a:tc>
                <a:extLst>
                  <a:ext uri="{0D108BD9-81ED-4DB2-BD59-A6C34878D82A}">
                    <a16:rowId xmlns:a16="http://schemas.microsoft.com/office/drawing/2014/main" xmlns="" val="10003"/>
                  </a:ext>
                </a:extLst>
              </a:tr>
              <a:tr h="607297">
                <a:tc>
                  <a:txBody>
                    <a:bodyPr/>
                    <a:lstStyle/>
                    <a:p>
                      <a:pPr algn="ctr"/>
                      <a:r>
                        <a:rPr lang="en-GB" sz="1050" dirty="0" smtClean="0"/>
                        <a:t>Easier to see friends   +5</a:t>
                      </a:r>
                      <a:endParaRPr lang="en-GB" sz="1050" dirty="0"/>
                    </a:p>
                  </a:txBody>
                  <a:tcPr marT="45727" marB="45727"/>
                </a:tc>
                <a:tc>
                  <a:txBody>
                    <a:bodyPr/>
                    <a:lstStyle/>
                    <a:p>
                      <a:pPr algn="ctr"/>
                      <a:r>
                        <a:rPr lang="en-GB" sz="1050" dirty="0" smtClean="0"/>
                        <a:t>Less space</a:t>
                      </a:r>
                    </a:p>
                    <a:p>
                      <a:pPr algn="ctr"/>
                      <a:r>
                        <a:rPr lang="en-GB" sz="1050" dirty="0" smtClean="0"/>
                        <a:t>-3</a:t>
                      </a:r>
                      <a:endParaRPr lang="en-GB" sz="1050" dirty="0"/>
                    </a:p>
                  </a:txBody>
                  <a:tcPr marT="45727" marB="45727"/>
                </a:tc>
                <a:tc>
                  <a:txBody>
                    <a:bodyPr/>
                    <a:lstStyle/>
                    <a:p>
                      <a:pPr algn="ctr"/>
                      <a:endParaRPr lang="en-GB" sz="1050" dirty="0"/>
                    </a:p>
                  </a:txBody>
                  <a:tcPr marT="45727" marB="45727"/>
                </a:tc>
                <a:extLst>
                  <a:ext uri="{0D108BD9-81ED-4DB2-BD59-A6C34878D82A}">
                    <a16:rowId xmlns:a16="http://schemas.microsoft.com/office/drawing/2014/main" xmlns="" val="10004"/>
                  </a:ext>
                </a:extLst>
              </a:tr>
              <a:tr h="607297">
                <a:tc>
                  <a:txBody>
                    <a:bodyPr/>
                    <a:lstStyle/>
                    <a:p>
                      <a:pPr algn="ctr"/>
                      <a:r>
                        <a:rPr lang="en-GB" sz="1050" dirty="0" smtClean="0"/>
                        <a:t>Easier to get to places   +3</a:t>
                      </a:r>
                      <a:endParaRPr lang="en-GB" sz="1050" dirty="0"/>
                    </a:p>
                  </a:txBody>
                  <a:tcPr marT="45727" marB="45727"/>
                </a:tc>
                <a:tc>
                  <a:txBody>
                    <a:bodyPr/>
                    <a:lstStyle/>
                    <a:p>
                      <a:pPr algn="ctr"/>
                      <a:r>
                        <a:rPr lang="en-GB" sz="1050" dirty="0" smtClean="0"/>
                        <a:t>No countryside</a:t>
                      </a:r>
                    </a:p>
                    <a:p>
                      <a:pPr algn="ctr"/>
                      <a:r>
                        <a:rPr lang="en-GB" sz="1050" dirty="0" smtClean="0"/>
                        <a:t>-2</a:t>
                      </a:r>
                      <a:endParaRPr lang="en-GB" sz="1050" dirty="0"/>
                    </a:p>
                  </a:txBody>
                  <a:tcPr marT="45727" marB="45727"/>
                </a:tc>
                <a:tc>
                  <a:txBody>
                    <a:bodyPr/>
                    <a:lstStyle/>
                    <a:p>
                      <a:pPr algn="ctr"/>
                      <a:endParaRPr lang="en-GB" sz="1050" dirty="0"/>
                    </a:p>
                  </a:txBody>
                  <a:tcPr marT="45727" marB="45727"/>
                </a:tc>
                <a:extLst>
                  <a:ext uri="{0D108BD9-81ED-4DB2-BD59-A6C34878D82A}">
                    <a16:rowId xmlns:a16="http://schemas.microsoft.com/office/drawing/2014/main" xmlns="" val="10005"/>
                  </a:ext>
                </a:extLst>
              </a:tr>
              <a:tr h="578928">
                <a:tc>
                  <a:txBody>
                    <a:bodyPr/>
                    <a:lstStyle/>
                    <a:p>
                      <a:pPr algn="ctr"/>
                      <a:r>
                        <a:rPr lang="en-GB" sz="1050" dirty="0" smtClean="0"/>
                        <a:t>Good night life</a:t>
                      </a:r>
                    </a:p>
                    <a:p>
                      <a:pPr algn="ctr"/>
                      <a:r>
                        <a:rPr lang="en-GB" sz="1050" dirty="0" smtClean="0"/>
                        <a:t>+5</a:t>
                      </a:r>
                      <a:endParaRPr lang="en-GB" sz="1050" dirty="0"/>
                    </a:p>
                  </a:txBody>
                  <a:tcPr marT="45727" marB="45727"/>
                </a:tc>
                <a:tc>
                  <a:txBody>
                    <a:bodyPr/>
                    <a:lstStyle/>
                    <a:p>
                      <a:pPr algn="ctr"/>
                      <a:r>
                        <a:rPr lang="en-GB" sz="1050" dirty="0" smtClean="0"/>
                        <a:t>Traffic problems</a:t>
                      </a:r>
                    </a:p>
                    <a:p>
                      <a:pPr algn="ctr"/>
                      <a:r>
                        <a:rPr lang="en-GB" sz="1050" dirty="0" smtClean="0"/>
                        <a:t>-5</a:t>
                      </a:r>
                      <a:endParaRPr lang="en-GB" sz="1050" dirty="0"/>
                    </a:p>
                  </a:txBody>
                  <a:tcPr marT="45727" marB="45727"/>
                </a:tc>
                <a:tc>
                  <a:txBody>
                    <a:bodyPr/>
                    <a:lstStyle/>
                    <a:p>
                      <a:pPr algn="ctr"/>
                      <a:endParaRPr lang="en-GB" sz="1050" dirty="0"/>
                    </a:p>
                  </a:txBody>
                  <a:tcPr marT="45727" marB="45727"/>
                </a:tc>
                <a:extLst>
                  <a:ext uri="{0D108BD9-81ED-4DB2-BD59-A6C34878D82A}">
                    <a16:rowId xmlns:a16="http://schemas.microsoft.com/office/drawing/2014/main" xmlns="" val="10006"/>
                  </a:ext>
                </a:extLst>
              </a:tr>
            </a:tbl>
          </a:graphicData>
        </a:graphic>
      </p:graphicFrame>
    </p:spTree>
    <p:extLst>
      <p:ext uri="{BB962C8B-B14F-4D97-AF65-F5344CB8AC3E}">
        <p14:creationId xmlns:p14="http://schemas.microsoft.com/office/powerpoint/2010/main" val="25936721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pPr eaLnBrk="1" hangingPunct="1"/>
            <a:r>
              <a:rPr lang="en-GB" smtClean="0"/>
              <a:t>PMI – Weighing the Pros and Cons of a decision</a:t>
            </a:r>
          </a:p>
        </p:txBody>
      </p:sp>
      <p:sp>
        <p:nvSpPr>
          <p:cNvPr id="54274" name="Content Placeholder 2"/>
          <p:cNvSpPr>
            <a:spLocks noGrp="1"/>
          </p:cNvSpPr>
          <p:nvPr>
            <p:ph sz="quarter" idx="1"/>
          </p:nvPr>
        </p:nvSpPr>
        <p:spPr>
          <a:xfrm>
            <a:off x="457200" y="2057400"/>
            <a:ext cx="4038600" cy="2992041"/>
          </a:xfrm>
        </p:spPr>
        <p:txBody>
          <a:bodyPr>
            <a:normAutofit fontScale="85000" lnSpcReduction="10000"/>
          </a:bodyPr>
          <a:lstStyle/>
          <a:p>
            <a:pPr eaLnBrk="1" hangingPunct="1"/>
            <a:r>
              <a:rPr lang="en-GB" smtClean="0"/>
              <a:t>PMI is an important decision making tool to use to check if a decision / opportunity is worth taking.</a:t>
            </a:r>
          </a:p>
          <a:p>
            <a:pPr eaLnBrk="1" hangingPunct="1"/>
            <a:r>
              <a:rPr lang="en-GB" b="1" smtClean="0"/>
              <a:t>Example:</a:t>
            </a:r>
          </a:p>
          <a:p>
            <a:pPr eaLnBrk="1" hangingPunct="1"/>
            <a:r>
              <a:rPr lang="en-GB" smtClean="0"/>
              <a:t>A young professional is deciding where to live. Her question is ‘should she move to London?’</a:t>
            </a:r>
          </a:p>
        </p:txBody>
      </p:sp>
      <p:graphicFrame>
        <p:nvGraphicFramePr>
          <p:cNvPr id="5" name="Content Placeholder 4"/>
          <p:cNvGraphicFramePr>
            <a:graphicFrameLocks noGrp="1"/>
          </p:cNvGraphicFramePr>
          <p:nvPr>
            <p:ph sz="quarter" idx="2"/>
          </p:nvPr>
        </p:nvGraphicFramePr>
        <p:xfrm>
          <a:off x="4648200" y="1920479"/>
          <a:ext cx="4109652" cy="3177043"/>
        </p:xfrm>
        <a:graphic>
          <a:graphicData uri="http://schemas.openxmlformats.org/drawingml/2006/table">
            <a:tbl>
              <a:tblPr firstRow="1" bandRow="1">
                <a:tableStyleId>{5C22544A-7EE6-4342-B048-85BDC9FD1C3A}</a:tableStyleId>
              </a:tblPr>
              <a:tblGrid>
                <a:gridCol w="1369884">
                  <a:extLst>
                    <a:ext uri="{9D8B030D-6E8A-4147-A177-3AD203B41FA5}">
                      <a16:colId xmlns:a16="http://schemas.microsoft.com/office/drawing/2014/main" xmlns="" val="20000"/>
                    </a:ext>
                  </a:extLst>
                </a:gridCol>
                <a:gridCol w="1369884">
                  <a:extLst>
                    <a:ext uri="{9D8B030D-6E8A-4147-A177-3AD203B41FA5}">
                      <a16:colId xmlns:a16="http://schemas.microsoft.com/office/drawing/2014/main" xmlns="" val="20001"/>
                    </a:ext>
                  </a:extLst>
                </a:gridCol>
                <a:gridCol w="1369884">
                  <a:extLst>
                    <a:ext uri="{9D8B030D-6E8A-4147-A177-3AD203B41FA5}">
                      <a16:colId xmlns:a16="http://schemas.microsoft.com/office/drawing/2014/main" xmlns="" val="20002"/>
                    </a:ext>
                  </a:extLst>
                </a:gridCol>
              </a:tblGrid>
              <a:tr h="480060">
                <a:tc>
                  <a:txBody>
                    <a:bodyPr/>
                    <a:lstStyle/>
                    <a:p>
                      <a:r>
                        <a:rPr lang="en-GB" sz="1400" dirty="0" smtClean="0"/>
                        <a:t>Plus</a:t>
                      </a:r>
                      <a:endParaRPr lang="en-GB" sz="1400" dirty="0"/>
                    </a:p>
                  </a:txBody>
                  <a:tcPr marL="68580" marR="68580" marT="34290" marB="34290"/>
                </a:tc>
                <a:tc>
                  <a:txBody>
                    <a:bodyPr/>
                    <a:lstStyle/>
                    <a:p>
                      <a:r>
                        <a:rPr lang="en-GB" sz="1400" dirty="0" smtClean="0"/>
                        <a:t>Minus</a:t>
                      </a:r>
                      <a:endParaRPr lang="en-GB" sz="1400" dirty="0"/>
                    </a:p>
                  </a:txBody>
                  <a:tcPr marL="68580" marR="68580" marT="34290" marB="34290"/>
                </a:tc>
                <a:tc>
                  <a:txBody>
                    <a:bodyPr/>
                    <a:lstStyle/>
                    <a:p>
                      <a:r>
                        <a:rPr lang="en-GB" sz="1400" dirty="0" smtClean="0"/>
                        <a:t>Interesting / implications</a:t>
                      </a:r>
                      <a:endParaRPr lang="en-GB" sz="1400" dirty="0"/>
                    </a:p>
                  </a:txBody>
                  <a:tcPr marL="68580" marR="68580" marT="34290" marB="34290"/>
                </a:tc>
                <a:extLst>
                  <a:ext uri="{0D108BD9-81ED-4DB2-BD59-A6C34878D82A}">
                    <a16:rowId xmlns:a16="http://schemas.microsoft.com/office/drawing/2014/main" xmlns="" val="10000"/>
                  </a:ext>
                </a:extLst>
              </a:tr>
              <a:tr h="446957">
                <a:tc>
                  <a:txBody>
                    <a:bodyPr/>
                    <a:lstStyle/>
                    <a:p>
                      <a:r>
                        <a:rPr lang="en-GB" sz="1100" dirty="0" smtClean="0"/>
                        <a:t>More going on (+)</a:t>
                      </a:r>
                      <a:endParaRPr lang="en-GB" sz="1100" dirty="0"/>
                    </a:p>
                  </a:txBody>
                  <a:tcPr marL="68580" marR="68580" marT="34290" marB="34290"/>
                </a:tc>
                <a:tc>
                  <a:txBody>
                    <a:bodyPr/>
                    <a:lstStyle/>
                    <a:p>
                      <a:r>
                        <a:rPr lang="en-GB" sz="1100" dirty="0" smtClean="0"/>
                        <a:t>Have to sell house </a:t>
                      </a:r>
                    </a:p>
                    <a:p>
                      <a:r>
                        <a:rPr lang="en-GB" sz="1100" dirty="0" smtClean="0"/>
                        <a:t>(-6)</a:t>
                      </a:r>
                      <a:endParaRPr lang="en-GB" sz="1100" dirty="0"/>
                    </a:p>
                  </a:txBody>
                  <a:tcPr marL="68580" marR="68580" marT="34290" marB="34290"/>
                </a:tc>
                <a:tc>
                  <a:txBody>
                    <a:bodyPr/>
                    <a:lstStyle/>
                    <a:p>
                      <a:r>
                        <a:rPr lang="en-GB" sz="1100" dirty="0" smtClean="0"/>
                        <a:t>Easier</a:t>
                      </a:r>
                      <a:r>
                        <a:rPr lang="en-GB" sz="1100" baseline="0" dirty="0" smtClean="0"/>
                        <a:t> to find a new job (+1)</a:t>
                      </a:r>
                      <a:endParaRPr lang="en-GB" sz="1100" dirty="0"/>
                    </a:p>
                  </a:txBody>
                  <a:tcPr marL="68580" marR="68580" marT="34290" marB="34290"/>
                </a:tc>
                <a:extLst>
                  <a:ext uri="{0D108BD9-81ED-4DB2-BD59-A6C34878D82A}">
                    <a16:rowId xmlns:a16="http://schemas.microsoft.com/office/drawing/2014/main" xmlns="" val="10001"/>
                  </a:ext>
                </a:extLst>
              </a:tr>
              <a:tr h="446957">
                <a:tc>
                  <a:txBody>
                    <a:bodyPr/>
                    <a:lstStyle/>
                    <a:p>
                      <a:r>
                        <a:rPr lang="en-GB" sz="1100" dirty="0" smtClean="0"/>
                        <a:t>Easier</a:t>
                      </a:r>
                      <a:r>
                        <a:rPr lang="en-GB" sz="1100" baseline="0" dirty="0" smtClean="0"/>
                        <a:t> to see friends (+5)</a:t>
                      </a:r>
                      <a:endParaRPr lang="en-GB" sz="1100" dirty="0"/>
                    </a:p>
                  </a:txBody>
                  <a:tcPr marL="68580" marR="68580" marT="34290" marB="34290"/>
                </a:tc>
                <a:tc>
                  <a:txBody>
                    <a:bodyPr/>
                    <a:lstStyle/>
                    <a:p>
                      <a:r>
                        <a:rPr lang="en-GB" sz="1100" dirty="0" smtClean="0"/>
                        <a:t>More pollution (-3)</a:t>
                      </a:r>
                      <a:endParaRPr lang="en-GB" sz="1100" dirty="0"/>
                    </a:p>
                  </a:txBody>
                  <a:tcPr marL="68580" marR="68580" marT="34290" marB="34290"/>
                </a:tc>
                <a:tc>
                  <a:txBody>
                    <a:bodyPr/>
                    <a:lstStyle/>
                    <a:p>
                      <a:r>
                        <a:rPr lang="en-GB" sz="1100" dirty="0" smtClean="0"/>
                        <a:t>Meet more people?</a:t>
                      </a:r>
                      <a:r>
                        <a:rPr lang="en-GB" sz="1100" baseline="0" dirty="0" smtClean="0"/>
                        <a:t> (+2)</a:t>
                      </a:r>
                      <a:endParaRPr lang="en-GB" sz="1100" dirty="0"/>
                    </a:p>
                  </a:txBody>
                  <a:tcPr marL="68580" marR="68580" marT="34290" marB="34290"/>
                </a:tc>
                <a:extLst>
                  <a:ext uri="{0D108BD9-81ED-4DB2-BD59-A6C34878D82A}">
                    <a16:rowId xmlns:a16="http://schemas.microsoft.com/office/drawing/2014/main" xmlns="" val="10002"/>
                  </a:ext>
                </a:extLst>
              </a:tr>
              <a:tr h="638511">
                <a:tc>
                  <a:txBody>
                    <a:bodyPr/>
                    <a:lstStyle/>
                    <a:p>
                      <a:r>
                        <a:rPr lang="en-GB" sz="1100" dirty="0" smtClean="0"/>
                        <a:t>Easier to get to places (+3)</a:t>
                      </a:r>
                      <a:endParaRPr lang="en-GB" sz="1100" dirty="0"/>
                    </a:p>
                  </a:txBody>
                  <a:tcPr marL="68580" marR="68580" marT="34290" marB="34290"/>
                </a:tc>
                <a:tc>
                  <a:txBody>
                    <a:bodyPr/>
                    <a:lstStyle/>
                    <a:p>
                      <a:r>
                        <a:rPr lang="en-GB" sz="1100" dirty="0" smtClean="0"/>
                        <a:t>Less space (-3)</a:t>
                      </a:r>
                      <a:endParaRPr lang="en-GB" sz="1100" dirty="0"/>
                    </a:p>
                  </a:txBody>
                  <a:tcPr marL="68580" marR="68580" marT="34290" marB="34290"/>
                </a:tc>
                <a:tc>
                  <a:txBody>
                    <a:bodyPr/>
                    <a:lstStyle/>
                    <a:p>
                      <a:r>
                        <a:rPr lang="en-GB" sz="1100" dirty="0" smtClean="0"/>
                        <a:t>More difficult</a:t>
                      </a:r>
                      <a:r>
                        <a:rPr lang="en-GB" sz="1100" baseline="0" dirty="0" smtClean="0"/>
                        <a:t> </a:t>
                      </a:r>
                      <a:r>
                        <a:rPr lang="en-GB" sz="1100" dirty="0" smtClean="0"/>
                        <a:t> to get own work done (-</a:t>
                      </a:r>
                      <a:r>
                        <a:rPr lang="en-GB" sz="1100" baseline="0" dirty="0" smtClean="0"/>
                        <a:t> </a:t>
                      </a:r>
                      <a:r>
                        <a:rPr lang="en-GB" sz="1100" dirty="0" smtClean="0"/>
                        <a:t>4)</a:t>
                      </a:r>
                      <a:endParaRPr lang="en-GB" sz="1100" dirty="0"/>
                    </a:p>
                  </a:txBody>
                  <a:tcPr marL="68580" marR="68580" marT="34290" marB="34290"/>
                </a:tc>
                <a:extLst>
                  <a:ext uri="{0D108BD9-81ED-4DB2-BD59-A6C34878D82A}">
                    <a16:rowId xmlns:a16="http://schemas.microsoft.com/office/drawing/2014/main" xmlns="" val="10003"/>
                  </a:ext>
                </a:extLst>
              </a:tr>
              <a:tr h="446957">
                <a:tc>
                  <a:txBody>
                    <a:bodyPr/>
                    <a:lstStyle/>
                    <a:p>
                      <a:endParaRPr lang="en-GB" sz="1100"/>
                    </a:p>
                  </a:txBody>
                  <a:tcPr marL="68580" marR="68580" marT="34290" marB="34290"/>
                </a:tc>
                <a:tc>
                  <a:txBody>
                    <a:bodyPr/>
                    <a:lstStyle/>
                    <a:p>
                      <a:r>
                        <a:rPr lang="en-GB" sz="1100" dirty="0" smtClean="0"/>
                        <a:t>No countryside (-2)</a:t>
                      </a:r>
                      <a:endParaRPr lang="en-GB" sz="1100" dirty="0"/>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xmlns="" val="10004"/>
                  </a:ext>
                </a:extLst>
              </a:tr>
              <a:tr h="446957">
                <a:tc>
                  <a:txBody>
                    <a:bodyPr/>
                    <a:lstStyle/>
                    <a:p>
                      <a:endParaRPr lang="en-GB" sz="1100"/>
                    </a:p>
                  </a:txBody>
                  <a:tcPr marL="68580" marR="68580" marT="34290" marB="34290"/>
                </a:tc>
                <a:tc>
                  <a:txBody>
                    <a:bodyPr/>
                    <a:lstStyle/>
                    <a:p>
                      <a:r>
                        <a:rPr lang="en-GB" sz="1100" dirty="0" smtClean="0"/>
                        <a:t>More difficult to get to work (-4)</a:t>
                      </a:r>
                      <a:endParaRPr lang="en-GB" sz="1100" dirty="0"/>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xmlns="" val="10005"/>
                  </a:ext>
                </a:extLst>
              </a:tr>
              <a:tr h="255404">
                <a:tc>
                  <a:txBody>
                    <a:bodyPr/>
                    <a:lstStyle/>
                    <a:p>
                      <a:r>
                        <a:rPr lang="en-GB" sz="1100" dirty="0" smtClean="0"/>
                        <a:t>Total = </a:t>
                      </a:r>
                      <a:r>
                        <a:rPr lang="en-GB" sz="1100" b="1" dirty="0" smtClean="0"/>
                        <a:t>+13</a:t>
                      </a:r>
                      <a:endParaRPr lang="en-GB" sz="1100" b="1" dirty="0"/>
                    </a:p>
                  </a:txBody>
                  <a:tcPr marL="68580" marR="68580" marT="34290" marB="34290"/>
                </a:tc>
                <a:tc>
                  <a:txBody>
                    <a:bodyPr/>
                    <a:lstStyle/>
                    <a:p>
                      <a:r>
                        <a:rPr lang="en-GB" sz="1100" dirty="0" smtClean="0"/>
                        <a:t>Total = </a:t>
                      </a:r>
                      <a:r>
                        <a:rPr lang="en-GB" sz="1100" b="1" dirty="0" smtClean="0"/>
                        <a:t>-18</a:t>
                      </a:r>
                      <a:endParaRPr lang="en-GB" sz="1100" b="1" dirty="0"/>
                    </a:p>
                  </a:txBody>
                  <a:tcPr marL="68580" marR="68580" marT="34290" marB="34290"/>
                </a:tc>
                <a:tc>
                  <a:txBody>
                    <a:bodyPr/>
                    <a:lstStyle/>
                    <a:p>
                      <a:r>
                        <a:rPr lang="en-GB" sz="1100" dirty="0" smtClean="0"/>
                        <a:t>Total = </a:t>
                      </a:r>
                      <a:r>
                        <a:rPr lang="en-GB" sz="1100" b="1" dirty="0" smtClean="0"/>
                        <a:t>-1</a:t>
                      </a:r>
                      <a:endParaRPr lang="en-GB" sz="1100" b="1" dirty="0"/>
                    </a:p>
                  </a:txBody>
                  <a:tcPr marL="68580" marR="68580" marT="34290" marB="34290"/>
                </a:tc>
                <a:extLst>
                  <a:ext uri="{0D108BD9-81ED-4DB2-BD59-A6C34878D82A}">
                    <a16:rowId xmlns:a16="http://schemas.microsoft.com/office/drawing/2014/main" xmlns="" val="10006"/>
                  </a:ext>
                </a:extLst>
              </a:tr>
            </a:tbl>
          </a:graphicData>
        </a:graphic>
      </p:graphicFrame>
    </p:spTree>
    <p:extLst>
      <p:ext uri="{BB962C8B-B14F-4D97-AF65-F5344CB8AC3E}">
        <p14:creationId xmlns:p14="http://schemas.microsoft.com/office/powerpoint/2010/main" val="32973698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4"/>
          <p:cNvSpPr>
            <a:spLocks noGrp="1"/>
          </p:cNvSpPr>
          <p:nvPr>
            <p:ph type="title"/>
          </p:nvPr>
        </p:nvSpPr>
        <p:spPr/>
        <p:txBody>
          <a:bodyPr/>
          <a:lstStyle/>
          <a:p>
            <a:pPr eaLnBrk="1" hangingPunct="1"/>
            <a:r>
              <a:rPr lang="en-GB" smtClean="0"/>
              <a:t>Results</a:t>
            </a:r>
          </a:p>
        </p:txBody>
      </p:sp>
      <p:sp>
        <p:nvSpPr>
          <p:cNvPr id="55298" name="Content Placeholder 5"/>
          <p:cNvSpPr>
            <a:spLocks noGrp="1"/>
          </p:cNvSpPr>
          <p:nvPr>
            <p:ph sz="quarter" idx="1"/>
          </p:nvPr>
        </p:nvSpPr>
        <p:spPr>
          <a:xfrm>
            <a:off x="457200" y="2057400"/>
            <a:ext cx="4038600" cy="2992041"/>
          </a:xfrm>
        </p:spPr>
        <p:txBody>
          <a:bodyPr>
            <a:normAutofit fontScale="77500" lnSpcReduction="20000"/>
          </a:bodyPr>
          <a:lstStyle/>
          <a:p>
            <a:pPr eaLnBrk="1" hangingPunct="1"/>
            <a:r>
              <a:rPr lang="en-GB" smtClean="0"/>
              <a:t>She scores the tables as:</a:t>
            </a:r>
          </a:p>
          <a:p>
            <a:pPr eaLnBrk="1" hangingPunct="1"/>
            <a:r>
              <a:rPr lang="en-GB" smtClean="0"/>
              <a:t>13 (plus)</a:t>
            </a:r>
          </a:p>
          <a:p>
            <a:pPr eaLnBrk="1" hangingPunct="1"/>
            <a:r>
              <a:rPr lang="en-GB" smtClean="0"/>
              <a:t>-18 (minus)</a:t>
            </a:r>
          </a:p>
          <a:p>
            <a:pPr eaLnBrk="1" hangingPunct="1"/>
            <a:r>
              <a:rPr lang="en-GB" smtClean="0"/>
              <a:t>-1 (Interesting / Implications)</a:t>
            </a:r>
          </a:p>
          <a:p>
            <a:pPr eaLnBrk="1" hangingPunct="1"/>
            <a:r>
              <a:rPr lang="en-GB" smtClean="0"/>
              <a:t>Total = -6</a:t>
            </a:r>
          </a:p>
          <a:p>
            <a:pPr eaLnBrk="1" hangingPunct="1"/>
            <a:endParaRPr lang="en-GB" smtClean="0"/>
          </a:p>
        </p:txBody>
      </p:sp>
      <p:sp>
        <p:nvSpPr>
          <p:cNvPr id="55299" name="Content Placeholder 6"/>
          <p:cNvSpPr>
            <a:spLocks noGrp="1"/>
          </p:cNvSpPr>
          <p:nvPr>
            <p:ph sz="quarter" idx="2"/>
          </p:nvPr>
        </p:nvSpPr>
        <p:spPr>
          <a:xfrm>
            <a:off x="4648200" y="2057400"/>
            <a:ext cx="4038600" cy="2992041"/>
          </a:xfrm>
        </p:spPr>
        <p:txBody>
          <a:bodyPr>
            <a:normAutofit fontScale="77500" lnSpcReduction="20000"/>
          </a:bodyPr>
          <a:lstStyle/>
          <a:p>
            <a:pPr eaLnBrk="1" hangingPunct="1"/>
            <a:r>
              <a:rPr lang="en-GB" dirty="0" smtClean="0"/>
              <a:t>The outcome:</a:t>
            </a:r>
          </a:p>
          <a:p>
            <a:pPr eaLnBrk="1" hangingPunct="1"/>
            <a:r>
              <a:rPr lang="en-GB" dirty="0" smtClean="0"/>
              <a:t>The comforts of a settled rural existence outweigh the call of the ‘bright lights’ – it would be much better for her to live outside London, but close enough to travel if necessary.</a:t>
            </a:r>
          </a:p>
          <a:p>
            <a:pPr eaLnBrk="1" hangingPunct="1"/>
            <a:r>
              <a:rPr lang="en-GB" b="1" dirty="0" smtClean="0"/>
              <a:t>Class activity</a:t>
            </a:r>
            <a:r>
              <a:rPr lang="en-GB" dirty="0" smtClean="0"/>
              <a:t> – Complete a PMI on starting your own business</a:t>
            </a:r>
          </a:p>
        </p:txBody>
      </p:sp>
    </p:spTree>
    <p:extLst>
      <p:ext uri="{BB962C8B-B14F-4D97-AF65-F5344CB8AC3E}">
        <p14:creationId xmlns:p14="http://schemas.microsoft.com/office/powerpoint/2010/main" val="265730891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p:cNvSpPr>
            <a:spLocks noGrp="1"/>
          </p:cNvSpPr>
          <p:nvPr>
            <p:ph type="title"/>
          </p:nvPr>
        </p:nvSpPr>
        <p:spPr/>
        <p:txBody>
          <a:bodyPr>
            <a:normAutofit fontScale="90000"/>
          </a:bodyPr>
          <a:lstStyle/>
          <a:p>
            <a:pPr eaLnBrk="1" hangingPunct="1"/>
            <a:r>
              <a:rPr lang="en-GB" smtClean="0"/>
              <a:t>Grid Analysis – Making a choice where many factors must be balanced</a:t>
            </a:r>
          </a:p>
        </p:txBody>
      </p:sp>
      <p:sp>
        <p:nvSpPr>
          <p:cNvPr id="56322" name="Content Placeholder 2"/>
          <p:cNvSpPr>
            <a:spLocks noGrp="1"/>
          </p:cNvSpPr>
          <p:nvPr>
            <p:ph sz="quarter" idx="1"/>
          </p:nvPr>
        </p:nvSpPr>
        <p:spPr>
          <a:xfrm>
            <a:off x="457200" y="2057401"/>
            <a:ext cx="8229600" cy="2937272"/>
          </a:xfrm>
        </p:spPr>
        <p:txBody>
          <a:bodyPr/>
          <a:lstStyle/>
          <a:p>
            <a:pPr eaLnBrk="1" hangingPunct="1"/>
            <a:r>
              <a:rPr lang="en-GB" sz="2100" dirty="0"/>
              <a:t>Grid analysis is a useful technique to use for making a decision. It is most effective where you have a number of good alternatives and many factors to take into account.</a:t>
            </a:r>
          </a:p>
          <a:p>
            <a:pPr eaLnBrk="1" hangingPunct="1"/>
            <a:r>
              <a:rPr lang="en-GB" sz="2100" b="1" dirty="0"/>
              <a:t>Example:</a:t>
            </a:r>
            <a:r>
              <a:rPr lang="en-GB" sz="2100" dirty="0"/>
              <a:t> </a:t>
            </a:r>
          </a:p>
          <a:p>
            <a:pPr eaLnBrk="1" hangingPunct="1"/>
            <a:r>
              <a:rPr lang="en-GB" sz="2100" dirty="0"/>
              <a:t>A windsurfing enthusiast is about to replace his car. He needs one that not only carries a board and sails, but also that will good for business travel. He has always loved open-topped sports cars. No car he can find is good for all three things.</a:t>
            </a:r>
          </a:p>
        </p:txBody>
      </p:sp>
    </p:spTree>
    <p:extLst>
      <p:ext uri="{BB962C8B-B14F-4D97-AF65-F5344CB8AC3E}">
        <p14:creationId xmlns:p14="http://schemas.microsoft.com/office/powerpoint/2010/main" val="320648323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971550" y="250825"/>
            <a:ext cx="7726363" cy="1143000"/>
          </a:xfrm>
        </p:spPr>
        <p:txBody>
          <a:bodyPr>
            <a:normAutofit/>
          </a:bodyPr>
          <a:lstStyle/>
          <a:p>
            <a:pPr algn="l" eaLnBrk="1" fontAlgn="auto" hangingPunct="1">
              <a:spcAft>
                <a:spcPts val="0"/>
              </a:spcAft>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Grid Analysis</a:t>
            </a:r>
            <a:endParaRPr lang="en-GB" altLang="en-US" sz="2800" dirty="0" smtClean="0">
              <a:latin typeface="Arial" panose="020B0604020202020204" pitchFamily="34" charset="0"/>
              <a:cs typeface="Arial" panose="020B0604020202020204" pitchFamily="34" charset="0"/>
            </a:endParaRPr>
          </a:p>
        </p:txBody>
      </p:sp>
      <p:sp>
        <p:nvSpPr>
          <p:cNvPr id="32774" name="Slide Number Placeholder 3"/>
          <p:cNvSpPr>
            <a:spLocks noGrp="1"/>
          </p:cNvSpPr>
          <p:nvPr>
            <p:ph type="sldNum" sz="quarter" idx="12"/>
          </p:nvPr>
        </p:nvSpPr>
        <p:spPr bwMode="auto">
          <a:noFill/>
          <a:ln>
            <a:miter lim="800000"/>
            <a:headEnd/>
            <a:tailEnd/>
          </a:ln>
        </p:spPr>
        <p:txBody>
          <a:bodyPr/>
          <a:lstStyle/>
          <a:p>
            <a:fld id="{6A06DCDC-5AEA-4340-AC05-11DB2D030FEF}" type="slidenum">
              <a:rPr lang="en-GB" altLang="en-US">
                <a:solidFill>
                  <a:schemeClr val="tx1"/>
                </a:solidFill>
              </a:rPr>
              <a:pPr/>
              <a:t>13</a:t>
            </a:fld>
            <a:endParaRPr lang="en-GB" altLang="en-US">
              <a:solidFill>
                <a:schemeClr val="tx1"/>
              </a:solidFill>
            </a:endParaRPr>
          </a:p>
        </p:txBody>
      </p:sp>
      <p:sp>
        <p:nvSpPr>
          <p:cNvPr id="35843" name="Content Placeholder 2"/>
          <p:cNvSpPr>
            <a:spLocks noGrp="1"/>
          </p:cNvSpPr>
          <p:nvPr>
            <p:ph sz="quarter" idx="1"/>
          </p:nvPr>
        </p:nvSpPr>
        <p:spPr>
          <a:xfrm>
            <a:off x="971550" y="2133600"/>
            <a:ext cx="7777163" cy="4319588"/>
          </a:xfrm>
        </p:spPr>
        <p:txBody>
          <a:bodyPr/>
          <a:lstStyle/>
          <a:p>
            <a:pPr marL="0" indent="0" eaLnBrk="1" hangingPunct="1">
              <a:buFont typeface="Arial" charset="0"/>
              <a:buNone/>
            </a:pPr>
            <a:r>
              <a:rPr lang="en-GB" altLang="en-US" sz="2800" smtClean="0">
                <a:latin typeface="Arial" charset="0"/>
                <a:cs typeface="Arial" charset="0"/>
              </a:rPr>
              <a:t>Making a decision by weighing up different factors</a:t>
            </a:r>
          </a:p>
        </p:txBody>
      </p:sp>
      <p:pic>
        <p:nvPicPr>
          <p:cNvPr id="32772" name="Picture 2"/>
          <p:cNvPicPr>
            <a:picLocks noChangeAspect="1" noChangeArrowheads="1"/>
          </p:cNvPicPr>
          <p:nvPr/>
        </p:nvPicPr>
        <p:blipFill>
          <a:blip r:embed="rId3"/>
          <a:srcRect/>
          <a:stretch>
            <a:fillRect/>
          </a:stretch>
        </p:blipFill>
        <p:spPr bwMode="auto">
          <a:xfrm>
            <a:off x="7762875" y="111125"/>
            <a:ext cx="1312863" cy="488950"/>
          </a:xfrm>
          <a:prstGeom prst="rect">
            <a:avLst/>
          </a:prstGeom>
          <a:noFill/>
          <a:ln w="9525">
            <a:noFill/>
            <a:miter lim="800000"/>
            <a:headEnd/>
            <a:tailEnd/>
          </a:ln>
        </p:spPr>
      </p:pic>
      <p:pic>
        <p:nvPicPr>
          <p:cNvPr id="32773" name="Picture 2" descr="http://mahakam2012.files.wordpress.com/2012/07/w08-tbl02.png?w=640"/>
          <p:cNvPicPr>
            <a:picLocks noChangeAspect="1" noChangeArrowheads="1"/>
          </p:cNvPicPr>
          <p:nvPr/>
        </p:nvPicPr>
        <p:blipFill>
          <a:blip r:embed="rId4"/>
          <a:srcRect/>
          <a:stretch>
            <a:fillRect/>
          </a:stretch>
        </p:blipFill>
        <p:spPr bwMode="auto">
          <a:xfrm>
            <a:off x="2428860" y="3143248"/>
            <a:ext cx="3319463" cy="2198688"/>
          </a:xfrm>
          <a:prstGeom prst="rect">
            <a:avLst/>
          </a:prstGeom>
          <a:noFill/>
          <a:ln w="9525">
            <a:noFill/>
            <a:miter lim="800000"/>
            <a:headEnd/>
            <a:tailEnd/>
          </a:ln>
        </p:spPr>
      </p:pic>
    </p:spTree>
    <p:extLst>
      <p:ext uri="{BB962C8B-B14F-4D97-AF65-F5344CB8AC3E}">
        <p14:creationId xmlns:p14="http://schemas.microsoft.com/office/powerpoint/2010/main" val="9576594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Grid Analysis </a:t>
            </a:r>
            <a:br>
              <a:rPr lang="en-US" dirty="0" smtClean="0"/>
            </a:br>
            <a:endParaRPr lang="en-US" dirty="0"/>
          </a:p>
        </p:txBody>
      </p:sp>
      <p:sp>
        <p:nvSpPr>
          <p:cNvPr id="3" name="Content Placeholder 2"/>
          <p:cNvSpPr>
            <a:spLocks noGrp="1"/>
          </p:cNvSpPr>
          <p:nvPr>
            <p:ph sz="quarter" idx="1"/>
          </p:nvPr>
        </p:nvSpPr>
        <p:spPr/>
        <p:txBody>
          <a:bodyPr>
            <a:normAutofit fontScale="47500" lnSpcReduction="20000"/>
          </a:bodyPr>
          <a:lstStyle/>
          <a:p>
            <a:pPr>
              <a:buNone/>
            </a:pPr>
            <a:endParaRPr lang="en-US" dirty="0" smtClean="0"/>
          </a:p>
          <a:p>
            <a:pPr>
              <a:buNone/>
            </a:pPr>
            <a:r>
              <a:rPr lang="en-US" dirty="0" smtClean="0"/>
              <a:t>This is a useful technique to use when you are trying to decide between a number of options and you are also taking many different factors into account</a:t>
            </a:r>
          </a:p>
          <a:p>
            <a:pPr>
              <a:buNone/>
            </a:pPr>
            <a:r>
              <a:rPr lang="en-US" dirty="0" smtClean="0"/>
              <a:t> </a:t>
            </a:r>
          </a:p>
          <a:p>
            <a:pPr marL="514350" indent="-514350">
              <a:buAutoNum type="arabicPeriod"/>
            </a:pPr>
            <a:r>
              <a:rPr lang="en-US" sz="3300" dirty="0" smtClean="0"/>
              <a:t>The first stage is to list all of the options you are considering and write them down the left-hand side of the grid. </a:t>
            </a:r>
          </a:p>
          <a:p>
            <a:pPr marL="514350" indent="-514350">
              <a:buAutoNum type="arabicPeriod"/>
            </a:pPr>
            <a:r>
              <a:rPr lang="en-US" sz="3300" dirty="0" smtClean="0"/>
              <a:t>On the top of the grid, write down each of the factors that are affecting your decision making. </a:t>
            </a:r>
          </a:p>
          <a:p>
            <a:pPr marL="514350" indent="-514350">
              <a:buAutoNum type="arabicPeriod"/>
            </a:pPr>
            <a:r>
              <a:rPr lang="en-US" sz="3300" dirty="0" smtClean="0"/>
              <a:t>Rate each of the factors for relative importance, on a scale of 0-5, where 5 is the most important.  It is fine to have factors with equal importance. </a:t>
            </a:r>
          </a:p>
          <a:p>
            <a:pPr marL="514350" indent="-514350">
              <a:buAutoNum type="arabicPeriod"/>
            </a:pPr>
            <a:r>
              <a:rPr lang="en-GB" sz="3300" dirty="0" smtClean="0"/>
              <a:t>The </a:t>
            </a:r>
            <a:r>
              <a:rPr lang="en-GB" sz="3300" dirty="0"/>
              <a:t>next step is to work your way across your table, scoring each option for each of the important factors in your decision. Score each option from 0 (poor) to 3 (very good). Note that you do not have to have a different score for each option - if none of them are good for a particular factor in your decision, then all options should score 0</a:t>
            </a:r>
            <a:r>
              <a:rPr lang="en-GB" sz="3300" dirty="0" smtClean="0"/>
              <a:t>.</a:t>
            </a:r>
            <a:endParaRPr lang="en-GB" sz="3300" dirty="0"/>
          </a:p>
          <a:p>
            <a:pPr marL="514350" indent="-514350">
              <a:buAutoNum type="arabicPeriod"/>
            </a:pPr>
            <a:r>
              <a:rPr lang="en-GB" sz="3300" dirty="0"/>
              <a:t>Now multiply each of your scores by the values for your relative importance. This will give them the correct overall weight in your decision</a:t>
            </a:r>
            <a:r>
              <a:rPr lang="en-GB" sz="3300" dirty="0" smtClean="0"/>
              <a:t>.</a:t>
            </a:r>
          </a:p>
          <a:p>
            <a:pPr marL="514350" indent="-514350">
              <a:buAutoNum type="arabicPeriod"/>
            </a:pPr>
            <a:r>
              <a:rPr lang="en-GB" sz="3300" dirty="0"/>
              <a:t>Finally add up these weighted scores for your options. The option that scores the highest wins!</a:t>
            </a:r>
            <a:endParaRPr lang="en-US" sz="3300" dirty="0" smtClean="0"/>
          </a:p>
        </p:txBody>
      </p:sp>
    </p:spTree>
    <p:extLst>
      <p:ext uri="{BB962C8B-B14F-4D97-AF65-F5344CB8AC3E}">
        <p14:creationId xmlns:p14="http://schemas.microsoft.com/office/powerpoint/2010/main" val="4909839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Grid Analysis </a:t>
            </a:r>
          </a:p>
        </p:txBody>
      </p:sp>
      <p:sp>
        <p:nvSpPr>
          <p:cNvPr id="3" name="Content Placeholder 2"/>
          <p:cNvSpPr>
            <a:spLocks noGrp="1"/>
          </p:cNvSpPr>
          <p:nvPr>
            <p:ph sz="quarter" idx="1"/>
          </p:nvPr>
        </p:nvSpPr>
        <p:spPr/>
        <p:txBody>
          <a:bodyPr/>
          <a:lstStyle/>
          <a:p>
            <a:r>
              <a:rPr lang="en-GB" b="1" dirty="0"/>
              <a:t>Example:</a:t>
            </a:r>
            <a:r>
              <a:rPr lang="en-GB" dirty="0"/>
              <a:t> </a:t>
            </a:r>
          </a:p>
          <a:p>
            <a:r>
              <a:rPr lang="en-GB" dirty="0"/>
              <a:t>A windsurfing enthusiast is about to replace his car. He needs one that not only carries a board and sails, but also that will good for business travel. He has always loved open-topped sports cars. No car he can find is good for all three things.</a:t>
            </a:r>
          </a:p>
          <a:p>
            <a:endParaRPr lang="en-GB" dirty="0"/>
          </a:p>
        </p:txBody>
      </p:sp>
    </p:spTree>
    <p:extLst>
      <p:ext uri="{BB962C8B-B14F-4D97-AF65-F5344CB8AC3E}">
        <p14:creationId xmlns:p14="http://schemas.microsoft.com/office/powerpoint/2010/main" val="38420083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3"/>
          <p:cNvSpPr>
            <a:spLocks noGrp="1"/>
          </p:cNvSpPr>
          <p:nvPr>
            <p:ph type="title"/>
          </p:nvPr>
        </p:nvSpPr>
        <p:spPr/>
        <p:txBody>
          <a:bodyPr/>
          <a:lstStyle/>
          <a:p>
            <a:pPr eaLnBrk="1" hangingPunct="1"/>
            <a:r>
              <a:rPr lang="en-GB" dirty="0" smtClean="0"/>
              <a:t>Grid Analysis Example Continued…</a:t>
            </a:r>
          </a:p>
        </p:txBody>
      </p:sp>
      <p:sp>
        <p:nvSpPr>
          <p:cNvPr id="5" name="Content Placeholder 4"/>
          <p:cNvSpPr>
            <a:spLocks noGrp="1"/>
          </p:cNvSpPr>
          <p:nvPr>
            <p:ph sz="quarter" idx="1"/>
          </p:nvPr>
        </p:nvSpPr>
        <p:spPr>
          <a:xfrm>
            <a:off x="457200" y="2057400"/>
            <a:ext cx="4038600" cy="2992041"/>
          </a:xfrm>
        </p:spPr>
        <p:txBody>
          <a:bodyPr>
            <a:normAutofit fontScale="92500" lnSpcReduction="20000"/>
          </a:bodyPr>
          <a:lstStyle/>
          <a:p>
            <a:pPr eaLnBrk="1" hangingPunct="1">
              <a:buFont typeface="Arial" panose="020B0604020202020204" pitchFamily="34" charset="0"/>
              <a:buChar char="•"/>
              <a:defRPr/>
            </a:pPr>
            <a:r>
              <a:rPr lang="en-GB" dirty="0" smtClean="0"/>
              <a:t>His options are:</a:t>
            </a:r>
          </a:p>
          <a:p>
            <a:pPr marL="0" indent="0">
              <a:buNone/>
              <a:defRPr/>
            </a:pPr>
            <a:endParaRPr lang="en-GB" dirty="0" smtClean="0"/>
          </a:p>
          <a:p>
            <a:pPr eaLnBrk="1" hangingPunct="1">
              <a:buFont typeface="Arial" panose="020B0604020202020204" pitchFamily="34" charset="0"/>
              <a:buChar char="•"/>
              <a:defRPr/>
            </a:pPr>
            <a:r>
              <a:rPr lang="en-GB" dirty="0" smtClean="0"/>
              <a:t>Sports Car</a:t>
            </a:r>
          </a:p>
          <a:p>
            <a:pPr eaLnBrk="1" hangingPunct="1">
              <a:buFont typeface="Arial" panose="020B0604020202020204" pitchFamily="34" charset="0"/>
              <a:buChar char="•"/>
              <a:defRPr/>
            </a:pPr>
            <a:r>
              <a:rPr lang="en-GB" dirty="0" smtClean="0"/>
              <a:t>SUV / 4x4</a:t>
            </a:r>
          </a:p>
          <a:p>
            <a:pPr eaLnBrk="1" hangingPunct="1">
              <a:buFont typeface="Arial" panose="020B0604020202020204" pitchFamily="34" charset="0"/>
              <a:buChar char="•"/>
              <a:defRPr/>
            </a:pPr>
            <a:r>
              <a:rPr lang="en-GB" dirty="0" smtClean="0"/>
              <a:t>Family Car</a:t>
            </a:r>
          </a:p>
          <a:p>
            <a:pPr eaLnBrk="1" hangingPunct="1">
              <a:buFont typeface="Arial" panose="020B0604020202020204" pitchFamily="34" charset="0"/>
              <a:buChar char="•"/>
              <a:defRPr/>
            </a:pPr>
            <a:r>
              <a:rPr lang="en-GB" dirty="0" smtClean="0"/>
              <a:t>Station Wagon</a:t>
            </a:r>
          </a:p>
          <a:p>
            <a:pPr eaLnBrk="1" hangingPunct="1">
              <a:buFont typeface="Arial" panose="020B0604020202020204" pitchFamily="34" charset="0"/>
              <a:buChar char="•"/>
              <a:defRPr/>
            </a:pPr>
            <a:endParaRPr lang="en-GB" dirty="0" smtClean="0"/>
          </a:p>
        </p:txBody>
      </p:sp>
      <p:sp>
        <p:nvSpPr>
          <p:cNvPr id="57347" name="Content Placeholder 5"/>
          <p:cNvSpPr>
            <a:spLocks noGrp="1"/>
          </p:cNvSpPr>
          <p:nvPr>
            <p:ph sz="quarter" idx="2"/>
          </p:nvPr>
        </p:nvSpPr>
        <p:spPr>
          <a:xfrm>
            <a:off x="4648200" y="2057400"/>
            <a:ext cx="4038600" cy="3962400"/>
          </a:xfrm>
        </p:spPr>
        <p:txBody>
          <a:bodyPr>
            <a:normAutofit fontScale="92500" lnSpcReduction="20000"/>
          </a:bodyPr>
          <a:lstStyle/>
          <a:p>
            <a:pPr eaLnBrk="1" hangingPunct="1"/>
            <a:r>
              <a:rPr lang="en-GB" dirty="0" smtClean="0"/>
              <a:t>Criteria that he wants to consider are:</a:t>
            </a:r>
          </a:p>
          <a:p>
            <a:pPr eaLnBrk="1" hangingPunct="1"/>
            <a:r>
              <a:rPr lang="en-GB" dirty="0" smtClean="0"/>
              <a:t>Cost </a:t>
            </a:r>
          </a:p>
          <a:p>
            <a:pPr eaLnBrk="1" hangingPunct="1"/>
            <a:r>
              <a:rPr lang="en-GB" dirty="0" smtClean="0"/>
              <a:t>Ability to carry surf board</a:t>
            </a:r>
          </a:p>
          <a:p>
            <a:pPr eaLnBrk="1" hangingPunct="1"/>
            <a:r>
              <a:rPr lang="en-GB" dirty="0" smtClean="0"/>
              <a:t>Able to store sails and equipment</a:t>
            </a:r>
          </a:p>
          <a:p>
            <a:pPr eaLnBrk="1" hangingPunct="1"/>
            <a:r>
              <a:rPr lang="en-GB" dirty="0" smtClean="0"/>
              <a:t>Comfort over long distance</a:t>
            </a:r>
          </a:p>
          <a:p>
            <a:pPr eaLnBrk="1" hangingPunct="1"/>
            <a:r>
              <a:rPr lang="en-GB" dirty="0" smtClean="0"/>
              <a:t>Fun!</a:t>
            </a:r>
          </a:p>
          <a:p>
            <a:r>
              <a:rPr lang="en-GB" dirty="0"/>
              <a:t>Nice look and build quality to car</a:t>
            </a:r>
          </a:p>
          <a:p>
            <a:pPr eaLnBrk="1" hangingPunct="1"/>
            <a:endParaRPr lang="en-GB" dirty="0" smtClean="0"/>
          </a:p>
          <a:p>
            <a:pPr eaLnBrk="1" hangingPunct="1"/>
            <a:endParaRPr lang="en-GB" dirty="0" smtClean="0"/>
          </a:p>
        </p:txBody>
      </p:sp>
    </p:spTree>
    <p:extLst>
      <p:ext uri="{BB962C8B-B14F-4D97-AF65-F5344CB8AC3E}">
        <p14:creationId xmlns:p14="http://schemas.microsoft.com/office/powerpoint/2010/main" val="406951852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normAutofit/>
          </a:bodyPr>
          <a:lstStyle/>
          <a:p>
            <a:pPr algn="l" eaLnBrk="1" fontAlgn="auto" hangingPunct="1">
              <a:spcAft>
                <a:spcPts val="0"/>
              </a:spcAft>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Grid Analysis </a:t>
            </a:r>
            <a:r>
              <a:rPr lang="en-GB" altLang="en-US" sz="2800" dirty="0" smtClean="0">
                <a:latin typeface="Arial" panose="020B0604020202020204" pitchFamily="34" charset="0"/>
                <a:cs typeface="Arial" panose="020B0604020202020204" pitchFamily="34" charset="0"/>
              </a:rPr>
              <a:t>– Un-weighted Example</a:t>
            </a:r>
          </a:p>
        </p:txBody>
      </p:sp>
      <p:sp>
        <p:nvSpPr>
          <p:cNvPr id="34880" name="Slide Number Placeholder 3"/>
          <p:cNvSpPr>
            <a:spLocks noGrp="1"/>
          </p:cNvSpPr>
          <p:nvPr>
            <p:ph type="sldNum" sz="quarter" idx="12"/>
          </p:nvPr>
        </p:nvSpPr>
        <p:spPr bwMode="auto">
          <a:noFill/>
          <a:ln>
            <a:miter lim="800000"/>
            <a:headEnd/>
            <a:tailEnd/>
          </a:ln>
        </p:spPr>
        <p:txBody>
          <a:bodyPr/>
          <a:lstStyle/>
          <a:p>
            <a:fld id="{E147E681-50AC-4150-BA56-19581BCF07E5}" type="slidenum">
              <a:rPr lang="en-GB" altLang="en-US"/>
              <a:pPr/>
              <a:t>17</a:t>
            </a:fld>
            <a:endParaRPr lang="en-GB" altLang="en-US"/>
          </a:p>
        </p:txBody>
      </p:sp>
      <p:pic>
        <p:nvPicPr>
          <p:cNvPr id="34819" name="Picture 2"/>
          <p:cNvPicPr>
            <a:picLocks noChangeAspect="1" noChangeArrowheads="1"/>
          </p:cNvPicPr>
          <p:nvPr/>
        </p:nvPicPr>
        <p:blipFill>
          <a:blip r:embed="rId3"/>
          <a:srcRect/>
          <a:stretch>
            <a:fillRect/>
          </a:stretch>
        </p:blipFill>
        <p:spPr bwMode="auto">
          <a:xfrm>
            <a:off x="7762875" y="111125"/>
            <a:ext cx="1312863" cy="488950"/>
          </a:xfrm>
          <a:prstGeom prst="rect">
            <a:avLst/>
          </a:prstGeom>
          <a:noFill/>
          <a:ln w="9525">
            <a:noFill/>
            <a:miter lim="800000"/>
            <a:headEnd/>
            <a:tailEnd/>
          </a:ln>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3051" y="2870200"/>
            <a:ext cx="8244862" cy="2032757"/>
          </a:xfrm>
          <a:prstGeom prst="rect">
            <a:avLst/>
          </a:prstGeom>
        </p:spPr>
      </p:pic>
    </p:spTree>
    <p:extLst>
      <p:ext uri="{BB962C8B-B14F-4D97-AF65-F5344CB8AC3E}">
        <p14:creationId xmlns:p14="http://schemas.microsoft.com/office/powerpoint/2010/main" val="173303855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normAutofit/>
          </a:bodyPr>
          <a:lstStyle/>
          <a:p>
            <a:pPr algn="l" eaLnBrk="1" fontAlgn="auto" hangingPunct="1">
              <a:spcAft>
                <a:spcPts val="0"/>
              </a:spcAft>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Grid Analysis </a:t>
            </a:r>
            <a:r>
              <a:rPr lang="en-GB" altLang="en-US" sz="2800" dirty="0" smtClean="0">
                <a:latin typeface="Arial" panose="020B0604020202020204" pitchFamily="34" charset="0"/>
                <a:cs typeface="Arial" panose="020B0604020202020204" pitchFamily="34" charset="0"/>
              </a:rPr>
              <a:t>– Weighted Example</a:t>
            </a:r>
          </a:p>
        </p:txBody>
      </p:sp>
      <p:sp>
        <p:nvSpPr>
          <p:cNvPr id="36928" name="Slide Number Placeholder 3"/>
          <p:cNvSpPr>
            <a:spLocks noGrp="1"/>
          </p:cNvSpPr>
          <p:nvPr>
            <p:ph type="sldNum" sz="quarter" idx="12"/>
          </p:nvPr>
        </p:nvSpPr>
        <p:spPr bwMode="auto">
          <a:noFill/>
          <a:ln>
            <a:miter lim="800000"/>
            <a:headEnd/>
            <a:tailEnd/>
          </a:ln>
        </p:spPr>
        <p:txBody>
          <a:bodyPr/>
          <a:lstStyle/>
          <a:p>
            <a:fld id="{4251B18E-B954-49B0-844C-D8A7E6CAFBD0}" type="slidenum">
              <a:rPr lang="en-GB" altLang="en-US"/>
              <a:pPr/>
              <a:t>18</a:t>
            </a:fld>
            <a:endParaRPr lang="en-GB" altLang="en-US"/>
          </a:p>
        </p:txBody>
      </p:sp>
      <p:pic>
        <p:nvPicPr>
          <p:cNvPr id="36867" name="Picture 2"/>
          <p:cNvPicPr>
            <a:picLocks noChangeAspect="1" noChangeArrowheads="1"/>
          </p:cNvPicPr>
          <p:nvPr/>
        </p:nvPicPr>
        <p:blipFill>
          <a:blip r:embed="rId3"/>
          <a:srcRect/>
          <a:stretch>
            <a:fillRect/>
          </a:stretch>
        </p:blipFill>
        <p:spPr bwMode="auto">
          <a:xfrm>
            <a:off x="7762875" y="111125"/>
            <a:ext cx="1312863" cy="488950"/>
          </a:xfrm>
          <a:prstGeom prst="rect">
            <a:avLst/>
          </a:prstGeom>
          <a:noFill/>
          <a:ln w="9525">
            <a:noFill/>
            <a:miter lim="800000"/>
            <a:headEnd/>
            <a:tailEnd/>
          </a:ln>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8805" y="2705100"/>
            <a:ext cx="8346680" cy="2057399"/>
          </a:xfrm>
          <a:prstGeom prst="rect">
            <a:avLst/>
          </a:prstGeom>
        </p:spPr>
      </p:pic>
    </p:spTree>
    <p:extLst>
      <p:ext uri="{BB962C8B-B14F-4D97-AF65-F5344CB8AC3E}">
        <p14:creationId xmlns:p14="http://schemas.microsoft.com/office/powerpoint/2010/main" val="249755295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Title 6"/>
          <p:cNvSpPr>
            <a:spLocks noGrp="1"/>
          </p:cNvSpPr>
          <p:nvPr>
            <p:ph type="title"/>
          </p:nvPr>
        </p:nvSpPr>
        <p:spPr/>
        <p:txBody>
          <a:bodyPr/>
          <a:lstStyle/>
          <a:p>
            <a:pPr eaLnBrk="1" hangingPunct="1"/>
            <a:r>
              <a:rPr lang="en-GB" smtClean="0"/>
              <a:t>Activity</a:t>
            </a:r>
          </a:p>
        </p:txBody>
      </p:sp>
      <p:sp>
        <p:nvSpPr>
          <p:cNvPr id="8" name="Content Placeholder 7"/>
          <p:cNvSpPr>
            <a:spLocks noGrp="1"/>
          </p:cNvSpPr>
          <p:nvPr>
            <p:ph sz="quarter" idx="1"/>
          </p:nvPr>
        </p:nvSpPr>
        <p:spPr>
          <a:xfrm>
            <a:off x="457200" y="2057401"/>
            <a:ext cx="8229600" cy="2937272"/>
          </a:xfrm>
        </p:spPr>
        <p:txBody>
          <a:bodyPr>
            <a:normAutofit fontScale="85000" lnSpcReduction="20000"/>
          </a:bodyPr>
          <a:lstStyle/>
          <a:p>
            <a:pPr eaLnBrk="1" hangingPunct="1">
              <a:buFont typeface="Arial" panose="020B0604020202020204" pitchFamily="34" charset="0"/>
              <a:buChar char="•"/>
              <a:defRPr/>
            </a:pPr>
            <a:r>
              <a:rPr lang="en-GB" dirty="0" smtClean="0"/>
              <a:t>In small groups complete a grid analysis on which business opportunity you should take up from these options a)a shop in Swansea b) a shop in London c) or just an ecommerce Website</a:t>
            </a:r>
          </a:p>
          <a:p>
            <a:pPr marL="0" indent="0">
              <a:buNone/>
              <a:defRPr/>
            </a:pPr>
            <a:endParaRPr lang="en-GB" dirty="0" smtClean="0"/>
          </a:p>
          <a:p>
            <a:pPr eaLnBrk="1" hangingPunct="1">
              <a:buFont typeface="Arial" panose="020B0604020202020204" pitchFamily="34" charset="0"/>
              <a:buChar char="•"/>
              <a:defRPr/>
            </a:pPr>
            <a:r>
              <a:rPr lang="en-GB" dirty="0" smtClean="0"/>
              <a:t>The first step is to list your options and then the factors that are important for making the decision.</a:t>
            </a:r>
          </a:p>
          <a:p>
            <a:pPr eaLnBrk="1" hangingPunct="1">
              <a:buFont typeface="Arial" panose="020B0604020202020204" pitchFamily="34" charset="0"/>
              <a:buChar char="•"/>
              <a:defRPr/>
            </a:pPr>
            <a:r>
              <a:rPr lang="en-GB" dirty="0" smtClean="0"/>
              <a:t>Input all the information into a table </a:t>
            </a:r>
          </a:p>
          <a:p>
            <a:pPr eaLnBrk="1" hangingPunct="1">
              <a:buFont typeface="Arial" panose="020B0604020202020204" pitchFamily="34" charset="0"/>
              <a:buChar char="•"/>
              <a:defRPr/>
            </a:pPr>
            <a:r>
              <a:rPr lang="en-GB" dirty="0" smtClean="0"/>
              <a:t>Work out the weighted score!</a:t>
            </a:r>
          </a:p>
          <a:p>
            <a:pPr eaLnBrk="1" hangingPunct="1">
              <a:buFont typeface="Arial" panose="020B0604020202020204" pitchFamily="34" charset="0"/>
              <a:buChar char="•"/>
              <a:defRPr/>
            </a:pPr>
            <a:endParaRPr lang="en-GB" dirty="0"/>
          </a:p>
        </p:txBody>
      </p:sp>
    </p:spTree>
    <p:extLst>
      <p:ext uri="{BB962C8B-B14F-4D97-AF65-F5344CB8AC3E}">
        <p14:creationId xmlns:p14="http://schemas.microsoft.com/office/powerpoint/2010/main" val="260205527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4"/>
          <p:cNvSpPr>
            <a:spLocks noGrp="1"/>
          </p:cNvSpPr>
          <p:nvPr>
            <p:ph type="title"/>
          </p:nvPr>
        </p:nvSpPr>
        <p:spPr/>
        <p:txBody>
          <a:bodyPr/>
          <a:lstStyle/>
          <a:p>
            <a:pPr eaLnBrk="1" hangingPunct="1"/>
            <a:r>
              <a:rPr lang="en-GB" smtClean="0"/>
              <a:t>Continued…</a:t>
            </a:r>
          </a:p>
        </p:txBody>
      </p:sp>
      <p:sp>
        <p:nvSpPr>
          <p:cNvPr id="61442" name="Content Placeholder 5"/>
          <p:cNvSpPr>
            <a:spLocks noGrp="1"/>
          </p:cNvSpPr>
          <p:nvPr>
            <p:ph sz="quarter" idx="1"/>
          </p:nvPr>
        </p:nvSpPr>
        <p:spPr>
          <a:xfrm>
            <a:off x="457200" y="2057401"/>
            <a:ext cx="8229600" cy="2937272"/>
          </a:xfrm>
        </p:spPr>
        <p:txBody>
          <a:bodyPr/>
          <a:lstStyle/>
          <a:p>
            <a:pPr eaLnBrk="1" hangingPunct="1"/>
            <a:r>
              <a:rPr lang="en-GB" smtClean="0"/>
              <a:t>When you are making a decision that involves complex issues like these. It pays to use an effective, robust process in these circumstances to improve the quality of your decision and to achieve good results.</a:t>
            </a:r>
          </a:p>
        </p:txBody>
      </p:sp>
    </p:spTree>
    <p:extLst>
      <p:ext uri="{BB962C8B-B14F-4D97-AF65-F5344CB8AC3E}">
        <p14:creationId xmlns:p14="http://schemas.microsoft.com/office/powerpoint/2010/main" val="72856549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571472" y="1142984"/>
            <a:ext cx="7870825" cy="1143000"/>
          </a:xfrm>
        </p:spPr>
        <p:txBody>
          <a:bodyPr>
            <a:normAutofit/>
          </a:bodyPr>
          <a:lstStyle/>
          <a:p>
            <a:pPr algn="ctr" eaLnBrk="1" fontAlgn="auto" hangingPunct="1">
              <a:spcAft>
                <a:spcPts val="0"/>
              </a:spcAft>
              <a:defRPr/>
            </a:pP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Grid </a:t>
            </a:r>
            <a:r>
              <a:rPr lang="en-GB" altLang="en-US" sz="3600" b="1"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Analysis </a:t>
            </a:r>
            <a:r>
              <a:rPr lang="en-GB" altLang="en-US" sz="2800">
                <a:latin typeface="Arial" panose="020B0604020202020204" pitchFamily="34" charset="0"/>
                <a:cs typeface="Arial" panose="020B0604020202020204" pitchFamily="34" charset="0"/>
              </a:rPr>
              <a:t/>
            </a:r>
            <a:br>
              <a:rPr lang="en-GB" altLang="en-US" sz="2800">
                <a:latin typeface="Arial" panose="020B0604020202020204" pitchFamily="34" charset="0"/>
                <a:cs typeface="Arial" panose="020B0604020202020204" pitchFamily="34" charset="0"/>
              </a:rPr>
            </a:br>
            <a:r>
              <a:rPr lang="en-GB" altLang="en-US" sz="2800" smtClean="0">
                <a:latin typeface="Arial" panose="020B0604020202020204" pitchFamily="34" charset="0"/>
                <a:cs typeface="Arial" panose="020B0604020202020204" pitchFamily="34" charset="0"/>
              </a:rPr>
              <a:t>In your group</a:t>
            </a:r>
            <a:endParaRPr lang="en-GB" altLang="en-US" sz="2800" dirty="0" smtClean="0">
              <a:latin typeface="Arial" panose="020B0604020202020204" pitchFamily="34" charset="0"/>
              <a:cs typeface="Arial" panose="020B0604020202020204" pitchFamily="34" charset="0"/>
            </a:endParaRPr>
          </a:p>
        </p:txBody>
      </p:sp>
      <p:sp>
        <p:nvSpPr>
          <p:cNvPr id="38917" name="Slide Number Placeholder 3"/>
          <p:cNvSpPr>
            <a:spLocks noGrp="1"/>
          </p:cNvSpPr>
          <p:nvPr>
            <p:ph type="sldNum" sz="quarter" idx="12"/>
          </p:nvPr>
        </p:nvSpPr>
        <p:spPr bwMode="auto">
          <a:noFill/>
          <a:ln>
            <a:miter lim="800000"/>
            <a:headEnd/>
            <a:tailEnd/>
          </a:ln>
        </p:spPr>
        <p:txBody>
          <a:bodyPr/>
          <a:lstStyle/>
          <a:p>
            <a:fld id="{2F1AE17B-0CE3-4206-873E-C6159BCBF340}" type="slidenum">
              <a:rPr lang="en-GB" altLang="en-US"/>
              <a:pPr/>
              <a:t>21</a:t>
            </a:fld>
            <a:endParaRPr lang="en-GB" altLang="en-US"/>
          </a:p>
        </p:txBody>
      </p:sp>
      <p:pic>
        <p:nvPicPr>
          <p:cNvPr id="38916" name="Picture 2"/>
          <p:cNvPicPr>
            <a:picLocks noChangeAspect="1" noChangeArrowheads="1"/>
          </p:cNvPicPr>
          <p:nvPr/>
        </p:nvPicPr>
        <p:blipFill>
          <a:blip r:embed="rId3"/>
          <a:srcRect/>
          <a:stretch>
            <a:fillRect/>
          </a:stretch>
        </p:blipFill>
        <p:spPr bwMode="auto">
          <a:xfrm>
            <a:off x="7762875" y="111125"/>
            <a:ext cx="1312863" cy="488950"/>
          </a:xfrm>
          <a:prstGeom prst="rect">
            <a:avLst/>
          </a:prstGeom>
          <a:noFill/>
          <a:ln w="9525">
            <a:noFill/>
            <a:miter lim="800000"/>
            <a:headEnd/>
            <a:tailEnd/>
          </a:ln>
        </p:spPr>
      </p:pic>
      <p:sp>
        <p:nvSpPr>
          <p:cNvPr id="8" name="TextBox 7"/>
          <p:cNvSpPr txBox="1"/>
          <p:nvPr/>
        </p:nvSpPr>
        <p:spPr>
          <a:xfrm>
            <a:off x="2071670" y="2786058"/>
            <a:ext cx="5500726" cy="1754326"/>
          </a:xfrm>
          <a:prstGeom prst="rect">
            <a:avLst/>
          </a:prstGeom>
          <a:noFill/>
        </p:spPr>
        <p:txBody>
          <a:bodyPr wrap="square" rtlCol="0">
            <a:spAutoFit/>
          </a:bodyPr>
          <a:lstStyle/>
          <a:p>
            <a:pPr algn="ctr"/>
            <a:r>
              <a:rPr lang="en-GB" dirty="0" smtClean="0"/>
              <a:t>You business has started to make a loss due to competitors undercutting your prices and customers buying from them. Think of alternative options you could take to react to this threat and using criteria you decide upon, conduct a Grid analysis to assess which would be the best decision for you to make.</a:t>
            </a:r>
            <a:endParaRPr lang="en-US" dirty="0"/>
          </a:p>
        </p:txBody>
      </p:sp>
    </p:spTree>
    <p:extLst>
      <p:ext uri="{BB962C8B-B14F-4D97-AF65-F5344CB8AC3E}">
        <p14:creationId xmlns:p14="http://schemas.microsoft.com/office/powerpoint/2010/main" val="369934237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63</TotalTime>
  <Words>2066</Words>
  <Application>Microsoft Office PowerPoint</Application>
  <PresentationFormat>On-screen Show (4:3)</PresentationFormat>
  <Paragraphs>237</Paragraphs>
  <Slides>21</Slides>
  <Notes>14</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Equity</vt:lpstr>
      <vt:lpstr>Problem Solving &amp; Decision Making</vt:lpstr>
      <vt:lpstr>Today's lesson</vt:lpstr>
      <vt:lpstr>What is decision making?</vt:lpstr>
      <vt:lpstr>PowerPoint Presentation</vt:lpstr>
      <vt:lpstr>Decision making and SWOT</vt:lpstr>
      <vt:lpstr>Decision making tools  Why do we need them?</vt:lpstr>
      <vt:lpstr>PMI – Decision Making Tool</vt:lpstr>
      <vt:lpstr>PowerPoint Presentation</vt:lpstr>
      <vt:lpstr>PMI – Decision Making Tool Example</vt:lpstr>
      <vt:lpstr>PMI – Weighing the Pros and Cons of a decision</vt:lpstr>
      <vt:lpstr>Results</vt:lpstr>
      <vt:lpstr>Grid Analysis – Making a choice where many factors must be balanced</vt:lpstr>
      <vt:lpstr>Grid Analysis</vt:lpstr>
      <vt:lpstr>Grid Analysis  </vt:lpstr>
      <vt:lpstr>Grid Analysis </vt:lpstr>
      <vt:lpstr>Grid Analysis Example Continued…</vt:lpstr>
      <vt:lpstr>Grid Analysis – Un-weighted Example</vt:lpstr>
      <vt:lpstr>Grid Analysis – Weighted Example</vt:lpstr>
      <vt:lpstr>Activity</vt:lpstr>
      <vt:lpstr>Continued…</vt:lpstr>
      <vt:lpstr>Grid Analysis  In your group</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&amp; Decision Making</dc:title>
  <dc:creator>Anthony Burns</dc:creator>
  <cp:lastModifiedBy>T</cp:lastModifiedBy>
  <cp:revision>15</cp:revision>
  <dcterms:created xsi:type="dcterms:W3CDTF">2018-09-05T12:08:46Z</dcterms:created>
  <dcterms:modified xsi:type="dcterms:W3CDTF">2018-11-28T16:35:21Z</dcterms:modified>
</cp:coreProperties>
</file>