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handoutMasterIdLst>
    <p:handoutMasterId r:id="rId21"/>
  </p:handoutMasterIdLst>
  <p:sldIdLst>
    <p:sldId id="256" r:id="rId2"/>
    <p:sldId id="257" r:id="rId3"/>
    <p:sldId id="258" r:id="rId4"/>
    <p:sldId id="261" r:id="rId5"/>
    <p:sldId id="262" r:id="rId6"/>
    <p:sldId id="260" r:id="rId7"/>
    <p:sldId id="263" r:id="rId8"/>
    <p:sldId id="264" r:id="rId9"/>
    <p:sldId id="274" r:id="rId10"/>
    <p:sldId id="265" r:id="rId11"/>
    <p:sldId id="266" r:id="rId12"/>
    <p:sldId id="267" r:id="rId13"/>
    <p:sldId id="273" r:id="rId14"/>
    <p:sldId id="268" r:id="rId15"/>
    <p:sldId id="269" r:id="rId16"/>
    <p:sldId id="270" r:id="rId17"/>
    <p:sldId id="271"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Page" id="{89767836-FBEA-4731-B687-0F58D43E9045}">
          <p14:sldIdLst>
            <p14:sldId id="256"/>
          </p14:sldIdLst>
        </p14:section>
        <p14:section name="Table of Content" id="{B50F3211-B1C2-4CC4-BD76-A9EB7906B307}">
          <p14:sldIdLst>
            <p14:sldId id="257"/>
          </p14:sldIdLst>
        </p14:section>
        <p14:section name="Introduction" id="{E38FE835-9F18-4C0E-A26B-B0AB36EC04DB}">
          <p14:sldIdLst>
            <p14:sldId id="258"/>
          </p14:sldIdLst>
        </p14:section>
        <p14:section name="Reserch Method" id="{AE7C423A-3F8D-4CF8-A3AA-7D2DB17290A4}">
          <p14:sldIdLst>
            <p14:sldId id="261"/>
          </p14:sldIdLst>
        </p14:section>
        <p14:section name="Ethical Consideration" id="{E6FA7466-2701-4793-887C-EEC0DCC41411}">
          <p14:sldIdLst>
            <p14:sldId id="262"/>
          </p14:sldIdLst>
        </p14:section>
        <p14:section name="Reserch Question" id="{679CE760-BBB8-4171-9AE7-7E0433BE7F5A}">
          <p14:sldIdLst>
            <p14:sldId id="260"/>
          </p14:sldIdLst>
        </p14:section>
        <p14:section name="Results" id="{0F937A43-E99A-4CEA-8A8A-94655CB4A3A6}">
          <p14:sldIdLst>
            <p14:sldId id="263"/>
          </p14:sldIdLst>
        </p14:section>
        <p14:section name="Discussion" id="{3FA070EB-D90D-4249-8FC1-7C54A9F9E540}">
          <p14:sldIdLst>
            <p14:sldId id="264"/>
            <p14:sldId id="274"/>
          </p14:sldIdLst>
        </p14:section>
        <p14:section name="Conclusion" id="{BEC599F4-FD74-4736-9CA9-27F30162FB08}">
          <p14:sldIdLst>
            <p14:sldId id="265"/>
          </p14:sldIdLst>
        </p14:section>
        <p14:section name="Reference List" id="{C5E32096-79DF-4661-96C4-BE22298B168E}">
          <p14:sldIdLst>
            <p14:sldId id="266"/>
          </p14:sldIdLst>
        </p14:section>
        <p14:section name="Appendix" id="{40E70535-805B-40E1-9C03-765B7F7C6118}">
          <p14:sldIdLst>
            <p14:sldId id="267"/>
            <p14:sldId id="273"/>
            <p14:sldId id="268"/>
            <p14:sldId id="269"/>
            <p14:sldId id="270"/>
            <p14:sldId id="271"/>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541" autoAdjust="0"/>
    <p:restoredTop sz="94660"/>
  </p:normalViewPr>
  <p:slideViewPr>
    <p:cSldViewPr snapToGrid="0">
      <p:cViewPr varScale="1">
        <p:scale>
          <a:sx n="107" d="100"/>
          <a:sy n="107" d="100"/>
        </p:scale>
        <p:origin x="1044" y="102"/>
      </p:cViewPr>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8FBF5B-C953-4F67-9252-5E1262B398BA}"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CB02889A-49D8-4760-AFBF-CD8657DB2EA2}">
      <dgm:prSet/>
      <dgm:spPr/>
      <dgm:t>
        <a:bodyPr/>
        <a:lstStyle/>
        <a:p>
          <a:r>
            <a:rPr lang="en-GB" dirty="0"/>
            <a:t>1. Introduction</a:t>
          </a:r>
          <a:endParaRPr lang="en-US" dirty="0"/>
        </a:p>
      </dgm:t>
    </dgm:pt>
    <dgm:pt modelId="{C7E0C1BF-689C-4B9E-A2D4-71312C523F4A}" type="parTrans" cxnId="{AC91341D-C263-4AED-AF20-91AD056ECB55}">
      <dgm:prSet/>
      <dgm:spPr/>
      <dgm:t>
        <a:bodyPr/>
        <a:lstStyle/>
        <a:p>
          <a:endParaRPr lang="en-US"/>
        </a:p>
      </dgm:t>
    </dgm:pt>
    <dgm:pt modelId="{64CF8113-C276-47BD-8557-34AB7578606B}" type="sibTrans" cxnId="{AC91341D-C263-4AED-AF20-91AD056ECB55}">
      <dgm:prSet/>
      <dgm:spPr/>
      <dgm:t>
        <a:bodyPr/>
        <a:lstStyle/>
        <a:p>
          <a:endParaRPr lang="en-US"/>
        </a:p>
      </dgm:t>
    </dgm:pt>
    <dgm:pt modelId="{DA6871A3-2AFD-48D3-8148-43A3395F7DB3}">
      <dgm:prSet/>
      <dgm:spPr/>
      <dgm:t>
        <a:bodyPr/>
        <a:lstStyle/>
        <a:p>
          <a:r>
            <a:rPr lang="en-GB" dirty="0"/>
            <a:t>2. Research Design</a:t>
          </a:r>
          <a:endParaRPr lang="en-US" dirty="0"/>
        </a:p>
      </dgm:t>
    </dgm:pt>
    <dgm:pt modelId="{5BB88BE6-3D72-4BBA-82D6-006110426BB0}" type="parTrans" cxnId="{E441A634-9446-46CB-BAB7-94200B87A7C9}">
      <dgm:prSet/>
      <dgm:spPr/>
      <dgm:t>
        <a:bodyPr/>
        <a:lstStyle/>
        <a:p>
          <a:endParaRPr lang="en-US"/>
        </a:p>
      </dgm:t>
    </dgm:pt>
    <dgm:pt modelId="{66FD55B9-D88A-4EB4-B16F-44FCFAB78B16}" type="sibTrans" cxnId="{E441A634-9446-46CB-BAB7-94200B87A7C9}">
      <dgm:prSet/>
      <dgm:spPr/>
      <dgm:t>
        <a:bodyPr/>
        <a:lstStyle/>
        <a:p>
          <a:endParaRPr lang="en-US"/>
        </a:p>
      </dgm:t>
    </dgm:pt>
    <dgm:pt modelId="{054AC2C0-C13A-45EC-9F65-36A37BC9031B}">
      <dgm:prSet/>
      <dgm:spPr/>
      <dgm:t>
        <a:bodyPr/>
        <a:lstStyle/>
        <a:p>
          <a:r>
            <a:rPr lang="en-GB" dirty="0"/>
            <a:t>3. Research Question</a:t>
          </a:r>
          <a:endParaRPr lang="en-US" dirty="0"/>
        </a:p>
      </dgm:t>
    </dgm:pt>
    <dgm:pt modelId="{A3FA657E-C98C-4B18-9E99-A6490AAF511D}" type="parTrans" cxnId="{C93D27FD-ACDB-4DE8-B8E6-5F309CCFBEEF}">
      <dgm:prSet/>
      <dgm:spPr/>
      <dgm:t>
        <a:bodyPr/>
        <a:lstStyle/>
        <a:p>
          <a:endParaRPr lang="en-US"/>
        </a:p>
      </dgm:t>
    </dgm:pt>
    <dgm:pt modelId="{D6587C76-8BA2-415E-AC41-36B5D067C5C8}" type="sibTrans" cxnId="{C93D27FD-ACDB-4DE8-B8E6-5F309CCFBEEF}">
      <dgm:prSet/>
      <dgm:spPr/>
      <dgm:t>
        <a:bodyPr/>
        <a:lstStyle/>
        <a:p>
          <a:endParaRPr lang="en-US"/>
        </a:p>
      </dgm:t>
    </dgm:pt>
    <dgm:pt modelId="{CE162962-BE0D-4B8A-A472-1FD94D6AAC73}">
      <dgm:prSet/>
      <dgm:spPr/>
      <dgm:t>
        <a:bodyPr/>
        <a:lstStyle/>
        <a:p>
          <a:r>
            <a:rPr lang="en-GB" dirty="0"/>
            <a:t>4. Research Method</a:t>
          </a:r>
          <a:endParaRPr lang="en-US" dirty="0"/>
        </a:p>
      </dgm:t>
    </dgm:pt>
    <dgm:pt modelId="{0EC40F36-2321-4D18-9793-2C9B203B34BA}" type="parTrans" cxnId="{72878EE8-B28D-4C6D-BC51-F28E9B232C38}">
      <dgm:prSet/>
      <dgm:spPr/>
      <dgm:t>
        <a:bodyPr/>
        <a:lstStyle/>
        <a:p>
          <a:endParaRPr lang="en-US"/>
        </a:p>
      </dgm:t>
    </dgm:pt>
    <dgm:pt modelId="{CAD4C569-3E4F-4073-B65C-D5B7D02C8EDE}" type="sibTrans" cxnId="{72878EE8-B28D-4C6D-BC51-F28E9B232C38}">
      <dgm:prSet/>
      <dgm:spPr/>
      <dgm:t>
        <a:bodyPr/>
        <a:lstStyle/>
        <a:p>
          <a:endParaRPr lang="en-US"/>
        </a:p>
      </dgm:t>
    </dgm:pt>
    <dgm:pt modelId="{F4357A88-7195-4DC2-AABD-9F4D8F9B5810}">
      <dgm:prSet/>
      <dgm:spPr/>
      <dgm:t>
        <a:bodyPr/>
        <a:lstStyle/>
        <a:p>
          <a:r>
            <a:rPr lang="en-GB" dirty="0"/>
            <a:t>5. Ethical Consideration</a:t>
          </a:r>
          <a:endParaRPr lang="en-US" dirty="0"/>
        </a:p>
      </dgm:t>
    </dgm:pt>
    <dgm:pt modelId="{17F079B0-D588-412D-9D95-184B7CD4459F}" type="parTrans" cxnId="{7F786406-C562-45D8-8EEB-2807B7605EBB}">
      <dgm:prSet/>
      <dgm:spPr/>
      <dgm:t>
        <a:bodyPr/>
        <a:lstStyle/>
        <a:p>
          <a:endParaRPr lang="en-US"/>
        </a:p>
      </dgm:t>
    </dgm:pt>
    <dgm:pt modelId="{F636E094-2C8C-4560-9C79-E1CCA1EB3E55}" type="sibTrans" cxnId="{7F786406-C562-45D8-8EEB-2807B7605EBB}">
      <dgm:prSet/>
      <dgm:spPr/>
      <dgm:t>
        <a:bodyPr/>
        <a:lstStyle/>
        <a:p>
          <a:endParaRPr lang="en-US"/>
        </a:p>
      </dgm:t>
    </dgm:pt>
    <dgm:pt modelId="{01C0AC53-D1BB-4682-820A-005199F9C0F8}">
      <dgm:prSet/>
      <dgm:spPr/>
      <dgm:t>
        <a:bodyPr/>
        <a:lstStyle/>
        <a:p>
          <a:r>
            <a:rPr lang="en-GB" dirty="0"/>
            <a:t>6. Research Result</a:t>
          </a:r>
          <a:endParaRPr lang="en-US" dirty="0"/>
        </a:p>
      </dgm:t>
    </dgm:pt>
    <dgm:pt modelId="{A7B9ECDB-B962-42B9-8B9F-27B12BEA1D23}" type="parTrans" cxnId="{802957DB-0E86-4AC3-A67C-5A54FFCE71F3}">
      <dgm:prSet/>
      <dgm:spPr/>
      <dgm:t>
        <a:bodyPr/>
        <a:lstStyle/>
        <a:p>
          <a:endParaRPr lang="en-US"/>
        </a:p>
      </dgm:t>
    </dgm:pt>
    <dgm:pt modelId="{51D891B0-9D1E-4DDC-9E4F-317E2B6CB5A9}" type="sibTrans" cxnId="{802957DB-0E86-4AC3-A67C-5A54FFCE71F3}">
      <dgm:prSet/>
      <dgm:spPr/>
      <dgm:t>
        <a:bodyPr/>
        <a:lstStyle/>
        <a:p>
          <a:endParaRPr lang="en-US"/>
        </a:p>
      </dgm:t>
    </dgm:pt>
    <dgm:pt modelId="{D083C558-1656-45FB-9535-898A5E25A7F6}">
      <dgm:prSet/>
      <dgm:spPr/>
      <dgm:t>
        <a:bodyPr/>
        <a:lstStyle/>
        <a:p>
          <a:r>
            <a:rPr lang="en-GB" dirty="0"/>
            <a:t>7. Discussion</a:t>
          </a:r>
          <a:endParaRPr lang="en-US" dirty="0"/>
        </a:p>
      </dgm:t>
    </dgm:pt>
    <dgm:pt modelId="{5D7753FA-F8D4-477C-BE82-C872C68A78A2}" type="parTrans" cxnId="{A76A931F-D677-4ED5-A148-B802AFBEC7D7}">
      <dgm:prSet/>
      <dgm:spPr/>
      <dgm:t>
        <a:bodyPr/>
        <a:lstStyle/>
        <a:p>
          <a:endParaRPr lang="en-US"/>
        </a:p>
      </dgm:t>
    </dgm:pt>
    <dgm:pt modelId="{F6C30DCD-D9EA-49E2-ACF3-FDEA54F46E39}" type="sibTrans" cxnId="{A76A931F-D677-4ED5-A148-B802AFBEC7D7}">
      <dgm:prSet/>
      <dgm:spPr/>
      <dgm:t>
        <a:bodyPr/>
        <a:lstStyle/>
        <a:p>
          <a:endParaRPr lang="en-US"/>
        </a:p>
      </dgm:t>
    </dgm:pt>
    <dgm:pt modelId="{FCBC635F-68F5-4C17-9C99-E5E09A51384F}">
      <dgm:prSet/>
      <dgm:spPr/>
      <dgm:t>
        <a:bodyPr/>
        <a:lstStyle/>
        <a:p>
          <a:r>
            <a:rPr lang="en-GB" dirty="0"/>
            <a:t>8. Research Conclusion</a:t>
          </a:r>
          <a:endParaRPr lang="en-US" dirty="0"/>
        </a:p>
      </dgm:t>
    </dgm:pt>
    <dgm:pt modelId="{5E73D08D-B755-43EE-9FA2-54A2A7F5F78C}" type="parTrans" cxnId="{ECA70086-C7B5-4A43-8F08-633768B55151}">
      <dgm:prSet/>
      <dgm:spPr/>
      <dgm:t>
        <a:bodyPr/>
        <a:lstStyle/>
        <a:p>
          <a:endParaRPr lang="en-US"/>
        </a:p>
      </dgm:t>
    </dgm:pt>
    <dgm:pt modelId="{59CD9421-291F-4269-AEBF-AFBCC4F45DD9}" type="sibTrans" cxnId="{ECA70086-C7B5-4A43-8F08-633768B55151}">
      <dgm:prSet/>
      <dgm:spPr/>
      <dgm:t>
        <a:bodyPr/>
        <a:lstStyle/>
        <a:p>
          <a:endParaRPr lang="en-US"/>
        </a:p>
      </dgm:t>
    </dgm:pt>
    <dgm:pt modelId="{E8861968-ADB4-4015-B887-7360AC6DAAF2}">
      <dgm:prSet/>
      <dgm:spPr/>
      <dgm:t>
        <a:bodyPr/>
        <a:lstStyle/>
        <a:p>
          <a:r>
            <a:rPr lang="en-GB" dirty="0"/>
            <a:t>9. Reference List</a:t>
          </a:r>
          <a:endParaRPr lang="en-US" dirty="0"/>
        </a:p>
      </dgm:t>
    </dgm:pt>
    <dgm:pt modelId="{F97D08C6-E424-4CD9-9392-790D3C60EBAD}" type="parTrans" cxnId="{7B443B9B-D2EB-41ED-914B-73633A12E49C}">
      <dgm:prSet/>
      <dgm:spPr/>
      <dgm:t>
        <a:bodyPr/>
        <a:lstStyle/>
        <a:p>
          <a:endParaRPr lang="en-US"/>
        </a:p>
      </dgm:t>
    </dgm:pt>
    <dgm:pt modelId="{4DE08170-C189-43CE-8D93-F5CBB7468830}" type="sibTrans" cxnId="{7B443B9B-D2EB-41ED-914B-73633A12E49C}">
      <dgm:prSet/>
      <dgm:spPr/>
      <dgm:t>
        <a:bodyPr/>
        <a:lstStyle/>
        <a:p>
          <a:endParaRPr lang="en-US"/>
        </a:p>
      </dgm:t>
    </dgm:pt>
    <dgm:pt modelId="{B1C58074-5078-4755-B94E-2FB07CA5E980}">
      <dgm:prSet/>
      <dgm:spPr/>
      <dgm:t>
        <a:bodyPr/>
        <a:lstStyle/>
        <a:p>
          <a:r>
            <a:rPr lang="en-GB" dirty="0"/>
            <a:t>10. Appendix</a:t>
          </a:r>
          <a:endParaRPr lang="en-US" dirty="0"/>
        </a:p>
      </dgm:t>
    </dgm:pt>
    <dgm:pt modelId="{BC4E7936-E9B4-4931-87B0-C0336FBEDE20}" type="parTrans" cxnId="{8C84F6B6-CC69-4F71-9E66-AA8F139A6250}">
      <dgm:prSet/>
      <dgm:spPr/>
      <dgm:t>
        <a:bodyPr/>
        <a:lstStyle/>
        <a:p>
          <a:endParaRPr lang="en-US"/>
        </a:p>
      </dgm:t>
    </dgm:pt>
    <dgm:pt modelId="{69F82268-7A5D-4B47-823B-594618CD5470}" type="sibTrans" cxnId="{8C84F6B6-CC69-4F71-9E66-AA8F139A6250}">
      <dgm:prSet/>
      <dgm:spPr/>
      <dgm:t>
        <a:bodyPr/>
        <a:lstStyle/>
        <a:p>
          <a:endParaRPr lang="en-US"/>
        </a:p>
      </dgm:t>
    </dgm:pt>
    <dgm:pt modelId="{CDEFBF9C-705C-42B1-A1C9-34E287A99611}" type="pres">
      <dgm:prSet presAssocID="{0D8FBF5B-C953-4F67-9252-5E1262B398BA}" presName="linear" presStyleCnt="0">
        <dgm:presLayoutVars>
          <dgm:animLvl val="lvl"/>
          <dgm:resizeHandles val="exact"/>
        </dgm:presLayoutVars>
      </dgm:prSet>
      <dgm:spPr/>
    </dgm:pt>
    <dgm:pt modelId="{F9C328F8-1E62-44DA-B4ED-9C231C892B9E}" type="pres">
      <dgm:prSet presAssocID="{CB02889A-49D8-4760-AFBF-CD8657DB2EA2}" presName="parentText" presStyleLbl="node1" presStyleIdx="0" presStyleCnt="10">
        <dgm:presLayoutVars>
          <dgm:chMax val="0"/>
          <dgm:bulletEnabled val="1"/>
        </dgm:presLayoutVars>
      </dgm:prSet>
      <dgm:spPr/>
    </dgm:pt>
    <dgm:pt modelId="{9EE70E9C-A058-40A1-821C-A5B90DA6A643}" type="pres">
      <dgm:prSet presAssocID="{64CF8113-C276-47BD-8557-34AB7578606B}" presName="spacer" presStyleCnt="0"/>
      <dgm:spPr/>
    </dgm:pt>
    <dgm:pt modelId="{F63E0B94-875C-4D74-9A5D-D2EACBEF7DB5}" type="pres">
      <dgm:prSet presAssocID="{DA6871A3-2AFD-48D3-8148-43A3395F7DB3}" presName="parentText" presStyleLbl="node1" presStyleIdx="1" presStyleCnt="10">
        <dgm:presLayoutVars>
          <dgm:chMax val="0"/>
          <dgm:bulletEnabled val="1"/>
        </dgm:presLayoutVars>
      </dgm:prSet>
      <dgm:spPr/>
    </dgm:pt>
    <dgm:pt modelId="{744ED56D-BB0D-4B4C-A3F8-B465910BB993}" type="pres">
      <dgm:prSet presAssocID="{66FD55B9-D88A-4EB4-B16F-44FCFAB78B16}" presName="spacer" presStyleCnt="0"/>
      <dgm:spPr/>
    </dgm:pt>
    <dgm:pt modelId="{559EDCF4-8A3B-4413-A064-B3A3C683DD65}" type="pres">
      <dgm:prSet presAssocID="{054AC2C0-C13A-45EC-9F65-36A37BC9031B}" presName="parentText" presStyleLbl="node1" presStyleIdx="2" presStyleCnt="10">
        <dgm:presLayoutVars>
          <dgm:chMax val="0"/>
          <dgm:bulletEnabled val="1"/>
        </dgm:presLayoutVars>
      </dgm:prSet>
      <dgm:spPr/>
    </dgm:pt>
    <dgm:pt modelId="{48A86D3A-CA06-41F7-9EA1-D4E581FE4416}" type="pres">
      <dgm:prSet presAssocID="{D6587C76-8BA2-415E-AC41-36B5D067C5C8}" presName="spacer" presStyleCnt="0"/>
      <dgm:spPr/>
    </dgm:pt>
    <dgm:pt modelId="{12E3A505-DE95-47FB-85DE-2BAD5B7194D7}" type="pres">
      <dgm:prSet presAssocID="{CE162962-BE0D-4B8A-A472-1FD94D6AAC73}" presName="parentText" presStyleLbl="node1" presStyleIdx="3" presStyleCnt="10">
        <dgm:presLayoutVars>
          <dgm:chMax val="0"/>
          <dgm:bulletEnabled val="1"/>
        </dgm:presLayoutVars>
      </dgm:prSet>
      <dgm:spPr/>
    </dgm:pt>
    <dgm:pt modelId="{1DDCD881-7B9A-431A-9A84-C2C4281FAA02}" type="pres">
      <dgm:prSet presAssocID="{CAD4C569-3E4F-4073-B65C-D5B7D02C8EDE}" presName="spacer" presStyleCnt="0"/>
      <dgm:spPr/>
    </dgm:pt>
    <dgm:pt modelId="{BCD3EECA-650A-45B0-B334-44CFE97D509B}" type="pres">
      <dgm:prSet presAssocID="{F4357A88-7195-4DC2-AABD-9F4D8F9B5810}" presName="parentText" presStyleLbl="node1" presStyleIdx="4" presStyleCnt="10">
        <dgm:presLayoutVars>
          <dgm:chMax val="0"/>
          <dgm:bulletEnabled val="1"/>
        </dgm:presLayoutVars>
      </dgm:prSet>
      <dgm:spPr/>
    </dgm:pt>
    <dgm:pt modelId="{E9603DEF-2432-4A70-ACB8-45650D02538A}" type="pres">
      <dgm:prSet presAssocID="{F636E094-2C8C-4560-9C79-E1CCA1EB3E55}" presName="spacer" presStyleCnt="0"/>
      <dgm:spPr/>
    </dgm:pt>
    <dgm:pt modelId="{A88F3E4C-1C67-4245-BD20-96729531F159}" type="pres">
      <dgm:prSet presAssocID="{01C0AC53-D1BB-4682-820A-005199F9C0F8}" presName="parentText" presStyleLbl="node1" presStyleIdx="5" presStyleCnt="10">
        <dgm:presLayoutVars>
          <dgm:chMax val="0"/>
          <dgm:bulletEnabled val="1"/>
        </dgm:presLayoutVars>
      </dgm:prSet>
      <dgm:spPr/>
    </dgm:pt>
    <dgm:pt modelId="{D3E763C1-436F-4D51-9CD6-6E9B3FC80DE8}" type="pres">
      <dgm:prSet presAssocID="{51D891B0-9D1E-4DDC-9E4F-317E2B6CB5A9}" presName="spacer" presStyleCnt="0"/>
      <dgm:spPr/>
    </dgm:pt>
    <dgm:pt modelId="{57EAFBAB-535D-4C5F-AB44-378FA1BC45D4}" type="pres">
      <dgm:prSet presAssocID="{D083C558-1656-45FB-9535-898A5E25A7F6}" presName="parentText" presStyleLbl="node1" presStyleIdx="6" presStyleCnt="10">
        <dgm:presLayoutVars>
          <dgm:chMax val="0"/>
          <dgm:bulletEnabled val="1"/>
        </dgm:presLayoutVars>
      </dgm:prSet>
      <dgm:spPr/>
    </dgm:pt>
    <dgm:pt modelId="{29034264-8B56-41D4-AA24-F2C7DBC0B7A1}" type="pres">
      <dgm:prSet presAssocID="{F6C30DCD-D9EA-49E2-ACF3-FDEA54F46E39}" presName="spacer" presStyleCnt="0"/>
      <dgm:spPr/>
    </dgm:pt>
    <dgm:pt modelId="{3945C138-BF55-4E94-B55C-BA699C71DF34}" type="pres">
      <dgm:prSet presAssocID="{FCBC635F-68F5-4C17-9C99-E5E09A51384F}" presName="parentText" presStyleLbl="node1" presStyleIdx="7" presStyleCnt="10">
        <dgm:presLayoutVars>
          <dgm:chMax val="0"/>
          <dgm:bulletEnabled val="1"/>
        </dgm:presLayoutVars>
      </dgm:prSet>
      <dgm:spPr/>
    </dgm:pt>
    <dgm:pt modelId="{17C177B3-E5DE-45B3-8B09-6BE1D3331830}" type="pres">
      <dgm:prSet presAssocID="{59CD9421-291F-4269-AEBF-AFBCC4F45DD9}" presName="spacer" presStyleCnt="0"/>
      <dgm:spPr/>
    </dgm:pt>
    <dgm:pt modelId="{A1CA4C8C-767D-4F2A-9A6C-109234370AC4}" type="pres">
      <dgm:prSet presAssocID="{E8861968-ADB4-4015-B887-7360AC6DAAF2}" presName="parentText" presStyleLbl="node1" presStyleIdx="8" presStyleCnt="10">
        <dgm:presLayoutVars>
          <dgm:chMax val="0"/>
          <dgm:bulletEnabled val="1"/>
        </dgm:presLayoutVars>
      </dgm:prSet>
      <dgm:spPr/>
    </dgm:pt>
    <dgm:pt modelId="{14C5041A-259F-418C-A2C6-0D2D4B1D226E}" type="pres">
      <dgm:prSet presAssocID="{4DE08170-C189-43CE-8D93-F5CBB7468830}" presName="spacer" presStyleCnt="0"/>
      <dgm:spPr/>
    </dgm:pt>
    <dgm:pt modelId="{85AC8725-E0A4-443D-A91D-CD647D052AFE}" type="pres">
      <dgm:prSet presAssocID="{B1C58074-5078-4755-B94E-2FB07CA5E980}" presName="parentText" presStyleLbl="node1" presStyleIdx="9" presStyleCnt="10">
        <dgm:presLayoutVars>
          <dgm:chMax val="0"/>
          <dgm:bulletEnabled val="1"/>
        </dgm:presLayoutVars>
      </dgm:prSet>
      <dgm:spPr/>
    </dgm:pt>
  </dgm:ptLst>
  <dgm:cxnLst>
    <dgm:cxn modelId="{7F786406-C562-45D8-8EEB-2807B7605EBB}" srcId="{0D8FBF5B-C953-4F67-9252-5E1262B398BA}" destId="{F4357A88-7195-4DC2-AABD-9F4D8F9B5810}" srcOrd="4" destOrd="0" parTransId="{17F079B0-D588-412D-9D95-184B7CD4459F}" sibTransId="{F636E094-2C8C-4560-9C79-E1CCA1EB3E55}"/>
    <dgm:cxn modelId="{9C8FB409-57C5-461A-A541-18757121F28E}" type="presOf" srcId="{F4357A88-7195-4DC2-AABD-9F4D8F9B5810}" destId="{BCD3EECA-650A-45B0-B334-44CFE97D509B}" srcOrd="0" destOrd="0" presId="urn:microsoft.com/office/officeart/2005/8/layout/vList2"/>
    <dgm:cxn modelId="{AC91341D-C263-4AED-AF20-91AD056ECB55}" srcId="{0D8FBF5B-C953-4F67-9252-5E1262B398BA}" destId="{CB02889A-49D8-4760-AFBF-CD8657DB2EA2}" srcOrd="0" destOrd="0" parTransId="{C7E0C1BF-689C-4B9E-A2D4-71312C523F4A}" sibTransId="{64CF8113-C276-47BD-8557-34AB7578606B}"/>
    <dgm:cxn modelId="{A76A931F-D677-4ED5-A148-B802AFBEC7D7}" srcId="{0D8FBF5B-C953-4F67-9252-5E1262B398BA}" destId="{D083C558-1656-45FB-9535-898A5E25A7F6}" srcOrd="6" destOrd="0" parTransId="{5D7753FA-F8D4-477C-BE82-C872C68A78A2}" sibTransId="{F6C30DCD-D9EA-49E2-ACF3-FDEA54F46E39}"/>
    <dgm:cxn modelId="{6D4A362B-C021-4D33-8D1F-B8EFC3E8D20B}" type="presOf" srcId="{FCBC635F-68F5-4C17-9C99-E5E09A51384F}" destId="{3945C138-BF55-4E94-B55C-BA699C71DF34}" srcOrd="0" destOrd="0" presId="urn:microsoft.com/office/officeart/2005/8/layout/vList2"/>
    <dgm:cxn modelId="{E441A634-9446-46CB-BAB7-94200B87A7C9}" srcId="{0D8FBF5B-C953-4F67-9252-5E1262B398BA}" destId="{DA6871A3-2AFD-48D3-8148-43A3395F7DB3}" srcOrd="1" destOrd="0" parTransId="{5BB88BE6-3D72-4BBA-82D6-006110426BB0}" sibTransId="{66FD55B9-D88A-4EB4-B16F-44FCFAB78B16}"/>
    <dgm:cxn modelId="{4F32A040-83FA-45F7-8225-2F44595E4608}" type="presOf" srcId="{0D8FBF5B-C953-4F67-9252-5E1262B398BA}" destId="{CDEFBF9C-705C-42B1-A1C9-34E287A99611}" srcOrd="0" destOrd="0" presId="urn:microsoft.com/office/officeart/2005/8/layout/vList2"/>
    <dgm:cxn modelId="{4656BF4A-4FC4-4DF6-8B4B-9EDB407D93F8}" type="presOf" srcId="{D083C558-1656-45FB-9535-898A5E25A7F6}" destId="{57EAFBAB-535D-4C5F-AB44-378FA1BC45D4}" srcOrd="0" destOrd="0" presId="urn:microsoft.com/office/officeart/2005/8/layout/vList2"/>
    <dgm:cxn modelId="{ECA70086-C7B5-4A43-8F08-633768B55151}" srcId="{0D8FBF5B-C953-4F67-9252-5E1262B398BA}" destId="{FCBC635F-68F5-4C17-9C99-E5E09A51384F}" srcOrd="7" destOrd="0" parTransId="{5E73D08D-B755-43EE-9FA2-54A2A7F5F78C}" sibTransId="{59CD9421-291F-4269-AEBF-AFBCC4F45DD9}"/>
    <dgm:cxn modelId="{C0BFBA8F-E962-45DC-95DE-8A8C5F7DBC0B}" type="presOf" srcId="{E8861968-ADB4-4015-B887-7360AC6DAAF2}" destId="{A1CA4C8C-767D-4F2A-9A6C-109234370AC4}" srcOrd="0" destOrd="0" presId="urn:microsoft.com/office/officeart/2005/8/layout/vList2"/>
    <dgm:cxn modelId="{6569B997-6087-412D-91DD-935343D21F3E}" type="presOf" srcId="{B1C58074-5078-4755-B94E-2FB07CA5E980}" destId="{85AC8725-E0A4-443D-A91D-CD647D052AFE}" srcOrd="0" destOrd="0" presId="urn:microsoft.com/office/officeart/2005/8/layout/vList2"/>
    <dgm:cxn modelId="{01F3C599-EEFC-4945-B4A9-350376AB0617}" type="presOf" srcId="{CB02889A-49D8-4760-AFBF-CD8657DB2EA2}" destId="{F9C328F8-1E62-44DA-B4ED-9C231C892B9E}" srcOrd="0" destOrd="0" presId="urn:microsoft.com/office/officeart/2005/8/layout/vList2"/>
    <dgm:cxn modelId="{7B443B9B-D2EB-41ED-914B-73633A12E49C}" srcId="{0D8FBF5B-C953-4F67-9252-5E1262B398BA}" destId="{E8861968-ADB4-4015-B887-7360AC6DAAF2}" srcOrd="8" destOrd="0" parTransId="{F97D08C6-E424-4CD9-9392-790D3C60EBAD}" sibTransId="{4DE08170-C189-43CE-8D93-F5CBB7468830}"/>
    <dgm:cxn modelId="{9C539DA0-819A-4A62-98C6-D7FCB469156F}" type="presOf" srcId="{054AC2C0-C13A-45EC-9F65-36A37BC9031B}" destId="{559EDCF4-8A3B-4413-A064-B3A3C683DD65}" srcOrd="0" destOrd="0" presId="urn:microsoft.com/office/officeart/2005/8/layout/vList2"/>
    <dgm:cxn modelId="{8C84F6B6-CC69-4F71-9E66-AA8F139A6250}" srcId="{0D8FBF5B-C953-4F67-9252-5E1262B398BA}" destId="{B1C58074-5078-4755-B94E-2FB07CA5E980}" srcOrd="9" destOrd="0" parTransId="{BC4E7936-E9B4-4931-87B0-C0336FBEDE20}" sibTransId="{69F82268-7A5D-4B47-823B-594618CD5470}"/>
    <dgm:cxn modelId="{4CB5A3CC-09EE-4C7D-A939-3ED756DE9400}" type="presOf" srcId="{01C0AC53-D1BB-4682-820A-005199F9C0F8}" destId="{A88F3E4C-1C67-4245-BD20-96729531F159}" srcOrd="0" destOrd="0" presId="urn:microsoft.com/office/officeart/2005/8/layout/vList2"/>
    <dgm:cxn modelId="{9360A4D0-095F-4CD1-B424-A2644D24213A}" type="presOf" srcId="{CE162962-BE0D-4B8A-A472-1FD94D6AAC73}" destId="{12E3A505-DE95-47FB-85DE-2BAD5B7194D7}" srcOrd="0" destOrd="0" presId="urn:microsoft.com/office/officeart/2005/8/layout/vList2"/>
    <dgm:cxn modelId="{311880D1-0F5F-4ACC-BF79-81FEEFFEDF7E}" type="presOf" srcId="{DA6871A3-2AFD-48D3-8148-43A3395F7DB3}" destId="{F63E0B94-875C-4D74-9A5D-D2EACBEF7DB5}" srcOrd="0" destOrd="0" presId="urn:microsoft.com/office/officeart/2005/8/layout/vList2"/>
    <dgm:cxn modelId="{802957DB-0E86-4AC3-A67C-5A54FFCE71F3}" srcId="{0D8FBF5B-C953-4F67-9252-5E1262B398BA}" destId="{01C0AC53-D1BB-4682-820A-005199F9C0F8}" srcOrd="5" destOrd="0" parTransId="{A7B9ECDB-B962-42B9-8B9F-27B12BEA1D23}" sibTransId="{51D891B0-9D1E-4DDC-9E4F-317E2B6CB5A9}"/>
    <dgm:cxn modelId="{72878EE8-B28D-4C6D-BC51-F28E9B232C38}" srcId="{0D8FBF5B-C953-4F67-9252-5E1262B398BA}" destId="{CE162962-BE0D-4B8A-A472-1FD94D6AAC73}" srcOrd="3" destOrd="0" parTransId="{0EC40F36-2321-4D18-9793-2C9B203B34BA}" sibTransId="{CAD4C569-3E4F-4073-B65C-D5B7D02C8EDE}"/>
    <dgm:cxn modelId="{C93D27FD-ACDB-4DE8-B8E6-5F309CCFBEEF}" srcId="{0D8FBF5B-C953-4F67-9252-5E1262B398BA}" destId="{054AC2C0-C13A-45EC-9F65-36A37BC9031B}" srcOrd="2" destOrd="0" parTransId="{A3FA657E-C98C-4B18-9E99-A6490AAF511D}" sibTransId="{D6587C76-8BA2-415E-AC41-36B5D067C5C8}"/>
    <dgm:cxn modelId="{DDF1FB96-E429-4ACC-914D-7A7B81A8783D}" type="presParOf" srcId="{CDEFBF9C-705C-42B1-A1C9-34E287A99611}" destId="{F9C328F8-1E62-44DA-B4ED-9C231C892B9E}" srcOrd="0" destOrd="0" presId="urn:microsoft.com/office/officeart/2005/8/layout/vList2"/>
    <dgm:cxn modelId="{85A22CF7-99A9-4A8B-877A-22DBADB54F06}" type="presParOf" srcId="{CDEFBF9C-705C-42B1-A1C9-34E287A99611}" destId="{9EE70E9C-A058-40A1-821C-A5B90DA6A643}" srcOrd="1" destOrd="0" presId="urn:microsoft.com/office/officeart/2005/8/layout/vList2"/>
    <dgm:cxn modelId="{C1BCD6FE-6D3C-4497-8DEF-6D3CA1883A34}" type="presParOf" srcId="{CDEFBF9C-705C-42B1-A1C9-34E287A99611}" destId="{F63E0B94-875C-4D74-9A5D-D2EACBEF7DB5}" srcOrd="2" destOrd="0" presId="urn:microsoft.com/office/officeart/2005/8/layout/vList2"/>
    <dgm:cxn modelId="{059BBF44-3DCE-41CF-BF6B-A9FA75D686F0}" type="presParOf" srcId="{CDEFBF9C-705C-42B1-A1C9-34E287A99611}" destId="{744ED56D-BB0D-4B4C-A3F8-B465910BB993}" srcOrd="3" destOrd="0" presId="urn:microsoft.com/office/officeart/2005/8/layout/vList2"/>
    <dgm:cxn modelId="{2D7694FC-A69F-4139-A2A8-139BDA25BD01}" type="presParOf" srcId="{CDEFBF9C-705C-42B1-A1C9-34E287A99611}" destId="{559EDCF4-8A3B-4413-A064-B3A3C683DD65}" srcOrd="4" destOrd="0" presId="urn:microsoft.com/office/officeart/2005/8/layout/vList2"/>
    <dgm:cxn modelId="{991C5639-907F-4A0A-8BE0-01EA2E8D455E}" type="presParOf" srcId="{CDEFBF9C-705C-42B1-A1C9-34E287A99611}" destId="{48A86D3A-CA06-41F7-9EA1-D4E581FE4416}" srcOrd="5" destOrd="0" presId="urn:microsoft.com/office/officeart/2005/8/layout/vList2"/>
    <dgm:cxn modelId="{68DE1E65-B950-4765-9BFC-73530B4B0595}" type="presParOf" srcId="{CDEFBF9C-705C-42B1-A1C9-34E287A99611}" destId="{12E3A505-DE95-47FB-85DE-2BAD5B7194D7}" srcOrd="6" destOrd="0" presId="urn:microsoft.com/office/officeart/2005/8/layout/vList2"/>
    <dgm:cxn modelId="{D43AB455-721A-4922-9C21-25597A78CF75}" type="presParOf" srcId="{CDEFBF9C-705C-42B1-A1C9-34E287A99611}" destId="{1DDCD881-7B9A-431A-9A84-C2C4281FAA02}" srcOrd="7" destOrd="0" presId="urn:microsoft.com/office/officeart/2005/8/layout/vList2"/>
    <dgm:cxn modelId="{CFF2171F-06F6-4454-AEC6-0AB10A1287BA}" type="presParOf" srcId="{CDEFBF9C-705C-42B1-A1C9-34E287A99611}" destId="{BCD3EECA-650A-45B0-B334-44CFE97D509B}" srcOrd="8" destOrd="0" presId="urn:microsoft.com/office/officeart/2005/8/layout/vList2"/>
    <dgm:cxn modelId="{3832D0A3-D4B2-44C4-A337-A7674CEFE6C3}" type="presParOf" srcId="{CDEFBF9C-705C-42B1-A1C9-34E287A99611}" destId="{E9603DEF-2432-4A70-ACB8-45650D02538A}" srcOrd="9" destOrd="0" presId="urn:microsoft.com/office/officeart/2005/8/layout/vList2"/>
    <dgm:cxn modelId="{10CB7FD9-6240-4750-A4E2-6FD6A33E3E66}" type="presParOf" srcId="{CDEFBF9C-705C-42B1-A1C9-34E287A99611}" destId="{A88F3E4C-1C67-4245-BD20-96729531F159}" srcOrd="10" destOrd="0" presId="urn:microsoft.com/office/officeart/2005/8/layout/vList2"/>
    <dgm:cxn modelId="{106184B7-4445-48F3-B349-FCF9605BBB85}" type="presParOf" srcId="{CDEFBF9C-705C-42B1-A1C9-34E287A99611}" destId="{D3E763C1-436F-4D51-9CD6-6E9B3FC80DE8}" srcOrd="11" destOrd="0" presId="urn:microsoft.com/office/officeart/2005/8/layout/vList2"/>
    <dgm:cxn modelId="{B4D240B0-9DD6-46B0-B8A5-8391F1056C89}" type="presParOf" srcId="{CDEFBF9C-705C-42B1-A1C9-34E287A99611}" destId="{57EAFBAB-535D-4C5F-AB44-378FA1BC45D4}" srcOrd="12" destOrd="0" presId="urn:microsoft.com/office/officeart/2005/8/layout/vList2"/>
    <dgm:cxn modelId="{1AFCF4CF-3CCF-495B-ACA7-C086C25C8ADC}" type="presParOf" srcId="{CDEFBF9C-705C-42B1-A1C9-34E287A99611}" destId="{29034264-8B56-41D4-AA24-F2C7DBC0B7A1}" srcOrd="13" destOrd="0" presId="urn:microsoft.com/office/officeart/2005/8/layout/vList2"/>
    <dgm:cxn modelId="{DC22A43F-DCBE-4B9D-AA6B-359A9B7ED6A5}" type="presParOf" srcId="{CDEFBF9C-705C-42B1-A1C9-34E287A99611}" destId="{3945C138-BF55-4E94-B55C-BA699C71DF34}" srcOrd="14" destOrd="0" presId="urn:microsoft.com/office/officeart/2005/8/layout/vList2"/>
    <dgm:cxn modelId="{2866FD39-55CF-4282-83AE-2756A030B367}" type="presParOf" srcId="{CDEFBF9C-705C-42B1-A1C9-34E287A99611}" destId="{17C177B3-E5DE-45B3-8B09-6BE1D3331830}" srcOrd="15" destOrd="0" presId="urn:microsoft.com/office/officeart/2005/8/layout/vList2"/>
    <dgm:cxn modelId="{E4ED1E6E-496C-4E40-A540-F5F3A163C0D1}" type="presParOf" srcId="{CDEFBF9C-705C-42B1-A1C9-34E287A99611}" destId="{A1CA4C8C-767D-4F2A-9A6C-109234370AC4}" srcOrd="16" destOrd="0" presId="urn:microsoft.com/office/officeart/2005/8/layout/vList2"/>
    <dgm:cxn modelId="{A67C12F4-2A12-463A-9342-1A86FB67BFF0}" type="presParOf" srcId="{CDEFBF9C-705C-42B1-A1C9-34E287A99611}" destId="{14C5041A-259F-418C-A2C6-0D2D4B1D226E}" srcOrd="17" destOrd="0" presId="urn:microsoft.com/office/officeart/2005/8/layout/vList2"/>
    <dgm:cxn modelId="{28140F30-A277-4E7D-8AA7-9B8578199C33}" type="presParOf" srcId="{CDEFBF9C-705C-42B1-A1C9-34E287A99611}" destId="{85AC8725-E0A4-443D-A91D-CD647D052AFE}"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328F8-1E62-44DA-B4ED-9C231C892B9E}">
      <dsp:nvSpPr>
        <dsp:cNvPr id="0" name=""/>
        <dsp:cNvSpPr/>
      </dsp:nvSpPr>
      <dsp:spPr>
        <a:xfrm>
          <a:off x="0" y="61962"/>
          <a:ext cx="9720262" cy="3510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1. Introduction</a:t>
          </a:r>
          <a:endParaRPr lang="en-US" sz="1500" kern="1200" dirty="0"/>
        </a:p>
      </dsp:txBody>
      <dsp:txXfrm>
        <a:off x="17134" y="79096"/>
        <a:ext cx="9685994" cy="316732"/>
      </dsp:txXfrm>
    </dsp:sp>
    <dsp:sp modelId="{F63E0B94-875C-4D74-9A5D-D2EACBEF7DB5}">
      <dsp:nvSpPr>
        <dsp:cNvPr id="0" name=""/>
        <dsp:cNvSpPr/>
      </dsp:nvSpPr>
      <dsp:spPr>
        <a:xfrm>
          <a:off x="0" y="456162"/>
          <a:ext cx="9720262" cy="3510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2. Research Design</a:t>
          </a:r>
          <a:endParaRPr lang="en-US" sz="1500" kern="1200" dirty="0"/>
        </a:p>
      </dsp:txBody>
      <dsp:txXfrm>
        <a:off x="17134" y="473296"/>
        <a:ext cx="9685994" cy="316732"/>
      </dsp:txXfrm>
    </dsp:sp>
    <dsp:sp modelId="{559EDCF4-8A3B-4413-A064-B3A3C683DD65}">
      <dsp:nvSpPr>
        <dsp:cNvPr id="0" name=""/>
        <dsp:cNvSpPr/>
      </dsp:nvSpPr>
      <dsp:spPr>
        <a:xfrm>
          <a:off x="0" y="850362"/>
          <a:ext cx="9720262" cy="3510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3. Research Question</a:t>
          </a:r>
          <a:endParaRPr lang="en-US" sz="1500" kern="1200" dirty="0"/>
        </a:p>
      </dsp:txBody>
      <dsp:txXfrm>
        <a:off x="17134" y="867496"/>
        <a:ext cx="9685994" cy="316732"/>
      </dsp:txXfrm>
    </dsp:sp>
    <dsp:sp modelId="{12E3A505-DE95-47FB-85DE-2BAD5B7194D7}">
      <dsp:nvSpPr>
        <dsp:cNvPr id="0" name=""/>
        <dsp:cNvSpPr/>
      </dsp:nvSpPr>
      <dsp:spPr>
        <a:xfrm>
          <a:off x="0" y="1244562"/>
          <a:ext cx="9720262" cy="3510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4. Research Method</a:t>
          </a:r>
          <a:endParaRPr lang="en-US" sz="1500" kern="1200" dirty="0"/>
        </a:p>
      </dsp:txBody>
      <dsp:txXfrm>
        <a:off x="17134" y="1261696"/>
        <a:ext cx="9685994" cy="316732"/>
      </dsp:txXfrm>
    </dsp:sp>
    <dsp:sp modelId="{BCD3EECA-650A-45B0-B334-44CFE97D509B}">
      <dsp:nvSpPr>
        <dsp:cNvPr id="0" name=""/>
        <dsp:cNvSpPr/>
      </dsp:nvSpPr>
      <dsp:spPr>
        <a:xfrm>
          <a:off x="0" y="1638762"/>
          <a:ext cx="9720262" cy="3510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5. Ethical Consideration</a:t>
          </a:r>
          <a:endParaRPr lang="en-US" sz="1500" kern="1200" dirty="0"/>
        </a:p>
      </dsp:txBody>
      <dsp:txXfrm>
        <a:off x="17134" y="1655896"/>
        <a:ext cx="9685994" cy="316732"/>
      </dsp:txXfrm>
    </dsp:sp>
    <dsp:sp modelId="{A88F3E4C-1C67-4245-BD20-96729531F159}">
      <dsp:nvSpPr>
        <dsp:cNvPr id="0" name=""/>
        <dsp:cNvSpPr/>
      </dsp:nvSpPr>
      <dsp:spPr>
        <a:xfrm>
          <a:off x="0" y="2032962"/>
          <a:ext cx="9720262" cy="3510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6. Research Result</a:t>
          </a:r>
          <a:endParaRPr lang="en-US" sz="1500" kern="1200" dirty="0"/>
        </a:p>
      </dsp:txBody>
      <dsp:txXfrm>
        <a:off x="17134" y="2050096"/>
        <a:ext cx="9685994" cy="316732"/>
      </dsp:txXfrm>
    </dsp:sp>
    <dsp:sp modelId="{57EAFBAB-535D-4C5F-AB44-378FA1BC45D4}">
      <dsp:nvSpPr>
        <dsp:cNvPr id="0" name=""/>
        <dsp:cNvSpPr/>
      </dsp:nvSpPr>
      <dsp:spPr>
        <a:xfrm>
          <a:off x="0" y="2427162"/>
          <a:ext cx="9720262" cy="3510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7. Discussion</a:t>
          </a:r>
          <a:endParaRPr lang="en-US" sz="1500" kern="1200" dirty="0"/>
        </a:p>
      </dsp:txBody>
      <dsp:txXfrm>
        <a:off x="17134" y="2444296"/>
        <a:ext cx="9685994" cy="316732"/>
      </dsp:txXfrm>
    </dsp:sp>
    <dsp:sp modelId="{3945C138-BF55-4E94-B55C-BA699C71DF34}">
      <dsp:nvSpPr>
        <dsp:cNvPr id="0" name=""/>
        <dsp:cNvSpPr/>
      </dsp:nvSpPr>
      <dsp:spPr>
        <a:xfrm>
          <a:off x="0" y="2821362"/>
          <a:ext cx="9720262" cy="3510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8. Research Conclusion</a:t>
          </a:r>
          <a:endParaRPr lang="en-US" sz="1500" kern="1200" dirty="0"/>
        </a:p>
      </dsp:txBody>
      <dsp:txXfrm>
        <a:off x="17134" y="2838496"/>
        <a:ext cx="9685994" cy="316732"/>
      </dsp:txXfrm>
    </dsp:sp>
    <dsp:sp modelId="{A1CA4C8C-767D-4F2A-9A6C-109234370AC4}">
      <dsp:nvSpPr>
        <dsp:cNvPr id="0" name=""/>
        <dsp:cNvSpPr/>
      </dsp:nvSpPr>
      <dsp:spPr>
        <a:xfrm>
          <a:off x="0" y="3215562"/>
          <a:ext cx="9720262" cy="3510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9. Reference List</a:t>
          </a:r>
          <a:endParaRPr lang="en-US" sz="1500" kern="1200" dirty="0"/>
        </a:p>
      </dsp:txBody>
      <dsp:txXfrm>
        <a:off x="17134" y="3232696"/>
        <a:ext cx="9685994" cy="316732"/>
      </dsp:txXfrm>
    </dsp:sp>
    <dsp:sp modelId="{85AC8725-E0A4-443D-A91D-CD647D052AFE}">
      <dsp:nvSpPr>
        <dsp:cNvPr id="0" name=""/>
        <dsp:cNvSpPr/>
      </dsp:nvSpPr>
      <dsp:spPr>
        <a:xfrm>
          <a:off x="0" y="3609762"/>
          <a:ext cx="9720262" cy="3510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10. Appendix</a:t>
          </a:r>
          <a:endParaRPr lang="en-US" sz="1500" kern="1200" dirty="0"/>
        </a:p>
      </dsp:txBody>
      <dsp:txXfrm>
        <a:off x="17134" y="3626896"/>
        <a:ext cx="9685994" cy="3167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9DF9E78-C7FF-113F-A66E-ED52815FF30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DDAE588-7DEF-E070-BED7-D92322C3DD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82ED16-8E9E-4BC1-9D9C-F1A69E3F5077}" type="datetimeFigureOut">
              <a:rPr lang="en-GB" smtClean="0"/>
              <a:t>21/08/2022</a:t>
            </a:fld>
            <a:endParaRPr lang="en-GB"/>
          </a:p>
        </p:txBody>
      </p:sp>
      <p:sp>
        <p:nvSpPr>
          <p:cNvPr id="4" name="Footer Placeholder 3">
            <a:extLst>
              <a:ext uri="{FF2B5EF4-FFF2-40B4-BE49-F238E27FC236}">
                <a16:creationId xmlns:a16="http://schemas.microsoft.com/office/drawing/2014/main" id="{032A6714-B146-4ACD-4C96-03D27BE600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743927B-CB7A-B6D2-1C23-46F5ADDBC2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554B7B-FD90-4B54-9058-7D695ABDDC33}" type="slidenum">
              <a:rPr lang="en-GB" smtClean="0"/>
              <a:t>‹#›</a:t>
            </a:fld>
            <a:endParaRPr lang="en-GB"/>
          </a:p>
        </p:txBody>
      </p:sp>
    </p:spTree>
    <p:extLst>
      <p:ext uri="{BB962C8B-B14F-4D97-AF65-F5344CB8AC3E}">
        <p14:creationId xmlns:p14="http://schemas.microsoft.com/office/powerpoint/2010/main" val="304151987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4CA1A-0E30-430C-A19A-3BD05D70156B}" type="datetimeFigureOut">
              <a:rPr lang="en-GB" smtClean="0"/>
              <a:t>21/08/2022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E7757-DA6C-43CC-9CD7-73D0EFD0229D}" type="slidenum">
              <a:rPr lang="en-GB" smtClean="0"/>
              <a:t>‹#›</a:t>
            </a:fld>
            <a:endParaRPr lang="en-GB"/>
          </a:p>
        </p:txBody>
      </p:sp>
    </p:spTree>
    <p:extLst>
      <p:ext uri="{BB962C8B-B14F-4D97-AF65-F5344CB8AC3E}">
        <p14:creationId xmlns:p14="http://schemas.microsoft.com/office/powerpoint/2010/main" val="293349402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FF647ED-1F21-4451-9348-9D84FFF89E84}" type="datetime1">
              <a:rPr lang="en-GB" smtClean="0"/>
              <a:t>21/08/2022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591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06A406-505B-4E94-9AF3-AF1C8A61C632}" type="datetime1">
              <a:rPr lang="en-GB" smtClean="0"/>
              <a:t>21/08/2022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71767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971581-8FBC-431C-A569-163E0F75879A}" type="datetime1">
              <a:rPr lang="en-GB" smtClean="0"/>
              <a:t>21/08/2022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848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3F6C51-12A6-4970-9DA1-1B5CCA835B04}" type="datetime1">
              <a:rPr lang="en-GB" smtClean="0"/>
              <a:t>21/08/2022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9967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29518D-5492-4F22-B807-ECDEC02D5B6F}" type="datetime1">
              <a:rPr lang="en-GB" smtClean="0"/>
              <a:t>21/08/2022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40480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DB8616-D790-48F7-A031-B6B828A41597}" type="datetime1">
              <a:rPr lang="en-GB" smtClean="0"/>
              <a:t>21/08/2022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281993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ED5E9E-19A2-4761-8CB8-AE23783FCFAB}" type="datetime1">
              <a:rPr lang="en-GB" smtClean="0"/>
              <a:t>21/08/2022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2803377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2DD5D-E42D-4970-9C6C-6437D0F563A8}" type="datetime1">
              <a:rPr lang="en-GB" smtClean="0"/>
              <a:t>21/08/2022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345118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08A5B3-7BDF-4D84-A113-CB154DF5574F}" type="datetime1">
              <a:rPr lang="en-GB" smtClean="0"/>
              <a:t>21/08/2022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8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42D3A-9E0E-4837-B97B-1BF95553AC7F}" type="datetime1">
              <a:rPr lang="en-GB" smtClean="0"/>
              <a:t>21/08/2022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1883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27255F-1618-4BC0-80D8-6A4EFDDD04AB}" type="datetime1">
              <a:rPr lang="en-GB" smtClean="0"/>
              <a:t>21/08/2022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5124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8540031-20B9-4900-AE95-FE230E66AD75}" type="datetime1">
              <a:rPr lang="en-GB" smtClean="0"/>
              <a:t>21/08/2022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0EB923-243C-4E6A-ABAC-B92A6AA9F37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67610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9173/irrodl.v13i1.1078"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B9F39-8416-DA45-376A-E9D70B01D4A1}"/>
              </a:ext>
            </a:extLst>
          </p:cNvPr>
          <p:cNvSpPr>
            <a:spLocks noGrp="1" noRot="1" noMove="1" noResize="1" noEditPoints="1" noAdjustHandles="1" noChangeArrowheads="1" noChangeShapeType="1"/>
          </p:cNvSpPr>
          <p:nvPr>
            <p:ph type="ctrTitle"/>
          </p:nvPr>
        </p:nvSpPr>
        <p:spPr>
          <a:xfrm>
            <a:off x="573024" y="4608575"/>
            <a:ext cx="5242560" cy="1765715"/>
          </a:xfrm>
        </p:spPr>
        <p:txBody>
          <a:bodyPr vert="horz" lIns="91440" tIns="45720" rIns="91440" bIns="45720" rtlCol="0" anchor="ctr">
            <a:normAutofit/>
          </a:bodyPr>
          <a:lstStyle/>
          <a:p>
            <a:pPr algn="ctr"/>
            <a:r>
              <a:rPr lang="en-US" sz="2100" spc="100" dirty="0">
                <a:solidFill>
                  <a:srgbClr val="FFFFFF"/>
                </a:solidFill>
              </a:rPr>
              <a:t>Skills and Research Methods</a:t>
            </a:r>
            <a:br>
              <a:rPr lang="en-US" sz="2100" spc="100" dirty="0">
                <a:solidFill>
                  <a:srgbClr val="FFFFFF"/>
                </a:solidFill>
              </a:rPr>
            </a:br>
            <a:br>
              <a:rPr lang="en-US" sz="2100" spc="100" dirty="0">
                <a:solidFill>
                  <a:srgbClr val="FFFFFF"/>
                </a:solidFill>
              </a:rPr>
            </a:br>
            <a:r>
              <a:rPr lang="en-US" sz="2100" spc="100" dirty="0">
                <a:solidFill>
                  <a:srgbClr val="FFFFFF"/>
                </a:solidFill>
              </a:rPr>
              <a:t>Reflective Report</a:t>
            </a:r>
            <a:br>
              <a:rPr lang="en-US" sz="2100" spc="100" dirty="0">
                <a:solidFill>
                  <a:srgbClr val="FFFFFF"/>
                </a:solidFill>
              </a:rPr>
            </a:br>
            <a:br>
              <a:rPr lang="en-US" sz="2100" spc="100" dirty="0">
                <a:solidFill>
                  <a:srgbClr val="FFFFFF"/>
                </a:solidFill>
              </a:rPr>
            </a:br>
            <a:r>
              <a:rPr lang="en-US" sz="2100" spc="100" dirty="0">
                <a:solidFill>
                  <a:srgbClr val="FFFFFF"/>
                </a:solidFill>
              </a:rPr>
              <a:t> (BMSW4003_BIRM)</a:t>
            </a:r>
          </a:p>
        </p:txBody>
      </p:sp>
      <p:pic>
        <p:nvPicPr>
          <p:cNvPr id="23" name="Picture 22" descr="Magnifying glass showing decling performance">
            <a:extLst>
              <a:ext uri="{FF2B5EF4-FFF2-40B4-BE49-F238E27FC236}">
                <a16:creationId xmlns:a16="http://schemas.microsoft.com/office/drawing/2014/main" id="{3F4C1B2C-2647-00BD-A1E7-DEEBF5B24105}"/>
              </a:ext>
            </a:extLst>
          </p:cNvPr>
          <p:cNvPicPr>
            <a:picLocks noChangeAspect="1"/>
          </p:cNvPicPr>
          <p:nvPr/>
        </p:nvPicPr>
        <p:blipFill rotWithShape="1">
          <a:blip r:embed="rId2"/>
          <a:srcRect r="2642" b="1"/>
          <a:stretch/>
        </p:blipFill>
        <p:spPr>
          <a:xfrm>
            <a:off x="327547" y="321733"/>
            <a:ext cx="5688020" cy="3899748"/>
          </a:xfrm>
          <a:prstGeom prst="rect">
            <a:avLst/>
          </a:prstGeom>
        </p:spPr>
      </p:pic>
      <p:sp>
        <p:nvSpPr>
          <p:cNvPr id="38" name="Rectangle 37">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4649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7C903D8-1C2A-D8A8-0D2E-649F01E974DB}"/>
              </a:ext>
            </a:extLst>
          </p:cNvPr>
          <p:cNvSpPr>
            <a:spLocks noGrp="1" noRot="1" noMove="1" noResize="1" noEditPoints="1" noAdjustHandles="1" noChangeArrowheads="1" noChangeShapeType="1"/>
          </p:cNvSpPr>
          <p:nvPr>
            <p:ph type="subTitle" idx="1"/>
          </p:nvPr>
        </p:nvSpPr>
        <p:spPr>
          <a:xfrm>
            <a:off x="6661065" y="974875"/>
            <a:ext cx="4724573" cy="4852362"/>
          </a:xfrm>
        </p:spPr>
        <p:txBody>
          <a:bodyPr vert="horz" lIns="45720" tIns="45720" rIns="45720" bIns="45720" rtlCol="0" anchor="ctr">
            <a:normAutofit/>
          </a:bodyPr>
          <a:lstStyle/>
          <a:p>
            <a:pPr algn="ctr">
              <a:lnSpc>
                <a:spcPct val="90000"/>
              </a:lnSpc>
            </a:pPr>
            <a:r>
              <a:rPr lang="en-US" dirty="0">
                <a:solidFill>
                  <a:srgbClr val="FFFFFF"/>
                </a:solidFill>
              </a:rPr>
              <a:t>Presented by</a:t>
            </a:r>
          </a:p>
          <a:p>
            <a:pPr algn="ctr">
              <a:lnSpc>
                <a:spcPct val="90000"/>
              </a:lnSpc>
            </a:pPr>
            <a:endParaRPr lang="en-US" dirty="0">
              <a:solidFill>
                <a:srgbClr val="FFFFFF"/>
              </a:solidFill>
            </a:endParaRPr>
          </a:p>
          <a:p>
            <a:pPr>
              <a:lnSpc>
                <a:spcPct val="90000"/>
              </a:lnSpc>
            </a:pPr>
            <a:r>
              <a:rPr lang="en-US" dirty="0">
                <a:solidFill>
                  <a:srgbClr val="FFFFFF"/>
                </a:solidFill>
              </a:rPr>
              <a:t>Cecilia </a:t>
            </a:r>
            <a:r>
              <a:rPr lang="en-US" dirty="0" err="1">
                <a:solidFill>
                  <a:srgbClr val="FFFFFF"/>
                </a:solidFill>
              </a:rPr>
              <a:t>Teaca</a:t>
            </a:r>
            <a:endParaRPr lang="en-US" dirty="0">
              <a:solidFill>
                <a:srgbClr val="FFFFFF"/>
              </a:solidFill>
            </a:endParaRPr>
          </a:p>
          <a:p>
            <a:pPr>
              <a:lnSpc>
                <a:spcPct val="90000"/>
              </a:lnSpc>
            </a:pPr>
            <a:r>
              <a:rPr lang="en-US" dirty="0">
                <a:solidFill>
                  <a:srgbClr val="FFFFFF"/>
                </a:solidFill>
              </a:rPr>
              <a:t>Student </a:t>
            </a:r>
            <a:r>
              <a:rPr lang="en-US">
                <a:solidFill>
                  <a:srgbClr val="FFFFFF"/>
                </a:solidFill>
              </a:rPr>
              <a:t>Number (2127719)</a:t>
            </a:r>
            <a:endParaRPr lang="en-US" dirty="0">
              <a:solidFill>
                <a:srgbClr val="FFFFFF"/>
              </a:solidFill>
            </a:endParaRPr>
          </a:p>
          <a:p>
            <a:pPr>
              <a:lnSpc>
                <a:spcPct val="90000"/>
              </a:lnSpc>
            </a:pPr>
            <a:endParaRPr lang="en-US" dirty="0">
              <a:solidFill>
                <a:srgbClr val="FFFFFF"/>
              </a:solidFill>
            </a:endParaRPr>
          </a:p>
          <a:p>
            <a:pPr>
              <a:lnSpc>
                <a:spcPct val="90000"/>
              </a:lnSpc>
            </a:pPr>
            <a:r>
              <a:rPr lang="en-US" dirty="0">
                <a:solidFill>
                  <a:srgbClr val="FFFFFF"/>
                </a:solidFill>
              </a:rPr>
              <a:t>Lecturer</a:t>
            </a:r>
          </a:p>
          <a:p>
            <a:pPr>
              <a:lnSpc>
                <a:spcPct val="90000"/>
              </a:lnSpc>
            </a:pPr>
            <a:r>
              <a:rPr lang="en-US" dirty="0">
                <a:solidFill>
                  <a:srgbClr val="FFFFFF"/>
                </a:solidFill>
              </a:rPr>
              <a:t>Zahra </a:t>
            </a:r>
            <a:r>
              <a:rPr lang="en-US" dirty="0" err="1">
                <a:solidFill>
                  <a:srgbClr val="FFFFFF"/>
                </a:solidFill>
              </a:rPr>
              <a:t>Mohammadnazari</a:t>
            </a:r>
            <a:endParaRPr lang="en-US" dirty="0">
              <a:solidFill>
                <a:srgbClr val="FFFFFF"/>
              </a:solidFill>
            </a:endParaRPr>
          </a:p>
        </p:txBody>
      </p:sp>
    </p:spTree>
    <p:extLst>
      <p:ext uri="{BB962C8B-B14F-4D97-AF65-F5344CB8AC3E}">
        <p14:creationId xmlns:p14="http://schemas.microsoft.com/office/powerpoint/2010/main" val="2361112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D969-066A-0EA6-4EC6-598188423E41}"/>
              </a:ext>
            </a:extLst>
          </p:cNvPr>
          <p:cNvSpPr>
            <a:spLocks noGrp="1"/>
          </p:cNvSpPr>
          <p:nvPr>
            <p:ph type="title"/>
          </p:nvPr>
        </p:nvSpPr>
        <p:spPr>
          <a:xfrm>
            <a:off x="1024128" y="585216"/>
            <a:ext cx="9720072" cy="1499616"/>
          </a:xfrm>
        </p:spPr>
        <p:txBody>
          <a:bodyPr>
            <a:normAutofit/>
          </a:bodyPr>
          <a:lstStyle/>
          <a:p>
            <a:pPr algn="ctr"/>
            <a:r>
              <a:rPr lang="en-GB" cap="none" dirty="0"/>
              <a:t>Table of Content</a:t>
            </a:r>
          </a:p>
        </p:txBody>
      </p:sp>
      <p:sp>
        <p:nvSpPr>
          <p:cNvPr id="4" name="Slide Number Placeholder 3">
            <a:extLst>
              <a:ext uri="{FF2B5EF4-FFF2-40B4-BE49-F238E27FC236}">
                <a16:creationId xmlns:a16="http://schemas.microsoft.com/office/drawing/2014/main" id="{045B9CCA-0CC8-336C-387C-1E140799F1AC}"/>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dirty="0"/>
              <a:t>1</a:t>
            </a:r>
          </a:p>
        </p:txBody>
      </p:sp>
      <p:graphicFrame>
        <p:nvGraphicFramePr>
          <p:cNvPr id="5" name="Content Placeholder 2">
            <a:extLst>
              <a:ext uri="{FF2B5EF4-FFF2-40B4-BE49-F238E27FC236}">
                <a16:creationId xmlns:a16="http://schemas.microsoft.com/office/drawing/2014/main" id="{26C0800D-3BC9-872B-0DEE-516374E62443}"/>
              </a:ext>
            </a:extLst>
          </p:cNvPr>
          <p:cNvGraphicFramePr>
            <a:graphicFrameLocks noGrp="1"/>
          </p:cNvGraphicFramePr>
          <p:nvPr>
            <p:ph idx="1"/>
            <p:extLst>
              <p:ext uri="{D42A27DB-BD31-4B8C-83A1-F6EECF244321}">
                <p14:modId xmlns:p14="http://schemas.microsoft.com/office/powerpoint/2010/main" val="1693859334"/>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1271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57E2F-1FDC-BF6F-616B-FE7CDDE7D723}"/>
              </a:ext>
            </a:extLst>
          </p:cNvPr>
          <p:cNvSpPr>
            <a:spLocks noGrp="1"/>
          </p:cNvSpPr>
          <p:nvPr>
            <p:ph type="title"/>
          </p:nvPr>
        </p:nvSpPr>
        <p:spPr>
          <a:xfrm>
            <a:off x="964788" y="804333"/>
            <a:ext cx="3391900" cy="5249334"/>
          </a:xfrm>
        </p:spPr>
        <p:txBody>
          <a:bodyPr>
            <a:normAutofit/>
          </a:bodyPr>
          <a:lstStyle/>
          <a:p>
            <a:pPr algn="r"/>
            <a:r>
              <a:rPr lang="en-GB" sz="4600" cap="none">
                <a:solidFill>
                  <a:srgbClr val="FFFFFF"/>
                </a:solidFill>
              </a:rPr>
              <a:t>Introduction</a:t>
            </a:r>
          </a:p>
        </p:txBody>
      </p:sp>
      <p:sp>
        <p:nvSpPr>
          <p:cNvPr id="3" name="Content Placeholder 2">
            <a:extLst>
              <a:ext uri="{FF2B5EF4-FFF2-40B4-BE49-F238E27FC236}">
                <a16:creationId xmlns:a16="http://schemas.microsoft.com/office/drawing/2014/main" id="{B5096571-93C5-2CA7-F64C-0DFBEEE45A51}"/>
              </a:ext>
            </a:extLst>
          </p:cNvPr>
          <p:cNvSpPr>
            <a:spLocks noGrp="1"/>
          </p:cNvSpPr>
          <p:nvPr>
            <p:ph idx="1"/>
          </p:nvPr>
        </p:nvSpPr>
        <p:spPr>
          <a:xfrm>
            <a:off x="4921209" y="112976"/>
            <a:ext cx="6306003" cy="6357728"/>
          </a:xfrm>
        </p:spPr>
        <p:txBody>
          <a:bodyPr anchor="ctr">
            <a:normAutofit/>
          </a:bodyPr>
          <a:lstStyle/>
          <a:p>
            <a:pPr>
              <a:buFont typeface="Wingdings" panose="05000000000000000000" pitchFamily="2" charset="2"/>
              <a:buChar char="§"/>
            </a:pPr>
            <a:r>
              <a:rPr lang="en-GB" sz="1400" dirty="0"/>
              <a:t> </a:t>
            </a:r>
            <a:r>
              <a:rPr lang="en-GB" sz="1600" dirty="0"/>
              <a:t>According to (Moran et al., 2011) book that talks about the importance of digital skills in a cooperative environment social media platforms such as such as Twitter, Messenger, WhatsApp impro a students ability to cooperate as well as being able to strengthen the report between student and lecturer. </a:t>
            </a:r>
          </a:p>
          <a:p>
            <a:pPr>
              <a:buFont typeface="Wingdings" panose="05000000000000000000" pitchFamily="2" charset="2"/>
              <a:buChar char="§"/>
            </a:pPr>
            <a:r>
              <a:rPr lang="en-GB" sz="1600" dirty="0"/>
              <a:t> (Brady et al., 2010) talks about the method preferred by students to gather information, he underlines the fact that students prefer digital tools such as e-books and e-learning courses rather then the more traditional physical books mainly because of them not being affected by scarcity or unavailability.</a:t>
            </a:r>
          </a:p>
          <a:p>
            <a:pPr>
              <a:buFont typeface="Wingdings" panose="05000000000000000000" pitchFamily="2" charset="2"/>
              <a:buChar char="§"/>
            </a:pPr>
            <a:r>
              <a:rPr lang="en-GB" sz="1600" dirty="0"/>
              <a:t> According to (</a:t>
            </a:r>
            <a:r>
              <a:rPr lang="en-GB" sz="1600" dirty="0" err="1"/>
              <a:t>Veletsianos</a:t>
            </a:r>
            <a:r>
              <a:rPr lang="en-GB" sz="1600" dirty="0"/>
              <a:t> and Navarrete, 2012) community information gathering websites such as Wikipedia provide a way to improve students ability and broaden their horizons even if not all the information on it is true or academically usable.</a:t>
            </a:r>
          </a:p>
          <a:p>
            <a:pPr>
              <a:buFont typeface="Wingdings" panose="05000000000000000000" pitchFamily="2" charset="2"/>
              <a:buChar char="§"/>
            </a:pPr>
            <a:r>
              <a:rPr lang="en-GB" sz="1600" dirty="0"/>
              <a:t> In the following report we will use techniques such as the 4D Approach to Time Management by (Moore et al 2010, p141) and the Pomodoro Technique by (Burroughs 2019, p102) to get more out of our time investment.</a:t>
            </a:r>
          </a:p>
          <a:p>
            <a:pPr>
              <a:buFont typeface="Wingdings" panose="05000000000000000000" pitchFamily="2" charset="2"/>
              <a:buChar char="§"/>
            </a:pPr>
            <a:r>
              <a:rPr lang="en-GB" sz="1600" dirty="0"/>
              <a:t> Furthermore we will underline the use of search and filtering engines such as Scopus, Google Scholar and the Universities Library as well as the use of techniques such as highlighting during research to make important information stand out.</a:t>
            </a:r>
          </a:p>
          <a:p>
            <a:pPr>
              <a:buFont typeface="Wingdings" panose="05000000000000000000" pitchFamily="2" charset="2"/>
              <a:buChar char="§"/>
            </a:pPr>
            <a:r>
              <a:rPr lang="en-GB" sz="1600" dirty="0"/>
              <a:t> To validate information's we will use the CRAAP test as well as making sure our information's are peer reviewed.</a:t>
            </a:r>
          </a:p>
        </p:txBody>
      </p:sp>
      <p:sp>
        <p:nvSpPr>
          <p:cNvPr id="7" name="Slide Number Placeholder 6">
            <a:extLst>
              <a:ext uri="{FF2B5EF4-FFF2-40B4-BE49-F238E27FC236}">
                <a16:creationId xmlns:a16="http://schemas.microsoft.com/office/drawing/2014/main" id="{D18A4C6E-A5A1-B439-6F31-F240BE533315}"/>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t>2</a:t>
            </a:r>
          </a:p>
        </p:txBody>
      </p:sp>
    </p:spTree>
    <p:extLst>
      <p:ext uri="{BB962C8B-B14F-4D97-AF65-F5344CB8AC3E}">
        <p14:creationId xmlns:p14="http://schemas.microsoft.com/office/powerpoint/2010/main" val="3929891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845CB-CF18-52F7-296F-8DD16B690076}"/>
              </a:ext>
            </a:extLst>
          </p:cNvPr>
          <p:cNvSpPr>
            <a:spLocks noGrp="1"/>
          </p:cNvSpPr>
          <p:nvPr>
            <p:ph type="title"/>
          </p:nvPr>
        </p:nvSpPr>
        <p:spPr>
          <a:xfrm>
            <a:off x="964788" y="804333"/>
            <a:ext cx="3391900" cy="5249334"/>
          </a:xfrm>
        </p:spPr>
        <p:txBody>
          <a:bodyPr>
            <a:normAutofit/>
          </a:bodyPr>
          <a:lstStyle/>
          <a:p>
            <a:pPr algn="r"/>
            <a:r>
              <a:rPr lang="en-GB" cap="none">
                <a:solidFill>
                  <a:srgbClr val="FFFFFF"/>
                </a:solidFill>
              </a:rPr>
              <a:t>Research Method</a:t>
            </a:r>
          </a:p>
        </p:txBody>
      </p:sp>
      <p:sp>
        <p:nvSpPr>
          <p:cNvPr id="3" name="Content Placeholder 2">
            <a:extLst>
              <a:ext uri="{FF2B5EF4-FFF2-40B4-BE49-F238E27FC236}">
                <a16:creationId xmlns:a16="http://schemas.microsoft.com/office/drawing/2014/main" id="{A1A6F72B-1F9B-E051-FC50-4BB6F621BF65}"/>
              </a:ext>
            </a:extLst>
          </p:cNvPr>
          <p:cNvSpPr>
            <a:spLocks noGrp="1"/>
          </p:cNvSpPr>
          <p:nvPr>
            <p:ph idx="1"/>
          </p:nvPr>
        </p:nvSpPr>
        <p:spPr>
          <a:xfrm>
            <a:off x="4951048" y="112976"/>
            <a:ext cx="6306003" cy="6632047"/>
          </a:xfrm>
        </p:spPr>
        <p:txBody>
          <a:bodyPr anchor="ctr">
            <a:noAutofit/>
          </a:bodyPr>
          <a:lstStyle/>
          <a:p>
            <a:pPr marL="0" indent="0">
              <a:buNone/>
            </a:pPr>
            <a:r>
              <a:rPr lang="en-GB" sz="1600" b="1" dirty="0"/>
              <a:t>Research Question</a:t>
            </a:r>
          </a:p>
          <a:p>
            <a:pPr>
              <a:buFont typeface="Wingdings" panose="05000000000000000000" pitchFamily="2" charset="2"/>
              <a:buChar char="§"/>
            </a:pPr>
            <a:r>
              <a:rPr lang="en-GB" sz="1600" dirty="0"/>
              <a:t> The scope of this research are all the students that are studding at UWTSD and the end goal is to uncover how students use technology to collaborate and what are their preferences in terms of applications or websites.</a:t>
            </a:r>
          </a:p>
          <a:p>
            <a:pPr marL="0" indent="0">
              <a:buNone/>
            </a:pPr>
            <a:r>
              <a:rPr lang="en-GB" sz="1600" b="1" dirty="0"/>
              <a:t>Tools</a:t>
            </a:r>
          </a:p>
          <a:p>
            <a:pPr>
              <a:buFont typeface="Wingdings" panose="05000000000000000000" pitchFamily="2" charset="2"/>
              <a:buChar char="§"/>
            </a:pPr>
            <a:r>
              <a:rPr lang="en-GB" sz="1600" dirty="0"/>
              <a:t> We use information's gathering tools such as Scopus, Google Scholar and The Universities Library to expand our knowledge related to technology and analyse patters and overlapping trends in student methodologies and use those results in our research.</a:t>
            </a:r>
          </a:p>
          <a:p>
            <a:pPr marL="0" indent="0">
              <a:buNone/>
            </a:pPr>
            <a:r>
              <a:rPr lang="en-GB" sz="1600" b="1" dirty="0"/>
              <a:t>Sample Size</a:t>
            </a:r>
          </a:p>
          <a:p>
            <a:pPr>
              <a:buFont typeface="Wingdings" panose="05000000000000000000" pitchFamily="2" charset="2"/>
              <a:buChar char="§"/>
            </a:pPr>
            <a:r>
              <a:rPr lang="en-GB" sz="1600" dirty="0"/>
              <a:t> For our research we adopted a primary research method in which we send out emails to our survey to all relevant parties in this case all the students UWTSD.</a:t>
            </a:r>
          </a:p>
          <a:p>
            <a:pPr marL="0" indent="0">
              <a:buNone/>
            </a:pPr>
            <a:r>
              <a:rPr lang="en-GB" sz="1600" b="1" dirty="0"/>
              <a:t>Questions and End-goal</a:t>
            </a:r>
          </a:p>
          <a:p>
            <a:pPr>
              <a:buFont typeface="Wingdings" panose="05000000000000000000" pitchFamily="2" charset="2"/>
              <a:buChar char="§"/>
            </a:pPr>
            <a:r>
              <a:rPr lang="en-GB" sz="1600" dirty="0"/>
              <a:t> The surveys focuses on a variety of question such as open-ended questions, closed-ended questions ,Nominal questions as well as Likert scale questions, the purpose is to provide a exceptionally varied environment were the students can feel a specific question resonates with they current predicament.</a:t>
            </a:r>
          </a:p>
        </p:txBody>
      </p:sp>
      <p:sp>
        <p:nvSpPr>
          <p:cNvPr id="5" name="Slide Number Placeholder 4">
            <a:extLst>
              <a:ext uri="{FF2B5EF4-FFF2-40B4-BE49-F238E27FC236}">
                <a16:creationId xmlns:a16="http://schemas.microsoft.com/office/drawing/2014/main" id="{EF676E3E-35F9-01C3-A4E9-CE8548641BBE}"/>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t>3</a:t>
            </a:r>
            <a:endParaRPr lang="en-GB" dirty="0"/>
          </a:p>
        </p:txBody>
      </p:sp>
    </p:spTree>
    <p:extLst>
      <p:ext uri="{BB962C8B-B14F-4D97-AF65-F5344CB8AC3E}">
        <p14:creationId xmlns:p14="http://schemas.microsoft.com/office/powerpoint/2010/main" val="8565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A3871-8DFA-CEC5-F334-25487C4D119F}"/>
              </a:ext>
            </a:extLst>
          </p:cNvPr>
          <p:cNvSpPr>
            <a:spLocks noGrp="1"/>
          </p:cNvSpPr>
          <p:nvPr>
            <p:ph type="title"/>
          </p:nvPr>
        </p:nvSpPr>
        <p:spPr>
          <a:xfrm>
            <a:off x="964788" y="804333"/>
            <a:ext cx="3391900" cy="5249334"/>
          </a:xfrm>
        </p:spPr>
        <p:txBody>
          <a:bodyPr>
            <a:normAutofit/>
          </a:bodyPr>
          <a:lstStyle/>
          <a:p>
            <a:pPr algn="r"/>
            <a:r>
              <a:rPr lang="en-GB" sz="3500" cap="none">
                <a:solidFill>
                  <a:srgbClr val="FFFFFF"/>
                </a:solidFill>
              </a:rPr>
              <a:t>Ethical Consideration</a:t>
            </a:r>
          </a:p>
        </p:txBody>
      </p:sp>
      <p:sp>
        <p:nvSpPr>
          <p:cNvPr id="3" name="Content Placeholder 2">
            <a:extLst>
              <a:ext uri="{FF2B5EF4-FFF2-40B4-BE49-F238E27FC236}">
                <a16:creationId xmlns:a16="http://schemas.microsoft.com/office/drawing/2014/main" id="{18B8CBB7-EE78-7A5D-EBAD-9BA678FA153A}"/>
              </a:ext>
            </a:extLst>
          </p:cNvPr>
          <p:cNvSpPr>
            <a:spLocks noGrp="1"/>
          </p:cNvSpPr>
          <p:nvPr>
            <p:ph idx="1"/>
          </p:nvPr>
        </p:nvSpPr>
        <p:spPr>
          <a:xfrm>
            <a:off x="4921209" y="250136"/>
            <a:ext cx="6306003" cy="6220568"/>
          </a:xfrm>
        </p:spPr>
        <p:txBody>
          <a:bodyPr anchor="ctr">
            <a:noAutofit/>
          </a:bodyPr>
          <a:lstStyle/>
          <a:p>
            <a:pPr marL="0" indent="0">
              <a:buNone/>
            </a:pPr>
            <a:r>
              <a:rPr lang="en-GB" sz="1600" b="1" dirty="0"/>
              <a:t>Transparency</a:t>
            </a:r>
            <a:r>
              <a:rPr lang="en-GB" sz="1600" dirty="0"/>
              <a:t> – All participants have been updated in regards to the nature of the survey in a short email containing the link to the survey and a detailed explanation of what to expect.</a:t>
            </a:r>
          </a:p>
          <a:p>
            <a:pPr marL="0" indent="0">
              <a:buNone/>
            </a:pPr>
            <a:r>
              <a:rPr lang="en-GB" sz="1600" b="1" dirty="0"/>
              <a:t>Consent</a:t>
            </a:r>
            <a:r>
              <a:rPr lang="en-GB" sz="1600" dirty="0"/>
              <a:t> – Participants have been asked if they allow the information's provided by them to be used in this research and to what lengths it will be use.</a:t>
            </a:r>
          </a:p>
          <a:p>
            <a:pPr marL="0" indent="0">
              <a:buNone/>
            </a:pPr>
            <a:r>
              <a:rPr lang="en-GB" sz="1600" b="1" dirty="0"/>
              <a:t>Right to Withdraw </a:t>
            </a:r>
            <a:r>
              <a:rPr lang="en-GB" sz="1600" dirty="0"/>
              <a:t>– Participants can at any time and for any reason disclosed or not decide to withdraw from this research experiment.</a:t>
            </a:r>
          </a:p>
          <a:p>
            <a:pPr marL="0" indent="0">
              <a:buNone/>
            </a:pPr>
            <a:r>
              <a:rPr lang="en-GB" sz="1600" b="1" dirty="0"/>
              <a:t>Privacy and Data Storage </a:t>
            </a:r>
            <a:r>
              <a:rPr lang="en-GB" sz="1600" dirty="0"/>
              <a:t>– Participants are informed that all the data gathered in this research is anonymous and their information's is not shared with any third party.</a:t>
            </a:r>
          </a:p>
          <a:p>
            <a:pPr marL="0" indent="0">
              <a:buNone/>
            </a:pPr>
            <a:r>
              <a:rPr lang="en-GB" sz="1600" b="1" dirty="0"/>
              <a:t>Equal Value </a:t>
            </a:r>
            <a:r>
              <a:rPr lang="en-GB" sz="1600" dirty="0"/>
              <a:t>– All participants are treated equally regardless off their gender, religion, ethnics or any other variable.</a:t>
            </a:r>
          </a:p>
          <a:p>
            <a:pPr marL="0" indent="0">
              <a:buNone/>
            </a:pPr>
            <a:r>
              <a:rPr lang="en-GB" sz="1600" b="1" dirty="0"/>
              <a:t>Potential for Harm </a:t>
            </a:r>
            <a:r>
              <a:rPr lang="en-GB" sz="1600" dirty="0"/>
              <a:t>- Physical, social, psychological, harm is to be avoided entirely or kept to a minimum.</a:t>
            </a:r>
          </a:p>
          <a:p>
            <a:pPr marL="0" indent="0">
              <a:buNone/>
            </a:pPr>
            <a:r>
              <a:rPr lang="en-GB" sz="1600" b="1" dirty="0"/>
              <a:t>Results Communication </a:t>
            </a:r>
            <a:r>
              <a:rPr lang="en-GB" sz="1600" dirty="0"/>
              <a:t>–</a:t>
            </a:r>
            <a:r>
              <a:rPr lang="en-GB" sz="1600" b="1" dirty="0"/>
              <a:t> </a:t>
            </a:r>
            <a:r>
              <a:rPr lang="en-GB" sz="1600" dirty="0"/>
              <a:t>Participants will be informed of the results of the survey digitally if they wish to there will be extra care taken that such results don’t contain plagiarism as well as being devoid of any research misconduct.</a:t>
            </a:r>
            <a:endParaRPr lang="en-GB" sz="1600" b="1" dirty="0"/>
          </a:p>
        </p:txBody>
      </p:sp>
      <p:sp>
        <p:nvSpPr>
          <p:cNvPr id="5" name="Slide Number Placeholder 4">
            <a:extLst>
              <a:ext uri="{FF2B5EF4-FFF2-40B4-BE49-F238E27FC236}">
                <a16:creationId xmlns:a16="http://schemas.microsoft.com/office/drawing/2014/main" id="{04CE81A9-9B71-3915-8B43-8DBE6AA187AC}"/>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dirty="0"/>
              <a:t>4</a:t>
            </a:r>
          </a:p>
        </p:txBody>
      </p:sp>
    </p:spTree>
    <p:extLst>
      <p:ext uri="{BB962C8B-B14F-4D97-AF65-F5344CB8AC3E}">
        <p14:creationId xmlns:p14="http://schemas.microsoft.com/office/powerpoint/2010/main" val="977318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964788" y="804333"/>
            <a:ext cx="3391900" cy="5249334"/>
          </a:xfrm>
        </p:spPr>
        <p:txBody>
          <a:bodyPr>
            <a:normAutofit/>
          </a:bodyPr>
          <a:lstStyle/>
          <a:p>
            <a:pPr algn="r"/>
            <a:r>
              <a:rPr lang="en-GB" sz="3900" cap="none">
                <a:solidFill>
                  <a:srgbClr val="FFFFFF"/>
                </a:solidFill>
              </a:rPr>
              <a:t>Research Question</a:t>
            </a:r>
            <a:br>
              <a:rPr lang="en-GB" sz="3900" cap="none">
                <a:solidFill>
                  <a:srgbClr val="FFFFFF"/>
                </a:solidFill>
              </a:rPr>
            </a:br>
            <a:br>
              <a:rPr lang="en-GB" sz="3900" cap="none">
                <a:solidFill>
                  <a:srgbClr val="FFFFFF"/>
                </a:solidFill>
              </a:rPr>
            </a:br>
            <a:r>
              <a:rPr lang="en-GB" sz="3900" cap="none">
                <a:solidFill>
                  <a:srgbClr val="FFFFFF"/>
                </a:solidFill>
              </a:rPr>
              <a:t>How do students use technology to collaborate at UWTSD?</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951048" y="804333"/>
            <a:ext cx="6306003" cy="5249334"/>
          </a:xfrm>
        </p:spPr>
        <p:txBody>
          <a:bodyPr anchor="ctr">
            <a:normAutofit lnSpcReduction="10000"/>
          </a:bodyPr>
          <a:lstStyle/>
          <a:p>
            <a:pPr>
              <a:buFont typeface="Wingdings" panose="05000000000000000000" pitchFamily="2" charset="2"/>
              <a:buChar char="§"/>
            </a:pPr>
            <a:r>
              <a:rPr lang="en-GB" sz="1500" dirty="0"/>
              <a:t> </a:t>
            </a:r>
            <a:r>
              <a:rPr lang="en-GB" sz="1600" dirty="0"/>
              <a:t>Posing the right question is vital and is an important part of research. Our question focuses on the use of technology for the purpose of collaboration. </a:t>
            </a:r>
          </a:p>
          <a:p>
            <a:pPr>
              <a:buFont typeface="Wingdings" panose="05000000000000000000" pitchFamily="2" charset="2"/>
              <a:buChar char="§"/>
            </a:pPr>
            <a:r>
              <a:rPr lang="en-GB" sz="1600" dirty="0"/>
              <a:t> (Moran et al., 2011) underlines the importance of using technology to collaborate as well as the impact on student and teacher alike together with the effect of social medias as a information dissemination tool.</a:t>
            </a:r>
          </a:p>
          <a:p>
            <a:pPr>
              <a:buFont typeface="Wingdings" panose="05000000000000000000" pitchFamily="2" charset="2"/>
              <a:buChar char="§"/>
            </a:pPr>
            <a:r>
              <a:rPr lang="en-GB" sz="1600" dirty="0"/>
              <a:t> In the following report we explore the benefits and pitfalls of using technology to collaborate as well as it intrinsic use in day to day life at the University of Wales Trinity Saint </a:t>
            </a:r>
            <a:r>
              <a:rPr lang="en-GB" sz="1600" dirty="0" err="1"/>
              <a:t>David.Furthermore</a:t>
            </a:r>
            <a:r>
              <a:rPr lang="en-GB" sz="1600" dirty="0"/>
              <a:t> we use a quiz to determine student competency in using applications such as MS Word, MS Teams, MS Excel, MS PowerPoint, OneDrive, Moodle and the last one being WhatsApp.</a:t>
            </a:r>
          </a:p>
          <a:p>
            <a:pPr>
              <a:buFont typeface="Wingdings" panose="05000000000000000000" pitchFamily="2" charset="2"/>
              <a:buChar char="§"/>
            </a:pPr>
            <a:r>
              <a:rPr lang="en-GB" sz="1600" dirty="0"/>
              <a:t> WhatsApp was added to asses the different responses between a social media app and productivity applications as well as student feeling and reception.</a:t>
            </a:r>
          </a:p>
          <a:p>
            <a:pPr>
              <a:buFont typeface="Wingdings" panose="05000000000000000000" pitchFamily="2" charset="2"/>
              <a:buChar char="§"/>
            </a:pPr>
            <a:r>
              <a:rPr lang="en-GB" sz="1600" dirty="0"/>
              <a:t> Student mainly use applications such as Moodle to understand their assignment, see their time schedule for upcoming lessons, receive information regarding news related to their academic year as well as interact online using the application together with their lecturers.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dirty="0"/>
              <a:t>5</a:t>
            </a:r>
          </a:p>
        </p:txBody>
      </p:sp>
    </p:spTree>
    <p:extLst>
      <p:ext uri="{BB962C8B-B14F-4D97-AF65-F5344CB8AC3E}">
        <p14:creationId xmlns:p14="http://schemas.microsoft.com/office/powerpoint/2010/main" val="3826802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34">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36">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B0D74-D8ED-A703-933B-0E0A19610FEE}"/>
              </a:ext>
            </a:extLst>
          </p:cNvPr>
          <p:cNvSpPr>
            <a:spLocks noGrp="1"/>
          </p:cNvSpPr>
          <p:nvPr>
            <p:ph type="title"/>
          </p:nvPr>
        </p:nvSpPr>
        <p:spPr>
          <a:xfrm>
            <a:off x="964788" y="804333"/>
            <a:ext cx="3391900" cy="5249334"/>
          </a:xfrm>
        </p:spPr>
        <p:txBody>
          <a:bodyPr>
            <a:normAutofit/>
          </a:bodyPr>
          <a:lstStyle/>
          <a:p>
            <a:pPr algn="r"/>
            <a:r>
              <a:rPr lang="en-GB" cap="none">
                <a:solidFill>
                  <a:srgbClr val="FFFFFF"/>
                </a:solidFill>
              </a:rPr>
              <a:t>Research Results</a:t>
            </a:r>
          </a:p>
        </p:txBody>
      </p:sp>
      <p:sp>
        <p:nvSpPr>
          <p:cNvPr id="3" name="Content Placeholder 2">
            <a:extLst>
              <a:ext uri="{FF2B5EF4-FFF2-40B4-BE49-F238E27FC236}">
                <a16:creationId xmlns:a16="http://schemas.microsoft.com/office/drawing/2014/main" id="{E7B5A2F3-A38B-36D4-CF19-A7F7795CD271}"/>
              </a:ext>
            </a:extLst>
          </p:cNvPr>
          <p:cNvSpPr>
            <a:spLocks noGrp="1"/>
          </p:cNvSpPr>
          <p:nvPr>
            <p:ph idx="1"/>
          </p:nvPr>
        </p:nvSpPr>
        <p:spPr>
          <a:xfrm>
            <a:off x="4951048" y="804333"/>
            <a:ext cx="6306003" cy="5249334"/>
          </a:xfrm>
        </p:spPr>
        <p:txBody>
          <a:bodyPr anchor="ctr">
            <a:normAutofit/>
          </a:bodyPr>
          <a:lstStyle/>
          <a:p>
            <a:pPr>
              <a:buFont typeface="Wingdings" panose="05000000000000000000" pitchFamily="2" charset="2"/>
              <a:buChar char="§"/>
            </a:pPr>
            <a:r>
              <a:rPr lang="en-GB" sz="1500" dirty="0"/>
              <a:t> </a:t>
            </a:r>
            <a:r>
              <a:rPr lang="en-GB" sz="1600" dirty="0"/>
              <a:t>Our research show that 96% of students see the benefits of using technology for the purpose of collaboration and only 4% will avoid using technology entirely and preferer physical methods.</a:t>
            </a:r>
          </a:p>
          <a:p>
            <a:pPr>
              <a:buFont typeface="Wingdings" panose="05000000000000000000" pitchFamily="2" charset="2"/>
              <a:buChar char="§"/>
            </a:pPr>
            <a:r>
              <a:rPr lang="en-GB" sz="1600" dirty="0"/>
              <a:t> A sub-part as high as 18% feels anxious to collaborate using technology especially so when 16% of them specifically feel apprehensive about OneDrive even if 32% have said that they have received training for it. </a:t>
            </a:r>
          </a:p>
          <a:p>
            <a:pPr>
              <a:buFont typeface="Wingdings" panose="05000000000000000000" pitchFamily="2" charset="2"/>
              <a:buChar char="§"/>
            </a:pPr>
            <a:r>
              <a:rPr lang="en-GB" sz="1600" dirty="0"/>
              <a:t> In the ranking section of the survey 82% of students are most used to using WhatsApp a social media platform shortly followed by Ms teams with 62%, third place goes to MS Word with 55% behind that is Moodle with 30% and 5</a:t>
            </a:r>
            <a:r>
              <a:rPr lang="en-GB" sz="1600" baseline="30000" dirty="0"/>
              <a:t>th</a:t>
            </a:r>
            <a:r>
              <a:rPr lang="en-GB" sz="1600" dirty="0"/>
              <a:t> we have OneDrive with 20%.</a:t>
            </a:r>
          </a:p>
          <a:p>
            <a:pPr>
              <a:buFont typeface="Wingdings" panose="05000000000000000000" pitchFamily="2" charset="2"/>
              <a:buChar char="§"/>
            </a:pPr>
            <a:r>
              <a:rPr lang="en-GB" sz="1600" dirty="0"/>
              <a:t> When asked if students will actively avoid using technology to collaborate the results showed that 93% strongly disagreed, 80% strongly agree that technology can and will improve their work and 50% strongly agree that using online tools to make a group to collaborate is easy for them.</a:t>
            </a:r>
          </a:p>
          <a:p>
            <a:pPr>
              <a:buFont typeface="Wingdings" panose="05000000000000000000" pitchFamily="2" charset="2"/>
              <a:buChar char="§"/>
            </a:pPr>
            <a:r>
              <a:rPr lang="en-GB" sz="1600" dirty="0"/>
              <a:t> When asked “What app are you most confident in using together with OneDrive” most student chose Ms Word at 85% followed by MS Excel with 49% and MS PowerPoint at 40%.</a:t>
            </a:r>
          </a:p>
        </p:txBody>
      </p:sp>
      <p:sp>
        <p:nvSpPr>
          <p:cNvPr id="6" name="Slide Number Placeholder 5">
            <a:extLst>
              <a:ext uri="{FF2B5EF4-FFF2-40B4-BE49-F238E27FC236}">
                <a16:creationId xmlns:a16="http://schemas.microsoft.com/office/drawing/2014/main" id="{CAE3259D-BC15-6FA7-DB7A-A74BB8B9F0F3}"/>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t>6</a:t>
            </a:r>
            <a:endParaRPr lang="en-GB" dirty="0"/>
          </a:p>
        </p:txBody>
      </p:sp>
    </p:spTree>
    <p:extLst>
      <p:ext uri="{BB962C8B-B14F-4D97-AF65-F5344CB8AC3E}">
        <p14:creationId xmlns:p14="http://schemas.microsoft.com/office/powerpoint/2010/main" val="838709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384A08-D3DA-372B-186F-884A851A4B11}"/>
              </a:ext>
            </a:extLst>
          </p:cNvPr>
          <p:cNvSpPr>
            <a:spLocks noGrp="1"/>
          </p:cNvSpPr>
          <p:nvPr>
            <p:ph type="title"/>
          </p:nvPr>
        </p:nvSpPr>
        <p:spPr>
          <a:xfrm>
            <a:off x="964788" y="804333"/>
            <a:ext cx="3391900" cy="5249334"/>
          </a:xfrm>
        </p:spPr>
        <p:txBody>
          <a:bodyPr>
            <a:normAutofit/>
          </a:bodyPr>
          <a:lstStyle/>
          <a:p>
            <a:pPr algn="r"/>
            <a:r>
              <a:rPr lang="en-GB" cap="none">
                <a:solidFill>
                  <a:srgbClr val="FFFFFF"/>
                </a:solidFill>
              </a:rPr>
              <a:t>Discussion</a:t>
            </a:r>
          </a:p>
        </p:txBody>
      </p:sp>
      <p:sp>
        <p:nvSpPr>
          <p:cNvPr id="3" name="Content Placeholder 2">
            <a:extLst>
              <a:ext uri="{FF2B5EF4-FFF2-40B4-BE49-F238E27FC236}">
                <a16:creationId xmlns:a16="http://schemas.microsoft.com/office/drawing/2014/main" id="{3AF81F56-ECC1-821A-953A-A51176898219}"/>
              </a:ext>
            </a:extLst>
          </p:cNvPr>
          <p:cNvSpPr>
            <a:spLocks noGrp="1"/>
          </p:cNvSpPr>
          <p:nvPr>
            <p:ph idx="1"/>
          </p:nvPr>
        </p:nvSpPr>
        <p:spPr>
          <a:xfrm>
            <a:off x="4951048" y="112976"/>
            <a:ext cx="6306003" cy="6357728"/>
          </a:xfrm>
        </p:spPr>
        <p:txBody>
          <a:bodyPr anchor="ctr">
            <a:normAutofit/>
          </a:bodyPr>
          <a:lstStyle/>
          <a:p>
            <a:pPr>
              <a:buFont typeface="Wingdings" panose="05000000000000000000" pitchFamily="2" charset="2"/>
              <a:buChar char="§"/>
            </a:pPr>
            <a:r>
              <a:rPr lang="en-GB" sz="1400" dirty="0"/>
              <a:t> </a:t>
            </a:r>
            <a:r>
              <a:rPr lang="en-GB" sz="1600" dirty="0"/>
              <a:t>Most Students believe that what will help them most in a academic setting is the ability to manipulate technology and their degree of doing so. In fact the majority already use search engines such as Google in their daily lives as such learning other search engines came natural to them that is way we believe that 92% of them see the value of technology already.</a:t>
            </a:r>
          </a:p>
          <a:p>
            <a:pPr>
              <a:buFont typeface="Wingdings" panose="05000000000000000000" pitchFamily="2" charset="2"/>
              <a:buChar char="§"/>
            </a:pPr>
            <a:r>
              <a:rPr lang="en-GB" sz="1600" dirty="0"/>
              <a:t> Data shows that students are not confident in learning new technologies for the purpose of collaboration, because of the high time investment and steep learning curve indicated by 21% of students that are anxious using technology even if it helps them speed up their studies. This is demonstrated by the 25% of students that have received training using OneDrive but are part of the 12% that feel anxious to use it for collaboration.</a:t>
            </a:r>
          </a:p>
          <a:p>
            <a:pPr>
              <a:buFont typeface="Wingdings" panose="05000000000000000000" pitchFamily="2" charset="2"/>
              <a:buChar char="§"/>
            </a:pPr>
            <a:r>
              <a:rPr lang="en-GB" sz="1600" dirty="0"/>
              <a:t> During the ranking category we can see academic tools such as MS Word, MS Teams, Moodle and OneDrive not perform as high as popular social media platforms for the purpose of inciting collaboration between students.</a:t>
            </a:r>
          </a:p>
          <a:p>
            <a:pPr>
              <a:buFont typeface="Wingdings" panose="05000000000000000000" pitchFamily="2" charset="2"/>
              <a:buChar char="§"/>
            </a:pPr>
            <a:r>
              <a:rPr lang="en-GB" sz="1600" dirty="0"/>
              <a:t> WhatsApp dominates with 87% of students feeling confident in using it rather then 68% of MS Teams, 66% of MS Word, 50% Moodle and 26% OneDrive .</a:t>
            </a:r>
          </a:p>
          <a:p>
            <a:pPr>
              <a:buFont typeface="Wingdings" panose="05000000000000000000" pitchFamily="2" charset="2"/>
              <a:buChar char="§"/>
            </a:pPr>
            <a:r>
              <a:rPr lang="en-GB" sz="1600" dirty="0"/>
              <a:t> The biggest surprise in our research results is the under use of Moodle and OneDrive especially so if in the case of Moodle were the application is a hub for student at UWTSD regarding OneDrive we believe is because student use alternatives such as Google Drive.</a:t>
            </a:r>
          </a:p>
        </p:txBody>
      </p:sp>
      <p:sp>
        <p:nvSpPr>
          <p:cNvPr id="5" name="Slide Number Placeholder 4">
            <a:extLst>
              <a:ext uri="{FF2B5EF4-FFF2-40B4-BE49-F238E27FC236}">
                <a16:creationId xmlns:a16="http://schemas.microsoft.com/office/drawing/2014/main" id="{C62BFD8D-C036-899A-5205-91C4BBB6D9EA}"/>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dirty="0"/>
              <a:t>7</a:t>
            </a:r>
          </a:p>
        </p:txBody>
      </p:sp>
    </p:spTree>
    <p:extLst>
      <p:ext uri="{BB962C8B-B14F-4D97-AF65-F5344CB8AC3E}">
        <p14:creationId xmlns:p14="http://schemas.microsoft.com/office/powerpoint/2010/main" val="1195964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F81F56-ECC1-821A-953A-A51176898219}"/>
              </a:ext>
            </a:extLst>
          </p:cNvPr>
          <p:cNvSpPr>
            <a:spLocks noGrp="1"/>
          </p:cNvSpPr>
          <p:nvPr>
            <p:ph idx="1"/>
          </p:nvPr>
        </p:nvSpPr>
        <p:spPr>
          <a:xfrm>
            <a:off x="4951048" y="804333"/>
            <a:ext cx="6306003" cy="5249334"/>
          </a:xfrm>
        </p:spPr>
        <p:txBody>
          <a:bodyPr anchor="ctr">
            <a:normAutofit lnSpcReduction="10000"/>
          </a:bodyPr>
          <a:lstStyle/>
          <a:p>
            <a:pPr>
              <a:buFont typeface="Wingdings" panose="05000000000000000000" pitchFamily="2" charset="2"/>
              <a:buChar char="§"/>
            </a:pPr>
            <a:r>
              <a:rPr lang="en-GB" sz="1500" dirty="0"/>
              <a:t> </a:t>
            </a:r>
            <a:r>
              <a:rPr lang="en-GB" sz="1600" dirty="0"/>
              <a:t>With OneDrive being a intrinsic part of Ms Office we were surprise by students unwillingness to learn this application, according to our data it ranks last. This might be because student have yet to gras the full benefits of mastering OneDrive and is online storage solutions.</a:t>
            </a:r>
          </a:p>
          <a:p>
            <a:pPr>
              <a:buFont typeface="Wingdings" panose="05000000000000000000" pitchFamily="2" charset="2"/>
              <a:buChar char="§"/>
            </a:pPr>
            <a:r>
              <a:rPr lang="en-GB" sz="1600" dirty="0"/>
              <a:t> Moodle is ranked third in our research underlining a fundamental flaw of the application this might be because it not as user friendly as WhatsApp or student find it difficult to use.</a:t>
            </a:r>
          </a:p>
          <a:p>
            <a:pPr>
              <a:buFont typeface="Wingdings" panose="05000000000000000000" pitchFamily="2" charset="2"/>
              <a:buChar char="§"/>
            </a:pPr>
            <a:r>
              <a:rPr lang="en-GB" sz="1600" dirty="0"/>
              <a:t> To improve this we came to the conclusion that Moodle should strive to be a hub application that leans toward social interaction more then just a portal to access information as such it must provide a social connection between students as well as lecturers.</a:t>
            </a:r>
          </a:p>
          <a:p>
            <a:pPr>
              <a:buFont typeface="Wingdings" panose="05000000000000000000" pitchFamily="2" charset="2"/>
              <a:buChar char="§"/>
            </a:pPr>
            <a:r>
              <a:rPr lang="en-GB" sz="1600" dirty="0"/>
              <a:t> Application utilization and purpose varies greatly form app to app but some aspects are true across different application, one such aspect is user friendliness and a simpler but more digitised interface. Our finding indicate that younger generations have a shorter attention span, this might be the reason way students prefer more attention grabbing apps.</a:t>
            </a:r>
          </a:p>
          <a:p>
            <a:pPr>
              <a:buFont typeface="Wingdings" panose="05000000000000000000" pitchFamily="2" charset="2"/>
              <a:buChar char="§"/>
            </a:pPr>
            <a:r>
              <a:rPr lang="en-GB" sz="1600" dirty="0"/>
              <a:t> App in general have different purposes, our research indicates that productivity apps and social app’s can be combined and can barrow useful traits from each other to over make a students live easier.</a:t>
            </a:r>
          </a:p>
        </p:txBody>
      </p:sp>
      <p:sp>
        <p:nvSpPr>
          <p:cNvPr id="5" name="Slide Number Placeholder 4">
            <a:extLst>
              <a:ext uri="{FF2B5EF4-FFF2-40B4-BE49-F238E27FC236}">
                <a16:creationId xmlns:a16="http://schemas.microsoft.com/office/drawing/2014/main" id="{C62BFD8D-C036-899A-5205-91C4BBB6D9EA}"/>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dirty="0"/>
              <a:t>7</a:t>
            </a:r>
          </a:p>
        </p:txBody>
      </p:sp>
    </p:spTree>
    <p:extLst>
      <p:ext uri="{BB962C8B-B14F-4D97-AF65-F5344CB8AC3E}">
        <p14:creationId xmlns:p14="http://schemas.microsoft.com/office/powerpoint/2010/main" val="966607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6521E-B94F-C55D-3B4D-10792DB71D96}"/>
              </a:ext>
            </a:extLst>
          </p:cNvPr>
          <p:cNvSpPr>
            <a:spLocks noGrp="1"/>
          </p:cNvSpPr>
          <p:nvPr>
            <p:ph type="title"/>
          </p:nvPr>
        </p:nvSpPr>
        <p:spPr>
          <a:xfrm>
            <a:off x="964788" y="804333"/>
            <a:ext cx="3391900" cy="5249334"/>
          </a:xfrm>
        </p:spPr>
        <p:txBody>
          <a:bodyPr>
            <a:normAutofit/>
          </a:bodyPr>
          <a:lstStyle/>
          <a:p>
            <a:pPr algn="r"/>
            <a:r>
              <a:rPr lang="en-GB" sz="4600" cap="none">
                <a:solidFill>
                  <a:srgbClr val="FFFFFF"/>
                </a:solidFill>
              </a:rPr>
              <a:t>Conclusion</a:t>
            </a:r>
          </a:p>
        </p:txBody>
      </p:sp>
      <p:sp>
        <p:nvSpPr>
          <p:cNvPr id="3" name="Content Placeholder 2">
            <a:extLst>
              <a:ext uri="{FF2B5EF4-FFF2-40B4-BE49-F238E27FC236}">
                <a16:creationId xmlns:a16="http://schemas.microsoft.com/office/drawing/2014/main" id="{EDFA9DE5-D382-CE9A-038D-5DFE1B7B4A74}"/>
              </a:ext>
            </a:extLst>
          </p:cNvPr>
          <p:cNvSpPr>
            <a:spLocks noGrp="1"/>
          </p:cNvSpPr>
          <p:nvPr>
            <p:ph idx="1"/>
          </p:nvPr>
        </p:nvSpPr>
        <p:spPr>
          <a:xfrm>
            <a:off x="4951048" y="804333"/>
            <a:ext cx="6306003" cy="5249334"/>
          </a:xfrm>
        </p:spPr>
        <p:txBody>
          <a:bodyPr anchor="ctr">
            <a:normAutofit/>
          </a:bodyPr>
          <a:lstStyle/>
          <a:p>
            <a:pPr>
              <a:buFont typeface="Wingdings" panose="05000000000000000000" pitchFamily="2" charset="2"/>
              <a:buChar char="§"/>
            </a:pPr>
            <a:r>
              <a:rPr lang="en-GB" sz="1500" dirty="0"/>
              <a:t> </a:t>
            </a:r>
            <a:r>
              <a:rPr lang="en-GB" sz="1600" dirty="0"/>
              <a:t>We surmised that most students use technology in their daily lives to collaborate or gather information's but some require guidance to do so.</a:t>
            </a:r>
          </a:p>
          <a:p>
            <a:pPr>
              <a:buFont typeface="Wingdings" panose="05000000000000000000" pitchFamily="2" charset="2"/>
              <a:buChar char="§"/>
            </a:pPr>
            <a:r>
              <a:rPr lang="en-GB" sz="1600" dirty="0"/>
              <a:t> As a result WhatsApp or other social media application are the go to in terms of information gathering and distribution .</a:t>
            </a:r>
          </a:p>
          <a:p>
            <a:pPr>
              <a:buFont typeface="Wingdings" panose="05000000000000000000" pitchFamily="2" charset="2"/>
              <a:buChar char="§"/>
            </a:pPr>
            <a:r>
              <a:rPr lang="en-GB" sz="1600" dirty="0"/>
              <a:t> Among students a large amount of them collaborate using groups on social media platforms.</a:t>
            </a:r>
          </a:p>
          <a:p>
            <a:pPr>
              <a:buFont typeface="Wingdings" panose="05000000000000000000" pitchFamily="2" charset="2"/>
              <a:buChar char="§"/>
            </a:pPr>
            <a:r>
              <a:rPr lang="en-GB" sz="1600" dirty="0"/>
              <a:t> Most students use MS Word and MS PowerPoint as a necessity and a opportunity to develop their skills as well as using OneDrive together with MS Word do to their in app connections.</a:t>
            </a:r>
          </a:p>
          <a:p>
            <a:pPr>
              <a:buFont typeface="Wingdings" panose="05000000000000000000" pitchFamily="2" charset="2"/>
              <a:buChar char="§"/>
            </a:pPr>
            <a:r>
              <a:rPr lang="en-GB" sz="1600" dirty="0"/>
              <a:t> In our research MS PowerPoint seems to be the least used application to accompanying OneDrive, this is because of MS Word and it popularity over MS PowerPoint worldwide  .</a:t>
            </a:r>
          </a:p>
          <a:p>
            <a:pPr>
              <a:buFont typeface="Wingdings" panose="05000000000000000000" pitchFamily="2" charset="2"/>
              <a:buChar char="§"/>
            </a:pPr>
            <a:r>
              <a:rPr lang="en-GB" sz="1600" dirty="0"/>
              <a:t> MS Excel raking second in our research results, its main attraction being calculating values using formulas as well as format, calculate and organize data across spreadsheets, it decline in popularity among student might be because of it niche use case scenario in a academic setting.</a:t>
            </a:r>
          </a:p>
        </p:txBody>
      </p:sp>
      <p:sp>
        <p:nvSpPr>
          <p:cNvPr id="5" name="Slide Number Placeholder 4">
            <a:extLst>
              <a:ext uri="{FF2B5EF4-FFF2-40B4-BE49-F238E27FC236}">
                <a16:creationId xmlns:a16="http://schemas.microsoft.com/office/drawing/2014/main" id="{44F9C272-3233-C704-B806-F1B976A038DB}"/>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t>8</a:t>
            </a:r>
          </a:p>
        </p:txBody>
      </p:sp>
    </p:spTree>
    <p:extLst>
      <p:ext uri="{BB962C8B-B14F-4D97-AF65-F5344CB8AC3E}">
        <p14:creationId xmlns:p14="http://schemas.microsoft.com/office/powerpoint/2010/main" val="49447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AB701-9B7E-D5DC-D72F-318647CE6250}"/>
              </a:ext>
            </a:extLst>
          </p:cNvPr>
          <p:cNvSpPr>
            <a:spLocks noGrp="1"/>
          </p:cNvSpPr>
          <p:nvPr>
            <p:ph type="title"/>
          </p:nvPr>
        </p:nvSpPr>
        <p:spPr>
          <a:xfrm>
            <a:off x="964788" y="804333"/>
            <a:ext cx="3391900" cy="5249334"/>
          </a:xfrm>
        </p:spPr>
        <p:txBody>
          <a:bodyPr>
            <a:normAutofit/>
          </a:bodyPr>
          <a:lstStyle/>
          <a:p>
            <a:pPr algn="r"/>
            <a:r>
              <a:rPr lang="en-GB" cap="none">
                <a:solidFill>
                  <a:srgbClr val="FFFFFF"/>
                </a:solidFill>
              </a:rPr>
              <a:t>Reference List</a:t>
            </a:r>
          </a:p>
        </p:txBody>
      </p:sp>
      <p:sp>
        <p:nvSpPr>
          <p:cNvPr id="3" name="Content Placeholder 2">
            <a:extLst>
              <a:ext uri="{FF2B5EF4-FFF2-40B4-BE49-F238E27FC236}">
                <a16:creationId xmlns:a16="http://schemas.microsoft.com/office/drawing/2014/main" id="{45D36560-A86F-7869-04BE-9B7CC18FA278}"/>
              </a:ext>
            </a:extLst>
          </p:cNvPr>
          <p:cNvSpPr>
            <a:spLocks noGrp="1"/>
          </p:cNvSpPr>
          <p:nvPr>
            <p:ph idx="1"/>
          </p:nvPr>
        </p:nvSpPr>
        <p:spPr>
          <a:xfrm>
            <a:off x="4951048" y="804333"/>
            <a:ext cx="6306003" cy="5249334"/>
          </a:xfrm>
        </p:spPr>
        <p:txBody>
          <a:bodyPr anchor="ctr">
            <a:normAutofit/>
          </a:bodyPr>
          <a:lstStyle/>
          <a:p>
            <a:pPr>
              <a:buFont typeface="Wingdings" panose="05000000000000000000" pitchFamily="2" charset="2"/>
              <a:buChar char="§"/>
            </a:pPr>
            <a:r>
              <a:rPr lang="en-GB" sz="1700" dirty="0">
                <a:latin typeface="Arial" panose="020B0604020202020204" pitchFamily="34" charset="0"/>
                <a:cs typeface="Arial" panose="020B0604020202020204" pitchFamily="34" charset="0"/>
              </a:rPr>
              <a:t> Brady, K.P., Holcomb, L.B. and Smith, B.V. (2010) ‘The use of alternative social networking sites in higher educational settings: A case study of the e-learning benefits of Ning in education’ </a:t>
            </a:r>
            <a:r>
              <a:rPr lang="en-GB" sz="1700" i="1" dirty="0">
                <a:latin typeface="Arial" panose="020B0604020202020204" pitchFamily="34" charset="0"/>
                <a:cs typeface="Arial" panose="020B0604020202020204" pitchFamily="34" charset="0"/>
              </a:rPr>
              <a:t>Journal of interactive online learning</a:t>
            </a:r>
            <a:r>
              <a:rPr lang="en-GB" sz="1700" dirty="0">
                <a:latin typeface="Arial" panose="020B0604020202020204" pitchFamily="34" charset="0"/>
                <a:cs typeface="Arial" panose="020B0604020202020204" pitchFamily="34" charset="0"/>
              </a:rPr>
              <a:t>, 9(2), pp. 151-170.</a:t>
            </a:r>
          </a:p>
          <a:p>
            <a:pPr>
              <a:buFont typeface="Wingdings" panose="05000000000000000000" pitchFamily="2" charset="2"/>
              <a:buChar char="§"/>
            </a:pPr>
            <a:r>
              <a:rPr kumimoji="0" lang="en-GB" sz="17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Burroughs, C. (2019)  </a:t>
            </a:r>
            <a:r>
              <a:rPr kumimoji="0" lang="en-GB" sz="1700" b="0" i="1"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The Return to Study Handbook,</a:t>
            </a:r>
            <a:r>
              <a:rPr kumimoji="0" lang="en-GB" sz="17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London: Kogan Page </a:t>
            </a:r>
          </a:p>
          <a:p>
            <a:pPr>
              <a:buFont typeface="Wingdings" panose="05000000000000000000" pitchFamily="2" charset="2"/>
              <a:buChar char="§"/>
            </a:pPr>
            <a:r>
              <a:rPr lang="en-GB" sz="1700" dirty="0">
                <a:latin typeface="Arial" panose="020B0604020202020204" pitchFamily="34" charset="0"/>
                <a:cs typeface="Arial" panose="020B0604020202020204" pitchFamily="34" charset="0"/>
              </a:rPr>
              <a:t> Moran, M., Seaman, J. and </a:t>
            </a:r>
            <a:r>
              <a:rPr lang="en-GB" sz="1700" dirty="0" err="1">
                <a:latin typeface="Arial" panose="020B0604020202020204" pitchFamily="34" charset="0"/>
                <a:cs typeface="Arial" panose="020B0604020202020204" pitchFamily="34" charset="0"/>
              </a:rPr>
              <a:t>Tinti</a:t>
            </a:r>
            <a:r>
              <a:rPr lang="en-GB" sz="1700" dirty="0">
                <a:latin typeface="Arial" panose="020B0604020202020204" pitchFamily="34" charset="0"/>
                <a:cs typeface="Arial" panose="020B0604020202020204" pitchFamily="34" charset="0"/>
              </a:rPr>
              <a:t>-Kane, H. (2011) </a:t>
            </a:r>
            <a:r>
              <a:rPr lang="en-GB" sz="1700" i="1" dirty="0">
                <a:latin typeface="Arial" panose="020B0604020202020204" pitchFamily="34" charset="0"/>
                <a:cs typeface="Arial" panose="020B0604020202020204" pitchFamily="34" charset="0"/>
              </a:rPr>
              <a:t>Teaching, Learning, and Sharing: How Today's Higher Education Faculty Use Social Media. </a:t>
            </a:r>
            <a:r>
              <a:rPr lang="en-GB" sz="1700" dirty="0">
                <a:latin typeface="Arial" panose="020B0604020202020204" pitchFamily="34" charset="0"/>
                <a:cs typeface="Arial" panose="020B0604020202020204" pitchFamily="34" charset="0"/>
              </a:rPr>
              <a:t>Massachusetts: </a:t>
            </a:r>
            <a:r>
              <a:rPr lang="en-GB" sz="1700" i="1" dirty="0">
                <a:latin typeface="Arial" panose="020B0604020202020204" pitchFamily="34" charset="0"/>
                <a:cs typeface="Arial" panose="020B0604020202020204" pitchFamily="34" charset="0"/>
              </a:rPr>
              <a:t>Babson Survey Research Group.</a:t>
            </a:r>
          </a:p>
          <a:p>
            <a:pPr>
              <a:buFont typeface="Wingdings" panose="05000000000000000000" pitchFamily="2" charset="2"/>
              <a:buChar char="§"/>
            </a:pPr>
            <a:r>
              <a:rPr kumimoji="0" lang="en-GB" sz="17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Moore, S., Colin, N., Murphy, M., and Connolly, C (2010) </a:t>
            </a:r>
            <a:r>
              <a:rPr kumimoji="0" lang="en-GB" sz="17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 Ultimate Study Skills Handbook</a:t>
            </a:r>
            <a:r>
              <a:rPr kumimoji="0" lang="en-GB" sz="17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Maidenhead: Open University Press.</a:t>
            </a:r>
          </a:p>
          <a:p>
            <a:pPr>
              <a:buFont typeface="Wingdings" panose="05000000000000000000" pitchFamily="2" charset="2"/>
              <a:buChar char="§"/>
            </a:pP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Veletsianos</a:t>
            </a:r>
            <a:r>
              <a:rPr lang="en-GB" sz="1700" dirty="0">
                <a:latin typeface="Arial" panose="020B0604020202020204" pitchFamily="34" charset="0"/>
                <a:cs typeface="Arial" panose="020B0604020202020204" pitchFamily="34" charset="0"/>
              </a:rPr>
              <a:t>, G. and Navarrete, C., (2012) ‘Online social networks as formal learning environments: Learner experiences and activities’ </a:t>
            </a:r>
            <a:r>
              <a:rPr lang="en-GB" sz="1700" i="1" dirty="0">
                <a:latin typeface="Arial" panose="020B0604020202020204" pitchFamily="34" charset="0"/>
                <a:cs typeface="Arial" panose="020B0604020202020204" pitchFamily="34" charset="0"/>
              </a:rPr>
              <a:t>The international review of research in open and distributed learning</a:t>
            </a:r>
            <a:r>
              <a:rPr lang="en-GB" sz="1700" dirty="0">
                <a:latin typeface="Arial" panose="020B0604020202020204" pitchFamily="34" charset="0"/>
                <a:cs typeface="Arial" panose="020B0604020202020204" pitchFamily="34" charset="0"/>
              </a:rPr>
              <a:t>, 13(1), pp. 144-166. DOI: </a:t>
            </a:r>
            <a:r>
              <a:rPr lang="en-GB" sz="1700" dirty="0">
                <a:latin typeface="Arial" panose="020B0604020202020204" pitchFamily="34" charset="0"/>
                <a:cs typeface="Arial" panose="020B0604020202020204" pitchFamily="34" charset="0"/>
                <a:hlinkClick r:id="rId2"/>
              </a:rPr>
              <a:t>https://doi.org/10.19173/irrodl.v13i1.1078</a:t>
            </a:r>
            <a:endParaRPr lang="en-GB" sz="1700" dirty="0"/>
          </a:p>
        </p:txBody>
      </p:sp>
      <p:sp>
        <p:nvSpPr>
          <p:cNvPr id="5" name="Slide Number Placeholder 4">
            <a:extLst>
              <a:ext uri="{FF2B5EF4-FFF2-40B4-BE49-F238E27FC236}">
                <a16:creationId xmlns:a16="http://schemas.microsoft.com/office/drawing/2014/main" id="{1B554904-399F-A82E-D71A-7A3F3C7E0414}"/>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dirty="0"/>
              <a:t>9</a:t>
            </a:r>
          </a:p>
        </p:txBody>
      </p:sp>
    </p:spTree>
    <p:extLst>
      <p:ext uri="{BB962C8B-B14F-4D97-AF65-F5344CB8AC3E}">
        <p14:creationId xmlns:p14="http://schemas.microsoft.com/office/powerpoint/2010/main" val="1424695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7BC5C-A8E5-129C-D0A5-38ED5A1F0DA6}"/>
              </a:ext>
            </a:extLst>
          </p:cNvPr>
          <p:cNvSpPr>
            <a:spLocks noGrp="1"/>
          </p:cNvSpPr>
          <p:nvPr>
            <p:ph type="title"/>
          </p:nvPr>
        </p:nvSpPr>
        <p:spPr>
          <a:xfrm>
            <a:off x="964788" y="804333"/>
            <a:ext cx="3391900" cy="5249334"/>
          </a:xfrm>
        </p:spPr>
        <p:txBody>
          <a:bodyPr>
            <a:normAutofit/>
          </a:bodyPr>
          <a:lstStyle/>
          <a:p>
            <a:pPr algn="ctr"/>
            <a:r>
              <a:rPr lang="en-GB" sz="4400" cap="none" dirty="0">
                <a:solidFill>
                  <a:srgbClr val="FFFFFF"/>
                </a:solidFill>
              </a:rPr>
              <a:t>Appendix</a:t>
            </a:r>
            <a:br>
              <a:rPr lang="en-GB" sz="4400" cap="none" dirty="0">
                <a:solidFill>
                  <a:srgbClr val="FFFFFF"/>
                </a:solidFill>
              </a:rPr>
            </a:br>
            <a:r>
              <a:rPr lang="en-GB" sz="4400" cap="none" dirty="0">
                <a:solidFill>
                  <a:srgbClr val="FFFFFF"/>
                </a:solidFill>
              </a:rPr>
              <a:t>Questioner</a:t>
            </a:r>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a:bodyPr>
          <a:lstStyle/>
          <a:p>
            <a:pPr marL="0" indent="0">
              <a:buNone/>
            </a:pPr>
            <a:r>
              <a:rPr lang="en-GB" sz="1600" b="1" dirty="0"/>
              <a:t>1. Do you consent to voluntarily take part in this survey?</a:t>
            </a:r>
          </a:p>
          <a:p>
            <a:pPr>
              <a:buFont typeface="Wingdings" panose="05000000000000000000" pitchFamily="2" charset="2"/>
              <a:buChar char="q"/>
            </a:pPr>
            <a:r>
              <a:rPr lang="en-GB" sz="1600" dirty="0"/>
              <a:t>Yes </a:t>
            </a:r>
          </a:p>
          <a:p>
            <a:pPr>
              <a:buFont typeface="Wingdings" panose="05000000000000000000" pitchFamily="2" charset="2"/>
              <a:buChar char="q"/>
            </a:pPr>
            <a:r>
              <a:rPr lang="en-GB" sz="1600" dirty="0"/>
              <a:t>No</a:t>
            </a:r>
          </a:p>
          <a:p>
            <a:pPr marL="0" indent="0">
              <a:buNone/>
            </a:pPr>
            <a:endParaRPr lang="en-GB" sz="1600" dirty="0"/>
          </a:p>
          <a:p>
            <a:pPr marL="0" indent="0">
              <a:buNone/>
            </a:pPr>
            <a:r>
              <a:rPr lang="en-GB" sz="1600" b="1" dirty="0"/>
              <a:t>2. Are you confident in using MS Teams to work with your peers?</a:t>
            </a:r>
          </a:p>
          <a:p>
            <a:pPr>
              <a:buFont typeface="Wingdings" panose="05000000000000000000" pitchFamily="2" charset="2"/>
              <a:buChar char="q"/>
            </a:pPr>
            <a:r>
              <a:rPr lang="en-GB" sz="1600" dirty="0"/>
              <a:t>Yes</a:t>
            </a:r>
          </a:p>
          <a:p>
            <a:pPr>
              <a:buFont typeface="Wingdings" panose="05000000000000000000" pitchFamily="2" charset="2"/>
              <a:buChar char="q"/>
            </a:pPr>
            <a:r>
              <a:rPr lang="en-GB" sz="1600" dirty="0"/>
              <a:t>No</a:t>
            </a:r>
          </a:p>
          <a:p>
            <a:pPr marL="0" indent="0">
              <a:buNone/>
            </a:pPr>
            <a:endParaRPr lang="en-GB" sz="1600" dirty="0"/>
          </a:p>
          <a:p>
            <a:pPr marL="0" indent="0">
              <a:buNone/>
            </a:pPr>
            <a:r>
              <a:rPr lang="en-GB" sz="1600" b="1" dirty="0"/>
              <a:t>3. Do you feel confident when using OneDrive to collaborate with peers?</a:t>
            </a:r>
          </a:p>
          <a:p>
            <a:pPr>
              <a:buFont typeface="Wingdings" panose="05000000000000000000" pitchFamily="2" charset="2"/>
              <a:buChar char="q"/>
            </a:pPr>
            <a:r>
              <a:rPr lang="en-GB" sz="1600" dirty="0"/>
              <a:t>Yes</a:t>
            </a:r>
          </a:p>
          <a:p>
            <a:pPr>
              <a:buFont typeface="Wingdings" panose="05000000000000000000" pitchFamily="2" charset="2"/>
              <a:buChar char="q"/>
            </a:pPr>
            <a:r>
              <a:rPr lang="en-GB" sz="1600" dirty="0"/>
              <a:t>No</a:t>
            </a:r>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a:t>10</a:t>
            </a:r>
            <a:endParaRPr lang="en-GB" sz="1600" dirty="0"/>
          </a:p>
        </p:txBody>
      </p:sp>
    </p:spTree>
    <p:extLst>
      <p:ext uri="{BB962C8B-B14F-4D97-AF65-F5344CB8AC3E}">
        <p14:creationId xmlns:p14="http://schemas.microsoft.com/office/powerpoint/2010/main" val="3092619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a:bodyPr>
          <a:lstStyle/>
          <a:p>
            <a:pPr marL="0" indent="0">
              <a:buNone/>
            </a:pPr>
            <a:r>
              <a:rPr lang="en-GB" sz="1600" b="1"/>
              <a:t>4. Have you received training on how to use OneDrive to collaborate with others?</a:t>
            </a:r>
          </a:p>
          <a:p>
            <a:pPr>
              <a:buFont typeface="Wingdings" panose="05000000000000000000" pitchFamily="2" charset="2"/>
              <a:buChar char="q"/>
            </a:pPr>
            <a:r>
              <a:rPr lang="en-GB" sz="1600"/>
              <a:t>Yes</a:t>
            </a:r>
          </a:p>
          <a:p>
            <a:pPr>
              <a:buFont typeface="Wingdings" panose="05000000000000000000" pitchFamily="2" charset="2"/>
              <a:buChar char="q"/>
            </a:pPr>
            <a:r>
              <a:rPr lang="en-GB" sz="1600"/>
              <a:t>No</a:t>
            </a:r>
          </a:p>
          <a:p>
            <a:pPr marL="0" indent="0">
              <a:buNone/>
            </a:pPr>
            <a:endParaRPr lang="en-GB" sz="1600"/>
          </a:p>
          <a:p>
            <a:pPr marL="0" indent="0">
              <a:buNone/>
            </a:pPr>
            <a:r>
              <a:rPr lang="en-GB" sz="1600" b="1"/>
              <a:t>5. Do you feel anxious if you are asked to collaborate using technology?</a:t>
            </a:r>
          </a:p>
          <a:p>
            <a:pPr>
              <a:buFont typeface="Wingdings" panose="05000000000000000000" pitchFamily="2" charset="2"/>
              <a:buChar char="q"/>
            </a:pPr>
            <a:r>
              <a:rPr lang="en-GB" sz="1600"/>
              <a:t>Yes</a:t>
            </a:r>
          </a:p>
          <a:p>
            <a:pPr>
              <a:buFont typeface="Wingdings" panose="05000000000000000000" pitchFamily="2" charset="2"/>
              <a:buChar char="q"/>
            </a:pPr>
            <a:r>
              <a:rPr lang="en-GB" sz="1600"/>
              <a:t>No</a:t>
            </a:r>
          </a:p>
          <a:p>
            <a:pPr marL="0" indent="0">
              <a:buNone/>
            </a:pPr>
            <a:endParaRPr lang="en-GB" sz="1600"/>
          </a:p>
          <a:p>
            <a:pPr marL="0" indent="0">
              <a:buNone/>
            </a:pPr>
            <a:r>
              <a:rPr lang="en-GB" sz="1600" b="1"/>
              <a:t>6. Have you ever avoided using technology to collaborate?</a:t>
            </a:r>
          </a:p>
          <a:p>
            <a:pPr>
              <a:buFont typeface="Wingdings" panose="05000000000000000000" pitchFamily="2" charset="2"/>
              <a:buChar char="q"/>
            </a:pPr>
            <a:r>
              <a:rPr lang="en-GB" sz="1600"/>
              <a:t>Yes</a:t>
            </a:r>
          </a:p>
          <a:p>
            <a:pPr>
              <a:buFont typeface="Wingdings" panose="05000000000000000000" pitchFamily="2" charset="2"/>
              <a:buChar char="q"/>
            </a:pPr>
            <a:r>
              <a:rPr lang="en-GB" sz="1600"/>
              <a:t>No</a:t>
            </a:r>
            <a:endParaRPr lang="en-GB" sz="1600" dirty="0"/>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a:t>10</a:t>
            </a:r>
            <a:endParaRPr lang="en-GB" sz="1600" dirty="0"/>
          </a:p>
        </p:txBody>
      </p:sp>
    </p:spTree>
    <p:extLst>
      <p:ext uri="{BB962C8B-B14F-4D97-AF65-F5344CB8AC3E}">
        <p14:creationId xmlns:p14="http://schemas.microsoft.com/office/powerpoint/2010/main" val="1471741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21209" y="256985"/>
            <a:ext cx="6306003" cy="6344029"/>
          </a:xfrm>
        </p:spPr>
        <p:txBody>
          <a:bodyPr anchor="ctr">
            <a:noAutofit/>
          </a:bodyPr>
          <a:lstStyle/>
          <a:p>
            <a:pPr marL="0" indent="0">
              <a:buNone/>
            </a:pPr>
            <a:r>
              <a:rPr lang="en-GB" sz="1600" b="1"/>
              <a:t>Do you see the value of using technology to collaborate?</a:t>
            </a:r>
          </a:p>
          <a:p>
            <a:pPr>
              <a:buFont typeface="Wingdings" panose="05000000000000000000" pitchFamily="2" charset="2"/>
              <a:buChar char="q"/>
            </a:pPr>
            <a:r>
              <a:rPr lang="en-GB" sz="1600"/>
              <a:t>Yes</a:t>
            </a:r>
          </a:p>
          <a:p>
            <a:pPr>
              <a:buFont typeface="Wingdings" panose="05000000000000000000" pitchFamily="2" charset="2"/>
              <a:buChar char="q"/>
            </a:pPr>
            <a:r>
              <a:rPr lang="en-GB" sz="1600"/>
              <a:t>No</a:t>
            </a:r>
          </a:p>
          <a:p>
            <a:pPr marL="0" indent="0">
              <a:buNone/>
            </a:pPr>
            <a:endParaRPr lang="en-GB" sz="1600"/>
          </a:p>
          <a:p>
            <a:pPr marL="0" indent="0">
              <a:buNone/>
            </a:pPr>
            <a:r>
              <a:rPr lang="en-GB" sz="1600" b="1"/>
              <a:t>Rank these applications in order of how confident you feel using them.</a:t>
            </a:r>
          </a:p>
          <a:p>
            <a:pPr>
              <a:buFont typeface="Wingdings" panose="05000000000000000000" pitchFamily="2" charset="2"/>
              <a:buChar char="q"/>
            </a:pPr>
            <a:r>
              <a:rPr lang="en-GB" sz="1600"/>
              <a:t> Ms Teams</a:t>
            </a:r>
          </a:p>
          <a:p>
            <a:pPr>
              <a:buFont typeface="Wingdings" panose="05000000000000000000" pitchFamily="2" charset="2"/>
              <a:buChar char="q"/>
            </a:pPr>
            <a:r>
              <a:rPr lang="en-GB" sz="1600"/>
              <a:t> OneDrive</a:t>
            </a:r>
          </a:p>
          <a:p>
            <a:pPr>
              <a:buFont typeface="Wingdings" panose="05000000000000000000" pitchFamily="2" charset="2"/>
              <a:buChar char="q"/>
            </a:pPr>
            <a:r>
              <a:rPr lang="en-GB" sz="1600"/>
              <a:t> Ms Word</a:t>
            </a:r>
          </a:p>
          <a:p>
            <a:pPr>
              <a:buFont typeface="Wingdings" panose="05000000000000000000" pitchFamily="2" charset="2"/>
              <a:buChar char="q"/>
            </a:pPr>
            <a:r>
              <a:rPr lang="en-GB" sz="1600"/>
              <a:t> WhatsApp</a:t>
            </a:r>
          </a:p>
          <a:p>
            <a:pPr>
              <a:buFont typeface="Wingdings" panose="05000000000000000000" pitchFamily="2" charset="2"/>
              <a:buChar char="q"/>
            </a:pPr>
            <a:r>
              <a:rPr lang="en-GB" sz="1600"/>
              <a:t> Moodle</a:t>
            </a:r>
          </a:p>
          <a:p>
            <a:pPr marL="0" indent="0">
              <a:buNone/>
            </a:pPr>
            <a:endParaRPr lang="en-GB" sz="1600"/>
          </a:p>
          <a:p>
            <a:pPr marL="0" indent="0">
              <a:buNone/>
            </a:pPr>
            <a:r>
              <a:rPr lang="en-GB" sz="1600" b="1"/>
              <a:t>Rank these applications according to how confident you feel using them together with OneDrive.</a:t>
            </a:r>
          </a:p>
          <a:p>
            <a:pPr>
              <a:buFont typeface="Wingdings" panose="05000000000000000000" pitchFamily="2" charset="2"/>
              <a:buChar char="q"/>
            </a:pPr>
            <a:r>
              <a:rPr lang="en-GB" sz="1600"/>
              <a:t> Ms PowerPoint</a:t>
            </a:r>
          </a:p>
          <a:p>
            <a:pPr>
              <a:buFont typeface="Wingdings" panose="05000000000000000000" pitchFamily="2" charset="2"/>
              <a:buChar char="q"/>
            </a:pPr>
            <a:r>
              <a:rPr lang="en-GB" sz="1600"/>
              <a:t> Ms Word</a:t>
            </a:r>
          </a:p>
          <a:p>
            <a:pPr>
              <a:buFont typeface="Wingdings" panose="05000000000000000000" pitchFamily="2" charset="2"/>
              <a:buChar char="q"/>
            </a:pPr>
            <a:r>
              <a:rPr lang="en-GB" sz="1600"/>
              <a:t> Ms Excel</a:t>
            </a:r>
            <a:endParaRPr lang="en-GB" sz="1600" dirty="0"/>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a:t>10</a:t>
            </a:r>
            <a:endParaRPr lang="en-GB" sz="1600" dirty="0"/>
          </a:p>
        </p:txBody>
      </p:sp>
    </p:spTree>
    <p:extLst>
      <p:ext uri="{BB962C8B-B14F-4D97-AF65-F5344CB8AC3E}">
        <p14:creationId xmlns:p14="http://schemas.microsoft.com/office/powerpoint/2010/main" val="3094203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lnSpcReduction="10000"/>
          </a:bodyPr>
          <a:lstStyle/>
          <a:p>
            <a:pPr marL="0" indent="0">
              <a:buNone/>
            </a:pPr>
            <a:r>
              <a:rPr lang="en-GB" sz="1600" b="1"/>
              <a:t>10. I feel confident using technology to collaborate with my peers.</a:t>
            </a:r>
          </a:p>
          <a:p>
            <a:pPr marL="0" indent="0">
              <a:buNone/>
            </a:pPr>
            <a:endParaRPr lang="en-GB" sz="1600" b="1"/>
          </a:p>
          <a:p>
            <a:pPr marL="0" indent="0">
              <a:buNone/>
            </a:pPr>
            <a:r>
              <a:rPr lang="en-GB" sz="1600" b="1"/>
              <a:t>I am confident in completing tasks that involve working with others using the OneDrive.</a:t>
            </a:r>
          </a:p>
          <a:p>
            <a:pPr>
              <a:buFont typeface="Wingdings" panose="05000000000000000000" pitchFamily="2" charset="2"/>
              <a:buChar char="q"/>
            </a:pPr>
            <a:r>
              <a:rPr lang="en-GB" sz="1600"/>
              <a:t> Strongly Agree</a:t>
            </a:r>
          </a:p>
          <a:p>
            <a:pPr>
              <a:buFont typeface="Wingdings" panose="05000000000000000000" pitchFamily="2" charset="2"/>
              <a:buChar char="q"/>
            </a:pPr>
            <a:r>
              <a:rPr lang="en-GB" sz="1600"/>
              <a:t> Agree</a:t>
            </a:r>
          </a:p>
          <a:p>
            <a:pPr>
              <a:buFont typeface="Wingdings" panose="05000000000000000000" pitchFamily="2" charset="2"/>
              <a:buChar char="q"/>
            </a:pPr>
            <a:r>
              <a:rPr lang="en-GB" sz="1600"/>
              <a:t> Disagree</a:t>
            </a:r>
          </a:p>
          <a:p>
            <a:pPr>
              <a:buFont typeface="Wingdings" panose="05000000000000000000" pitchFamily="2" charset="2"/>
              <a:buChar char="q"/>
            </a:pPr>
            <a:r>
              <a:rPr lang="en-GB" sz="1600"/>
              <a:t> Strongly Disagree</a:t>
            </a:r>
          </a:p>
          <a:p>
            <a:pPr marL="0" indent="0">
              <a:buNone/>
            </a:pPr>
            <a:endParaRPr lang="en-GB" sz="1600"/>
          </a:p>
          <a:p>
            <a:pPr marL="0" indent="0">
              <a:buNone/>
            </a:pPr>
            <a:r>
              <a:rPr lang="en-GB" sz="1600" b="1"/>
              <a:t>I feel confident using technology to collaborate with my peers.</a:t>
            </a:r>
          </a:p>
          <a:p>
            <a:pPr>
              <a:buFont typeface="Wingdings" panose="05000000000000000000" pitchFamily="2" charset="2"/>
              <a:buChar char="q"/>
            </a:pPr>
            <a:r>
              <a:rPr lang="en-GB" sz="1600"/>
              <a:t> Strongly Agree</a:t>
            </a:r>
          </a:p>
          <a:p>
            <a:pPr>
              <a:buFont typeface="Wingdings" panose="05000000000000000000" pitchFamily="2" charset="2"/>
              <a:buChar char="q"/>
            </a:pPr>
            <a:r>
              <a:rPr lang="en-GB" sz="1600"/>
              <a:t> Agree</a:t>
            </a:r>
          </a:p>
          <a:p>
            <a:pPr>
              <a:buFont typeface="Wingdings" panose="05000000000000000000" pitchFamily="2" charset="2"/>
              <a:buChar char="q"/>
            </a:pPr>
            <a:r>
              <a:rPr lang="en-GB" sz="1600"/>
              <a:t> Disagree</a:t>
            </a:r>
          </a:p>
          <a:p>
            <a:pPr>
              <a:buFont typeface="Wingdings" panose="05000000000000000000" pitchFamily="2" charset="2"/>
              <a:buChar char="q"/>
            </a:pPr>
            <a:r>
              <a:rPr lang="en-GB" sz="1600"/>
              <a:t> Strongly Disagree</a:t>
            </a:r>
            <a:endParaRPr lang="en-GB" sz="1600" dirty="0"/>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a:t>10</a:t>
            </a:r>
            <a:endParaRPr lang="en-GB" sz="1600" dirty="0"/>
          </a:p>
        </p:txBody>
      </p:sp>
    </p:spTree>
    <p:extLst>
      <p:ext uri="{BB962C8B-B14F-4D97-AF65-F5344CB8AC3E}">
        <p14:creationId xmlns:p14="http://schemas.microsoft.com/office/powerpoint/2010/main" val="2487736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a:bodyPr>
          <a:lstStyle/>
          <a:p>
            <a:pPr marL="0" indent="0">
              <a:buNone/>
            </a:pPr>
            <a:r>
              <a:rPr lang="en-GB" sz="1600" b="1"/>
              <a:t>I feel confident using technology to collaborate with my peers.</a:t>
            </a:r>
          </a:p>
          <a:p>
            <a:pPr>
              <a:buFont typeface="Wingdings" panose="05000000000000000000" pitchFamily="2" charset="2"/>
              <a:buChar char="q"/>
            </a:pPr>
            <a:r>
              <a:rPr lang="en-GB" sz="1600"/>
              <a:t> Strongly Agree</a:t>
            </a:r>
          </a:p>
          <a:p>
            <a:pPr>
              <a:buFont typeface="Wingdings" panose="05000000000000000000" pitchFamily="2" charset="2"/>
              <a:buChar char="q"/>
            </a:pPr>
            <a:r>
              <a:rPr lang="en-GB" sz="1600"/>
              <a:t> Agree</a:t>
            </a:r>
          </a:p>
          <a:p>
            <a:pPr>
              <a:buFont typeface="Wingdings" panose="05000000000000000000" pitchFamily="2" charset="2"/>
              <a:buChar char="q"/>
            </a:pPr>
            <a:r>
              <a:rPr lang="en-GB" sz="1600"/>
              <a:t> Disagree</a:t>
            </a:r>
          </a:p>
          <a:p>
            <a:pPr>
              <a:buFont typeface="Wingdings" panose="05000000000000000000" pitchFamily="2" charset="2"/>
              <a:buChar char="q"/>
            </a:pPr>
            <a:r>
              <a:rPr lang="en-GB" sz="1600"/>
              <a:t> Strongly Disagree</a:t>
            </a:r>
          </a:p>
          <a:p>
            <a:pPr marL="0" indent="0">
              <a:buNone/>
            </a:pPr>
            <a:endParaRPr lang="en-GB" sz="1600"/>
          </a:p>
          <a:p>
            <a:pPr marL="0" indent="0">
              <a:buNone/>
            </a:pPr>
            <a:r>
              <a:rPr lang="en-GB" sz="1600" b="1"/>
              <a:t>There are times when I feel anxious about using the OneDrive to collaborate with others.</a:t>
            </a:r>
          </a:p>
          <a:p>
            <a:pPr>
              <a:buFont typeface="Wingdings" panose="05000000000000000000" pitchFamily="2" charset="2"/>
              <a:buChar char="q"/>
            </a:pPr>
            <a:r>
              <a:rPr lang="en-GB" sz="1600"/>
              <a:t> Strongly Agree</a:t>
            </a:r>
          </a:p>
          <a:p>
            <a:pPr>
              <a:buFont typeface="Wingdings" panose="05000000000000000000" pitchFamily="2" charset="2"/>
              <a:buChar char="q"/>
            </a:pPr>
            <a:r>
              <a:rPr lang="en-GB" sz="1600"/>
              <a:t> Agree</a:t>
            </a:r>
          </a:p>
          <a:p>
            <a:pPr>
              <a:buFont typeface="Wingdings" panose="05000000000000000000" pitchFamily="2" charset="2"/>
              <a:buChar char="q"/>
            </a:pPr>
            <a:r>
              <a:rPr lang="en-GB" sz="1600"/>
              <a:t> Disagree</a:t>
            </a:r>
          </a:p>
          <a:p>
            <a:pPr>
              <a:buFont typeface="Wingdings" panose="05000000000000000000" pitchFamily="2" charset="2"/>
              <a:buChar char="q"/>
            </a:pPr>
            <a:r>
              <a:rPr lang="en-GB" sz="1600"/>
              <a:t> Strongly Disagree</a:t>
            </a:r>
            <a:endParaRPr lang="en-GB" sz="1600" dirty="0"/>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a:t>10</a:t>
            </a:r>
            <a:endParaRPr lang="en-GB" sz="1600" dirty="0"/>
          </a:p>
        </p:txBody>
      </p:sp>
    </p:spTree>
    <p:extLst>
      <p:ext uri="{BB962C8B-B14F-4D97-AF65-F5344CB8AC3E}">
        <p14:creationId xmlns:p14="http://schemas.microsoft.com/office/powerpoint/2010/main" val="631802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a:bodyPr>
          <a:lstStyle/>
          <a:p>
            <a:pPr marL="0" indent="0">
              <a:buNone/>
            </a:pPr>
            <a:r>
              <a:rPr lang="en-GB" sz="1600" b="1"/>
              <a:t>I actively avoid using technology to collaborate.</a:t>
            </a:r>
          </a:p>
          <a:p>
            <a:pPr>
              <a:buFont typeface="Wingdings" panose="05000000000000000000" pitchFamily="2" charset="2"/>
              <a:buChar char="q"/>
            </a:pPr>
            <a:r>
              <a:rPr lang="en-GB" sz="1600"/>
              <a:t>Strongly Agree</a:t>
            </a:r>
          </a:p>
          <a:p>
            <a:pPr>
              <a:buFont typeface="Wingdings" panose="05000000000000000000" pitchFamily="2" charset="2"/>
              <a:buChar char="q"/>
            </a:pPr>
            <a:r>
              <a:rPr lang="en-GB" sz="1600"/>
              <a:t> Agree</a:t>
            </a:r>
          </a:p>
          <a:p>
            <a:pPr>
              <a:buFont typeface="Wingdings" panose="05000000000000000000" pitchFamily="2" charset="2"/>
              <a:buChar char="q"/>
            </a:pPr>
            <a:r>
              <a:rPr lang="en-GB" sz="1600"/>
              <a:t> Disagree</a:t>
            </a:r>
          </a:p>
          <a:p>
            <a:pPr>
              <a:buFont typeface="Wingdings" panose="05000000000000000000" pitchFamily="2" charset="2"/>
              <a:buChar char="q"/>
            </a:pPr>
            <a:r>
              <a:rPr lang="en-GB" sz="1600"/>
              <a:t> Strongly Disagree.</a:t>
            </a:r>
          </a:p>
          <a:p>
            <a:pPr marL="0" indent="0" algn="ctr">
              <a:buNone/>
            </a:pPr>
            <a:endParaRPr lang="en-GB" sz="1600"/>
          </a:p>
          <a:p>
            <a:pPr marL="0" indent="0" algn="ctr">
              <a:buNone/>
            </a:pPr>
            <a:r>
              <a:rPr lang="en-GB" sz="1600" b="1"/>
              <a:t>Using technology to collaborate with others improves my work.</a:t>
            </a:r>
          </a:p>
          <a:p>
            <a:pPr>
              <a:buFont typeface="Wingdings" panose="05000000000000000000" pitchFamily="2" charset="2"/>
              <a:buChar char="q"/>
            </a:pPr>
            <a:r>
              <a:rPr lang="en-GB" sz="1600"/>
              <a:t>Strongly Agree</a:t>
            </a:r>
          </a:p>
          <a:p>
            <a:pPr>
              <a:buFont typeface="Wingdings" panose="05000000000000000000" pitchFamily="2" charset="2"/>
              <a:buChar char="q"/>
            </a:pPr>
            <a:r>
              <a:rPr lang="en-GB" sz="1600"/>
              <a:t>Agree</a:t>
            </a:r>
          </a:p>
          <a:p>
            <a:pPr>
              <a:buFont typeface="Wingdings" panose="05000000000000000000" pitchFamily="2" charset="2"/>
              <a:buChar char="q"/>
            </a:pPr>
            <a:r>
              <a:rPr lang="en-GB" sz="1600"/>
              <a:t>Disagree</a:t>
            </a:r>
          </a:p>
          <a:p>
            <a:pPr>
              <a:buFont typeface="Wingdings" panose="05000000000000000000" pitchFamily="2" charset="2"/>
              <a:buChar char="q"/>
            </a:pPr>
            <a:r>
              <a:rPr lang="en-GB" sz="1600"/>
              <a:t>Strongly Disagree</a:t>
            </a:r>
            <a:endParaRPr lang="en-GB" sz="1600" dirty="0"/>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a:t>10</a:t>
            </a:r>
            <a:endParaRPr lang="en-GB" sz="1600" dirty="0"/>
          </a:p>
        </p:txBody>
      </p:sp>
    </p:spTree>
    <p:extLst>
      <p:ext uri="{BB962C8B-B14F-4D97-AF65-F5344CB8AC3E}">
        <p14:creationId xmlns:p14="http://schemas.microsoft.com/office/powerpoint/2010/main" val="1437360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a:bodyPr>
          <a:lstStyle/>
          <a:p>
            <a:pPr marL="0" indent="0">
              <a:buNone/>
            </a:pPr>
            <a:r>
              <a:rPr lang="en-GB" sz="1600" b="1"/>
              <a:t>Collaborating online to create a group task feels easy for me.</a:t>
            </a:r>
          </a:p>
          <a:p>
            <a:pPr>
              <a:buFont typeface="Wingdings" panose="05000000000000000000" pitchFamily="2" charset="2"/>
              <a:buChar char="q"/>
            </a:pPr>
            <a:r>
              <a:rPr lang="en-GB" sz="1600"/>
              <a:t>Strongly Agree</a:t>
            </a:r>
          </a:p>
          <a:p>
            <a:pPr>
              <a:buFont typeface="Wingdings" panose="05000000000000000000" pitchFamily="2" charset="2"/>
              <a:buChar char="q"/>
            </a:pPr>
            <a:r>
              <a:rPr lang="en-GB" sz="1600"/>
              <a:t>Agree</a:t>
            </a:r>
          </a:p>
          <a:p>
            <a:pPr>
              <a:buFont typeface="Wingdings" panose="05000000000000000000" pitchFamily="2" charset="2"/>
              <a:buChar char="q"/>
            </a:pPr>
            <a:r>
              <a:rPr lang="en-GB" sz="1600"/>
              <a:t>Disagree</a:t>
            </a:r>
          </a:p>
          <a:p>
            <a:pPr>
              <a:buFont typeface="Wingdings" panose="05000000000000000000" pitchFamily="2" charset="2"/>
              <a:buChar char="q"/>
            </a:pPr>
            <a:r>
              <a:rPr lang="en-GB" sz="1600"/>
              <a:t>Strongly Disagree</a:t>
            </a:r>
          </a:p>
          <a:p>
            <a:pPr marL="0" indent="0" algn="ctr">
              <a:buNone/>
            </a:pPr>
            <a:endParaRPr lang="en-GB" sz="1600"/>
          </a:p>
          <a:p>
            <a:pPr marL="0" indent="0">
              <a:buNone/>
            </a:pPr>
            <a:r>
              <a:rPr lang="en-GB" sz="1600" b="1"/>
              <a:t>Collaborating online to create a group task feels very challenging for me.</a:t>
            </a:r>
          </a:p>
          <a:p>
            <a:pPr>
              <a:buFont typeface="Wingdings" panose="05000000000000000000" pitchFamily="2" charset="2"/>
              <a:buChar char="q"/>
            </a:pPr>
            <a:r>
              <a:rPr lang="en-GB" sz="1600"/>
              <a:t>Strongly Agree</a:t>
            </a:r>
          </a:p>
          <a:p>
            <a:pPr>
              <a:buFont typeface="Wingdings" panose="05000000000000000000" pitchFamily="2" charset="2"/>
              <a:buChar char="q"/>
            </a:pPr>
            <a:r>
              <a:rPr lang="en-GB" sz="1600"/>
              <a:t>Agree </a:t>
            </a:r>
          </a:p>
          <a:p>
            <a:pPr>
              <a:buFont typeface="Wingdings" panose="05000000000000000000" pitchFamily="2" charset="2"/>
              <a:buChar char="q"/>
            </a:pPr>
            <a:r>
              <a:rPr lang="en-GB" sz="1600"/>
              <a:t>Disagree </a:t>
            </a:r>
          </a:p>
          <a:p>
            <a:pPr>
              <a:buFont typeface="Wingdings" panose="05000000000000000000" pitchFamily="2" charset="2"/>
              <a:buChar char="q"/>
            </a:pPr>
            <a:r>
              <a:rPr lang="en-GB" sz="1600"/>
              <a:t>Strongly Disagree</a:t>
            </a:r>
            <a:endParaRPr lang="en-GB" sz="1600" dirty="0"/>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a:t>10</a:t>
            </a:r>
            <a:endParaRPr lang="en-GB" sz="1600" dirty="0"/>
          </a:p>
        </p:txBody>
      </p:sp>
    </p:spTree>
    <p:extLst>
      <p:ext uri="{BB962C8B-B14F-4D97-AF65-F5344CB8AC3E}">
        <p14:creationId xmlns:p14="http://schemas.microsoft.com/office/powerpoint/2010/main" val="37606849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8310</TotalTime>
  <Words>2381</Words>
  <Application>Microsoft Office PowerPoint</Application>
  <PresentationFormat>Widescreen</PresentationFormat>
  <Paragraphs>180</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Tw Cen MT</vt:lpstr>
      <vt:lpstr>Wingdings</vt:lpstr>
      <vt:lpstr>Wingdings 3</vt:lpstr>
      <vt:lpstr>Integral</vt:lpstr>
      <vt:lpstr>Skills and Research Methods  Reflective Report   (BMSW4003_BIRM)</vt:lpstr>
      <vt:lpstr>Table of Content</vt:lpstr>
      <vt:lpstr>Introduction</vt:lpstr>
      <vt:lpstr>Research Method</vt:lpstr>
      <vt:lpstr>Ethical Consideration</vt:lpstr>
      <vt:lpstr>Research Question  How do students use technology to collaborate at UWTSD?</vt:lpstr>
      <vt:lpstr>Research Results</vt:lpstr>
      <vt:lpstr>Discussion</vt:lpstr>
      <vt:lpstr>PowerPoint Presentation</vt:lpstr>
      <vt:lpstr>Conclusion</vt:lpstr>
      <vt:lpstr>Reference List</vt:lpstr>
      <vt:lpstr>Appendix Questioner</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Research Methods   (BMSW4003_BIRM)</dc:title>
  <dc:creator>Arkeny Armageddon</dc:creator>
  <cp:lastModifiedBy>Arkeny Armageddon</cp:lastModifiedBy>
  <cp:revision>67</cp:revision>
  <dcterms:created xsi:type="dcterms:W3CDTF">2022-08-09T20:31:40Z</dcterms:created>
  <dcterms:modified xsi:type="dcterms:W3CDTF">2022-08-22T14:58:06Z</dcterms:modified>
</cp:coreProperties>
</file>