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71"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300" r:id="rId45"/>
    <p:sldId id="312" r:id="rId46"/>
    <p:sldId id="301" r:id="rId47"/>
    <p:sldId id="302" r:id="rId48"/>
    <p:sldId id="303" r:id="rId49"/>
    <p:sldId id="304" r:id="rId50"/>
    <p:sldId id="305" r:id="rId51"/>
    <p:sldId id="306" r:id="rId52"/>
    <p:sldId id="307" r:id="rId53"/>
    <p:sldId id="308" r:id="rId54"/>
    <p:sldId id="309" r:id="rId55"/>
    <p:sldId id="310" r:id="rId56"/>
    <p:sldId id="311" r:id="rId57"/>
    <p:sldId id="313" r:id="rId58"/>
    <p:sldId id="314" r:id="rId59"/>
    <p:sldId id="315" r:id="rId60"/>
    <p:sldId id="316" r:id="rId61"/>
    <p:sldId id="317" r:id="rId62"/>
    <p:sldId id="318" r:id="rId63"/>
    <p:sldId id="319" r:id="rId64"/>
    <p:sldId id="320" r:id="rId65"/>
    <p:sldId id="321" r:id="rId66"/>
    <p:sldId id="322" r:id="rId67"/>
    <p:sldId id="323" r:id="rId68"/>
    <p:sldId id="324" r:id="rId69"/>
    <p:sldId id="325" r:id="rId70"/>
    <p:sldId id="326" r:id="rId71"/>
    <p:sldId id="327" r:id="rId72"/>
    <p:sldId id="328" r:id="rId73"/>
    <p:sldId id="329" r:id="rId74"/>
    <p:sldId id="330" r:id="rId75"/>
    <p:sldId id="331" r:id="rId76"/>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6" d="100"/>
          <a:sy n="76" d="100"/>
        </p:scale>
        <p:origin x="-1194" y="1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A4C9819F-D3BE-48C5-B4A4-957749D8DE94}"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FCA965FF-EAE7-40F2-AFCB-6CF3F9FFFAC4}"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09FA33C6-8D07-4C41-AEAD-B444450B0EAA}"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B72A112A-1C84-4237-A226-40089A8DF8E0}"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4798BCCC-F7B4-4EFE-A016-F415176DCC6A}"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6F05267E-C249-4A0E-935F-13D333A9D763}"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689CD21F-20E2-407B-B622-6845B3766454}"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21F7F0C9-90B6-4634-9A5B-53A017D771AA}"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36A18889-D4BC-4D36-B14E-516A42619BFC}"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C53AA754-C2AD-447F-8906-FF69F90FE8FD}"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C6239F1C-AEFA-421D-A937-7CA37465237F}"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defRPr/>
            </a:pPr>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a:defRPr/>
            </a:pPr>
            <a:fld id="{45A3FC30-5825-43BE-B33D-3516A9858E16}"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pPr eaLnBrk="1" hangingPunct="1"/>
            <a:r>
              <a:rPr lang="en-GB" smtClean="0"/>
              <a:t>Logistics</a:t>
            </a:r>
          </a:p>
        </p:txBody>
      </p:sp>
      <p:sp>
        <p:nvSpPr>
          <p:cNvPr id="2051" name="Rectangle 3"/>
          <p:cNvSpPr>
            <a:spLocks noGrp="1" noChangeArrowheads="1"/>
          </p:cNvSpPr>
          <p:nvPr>
            <p:ph type="subTitle" idx="1"/>
          </p:nvPr>
        </p:nvSpPr>
        <p:spPr/>
        <p:txBody>
          <a:bodyPr/>
          <a:lstStyle/>
          <a:p>
            <a:pPr eaLnBrk="1" hangingPunct="1"/>
            <a:r>
              <a:rPr lang="en-GB" smtClean="0"/>
              <a:t>By</a:t>
            </a:r>
          </a:p>
          <a:p>
            <a:pPr eaLnBrk="1" hangingPunct="1"/>
            <a:r>
              <a:rPr lang="en-GB" smtClean="0"/>
              <a:t>Andrew Thorn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pPr eaLnBrk="1" hangingPunct="1"/>
            <a:r>
              <a:rPr lang="en-GB" smtClean="0"/>
              <a:t>Logistics</a:t>
            </a:r>
          </a:p>
        </p:txBody>
      </p:sp>
      <p:sp>
        <p:nvSpPr>
          <p:cNvPr id="3075" name="Rectangle 3"/>
          <p:cNvSpPr>
            <a:spLocks noGrp="1" noChangeArrowheads="1"/>
          </p:cNvSpPr>
          <p:nvPr>
            <p:ph type="body" idx="1"/>
          </p:nvPr>
        </p:nvSpPr>
        <p:spPr/>
        <p:txBody>
          <a:bodyPr/>
          <a:lstStyle/>
          <a:p>
            <a:pPr eaLnBrk="1" hangingPunct="1">
              <a:buFontTx/>
              <a:buNone/>
            </a:pPr>
            <a:r>
              <a:rPr lang="en-GB" b="1" u="sng" smtClean="0"/>
              <a:t>Definition</a:t>
            </a:r>
          </a:p>
          <a:p>
            <a:pPr eaLnBrk="1" hangingPunct="1">
              <a:buFontTx/>
              <a:buNone/>
            </a:pPr>
            <a:r>
              <a:rPr lang="en-GB" smtClean="0"/>
              <a:t>	</a:t>
            </a:r>
            <a:r>
              <a:rPr lang="en-GB" i="1" smtClean="0"/>
              <a:t>‘Is the function responsible for the flow of materials from suppliers into an organisation, through operations within the organisation, and then out to customers</a:t>
            </a:r>
          </a:p>
          <a:p>
            <a:pPr eaLnBrk="1" hangingPunct="1">
              <a:buFontTx/>
              <a:buNone/>
            </a:pPr>
            <a:r>
              <a:rPr lang="en-GB" i="1" smtClean="0"/>
              <a:t>	</a:t>
            </a:r>
            <a:r>
              <a:rPr lang="en-GB" smtClean="0"/>
              <a:t>(Waters, 2003)</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GB" smtClean="0"/>
              <a:t>Logistics</a:t>
            </a:r>
          </a:p>
        </p:txBody>
      </p:sp>
      <p:sp>
        <p:nvSpPr>
          <p:cNvPr id="4099" name="Rectangle 3"/>
          <p:cNvSpPr>
            <a:spLocks noGrp="1" noChangeArrowheads="1"/>
          </p:cNvSpPr>
          <p:nvPr>
            <p:ph type="body" idx="1"/>
          </p:nvPr>
        </p:nvSpPr>
        <p:spPr/>
        <p:txBody>
          <a:bodyPr/>
          <a:lstStyle/>
          <a:p>
            <a:pPr eaLnBrk="1" hangingPunct="1">
              <a:lnSpc>
                <a:spcPct val="90000"/>
              </a:lnSpc>
              <a:buFontTx/>
              <a:buNone/>
            </a:pPr>
            <a:r>
              <a:rPr lang="en-GB" b="1" u="sng" smtClean="0"/>
              <a:t>Definition</a:t>
            </a:r>
          </a:p>
          <a:p>
            <a:pPr eaLnBrk="1" hangingPunct="1">
              <a:lnSpc>
                <a:spcPct val="90000"/>
              </a:lnSpc>
              <a:buFontTx/>
              <a:buNone/>
            </a:pPr>
            <a:r>
              <a:rPr lang="en-GB" smtClean="0"/>
              <a:t>	</a:t>
            </a:r>
            <a:r>
              <a:rPr lang="en-GB" i="1" smtClean="0"/>
              <a:t>‘Logistics is the process of planning, implementing and controlling the efficient, cost-effective flow and storage of raw materials, in-process inventory, finished goods and related information from point of origin to point of consumption for the purpose of conforming to customer requirements.’</a:t>
            </a:r>
            <a:endParaRPr lang="en-GB" smtClean="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smtClean="0"/>
              <a:t>Activities of Logistics</a:t>
            </a:r>
          </a:p>
        </p:txBody>
      </p:sp>
      <p:sp>
        <p:nvSpPr>
          <p:cNvPr id="5123" name="Rectangle 3"/>
          <p:cNvSpPr>
            <a:spLocks noGrp="1" noChangeArrowheads="1"/>
          </p:cNvSpPr>
          <p:nvPr>
            <p:ph type="body" idx="1"/>
          </p:nvPr>
        </p:nvSpPr>
        <p:spPr>
          <a:xfrm>
            <a:off x="457200" y="1600200"/>
            <a:ext cx="8229600" cy="4997450"/>
          </a:xfrm>
        </p:spPr>
        <p:txBody>
          <a:bodyPr/>
          <a:lstStyle/>
          <a:p>
            <a:pPr eaLnBrk="1" hangingPunct="1"/>
            <a:r>
              <a:rPr lang="en-GB" smtClean="0"/>
              <a:t>Procurement</a:t>
            </a:r>
          </a:p>
          <a:p>
            <a:pPr eaLnBrk="1" hangingPunct="1"/>
            <a:r>
              <a:rPr lang="en-GB" b="1" u="sng" smtClean="0"/>
              <a:t>Inward transport</a:t>
            </a:r>
            <a:r>
              <a:rPr lang="en-GB" smtClean="0"/>
              <a:t>: -moves materials from suppliers to the organisation’s receiving area</a:t>
            </a:r>
            <a:endParaRPr lang="en-GB" b="1" u="sng" smtClean="0"/>
          </a:p>
          <a:p>
            <a:pPr eaLnBrk="1" hangingPunct="1"/>
            <a:r>
              <a:rPr lang="en-GB" b="1" u="sng" smtClean="0"/>
              <a:t>Receiving</a:t>
            </a:r>
            <a:r>
              <a:rPr lang="en-GB" smtClean="0"/>
              <a:t>: - makes sure that materials delivered correspond to the order, acknowledges receipt, unloads delivery vehicles, inspects materials for damage, and sorts them</a:t>
            </a:r>
            <a:endParaRPr lang="en-GB" b="1" u="sng" smtClean="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457200" y="0"/>
            <a:ext cx="8229600" cy="908050"/>
          </a:xfrm>
        </p:spPr>
        <p:txBody>
          <a:bodyPr/>
          <a:lstStyle/>
          <a:p>
            <a:pPr eaLnBrk="1" hangingPunct="1"/>
            <a:r>
              <a:rPr lang="en-GB" smtClean="0"/>
              <a:t>Activities of Logistics</a:t>
            </a:r>
          </a:p>
        </p:txBody>
      </p:sp>
      <p:sp>
        <p:nvSpPr>
          <p:cNvPr id="6147" name="Rectangle 3"/>
          <p:cNvSpPr>
            <a:spLocks noGrp="1" noChangeArrowheads="1"/>
          </p:cNvSpPr>
          <p:nvPr>
            <p:ph type="body" idx="1"/>
          </p:nvPr>
        </p:nvSpPr>
        <p:spPr>
          <a:xfrm>
            <a:off x="179388" y="1196975"/>
            <a:ext cx="8785225" cy="5400675"/>
          </a:xfrm>
        </p:spPr>
        <p:txBody>
          <a:bodyPr/>
          <a:lstStyle/>
          <a:p>
            <a:pPr eaLnBrk="1" hangingPunct="1">
              <a:lnSpc>
                <a:spcPct val="90000"/>
              </a:lnSpc>
            </a:pPr>
            <a:endParaRPr lang="en-GB" sz="2800" b="1" u="sng" smtClean="0"/>
          </a:p>
          <a:p>
            <a:pPr eaLnBrk="1" hangingPunct="1">
              <a:lnSpc>
                <a:spcPct val="90000"/>
              </a:lnSpc>
            </a:pPr>
            <a:r>
              <a:rPr lang="en-GB" sz="2800" b="1" u="sng" smtClean="0"/>
              <a:t>Warehousing</a:t>
            </a:r>
            <a:r>
              <a:rPr lang="en-GB" sz="2800" smtClean="0"/>
              <a:t>: - moves material into storage, and takes care of them until they are needed</a:t>
            </a:r>
            <a:endParaRPr lang="en-GB" sz="2800" b="1" u="sng" smtClean="0"/>
          </a:p>
          <a:p>
            <a:pPr eaLnBrk="1" hangingPunct="1">
              <a:lnSpc>
                <a:spcPct val="90000"/>
              </a:lnSpc>
            </a:pPr>
            <a:r>
              <a:rPr lang="en-GB" sz="2800" b="1" u="sng" smtClean="0"/>
              <a:t>Stock control</a:t>
            </a:r>
            <a:r>
              <a:rPr lang="en-GB" sz="2800" smtClean="0"/>
              <a:t>: - sets the policies for stock control</a:t>
            </a:r>
            <a:endParaRPr lang="en-GB" sz="2800" b="1" u="sng" smtClean="0"/>
          </a:p>
          <a:p>
            <a:pPr eaLnBrk="1" hangingPunct="1">
              <a:lnSpc>
                <a:spcPct val="90000"/>
              </a:lnSpc>
            </a:pPr>
            <a:r>
              <a:rPr lang="en-GB" sz="2800" b="1" u="sng" smtClean="0"/>
              <a:t>Order picking</a:t>
            </a:r>
            <a:r>
              <a:rPr lang="en-GB" sz="2800" smtClean="0"/>
              <a:t>: - finds and removes materials from stores</a:t>
            </a:r>
            <a:endParaRPr lang="en-GB" sz="2800" b="1" u="sng" smtClean="0"/>
          </a:p>
          <a:p>
            <a:pPr eaLnBrk="1" hangingPunct="1">
              <a:lnSpc>
                <a:spcPct val="90000"/>
              </a:lnSpc>
            </a:pPr>
            <a:r>
              <a:rPr lang="en-GB" sz="2800" b="1" u="sng" smtClean="0"/>
              <a:t>Materials handling</a:t>
            </a:r>
            <a:r>
              <a:rPr lang="en-GB" sz="2800" smtClean="0"/>
              <a:t>: - moves materials through the operations within an organisation.  The aim of materials handling is to give efficient movements, with short journeys, using appropriate equipment, with little damage, and using special packaging and handling where needed</a:t>
            </a:r>
            <a:endParaRPr lang="en-GB" sz="2800" b="1" u="sng" smtClean="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smtClean="0"/>
              <a:t>Activities of Logistics</a:t>
            </a:r>
          </a:p>
        </p:txBody>
      </p:sp>
      <p:sp>
        <p:nvSpPr>
          <p:cNvPr id="7171" name="Rectangle 3"/>
          <p:cNvSpPr>
            <a:spLocks noGrp="1" noChangeArrowheads="1"/>
          </p:cNvSpPr>
          <p:nvPr>
            <p:ph type="body" idx="1"/>
          </p:nvPr>
        </p:nvSpPr>
        <p:spPr>
          <a:xfrm>
            <a:off x="457200" y="1600200"/>
            <a:ext cx="8229600" cy="4997450"/>
          </a:xfrm>
        </p:spPr>
        <p:txBody>
          <a:bodyPr/>
          <a:lstStyle/>
          <a:p>
            <a:pPr eaLnBrk="1" hangingPunct="1"/>
            <a:r>
              <a:rPr lang="en-GB" b="1" u="sng" smtClean="0"/>
              <a:t>Outward transport</a:t>
            </a:r>
            <a:r>
              <a:rPr lang="en-GB" smtClean="0"/>
              <a:t>: - takes materials from the departure area and delivers them to customers</a:t>
            </a:r>
            <a:endParaRPr lang="en-GB" b="1" u="sng" smtClean="0"/>
          </a:p>
          <a:p>
            <a:pPr eaLnBrk="1" hangingPunct="1"/>
            <a:r>
              <a:rPr lang="en-GB" b="1" u="sng" smtClean="0"/>
              <a:t>Physical distribution management</a:t>
            </a:r>
            <a:r>
              <a:rPr lang="en-GB" smtClean="0"/>
              <a:t>: - activities that deliver finished goods to customers, including outward transport.  It is often aligned with marketing and forms an important link with downstream activities</a:t>
            </a:r>
            <a:endParaRPr lang="en-GB" b="1" u="sng" smtClean="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smtClean="0"/>
              <a:t>Activities of Logistics</a:t>
            </a:r>
          </a:p>
        </p:txBody>
      </p:sp>
      <p:sp>
        <p:nvSpPr>
          <p:cNvPr id="8195" name="Rectangle 3"/>
          <p:cNvSpPr>
            <a:spLocks noGrp="1" noChangeArrowheads="1"/>
          </p:cNvSpPr>
          <p:nvPr>
            <p:ph type="body" idx="1"/>
          </p:nvPr>
        </p:nvSpPr>
        <p:spPr>
          <a:xfrm>
            <a:off x="457200" y="1600200"/>
            <a:ext cx="8229600" cy="4997450"/>
          </a:xfrm>
        </p:spPr>
        <p:txBody>
          <a:bodyPr/>
          <a:lstStyle/>
          <a:p>
            <a:pPr eaLnBrk="1" hangingPunct="1"/>
            <a:r>
              <a:rPr lang="en-GB" b="1" u="sng" smtClean="0"/>
              <a:t>Recycling, returns and waste disposal</a:t>
            </a:r>
            <a:r>
              <a:rPr lang="en-GB" smtClean="0"/>
              <a:t>: even when products have been delivered to customers, the work of logistics may not be finished.  These might, for example, be problems with delivered materials-perhaps they were delivered, or they were the wrong type- and they have to be collected and brought back.  Activities that return materials back to an organisation are called</a:t>
            </a:r>
            <a:endParaRPr lang="en-GB" b="1" u="sng" smtClean="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smtClean="0"/>
              <a:t>Activities of Logistics</a:t>
            </a:r>
          </a:p>
        </p:txBody>
      </p:sp>
      <p:sp>
        <p:nvSpPr>
          <p:cNvPr id="9219" name="Rectangle 3"/>
          <p:cNvSpPr>
            <a:spLocks noGrp="1" noChangeArrowheads="1"/>
          </p:cNvSpPr>
          <p:nvPr>
            <p:ph type="body" idx="1"/>
          </p:nvPr>
        </p:nvSpPr>
        <p:spPr>
          <a:xfrm>
            <a:off x="457200" y="1600200"/>
            <a:ext cx="8229600" cy="4997450"/>
          </a:xfrm>
        </p:spPr>
        <p:txBody>
          <a:bodyPr/>
          <a:lstStyle/>
          <a:p>
            <a:pPr eaLnBrk="1" hangingPunct="1"/>
            <a:r>
              <a:rPr lang="en-GB" b="1" u="sng" smtClean="0"/>
              <a:t>Location</a:t>
            </a:r>
            <a:r>
              <a:rPr lang="en-GB" smtClean="0"/>
              <a:t>: - some of the logistics activities can be done in different locations.  Stocks of finished goods, for example, can be held at the end of production, moved to nearly warehouses, put into stores nearer to customers, passed on to be managed by other organisations, or a range of alternatives.  Logistics has to find the best locations for these activities- or at least play a significant role in the decisions.</a:t>
            </a:r>
            <a:endParaRPr lang="en-GB" b="1" u="sng" smtClean="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smtClean="0"/>
              <a:t>Aims of Logistics</a:t>
            </a:r>
          </a:p>
        </p:txBody>
      </p:sp>
      <p:sp>
        <p:nvSpPr>
          <p:cNvPr id="10243" name="Rectangle 3"/>
          <p:cNvSpPr>
            <a:spLocks noGrp="1" noChangeArrowheads="1"/>
          </p:cNvSpPr>
          <p:nvPr>
            <p:ph type="body" idx="1"/>
          </p:nvPr>
        </p:nvSpPr>
        <p:spPr/>
        <p:txBody>
          <a:bodyPr/>
          <a:lstStyle/>
          <a:p>
            <a:pPr marL="609600" indent="-609600" eaLnBrk="1" hangingPunct="1">
              <a:buFontTx/>
              <a:buAutoNum type="arabicPeriod"/>
            </a:pPr>
            <a:r>
              <a:rPr lang="en-GB" smtClean="0"/>
              <a:t>Manage the flow of materials through a supply chain</a:t>
            </a:r>
          </a:p>
          <a:p>
            <a:pPr marL="609600" indent="-609600" eaLnBrk="1" hangingPunct="1">
              <a:buFontTx/>
              <a:buAutoNum type="arabicPeriod"/>
            </a:pPr>
            <a:endParaRPr lang="en-GB" smtClean="0"/>
          </a:p>
          <a:p>
            <a:pPr marL="609600" indent="-609600" eaLnBrk="1" hangingPunct="1">
              <a:buFontTx/>
              <a:buAutoNum type="arabicPeriod"/>
            </a:pPr>
            <a:r>
              <a:rPr lang="en-GB" smtClean="0"/>
              <a:t>To achieve high customer satisfaction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smtClean="0"/>
              <a:t>Importance of Logistics</a:t>
            </a:r>
          </a:p>
        </p:txBody>
      </p:sp>
      <p:sp>
        <p:nvSpPr>
          <p:cNvPr id="11267" name="Rectangle 3"/>
          <p:cNvSpPr>
            <a:spLocks noGrp="1" noChangeArrowheads="1"/>
          </p:cNvSpPr>
          <p:nvPr>
            <p:ph type="body" idx="1"/>
          </p:nvPr>
        </p:nvSpPr>
        <p:spPr/>
        <p:txBody>
          <a:bodyPr/>
          <a:lstStyle/>
          <a:p>
            <a:pPr eaLnBrk="1" hangingPunct="1">
              <a:buFontTx/>
              <a:buNone/>
            </a:pPr>
            <a:r>
              <a:rPr lang="en-GB" b="1" u="sng" smtClean="0"/>
              <a:t>Because</a:t>
            </a:r>
            <a:r>
              <a:rPr lang="en-GB" smtClean="0"/>
              <a:t>: -</a:t>
            </a:r>
          </a:p>
          <a:p>
            <a:pPr eaLnBrk="1" hangingPunct="1"/>
            <a:r>
              <a:rPr lang="en-GB" smtClean="0"/>
              <a:t>It is essential, as all organisations, even those offering intangible services, rely on the movement of materials</a:t>
            </a:r>
          </a:p>
          <a:p>
            <a:pPr eaLnBrk="1" hangingPunct="1"/>
            <a:r>
              <a:rPr lang="en-GB" smtClean="0"/>
              <a:t>It is expensive, with costs often forming a surprisingly high proportion of turnover</a:t>
            </a:r>
          </a:p>
          <a:p>
            <a:pPr eaLnBrk="1" hangingPunct="1"/>
            <a:r>
              <a:rPr lang="en-GB" smtClean="0"/>
              <a:t>Directly affects profits and other measures of organisational performance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smtClean="0"/>
              <a:t>Importance of Logistics</a:t>
            </a:r>
          </a:p>
        </p:txBody>
      </p:sp>
      <p:sp>
        <p:nvSpPr>
          <p:cNvPr id="12291" name="Rectangle 3"/>
          <p:cNvSpPr>
            <a:spLocks noGrp="1" noChangeArrowheads="1"/>
          </p:cNvSpPr>
          <p:nvPr>
            <p:ph type="body" idx="1"/>
          </p:nvPr>
        </p:nvSpPr>
        <p:spPr>
          <a:xfrm>
            <a:off x="457200" y="1600200"/>
            <a:ext cx="8229600" cy="5068888"/>
          </a:xfrm>
        </p:spPr>
        <p:txBody>
          <a:bodyPr/>
          <a:lstStyle/>
          <a:p>
            <a:pPr eaLnBrk="1" hangingPunct="1">
              <a:lnSpc>
                <a:spcPct val="90000"/>
              </a:lnSpc>
              <a:buFontTx/>
              <a:buNone/>
            </a:pPr>
            <a:r>
              <a:rPr lang="en-GB" b="1" u="sng" smtClean="0"/>
              <a:t>Because</a:t>
            </a:r>
            <a:r>
              <a:rPr lang="en-GB" smtClean="0"/>
              <a:t>: -</a:t>
            </a:r>
          </a:p>
          <a:p>
            <a:pPr eaLnBrk="1" hangingPunct="1">
              <a:lnSpc>
                <a:spcPct val="90000"/>
              </a:lnSpc>
            </a:pPr>
            <a:r>
              <a:rPr lang="en-GB" smtClean="0"/>
              <a:t>It forms links with suppliers, developing mutually beneficial, long-term trading relationships</a:t>
            </a:r>
          </a:p>
          <a:p>
            <a:pPr eaLnBrk="1" hangingPunct="1">
              <a:lnSpc>
                <a:spcPct val="90000"/>
              </a:lnSpc>
            </a:pPr>
            <a:r>
              <a:rPr lang="en-GB" smtClean="0"/>
              <a:t>It forms links with customers, contributing to customer satisfaction and added value</a:t>
            </a:r>
          </a:p>
          <a:p>
            <a:pPr eaLnBrk="1" hangingPunct="1">
              <a:lnSpc>
                <a:spcPct val="90000"/>
              </a:lnSpc>
            </a:pPr>
            <a:r>
              <a:rPr lang="en-GB" smtClean="0"/>
              <a:t>Has major affect on lead-time, reliability and other measures of customer service determines the best size and location of facilities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smtClean="0"/>
              <a:t>Importance of Logistics</a:t>
            </a:r>
          </a:p>
        </p:txBody>
      </p:sp>
      <p:sp>
        <p:nvSpPr>
          <p:cNvPr id="13315" name="Rectangle 3"/>
          <p:cNvSpPr>
            <a:spLocks noGrp="1" noChangeArrowheads="1"/>
          </p:cNvSpPr>
          <p:nvPr>
            <p:ph type="body" idx="1"/>
          </p:nvPr>
        </p:nvSpPr>
        <p:spPr/>
        <p:txBody>
          <a:bodyPr/>
          <a:lstStyle/>
          <a:p>
            <a:pPr eaLnBrk="1" hangingPunct="1">
              <a:buFontTx/>
              <a:buNone/>
            </a:pPr>
            <a:r>
              <a:rPr lang="en-GB" b="1" u="sng" smtClean="0"/>
              <a:t>Because</a:t>
            </a:r>
            <a:r>
              <a:rPr lang="en-GB" smtClean="0"/>
              <a:t>: -</a:t>
            </a:r>
          </a:p>
          <a:p>
            <a:pPr eaLnBrk="1" hangingPunct="1"/>
            <a:r>
              <a:rPr lang="en-GB" smtClean="0"/>
              <a:t>Gives public exposure with visible locations, advertising on trucks’ ‘corporate citizenship’ and so on</a:t>
            </a:r>
          </a:p>
          <a:p>
            <a:pPr eaLnBrk="1" hangingPunct="1"/>
            <a:r>
              <a:rPr lang="en-GB" smtClean="0"/>
              <a:t>Can encourage growth of other organisations- such as suppliers and intermediaries offering specialised services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smtClean="0"/>
              <a:t>Pressures to Improve Logistics</a:t>
            </a:r>
          </a:p>
        </p:txBody>
      </p:sp>
      <p:sp>
        <p:nvSpPr>
          <p:cNvPr id="14339" name="Rectangle 3"/>
          <p:cNvSpPr>
            <a:spLocks noGrp="1" noChangeArrowheads="1"/>
          </p:cNvSpPr>
          <p:nvPr>
            <p:ph type="body" idx="1"/>
          </p:nvPr>
        </p:nvSpPr>
        <p:spPr>
          <a:xfrm>
            <a:off x="457200" y="1600200"/>
            <a:ext cx="8229600" cy="5068888"/>
          </a:xfrm>
        </p:spPr>
        <p:txBody>
          <a:bodyPr/>
          <a:lstStyle/>
          <a:p>
            <a:pPr eaLnBrk="1" hangingPunct="1">
              <a:lnSpc>
                <a:spcPct val="90000"/>
              </a:lnSpc>
            </a:pPr>
            <a:r>
              <a:rPr lang="en-GB" smtClean="0"/>
              <a:t>Customers are more knowledgeable and demand higher quality, lower costs and better service</a:t>
            </a:r>
          </a:p>
          <a:p>
            <a:pPr eaLnBrk="1" hangingPunct="1">
              <a:lnSpc>
                <a:spcPct val="90000"/>
              </a:lnSpc>
            </a:pPr>
            <a:r>
              <a:rPr lang="en-GB" smtClean="0"/>
              <a:t>Competition is getting fiercer, and organisations must look at every opportunity to remain competitive</a:t>
            </a:r>
          </a:p>
          <a:p>
            <a:pPr eaLnBrk="1" hangingPunct="1">
              <a:lnSpc>
                <a:spcPct val="90000"/>
              </a:lnSpc>
            </a:pPr>
            <a:r>
              <a:rPr lang="en-GB" smtClean="0"/>
              <a:t>There is changing power in the supply chain.  Very large retail chains (Tesco’s) demand customised logistics from their suppliers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smtClean="0"/>
              <a:t>Pressures to Improve Logistics</a:t>
            </a:r>
          </a:p>
        </p:txBody>
      </p:sp>
      <p:sp>
        <p:nvSpPr>
          <p:cNvPr id="15363"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sz="2800" smtClean="0"/>
              <a:t>Organisations are introducing new types of operation, such as just-in-time, lean, time compression, flexible manufacturing, mass customisation, virtual operations and so on</a:t>
            </a:r>
          </a:p>
          <a:p>
            <a:pPr eaLnBrk="1" hangingPunct="1">
              <a:lnSpc>
                <a:spcPct val="90000"/>
              </a:lnSpc>
            </a:pPr>
            <a:r>
              <a:rPr lang="en-GB" sz="2800" smtClean="0"/>
              <a:t>Some organisations are turning from a product focus to a process focus.  This encourages improvement to operations</a:t>
            </a:r>
          </a:p>
          <a:p>
            <a:pPr eaLnBrk="1" hangingPunct="1">
              <a:lnSpc>
                <a:spcPct val="90000"/>
              </a:lnSpc>
            </a:pPr>
            <a:r>
              <a:rPr lang="en-GB" sz="2800" smtClean="0"/>
              <a:t>There have been considerable improvements in communication.  These allow electronic data interchange (EDI), item coding, electronic fund transfer (EFT), e-commerce, shared knowledge systems, and other new practices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smtClean="0"/>
              <a:t>Pressures to Improve Logistics</a:t>
            </a:r>
          </a:p>
        </p:txBody>
      </p:sp>
      <p:sp>
        <p:nvSpPr>
          <p:cNvPr id="16387" name="Rectangle 3"/>
          <p:cNvSpPr>
            <a:spLocks noGrp="1" noChangeArrowheads="1"/>
          </p:cNvSpPr>
          <p:nvPr>
            <p:ph type="body" idx="1"/>
          </p:nvPr>
        </p:nvSpPr>
        <p:spPr>
          <a:xfrm>
            <a:off x="457200" y="1600200"/>
            <a:ext cx="8229600" cy="5068888"/>
          </a:xfrm>
        </p:spPr>
        <p:txBody>
          <a:bodyPr/>
          <a:lstStyle/>
          <a:p>
            <a:pPr eaLnBrk="1" hangingPunct="1"/>
            <a:r>
              <a:rPr lang="en-GB" sz="2800" smtClean="0"/>
              <a:t>Organisations are outsourcing peripheral activities and concentrating on their core operations.  Logistics is a useful area for third-party operators, with specialised companies offering a range of services</a:t>
            </a:r>
          </a:p>
          <a:p>
            <a:pPr eaLnBrk="1" hangingPunct="1"/>
            <a:r>
              <a:rPr lang="en-GB" sz="2800" smtClean="0"/>
              <a:t>Attitudes towards transport are changing, because of increased congestion on roads, concerns about air quality and pollution, broader environmental issues, government policies for the real cost of road transport, privatisation of rail services, deregulation of transport</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smtClean="0"/>
              <a:t>Current Trends</a:t>
            </a:r>
          </a:p>
        </p:txBody>
      </p:sp>
      <p:sp>
        <p:nvSpPr>
          <p:cNvPr id="17411" name="Rectangle 3"/>
          <p:cNvSpPr>
            <a:spLocks noGrp="1" noChangeArrowheads="1"/>
          </p:cNvSpPr>
          <p:nvPr>
            <p:ph type="body" idx="1"/>
          </p:nvPr>
        </p:nvSpPr>
        <p:spPr>
          <a:xfrm>
            <a:off x="457200" y="1600200"/>
            <a:ext cx="8229600" cy="5068888"/>
          </a:xfrm>
        </p:spPr>
        <p:txBody>
          <a:bodyPr/>
          <a:lstStyle/>
          <a:p>
            <a:pPr eaLnBrk="1" hangingPunct="1"/>
            <a:r>
              <a:rPr lang="en-GB" sz="2800" smtClean="0"/>
              <a:t>Logistics continually meets new challenges, and is changing faster now than at any time in the past</a:t>
            </a:r>
          </a:p>
          <a:p>
            <a:pPr eaLnBrk="1" hangingPunct="1"/>
            <a:r>
              <a:rPr lang="en-GB" sz="2800" smtClean="0"/>
              <a:t>Perhaps the most obvious change is the increasing use of technology</a:t>
            </a:r>
          </a:p>
          <a:p>
            <a:pPr eaLnBrk="1" hangingPunct="1"/>
            <a:r>
              <a:rPr lang="en-GB" sz="2800" smtClean="0"/>
              <a:t>Some of this appears directly in the movement of goods- such as electronic identification of packages, satellite tracking of lorries and automatic guidance systems- but the greatest impact has come with communications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smtClean="0"/>
              <a:t>Current Trends</a:t>
            </a:r>
          </a:p>
        </p:txBody>
      </p:sp>
      <p:sp>
        <p:nvSpPr>
          <p:cNvPr id="18435" name="Rectangle 3"/>
          <p:cNvSpPr>
            <a:spLocks noGrp="1" noChangeArrowheads="1"/>
          </p:cNvSpPr>
          <p:nvPr>
            <p:ph type="body" idx="1"/>
          </p:nvPr>
        </p:nvSpPr>
        <p:spPr>
          <a:xfrm>
            <a:off x="457200" y="1600200"/>
            <a:ext cx="8229600" cy="5068888"/>
          </a:xfrm>
        </p:spPr>
        <p:txBody>
          <a:bodyPr/>
          <a:lstStyle/>
          <a:p>
            <a:pPr eaLnBrk="1" hangingPunct="1">
              <a:lnSpc>
                <a:spcPct val="80000"/>
              </a:lnSpc>
              <a:buFontTx/>
              <a:buNone/>
            </a:pPr>
            <a:r>
              <a:rPr lang="en-GB" sz="2800" b="1" u="sng" smtClean="0"/>
              <a:t>Customer service</a:t>
            </a:r>
          </a:p>
          <a:p>
            <a:pPr eaLnBrk="1" hangingPunct="1">
              <a:lnSpc>
                <a:spcPct val="80000"/>
              </a:lnSpc>
            </a:pPr>
            <a:r>
              <a:rPr lang="en-GB" smtClean="0"/>
              <a:t>While striving for lower costs, organisations obviously have to maintain their service levels</a:t>
            </a:r>
          </a:p>
          <a:p>
            <a:pPr eaLnBrk="1" hangingPunct="1">
              <a:lnSpc>
                <a:spcPct val="80000"/>
              </a:lnSpc>
            </a:pPr>
            <a:r>
              <a:rPr lang="en-GB" smtClean="0"/>
              <a:t>Improved logistics means giving the service that customers want at the lowest possible cost.</a:t>
            </a:r>
          </a:p>
          <a:p>
            <a:pPr eaLnBrk="1" hangingPunct="1">
              <a:lnSpc>
                <a:spcPct val="80000"/>
              </a:lnSpc>
            </a:pPr>
            <a:r>
              <a:rPr lang="en-GB" smtClean="0"/>
              <a:t>A problem, of course, is finding the features that customers really want and the level of service they are willing to pay for</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smtClean="0"/>
              <a:t>Current Trends</a:t>
            </a:r>
          </a:p>
        </p:txBody>
      </p:sp>
      <p:sp>
        <p:nvSpPr>
          <p:cNvPr id="19459" name="Rectangle 3"/>
          <p:cNvSpPr>
            <a:spLocks noGrp="1" noChangeArrowheads="1"/>
          </p:cNvSpPr>
          <p:nvPr>
            <p:ph type="body" idx="1"/>
          </p:nvPr>
        </p:nvSpPr>
        <p:spPr>
          <a:xfrm>
            <a:off x="457200" y="1600200"/>
            <a:ext cx="8229600" cy="5068888"/>
          </a:xfrm>
        </p:spPr>
        <p:txBody>
          <a:bodyPr/>
          <a:lstStyle/>
          <a:p>
            <a:pPr eaLnBrk="1" hangingPunct="1">
              <a:lnSpc>
                <a:spcPct val="80000"/>
              </a:lnSpc>
              <a:buFontTx/>
              <a:buNone/>
            </a:pPr>
            <a:r>
              <a:rPr lang="en-GB" sz="2800" b="1" u="sng" smtClean="0"/>
              <a:t>Customer service</a:t>
            </a:r>
          </a:p>
          <a:p>
            <a:pPr eaLnBrk="1" hangingPunct="1">
              <a:lnSpc>
                <a:spcPct val="80000"/>
              </a:lnSpc>
            </a:pPr>
            <a:r>
              <a:rPr lang="en-GB" sz="2800" smtClean="0"/>
              <a:t>These vary widely in different circumstances, but a key factor is the </a:t>
            </a:r>
            <a:r>
              <a:rPr lang="en-GB" sz="2800" b="1" u="sng" smtClean="0"/>
              <a:t>lead time</a:t>
            </a:r>
            <a:endParaRPr lang="en-GB" sz="2800" smtClean="0"/>
          </a:p>
          <a:p>
            <a:pPr eaLnBrk="1" hangingPunct="1">
              <a:lnSpc>
                <a:spcPct val="80000"/>
              </a:lnSpc>
            </a:pPr>
            <a:r>
              <a:rPr lang="en-GB" sz="2800" smtClean="0"/>
              <a:t>This is the total time between ordering materials and having them delivered and available for use</a:t>
            </a:r>
          </a:p>
          <a:p>
            <a:pPr eaLnBrk="1" hangingPunct="1">
              <a:lnSpc>
                <a:spcPct val="80000"/>
              </a:lnSpc>
            </a:pPr>
            <a:r>
              <a:rPr lang="en-GB" sz="2800" smtClean="0"/>
              <a:t>Ideally, the lead time should be as close to zero as possible, and one approach to this uses </a:t>
            </a:r>
            <a:r>
              <a:rPr lang="en-GB" sz="2800" b="1" u="sng" smtClean="0"/>
              <a:t>synchronised</a:t>
            </a:r>
            <a:r>
              <a:rPr lang="en-GB" sz="2800" smtClean="0"/>
              <a:t> material movement</a:t>
            </a:r>
          </a:p>
          <a:p>
            <a:pPr eaLnBrk="1" hangingPunct="1">
              <a:lnSpc>
                <a:spcPct val="80000"/>
              </a:lnSpc>
            </a:pPr>
            <a:r>
              <a:rPr lang="en-GB" sz="2800" smtClean="0"/>
              <a:t>This makes information available to all parts of the supply chain at the same time, so that organisations can co-ordinate materials movement, rather than wait for messages to move up and down the chain</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smtClean="0"/>
              <a:t>Current Trends</a:t>
            </a:r>
          </a:p>
        </p:txBody>
      </p:sp>
      <p:sp>
        <p:nvSpPr>
          <p:cNvPr id="20483" name="Rectangle 3"/>
          <p:cNvSpPr>
            <a:spLocks noGrp="1" noChangeArrowheads="1"/>
          </p:cNvSpPr>
          <p:nvPr>
            <p:ph type="body" idx="1"/>
          </p:nvPr>
        </p:nvSpPr>
        <p:spPr>
          <a:xfrm>
            <a:off x="457200" y="1600200"/>
            <a:ext cx="8229600" cy="5068888"/>
          </a:xfrm>
        </p:spPr>
        <p:txBody>
          <a:bodyPr/>
          <a:lstStyle/>
          <a:p>
            <a:pPr eaLnBrk="1" hangingPunct="1">
              <a:lnSpc>
                <a:spcPct val="90000"/>
              </a:lnSpc>
              <a:buFontTx/>
              <a:buNone/>
            </a:pPr>
            <a:r>
              <a:rPr lang="en-GB" b="1" u="sng" smtClean="0"/>
              <a:t>Customer service</a:t>
            </a:r>
            <a:endParaRPr lang="en-GB" smtClean="0"/>
          </a:p>
          <a:p>
            <a:pPr eaLnBrk="1" hangingPunct="1">
              <a:lnSpc>
                <a:spcPct val="90000"/>
              </a:lnSpc>
            </a:pPr>
            <a:r>
              <a:rPr lang="en-GB" smtClean="0"/>
              <a:t>Another key factor for customer satisfaction is personalised products</a:t>
            </a:r>
          </a:p>
          <a:p>
            <a:pPr eaLnBrk="1" hangingPunct="1">
              <a:lnSpc>
                <a:spcPct val="90000"/>
              </a:lnSpc>
            </a:pPr>
            <a:r>
              <a:rPr lang="en-GB" smtClean="0"/>
              <a:t>Instead of buying a standard textbook, for example, you describe the contents you want and publisher supplies a volume with exactly these specifications</a:t>
            </a:r>
          </a:p>
          <a:p>
            <a:pPr eaLnBrk="1" hangingPunct="1">
              <a:lnSpc>
                <a:spcPct val="90000"/>
              </a:lnSpc>
            </a:pPr>
            <a:r>
              <a:rPr lang="en-GB" smtClean="0"/>
              <a:t>This is </a:t>
            </a:r>
            <a:r>
              <a:rPr lang="en-GB" b="1" u="sng" smtClean="0"/>
              <a:t>mass customisation</a:t>
            </a:r>
            <a:r>
              <a:rPr lang="en-GB" smtClean="0"/>
              <a:t>, which combines the benefits of mass production with the flexibility of customised products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smtClean="0"/>
              <a:t>Mass Customisation</a:t>
            </a:r>
          </a:p>
        </p:txBody>
      </p:sp>
      <p:sp>
        <p:nvSpPr>
          <p:cNvPr id="21507" name="Rectangle 3"/>
          <p:cNvSpPr>
            <a:spLocks noGrp="1" noChangeArrowheads="1"/>
          </p:cNvSpPr>
          <p:nvPr>
            <p:ph type="body" idx="1"/>
          </p:nvPr>
        </p:nvSpPr>
        <p:spPr>
          <a:xfrm>
            <a:off x="179388" y="1600200"/>
            <a:ext cx="8785225" cy="5068888"/>
          </a:xfrm>
        </p:spPr>
        <p:txBody>
          <a:bodyPr/>
          <a:lstStyle/>
          <a:p>
            <a:pPr eaLnBrk="1" hangingPunct="1">
              <a:lnSpc>
                <a:spcPct val="90000"/>
              </a:lnSpc>
            </a:pPr>
            <a:r>
              <a:rPr lang="en-GB" sz="2800" smtClean="0"/>
              <a:t>Dell computers was one of the first companies to use mass customisation.  They do not build standard computers but wait until a customer places an order on their website</a:t>
            </a:r>
          </a:p>
          <a:p>
            <a:pPr eaLnBrk="1" hangingPunct="1">
              <a:lnSpc>
                <a:spcPct val="90000"/>
              </a:lnSpc>
            </a:pPr>
            <a:r>
              <a:rPr lang="en-GB" sz="2800" smtClean="0"/>
              <a:t>Then they build a computer for the specific order</a:t>
            </a:r>
          </a:p>
          <a:p>
            <a:pPr eaLnBrk="1" hangingPunct="1">
              <a:lnSpc>
                <a:spcPct val="90000"/>
              </a:lnSpc>
            </a:pPr>
            <a:r>
              <a:rPr lang="en-GB" sz="2800" smtClean="0"/>
              <a:t>Logistics makes sure that the necessary materials are always available for manufacturing, and it delivers the finished machine quickly to the customer</a:t>
            </a:r>
          </a:p>
          <a:p>
            <a:pPr eaLnBrk="1" hangingPunct="1">
              <a:lnSpc>
                <a:spcPct val="90000"/>
              </a:lnSpc>
            </a:pPr>
            <a:r>
              <a:rPr lang="en-GB" sz="2800" smtClean="0"/>
              <a:t>Dell work so closely with their suppliers that they have developed ‘virtual integration’ where they all seem to be part of the same company</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smtClean="0"/>
              <a:t>Other Significant Trends</a:t>
            </a:r>
          </a:p>
        </p:txBody>
      </p:sp>
      <p:sp>
        <p:nvSpPr>
          <p:cNvPr id="22531" name="Rectangle 3"/>
          <p:cNvSpPr>
            <a:spLocks noGrp="1" noChangeArrowheads="1"/>
          </p:cNvSpPr>
          <p:nvPr>
            <p:ph type="body" idx="1"/>
          </p:nvPr>
        </p:nvSpPr>
        <p:spPr>
          <a:xfrm>
            <a:off x="457200" y="1600200"/>
            <a:ext cx="8229600" cy="5068888"/>
          </a:xfrm>
        </p:spPr>
        <p:txBody>
          <a:bodyPr/>
          <a:lstStyle/>
          <a:p>
            <a:pPr eaLnBrk="1" hangingPunct="1">
              <a:lnSpc>
                <a:spcPct val="90000"/>
              </a:lnSpc>
            </a:pPr>
            <a:r>
              <a:rPr lang="en-GB" smtClean="0"/>
              <a:t>Globalisation</a:t>
            </a:r>
          </a:p>
          <a:p>
            <a:pPr eaLnBrk="1" hangingPunct="1">
              <a:lnSpc>
                <a:spcPct val="90000"/>
              </a:lnSpc>
            </a:pPr>
            <a:r>
              <a:rPr lang="en-GB" smtClean="0"/>
              <a:t>Reduced number of suppliers</a:t>
            </a:r>
          </a:p>
          <a:p>
            <a:pPr eaLnBrk="1" hangingPunct="1">
              <a:lnSpc>
                <a:spcPct val="90000"/>
              </a:lnSpc>
            </a:pPr>
            <a:r>
              <a:rPr lang="en-GB" smtClean="0"/>
              <a:t>Concentration of ownership</a:t>
            </a:r>
          </a:p>
          <a:p>
            <a:pPr eaLnBrk="1" hangingPunct="1">
              <a:lnSpc>
                <a:spcPct val="90000"/>
              </a:lnSpc>
            </a:pPr>
            <a:r>
              <a:rPr lang="en-GB" smtClean="0"/>
              <a:t>Outsourcing</a:t>
            </a:r>
          </a:p>
          <a:p>
            <a:pPr eaLnBrk="1" hangingPunct="1">
              <a:lnSpc>
                <a:spcPct val="90000"/>
              </a:lnSpc>
            </a:pPr>
            <a:r>
              <a:rPr lang="en-GB" smtClean="0"/>
              <a:t>Postponement</a:t>
            </a:r>
          </a:p>
          <a:p>
            <a:pPr eaLnBrk="1" hangingPunct="1">
              <a:lnSpc>
                <a:spcPct val="90000"/>
              </a:lnSpc>
            </a:pPr>
            <a:r>
              <a:rPr lang="en-GB" smtClean="0"/>
              <a:t>Cross-docking</a:t>
            </a:r>
          </a:p>
          <a:p>
            <a:pPr eaLnBrk="1" hangingPunct="1">
              <a:lnSpc>
                <a:spcPct val="90000"/>
              </a:lnSpc>
            </a:pPr>
            <a:r>
              <a:rPr lang="en-GB" smtClean="0"/>
              <a:t>Direct delivery</a:t>
            </a:r>
          </a:p>
          <a:p>
            <a:pPr eaLnBrk="1" hangingPunct="1">
              <a:lnSpc>
                <a:spcPct val="90000"/>
              </a:lnSpc>
            </a:pPr>
            <a:r>
              <a:rPr lang="en-GB" smtClean="0"/>
              <a:t>Other stock reduction methods</a:t>
            </a:r>
          </a:p>
          <a:p>
            <a:pPr eaLnBrk="1" hangingPunct="1">
              <a:lnSpc>
                <a:spcPct val="90000"/>
              </a:lnSpc>
            </a:pPr>
            <a:r>
              <a:rPr lang="en-GB" smtClean="0"/>
              <a:t>Environmental concerns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smtClean="0"/>
              <a:t>Globalisation</a:t>
            </a:r>
          </a:p>
        </p:txBody>
      </p:sp>
      <p:sp>
        <p:nvSpPr>
          <p:cNvPr id="23555" name="Rectangle 3"/>
          <p:cNvSpPr>
            <a:spLocks noGrp="1" noChangeArrowheads="1"/>
          </p:cNvSpPr>
          <p:nvPr>
            <p:ph type="body" idx="1"/>
          </p:nvPr>
        </p:nvSpPr>
        <p:spPr>
          <a:xfrm>
            <a:off x="457200" y="1600200"/>
            <a:ext cx="8229600" cy="5068888"/>
          </a:xfrm>
        </p:spPr>
        <p:txBody>
          <a:bodyPr/>
          <a:lstStyle/>
          <a:p>
            <a:pPr eaLnBrk="1" hangingPunct="1"/>
            <a:r>
              <a:rPr lang="en-GB" sz="2800" smtClean="0"/>
              <a:t>Improved communications and better transport mean that physical distances are becoming less significant</a:t>
            </a:r>
          </a:p>
          <a:p>
            <a:pPr eaLnBrk="1" hangingPunct="1"/>
            <a:r>
              <a:rPr lang="en-GB" sz="2800" smtClean="0"/>
              <a:t>As a result, international trade and competition are continuing to rise</a:t>
            </a:r>
          </a:p>
          <a:p>
            <a:pPr eaLnBrk="1" hangingPunct="1"/>
            <a:r>
              <a:rPr lang="en-GB" sz="2800" smtClean="0"/>
              <a:t>Efficient logistics makes a global market feasible, and other factors that encourage international trade include less restricted financial system, consumer demand for imported products, removal of import quotas and trade barriers and the growth of free trade areas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smtClean="0"/>
              <a:t>Reduced Number of Suppliers</a:t>
            </a:r>
          </a:p>
        </p:txBody>
      </p:sp>
      <p:sp>
        <p:nvSpPr>
          <p:cNvPr id="24579" name="Rectangle 3"/>
          <p:cNvSpPr>
            <a:spLocks noGrp="1" noChangeArrowheads="1"/>
          </p:cNvSpPr>
          <p:nvPr>
            <p:ph type="body" idx="1"/>
          </p:nvPr>
        </p:nvSpPr>
        <p:spPr/>
        <p:txBody>
          <a:bodyPr/>
          <a:lstStyle/>
          <a:p>
            <a:pPr eaLnBrk="1" hangingPunct="1">
              <a:lnSpc>
                <a:spcPct val="90000"/>
              </a:lnSpc>
            </a:pPr>
            <a:r>
              <a:rPr lang="en-GB" smtClean="0"/>
              <a:t>In the past organisations have used a large number of suppliers</a:t>
            </a:r>
          </a:p>
          <a:p>
            <a:pPr eaLnBrk="1" hangingPunct="1">
              <a:lnSpc>
                <a:spcPct val="90000"/>
              </a:lnSpc>
            </a:pPr>
            <a:r>
              <a:rPr lang="en-GB" smtClean="0"/>
              <a:t>This encouraged competition, ensured that they got the best deal and maintained secure deliveries if one supplier ran into difficulty</a:t>
            </a:r>
          </a:p>
          <a:p>
            <a:pPr eaLnBrk="1" hangingPunct="1">
              <a:lnSpc>
                <a:spcPct val="90000"/>
              </a:lnSpc>
            </a:pPr>
            <a:r>
              <a:rPr lang="en-GB" smtClean="0"/>
              <a:t>The current trend, however, is to reduce the number of suppliers and develop long-term relationships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smtClean="0"/>
              <a:t>Concentration of Ownership</a:t>
            </a:r>
          </a:p>
        </p:txBody>
      </p:sp>
      <p:sp>
        <p:nvSpPr>
          <p:cNvPr id="25603" name="Rectangle 3"/>
          <p:cNvSpPr>
            <a:spLocks noGrp="1" noChangeArrowheads="1"/>
          </p:cNvSpPr>
          <p:nvPr>
            <p:ph type="body" idx="1"/>
          </p:nvPr>
        </p:nvSpPr>
        <p:spPr/>
        <p:txBody>
          <a:bodyPr/>
          <a:lstStyle/>
          <a:p>
            <a:pPr eaLnBrk="1" hangingPunct="1"/>
            <a:r>
              <a:rPr lang="en-GB" smtClean="0"/>
              <a:t>Large companies can get economies of scale, and they have come to dominate many supply chains</a:t>
            </a:r>
          </a:p>
          <a:p>
            <a:pPr eaLnBrk="1" hangingPunct="1"/>
            <a:r>
              <a:rPr lang="en-GB" smtClean="0"/>
              <a:t>There are, for example, many shops and transport companies- but the biggest ones continue to grow at the expense of small ones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smtClean="0"/>
              <a:t>Outsourcing</a:t>
            </a:r>
          </a:p>
        </p:txBody>
      </p:sp>
      <p:sp>
        <p:nvSpPr>
          <p:cNvPr id="26627" name="Rectangle 3"/>
          <p:cNvSpPr>
            <a:spLocks noGrp="1" noChangeArrowheads="1"/>
          </p:cNvSpPr>
          <p:nvPr>
            <p:ph type="body" idx="1"/>
          </p:nvPr>
        </p:nvSpPr>
        <p:spPr/>
        <p:txBody>
          <a:bodyPr/>
          <a:lstStyle/>
          <a:p>
            <a:pPr eaLnBrk="1" hangingPunct="1"/>
            <a:r>
              <a:rPr lang="en-GB" smtClean="0"/>
              <a:t>More organisations realise that they can benefit from using specialised companies to take over part, or all, of their logistics</a:t>
            </a:r>
          </a:p>
          <a:p>
            <a:pPr eaLnBrk="1" hangingPunct="1"/>
            <a:r>
              <a:rPr lang="en-GB" smtClean="0"/>
              <a:t>Using a third party for materials movement leaves an organisation free to concentrate on its core activities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GB" smtClean="0"/>
              <a:t>Postponement</a:t>
            </a:r>
          </a:p>
        </p:txBody>
      </p:sp>
      <p:sp>
        <p:nvSpPr>
          <p:cNvPr id="27651" name="Rectangle 3"/>
          <p:cNvSpPr>
            <a:spLocks noGrp="1" noChangeArrowheads="1"/>
          </p:cNvSpPr>
          <p:nvPr>
            <p:ph type="body" idx="1"/>
          </p:nvPr>
        </p:nvSpPr>
        <p:spPr>
          <a:xfrm>
            <a:off x="457200" y="1600200"/>
            <a:ext cx="8229600" cy="5068888"/>
          </a:xfrm>
        </p:spPr>
        <p:txBody>
          <a:bodyPr/>
          <a:lstStyle/>
          <a:p>
            <a:pPr eaLnBrk="1" hangingPunct="1"/>
            <a:r>
              <a:rPr lang="en-GB" sz="2800" smtClean="0"/>
              <a:t>Traditionally manufacturers moved finished goods out of production and store them in the distribution system until they are needed</a:t>
            </a:r>
          </a:p>
          <a:p>
            <a:pPr eaLnBrk="1" hangingPunct="1"/>
            <a:r>
              <a:rPr lang="en-GB" sz="2800" smtClean="0"/>
              <a:t>When there are many variations on a basic product, this can give high stocks of similar products</a:t>
            </a:r>
          </a:p>
          <a:p>
            <a:pPr eaLnBrk="1" hangingPunct="1"/>
            <a:r>
              <a:rPr lang="en-GB" sz="2800" smtClean="0"/>
              <a:t>Postponement moves almost-finished products into the distribution system, and delays final modifications or customisation until the last possible moment</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smtClean="0"/>
              <a:t>Postponement</a:t>
            </a:r>
          </a:p>
        </p:txBody>
      </p:sp>
      <p:sp>
        <p:nvSpPr>
          <p:cNvPr id="28675" name="Rectangle 3"/>
          <p:cNvSpPr>
            <a:spLocks noGrp="1" noChangeArrowheads="1"/>
          </p:cNvSpPr>
          <p:nvPr>
            <p:ph type="body" idx="1"/>
          </p:nvPr>
        </p:nvSpPr>
        <p:spPr/>
        <p:txBody>
          <a:bodyPr/>
          <a:lstStyle/>
          <a:p>
            <a:pPr eaLnBrk="1" hangingPunct="1"/>
            <a:r>
              <a:rPr lang="en-GB" smtClean="0"/>
              <a:t>Benetton used to dye yarn different colours, knit sweaters and keep stocks of each colour to meet varying demand</a:t>
            </a:r>
          </a:p>
          <a:p>
            <a:pPr eaLnBrk="1" hangingPunct="1"/>
            <a:r>
              <a:rPr lang="en-GB" smtClean="0"/>
              <a:t>Now they knit sweaters with undyed yarn, keep much smaller stocks of these, and dye the finished sweaters to meet actual orders</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GB" smtClean="0"/>
              <a:t>Cross-docking</a:t>
            </a:r>
          </a:p>
        </p:txBody>
      </p:sp>
      <p:sp>
        <p:nvSpPr>
          <p:cNvPr id="29699" name="Rectangle 3"/>
          <p:cNvSpPr>
            <a:spLocks noGrp="1" noChangeArrowheads="1"/>
          </p:cNvSpPr>
          <p:nvPr>
            <p:ph type="body" idx="1"/>
          </p:nvPr>
        </p:nvSpPr>
        <p:spPr>
          <a:xfrm>
            <a:off x="457200" y="1600200"/>
            <a:ext cx="8229600" cy="5068888"/>
          </a:xfrm>
        </p:spPr>
        <p:txBody>
          <a:bodyPr/>
          <a:lstStyle/>
          <a:p>
            <a:pPr eaLnBrk="1" hangingPunct="1">
              <a:lnSpc>
                <a:spcPct val="90000"/>
              </a:lnSpc>
            </a:pPr>
            <a:r>
              <a:rPr lang="en-GB" smtClean="0"/>
              <a:t>Traditional warehouses move materials into storage, keep them until needed, and then move them out to meet demand</a:t>
            </a:r>
          </a:p>
          <a:p>
            <a:pPr eaLnBrk="1" hangingPunct="1">
              <a:lnSpc>
                <a:spcPct val="90000"/>
              </a:lnSpc>
            </a:pPr>
            <a:r>
              <a:rPr lang="en-GB" smtClean="0"/>
              <a:t>Cross docking co ordinates the supply and delivery, so that goods arrive at the receiving area and are transferred straight away to a loading area where they are put onto delivery vehicles</a:t>
            </a:r>
          </a:p>
          <a:p>
            <a:pPr eaLnBrk="1" hangingPunct="1">
              <a:lnSpc>
                <a:spcPct val="90000"/>
              </a:lnSpc>
            </a:pPr>
            <a:r>
              <a:rPr lang="en-GB" smtClean="0"/>
              <a:t>This dramatically reduces stock levels and associated administration</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smtClean="0"/>
              <a:t>Cross-docking</a:t>
            </a:r>
          </a:p>
        </p:txBody>
      </p:sp>
      <p:sp>
        <p:nvSpPr>
          <p:cNvPr id="30723" name="Rectangle 3"/>
          <p:cNvSpPr>
            <a:spLocks noGrp="1" noChangeArrowheads="1"/>
          </p:cNvSpPr>
          <p:nvPr>
            <p:ph type="body" idx="1"/>
          </p:nvPr>
        </p:nvSpPr>
        <p:spPr/>
        <p:txBody>
          <a:bodyPr/>
          <a:lstStyle/>
          <a:p>
            <a:pPr marL="609600" indent="-609600" eaLnBrk="1" hangingPunct="1">
              <a:buFontTx/>
              <a:buNone/>
            </a:pPr>
            <a:r>
              <a:rPr lang="en-GB" b="1" smtClean="0"/>
              <a:t>Two forms</a:t>
            </a:r>
          </a:p>
          <a:p>
            <a:pPr marL="609600" indent="-609600" eaLnBrk="1" hangingPunct="1">
              <a:buFontTx/>
              <a:buAutoNum type="arabicPeriod"/>
            </a:pPr>
            <a:r>
              <a:rPr lang="en-GB" smtClean="0"/>
              <a:t>Packages are moved directly from arriving vehicles and onto departing ones</a:t>
            </a:r>
          </a:p>
          <a:p>
            <a:pPr marL="609600" indent="-609600" eaLnBrk="1" hangingPunct="1">
              <a:buFontTx/>
              <a:buAutoNum type="arabicPeriod"/>
            </a:pPr>
            <a:r>
              <a:rPr lang="en-GB" smtClean="0"/>
              <a:t>Materials arrive in larger packages which are opened, broken into smaller quantities, sorted, consolidated into deliveries for different customers and transferred to vehicles</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GB" smtClean="0"/>
              <a:t>Direct Delivery</a:t>
            </a:r>
          </a:p>
        </p:txBody>
      </p:sp>
      <p:sp>
        <p:nvSpPr>
          <p:cNvPr id="31747" name="Rectangle 3"/>
          <p:cNvSpPr>
            <a:spLocks noGrp="1" noChangeArrowheads="1"/>
          </p:cNvSpPr>
          <p:nvPr>
            <p:ph type="body" idx="1"/>
          </p:nvPr>
        </p:nvSpPr>
        <p:spPr/>
        <p:txBody>
          <a:bodyPr/>
          <a:lstStyle/>
          <a:p>
            <a:pPr eaLnBrk="1" hangingPunct="1"/>
            <a:r>
              <a:rPr lang="en-GB" smtClean="0"/>
              <a:t>This has the benefits of reducing lead times, reducing costs to customers, having  manufacturers talking directly to their final customers, allowing customers access to a wider range of products, and so on</a:t>
            </a:r>
          </a:p>
          <a:p>
            <a:pPr eaLnBrk="1" hangingPunct="1"/>
            <a:r>
              <a:rPr lang="en-GB" smtClean="0"/>
              <a:t>It also means that logistics has to move small deliveries quickly to final customers</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r>
              <a:rPr lang="en-GB" smtClean="0"/>
              <a:t>Stock Reduction Methods</a:t>
            </a:r>
          </a:p>
        </p:txBody>
      </p:sp>
      <p:sp>
        <p:nvSpPr>
          <p:cNvPr id="32771" name="Rectangle 3"/>
          <p:cNvSpPr>
            <a:spLocks noGrp="1" noChangeArrowheads="1"/>
          </p:cNvSpPr>
          <p:nvPr>
            <p:ph type="body" idx="1"/>
          </p:nvPr>
        </p:nvSpPr>
        <p:spPr/>
        <p:txBody>
          <a:bodyPr/>
          <a:lstStyle/>
          <a:p>
            <a:pPr eaLnBrk="1" hangingPunct="1"/>
            <a:r>
              <a:rPr lang="en-GB" smtClean="0"/>
              <a:t>Use Just-in-Time (JIT) operations to co-ordinate activities and minimise stock levels</a:t>
            </a:r>
          </a:p>
          <a:p>
            <a:pPr eaLnBrk="1" hangingPunct="1"/>
            <a:r>
              <a:rPr lang="en-GB" smtClean="0"/>
              <a:t>Use </a:t>
            </a:r>
            <a:r>
              <a:rPr lang="en-GB" b="1" u="sng" smtClean="0"/>
              <a:t>vendor managed inventory</a:t>
            </a:r>
            <a:r>
              <a:rPr lang="en-GB" smtClean="0"/>
              <a:t>, where suppliers manage both their own stocks and those held further down the supply chain</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179388" y="274638"/>
            <a:ext cx="8785225" cy="1143000"/>
          </a:xfrm>
        </p:spPr>
        <p:txBody>
          <a:bodyPr/>
          <a:lstStyle/>
          <a:p>
            <a:pPr eaLnBrk="1" hangingPunct="1"/>
            <a:r>
              <a:rPr lang="en-GB" sz="4000" smtClean="0"/>
              <a:t>Increasing Environmental Concerns</a:t>
            </a:r>
          </a:p>
        </p:txBody>
      </p:sp>
      <p:sp>
        <p:nvSpPr>
          <p:cNvPr id="33795" name="Rectangle 3"/>
          <p:cNvSpPr>
            <a:spLocks noGrp="1" noChangeArrowheads="1"/>
          </p:cNvSpPr>
          <p:nvPr>
            <p:ph type="body" idx="1"/>
          </p:nvPr>
        </p:nvSpPr>
        <p:spPr/>
        <p:txBody>
          <a:bodyPr/>
          <a:lstStyle/>
          <a:p>
            <a:pPr eaLnBrk="1" hangingPunct="1"/>
            <a:r>
              <a:rPr lang="en-GB" smtClean="0"/>
              <a:t>Logistics does not have a good reputation for environmental protection- demonstrated by the emissions from heavy lorries use of greenfield sites for warehouses, calls for new road building, use of extensive packaging, ships illegally flushing their fuel tanks and oil spillages from tanker accidents</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179388" y="274638"/>
            <a:ext cx="8785225" cy="1143000"/>
          </a:xfrm>
        </p:spPr>
        <p:txBody>
          <a:bodyPr/>
          <a:lstStyle/>
          <a:p>
            <a:pPr eaLnBrk="1" hangingPunct="1"/>
            <a:r>
              <a:rPr lang="en-GB" sz="4000" smtClean="0"/>
              <a:t>Increasing Environmental Concerns</a:t>
            </a:r>
          </a:p>
        </p:txBody>
      </p:sp>
      <p:sp>
        <p:nvSpPr>
          <p:cNvPr id="34819" name="Rectangle 3"/>
          <p:cNvSpPr>
            <a:spLocks noGrp="1" noChangeArrowheads="1"/>
          </p:cNvSpPr>
          <p:nvPr>
            <p:ph type="body" idx="1"/>
          </p:nvPr>
        </p:nvSpPr>
        <p:spPr/>
        <p:txBody>
          <a:bodyPr/>
          <a:lstStyle/>
          <a:p>
            <a:pPr eaLnBrk="1" hangingPunct="1">
              <a:lnSpc>
                <a:spcPct val="90000"/>
              </a:lnSpc>
            </a:pPr>
            <a:r>
              <a:rPr lang="en-GB" smtClean="0"/>
              <a:t>On the positive side, logistics is moving towards ‘greener’ practices</a:t>
            </a:r>
          </a:p>
          <a:p>
            <a:pPr eaLnBrk="1" hangingPunct="1">
              <a:lnSpc>
                <a:spcPct val="90000"/>
              </a:lnSpc>
            </a:pPr>
            <a:r>
              <a:rPr lang="en-GB" smtClean="0"/>
              <a:t>Operators use more energy efficient vehicles, control exhaust emissions, reuse packaging, switch to environmentally friendly modes of transport, increase recycling through reverse logistics add safety features to ships, develop brownfield sites, and so on</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r>
              <a:rPr lang="en-GB" smtClean="0"/>
              <a:t>Locating Facilities</a:t>
            </a:r>
          </a:p>
        </p:txBody>
      </p:sp>
      <p:sp>
        <p:nvSpPr>
          <p:cNvPr id="35843"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smtClean="0"/>
              <a:t>The right location does not guarantee success, but the wrong location will certainly guarantee failure</a:t>
            </a:r>
          </a:p>
          <a:p>
            <a:pPr eaLnBrk="1" hangingPunct="1">
              <a:lnSpc>
                <a:spcPct val="90000"/>
              </a:lnSpc>
            </a:pPr>
            <a:r>
              <a:rPr lang="en-GB" smtClean="0"/>
              <a:t>Some organisations forget that location decisions are for the long-term and are tempted by short-term benefits, such as development grants, temporary rent reductions, or tax grants</a:t>
            </a:r>
          </a:p>
          <a:p>
            <a:pPr eaLnBrk="1" hangingPunct="1">
              <a:lnSpc>
                <a:spcPct val="90000"/>
              </a:lnSpc>
            </a:pPr>
            <a:r>
              <a:rPr lang="en-GB" smtClean="0"/>
              <a:t>Such sweetners can be attractive, but they rarely form the basis of good decisions</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eaLnBrk="1" hangingPunct="1"/>
            <a:r>
              <a:rPr lang="en-GB" smtClean="0"/>
              <a:t>Locating Facilities</a:t>
            </a:r>
          </a:p>
        </p:txBody>
      </p:sp>
      <p:sp>
        <p:nvSpPr>
          <p:cNvPr id="36867" name="Rectangle 3"/>
          <p:cNvSpPr>
            <a:spLocks noGrp="1" noChangeArrowheads="1"/>
          </p:cNvSpPr>
          <p:nvPr>
            <p:ph type="body" idx="1"/>
          </p:nvPr>
        </p:nvSpPr>
        <p:spPr>
          <a:xfrm>
            <a:off x="457200" y="1600200"/>
            <a:ext cx="8229600" cy="5068888"/>
          </a:xfrm>
        </p:spPr>
        <p:txBody>
          <a:bodyPr/>
          <a:lstStyle/>
          <a:p>
            <a:pPr eaLnBrk="1" hangingPunct="1"/>
            <a:r>
              <a:rPr lang="en-GB" sz="2800" smtClean="0"/>
              <a:t>Location decisions are invariably difficult, and organisations have to consider many factors.  Some can be measured- or at least estimated- such as operating costs, wage rates, taxes, currency exchange rates, number of competitors, distance from current locations, population and reliability of supplies</a:t>
            </a:r>
          </a:p>
          <a:p>
            <a:pPr eaLnBrk="1" hangingPunct="1"/>
            <a:r>
              <a:rPr lang="en-GB" sz="2800" smtClean="0"/>
              <a:t>Many other factors are non-quantifiable, such as the quality of infrastructure, political stability, social attitudes, industrial relations, legal system, future developments of the economy, and so on</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r>
              <a:rPr lang="en-GB" smtClean="0"/>
              <a:t>Locating Facilities</a:t>
            </a:r>
          </a:p>
        </p:txBody>
      </p:sp>
      <p:sp>
        <p:nvSpPr>
          <p:cNvPr id="37891" name="Rectangle 3"/>
          <p:cNvSpPr>
            <a:spLocks noGrp="1" noChangeArrowheads="1"/>
          </p:cNvSpPr>
          <p:nvPr>
            <p:ph type="body" idx="1"/>
          </p:nvPr>
        </p:nvSpPr>
        <p:spPr>
          <a:xfrm>
            <a:off x="457200" y="1600200"/>
            <a:ext cx="8229600" cy="5068888"/>
          </a:xfrm>
        </p:spPr>
        <p:txBody>
          <a:bodyPr/>
          <a:lstStyle/>
          <a:p>
            <a:pPr eaLnBrk="1" hangingPunct="1">
              <a:buFontTx/>
              <a:buNone/>
            </a:pPr>
            <a:r>
              <a:rPr lang="en-GB" b="1" u="sng" smtClean="0"/>
              <a:t>Reasons for considering location</a:t>
            </a:r>
          </a:p>
          <a:p>
            <a:pPr eaLnBrk="1" hangingPunct="1"/>
            <a:r>
              <a:rPr lang="en-GB" smtClean="0"/>
              <a:t>End of a lease on existing premises</a:t>
            </a:r>
          </a:p>
          <a:p>
            <a:pPr eaLnBrk="1" hangingPunct="1"/>
            <a:r>
              <a:rPr lang="en-GB" smtClean="0"/>
              <a:t>Expansion into new geographic areas</a:t>
            </a:r>
          </a:p>
          <a:p>
            <a:pPr eaLnBrk="1" hangingPunct="1"/>
            <a:r>
              <a:rPr lang="en-GB" smtClean="0"/>
              <a:t>Changes in the location of customers or suppliers</a:t>
            </a:r>
          </a:p>
          <a:p>
            <a:pPr eaLnBrk="1" hangingPunct="1"/>
            <a:r>
              <a:rPr lang="en-GB" smtClean="0"/>
              <a:t>Changes to operations</a:t>
            </a:r>
          </a:p>
          <a:p>
            <a:pPr eaLnBrk="1" hangingPunct="1"/>
            <a:r>
              <a:rPr lang="en-GB" smtClean="0"/>
              <a:t>Upgrading facilities</a:t>
            </a:r>
          </a:p>
          <a:p>
            <a:pPr eaLnBrk="1" hangingPunct="1"/>
            <a:r>
              <a:rPr lang="en-GB" smtClean="0"/>
              <a:t>Changes to transport (such as switch from road to rail)</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pPr eaLnBrk="1" hangingPunct="1"/>
            <a:r>
              <a:rPr lang="en-GB" smtClean="0"/>
              <a:t>Location Decisions</a:t>
            </a:r>
          </a:p>
        </p:txBody>
      </p:sp>
      <p:sp>
        <p:nvSpPr>
          <p:cNvPr id="38915" name="Rectangle 3"/>
          <p:cNvSpPr>
            <a:spLocks noGrp="1" noChangeArrowheads="1"/>
          </p:cNvSpPr>
          <p:nvPr>
            <p:ph type="body" idx="1"/>
          </p:nvPr>
        </p:nvSpPr>
        <p:spPr>
          <a:xfrm>
            <a:off x="457200" y="1600200"/>
            <a:ext cx="8229600" cy="4997450"/>
          </a:xfrm>
        </p:spPr>
        <p:txBody>
          <a:bodyPr/>
          <a:lstStyle/>
          <a:p>
            <a:pPr eaLnBrk="1" hangingPunct="1"/>
            <a:r>
              <a:rPr lang="en-GB" smtClean="0"/>
              <a:t>You might think that one way of avoiding the problem of locating new facilities is simply to alter existing ones</a:t>
            </a:r>
          </a:p>
          <a:p>
            <a:pPr eaLnBrk="1" hangingPunct="1"/>
            <a:r>
              <a:rPr lang="en-GB" smtClean="0"/>
              <a:t>This is, however, still a location decision, as it assumes the current site is the best available</a:t>
            </a:r>
          </a:p>
          <a:p>
            <a:pPr eaLnBrk="1" hangingPunct="1"/>
            <a:r>
              <a:rPr lang="en-GB" smtClean="0"/>
              <a:t>In practice, when an organisation wants to change its facilities- either expand, move or contract- it has three alternatives</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r>
              <a:rPr lang="en-GB" smtClean="0"/>
              <a:t>Location Decisions</a:t>
            </a:r>
          </a:p>
        </p:txBody>
      </p:sp>
      <p:sp>
        <p:nvSpPr>
          <p:cNvPr id="39939" name="Rectangle 3"/>
          <p:cNvSpPr>
            <a:spLocks noGrp="1" noChangeArrowheads="1"/>
          </p:cNvSpPr>
          <p:nvPr>
            <p:ph type="body" idx="1"/>
          </p:nvPr>
        </p:nvSpPr>
        <p:spPr/>
        <p:txBody>
          <a:bodyPr/>
          <a:lstStyle/>
          <a:p>
            <a:pPr marL="609600" indent="-609600" eaLnBrk="1" hangingPunct="1">
              <a:buFontTx/>
              <a:buNone/>
            </a:pPr>
            <a:r>
              <a:rPr lang="en-GB" b="1" u="sng" smtClean="0"/>
              <a:t>Three alternatives</a:t>
            </a:r>
          </a:p>
          <a:p>
            <a:pPr marL="609600" indent="-609600" eaLnBrk="1" hangingPunct="1">
              <a:buFontTx/>
              <a:buAutoNum type="arabicPeriod"/>
            </a:pPr>
            <a:r>
              <a:rPr lang="en-GB" smtClean="0"/>
              <a:t>Expand or change existing facilities at an existing site</a:t>
            </a:r>
          </a:p>
          <a:p>
            <a:pPr marL="609600" indent="-609600" eaLnBrk="1" hangingPunct="1">
              <a:buFontTx/>
              <a:buAutoNum type="arabicPeriod"/>
            </a:pPr>
            <a:r>
              <a:rPr lang="en-GB" smtClean="0"/>
              <a:t>Open additional facilities at another site while keeping all existing facilities</a:t>
            </a:r>
          </a:p>
          <a:p>
            <a:pPr marL="609600" indent="-609600" eaLnBrk="1" hangingPunct="1">
              <a:buFontTx/>
              <a:buAutoNum type="arabicPeriod"/>
            </a:pPr>
            <a:r>
              <a:rPr lang="en-GB" smtClean="0"/>
              <a:t>Close down existing operations and move</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eaLnBrk="1" hangingPunct="1"/>
            <a:r>
              <a:rPr lang="en-GB" smtClean="0"/>
              <a:t>Location Decisions</a:t>
            </a:r>
          </a:p>
        </p:txBody>
      </p:sp>
      <p:sp>
        <p:nvSpPr>
          <p:cNvPr id="40963" name="Rectangle 3"/>
          <p:cNvSpPr>
            <a:spLocks noGrp="1" noChangeArrowheads="1"/>
          </p:cNvSpPr>
          <p:nvPr>
            <p:ph type="body" idx="1"/>
          </p:nvPr>
        </p:nvSpPr>
        <p:spPr/>
        <p:txBody>
          <a:bodyPr/>
          <a:lstStyle/>
          <a:p>
            <a:pPr eaLnBrk="1" hangingPunct="1">
              <a:buFontTx/>
              <a:buNone/>
            </a:pPr>
            <a:r>
              <a:rPr lang="en-GB" b="1" u="sng" smtClean="0"/>
              <a:t>Choosing region</a:t>
            </a:r>
            <a:endParaRPr lang="en-GB" smtClean="0"/>
          </a:p>
          <a:p>
            <a:pPr eaLnBrk="1" hangingPunct="1"/>
            <a:r>
              <a:rPr lang="en-GB" smtClean="0"/>
              <a:t>Obvious choices for location are to get close to customers, or close to suppliers</a:t>
            </a:r>
          </a:p>
          <a:p>
            <a:pPr eaLnBrk="1" hangingPunct="1"/>
            <a:r>
              <a:rPr lang="en-GB" smtClean="0"/>
              <a:t>Toyota opened plants in the USA to get near to the major car market</a:t>
            </a:r>
          </a:p>
          <a:p>
            <a:pPr eaLnBrk="1" hangingPunct="1"/>
            <a:r>
              <a:rPr lang="en-GB" smtClean="0"/>
              <a:t>Another option is to open facilities in areas that give lower operating costs</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eaLnBrk="1" hangingPunct="1"/>
            <a:r>
              <a:rPr lang="en-GB" smtClean="0"/>
              <a:t>Location Decisions</a:t>
            </a:r>
          </a:p>
        </p:txBody>
      </p:sp>
      <p:sp>
        <p:nvSpPr>
          <p:cNvPr id="41987" name="Rectangle 3"/>
          <p:cNvSpPr>
            <a:spLocks noGrp="1" noChangeArrowheads="1"/>
          </p:cNvSpPr>
          <p:nvPr>
            <p:ph type="body" idx="1"/>
          </p:nvPr>
        </p:nvSpPr>
        <p:spPr/>
        <p:txBody>
          <a:bodyPr/>
          <a:lstStyle/>
          <a:p>
            <a:pPr eaLnBrk="1" hangingPunct="1">
              <a:lnSpc>
                <a:spcPct val="90000"/>
              </a:lnSpc>
            </a:pPr>
            <a:r>
              <a:rPr lang="en-GB" smtClean="0"/>
              <a:t>Manufacturers move to areas with low production costs, even when these are some way from both their customers and suppliers</a:t>
            </a:r>
          </a:p>
          <a:p>
            <a:pPr eaLnBrk="1" hangingPunct="1">
              <a:lnSpc>
                <a:spcPct val="90000"/>
              </a:lnSpc>
            </a:pPr>
            <a:r>
              <a:rPr lang="en-GB" smtClean="0"/>
              <a:t>This puts more pressure on logistics and the supply chain becomes more complicated, but logistics has to be so efficient that lower production costs are not swamped by higher logistics costs</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pPr eaLnBrk="1" hangingPunct="1"/>
            <a:r>
              <a:rPr lang="en-GB" smtClean="0"/>
              <a:t>Location Decisions</a:t>
            </a:r>
          </a:p>
        </p:txBody>
      </p:sp>
      <p:sp>
        <p:nvSpPr>
          <p:cNvPr id="43011"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smtClean="0"/>
              <a:t>A problem with moving to areas with low cost operations is that they might give higher total costs than expected</a:t>
            </a:r>
          </a:p>
          <a:p>
            <a:pPr eaLnBrk="1" hangingPunct="1">
              <a:lnSpc>
                <a:spcPct val="90000"/>
              </a:lnSpc>
            </a:pPr>
            <a:r>
              <a:rPr lang="en-GB" smtClean="0"/>
              <a:t>Low wages can be accompanied by very low productivity; there is no point in halving wage rates if productivity is cut by three quarters</a:t>
            </a:r>
          </a:p>
          <a:p>
            <a:pPr eaLnBrk="1" hangingPunct="1">
              <a:lnSpc>
                <a:spcPct val="90000"/>
              </a:lnSpc>
            </a:pPr>
            <a:r>
              <a:rPr lang="en-GB" smtClean="0"/>
              <a:t>Another problem is that transport costs change quickly, and rises can make them more important than operating costs</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eaLnBrk="1" hangingPunct="1"/>
            <a:r>
              <a:rPr lang="en-GB" smtClean="0"/>
              <a:t>Location Decisions</a:t>
            </a:r>
          </a:p>
        </p:txBody>
      </p:sp>
      <p:sp>
        <p:nvSpPr>
          <p:cNvPr id="44035" name="Rectangle 3"/>
          <p:cNvSpPr>
            <a:spLocks noGrp="1" noChangeArrowheads="1"/>
          </p:cNvSpPr>
          <p:nvPr>
            <p:ph type="body" idx="1"/>
          </p:nvPr>
        </p:nvSpPr>
        <p:spPr/>
        <p:txBody>
          <a:bodyPr/>
          <a:lstStyle/>
          <a:p>
            <a:pPr eaLnBrk="1" hangingPunct="1">
              <a:lnSpc>
                <a:spcPct val="90000"/>
              </a:lnSpc>
              <a:buFontTx/>
              <a:buNone/>
            </a:pPr>
            <a:r>
              <a:rPr lang="en-GB" b="1" u="sng" smtClean="0"/>
              <a:t>Considerations</a:t>
            </a:r>
          </a:p>
          <a:p>
            <a:pPr eaLnBrk="1" hangingPunct="1">
              <a:lnSpc>
                <a:spcPct val="90000"/>
              </a:lnSpc>
            </a:pPr>
            <a:r>
              <a:rPr lang="en-GB" smtClean="0"/>
              <a:t>Location of customers</a:t>
            </a:r>
          </a:p>
          <a:p>
            <a:pPr eaLnBrk="1" hangingPunct="1">
              <a:lnSpc>
                <a:spcPct val="90000"/>
              </a:lnSpc>
            </a:pPr>
            <a:r>
              <a:rPr lang="en-GB" smtClean="0"/>
              <a:t>Location of suppliers and materials</a:t>
            </a:r>
          </a:p>
          <a:p>
            <a:pPr eaLnBrk="1" hangingPunct="1">
              <a:lnSpc>
                <a:spcPct val="90000"/>
              </a:lnSpc>
            </a:pPr>
            <a:r>
              <a:rPr lang="en-GB" smtClean="0"/>
              <a:t>Culture</a:t>
            </a:r>
          </a:p>
          <a:p>
            <a:pPr eaLnBrk="1" hangingPunct="1">
              <a:lnSpc>
                <a:spcPct val="90000"/>
              </a:lnSpc>
            </a:pPr>
            <a:r>
              <a:rPr lang="en-GB" smtClean="0"/>
              <a:t>Government attitudes</a:t>
            </a:r>
          </a:p>
          <a:p>
            <a:pPr eaLnBrk="1" hangingPunct="1">
              <a:lnSpc>
                <a:spcPct val="90000"/>
              </a:lnSpc>
            </a:pPr>
            <a:r>
              <a:rPr lang="en-GB" smtClean="0"/>
              <a:t>Direct costs</a:t>
            </a:r>
          </a:p>
          <a:p>
            <a:pPr eaLnBrk="1" hangingPunct="1">
              <a:lnSpc>
                <a:spcPct val="90000"/>
              </a:lnSpc>
            </a:pPr>
            <a:r>
              <a:rPr lang="en-GB" smtClean="0"/>
              <a:t>Indirect costs</a:t>
            </a:r>
          </a:p>
          <a:p>
            <a:pPr eaLnBrk="1" hangingPunct="1">
              <a:lnSpc>
                <a:spcPct val="90000"/>
              </a:lnSpc>
            </a:pPr>
            <a:r>
              <a:rPr lang="en-GB" smtClean="0"/>
              <a:t>Exchange rates</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pPr eaLnBrk="1" hangingPunct="1"/>
            <a:r>
              <a:rPr lang="en-GB" smtClean="0"/>
              <a:t>Location Decisions</a:t>
            </a:r>
          </a:p>
        </p:txBody>
      </p:sp>
      <p:sp>
        <p:nvSpPr>
          <p:cNvPr id="45059" name="Rectangle 3"/>
          <p:cNvSpPr>
            <a:spLocks noGrp="1" noChangeArrowheads="1"/>
          </p:cNvSpPr>
          <p:nvPr>
            <p:ph type="body" idx="1"/>
          </p:nvPr>
        </p:nvSpPr>
        <p:spPr>
          <a:xfrm>
            <a:off x="457200" y="1600200"/>
            <a:ext cx="8229600" cy="4997450"/>
          </a:xfrm>
        </p:spPr>
        <p:txBody>
          <a:bodyPr/>
          <a:lstStyle/>
          <a:p>
            <a:pPr eaLnBrk="1" hangingPunct="1"/>
            <a:r>
              <a:rPr lang="en-GB" smtClean="0"/>
              <a:t>After making a decision about the geographical region and country, an organisation has to look in more detail at the areas, towns, cities and individual sites</a:t>
            </a:r>
          </a:p>
          <a:p>
            <a:pPr eaLnBrk="1" hangingPunct="1"/>
            <a:r>
              <a:rPr lang="en-GB" smtClean="0"/>
              <a:t>One approach that is not recommended is personal preference</a:t>
            </a:r>
          </a:p>
          <a:p>
            <a:pPr eaLnBrk="1" hangingPunct="1"/>
            <a:r>
              <a:rPr lang="en-GB" smtClean="0"/>
              <a:t>It is always safer to do some analyses than to rely on intuition and guesswork</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pPr eaLnBrk="1" hangingPunct="1"/>
            <a:r>
              <a:rPr lang="en-US" smtClean="0"/>
              <a:t>Two Distinct Approaches</a:t>
            </a:r>
          </a:p>
        </p:txBody>
      </p:sp>
      <p:sp>
        <p:nvSpPr>
          <p:cNvPr id="46083" name="Rectangle 3"/>
          <p:cNvSpPr>
            <a:spLocks noGrp="1" noChangeArrowheads="1"/>
          </p:cNvSpPr>
          <p:nvPr>
            <p:ph type="body" idx="1"/>
          </p:nvPr>
        </p:nvSpPr>
        <p:spPr/>
        <p:txBody>
          <a:bodyPr/>
          <a:lstStyle/>
          <a:p>
            <a:pPr marL="609600" indent="-609600" eaLnBrk="1" hangingPunct="1">
              <a:buFontTx/>
              <a:buAutoNum type="arabicPeriod"/>
            </a:pPr>
            <a:r>
              <a:rPr lang="en-US" b="1" u="sng" smtClean="0"/>
              <a:t>Infinite set approach</a:t>
            </a:r>
            <a:r>
              <a:rPr lang="en-US" smtClean="0"/>
              <a:t>: - which uses geometric arguments to find the best location, assuming that there are no restrictions on site availability.  </a:t>
            </a:r>
          </a:p>
          <a:p>
            <a:pPr marL="609600" indent="-609600" eaLnBrk="1" hangingPunct="1">
              <a:buFontTx/>
              <a:buAutoNum type="arabicPeriod"/>
            </a:pPr>
            <a:r>
              <a:rPr lang="en-US" b="1" u="sng" smtClean="0"/>
              <a:t>Flexible set approach</a:t>
            </a:r>
            <a:r>
              <a:rPr lang="en-US" smtClean="0"/>
              <a:t>: - where there are only a small number of feasible sites, and an organisation has to choose the best</a:t>
            </a:r>
            <a:endParaRPr lang="en-US" b="1" u="sng" smtClean="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r>
              <a:rPr lang="en-GB" smtClean="0"/>
              <a:t>Two Distinct Approaches</a:t>
            </a:r>
          </a:p>
        </p:txBody>
      </p:sp>
      <p:sp>
        <p:nvSpPr>
          <p:cNvPr id="47107" name="Rectangle 3"/>
          <p:cNvSpPr>
            <a:spLocks noGrp="1" noChangeArrowheads="1"/>
          </p:cNvSpPr>
          <p:nvPr>
            <p:ph type="body" idx="1"/>
          </p:nvPr>
        </p:nvSpPr>
        <p:spPr>
          <a:xfrm>
            <a:off x="457200" y="1600200"/>
            <a:ext cx="8229600" cy="4997450"/>
          </a:xfrm>
        </p:spPr>
        <p:txBody>
          <a:bodyPr/>
          <a:lstStyle/>
          <a:p>
            <a:r>
              <a:rPr lang="en-GB" sz="2800" smtClean="0"/>
              <a:t>An Infinite set approach finds the best location in principle and then looks for a site nearby</a:t>
            </a:r>
          </a:p>
          <a:p>
            <a:r>
              <a:rPr lang="en-GB" sz="2800" smtClean="0"/>
              <a:t>A Feasible set approach compares sites that are currently available and chooses the best</a:t>
            </a:r>
          </a:p>
          <a:p>
            <a:r>
              <a:rPr lang="en-GB" sz="2800" smtClean="0"/>
              <a:t>These approaches are often used together, with an infinite set approach finding the best location in principle, and then a feasible set approach comparing available sites near to this</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30" name="Picture 5"/>
          <p:cNvPicPr>
            <a:picLocks noChangeAspect="1" noChangeArrowheads="1"/>
          </p:cNvPicPr>
          <p:nvPr/>
        </p:nvPicPr>
        <p:blipFill>
          <a:blip r:embed="rId2" cstate="print"/>
          <a:srcRect/>
          <a:stretch>
            <a:fillRect/>
          </a:stretch>
        </p:blipFill>
        <p:spPr bwMode="auto">
          <a:xfrm>
            <a:off x="827088" y="1543050"/>
            <a:ext cx="7921625" cy="4549775"/>
          </a:xfrm>
          <a:prstGeom prst="rect">
            <a:avLst/>
          </a:prstGeom>
          <a:noFill/>
          <a:ln w="9525">
            <a:noFill/>
            <a:miter lim="800000"/>
            <a:headEnd/>
            <a:tailEnd/>
          </a:ln>
        </p:spPr>
      </p:pic>
      <p:sp>
        <p:nvSpPr>
          <p:cNvPr id="48131" name="Text Box 4"/>
          <p:cNvSpPr txBox="1">
            <a:spLocks noChangeArrowheads="1"/>
          </p:cNvSpPr>
          <p:nvPr/>
        </p:nvSpPr>
        <p:spPr bwMode="auto">
          <a:xfrm>
            <a:off x="592138" y="444500"/>
            <a:ext cx="7580312" cy="519113"/>
          </a:xfrm>
          <a:prstGeom prst="rect">
            <a:avLst/>
          </a:prstGeom>
          <a:noFill/>
          <a:ln w="9525">
            <a:noFill/>
            <a:miter lim="800000"/>
            <a:headEnd/>
            <a:tailEnd/>
          </a:ln>
        </p:spPr>
        <p:txBody>
          <a:bodyPr>
            <a:spAutoFit/>
          </a:bodyPr>
          <a:lstStyle/>
          <a:p>
            <a:pPr algn="ctr"/>
            <a:r>
              <a:rPr lang="en-GB" sz="2800" b="1"/>
              <a:t>Alternative choices of location</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pPr eaLnBrk="1" hangingPunct="1"/>
            <a:r>
              <a:rPr lang="en-US" smtClean="0"/>
              <a:t>Simple Models</a:t>
            </a:r>
          </a:p>
        </p:txBody>
      </p:sp>
      <p:sp>
        <p:nvSpPr>
          <p:cNvPr id="49155" name="Rectangle 3"/>
          <p:cNvSpPr>
            <a:spLocks noGrp="1" noChangeArrowheads="1"/>
          </p:cNvSpPr>
          <p:nvPr>
            <p:ph type="body" idx="1"/>
          </p:nvPr>
        </p:nvSpPr>
        <p:spPr>
          <a:xfrm>
            <a:off x="457200" y="1600200"/>
            <a:ext cx="8229600" cy="5068888"/>
          </a:xfrm>
        </p:spPr>
        <p:txBody>
          <a:bodyPr/>
          <a:lstStyle/>
          <a:p>
            <a:pPr eaLnBrk="1" hangingPunct="1"/>
            <a:r>
              <a:rPr lang="en-US" sz="2800" smtClean="0"/>
              <a:t>Hoover (1948) was the first person to specify the three basic alternatives for location</a:t>
            </a:r>
          </a:p>
          <a:p>
            <a:pPr eaLnBrk="1" hangingPunct="1"/>
            <a:r>
              <a:rPr lang="en-US" sz="2800" smtClean="0"/>
              <a:t>First, a facility can be located near to customers, but high cost for transport in from suppliers</a:t>
            </a:r>
          </a:p>
          <a:p>
            <a:pPr eaLnBrk="1" hangingPunct="1"/>
            <a:r>
              <a:rPr lang="en-US" sz="2800" smtClean="0"/>
              <a:t>Second, it can located near to suppliers, this moves products quickly into the supply chain, gives low costs for inward transport, but high costs for outward transport</a:t>
            </a:r>
          </a:p>
          <a:p>
            <a:pPr eaLnBrk="1" hangingPunct="1"/>
            <a:r>
              <a:rPr lang="en-US" sz="2800" smtClean="0"/>
              <a:t>Third, it can be located at some point between suppliers and customers, giving a compromise with reasonable service and lower costs</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5"/>
          <p:cNvPicPr>
            <a:picLocks noChangeAspect="1" noChangeArrowheads="1"/>
          </p:cNvPicPr>
          <p:nvPr/>
        </p:nvPicPr>
        <p:blipFill>
          <a:blip r:embed="rId2" cstate="print"/>
          <a:srcRect/>
          <a:stretch>
            <a:fillRect/>
          </a:stretch>
        </p:blipFill>
        <p:spPr bwMode="auto">
          <a:xfrm>
            <a:off x="611188" y="1412875"/>
            <a:ext cx="8137525" cy="4824413"/>
          </a:xfrm>
          <a:prstGeom prst="rect">
            <a:avLst/>
          </a:prstGeom>
          <a:noFill/>
          <a:ln w="9525">
            <a:noFill/>
            <a:miter lim="800000"/>
            <a:headEnd/>
            <a:tailEnd/>
          </a:ln>
        </p:spPr>
      </p:pic>
      <p:sp>
        <p:nvSpPr>
          <p:cNvPr id="50179" name="Text Box 4"/>
          <p:cNvSpPr txBox="1">
            <a:spLocks noChangeArrowheads="1"/>
          </p:cNvSpPr>
          <p:nvPr/>
        </p:nvSpPr>
        <p:spPr bwMode="auto">
          <a:xfrm>
            <a:off x="447675" y="300038"/>
            <a:ext cx="8085138" cy="519112"/>
          </a:xfrm>
          <a:prstGeom prst="rect">
            <a:avLst/>
          </a:prstGeom>
          <a:noFill/>
          <a:ln w="9525">
            <a:noFill/>
            <a:miter lim="800000"/>
            <a:headEnd/>
            <a:tailEnd/>
          </a:ln>
        </p:spPr>
        <p:txBody>
          <a:bodyPr>
            <a:spAutoFit/>
          </a:bodyPr>
          <a:lstStyle/>
          <a:p>
            <a:pPr algn="ctr"/>
            <a:r>
              <a:rPr lang="en-GB" sz="2800" b="1"/>
              <a:t>Variation in transport cost with location</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pPr eaLnBrk="1" hangingPunct="1"/>
            <a:r>
              <a:rPr lang="en-US" smtClean="0"/>
              <a:t>Centre of Gravity Technique</a:t>
            </a:r>
          </a:p>
        </p:txBody>
      </p:sp>
      <p:sp>
        <p:nvSpPr>
          <p:cNvPr id="51203" name="Rectangle 3"/>
          <p:cNvSpPr>
            <a:spLocks noGrp="1" noChangeArrowheads="1"/>
          </p:cNvSpPr>
          <p:nvPr>
            <p:ph type="body" idx="1"/>
          </p:nvPr>
        </p:nvSpPr>
        <p:spPr/>
        <p:txBody>
          <a:bodyPr/>
          <a:lstStyle/>
          <a:p>
            <a:pPr eaLnBrk="1" hangingPunct="1"/>
            <a:r>
              <a:rPr lang="en-US" smtClean="0"/>
              <a:t>A simple way of finding the best compromise location calculates the centre of gravity of supply and demand</a:t>
            </a:r>
          </a:p>
          <a:p>
            <a:pPr eaLnBrk="1" hangingPunct="1"/>
            <a:r>
              <a:rPr lang="en-US" smtClean="0"/>
              <a:t>The coordinates of the centre of gravity are</a:t>
            </a:r>
          </a:p>
          <a:p>
            <a:pPr eaLnBrk="1" hangingPunct="1">
              <a:buFontTx/>
              <a:buNone/>
            </a:pPr>
            <a:r>
              <a:rPr lang="en-US" smtClean="0"/>
              <a:t>	X</a:t>
            </a:r>
            <a:r>
              <a:rPr lang="en-US" baseline="-25000" smtClean="0"/>
              <a:t>O</a:t>
            </a:r>
            <a:r>
              <a:rPr lang="en-US" smtClean="0"/>
              <a:t> = </a:t>
            </a:r>
            <a:r>
              <a:rPr lang="en-US" u="sng" smtClean="0">
                <a:cs typeface="Arial" charset="0"/>
              </a:rPr>
              <a:t>∑X</a:t>
            </a:r>
            <a:r>
              <a:rPr lang="en-US" u="sng" baseline="-25000" smtClean="0">
                <a:cs typeface="Arial" charset="0"/>
              </a:rPr>
              <a:t>i</a:t>
            </a:r>
            <a:r>
              <a:rPr lang="en-US" u="sng" smtClean="0">
                <a:cs typeface="Arial" charset="0"/>
              </a:rPr>
              <a:t>  W</a:t>
            </a:r>
            <a:r>
              <a:rPr lang="en-US" u="sng" baseline="-25000" smtClean="0">
                <a:cs typeface="Arial" charset="0"/>
              </a:rPr>
              <a:t>i</a:t>
            </a:r>
            <a:r>
              <a:rPr lang="en-US" smtClean="0">
                <a:cs typeface="Arial" charset="0"/>
              </a:rPr>
              <a:t>		Y</a:t>
            </a:r>
            <a:r>
              <a:rPr lang="en-US" baseline="-25000" smtClean="0">
                <a:cs typeface="Arial" charset="0"/>
              </a:rPr>
              <a:t>O</a:t>
            </a:r>
            <a:r>
              <a:rPr lang="en-US" smtClean="0">
                <a:cs typeface="Arial" charset="0"/>
              </a:rPr>
              <a:t> = </a:t>
            </a:r>
            <a:r>
              <a:rPr lang="en-US" u="sng" smtClean="0">
                <a:cs typeface="Arial" charset="0"/>
              </a:rPr>
              <a:t>∑Y</a:t>
            </a:r>
            <a:r>
              <a:rPr lang="en-US" u="sng" baseline="-25000" smtClean="0">
                <a:cs typeface="Arial" charset="0"/>
              </a:rPr>
              <a:t>i</a:t>
            </a:r>
            <a:r>
              <a:rPr lang="en-US" u="sng" smtClean="0">
                <a:cs typeface="Arial" charset="0"/>
              </a:rPr>
              <a:t>  W</a:t>
            </a:r>
            <a:r>
              <a:rPr lang="en-US" u="sng" baseline="-25000" smtClean="0">
                <a:cs typeface="Arial" charset="0"/>
              </a:rPr>
              <a:t>i</a:t>
            </a:r>
            <a:endParaRPr lang="en-US" u="sng" smtClean="0">
              <a:cs typeface="Arial" charset="0"/>
            </a:endParaRPr>
          </a:p>
          <a:p>
            <a:pPr eaLnBrk="1" hangingPunct="1">
              <a:buFontTx/>
              <a:buNone/>
            </a:pPr>
            <a:r>
              <a:rPr lang="en-US" smtClean="0">
                <a:cs typeface="Arial" charset="0"/>
              </a:rPr>
              <a:t>		     ∑W</a:t>
            </a:r>
            <a:r>
              <a:rPr lang="en-US" baseline="-25000" smtClean="0">
                <a:cs typeface="Arial" charset="0"/>
              </a:rPr>
              <a:t>i</a:t>
            </a:r>
            <a:r>
              <a:rPr lang="en-US" smtClean="0">
                <a:cs typeface="Arial" charset="0"/>
              </a:rPr>
              <a:t>			   ∑W</a:t>
            </a:r>
            <a:r>
              <a:rPr lang="en-US" baseline="-25000" smtClean="0">
                <a:cs typeface="Arial" charset="0"/>
              </a:rPr>
              <a:t>i</a:t>
            </a:r>
            <a:endParaRPr lang="en-US" smtClean="0">
              <a:cs typeface="Arial" charset="0"/>
            </a:endParaRP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pPr eaLnBrk="1" hangingPunct="1"/>
            <a:r>
              <a:rPr lang="en-US" smtClean="0"/>
              <a:t>Centre of Gravity Technique</a:t>
            </a:r>
          </a:p>
        </p:txBody>
      </p:sp>
      <p:sp>
        <p:nvSpPr>
          <p:cNvPr id="52227" name="Rectangle 3"/>
          <p:cNvSpPr>
            <a:spLocks noGrp="1" noChangeArrowheads="1"/>
          </p:cNvSpPr>
          <p:nvPr>
            <p:ph type="body" idx="1"/>
          </p:nvPr>
        </p:nvSpPr>
        <p:spPr/>
        <p:txBody>
          <a:bodyPr/>
          <a:lstStyle/>
          <a:p>
            <a:pPr eaLnBrk="1" hangingPunct="1">
              <a:buFontTx/>
              <a:buNone/>
            </a:pPr>
            <a:r>
              <a:rPr lang="en-US" smtClean="0"/>
              <a:t>(X</a:t>
            </a:r>
            <a:r>
              <a:rPr lang="en-US" baseline="-25000" smtClean="0"/>
              <a:t>O</a:t>
            </a:r>
            <a:r>
              <a:rPr lang="en-US" smtClean="0"/>
              <a:t>, Y</a:t>
            </a:r>
            <a:r>
              <a:rPr lang="en-US" baseline="-25000" smtClean="0"/>
              <a:t>O</a:t>
            </a:r>
            <a:r>
              <a:rPr lang="en-US" smtClean="0"/>
              <a:t>) are the coordinates of the centre of 	     gravity which gives the facility 	 	     location</a:t>
            </a:r>
          </a:p>
          <a:p>
            <a:pPr eaLnBrk="1" hangingPunct="1">
              <a:buFontTx/>
              <a:buNone/>
            </a:pPr>
            <a:r>
              <a:rPr lang="en-US" smtClean="0"/>
              <a:t>(X</a:t>
            </a:r>
            <a:r>
              <a:rPr lang="en-US" baseline="-25000" smtClean="0"/>
              <a:t>i</a:t>
            </a:r>
            <a:r>
              <a:rPr lang="en-US" smtClean="0"/>
              <a:t>, Y</a:t>
            </a:r>
            <a:r>
              <a:rPr lang="en-US" baseline="-25000" smtClean="0"/>
              <a:t>i</a:t>
            </a:r>
            <a:r>
              <a:rPr lang="en-US" smtClean="0"/>
              <a:t>)  are coordinates of each customer 	    and supplier</a:t>
            </a:r>
          </a:p>
          <a:p>
            <a:pPr eaLnBrk="1" hangingPunct="1">
              <a:buFontTx/>
              <a:buNone/>
            </a:pPr>
            <a:r>
              <a:rPr lang="en-US" smtClean="0"/>
              <a:t>W</a:t>
            </a:r>
            <a:r>
              <a:rPr lang="en-US" baseline="-25000" smtClean="0"/>
              <a:t>i</a:t>
            </a:r>
            <a:r>
              <a:rPr lang="en-US" smtClean="0"/>
              <a:t>	    is expected demand at customer; or 	    expected supply from supplier</a:t>
            </a:r>
          </a:p>
          <a:p>
            <a:pPr eaLnBrk="1" hangingPunct="1">
              <a:buFontTx/>
              <a:buNone/>
            </a:pPr>
            <a:endParaRPr lang="en-US" smtClean="0"/>
          </a:p>
          <a:p>
            <a:pPr eaLnBrk="1" hangingPunct="1">
              <a:buFontTx/>
              <a:buNone/>
            </a:pPr>
            <a:endParaRPr lang="en-US" smtClean="0"/>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pPr eaLnBrk="1" hangingPunct="1"/>
            <a:r>
              <a:rPr lang="en-US" smtClean="0"/>
              <a:t>Example</a:t>
            </a:r>
          </a:p>
        </p:txBody>
      </p:sp>
      <p:sp>
        <p:nvSpPr>
          <p:cNvPr id="53251" name="Rectangle 3"/>
          <p:cNvSpPr>
            <a:spLocks noGrp="1" noChangeArrowheads="1"/>
          </p:cNvSpPr>
          <p:nvPr>
            <p:ph type="body" idx="1"/>
          </p:nvPr>
        </p:nvSpPr>
        <p:spPr/>
        <p:txBody>
          <a:bodyPr/>
          <a:lstStyle/>
          <a:p>
            <a:pPr eaLnBrk="1" hangingPunct="1">
              <a:lnSpc>
                <a:spcPct val="90000"/>
              </a:lnSpc>
              <a:buFontTx/>
              <a:buNone/>
            </a:pPr>
            <a:r>
              <a:rPr lang="en-US" smtClean="0"/>
              <a:t>	ABC Industries is building a central logistics centre that will collect components from three suppliers, and send finished goods to six regional warehouses.  The locations of these and the amounts supplied or demanded are shown in the following slide</a:t>
            </a:r>
          </a:p>
          <a:p>
            <a:pPr eaLnBrk="1" hangingPunct="1">
              <a:lnSpc>
                <a:spcPct val="90000"/>
              </a:lnSpc>
              <a:buFontTx/>
              <a:buNone/>
            </a:pPr>
            <a:endParaRPr lang="en-US" smtClean="0"/>
          </a:p>
          <a:p>
            <a:pPr eaLnBrk="1" hangingPunct="1">
              <a:lnSpc>
                <a:spcPct val="90000"/>
              </a:lnSpc>
              <a:buFontTx/>
              <a:buNone/>
            </a:pPr>
            <a:r>
              <a:rPr lang="en-US" smtClean="0"/>
              <a:t>	Where should they start looking for a site?</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a:xfrm>
            <a:off x="457200" y="0"/>
            <a:ext cx="8229600" cy="836613"/>
          </a:xfrm>
        </p:spPr>
        <p:txBody>
          <a:bodyPr/>
          <a:lstStyle/>
          <a:p>
            <a:pPr eaLnBrk="1" hangingPunct="1"/>
            <a:r>
              <a:rPr lang="en-US" smtClean="0"/>
              <a:t>Example</a:t>
            </a:r>
          </a:p>
        </p:txBody>
      </p:sp>
      <p:sp>
        <p:nvSpPr>
          <p:cNvPr id="54275" name="Rectangle 3"/>
          <p:cNvSpPr>
            <a:spLocks noGrp="1" noChangeArrowheads="1"/>
          </p:cNvSpPr>
          <p:nvPr>
            <p:ph type="body" idx="1"/>
          </p:nvPr>
        </p:nvSpPr>
        <p:spPr>
          <a:xfrm>
            <a:off x="179388" y="908050"/>
            <a:ext cx="8785225" cy="5689600"/>
          </a:xfrm>
        </p:spPr>
        <p:txBody>
          <a:bodyPr/>
          <a:lstStyle/>
          <a:p>
            <a:pPr eaLnBrk="1" hangingPunct="1">
              <a:buFontTx/>
              <a:buNone/>
            </a:pPr>
            <a:r>
              <a:rPr lang="en-US" sz="2800" b="1" smtClean="0"/>
              <a:t>Location	       X, Y Co-ordinates      Supply or 						                demand</a:t>
            </a:r>
          </a:p>
          <a:p>
            <a:pPr eaLnBrk="1" hangingPunct="1">
              <a:buFontTx/>
              <a:buNone/>
            </a:pPr>
            <a:r>
              <a:rPr lang="en-US" sz="2800" smtClean="0"/>
              <a:t>Supplier 1			91, 8			40</a:t>
            </a:r>
          </a:p>
          <a:p>
            <a:pPr eaLnBrk="1" hangingPunct="1">
              <a:buFontTx/>
              <a:buNone/>
            </a:pPr>
            <a:r>
              <a:rPr lang="en-US" sz="2800" smtClean="0"/>
              <a:t>Supplier 2			93, 35		60</a:t>
            </a:r>
          </a:p>
          <a:p>
            <a:pPr eaLnBrk="1" hangingPunct="1">
              <a:buFontTx/>
              <a:buNone/>
            </a:pPr>
            <a:r>
              <a:rPr lang="en-US" sz="2800" smtClean="0"/>
              <a:t>Supplier 3			3, 86			80</a:t>
            </a:r>
          </a:p>
          <a:p>
            <a:pPr eaLnBrk="1" hangingPunct="1">
              <a:buFontTx/>
              <a:buNone/>
            </a:pPr>
            <a:r>
              <a:rPr lang="en-US" sz="2800" smtClean="0"/>
              <a:t>Warehouse 1		83, 26		24</a:t>
            </a:r>
          </a:p>
          <a:p>
            <a:pPr eaLnBrk="1" hangingPunct="1">
              <a:buFontTx/>
              <a:buNone/>
            </a:pPr>
            <a:r>
              <a:rPr lang="en-US" sz="2800" smtClean="0"/>
              <a:t>Warehouse 2		89, 54		16</a:t>
            </a:r>
          </a:p>
          <a:p>
            <a:pPr eaLnBrk="1" hangingPunct="1">
              <a:buFontTx/>
              <a:buNone/>
            </a:pPr>
            <a:r>
              <a:rPr lang="en-US" sz="2800" smtClean="0"/>
              <a:t>Warehouse 3		63, 87		22</a:t>
            </a:r>
          </a:p>
          <a:p>
            <a:pPr eaLnBrk="1" hangingPunct="1">
              <a:buFontTx/>
              <a:buNone/>
            </a:pPr>
            <a:r>
              <a:rPr lang="en-US" sz="2800" smtClean="0"/>
              <a:t>Warehouse 4		11, 85		38</a:t>
            </a:r>
          </a:p>
          <a:p>
            <a:pPr eaLnBrk="1" hangingPunct="1">
              <a:buFontTx/>
              <a:buNone/>
            </a:pPr>
            <a:r>
              <a:rPr lang="en-US" sz="2800" smtClean="0"/>
              <a:t>Warehouse 5		9, 16			52</a:t>
            </a:r>
          </a:p>
          <a:p>
            <a:pPr eaLnBrk="1" hangingPunct="1">
              <a:buFontTx/>
              <a:buNone/>
            </a:pPr>
            <a:r>
              <a:rPr lang="en-US" sz="2800" smtClean="0"/>
              <a:t>Warehouse 6		44, 48		16</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298" name="Picture 5"/>
          <p:cNvPicPr>
            <a:picLocks noChangeAspect="1" noChangeArrowheads="1"/>
          </p:cNvPicPr>
          <p:nvPr/>
        </p:nvPicPr>
        <p:blipFill>
          <a:blip r:embed="rId2" cstate="print"/>
          <a:srcRect/>
          <a:stretch>
            <a:fillRect/>
          </a:stretch>
        </p:blipFill>
        <p:spPr bwMode="auto">
          <a:xfrm>
            <a:off x="611188" y="1341438"/>
            <a:ext cx="8137525" cy="5327650"/>
          </a:xfrm>
          <a:prstGeom prst="rect">
            <a:avLst/>
          </a:prstGeom>
          <a:noFill/>
          <a:ln w="9525">
            <a:noFill/>
            <a:miter lim="800000"/>
            <a:headEnd/>
            <a:tailEnd/>
          </a:ln>
        </p:spPr>
      </p:pic>
      <p:sp>
        <p:nvSpPr>
          <p:cNvPr id="55299" name="Text Box 4"/>
          <p:cNvSpPr txBox="1">
            <a:spLocks noChangeArrowheads="1"/>
          </p:cNvSpPr>
          <p:nvPr/>
        </p:nvSpPr>
        <p:spPr bwMode="auto">
          <a:xfrm>
            <a:off x="663575" y="157163"/>
            <a:ext cx="7724775" cy="519112"/>
          </a:xfrm>
          <a:prstGeom prst="rect">
            <a:avLst/>
          </a:prstGeom>
          <a:noFill/>
          <a:ln w="9525">
            <a:noFill/>
            <a:miter lim="800000"/>
            <a:headEnd/>
            <a:tailEnd/>
          </a:ln>
        </p:spPr>
        <p:txBody>
          <a:bodyPr>
            <a:spAutoFit/>
          </a:bodyPr>
          <a:lstStyle/>
          <a:p>
            <a:pPr algn="ctr"/>
            <a:r>
              <a:rPr lang="en-GB" sz="2800" b="1"/>
              <a:t>Calculation of Centre of gravity</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pPr eaLnBrk="1" hangingPunct="1"/>
            <a:r>
              <a:rPr lang="en-US" smtClean="0"/>
              <a:t>Centre of Gravity Technique</a:t>
            </a:r>
          </a:p>
        </p:txBody>
      </p:sp>
      <p:sp>
        <p:nvSpPr>
          <p:cNvPr id="56323" name="Rectangle 3"/>
          <p:cNvSpPr>
            <a:spLocks noGrp="1" noChangeArrowheads="1"/>
          </p:cNvSpPr>
          <p:nvPr>
            <p:ph type="body" idx="1"/>
          </p:nvPr>
        </p:nvSpPr>
        <p:spPr/>
        <p:txBody>
          <a:bodyPr/>
          <a:lstStyle/>
          <a:p>
            <a:pPr eaLnBrk="1" hangingPunct="1">
              <a:lnSpc>
                <a:spcPct val="90000"/>
              </a:lnSpc>
              <a:buFontTx/>
              <a:buNone/>
            </a:pPr>
            <a:r>
              <a:rPr lang="en-US" b="1" u="sng" smtClean="0"/>
              <a:t>Solution</a:t>
            </a:r>
          </a:p>
          <a:p>
            <a:pPr eaLnBrk="1" hangingPunct="1">
              <a:lnSpc>
                <a:spcPct val="90000"/>
              </a:lnSpc>
              <a:buFontTx/>
              <a:buNone/>
            </a:pPr>
            <a:r>
              <a:rPr lang="en-US" smtClean="0"/>
              <a:t>X</a:t>
            </a:r>
            <a:r>
              <a:rPr lang="en-US" baseline="-25000" smtClean="0"/>
              <a:t>O</a:t>
            </a:r>
            <a:r>
              <a:rPr lang="en-US" smtClean="0"/>
              <a:t> = </a:t>
            </a:r>
            <a:r>
              <a:rPr lang="en-US" u="sng" smtClean="0">
                <a:cs typeface="Arial" charset="0"/>
              </a:rPr>
              <a:t>∑X</a:t>
            </a:r>
            <a:r>
              <a:rPr lang="en-US" u="sng" baseline="-25000" smtClean="0">
                <a:cs typeface="Arial" charset="0"/>
              </a:rPr>
              <a:t>i</a:t>
            </a:r>
            <a:r>
              <a:rPr lang="en-US" u="sng" smtClean="0">
                <a:cs typeface="Arial" charset="0"/>
              </a:rPr>
              <a:t>  W</a:t>
            </a:r>
            <a:r>
              <a:rPr lang="en-US" u="sng" baseline="-25000" smtClean="0">
                <a:cs typeface="Arial" charset="0"/>
              </a:rPr>
              <a:t>i</a:t>
            </a:r>
            <a:r>
              <a:rPr lang="en-US" smtClean="0">
                <a:cs typeface="Arial" charset="0"/>
              </a:rPr>
              <a:t>	= </a:t>
            </a:r>
            <a:r>
              <a:rPr lang="en-US" u="sng" smtClean="0">
                <a:cs typeface="Arial" charset="0"/>
              </a:rPr>
              <a:t>16,380</a:t>
            </a:r>
            <a:r>
              <a:rPr lang="en-US" smtClean="0">
                <a:cs typeface="Arial" charset="0"/>
              </a:rPr>
              <a:t>	= 45.5</a:t>
            </a:r>
          </a:p>
          <a:p>
            <a:pPr eaLnBrk="1" hangingPunct="1">
              <a:lnSpc>
                <a:spcPct val="90000"/>
              </a:lnSpc>
              <a:buFontTx/>
              <a:buNone/>
            </a:pPr>
            <a:r>
              <a:rPr lang="en-US" smtClean="0">
                <a:cs typeface="Arial" charset="0"/>
              </a:rPr>
              <a:t>           ∑W</a:t>
            </a:r>
            <a:r>
              <a:rPr lang="en-US" baseline="-25000" smtClean="0">
                <a:cs typeface="Arial" charset="0"/>
              </a:rPr>
              <a:t>i	         </a:t>
            </a:r>
            <a:r>
              <a:rPr lang="en-US" smtClean="0">
                <a:cs typeface="Arial" charset="0"/>
              </a:rPr>
              <a:t>360</a:t>
            </a:r>
          </a:p>
          <a:p>
            <a:pPr eaLnBrk="1" hangingPunct="1">
              <a:lnSpc>
                <a:spcPct val="90000"/>
              </a:lnSpc>
              <a:buFontTx/>
              <a:buNone/>
            </a:pPr>
            <a:r>
              <a:rPr lang="en-US" smtClean="0">
                <a:cs typeface="Arial" charset="0"/>
              </a:rPr>
              <a:t>Y</a:t>
            </a:r>
            <a:r>
              <a:rPr lang="en-US" baseline="-25000" smtClean="0">
                <a:cs typeface="Arial" charset="0"/>
              </a:rPr>
              <a:t>O</a:t>
            </a:r>
            <a:r>
              <a:rPr lang="en-US" smtClean="0">
                <a:cs typeface="Arial" charset="0"/>
              </a:rPr>
              <a:t> = </a:t>
            </a:r>
            <a:r>
              <a:rPr lang="en-US" u="sng" smtClean="0">
                <a:cs typeface="Arial" charset="0"/>
              </a:rPr>
              <a:t>∑Y</a:t>
            </a:r>
            <a:r>
              <a:rPr lang="en-US" u="sng" baseline="-25000" smtClean="0">
                <a:cs typeface="Arial" charset="0"/>
              </a:rPr>
              <a:t>i</a:t>
            </a:r>
            <a:r>
              <a:rPr lang="en-US" u="sng" smtClean="0">
                <a:cs typeface="Arial" charset="0"/>
              </a:rPr>
              <a:t>  W</a:t>
            </a:r>
            <a:r>
              <a:rPr lang="en-US" u="sng" baseline="-25000" smtClean="0">
                <a:cs typeface="Arial" charset="0"/>
              </a:rPr>
              <a:t>i</a:t>
            </a:r>
            <a:r>
              <a:rPr lang="en-US" baseline="-25000" smtClean="0">
                <a:cs typeface="Arial" charset="0"/>
              </a:rPr>
              <a:t>       </a:t>
            </a:r>
            <a:r>
              <a:rPr lang="en-US" smtClean="0">
                <a:cs typeface="Arial" charset="0"/>
              </a:rPr>
              <a:t>= </a:t>
            </a:r>
            <a:r>
              <a:rPr lang="en-US" u="sng" smtClean="0">
                <a:cs typeface="Arial" charset="0"/>
              </a:rPr>
              <a:t>18,108</a:t>
            </a:r>
            <a:r>
              <a:rPr lang="en-US" smtClean="0">
                <a:cs typeface="Arial" charset="0"/>
              </a:rPr>
              <a:t>  = 50.3</a:t>
            </a:r>
            <a:endParaRPr lang="en-US" u="sng" smtClean="0">
              <a:cs typeface="Arial" charset="0"/>
            </a:endParaRPr>
          </a:p>
          <a:p>
            <a:pPr eaLnBrk="1" hangingPunct="1">
              <a:lnSpc>
                <a:spcPct val="90000"/>
              </a:lnSpc>
              <a:buFontTx/>
              <a:buNone/>
            </a:pPr>
            <a:r>
              <a:rPr lang="en-US" smtClean="0">
                <a:cs typeface="Arial" charset="0"/>
              </a:rPr>
              <a:t>		   ∑W</a:t>
            </a:r>
            <a:r>
              <a:rPr lang="en-US" baseline="-25000" smtClean="0">
                <a:cs typeface="Arial" charset="0"/>
              </a:rPr>
              <a:t>i</a:t>
            </a:r>
            <a:r>
              <a:rPr lang="en-US" smtClean="0">
                <a:cs typeface="Arial" charset="0"/>
              </a:rPr>
              <a:t>	      360</a:t>
            </a:r>
          </a:p>
          <a:p>
            <a:pPr eaLnBrk="1" hangingPunct="1">
              <a:lnSpc>
                <a:spcPct val="90000"/>
              </a:lnSpc>
              <a:buFontTx/>
              <a:buNone/>
            </a:pPr>
            <a:endParaRPr lang="en-US" smtClean="0">
              <a:cs typeface="Arial" charset="0"/>
            </a:endParaRPr>
          </a:p>
          <a:p>
            <a:pPr eaLnBrk="1" hangingPunct="1">
              <a:lnSpc>
                <a:spcPct val="90000"/>
              </a:lnSpc>
              <a:buFontTx/>
              <a:buNone/>
            </a:pPr>
            <a:r>
              <a:rPr lang="en-US" smtClean="0">
                <a:cs typeface="Arial" charset="0"/>
              </a:rPr>
              <a:t>	A good place to start looking for locations is around (45.5, 50.3)		</a:t>
            </a:r>
          </a:p>
          <a:p>
            <a:pPr eaLnBrk="1" hangingPunct="1">
              <a:lnSpc>
                <a:spcPct val="90000"/>
              </a:lnSpc>
              <a:buFontTx/>
              <a:buNone/>
            </a:pPr>
            <a:endParaRPr lang="en-US" smtClean="0"/>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346" name="Picture 5"/>
          <p:cNvPicPr>
            <a:picLocks noChangeAspect="1" noChangeArrowheads="1"/>
          </p:cNvPicPr>
          <p:nvPr/>
        </p:nvPicPr>
        <p:blipFill>
          <a:blip r:embed="rId2" cstate="print"/>
          <a:srcRect/>
          <a:stretch>
            <a:fillRect/>
          </a:stretch>
        </p:blipFill>
        <p:spPr bwMode="auto">
          <a:xfrm>
            <a:off x="250825" y="1196975"/>
            <a:ext cx="8351838" cy="5472113"/>
          </a:xfrm>
          <a:prstGeom prst="rect">
            <a:avLst/>
          </a:prstGeom>
          <a:noFill/>
          <a:ln w="9525">
            <a:noFill/>
            <a:miter lim="800000"/>
            <a:headEnd/>
            <a:tailEnd/>
          </a:ln>
        </p:spPr>
      </p:pic>
      <p:sp>
        <p:nvSpPr>
          <p:cNvPr id="57347" name="Text Box 4"/>
          <p:cNvSpPr txBox="1">
            <a:spLocks noChangeArrowheads="1"/>
          </p:cNvSpPr>
          <p:nvPr/>
        </p:nvSpPr>
        <p:spPr bwMode="auto">
          <a:xfrm>
            <a:off x="592138" y="373063"/>
            <a:ext cx="7724775" cy="519112"/>
          </a:xfrm>
          <a:prstGeom prst="rect">
            <a:avLst/>
          </a:prstGeom>
          <a:noFill/>
          <a:ln w="9525">
            <a:noFill/>
            <a:miter lim="800000"/>
            <a:headEnd/>
            <a:tailEnd/>
          </a:ln>
        </p:spPr>
        <p:txBody>
          <a:bodyPr>
            <a:spAutoFit/>
          </a:bodyPr>
          <a:lstStyle/>
          <a:p>
            <a:pPr algn="ctr"/>
            <a:r>
              <a:rPr lang="en-GB" sz="2800" b="1"/>
              <a:t>Location for ABC Industries</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pPr eaLnBrk="1" hangingPunct="1"/>
            <a:r>
              <a:rPr lang="en-US" smtClean="0"/>
              <a:t>Centre of Gravity Technique</a:t>
            </a:r>
          </a:p>
        </p:txBody>
      </p:sp>
      <p:sp>
        <p:nvSpPr>
          <p:cNvPr id="58371" name="Rectangle 3"/>
          <p:cNvSpPr>
            <a:spLocks noGrp="1" noChangeArrowheads="1"/>
          </p:cNvSpPr>
          <p:nvPr>
            <p:ph type="body" idx="1"/>
          </p:nvPr>
        </p:nvSpPr>
        <p:spPr>
          <a:xfrm>
            <a:off x="457200" y="1600200"/>
            <a:ext cx="8229600" cy="5068888"/>
          </a:xfrm>
        </p:spPr>
        <p:txBody>
          <a:bodyPr/>
          <a:lstStyle/>
          <a:p>
            <a:pPr eaLnBrk="1" hangingPunct="1">
              <a:buFontTx/>
              <a:buNone/>
            </a:pPr>
            <a:r>
              <a:rPr lang="en-US" b="1" u="sng" smtClean="0"/>
              <a:t>Weaknesses</a:t>
            </a:r>
          </a:p>
          <a:p>
            <a:pPr eaLnBrk="1" hangingPunct="1">
              <a:buFontTx/>
              <a:buNone/>
            </a:pPr>
            <a:r>
              <a:rPr lang="en-US" smtClean="0"/>
              <a:t>	Suppose you want to deliver 20 tonnes of materials a day to City A and 40 tonnes a day to City B.  The two cities are connected by a straight road 300km long.  If the costs of getting deliveries from suppliers are the same regardless of location, where would you build a warehouse?</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r>
              <a:rPr lang="en-GB" smtClean="0"/>
              <a:t>Centre of Gravity Technique</a:t>
            </a:r>
          </a:p>
        </p:txBody>
      </p:sp>
      <p:sp>
        <p:nvSpPr>
          <p:cNvPr id="59395" name="Rectangle 3"/>
          <p:cNvSpPr>
            <a:spLocks noGrp="1" noChangeArrowheads="1"/>
          </p:cNvSpPr>
          <p:nvPr>
            <p:ph type="body" idx="1"/>
          </p:nvPr>
        </p:nvSpPr>
        <p:spPr>
          <a:xfrm>
            <a:off x="457200" y="1600200"/>
            <a:ext cx="8229600" cy="4997450"/>
          </a:xfrm>
        </p:spPr>
        <p:txBody>
          <a:bodyPr/>
          <a:lstStyle/>
          <a:p>
            <a:pPr>
              <a:lnSpc>
                <a:spcPct val="90000"/>
              </a:lnSpc>
              <a:buFontTx/>
              <a:buNone/>
            </a:pPr>
            <a:r>
              <a:rPr lang="en-GB" b="1" u="sng" smtClean="0"/>
              <a:t>Weaknesses</a:t>
            </a:r>
            <a:endParaRPr lang="en-GB" u="sng" smtClean="0"/>
          </a:p>
          <a:p>
            <a:pPr>
              <a:lnSpc>
                <a:spcPct val="90000"/>
              </a:lnSpc>
            </a:pPr>
            <a:r>
              <a:rPr lang="en-GB" smtClean="0"/>
              <a:t>The centre of gravity is (40 x 300 + 20 x 0)/ 60) = 200km from City A</a:t>
            </a:r>
          </a:p>
          <a:p>
            <a:pPr>
              <a:lnSpc>
                <a:spcPct val="90000"/>
              </a:lnSpc>
            </a:pPr>
            <a:r>
              <a:rPr lang="en-GB" smtClean="0"/>
              <a:t>A warehouse here would have to deliver 200 x 20 tonnes/kilometres to City A and 100 x 40 tonnes/kilometres to City B, giving a total of 8000 tonne/kilometres</a:t>
            </a:r>
          </a:p>
          <a:p>
            <a:pPr>
              <a:lnSpc>
                <a:spcPct val="90000"/>
              </a:lnSpc>
            </a:pPr>
            <a:r>
              <a:rPr lang="en-GB" smtClean="0"/>
              <a:t>But if you built the warehouse in City B, you would only have to move 20 x 300 = 6000 tonnes/kilometres to City A</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p:txBody>
          <a:bodyPr/>
          <a:lstStyle/>
          <a:p>
            <a:r>
              <a:rPr lang="en-GB" smtClean="0"/>
              <a:t>Centre of Gravity Technique</a:t>
            </a:r>
          </a:p>
        </p:txBody>
      </p:sp>
      <p:sp>
        <p:nvSpPr>
          <p:cNvPr id="60419" name="Rectangle 3"/>
          <p:cNvSpPr>
            <a:spLocks noGrp="1" noChangeArrowheads="1"/>
          </p:cNvSpPr>
          <p:nvPr>
            <p:ph type="body" idx="1"/>
          </p:nvPr>
        </p:nvSpPr>
        <p:spPr/>
        <p:txBody>
          <a:bodyPr/>
          <a:lstStyle/>
          <a:p>
            <a:pPr>
              <a:lnSpc>
                <a:spcPct val="90000"/>
              </a:lnSpc>
              <a:buFontTx/>
              <a:buNone/>
            </a:pPr>
            <a:r>
              <a:rPr lang="en-GB" smtClean="0"/>
              <a:t>City A						   City B</a:t>
            </a:r>
          </a:p>
          <a:p>
            <a:pPr algn="ctr">
              <a:lnSpc>
                <a:spcPct val="90000"/>
              </a:lnSpc>
              <a:buFontTx/>
              <a:buNone/>
            </a:pPr>
            <a:r>
              <a:rPr lang="en-GB" smtClean="0"/>
              <a:t>300km</a:t>
            </a:r>
          </a:p>
          <a:p>
            <a:pPr algn="ctr">
              <a:lnSpc>
                <a:spcPct val="90000"/>
              </a:lnSpc>
              <a:buFontTx/>
              <a:buNone/>
            </a:pPr>
            <a:endParaRPr lang="en-GB" smtClean="0"/>
          </a:p>
          <a:p>
            <a:pPr>
              <a:lnSpc>
                <a:spcPct val="90000"/>
              </a:lnSpc>
              <a:buFontTx/>
              <a:buNone/>
            </a:pPr>
            <a:r>
              <a:rPr lang="en-GB" smtClean="0"/>
              <a:t>			200km				100km</a:t>
            </a:r>
          </a:p>
          <a:p>
            <a:pPr>
              <a:lnSpc>
                <a:spcPct val="90000"/>
              </a:lnSpc>
              <a:buFontTx/>
              <a:buNone/>
            </a:pPr>
            <a:r>
              <a:rPr lang="en-GB" smtClean="0"/>
              <a:t>20 tonnes					     40 tonnes</a:t>
            </a:r>
          </a:p>
          <a:p>
            <a:pPr>
              <a:lnSpc>
                <a:spcPct val="90000"/>
              </a:lnSpc>
              <a:buFontTx/>
              <a:buNone/>
            </a:pPr>
            <a:endParaRPr lang="en-GB" smtClean="0"/>
          </a:p>
          <a:p>
            <a:pPr>
              <a:lnSpc>
                <a:spcPct val="90000"/>
              </a:lnSpc>
              <a:buFontTx/>
              <a:buNone/>
            </a:pPr>
            <a:r>
              <a:rPr lang="en-GB" smtClean="0"/>
              <a:t>					Centre of gravity			</a:t>
            </a:r>
          </a:p>
          <a:p>
            <a:pPr algn="ctr">
              <a:lnSpc>
                <a:spcPct val="90000"/>
              </a:lnSpc>
              <a:buFontTx/>
              <a:buNone/>
            </a:pPr>
            <a:endParaRPr lang="en-GB" smtClean="0"/>
          </a:p>
          <a:p>
            <a:pPr algn="ctr">
              <a:lnSpc>
                <a:spcPct val="90000"/>
              </a:lnSpc>
              <a:buFontTx/>
              <a:buNone/>
            </a:pPr>
            <a:endParaRPr lang="en-GB" smtClean="0"/>
          </a:p>
        </p:txBody>
      </p:sp>
      <p:sp>
        <p:nvSpPr>
          <p:cNvPr id="60420" name="Line 4"/>
          <p:cNvSpPr>
            <a:spLocks noChangeShapeType="1"/>
          </p:cNvSpPr>
          <p:nvPr/>
        </p:nvSpPr>
        <p:spPr bwMode="auto">
          <a:xfrm flipH="1">
            <a:off x="684213" y="2420938"/>
            <a:ext cx="3024187" cy="0"/>
          </a:xfrm>
          <a:prstGeom prst="line">
            <a:avLst/>
          </a:prstGeom>
          <a:noFill/>
          <a:ln w="9525">
            <a:solidFill>
              <a:schemeClr val="tx1"/>
            </a:solidFill>
            <a:round/>
            <a:headEnd/>
            <a:tailEnd type="triangle" w="med" len="med"/>
          </a:ln>
        </p:spPr>
        <p:txBody>
          <a:bodyPr/>
          <a:lstStyle/>
          <a:p>
            <a:endParaRPr lang="en-GB"/>
          </a:p>
        </p:txBody>
      </p:sp>
      <p:sp>
        <p:nvSpPr>
          <p:cNvPr id="60421" name="Line 5"/>
          <p:cNvSpPr>
            <a:spLocks noChangeShapeType="1"/>
          </p:cNvSpPr>
          <p:nvPr/>
        </p:nvSpPr>
        <p:spPr bwMode="auto">
          <a:xfrm>
            <a:off x="5364163" y="2420938"/>
            <a:ext cx="2879725" cy="0"/>
          </a:xfrm>
          <a:prstGeom prst="line">
            <a:avLst/>
          </a:prstGeom>
          <a:noFill/>
          <a:ln w="9525">
            <a:solidFill>
              <a:schemeClr val="tx1"/>
            </a:solidFill>
            <a:round/>
            <a:headEnd/>
            <a:tailEnd type="triangle" w="med" len="med"/>
          </a:ln>
        </p:spPr>
        <p:txBody>
          <a:bodyPr/>
          <a:lstStyle/>
          <a:p>
            <a:endParaRPr lang="en-GB"/>
          </a:p>
        </p:txBody>
      </p:sp>
      <p:sp>
        <p:nvSpPr>
          <p:cNvPr id="60422" name="Line 6"/>
          <p:cNvSpPr>
            <a:spLocks noChangeShapeType="1"/>
          </p:cNvSpPr>
          <p:nvPr/>
        </p:nvSpPr>
        <p:spPr bwMode="auto">
          <a:xfrm>
            <a:off x="755650" y="3068638"/>
            <a:ext cx="7488238" cy="0"/>
          </a:xfrm>
          <a:prstGeom prst="line">
            <a:avLst/>
          </a:prstGeom>
          <a:noFill/>
          <a:ln w="9525">
            <a:solidFill>
              <a:schemeClr val="tx1"/>
            </a:solidFill>
            <a:round/>
            <a:headEnd/>
            <a:tailEnd/>
          </a:ln>
        </p:spPr>
        <p:txBody>
          <a:bodyPr/>
          <a:lstStyle/>
          <a:p>
            <a:endParaRPr lang="en-GB"/>
          </a:p>
        </p:txBody>
      </p:sp>
      <p:sp>
        <p:nvSpPr>
          <p:cNvPr id="60423" name="Line 7"/>
          <p:cNvSpPr>
            <a:spLocks noChangeShapeType="1"/>
          </p:cNvSpPr>
          <p:nvPr/>
        </p:nvSpPr>
        <p:spPr bwMode="auto">
          <a:xfrm flipH="1">
            <a:off x="684213" y="3644900"/>
            <a:ext cx="1511300" cy="0"/>
          </a:xfrm>
          <a:prstGeom prst="line">
            <a:avLst/>
          </a:prstGeom>
          <a:noFill/>
          <a:ln w="9525">
            <a:solidFill>
              <a:schemeClr val="tx1"/>
            </a:solidFill>
            <a:round/>
            <a:headEnd/>
            <a:tailEnd type="triangle" w="med" len="med"/>
          </a:ln>
        </p:spPr>
        <p:txBody>
          <a:bodyPr/>
          <a:lstStyle/>
          <a:p>
            <a:endParaRPr lang="en-GB"/>
          </a:p>
        </p:txBody>
      </p:sp>
      <p:sp>
        <p:nvSpPr>
          <p:cNvPr id="60424" name="Line 8"/>
          <p:cNvSpPr>
            <a:spLocks noChangeShapeType="1"/>
          </p:cNvSpPr>
          <p:nvPr/>
        </p:nvSpPr>
        <p:spPr bwMode="auto">
          <a:xfrm>
            <a:off x="3708400" y="3644900"/>
            <a:ext cx="2159000" cy="0"/>
          </a:xfrm>
          <a:prstGeom prst="line">
            <a:avLst/>
          </a:prstGeom>
          <a:noFill/>
          <a:ln w="9525">
            <a:solidFill>
              <a:schemeClr val="tx1"/>
            </a:solidFill>
            <a:round/>
            <a:headEnd/>
            <a:tailEnd type="triangle" w="med" len="med"/>
          </a:ln>
        </p:spPr>
        <p:txBody>
          <a:bodyPr/>
          <a:lstStyle/>
          <a:p>
            <a:endParaRPr lang="en-GB"/>
          </a:p>
        </p:txBody>
      </p:sp>
      <p:sp>
        <p:nvSpPr>
          <p:cNvPr id="60425" name="Line 9"/>
          <p:cNvSpPr>
            <a:spLocks noChangeShapeType="1"/>
          </p:cNvSpPr>
          <p:nvPr/>
        </p:nvSpPr>
        <p:spPr bwMode="auto">
          <a:xfrm flipH="1">
            <a:off x="5867400" y="3644900"/>
            <a:ext cx="936625" cy="0"/>
          </a:xfrm>
          <a:prstGeom prst="line">
            <a:avLst/>
          </a:prstGeom>
          <a:noFill/>
          <a:ln w="9525">
            <a:solidFill>
              <a:schemeClr val="tx1"/>
            </a:solidFill>
            <a:round/>
            <a:headEnd/>
            <a:tailEnd type="triangle" w="med" len="med"/>
          </a:ln>
        </p:spPr>
        <p:txBody>
          <a:bodyPr/>
          <a:lstStyle/>
          <a:p>
            <a:endParaRPr lang="en-GB"/>
          </a:p>
        </p:txBody>
      </p:sp>
      <p:sp>
        <p:nvSpPr>
          <p:cNvPr id="60426" name="Line 10"/>
          <p:cNvSpPr>
            <a:spLocks noChangeShapeType="1"/>
          </p:cNvSpPr>
          <p:nvPr/>
        </p:nvSpPr>
        <p:spPr bwMode="auto">
          <a:xfrm>
            <a:off x="8243888" y="3644900"/>
            <a:ext cx="288925" cy="0"/>
          </a:xfrm>
          <a:prstGeom prst="line">
            <a:avLst/>
          </a:prstGeom>
          <a:noFill/>
          <a:ln w="9525">
            <a:solidFill>
              <a:schemeClr val="tx1"/>
            </a:solidFill>
            <a:round/>
            <a:headEnd/>
            <a:tailEnd type="triangle" w="med" len="med"/>
          </a:ln>
        </p:spPr>
        <p:txBody>
          <a:bodyPr/>
          <a:lstStyle/>
          <a:p>
            <a:endParaRPr lang="en-GB"/>
          </a:p>
        </p:txBody>
      </p:sp>
      <p:sp>
        <p:nvSpPr>
          <p:cNvPr id="60427" name="Line 11"/>
          <p:cNvSpPr>
            <a:spLocks noChangeShapeType="1"/>
          </p:cNvSpPr>
          <p:nvPr/>
        </p:nvSpPr>
        <p:spPr bwMode="auto">
          <a:xfrm flipV="1">
            <a:off x="5867400" y="3644900"/>
            <a:ext cx="0" cy="863600"/>
          </a:xfrm>
          <a:prstGeom prst="line">
            <a:avLst/>
          </a:prstGeom>
          <a:noFill/>
          <a:ln w="9525">
            <a:solidFill>
              <a:schemeClr val="tx1"/>
            </a:solidFill>
            <a:round/>
            <a:headEnd/>
            <a:tailEnd type="triangle" w="med" len="med"/>
          </a:ln>
        </p:spPr>
        <p:txBody>
          <a:bodyPr/>
          <a:lstStyle/>
          <a:p>
            <a:endParaRPr lang="en-GB"/>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r>
              <a:rPr lang="en-GB" smtClean="0"/>
              <a:t>Feasible Set Approaches</a:t>
            </a:r>
          </a:p>
        </p:txBody>
      </p:sp>
      <p:sp>
        <p:nvSpPr>
          <p:cNvPr id="61443" name="Rectangle 3"/>
          <p:cNvSpPr>
            <a:spLocks noGrp="1" noChangeArrowheads="1"/>
          </p:cNvSpPr>
          <p:nvPr>
            <p:ph type="body" idx="1"/>
          </p:nvPr>
        </p:nvSpPr>
        <p:spPr>
          <a:xfrm>
            <a:off x="457200" y="1600200"/>
            <a:ext cx="8229600" cy="4997450"/>
          </a:xfrm>
        </p:spPr>
        <p:txBody>
          <a:bodyPr/>
          <a:lstStyle/>
          <a:p>
            <a:pPr>
              <a:buFontTx/>
              <a:buNone/>
            </a:pPr>
            <a:r>
              <a:rPr lang="en-GB" b="1" u="sng" smtClean="0"/>
              <a:t>Costing Models</a:t>
            </a:r>
          </a:p>
          <a:p>
            <a:r>
              <a:rPr lang="en-GB" smtClean="0"/>
              <a:t>Feasible set approaches identify available sites, compare them, and find the best</a:t>
            </a:r>
          </a:p>
          <a:p>
            <a:r>
              <a:rPr lang="en-GB" smtClean="0"/>
              <a:t>In practice, many of the costs of running a facility are fixed regardless of its location</a:t>
            </a:r>
          </a:p>
          <a:p>
            <a:r>
              <a:rPr lang="en-GB" smtClean="0"/>
              <a:t>Instead of looking at the total cost, we can concentrate on those costs that vary, particularly the transport and operating costs</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a:xfrm>
            <a:off x="457200" y="0"/>
            <a:ext cx="8229600" cy="857250"/>
          </a:xfrm>
        </p:spPr>
        <p:txBody>
          <a:bodyPr/>
          <a:lstStyle/>
          <a:p>
            <a:r>
              <a:rPr lang="en-GB" smtClean="0"/>
              <a:t>Feasible Set Approaches</a:t>
            </a:r>
          </a:p>
        </p:txBody>
      </p:sp>
      <p:sp>
        <p:nvSpPr>
          <p:cNvPr id="62467" name="Rectangle 3"/>
          <p:cNvSpPr>
            <a:spLocks noGrp="1" noChangeArrowheads="1"/>
          </p:cNvSpPr>
          <p:nvPr>
            <p:ph type="body" idx="1"/>
          </p:nvPr>
        </p:nvSpPr>
        <p:spPr>
          <a:xfrm>
            <a:off x="214313" y="714375"/>
            <a:ext cx="8715375" cy="5411788"/>
          </a:xfrm>
        </p:spPr>
        <p:txBody>
          <a:bodyPr/>
          <a:lstStyle/>
          <a:p>
            <a:r>
              <a:rPr lang="en-US" smtClean="0"/>
              <a:t>Operating costs in nearby locations might be virtually the same, so we can remove these from the equation and concentrate on transport costs</a:t>
            </a:r>
          </a:p>
          <a:p>
            <a:r>
              <a:rPr lang="en-US" smtClean="0"/>
              <a:t>It is difficult to find the exact cost of delivering to any particular customer, so we can assume that the transport cost is proportional to the distance moved</a:t>
            </a:r>
          </a:p>
          <a:p>
            <a:r>
              <a:rPr lang="en-US" smtClean="0"/>
              <a:t>In practice costs depends on more than distance, and is also affected by the type of vehicles, frequency of journeys, routes taken, order patterns and organisation of drivers</a:t>
            </a: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5"/>
          <p:cNvSpPr>
            <a:spLocks noGrp="1" noChangeArrowheads="1"/>
          </p:cNvSpPr>
          <p:nvPr>
            <p:ph type="ctrTitle"/>
          </p:nvPr>
        </p:nvSpPr>
        <p:spPr/>
        <p:txBody>
          <a:bodyPr/>
          <a:lstStyle/>
          <a:p>
            <a:r>
              <a:rPr lang="en-GB" smtClean="0"/>
              <a:t>Transport</a:t>
            </a:r>
          </a:p>
        </p:txBody>
      </p:sp>
      <p:sp>
        <p:nvSpPr>
          <p:cNvPr id="63491" name="Rectangle 6"/>
          <p:cNvSpPr>
            <a:spLocks noGrp="1" noChangeArrowheads="1"/>
          </p:cNvSpPr>
          <p:nvPr>
            <p:ph type="subTitle" idx="1"/>
          </p:nvPr>
        </p:nvSpPr>
        <p:spPr/>
        <p:txBody>
          <a:bodyPr/>
          <a:lstStyle/>
          <a:p>
            <a:r>
              <a:rPr lang="en-GB" smtClean="0"/>
              <a:t>By</a:t>
            </a:r>
          </a:p>
          <a:p>
            <a:r>
              <a:rPr lang="en-GB" smtClean="0"/>
              <a:t/>
            </a:r>
            <a:br>
              <a:rPr lang="en-GB" smtClean="0"/>
            </a:br>
            <a:r>
              <a:rPr lang="en-GB" smtClean="0"/>
              <a:t>Andrew Thorn</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lstStyle/>
          <a:p>
            <a:r>
              <a:rPr lang="en-GB" smtClean="0"/>
              <a:t>Transport</a:t>
            </a:r>
          </a:p>
        </p:txBody>
      </p:sp>
      <p:sp>
        <p:nvSpPr>
          <p:cNvPr id="64515" name="Rectangle 3"/>
          <p:cNvSpPr>
            <a:spLocks noGrp="1" noChangeArrowheads="1"/>
          </p:cNvSpPr>
          <p:nvPr>
            <p:ph type="body" idx="1"/>
          </p:nvPr>
        </p:nvSpPr>
        <p:spPr/>
        <p:txBody>
          <a:bodyPr/>
          <a:lstStyle/>
          <a:p>
            <a:pPr>
              <a:buFontTx/>
              <a:buNone/>
            </a:pPr>
            <a:r>
              <a:rPr lang="en-GB" smtClean="0"/>
              <a:t>	Is responsible for the physical movement of materials between points in the supply chain</a:t>
            </a: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r>
              <a:rPr lang="en-GB" smtClean="0"/>
              <a:t>Transport</a:t>
            </a:r>
          </a:p>
        </p:txBody>
      </p:sp>
      <p:sp>
        <p:nvSpPr>
          <p:cNvPr id="65539" name="Rectangle 3"/>
          <p:cNvSpPr>
            <a:spLocks noGrp="1" noChangeArrowheads="1"/>
          </p:cNvSpPr>
          <p:nvPr>
            <p:ph type="body" idx="1"/>
          </p:nvPr>
        </p:nvSpPr>
        <p:spPr/>
        <p:txBody>
          <a:bodyPr/>
          <a:lstStyle/>
          <a:p>
            <a:r>
              <a:rPr lang="en-GB" smtClean="0"/>
              <a:t>Relatively cheap cost of transport in recent times has changed the shape of supply chains, as organisations can cover a wider area from a single facility</a:t>
            </a:r>
          </a:p>
          <a:p>
            <a:r>
              <a:rPr lang="en-GB" smtClean="0"/>
              <a:t>This has encouraged many companies to replace regional warehouses with national ones that cover a wider area</a:t>
            </a: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p:txBody>
          <a:bodyPr/>
          <a:lstStyle/>
          <a:p>
            <a:r>
              <a:rPr lang="en-GB" smtClean="0"/>
              <a:t>Transport</a:t>
            </a:r>
          </a:p>
        </p:txBody>
      </p:sp>
      <p:sp>
        <p:nvSpPr>
          <p:cNvPr id="66563" name="Rectangle 3"/>
          <p:cNvSpPr>
            <a:spLocks noGrp="1" noChangeArrowheads="1"/>
          </p:cNvSpPr>
          <p:nvPr>
            <p:ph type="body" idx="1"/>
          </p:nvPr>
        </p:nvSpPr>
        <p:spPr/>
        <p:txBody>
          <a:bodyPr/>
          <a:lstStyle/>
          <a:p>
            <a:r>
              <a:rPr lang="en-GB" smtClean="0"/>
              <a:t>In 1995 for example, Nike was selling $1 billion of goods in Europe, with deliveries through 25 warehouses</a:t>
            </a:r>
          </a:p>
          <a:p>
            <a:r>
              <a:rPr lang="en-GB" smtClean="0"/>
              <a:t>It replaced these with a single pan-European distribution centre in Belgium, and worked with four specialist transport companies</a:t>
            </a: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p:txBody>
          <a:bodyPr/>
          <a:lstStyle/>
          <a:p>
            <a:r>
              <a:rPr lang="en-GB" smtClean="0"/>
              <a:t>Transport</a:t>
            </a:r>
          </a:p>
        </p:txBody>
      </p:sp>
      <p:sp>
        <p:nvSpPr>
          <p:cNvPr id="67587" name="Rectangle 3"/>
          <p:cNvSpPr>
            <a:spLocks noGrp="1" noChangeArrowheads="1"/>
          </p:cNvSpPr>
          <p:nvPr>
            <p:ph type="body" idx="1"/>
          </p:nvPr>
        </p:nvSpPr>
        <p:spPr/>
        <p:txBody>
          <a:bodyPr/>
          <a:lstStyle/>
          <a:p>
            <a:r>
              <a:rPr lang="en-GB" smtClean="0"/>
              <a:t>These companies gave efficient services which allowed transport costs to remain constant-with inbound transport cost falling slightly, and outbound transport costs rising slightly.</a:t>
            </a:r>
          </a:p>
          <a:p>
            <a:r>
              <a:rPr lang="en-GB" smtClean="0"/>
              <a:t>Then Nike could benefit from the huge reduction in warehousing and inventory costs</a:t>
            </a: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p:txBody>
          <a:bodyPr/>
          <a:lstStyle/>
          <a:p>
            <a:r>
              <a:rPr lang="en-GB" smtClean="0"/>
              <a:t>Transport</a:t>
            </a:r>
          </a:p>
        </p:txBody>
      </p:sp>
      <p:sp>
        <p:nvSpPr>
          <p:cNvPr id="68611" name="Rectangle 3"/>
          <p:cNvSpPr>
            <a:spLocks noGrp="1" noChangeArrowheads="1"/>
          </p:cNvSpPr>
          <p:nvPr>
            <p:ph type="body" idx="1"/>
          </p:nvPr>
        </p:nvSpPr>
        <p:spPr/>
        <p:txBody>
          <a:bodyPr/>
          <a:lstStyle/>
          <a:p>
            <a:r>
              <a:rPr lang="en-GB" smtClean="0"/>
              <a:t>The rate is clearly important, but service users seem to have little influence in setting it</a:t>
            </a:r>
          </a:p>
          <a:p>
            <a:r>
              <a:rPr lang="en-GB" smtClean="0"/>
              <a:t>A large organisation negotiating freely with a transport company may have some flexibility</a:t>
            </a:r>
          </a:p>
          <a:p>
            <a:r>
              <a:rPr lang="en-GB" smtClean="0"/>
              <a:t>The transport industry is very competitive, and large customers can get good deal</a:t>
            </a: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lstStyle/>
          <a:p>
            <a:r>
              <a:rPr lang="en-GB" smtClean="0"/>
              <a:t>Transport</a:t>
            </a:r>
          </a:p>
        </p:txBody>
      </p:sp>
      <p:sp>
        <p:nvSpPr>
          <p:cNvPr id="69635" name="Rectangle 3"/>
          <p:cNvSpPr>
            <a:spLocks noGrp="1" noChangeArrowheads="1"/>
          </p:cNvSpPr>
          <p:nvPr>
            <p:ph type="body" idx="1"/>
          </p:nvPr>
        </p:nvSpPr>
        <p:spPr/>
        <p:txBody>
          <a:bodyPr/>
          <a:lstStyle/>
          <a:p>
            <a:r>
              <a:rPr lang="en-GB" smtClean="0"/>
              <a:t>In practice, organisations do have more influence, as they can make a series of decisions about the form of transport</a:t>
            </a:r>
          </a:p>
          <a:p>
            <a:r>
              <a:rPr lang="en-GB" smtClean="0"/>
              <a:t>What mode of transport is best?</a:t>
            </a:r>
          </a:p>
          <a:p>
            <a:r>
              <a:rPr lang="en-GB" smtClean="0"/>
              <a:t>Should we run our own transport or use a third-party carrier</a:t>
            </a:r>
          </a:p>
          <a:p>
            <a:r>
              <a:rPr lang="en-GB" smtClean="0"/>
              <a:t>What kind of vehicles should we use?</a:t>
            </a: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lstStyle/>
          <a:p>
            <a:r>
              <a:rPr lang="en-GB" smtClean="0"/>
              <a:t>Transport</a:t>
            </a:r>
          </a:p>
        </p:txBody>
      </p:sp>
      <p:sp>
        <p:nvSpPr>
          <p:cNvPr id="70659" name="Rectangle 3"/>
          <p:cNvSpPr>
            <a:spLocks noGrp="1" noChangeArrowheads="1"/>
          </p:cNvSpPr>
          <p:nvPr>
            <p:ph type="body" idx="1"/>
          </p:nvPr>
        </p:nvSpPr>
        <p:spPr/>
        <p:txBody>
          <a:bodyPr/>
          <a:lstStyle/>
          <a:p>
            <a:r>
              <a:rPr lang="en-GB" smtClean="0"/>
              <a:t>How do we deal with international transport?</a:t>
            </a:r>
          </a:p>
          <a:p>
            <a:r>
              <a:rPr lang="en-GB" smtClean="0"/>
              <a:t>What routes should we use?</a:t>
            </a:r>
          </a:p>
          <a:p>
            <a:r>
              <a:rPr lang="en-GB" smtClean="0"/>
              <a:t>Can we back load?</a:t>
            </a:r>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r>
              <a:rPr lang="en-GB" smtClean="0"/>
              <a:t>Mode of Transport</a:t>
            </a:r>
          </a:p>
        </p:txBody>
      </p:sp>
      <p:sp>
        <p:nvSpPr>
          <p:cNvPr id="71683" name="Rectangle 3"/>
          <p:cNvSpPr>
            <a:spLocks noGrp="1" noChangeArrowheads="1"/>
          </p:cNvSpPr>
          <p:nvPr>
            <p:ph type="body" idx="1"/>
          </p:nvPr>
        </p:nvSpPr>
        <p:spPr/>
        <p:txBody>
          <a:bodyPr/>
          <a:lstStyle/>
          <a:p>
            <a:r>
              <a:rPr lang="en-GB" smtClean="0"/>
              <a:t>Describes the type of transport used</a:t>
            </a:r>
          </a:p>
          <a:p>
            <a:r>
              <a:rPr lang="en-GB" smtClean="0"/>
              <a:t>Each mode has different characteristics, and the best in any particular circumstances depends on the type of goods to be moved, locations, distance, value and a whole range of other things</a:t>
            </a:r>
          </a:p>
          <a:p>
            <a:r>
              <a:rPr lang="en-GB" smtClean="0"/>
              <a:t>Sometimes there is a choice of mode, often though, there is little choice</a:t>
            </a:r>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p:txBody>
          <a:bodyPr/>
          <a:lstStyle/>
          <a:p>
            <a:r>
              <a:rPr lang="en-GB" smtClean="0"/>
              <a:t>Mode of Transport</a:t>
            </a:r>
          </a:p>
        </p:txBody>
      </p:sp>
      <p:sp>
        <p:nvSpPr>
          <p:cNvPr id="72707" name="Rectangle 3"/>
          <p:cNvSpPr>
            <a:spLocks noGrp="1" noChangeArrowheads="1"/>
          </p:cNvSpPr>
          <p:nvPr>
            <p:ph type="body" idx="1"/>
          </p:nvPr>
        </p:nvSpPr>
        <p:spPr/>
        <p:txBody>
          <a:bodyPr/>
          <a:lstStyle/>
          <a:p>
            <a:pPr marL="609600" indent="-609600">
              <a:buFontTx/>
              <a:buNone/>
            </a:pPr>
            <a:r>
              <a:rPr lang="en-GB" b="1" u="sng" smtClean="0"/>
              <a:t>Different Modes</a:t>
            </a:r>
          </a:p>
          <a:p>
            <a:pPr marL="609600" indent="-609600">
              <a:buFontTx/>
              <a:buAutoNum type="arabicPeriod"/>
            </a:pPr>
            <a:r>
              <a:rPr lang="en-GB" smtClean="0"/>
              <a:t>Rail</a:t>
            </a:r>
          </a:p>
          <a:p>
            <a:pPr marL="609600" indent="-609600">
              <a:buFontTx/>
              <a:buAutoNum type="arabicPeriod"/>
            </a:pPr>
            <a:r>
              <a:rPr lang="en-GB" smtClean="0"/>
              <a:t>Road</a:t>
            </a:r>
          </a:p>
          <a:p>
            <a:pPr marL="609600" indent="-609600">
              <a:buFontTx/>
              <a:buAutoNum type="arabicPeriod"/>
            </a:pPr>
            <a:r>
              <a:rPr lang="en-GB" smtClean="0"/>
              <a:t>Water</a:t>
            </a:r>
          </a:p>
          <a:p>
            <a:pPr marL="609600" indent="-609600">
              <a:buFontTx/>
              <a:buAutoNum type="arabicPeriod"/>
            </a:pPr>
            <a:r>
              <a:rPr lang="en-GB" smtClean="0"/>
              <a:t>Air</a:t>
            </a:r>
          </a:p>
          <a:p>
            <a:pPr marL="609600" indent="-609600">
              <a:buFontTx/>
              <a:buAutoNum type="arabicPeriod"/>
            </a:pPr>
            <a:r>
              <a:rPr lang="en-GB" smtClean="0"/>
              <a:t>Pipeline</a:t>
            </a:r>
          </a:p>
          <a:p>
            <a:pPr marL="609600" indent="-609600">
              <a:buFontTx/>
              <a:buNone/>
            </a:pPr>
            <a:endParaRPr lang="en-GB" smtClean="0"/>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a:xfrm>
            <a:off x="457200" y="0"/>
            <a:ext cx="8229600" cy="908050"/>
          </a:xfrm>
        </p:spPr>
        <p:txBody>
          <a:bodyPr/>
          <a:lstStyle/>
          <a:p>
            <a:r>
              <a:rPr lang="en-GB" smtClean="0"/>
              <a:t>Rail</a:t>
            </a:r>
          </a:p>
        </p:txBody>
      </p:sp>
      <p:sp>
        <p:nvSpPr>
          <p:cNvPr id="73731" name="Rectangle 3"/>
          <p:cNvSpPr>
            <a:spLocks noGrp="1" noChangeArrowheads="1"/>
          </p:cNvSpPr>
          <p:nvPr>
            <p:ph type="body" idx="1"/>
          </p:nvPr>
        </p:nvSpPr>
        <p:spPr>
          <a:xfrm>
            <a:off x="457200" y="1268413"/>
            <a:ext cx="8229600" cy="5400675"/>
          </a:xfrm>
        </p:spPr>
        <p:txBody>
          <a:bodyPr/>
          <a:lstStyle/>
          <a:p>
            <a:pPr>
              <a:lnSpc>
                <a:spcPct val="90000"/>
              </a:lnSpc>
            </a:pPr>
            <a:r>
              <a:rPr lang="en-GB" smtClean="0"/>
              <a:t>Commonly used for heavy and bulky loads over long land journeys</a:t>
            </a:r>
          </a:p>
          <a:p>
            <a:pPr>
              <a:lnSpc>
                <a:spcPct val="90000"/>
              </a:lnSpc>
            </a:pPr>
            <a:r>
              <a:rPr lang="en-GB" smtClean="0"/>
              <a:t>Trains can maintain a consistent, reasonably high speed and can link with other modes to carry containers and bulk freight</a:t>
            </a:r>
          </a:p>
          <a:p>
            <a:pPr>
              <a:lnSpc>
                <a:spcPct val="90000"/>
              </a:lnSpc>
            </a:pPr>
            <a:r>
              <a:rPr lang="en-GB" smtClean="0"/>
              <a:t>The number of carriers is inevitably small when compared with road</a:t>
            </a:r>
          </a:p>
          <a:p>
            <a:pPr>
              <a:lnSpc>
                <a:spcPct val="90000"/>
              </a:lnSpc>
            </a:pPr>
            <a:r>
              <a:rPr lang="en-GB" smtClean="0"/>
              <a:t>The main reason for this is the large investment needed for tracks, rolling stock and terminals</a:t>
            </a:r>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p:txBody>
          <a:bodyPr/>
          <a:lstStyle/>
          <a:p>
            <a:r>
              <a:rPr lang="en-GB" smtClean="0"/>
              <a:t>Rail</a:t>
            </a:r>
          </a:p>
        </p:txBody>
      </p:sp>
      <p:sp>
        <p:nvSpPr>
          <p:cNvPr id="74755" name="Rectangle 3"/>
          <p:cNvSpPr>
            <a:spLocks noGrp="1" noChangeArrowheads="1"/>
          </p:cNvSpPr>
          <p:nvPr>
            <p:ph type="body" idx="1"/>
          </p:nvPr>
        </p:nvSpPr>
        <p:spPr/>
        <p:txBody>
          <a:bodyPr/>
          <a:lstStyle/>
          <a:p>
            <a:pPr marL="609600" indent="-609600">
              <a:buFontTx/>
              <a:buNone/>
            </a:pPr>
            <a:r>
              <a:rPr lang="en-GB" b="1" u="sng" smtClean="0"/>
              <a:t>Advantages</a:t>
            </a:r>
          </a:p>
          <a:p>
            <a:pPr marL="609600" indent="-609600">
              <a:buFontTx/>
              <a:buAutoNum type="arabicPeriod"/>
            </a:pPr>
            <a:r>
              <a:rPr lang="en-GB" smtClean="0"/>
              <a:t>Once infrastructure is in place, it has very high capacity and low unit costs</a:t>
            </a:r>
          </a:p>
          <a:p>
            <a:pPr marL="609600" indent="-609600">
              <a:buFontTx/>
              <a:buAutoNum type="arabicPeriod"/>
            </a:pPr>
            <a:r>
              <a:rPr lang="en-GB" smtClean="0"/>
              <a:t>Unit transport cost is low, so it can be used to move large volumes of relatively low-priced materials, such as coal and minerals</a:t>
            </a:r>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p:txBody>
          <a:bodyPr/>
          <a:lstStyle/>
          <a:p>
            <a:r>
              <a:rPr lang="en-GB" smtClean="0"/>
              <a:t>Rail</a:t>
            </a:r>
          </a:p>
        </p:txBody>
      </p:sp>
      <p:sp>
        <p:nvSpPr>
          <p:cNvPr id="75779" name="Rectangle 3"/>
          <p:cNvSpPr>
            <a:spLocks noGrp="1" noChangeArrowheads="1"/>
          </p:cNvSpPr>
          <p:nvPr>
            <p:ph type="body" idx="1"/>
          </p:nvPr>
        </p:nvSpPr>
        <p:spPr/>
        <p:txBody>
          <a:bodyPr/>
          <a:lstStyle/>
          <a:p>
            <a:pPr marL="609600" indent="-609600">
              <a:buFontTx/>
              <a:buNone/>
            </a:pPr>
            <a:r>
              <a:rPr lang="en-GB" b="1" u="sng" smtClean="0"/>
              <a:t>Disadvantages</a:t>
            </a:r>
          </a:p>
          <a:p>
            <a:pPr marL="609600" indent="-609600">
              <a:buFontTx/>
              <a:buAutoNum type="arabicPeriod"/>
            </a:pPr>
            <a:r>
              <a:rPr lang="en-GB" smtClean="0"/>
              <a:t>Inflexibility- services have to be timetabled</a:t>
            </a:r>
          </a:p>
          <a:p>
            <a:pPr marL="609600" indent="-609600">
              <a:buFontTx/>
              <a:buAutoNum type="arabicPeriod"/>
            </a:pPr>
            <a:r>
              <a:rPr lang="en-GB" smtClean="0"/>
              <a:t>Can only travel along specified routes between fixed terminals</a:t>
            </a:r>
          </a:p>
          <a:p>
            <a:pPr marL="609600" indent="-609600">
              <a:buFontTx/>
              <a:buAutoNum type="arabicPeriod"/>
            </a:pPr>
            <a:r>
              <a:rPr lang="en-GB" smtClean="0"/>
              <a:t>Not door-to-door</a:t>
            </a:r>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p:txBody>
          <a:bodyPr/>
          <a:lstStyle/>
          <a:p>
            <a:r>
              <a:rPr lang="en-GB" smtClean="0"/>
              <a:t>Road</a:t>
            </a:r>
          </a:p>
        </p:txBody>
      </p:sp>
      <p:sp>
        <p:nvSpPr>
          <p:cNvPr id="76803" name="Rectangle 3"/>
          <p:cNvSpPr>
            <a:spLocks noGrp="1" noChangeArrowheads="1"/>
          </p:cNvSpPr>
          <p:nvPr>
            <p:ph type="body" idx="1"/>
          </p:nvPr>
        </p:nvSpPr>
        <p:spPr/>
        <p:txBody>
          <a:bodyPr/>
          <a:lstStyle/>
          <a:p>
            <a:pPr>
              <a:buFontTx/>
              <a:buNone/>
            </a:pPr>
            <a:r>
              <a:rPr lang="en-GB" b="1" u="sng" smtClean="0"/>
              <a:t>Advantages</a:t>
            </a:r>
          </a:p>
          <a:p>
            <a:r>
              <a:rPr lang="en-GB" smtClean="0"/>
              <a:t>Flexibility</a:t>
            </a:r>
          </a:p>
          <a:p>
            <a:r>
              <a:rPr lang="en-GB" smtClean="0"/>
              <a:t>Gives door-to-door service</a:t>
            </a:r>
          </a:p>
          <a:p>
            <a:r>
              <a:rPr lang="en-GB" smtClean="0"/>
              <a:t>Avoids transfer to other modes</a:t>
            </a:r>
          </a:p>
          <a:p>
            <a:r>
              <a:rPr lang="en-GB" smtClean="0"/>
              <a:t>Extensive road network</a:t>
            </a:r>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p:txBody>
          <a:bodyPr/>
          <a:lstStyle/>
          <a:p>
            <a:r>
              <a:rPr lang="en-GB" smtClean="0"/>
              <a:t>Road</a:t>
            </a:r>
          </a:p>
        </p:txBody>
      </p:sp>
      <p:sp>
        <p:nvSpPr>
          <p:cNvPr id="77827" name="Rectangle 3"/>
          <p:cNvSpPr>
            <a:spLocks noGrp="1" noChangeArrowheads="1"/>
          </p:cNvSpPr>
          <p:nvPr>
            <p:ph type="body" idx="1"/>
          </p:nvPr>
        </p:nvSpPr>
        <p:spPr/>
        <p:txBody>
          <a:bodyPr/>
          <a:lstStyle/>
          <a:p>
            <a:pPr>
              <a:buFontTx/>
              <a:buNone/>
            </a:pPr>
            <a:r>
              <a:rPr lang="en-GB" b="1" u="sng" smtClean="0"/>
              <a:t>Disadvantages</a:t>
            </a:r>
          </a:p>
          <a:p>
            <a:r>
              <a:rPr lang="en-GB" smtClean="0"/>
              <a:t>Pollution</a:t>
            </a:r>
          </a:p>
          <a:p>
            <a:r>
              <a:rPr lang="en-GB" smtClean="0"/>
              <a:t>Vulnerable to congestion and traffic delays</a:t>
            </a:r>
          </a:p>
          <a:p>
            <a:r>
              <a:rPr lang="en-GB" smtClean="0"/>
              <a:t>Limited to the amount that can be carried</a:t>
            </a:r>
          </a:p>
        </p:txBody>
      </p:sp>
    </p:spTree>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otalTime>600</TotalTime>
  <Words>3211</Words>
  <Application>Microsoft Office PowerPoint</Application>
  <PresentationFormat>On-screen Show (4:3)</PresentationFormat>
  <Paragraphs>316</Paragraphs>
  <Slides>75</Slides>
  <Notes>0</Notes>
  <HiddenSlides>0</HiddenSlides>
  <MMClips>0</MMClips>
  <ScaleCrop>false</ScaleCrop>
  <HeadingPairs>
    <vt:vector size="4" baseType="variant">
      <vt:variant>
        <vt:lpstr>Theme</vt:lpstr>
      </vt:variant>
      <vt:variant>
        <vt:i4>1</vt:i4>
      </vt:variant>
      <vt:variant>
        <vt:lpstr>Slide Titles</vt:lpstr>
      </vt:variant>
      <vt:variant>
        <vt:i4>75</vt:i4>
      </vt:variant>
    </vt:vector>
  </HeadingPairs>
  <TitlesOfParts>
    <vt:vector size="76" baseType="lpstr">
      <vt:lpstr>Default Design</vt:lpstr>
      <vt:lpstr>Logistics</vt:lpstr>
      <vt:lpstr>Logistics</vt:lpstr>
      <vt:lpstr>Logistics</vt:lpstr>
      <vt:lpstr>Activities of Logistics</vt:lpstr>
      <vt:lpstr>Activities of Logistics</vt:lpstr>
      <vt:lpstr>Activities of Logistics</vt:lpstr>
      <vt:lpstr>Activities of Logistics</vt:lpstr>
      <vt:lpstr>Activities of Logistics</vt:lpstr>
      <vt:lpstr>Aims of Logistics</vt:lpstr>
      <vt:lpstr>Importance of Logistics</vt:lpstr>
      <vt:lpstr>Importance of Logistics</vt:lpstr>
      <vt:lpstr>Importance of Logistics</vt:lpstr>
      <vt:lpstr>Pressures to Improve Logistics</vt:lpstr>
      <vt:lpstr>Pressures to Improve Logistics</vt:lpstr>
      <vt:lpstr>Pressures to Improve Logistics</vt:lpstr>
      <vt:lpstr>Current Trends</vt:lpstr>
      <vt:lpstr>Current Trends</vt:lpstr>
      <vt:lpstr>Current Trends</vt:lpstr>
      <vt:lpstr>Current Trends</vt:lpstr>
      <vt:lpstr>Mass Customisation</vt:lpstr>
      <vt:lpstr>Other Significant Trends</vt:lpstr>
      <vt:lpstr>Globalisation</vt:lpstr>
      <vt:lpstr>Reduced Number of Suppliers</vt:lpstr>
      <vt:lpstr>Concentration of Ownership</vt:lpstr>
      <vt:lpstr>Outsourcing</vt:lpstr>
      <vt:lpstr>Postponement</vt:lpstr>
      <vt:lpstr>Postponement</vt:lpstr>
      <vt:lpstr>Cross-docking</vt:lpstr>
      <vt:lpstr>Cross-docking</vt:lpstr>
      <vt:lpstr>Direct Delivery</vt:lpstr>
      <vt:lpstr>Stock Reduction Methods</vt:lpstr>
      <vt:lpstr>Increasing Environmental Concerns</vt:lpstr>
      <vt:lpstr>Increasing Environmental Concerns</vt:lpstr>
      <vt:lpstr>Locating Facilities</vt:lpstr>
      <vt:lpstr>Locating Facilities</vt:lpstr>
      <vt:lpstr>Locating Facilities</vt:lpstr>
      <vt:lpstr>Location Decisions</vt:lpstr>
      <vt:lpstr>Location Decisions</vt:lpstr>
      <vt:lpstr>Location Decisions</vt:lpstr>
      <vt:lpstr>Location Decisions</vt:lpstr>
      <vt:lpstr>Location Decisions</vt:lpstr>
      <vt:lpstr>Location Decisions</vt:lpstr>
      <vt:lpstr>Location Decisions</vt:lpstr>
      <vt:lpstr>Two Distinct Approaches</vt:lpstr>
      <vt:lpstr>Two Distinct Approaches</vt:lpstr>
      <vt:lpstr>PowerPoint Presentation</vt:lpstr>
      <vt:lpstr>Simple Models</vt:lpstr>
      <vt:lpstr>PowerPoint Presentation</vt:lpstr>
      <vt:lpstr>Centre of Gravity Technique</vt:lpstr>
      <vt:lpstr>Centre of Gravity Technique</vt:lpstr>
      <vt:lpstr>Example</vt:lpstr>
      <vt:lpstr>Example</vt:lpstr>
      <vt:lpstr>PowerPoint Presentation</vt:lpstr>
      <vt:lpstr>Centre of Gravity Technique</vt:lpstr>
      <vt:lpstr>PowerPoint Presentation</vt:lpstr>
      <vt:lpstr>Centre of Gravity Technique</vt:lpstr>
      <vt:lpstr>Centre of Gravity Technique</vt:lpstr>
      <vt:lpstr>Centre of Gravity Technique</vt:lpstr>
      <vt:lpstr>Feasible Set Approaches</vt:lpstr>
      <vt:lpstr>Feasible Set Approaches</vt:lpstr>
      <vt:lpstr>Transport</vt:lpstr>
      <vt:lpstr>Transport</vt:lpstr>
      <vt:lpstr>Transport</vt:lpstr>
      <vt:lpstr>Transport</vt:lpstr>
      <vt:lpstr>Transport</vt:lpstr>
      <vt:lpstr>Transport</vt:lpstr>
      <vt:lpstr>Transport</vt:lpstr>
      <vt:lpstr>Transport</vt:lpstr>
      <vt:lpstr>Mode of Transport</vt:lpstr>
      <vt:lpstr>Mode of Transport</vt:lpstr>
      <vt:lpstr>Rail</vt:lpstr>
      <vt:lpstr>Rail</vt:lpstr>
      <vt:lpstr>Rail</vt:lpstr>
      <vt:lpstr>Road</vt:lpstr>
      <vt:lpstr>Road</vt:lpstr>
    </vt:vector>
  </TitlesOfParts>
  <Company>Swansea Institute Of Higher Education</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Logistics</dc:title>
  <dc:creator>Andrew Thorn</dc:creator>
  <cp:lastModifiedBy>Andrew Thorn</cp:lastModifiedBy>
  <cp:revision>8</cp:revision>
  <dcterms:created xsi:type="dcterms:W3CDTF">2008-12-10T14:17:43Z</dcterms:created>
  <dcterms:modified xsi:type="dcterms:W3CDTF">2016-08-05T19:13:02Z</dcterms:modified>
</cp:coreProperties>
</file>