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9"/>
  </p:notesMasterIdLst>
  <p:sldIdLst>
    <p:sldId id="364" r:id="rId5"/>
    <p:sldId id="383" r:id="rId6"/>
    <p:sldId id="387" r:id="rId7"/>
    <p:sldId id="394" r:id="rId8"/>
    <p:sldId id="395" r:id="rId9"/>
    <p:sldId id="404" r:id="rId10"/>
    <p:sldId id="396" r:id="rId11"/>
    <p:sldId id="403" r:id="rId12"/>
    <p:sldId id="402" r:id="rId13"/>
    <p:sldId id="398" r:id="rId14"/>
    <p:sldId id="405" r:id="rId15"/>
    <p:sldId id="399" r:id="rId16"/>
    <p:sldId id="400" r:id="rId17"/>
    <p:sldId id="40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93801B-F880-4531-86A3-1D54AF8627EB}" v="10457" dt="2026-07-16T00:18:24.3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9"/>
  </p:normalViewPr>
  <p:slideViewPr>
    <p:cSldViewPr snapToGrid="0" showGuides="1">
      <p:cViewPr varScale="1">
        <p:scale>
          <a:sx n="78" d="100"/>
          <a:sy n="78" d="100"/>
        </p:scale>
        <p:origin x="850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inalyn Leal (2515491)" userId="e0297a21-52bb-479c-b118-a9c55470dc26" providerId="ADAL" clId="{802B612D-065C-4FBE-8884-49C45919AA58}"/>
    <pc:docChg chg="undo custSel addSld delSld modSld">
      <pc:chgData name="Ginalyn Leal (2515491)" userId="e0297a21-52bb-479c-b118-a9c55470dc26" providerId="ADAL" clId="{802B612D-065C-4FBE-8884-49C45919AA58}" dt="2026-07-16T00:19:21.467" v="17055" actId="114"/>
      <pc:docMkLst>
        <pc:docMk/>
      </pc:docMkLst>
      <pc:sldChg chg="modSp add del">
        <pc:chgData name="Ginalyn Leal (2515491)" userId="e0297a21-52bb-479c-b118-a9c55470dc26" providerId="ADAL" clId="{802B612D-065C-4FBE-8884-49C45919AA58}" dt="2026-07-03T23:18:07.448" v="3871" actId="47"/>
        <pc:sldMkLst>
          <pc:docMk/>
          <pc:sldMk cId="0" sldId="364"/>
        </pc:sldMkLst>
        <pc:spChg chg="mod">
          <ac:chgData name="Ginalyn Leal (2515491)" userId="e0297a21-52bb-479c-b118-a9c55470dc26" providerId="ADAL" clId="{802B612D-065C-4FBE-8884-49C45919AA58}" dt="2026-06-28T11:55:17.055" v="38" actId="20577"/>
          <ac:spMkLst>
            <pc:docMk/>
            <pc:sldMk cId="0" sldId="364"/>
            <ac:spMk id="6148" creationId="{CE5AE962-C88D-3F0C-B15E-30348E09C8AE}"/>
          </ac:spMkLst>
        </pc:spChg>
      </pc:sldChg>
      <pc:sldChg chg="modSp add del mod">
        <pc:chgData name="Ginalyn Leal (2515491)" userId="e0297a21-52bb-479c-b118-a9c55470dc26" providerId="ADAL" clId="{802B612D-065C-4FBE-8884-49C45919AA58}" dt="2026-07-15T23:59:59.752" v="16998" actId="20577"/>
        <pc:sldMkLst>
          <pc:docMk/>
          <pc:sldMk cId="1287151132" sldId="383"/>
        </pc:sldMkLst>
        <pc:spChg chg="mod">
          <ac:chgData name="Ginalyn Leal (2515491)" userId="e0297a21-52bb-479c-b118-a9c55470dc26" providerId="ADAL" clId="{802B612D-065C-4FBE-8884-49C45919AA58}" dt="2026-07-15T23:59:59.752" v="16998" actId="20577"/>
          <ac:spMkLst>
            <pc:docMk/>
            <pc:sldMk cId="1287151132" sldId="383"/>
            <ac:spMk id="2" creationId="{7A5DAAE8-78AF-37D0-1EA1-6BE7641CF449}"/>
          </ac:spMkLst>
        </pc:spChg>
        <pc:spChg chg="mod">
          <ac:chgData name="Ginalyn Leal (2515491)" userId="e0297a21-52bb-479c-b118-a9c55470dc26" providerId="ADAL" clId="{802B612D-065C-4FBE-8884-49C45919AA58}" dt="2026-07-15T23:59:02.624" v="16961" actId="20577"/>
          <ac:spMkLst>
            <pc:docMk/>
            <pc:sldMk cId="1287151132" sldId="383"/>
            <ac:spMk id="3" creationId="{327D09FF-04AE-863D-9637-E0C72C8D8B8E}"/>
          </ac:spMkLst>
        </pc:spChg>
      </pc:sldChg>
      <pc:sldChg chg="modSp add del">
        <pc:chgData name="Ginalyn Leal (2515491)" userId="e0297a21-52bb-479c-b118-a9c55470dc26" providerId="ADAL" clId="{802B612D-065C-4FBE-8884-49C45919AA58}" dt="2026-07-14T23:15:28.679" v="15491" actId="20577"/>
        <pc:sldMkLst>
          <pc:docMk/>
          <pc:sldMk cId="0" sldId="387"/>
        </pc:sldMkLst>
        <pc:spChg chg="mod">
          <ac:chgData name="Ginalyn Leal (2515491)" userId="e0297a21-52bb-479c-b118-a9c55470dc26" providerId="ADAL" clId="{802B612D-065C-4FBE-8884-49C45919AA58}" dt="2026-07-14T23:15:28.679" v="15491" actId="20577"/>
          <ac:spMkLst>
            <pc:docMk/>
            <pc:sldMk cId="0" sldId="387"/>
            <ac:spMk id="2" creationId="{A2FCF950-4012-15F0-B279-1361A6BD7D3F}"/>
          </ac:spMkLst>
        </pc:spChg>
      </pc:sldChg>
      <pc:sldChg chg="addSp delSp modSp add del mod">
        <pc:chgData name="Ginalyn Leal (2515491)" userId="e0297a21-52bb-479c-b118-a9c55470dc26" providerId="ADAL" clId="{802B612D-065C-4FBE-8884-49C45919AA58}" dt="2026-07-14T00:45:14.136" v="14816" actId="1076"/>
        <pc:sldMkLst>
          <pc:docMk/>
          <pc:sldMk cId="0" sldId="394"/>
        </pc:sldMkLst>
        <pc:spChg chg="mod">
          <ac:chgData name="Ginalyn Leal (2515491)" userId="e0297a21-52bb-479c-b118-a9c55470dc26" providerId="ADAL" clId="{802B612D-065C-4FBE-8884-49C45919AA58}" dt="2026-07-14T00:45:14.136" v="14816" actId="1076"/>
          <ac:spMkLst>
            <pc:docMk/>
            <pc:sldMk cId="0" sldId="394"/>
            <ac:spMk id="5" creationId="{028FA0CD-6774-EDEB-7901-7CC84D67FB82}"/>
          </ac:spMkLst>
        </pc:spChg>
      </pc:sldChg>
      <pc:sldChg chg="modSp add del mod">
        <pc:chgData name="Ginalyn Leal (2515491)" userId="e0297a21-52bb-479c-b118-a9c55470dc26" providerId="ADAL" clId="{802B612D-065C-4FBE-8884-49C45919AA58}" dt="2026-07-12T15:04:16.236" v="8376" actId="20577"/>
        <pc:sldMkLst>
          <pc:docMk/>
          <pc:sldMk cId="0" sldId="395"/>
        </pc:sldMkLst>
        <pc:spChg chg="mod">
          <ac:chgData name="Ginalyn Leal (2515491)" userId="e0297a21-52bb-479c-b118-a9c55470dc26" providerId="ADAL" clId="{802B612D-065C-4FBE-8884-49C45919AA58}" dt="2026-07-12T15:00:03.434" v="8375" actId="20577"/>
          <ac:spMkLst>
            <pc:docMk/>
            <pc:sldMk cId="0" sldId="395"/>
            <ac:spMk id="2" creationId="{1FE8F138-5F23-B989-7BFD-71F5C33065F6}"/>
          </ac:spMkLst>
        </pc:spChg>
        <pc:spChg chg="mod">
          <ac:chgData name="Ginalyn Leal (2515491)" userId="e0297a21-52bb-479c-b118-a9c55470dc26" providerId="ADAL" clId="{802B612D-065C-4FBE-8884-49C45919AA58}" dt="2026-07-12T15:04:16.236" v="8376" actId="20577"/>
          <ac:spMkLst>
            <pc:docMk/>
            <pc:sldMk cId="0" sldId="395"/>
            <ac:spMk id="10" creationId="{E32E3400-4CF7-D76F-91E6-1E97593C4D9A}"/>
          </ac:spMkLst>
        </pc:spChg>
      </pc:sldChg>
      <pc:sldChg chg="addSp modSp add del mod modClrScheme chgLayout">
        <pc:chgData name="Ginalyn Leal (2515491)" userId="e0297a21-52bb-479c-b118-a9c55470dc26" providerId="ADAL" clId="{802B612D-065C-4FBE-8884-49C45919AA58}" dt="2026-07-14T23:52:08.014" v="16451" actId="5793"/>
        <pc:sldMkLst>
          <pc:docMk/>
          <pc:sldMk cId="1663974967" sldId="396"/>
        </pc:sldMkLst>
        <pc:spChg chg="mod">
          <ac:chgData name="Ginalyn Leal (2515491)" userId="e0297a21-52bb-479c-b118-a9c55470dc26" providerId="ADAL" clId="{802B612D-065C-4FBE-8884-49C45919AA58}" dt="2026-07-12T15:18:52.486" v="8631" actId="26606"/>
          <ac:spMkLst>
            <pc:docMk/>
            <pc:sldMk cId="1663974967" sldId="396"/>
            <ac:spMk id="2" creationId="{F7A33847-0493-6DAA-A30C-328C54DCD8B6}"/>
          </ac:spMkLst>
        </pc:spChg>
        <pc:spChg chg="mod">
          <ac:chgData name="Ginalyn Leal (2515491)" userId="e0297a21-52bb-479c-b118-a9c55470dc26" providerId="ADAL" clId="{802B612D-065C-4FBE-8884-49C45919AA58}" dt="2026-07-14T23:52:08.014" v="16451" actId="5793"/>
          <ac:spMkLst>
            <pc:docMk/>
            <pc:sldMk cId="1663974967" sldId="396"/>
            <ac:spMk id="3" creationId="{857BFAFA-1A27-74B0-A7A9-13BBFEBEE86C}"/>
          </ac:spMkLst>
        </pc:spChg>
        <pc:spChg chg="mod">
          <ac:chgData name="Ginalyn Leal (2515491)" userId="e0297a21-52bb-479c-b118-a9c55470dc26" providerId="ADAL" clId="{802B612D-065C-4FBE-8884-49C45919AA58}" dt="2026-07-12T15:18:52.486" v="8631" actId="26606"/>
          <ac:spMkLst>
            <pc:docMk/>
            <pc:sldMk cId="1663974967" sldId="396"/>
            <ac:spMk id="4" creationId="{394D8B0A-6FA0-E26A-E62C-349A3F6B6F73}"/>
          </ac:spMkLst>
        </pc:spChg>
        <pc:spChg chg="mod">
          <ac:chgData name="Ginalyn Leal (2515491)" userId="e0297a21-52bb-479c-b118-a9c55470dc26" providerId="ADAL" clId="{802B612D-065C-4FBE-8884-49C45919AA58}" dt="2026-07-12T15:18:52.486" v="8631" actId="26606"/>
          <ac:spMkLst>
            <pc:docMk/>
            <pc:sldMk cId="1663974967" sldId="396"/>
            <ac:spMk id="5" creationId="{2D480500-54FD-83EA-2C4B-B1193A4970F2}"/>
          </ac:spMkLst>
        </pc:spChg>
        <pc:picChg chg="add mod ord">
          <ac:chgData name="Ginalyn Leal (2515491)" userId="e0297a21-52bb-479c-b118-a9c55470dc26" providerId="ADAL" clId="{802B612D-065C-4FBE-8884-49C45919AA58}" dt="2026-07-12T15:18:52.486" v="8631" actId="26606"/>
          <ac:picMkLst>
            <pc:docMk/>
            <pc:sldMk cId="1663974967" sldId="396"/>
            <ac:picMk id="7" creationId="{262F685D-61A8-5A1A-6C03-A2D7443854F4}"/>
          </ac:picMkLst>
        </pc:picChg>
      </pc:sldChg>
      <pc:sldChg chg="modSp add del">
        <pc:chgData name="Ginalyn Leal (2515491)" userId="e0297a21-52bb-479c-b118-a9c55470dc26" providerId="ADAL" clId="{802B612D-065C-4FBE-8884-49C45919AA58}" dt="2026-07-13T22:55:54.839" v="12043" actId="20577"/>
        <pc:sldMkLst>
          <pc:docMk/>
          <pc:sldMk cId="0" sldId="398"/>
        </pc:sldMkLst>
        <pc:spChg chg="mod">
          <ac:chgData name="Ginalyn Leal (2515491)" userId="e0297a21-52bb-479c-b118-a9c55470dc26" providerId="ADAL" clId="{802B612D-065C-4FBE-8884-49C45919AA58}" dt="2026-07-13T22:00:59.294" v="10441" actId="14100"/>
          <ac:spMkLst>
            <pc:docMk/>
            <pc:sldMk cId="0" sldId="398"/>
            <ac:spMk id="12290" creationId="{0BAAAF84-50A1-E0F8-EF89-8F44E2FA1ACC}"/>
          </ac:spMkLst>
        </pc:spChg>
        <pc:spChg chg="mod">
          <ac:chgData name="Ginalyn Leal (2515491)" userId="e0297a21-52bb-479c-b118-a9c55470dc26" providerId="ADAL" clId="{802B612D-065C-4FBE-8884-49C45919AA58}" dt="2026-07-13T22:55:54.839" v="12043" actId="20577"/>
          <ac:spMkLst>
            <pc:docMk/>
            <pc:sldMk cId="0" sldId="398"/>
            <ac:spMk id="12291" creationId="{DA8DF68F-34C4-285F-B4A1-B6E08AE08A8B}"/>
          </ac:spMkLst>
        </pc:spChg>
      </pc:sldChg>
      <pc:sldChg chg="modSp add del mod">
        <pc:chgData name="Ginalyn Leal (2515491)" userId="e0297a21-52bb-479c-b118-a9c55470dc26" providerId="ADAL" clId="{802B612D-065C-4FBE-8884-49C45919AA58}" dt="2026-07-14T00:16:31.380" v="14267" actId="255"/>
        <pc:sldMkLst>
          <pc:docMk/>
          <pc:sldMk cId="0" sldId="399"/>
        </pc:sldMkLst>
        <pc:spChg chg="mod">
          <ac:chgData name="Ginalyn Leal (2515491)" userId="e0297a21-52bb-479c-b118-a9c55470dc26" providerId="ADAL" clId="{802B612D-065C-4FBE-8884-49C45919AA58}" dt="2026-07-13T21:24:42.440" v="9028" actId="20577"/>
          <ac:spMkLst>
            <pc:docMk/>
            <pc:sldMk cId="0" sldId="399"/>
            <ac:spMk id="12290" creationId="{0BAAAF84-50A1-E0F8-EF89-8F44E2FA1ACC}"/>
          </ac:spMkLst>
        </pc:spChg>
        <pc:spChg chg="mod">
          <ac:chgData name="Ginalyn Leal (2515491)" userId="e0297a21-52bb-479c-b118-a9c55470dc26" providerId="ADAL" clId="{802B612D-065C-4FBE-8884-49C45919AA58}" dt="2026-07-14T00:16:31.380" v="14267" actId="255"/>
          <ac:spMkLst>
            <pc:docMk/>
            <pc:sldMk cId="0" sldId="399"/>
            <ac:spMk id="12291" creationId="{DA8DF68F-34C4-285F-B4A1-B6E08AE08A8B}"/>
          </ac:spMkLst>
        </pc:spChg>
      </pc:sldChg>
      <pc:sldChg chg="addSp delSp modSp add del mod">
        <pc:chgData name="Ginalyn Leal (2515491)" userId="e0297a21-52bb-479c-b118-a9c55470dc26" providerId="ADAL" clId="{802B612D-065C-4FBE-8884-49C45919AA58}" dt="2026-07-16T00:19:21.467" v="17055" actId="114"/>
        <pc:sldMkLst>
          <pc:docMk/>
          <pc:sldMk cId="0" sldId="400"/>
        </pc:sldMkLst>
        <pc:spChg chg="add mod">
          <ac:chgData name="Ginalyn Leal (2515491)" userId="e0297a21-52bb-479c-b118-a9c55470dc26" providerId="ADAL" clId="{802B612D-065C-4FBE-8884-49C45919AA58}" dt="2026-07-16T00:19:21.467" v="17055" actId="114"/>
          <ac:spMkLst>
            <pc:docMk/>
            <pc:sldMk cId="0" sldId="400"/>
            <ac:spMk id="3" creationId="{459C9626-B932-A69A-5CC3-B9C54B724DAC}"/>
          </ac:spMkLst>
        </pc:spChg>
        <pc:spChg chg="mod">
          <ac:chgData name="Ginalyn Leal (2515491)" userId="e0297a21-52bb-479c-b118-a9c55470dc26" providerId="ADAL" clId="{802B612D-065C-4FBE-8884-49C45919AA58}" dt="2026-07-16T00:18:24.387" v="17053" actId="14100"/>
          <ac:spMkLst>
            <pc:docMk/>
            <pc:sldMk cId="0" sldId="400"/>
            <ac:spMk id="13315" creationId="{50070DAB-396E-DF77-4036-1E44F9E2CD8C}"/>
          </ac:spMkLst>
        </pc:spChg>
      </pc:sldChg>
      <pc:sldChg chg="add del">
        <pc:chgData name="Ginalyn Leal (2515491)" userId="e0297a21-52bb-479c-b118-a9c55470dc26" providerId="ADAL" clId="{802B612D-065C-4FBE-8884-49C45919AA58}" dt="2026-07-03T23:18:35.998" v="3879" actId="47"/>
        <pc:sldMkLst>
          <pc:docMk/>
          <pc:sldMk cId="0" sldId="401"/>
        </pc:sldMkLst>
      </pc:sldChg>
      <pc:sldChg chg="modSp add del mod">
        <pc:chgData name="Ginalyn Leal (2515491)" userId="e0297a21-52bb-479c-b118-a9c55470dc26" providerId="ADAL" clId="{802B612D-065C-4FBE-8884-49C45919AA58}" dt="2026-07-14T00:15:58.607" v="14266" actId="20577"/>
        <pc:sldMkLst>
          <pc:docMk/>
          <pc:sldMk cId="1557286457" sldId="402"/>
        </pc:sldMkLst>
        <pc:spChg chg="mod">
          <ac:chgData name="Ginalyn Leal (2515491)" userId="e0297a21-52bb-479c-b118-a9c55470dc26" providerId="ADAL" clId="{802B612D-065C-4FBE-8884-49C45919AA58}" dt="2026-07-13T23:06:27.396" v="12063" actId="20577"/>
          <ac:spMkLst>
            <pc:docMk/>
            <pc:sldMk cId="1557286457" sldId="402"/>
            <ac:spMk id="2" creationId="{C2E158EF-D71F-2BDF-B057-3B59AB77B65C}"/>
          </ac:spMkLst>
        </pc:spChg>
        <pc:spChg chg="mod">
          <ac:chgData name="Ginalyn Leal (2515491)" userId="e0297a21-52bb-479c-b118-a9c55470dc26" providerId="ADAL" clId="{802B612D-065C-4FBE-8884-49C45919AA58}" dt="2026-07-14T00:15:58.607" v="14266" actId="20577"/>
          <ac:spMkLst>
            <pc:docMk/>
            <pc:sldMk cId="1557286457" sldId="402"/>
            <ac:spMk id="3" creationId="{D269A12E-089F-65A6-1AAB-F01DB5F08F07}"/>
          </ac:spMkLst>
        </pc:spChg>
      </pc:sldChg>
      <pc:sldChg chg="modSp new mod">
        <pc:chgData name="Ginalyn Leal (2515491)" userId="e0297a21-52bb-479c-b118-a9c55470dc26" providerId="ADAL" clId="{802B612D-065C-4FBE-8884-49C45919AA58}" dt="2026-07-14T23:50:49.036" v="16448" actId="14100"/>
        <pc:sldMkLst>
          <pc:docMk/>
          <pc:sldMk cId="2552698637" sldId="403"/>
        </pc:sldMkLst>
        <pc:spChg chg="mod">
          <ac:chgData name="Ginalyn Leal (2515491)" userId="e0297a21-52bb-479c-b118-a9c55470dc26" providerId="ADAL" clId="{802B612D-065C-4FBE-8884-49C45919AA58}" dt="2026-07-12T12:24:56.767" v="7392" actId="20577"/>
          <ac:spMkLst>
            <pc:docMk/>
            <pc:sldMk cId="2552698637" sldId="403"/>
            <ac:spMk id="2" creationId="{6154DAAF-F326-98E8-4BD3-CBD37EA0E0FA}"/>
          </ac:spMkLst>
        </pc:spChg>
        <pc:spChg chg="mod">
          <ac:chgData name="Ginalyn Leal (2515491)" userId="e0297a21-52bb-479c-b118-a9c55470dc26" providerId="ADAL" clId="{802B612D-065C-4FBE-8884-49C45919AA58}" dt="2026-07-14T23:50:49.036" v="16448" actId="14100"/>
          <ac:spMkLst>
            <pc:docMk/>
            <pc:sldMk cId="2552698637" sldId="403"/>
            <ac:spMk id="3" creationId="{4217D38F-40C0-C3E6-D9A0-F2E08473B5D9}"/>
          </ac:spMkLst>
        </pc:spChg>
      </pc:sldChg>
      <pc:sldChg chg="modSp new mod">
        <pc:chgData name="Ginalyn Leal (2515491)" userId="e0297a21-52bb-479c-b118-a9c55470dc26" providerId="ADAL" clId="{802B612D-065C-4FBE-8884-49C45919AA58}" dt="2026-07-13T23:31:01.165" v="12812" actId="20577"/>
        <pc:sldMkLst>
          <pc:docMk/>
          <pc:sldMk cId="1063383223" sldId="404"/>
        </pc:sldMkLst>
        <pc:spChg chg="mod">
          <ac:chgData name="Ginalyn Leal (2515491)" userId="e0297a21-52bb-479c-b118-a9c55470dc26" providerId="ADAL" clId="{802B612D-065C-4FBE-8884-49C45919AA58}" dt="2026-07-13T23:31:01.165" v="12812" actId="20577"/>
          <ac:spMkLst>
            <pc:docMk/>
            <pc:sldMk cId="1063383223" sldId="404"/>
            <ac:spMk id="2" creationId="{A842D3A2-DA18-C6A2-D531-4D259144BEFB}"/>
          </ac:spMkLst>
        </pc:spChg>
        <pc:spChg chg="mod">
          <ac:chgData name="Ginalyn Leal (2515491)" userId="e0297a21-52bb-479c-b118-a9c55470dc26" providerId="ADAL" clId="{802B612D-065C-4FBE-8884-49C45919AA58}" dt="2026-07-12T15:12:48.027" v="8620" actId="20577"/>
          <ac:spMkLst>
            <pc:docMk/>
            <pc:sldMk cId="1063383223" sldId="404"/>
            <ac:spMk id="3" creationId="{778BF718-9355-AF0B-4593-1F02E049F631}"/>
          </ac:spMkLst>
        </pc:spChg>
      </pc:sldChg>
      <pc:sldChg chg="modSp new mod">
        <pc:chgData name="Ginalyn Leal (2515491)" userId="e0297a21-52bb-479c-b118-a9c55470dc26" providerId="ADAL" clId="{802B612D-065C-4FBE-8884-49C45919AA58}" dt="2026-07-14T00:17:26.266" v="14271" actId="20577"/>
        <pc:sldMkLst>
          <pc:docMk/>
          <pc:sldMk cId="418567036" sldId="405"/>
        </pc:sldMkLst>
        <pc:spChg chg="mod">
          <ac:chgData name="Ginalyn Leal (2515491)" userId="e0297a21-52bb-479c-b118-a9c55470dc26" providerId="ADAL" clId="{802B612D-065C-4FBE-8884-49C45919AA58}" dt="2026-07-13T22:38:52.331" v="11189" actId="20577"/>
          <ac:spMkLst>
            <pc:docMk/>
            <pc:sldMk cId="418567036" sldId="405"/>
            <ac:spMk id="2" creationId="{BADAB2E4-A61A-C193-3F75-DFCDC7580191}"/>
          </ac:spMkLst>
        </pc:spChg>
        <pc:spChg chg="mod">
          <ac:chgData name="Ginalyn Leal (2515491)" userId="e0297a21-52bb-479c-b118-a9c55470dc26" providerId="ADAL" clId="{802B612D-065C-4FBE-8884-49C45919AA58}" dt="2026-07-14T00:17:26.266" v="14271" actId="20577"/>
          <ac:spMkLst>
            <pc:docMk/>
            <pc:sldMk cId="418567036" sldId="405"/>
            <ac:spMk id="3" creationId="{49BFC643-8D45-2FBD-C459-B235881759E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4FE8F1-1D91-4E20-A41F-60FC9384FB34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3103CD-05BB-4E2E-8990-2023DE1F5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158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3103CD-05BB-4E2E-8990-2023DE1F503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126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simplypsychology.org/gibbs-reflective-cycle.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mc.org.uk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16/07/2026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052513"/>
            <a:ext cx="8229600" cy="4464050"/>
          </a:xfrm>
        </p:spPr>
        <p:txBody>
          <a:bodyPr/>
          <a:lstStyle/>
          <a:p>
            <a:r>
              <a:rPr lang="en-GB" altLang="en-US" dirty="0"/>
              <a:t>Module Title: </a:t>
            </a:r>
            <a:r>
              <a:rPr lang="en-GB" altLang="en-US" b="1" i="1" dirty="0"/>
              <a:t>Professional Career Development within H&amp;SC</a:t>
            </a:r>
          </a:p>
          <a:p>
            <a:r>
              <a:rPr lang="en-GB" altLang="en-US" u="sng" dirty="0"/>
              <a:t>Module Number</a:t>
            </a:r>
            <a:r>
              <a:rPr lang="en-GB" altLang="en-US" dirty="0"/>
              <a:t>: </a:t>
            </a:r>
            <a:r>
              <a:rPr lang="en-GB" altLang="en-US" b="1" i="1" dirty="0"/>
              <a:t>LCHS 4009 (LON)</a:t>
            </a:r>
          </a:p>
          <a:p>
            <a:r>
              <a:rPr lang="en-GB" altLang="en-US" u="sng" dirty="0"/>
              <a:t>Assignment No</a:t>
            </a:r>
            <a:r>
              <a:rPr lang="en-GB" altLang="en-US" b="1" i="1" dirty="0"/>
              <a:t>:     ASSIGNMENT 1</a:t>
            </a:r>
          </a:p>
          <a:p>
            <a:r>
              <a:rPr lang="en-GB" altLang="en-US" u="sng" dirty="0"/>
              <a:t>Student </a:t>
            </a:r>
            <a:r>
              <a:rPr lang="en-GB" altLang="en-US" u="sng" dirty="0" err="1"/>
              <a:t>Name</a:t>
            </a:r>
            <a:r>
              <a:rPr lang="en-GB" altLang="en-US" b="1" i="1" dirty="0" err="1"/>
              <a:t>:Ginalyn</a:t>
            </a:r>
            <a:r>
              <a:rPr lang="en-GB" altLang="en-US" b="1" i="1" dirty="0"/>
              <a:t> E. Leal</a:t>
            </a:r>
          </a:p>
          <a:p>
            <a:r>
              <a:rPr lang="en-GB" altLang="en-US" u="sng" dirty="0"/>
              <a:t>Student ID: 2515491</a:t>
            </a:r>
            <a:endParaRPr lang="en-GB" altLang="en-US" b="1" i="1" dirty="0"/>
          </a:p>
          <a:p>
            <a:r>
              <a:rPr lang="en-GB" altLang="en-US" u="sng" dirty="0"/>
              <a:t>Lecturer’s </a:t>
            </a:r>
            <a:r>
              <a:rPr lang="en-GB" altLang="en-US" u="sng" dirty="0" err="1"/>
              <a:t>Name</a:t>
            </a:r>
            <a:r>
              <a:rPr lang="en-GB" altLang="en-US" b="1" i="1" dirty="0" err="1"/>
              <a:t>:Soban</a:t>
            </a:r>
            <a:r>
              <a:rPr lang="en-GB" altLang="en-US" b="1" i="1"/>
              <a:t> Sadiq</a:t>
            </a:r>
            <a:endParaRPr lang="en-GB" altLang="en-US" b="1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AI Acknowledgement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923" y="1869741"/>
            <a:ext cx="10972800" cy="3917032"/>
          </a:xfrm>
        </p:spPr>
        <p:txBody>
          <a:bodyPr/>
          <a:lstStyle/>
          <a:p>
            <a:pPr marL="0" indent="0" algn="ctr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AI was used just to confirm / checked  my own analysis and academic standards , every text created by AI has been thoroughly reworked,  and all major concepts, arguments, and conclusion are my own.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6E993329-62CA-9A49-62A4-7E50E455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r>
              <a:rPr lang="en-GB" altLang="en-US" sz="2800" b="1" dirty="0"/>
              <a:t>Introduction</a:t>
            </a:r>
            <a:endParaRPr lang="en-US" altLang="en-US" sz="28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891E3-BFF6-8AE0-6C9D-F65AD1EC637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 smtClean="0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207505A2-3DCF-366C-F28C-EBE3358EDA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9D677E-A245-6143-BFA3-B4B2737C38D0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FCF950-4012-15F0-B279-1361A6BD7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877" y="894735"/>
            <a:ext cx="9089923" cy="4778478"/>
          </a:xfrm>
        </p:spPr>
        <p:txBody>
          <a:bodyPr/>
          <a:lstStyle/>
          <a:p>
            <a:pPr marL="0" indent="0">
              <a:buNone/>
              <a:defRPr/>
            </a:pPr>
            <a:endParaRPr lang="en-GB" sz="2800" b="1" i="1" dirty="0"/>
          </a:p>
          <a:p>
            <a:pPr marL="0" indent="0">
              <a:buNone/>
              <a:defRPr/>
            </a:pPr>
            <a:r>
              <a:rPr lang="en-GB" sz="1800" dirty="0"/>
              <a:t>Good afternoon everyone. My name is Ginalyn E. 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Leal, currently studying for an HE Certificate in  Health and Social Care at the University of Wales Trinity Saint David, London Campus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my student no.2515491.</a:t>
            </a:r>
            <a:endParaRPr lang="en-GB" sz="2800" dirty="0"/>
          </a:p>
          <a:p>
            <a:pPr marL="0" indent="0">
              <a:buNone/>
              <a:defRPr/>
            </a:pPr>
            <a:r>
              <a:rPr lang="en-GB" altLang="en-US" sz="1600" b="1" dirty="0"/>
              <a:t>Presentation Objectives</a:t>
            </a:r>
            <a:r>
              <a:rPr lang="en-GB" altLang="en-US" sz="1600" dirty="0"/>
              <a:t>:</a:t>
            </a:r>
            <a:r>
              <a:rPr lang="en-GB" altLang="en-US" sz="2800" dirty="0"/>
              <a:t>(</a:t>
            </a:r>
            <a:r>
              <a:rPr lang="en-GB" altLang="en-US" sz="1800" dirty="0"/>
              <a:t>Gibbs Reflective Cycle</a:t>
            </a:r>
            <a:r>
              <a:rPr lang="en-GB" altLang="en-US" sz="2800" dirty="0"/>
              <a:t>)</a:t>
            </a:r>
            <a:endParaRPr lang="en-GB" altLang="en-US" sz="1800" dirty="0"/>
          </a:p>
          <a:p>
            <a:pPr>
              <a:defRPr/>
            </a:pPr>
            <a:r>
              <a:rPr lang="en-GB" sz="1800" dirty="0"/>
              <a:t>The description </a:t>
            </a:r>
          </a:p>
          <a:p>
            <a:pPr>
              <a:defRPr/>
            </a:pPr>
            <a:r>
              <a:rPr lang="en-GB" sz="1800" dirty="0"/>
              <a:t>My feelings</a:t>
            </a:r>
          </a:p>
          <a:p>
            <a:pPr>
              <a:defRPr/>
            </a:pPr>
            <a:r>
              <a:rPr lang="en-GB" sz="1800" dirty="0"/>
              <a:t>The evaluation</a:t>
            </a:r>
          </a:p>
          <a:p>
            <a:pPr>
              <a:defRPr/>
            </a:pPr>
            <a:r>
              <a:rPr lang="en-GB" sz="1800" dirty="0"/>
              <a:t>The analysis</a:t>
            </a:r>
          </a:p>
          <a:p>
            <a:pPr>
              <a:defRPr/>
            </a:pPr>
            <a:r>
              <a:rPr lang="en-GB" sz="1800" dirty="0"/>
              <a:t>The conclusion</a:t>
            </a:r>
          </a:p>
          <a:p>
            <a:pPr>
              <a:defRPr/>
            </a:pPr>
            <a:r>
              <a:rPr lang="en-GB" sz="1800" dirty="0"/>
              <a:t>My action plan for future practice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4915" y="3558"/>
            <a:ext cx="8412497" cy="1068480"/>
          </a:xfrm>
        </p:spPr>
        <p:txBody>
          <a:bodyPr/>
          <a:lstStyle/>
          <a:p>
            <a:r>
              <a:rPr lang="en-GB" sz="2800" b="1" dirty="0"/>
              <a:t>What is your chosen skill? </a:t>
            </a:r>
            <a:endParaRPr lang="en-GB" altLang="en-US" sz="2800" i="1" dirty="0">
              <a:solidFill>
                <a:srgbClr val="FF0000"/>
              </a:solidFill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4786" y="2376653"/>
            <a:ext cx="6656990" cy="1507577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GB" altLang="en-US" b="1" dirty="0">
              <a:solidFill>
                <a:srgbClr val="000000"/>
              </a:solidFill>
            </a:endParaRP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16/07/2026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8FA0CD-6774-EDEB-7901-7CC84D67FB82}"/>
              </a:ext>
            </a:extLst>
          </p:cNvPr>
          <p:cNvSpPr txBox="1"/>
          <p:nvPr/>
        </p:nvSpPr>
        <p:spPr>
          <a:xfrm>
            <a:off x="137787" y="314285"/>
            <a:ext cx="1134291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400" dirty="0"/>
          </a:p>
          <a:p>
            <a:pPr lvl="1"/>
            <a:endParaRPr lang="en-GB" sz="2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My chosen  skill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Reflection</a:t>
            </a:r>
          </a:p>
          <a:p>
            <a:pPr lvl="1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Examining  past experiences, actions and choices to determine what worked, what could be improved , and what you have learned.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In the Practice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Listening feedback from others and using it to improve.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Thinking about what went well and what could have been done differently.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Setting goals to develop knowledge, skills, and confidence</a:t>
            </a:r>
            <a:r>
              <a:rPr lang="en-GB" sz="1600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Taking time to review situations after they happen</a:t>
            </a:r>
          </a:p>
          <a:p>
            <a:pPr lvl="1"/>
            <a:endParaRPr lang="en-GB" sz="1600" dirty="0"/>
          </a:p>
          <a:p>
            <a:pPr lvl="1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Where and how to Developed</a:t>
            </a:r>
          </a:p>
          <a:p>
            <a:pPr lvl="1"/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By applying what I have learned to improve my practice in future situation.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 During placement by reflecting on a patient care and daily experiences.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 Through University  assignments and personal study.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Conversations with tutors and placement  supervisors and  going over my own worked  after shifts</a:t>
            </a:r>
          </a:p>
          <a:p>
            <a:pPr lvl="1"/>
            <a:endParaRPr lang="en-GB" sz="1600" dirty="0"/>
          </a:p>
          <a:p>
            <a:pPr>
              <a:buNone/>
            </a:pPr>
            <a:endParaRPr lang="en-GB" sz="2400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16/07/2026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5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2513" y="-47007"/>
            <a:ext cx="9206974" cy="1412472"/>
          </a:xfrm>
        </p:spPr>
        <p:txBody>
          <a:bodyPr/>
          <a:lstStyle/>
          <a:p>
            <a:r>
              <a:rPr lang="en-GB" sz="2800" b="1" dirty="0"/>
              <a:t>Importance of  Reflective in Professional Practice</a:t>
            </a:r>
            <a:endParaRPr lang="en-GB" sz="9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E3400-4CF7-D76F-91E6-1E97593C4D9A}"/>
              </a:ext>
            </a:extLst>
          </p:cNvPr>
          <p:cNvSpPr txBox="1"/>
          <p:nvPr/>
        </p:nvSpPr>
        <p:spPr>
          <a:xfrm>
            <a:off x="334433" y="1365465"/>
            <a:ext cx="11729748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Reflection learn from the experience, improve practice, and keep care safe, compassionate and person-centred. </a:t>
            </a:r>
          </a:p>
          <a:p>
            <a:endParaRPr lang="en-GB" sz="1200" dirty="0"/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Supports safe care and quality outcomes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Aligns with professional standards (NMC /Social Care Wales 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Catches gaps or mistakes before  they cause harm.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Helps adapt practice to meet changing needs.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Explain  how your chosen skills benefits: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Service  Users: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Reduces  risks of repeated errors; build trust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Care becomes more personalised and consistent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Staff and Colleagues: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Encourages shared learning across the team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Boosts skills and confidence; lower burn 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Organization: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Reduces complaints and costly incidents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2D3A2-DA18-C6A2-D531-4D259144B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continuation: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8BF718-9355-AF0B-4593-1F02E049F6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Risks is occurs if not used:</a:t>
            </a:r>
          </a:p>
          <a:p>
            <a:pPr marL="0" indent="0">
              <a:buNone/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Stagnant skills and falling regularly standards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Repeating errors or outdated practice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Poor judgement , missed risks, lower team accountability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Focused handover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85AE7-466F-AC10-FA06-C8C8EE25E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1CB79D-1B6E-8D80-E0EC-12096131A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3383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 b="1"/>
              <a:t>Model or framework linked to your chosen skill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2F685D-61A8-5A1A-6C03-A2D7443854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227"/>
          <a:stretch>
            <a:fillRect/>
          </a:stretch>
        </p:blipFill>
        <p:spPr>
          <a:xfrm>
            <a:off x="609600" y="1600201"/>
            <a:ext cx="5384800" cy="3989040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 wrap="square" anchor="t"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GB" sz="1100" b="1" dirty="0"/>
              <a:t>Linked Model: </a:t>
            </a:r>
            <a:r>
              <a:rPr lang="en-GB" sz="1100" dirty="0"/>
              <a:t>Gibb’s  Reflective Cycle</a:t>
            </a:r>
            <a:endParaRPr lang="en-GB" sz="1100" b="1" dirty="0"/>
          </a:p>
          <a:p>
            <a:pPr>
              <a:lnSpc>
                <a:spcPct val="90000"/>
              </a:lnSpc>
            </a:pPr>
            <a:r>
              <a:rPr lang="en-GB" sz="1100" b="1" dirty="0"/>
              <a:t>Briefly explain: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100" b="1" dirty="0"/>
              <a:t>What is this model?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A  systematic, six-step cyclical model created by Graham Gibbs( 1988) to facilitate reflective thinking ,about experiences transforming practice into learning and enhanced action.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100" b="1" dirty="0"/>
              <a:t>What are its key stages or components</a:t>
            </a:r>
            <a:r>
              <a:rPr lang="en-GB" sz="1100" dirty="0"/>
              <a:t>?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     1.</a:t>
            </a:r>
            <a:r>
              <a:rPr lang="en-GB" sz="1100" b="1" dirty="0"/>
              <a:t>Description</a:t>
            </a:r>
            <a:r>
              <a:rPr lang="en-GB" sz="1100" dirty="0"/>
              <a:t>: Give a detailed count of what transpired without passing judgement or offering an opinion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      </a:t>
            </a:r>
            <a:r>
              <a:rPr lang="en-GB" sz="1100" b="1" dirty="0"/>
              <a:t>2.Feelings</a:t>
            </a:r>
            <a:r>
              <a:rPr lang="en-GB" sz="1100" dirty="0"/>
              <a:t>: Record your feelings and ideas both during and after the event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      </a:t>
            </a:r>
            <a:r>
              <a:rPr lang="en-GB" sz="1100" b="1" dirty="0"/>
              <a:t>3.Evaluation:</a:t>
            </a:r>
            <a:r>
              <a:rPr lang="en-GB" sz="1100" dirty="0"/>
              <a:t> Determine what worked and what needs improvement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     </a:t>
            </a:r>
            <a:r>
              <a:rPr lang="en-GB" sz="1100" b="1" dirty="0"/>
              <a:t> 4.Analysis </a:t>
            </a:r>
            <a:r>
              <a:rPr lang="en-GB" sz="1100" dirty="0"/>
              <a:t>:Examine the causes of events and make connection s to fact and professional norms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100" b="1" dirty="0"/>
              <a:t>      5.Conclusion: </a:t>
            </a:r>
            <a:r>
              <a:rPr lang="en-GB" sz="1100" dirty="0"/>
              <a:t>List the lessons you learned  and the things could have done  differently.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      6.</a:t>
            </a:r>
            <a:r>
              <a:rPr lang="en-GB" sz="1100" b="1" dirty="0"/>
              <a:t>Action Plan: Describe hoe this circumstance will help your skill and you do differently if it happens  again  (Bulman and Schutz,2023).</a:t>
            </a:r>
            <a:endParaRPr lang="en-GB" sz="1100" dirty="0"/>
          </a:p>
          <a:p>
            <a:pPr>
              <a:lnSpc>
                <a:spcPct val="90000"/>
              </a:lnSpc>
            </a:pPr>
            <a:r>
              <a:rPr lang="en-GB" sz="1100" b="1" dirty="0"/>
              <a:t>Explain: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100" b="1" dirty="0"/>
              <a:t>How does this model help professionals understand or use this skill in practice?</a:t>
            </a:r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By encouraging honest self-evaluation and more depth  thought, Gibbs Reflective Cycle aids professionals in making sense of their experiences.</a:t>
            </a:r>
          </a:p>
          <a:p>
            <a:pPr>
              <a:lnSpc>
                <a:spcPct val="90000"/>
              </a:lnSpc>
            </a:pPr>
            <a:endParaRPr lang="en-GB" sz="1100" dirty="0"/>
          </a:p>
          <a:p>
            <a:pPr>
              <a:lnSpc>
                <a:spcPct val="90000"/>
              </a:lnSpc>
            </a:pPr>
            <a:r>
              <a:rPr lang="en-GB" sz="1100" i="1" dirty="0"/>
              <a:t>Keep this brief – focus on how the model supports good practice.</a:t>
            </a:r>
          </a:p>
          <a:p>
            <a:pPr>
              <a:lnSpc>
                <a:spcPct val="90000"/>
              </a:lnSpc>
            </a:pPr>
            <a:endParaRPr lang="en-GB" sz="11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30226994-B490-4403-8CE4-43D4FD570BBD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16/07/2026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9AFB928A-D6AD-4F2A-B2DD-923741E90643}" type="slidenum">
              <a:rPr lang="en-GB" altLang="en-US" smtClean="0"/>
              <a:pPr>
                <a:spcAft>
                  <a:spcPts val="600"/>
                </a:spcAft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3974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4DAAF-F326-98E8-4BD3-CBD37EA0E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Model and Framework(Continuation)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7D38F-40C0-C3E6-D9A0-F2E08473B5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073012"/>
          </a:xfrm>
        </p:spPr>
        <p:txBody>
          <a:bodyPr/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It facilities learning to both  successful and difficult circumstances, which enhances communication, decision making, and career advancement.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 can recognize my strength and weaknesses by going each step and devise worthwhile  initiatives. This strategy transforms everyday encounters into 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enchanced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  for going improvement and increased effectiveness. Person centred –practice.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The model good practice supports:</a:t>
            </a:r>
          </a:p>
          <a:p>
            <a:pPr marL="0" indent="0">
              <a:buNone/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Eliminates Bias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Links theory with practice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Incorporates emotions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Promotes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enchancement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Encourages collaborations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8F7CBB-405C-889C-F29F-115D094B9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671DE6-1AE8-CB01-C8DE-AEFA226E9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2698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369" y="255476"/>
            <a:ext cx="8229600" cy="797260"/>
          </a:xfrm>
        </p:spPr>
        <p:txBody>
          <a:bodyPr/>
          <a:lstStyle/>
          <a:p>
            <a:r>
              <a:rPr lang="en-GB" sz="2800" b="1" dirty="0"/>
              <a:t>Applying Reflection in practice</a:t>
            </a:r>
            <a:br>
              <a:rPr lang="en-GB" sz="2800" dirty="0"/>
            </a:br>
            <a:endParaRPr lang="en-GB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4826" y="764704"/>
            <a:ext cx="8600757" cy="4968552"/>
          </a:xfrm>
        </p:spPr>
        <p:txBody>
          <a:bodyPr/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1600" b="1" dirty="0"/>
              <a:t>Where would you use this skill</a:t>
            </a:r>
            <a:r>
              <a:rPr lang="en-GB" sz="2000" b="1" dirty="0"/>
              <a:t>? </a:t>
            </a:r>
          </a:p>
          <a:p>
            <a:r>
              <a:rPr lang="en-GB" sz="1400" b="1" dirty="0"/>
              <a:t>Role: </a:t>
            </a:r>
            <a:r>
              <a:rPr lang="en-GB" sz="1400" dirty="0"/>
              <a:t>Registered NURSE</a:t>
            </a:r>
          </a:p>
          <a:p>
            <a:r>
              <a:rPr lang="en-GB" sz="1600" b="1" dirty="0"/>
              <a:t>Setting: </a:t>
            </a:r>
            <a:r>
              <a:rPr lang="en-GB" sz="1600" dirty="0"/>
              <a:t>Elderly  Inpatient in care ward</a:t>
            </a:r>
            <a:endParaRPr lang="en-GB" sz="1600" b="1" dirty="0"/>
          </a:p>
          <a:p>
            <a:pPr marL="0" indent="0">
              <a:buNone/>
            </a:pPr>
            <a:r>
              <a:rPr lang="en-GB" sz="1600" b="1" dirty="0"/>
              <a:t>What might be the situation?</a:t>
            </a:r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 82- year –old resident with dementia becomes distressed and refuses personal care, after you changed your usual routine to cover a colleague’s shift</a:t>
            </a:r>
          </a:p>
          <a:p>
            <a:pPr marL="0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How you use reflection: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Take a moment to reflect on the exchange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 contrast to prior encounters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Draw learning to change practice</a:t>
            </a:r>
          </a:p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How reflection use actions: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Take your time, thoroughly explain every step, and get the patient’s family’s approval before proceeding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Update the care plan to reflect their requirement for consistent routine and advance explanation of care activities (Nursing and Midwifery Council, 2018)</a:t>
            </a:r>
          </a:p>
          <a:p>
            <a:pPr marL="0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/>
          </a:p>
          <a:p>
            <a:endParaRPr lang="en-GB" sz="2000" dirty="0"/>
          </a:p>
          <a:p>
            <a:pPr lvl="1"/>
            <a:endParaRPr lang="en-GB" sz="1600" dirty="0"/>
          </a:p>
          <a:p>
            <a:pPr lvl="1"/>
            <a:r>
              <a:rPr lang="en-GB" sz="2000" dirty="0"/>
              <a:t>How does the skill guide your actions?</a:t>
            </a:r>
          </a:p>
          <a:p>
            <a:pPr marL="0" indent="0">
              <a:buNone/>
            </a:pPr>
            <a:r>
              <a:rPr lang="en-GB" sz="1600" b="1" dirty="0"/>
              <a:t>What is the impact on care</a:t>
            </a:r>
            <a:endParaRPr lang="en-GB" sz="16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Patient experience: Is honoured and they feel heard, safe, and less nervous.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Safety and quality: Improves caregiver-resident connections and lower the of agitation or falls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Outcomes: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You get more empathy and self- assurance in adjusting care; future care is more individualised.</a:t>
            </a:r>
            <a:endParaRPr lang="en-GB" sz="20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756" y="339727"/>
            <a:ext cx="8964488" cy="722158"/>
          </a:xfrm>
        </p:spPr>
        <p:txBody>
          <a:bodyPr/>
          <a:lstStyle/>
          <a:p>
            <a:r>
              <a:rPr lang="en-GB" sz="2800" b="1" dirty="0"/>
              <a:t>How does this skill support my future career?</a:t>
            </a:r>
            <a:br>
              <a:rPr lang="en-GB" sz="2800" dirty="0"/>
            </a:br>
            <a:endParaRPr lang="en-GB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15" y="1448780"/>
            <a:ext cx="11310257" cy="3960440"/>
          </a:xfrm>
        </p:spPr>
        <p:txBody>
          <a:bodyPr/>
          <a:lstStyle/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Reflection: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Why this skill matters?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For Employability: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Differentiates you from other candidates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Meets core NHS/ Social Care Wales recruitment standards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Supports teamwork, reduces errors and builds trust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Proves practical, safe and  ethical competence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For health and social care roles;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Reduces risk of harm and ensures safeguarding compliance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Upholds legal duties (Care  Act 2014, Health and Social Care Act 2008)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Works effectively with multi-disciplinary teams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Delivers person- centred, rights- respecting care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Personal reflection: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Strength: Already self- assured: successfully used in placements with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favorable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comments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Development goal: Improve abilities in stressful of emergency circumstances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16/07/2026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10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AB2E4-A61A-C193-3F75-DFCDC7580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Continuation: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FC643-8D45-2FBD-C459-B23588175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4138924"/>
          </a:xfrm>
        </p:spPr>
        <p:txBody>
          <a:bodyPr/>
          <a:lstStyle/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Link to learning outcomes:</a:t>
            </a:r>
          </a:p>
          <a:p>
            <a:pPr marL="0" indent="0">
              <a:buNone/>
            </a:pP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Readiness for practice: Facilities  safe ,responsible participation from the start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Personal development: Promotes continuous CPD and increase self-awareness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Career: Planning facilities future advancement and is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transfserable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across care role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64CD9-FA92-BDC6-8BA7-64B9007BA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EB7E80-78A9-27F6-4759-C6F93E9B0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8567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9900" y="1028700"/>
            <a:ext cx="6172200" cy="857250"/>
          </a:xfrm>
        </p:spPr>
        <p:txBody>
          <a:bodyPr/>
          <a:lstStyle/>
          <a:p>
            <a:r>
              <a:rPr lang="en-GB" altLang="en-US" b="1" dirty="0"/>
              <a:t>Conclusion</a:t>
            </a:r>
            <a:endParaRPr lang="en-GB" altLang="en-US" b="1" i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144" y="1648132"/>
            <a:ext cx="10814256" cy="3965973"/>
          </a:xfrm>
        </p:spPr>
        <p:txBody>
          <a:bodyPr/>
          <a:lstStyle/>
          <a:p>
            <a:pPr marL="0" indent="0" algn="ctr">
              <a:buNone/>
            </a:pPr>
            <a:endParaRPr lang="en-GB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Employing models such as Gibb’s Reflective Cycle  guarantees that reflection is comprehensive, equitable ,and results and 	actionable beneficial changes instead of merely reviewing past experiences.</a:t>
            </a:r>
          </a:p>
          <a:p>
            <a:pPr algn="ctr"/>
            <a:endParaRPr lang="en-GB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It provides enhanced ,patient- focused  care, fosters improved teamwork, and staff wellbeing, and minimizes risks while  boosting compliance for organization</a:t>
            </a:r>
          </a:p>
          <a:p>
            <a:pPr algn="ctr"/>
            <a:endParaRPr lang="en-GB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It is a crucial career : it enhances employability, satisfies regulatory standards and aids in your development as forthcoming care professional.</a:t>
            </a:r>
          </a:p>
          <a:p>
            <a:pPr marL="0" indent="0" algn="ctr">
              <a:buNone/>
            </a:pPr>
            <a:endParaRPr lang="en-GB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 the end , reflection transforms daily experiences into more compassionate ,secure and efficient care.         </a:t>
            </a:r>
          </a:p>
          <a:p>
            <a:pPr algn="ctr"/>
            <a:endParaRPr lang="en-GB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16/07/2026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12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solidFill>
                  <a:srgbClr val="000000"/>
                </a:solidFill>
              </a:rPr>
              <a:t>References List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50070DAB-396E-DF77-4036-1E44F9E2C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5542" y="1543665"/>
            <a:ext cx="6172200" cy="2776383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sz="2000" i="1" dirty="0"/>
              <a:t>.</a:t>
            </a:r>
          </a:p>
          <a:p>
            <a:pPr marL="0" indent="0" algn="ctr"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Bulman, C. and Schutz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, S</a:t>
            </a:r>
            <a:r>
              <a:rPr lang="en-GB" altLang="en-US" sz="2000" i="1" dirty="0"/>
              <a:t>. (2023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). Reflective Practice in Healthcare.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altLang="en-US" sz="2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London SAGE  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Publications.(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Accessed: 27 June 2026)</a:t>
            </a:r>
          </a:p>
          <a:p>
            <a:pPr marL="0" indent="0" algn="ctr">
              <a:buNone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16/07/2026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355A216-6885-427F-A634-39F7E4E2D5B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13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9C9626-B932-A69A-5CC3-B9C54B724DAC}"/>
              </a:ext>
            </a:extLst>
          </p:cNvPr>
          <p:cNvSpPr txBox="1"/>
          <p:nvPr/>
        </p:nvSpPr>
        <p:spPr>
          <a:xfrm>
            <a:off x="3045541" y="3136490"/>
            <a:ext cx="668839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Gibbs, G </a:t>
            </a:r>
            <a:r>
              <a:rPr lang="en-GB" altLang="en-US" sz="2000" dirty="0"/>
              <a:t>.(1988). 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Learning by Doing: A Guide to Teaching and Learning Methods . 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0xford Further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Education Unit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. (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Accessed: 3 July 2026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GB" sz="2000" i="1" dirty="0"/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Nursing and Midwifery Council (2018).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The Code: Professional Standards of Practice and Behaviour for Nurses, Midwives and Nursing Associates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NMC. Available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https://www.nmc.org.uk/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standards/code/. (Accessed: 15 July 2026)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F1F1B1DC-7524-466F-108D-97F2CBD9A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576064"/>
          </a:xfrm>
        </p:spPr>
        <p:txBody>
          <a:bodyPr/>
          <a:lstStyle/>
          <a:p>
            <a:r>
              <a:rPr lang="en-GB" altLang="en-US" sz="2800" b="1" dirty="0"/>
              <a:t>Assignment 1 – MARKING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9DA94A0E-9E48-D7D8-5E7E-B16D6C64C3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5832" y="404664"/>
            <a:ext cx="9144000" cy="5256584"/>
          </a:xfrm>
        </p:spPr>
        <p:txBody>
          <a:bodyPr/>
          <a:lstStyle/>
          <a:p>
            <a:pPr>
              <a:lnSpc>
                <a:spcPct val="106000"/>
              </a:lnSpc>
              <a:spcAft>
                <a:spcPts val="800"/>
              </a:spcAft>
              <a:buFont typeface="+mj-lt"/>
              <a:buAutoNum type="arabicParenR"/>
              <a:defRPr/>
            </a:pPr>
            <a:r>
              <a:rPr lang="en-US" sz="1600" b="1" dirty="0">
                <a:latin typeface="+mj-lt"/>
                <a:ea typeface="Arial" panose="020B0604020202020204" pitchFamily="34" charset="0"/>
              </a:rPr>
              <a:t> Evidence of research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A minimum of two sources of published information must be included and be correctly referenced using UWTSD Harvard referencing style. </a:t>
            </a:r>
          </a:p>
          <a:p>
            <a:pPr marL="0" indent="0">
              <a:buNone/>
            </a:pPr>
            <a:r>
              <a:rPr lang="en-GB" altLang="en-US" sz="1600" b="1" dirty="0"/>
              <a:t>2) </a:t>
            </a:r>
            <a:r>
              <a:rPr lang="en-GB" sz="1600" b="1" dirty="0"/>
              <a:t>Knowledge and Understanding Skills</a:t>
            </a:r>
            <a:endParaRPr lang="en-GB" sz="1600" dirty="0"/>
          </a:p>
          <a:p>
            <a:r>
              <a:rPr lang="en-GB" sz="1600" i="1" dirty="0">
                <a:solidFill>
                  <a:srgbClr val="FF0000"/>
                </a:solidFill>
              </a:rPr>
              <a:t>Students need to demonstrate an understanding of the chosen skill. </a:t>
            </a:r>
          </a:p>
          <a:p>
            <a:pPr marL="0" indent="0">
              <a:buNone/>
              <a:defRPr/>
            </a:pPr>
            <a:r>
              <a:rPr lang="en-GB" sz="1400" b="1" dirty="0"/>
              <a:t>3) Analytical and Cognitive Skills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need to coherently structure their presentation and expand on the points made in their slides.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need to justify the relevance of the skill in relation to professional practice within health and social care. </a:t>
            </a:r>
          </a:p>
          <a:p>
            <a:pPr marL="0" indent="0">
              <a:lnSpc>
                <a:spcPct val="106000"/>
              </a:lnSpc>
              <a:spcAft>
                <a:spcPts val="800"/>
              </a:spcAft>
              <a:buNone/>
              <a:defRPr/>
            </a:pPr>
            <a:r>
              <a:rPr lang="en-US" alt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) Practical skills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At least one practical example of how a chosen key skill(s) can be used in a chosen job role (for example, understanding how effective communication can impact patient care)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should include one relevant model relevant to a chosen key skill (for example, Tuckman’s model of team development or Fishbone, etc)</a:t>
            </a:r>
          </a:p>
          <a:p>
            <a:pPr marL="0" indent="0">
              <a:buNone/>
            </a:pPr>
            <a:r>
              <a:rPr lang="en-US" sz="1600" b="1" dirty="0">
                <a:solidFill>
                  <a:prstClr val="black"/>
                </a:solidFill>
                <a:ea typeface="Arial" panose="020B0604020202020204" pitchFamily="34" charset="0"/>
              </a:rPr>
              <a:t>5</a:t>
            </a:r>
            <a:r>
              <a:rPr lang="en-US" sz="1400" b="1" dirty="0">
                <a:solidFill>
                  <a:prstClr val="black"/>
                </a:solidFill>
                <a:ea typeface="Arial" panose="020B0604020202020204" pitchFamily="34" charset="0"/>
              </a:rPr>
              <a:t>) </a:t>
            </a:r>
            <a:r>
              <a:rPr lang="en-GB" sz="1600" b="1" dirty="0"/>
              <a:t> Transferable Skills for Life and Professional Practice </a:t>
            </a:r>
            <a:endParaRPr lang="en-GB" sz="1600" dirty="0"/>
          </a:p>
          <a:p>
            <a:pPr lvl="0"/>
            <a:r>
              <a:rPr lang="en-US" sz="1400" dirty="0">
                <a:solidFill>
                  <a:srgbClr val="FF0000"/>
                </a:solidFill>
                <a:ea typeface="Arial" panose="020B0604020202020204" pitchFamily="34" charset="0"/>
              </a:rPr>
              <a:t> </a:t>
            </a:r>
            <a:r>
              <a:rPr lang="en-GB" sz="1600" i="1" dirty="0">
                <a:solidFill>
                  <a:srgbClr val="FF0000"/>
                </a:solidFill>
              </a:rPr>
              <a:t>Presentations should be engaging in their design, organisation and style. </a:t>
            </a:r>
            <a:endParaRPr lang="en-GB" sz="1600" dirty="0">
              <a:solidFill>
                <a:srgbClr val="FF0000"/>
              </a:solidFill>
            </a:endParaRPr>
          </a:p>
          <a:p>
            <a:pPr lvl="0"/>
            <a:r>
              <a:rPr lang="en-GB" sz="1600" i="1" dirty="0">
                <a:solidFill>
                  <a:srgbClr val="FF0000"/>
                </a:solidFill>
              </a:rPr>
              <a:t>Students should use a professional tone to present and answer any questions from their assessor </a:t>
            </a:r>
            <a:endParaRPr lang="en-GB" sz="1600" dirty="0">
              <a:solidFill>
                <a:srgbClr val="FF0000"/>
              </a:solidFill>
            </a:endParaRPr>
          </a:p>
          <a:p>
            <a:endParaRPr lang="en-GB" sz="1600" dirty="0">
              <a:solidFill>
                <a:srgbClr val="FF0000"/>
              </a:solidFill>
            </a:endParaRPr>
          </a:p>
          <a:p>
            <a:endParaRPr lang="en-GB" alt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6000"/>
              </a:lnSpc>
              <a:spcAft>
                <a:spcPts val="50"/>
              </a:spcAft>
              <a:buNone/>
              <a:defRPr/>
            </a:pPr>
            <a:endParaRPr lang="en-GB" alt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defRPr/>
            </a:pPr>
            <a:endParaRPr lang="en-GB" altLang="en-US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B4582-1AF2-DB59-6548-14A4DD1C26C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1E2FF9-6E22-43E1-87D6-E523A978B113}" type="datetime1">
              <a:rPr lang="en-GB" altLang="en-US" smtClean="0"/>
              <a:pPr>
                <a:defRPr/>
              </a:pPr>
              <a:t>16/07/2026</a:t>
            </a:fld>
            <a:endParaRPr lang="en-GB" altLang="en-US"/>
          </a:p>
        </p:txBody>
      </p:sp>
      <p:sp>
        <p:nvSpPr>
          <p:cNvPr id="24581" name="Slide Number Placeholder 4">
            <a:extLst>
              <a:ext uri="{FF2B5EF4-FFF2-40B4-BE49-F238E27FC236}">
                <a16:creationId xmlns:a16="http://schemas.microsoft.com/office/drawing/2014/main" id="{C23C9BE2-4A5A-5F9B-95D5-19117653A7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82DD170-93EC-1F4D-960C-FC68072EBE52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7AA10F5A1D3A4F887C4BB63AD5C124" ma:contentTypeVersion="5" ma:contentTypeDescription="Create a new document." ma:contentTypeScope="" ma:versionID="3c33d7a598dd0eedf37b1d28f0de82bd">
  <xsd:schema xmlns:xsd="http://www.w3.org/2001/XMLSchema" xmlns:xs="http://www.w3.org/2001/XMLSchema" xmlns:p="http://schemas.microsoft.com/office/2006/metadata/properties" xmlns:ns3="716bca3a-9bc9-4129-a185-7ea87f9d73cc" targetNamespace="http://schemas.microsoft.com/office/2006/metadata/properties" ma:root="true" ma:fieldsID="d5cafe66c8e72060eabb49f535fce10f" ns3:_="">
    <xsd:import namespace="716bca3a-9bc9-4129-a185-7ea87f9d73cc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6bca3a-9bc9-4129-a185-7ea87f9d73cc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16bca3a-9bc9-4129-a185-7ea87f9d73c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3DA93CB-AF97-451F-B96D-8932E142B9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6bca3a-9bc9-4129-a185-7ea87f9d73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D4278A-16E0-4AF2-A983-CD377C74893B}">
  <ds:schemaRefs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elements/1.1/"/>
    <ds:schemaRef ds:uri="http://purl.org/dc/terms/"/>
    <ds:schemaRef ds:uri="http://www.w3.org/XML/1998/namespace"/>
    <ds:schemaRef ds:uri="716bca3a-9bc9-4129-a185-7ea87f9d73cc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DAFFC70-C075-475E-A1EC-3C55A6A9D7F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5666</TotalTime>
  <Words>1492</Words>
  <Application>Microsoft Office PowerPoint</Application>
  <PresentationFormat>Widescreen</PresentationFormat>
  <Paragraphs>205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Arial</vt:lpstr>
      <vt:lpstr>Myriad Pro</vt:lpstr>
      <vt:lpstr>20140311PresentationUWTSDTemplate</vt:lpstr>
      <vt:lpstr>PowerPoint Presentation</vt:lpstr>
      <vt:lpstr>AI Acknowledgement</vt:lpstr>
      <vt:lpstr>Introduction</vt:lpstr>
      <vt:lpstr>What is your chosen skill? </vt:lpstr>
      <vt:lpstr>Importance of  Reflective in Professional Practice</vt:lpstr>
      <vt:lpstr>continuation:</vt:lpstr>
      <vt:lpstr>Model or framework linked to your chosen skill</vt:lpstr>
      <vt:lpstr>Model and Framework(Continuation)</vt:lpstr>
      <vt:lpstr>Applying Reflection in practice </vt:lpstr>
      <vt:lpstr>How does this skill support my future career? </vt:lpstr>
      <vt:lpstr>Continuation:</vt:lpstr>
      <vt:lpstr>Conclusion</vt:lpstr>
      <vt:lpstr>References List</vt:lpstr>
      <vt:lpstr>Assignment 1 – MARKING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Ginalyn Leal (2515491)</cp:lastModifiedBy>
  <cp:revision>26</cp:revision>
  <dcterms:created xsi:type="dcterms:W3CDTF">2025-02-21T18:28:54Z</dcterms:created>
  <dcterms:modified xsi:type="dcterms:W3CDTF">2026-07-16T00:19:21Z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0x010100EC7AA10F5A1D3A4F887C4BB63AD5C124</vt:lpwstr>
  </property>
</Properties>
</file>