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2.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3.xml" ContentType="application/vnd.openxmlformats-officedocument.presentationml.tags+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58"/>
  </p:notesMasterIdLst>
  <p:sldIdLst>
    <p:sldId id="259" r:id="rId5"/>
    <p:sldId id="324" r:id="rId6"/>
    <p:sldId id="260" r:id="rId7"/>
    <p:sldId id="325" r:id="rId8"/>
    <p:sldId id="374" r:id="rId9"/>
    <p:sldId id="375" r:id="rId10"/>
    <p:sldId id="333" r:id="rId11"/>
    <p:sldId id="334" r:id="rId12"/>
    <p:sldId id="376" r:id="rId13"/>
    <p:sldId id="335" r:id="rId14"/>
    <p:sldId id="377" r:id="rId15"/>
    <p:sldId id="368" r:id="rId16"/>
    <p:sldId id="371" r:id="rId17"/>
    <p:sldId id="373" r:id="rId18"/>
    <p:sldId id="370" r:id="rId19"/>
    <p:sldId id="329" r:id="rId20"/>
    <p:sldId id="328" r:id="rId21"/>
    <p:sldId id="326" r:id="rId22"/>
    <p:sldId id="327" r:id="rId23"/>
    <p:sldId id="330" r:id="rId24"/>
    <p:sldId id="331" r:id="rId25"/>
    <p:sldId id="332" r:id="rId26"/>
    <p:sldId id="383" r:id="rId27"/>
    <p:sldId id="378" r:id="rId28"/>
    <p:sldId id="402" r:id="rId29"/>
    <p:sldId id="403" r:id="rId30"/>
    <p:sldId id="404" r:id="rId31"/>
    <p:sldId id="405" r:id="rId32"/>
    <p:sldId id="384" r:id="rId33"/>
    <p:sldId id="385" r:id="rId34"/>
    <p:sldId id="387" r:id="rId35"/>
    <p:sldId id="388" r:id="rId36"/>
    <p:sldId id="386" r:id="rId37"/>
    <p:sldId id="389" r:id="rId38"/>
    <p:sldId id="406" r:id="rId39"/>
    <p:sldId id="390" r:id="rId40"/>
    <p:sldId id="407" r:id="rId41"/>
    <p:sldId id="391" r:id="rId42"/>
    <p:sldId id="408" r:id="rId43"/>
    <p:sldId id="399" r:id="rId44"/>
    <p:sldId id="380" r:id="rId45"/>
    <p:sldId id="409" r:id="rId46"/>
    <p:sldId id="400" r:id="rId47"/>
    <p:sldId id="394" r:id="rId48"/>
    <p:sldId id="396" r:id="rId49"/>
    <p:sldId id="410" r:id="rId50"/>
    <p:sldId id="395" r:id="rId51"/>
    <p:sldId id="379" r:id="rId52"/>
    <p:sldId id="411" r:id="rId53"/>
    <p:sldId id="397" r:id="rId54"/>
    <p:sldId id="413" r:id="rId55"/>
    <p:sldId id="412" r:id="rId56"/>
    <p:sldId id="401"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rdan Ross Jenkins (P149066)" initials="JRJ(" lastIdx="3" clrIdx="0">
    <p:extLst>
      <p:ext uri="{19B8F6BF-5375-455C-9EA6-DF929625EA0E}">
        <p15:presenceInfo xmlns:p15="http://schemas.microsoft.com/office/powerpoint/2012/main" userId="Jordan Ross Jenkins (P149066)"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5DFF7"/>
    <a:srgbClr val="4D8B40"/>
    <a:srgbClr val="003A58"/>
    <a:srgbClr val="153357"/>
    <a:srgbClr val="0F243D"/>
    <a:srgbClr val="020054"/>
    <a:srgbClr val="24B9D9"/>
    <a:srgbClr val="2A99B7"/>
    <a:srgbClr val="346D8B"/>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824" autoAdjust="0"/>
    <p:restoredTop sz="84480" autoAdjust="0"/>
  </p:normalViewPr>
  <p:slideViewPr>
    <p:cSldViewPr snapToGrid="0">
      <p:cViewPr varScale="1">
        <p:scale>
          <a:sx n="50" d="100"/>
          <a:sy n="50" d="100"/>
        </p:scale>
        <p:origin x="876"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D052AE4-2546-4DD0-BC76-2DEB2A83314B}"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3AFCE7D2-5287-48D3-B206-93DC1634C990}">
      <dgm:prSet/>
      <dgm:spPr>
        <a:xfrm>
          <a:off x="0" y="54831"/>
          <a:ext cx="6367912" cy="815490"/>
        </a:xfrm>
        <a:prstGeom prst="roundRect">
          <a:avLst/>
        </a:prstGeom>
        <a:solidFill>
          <a:schemeClr val="tx2">
            <a:lumMod val="50000"/>
          </a:schemeClr>
        </a:solidFill>
        <a:ln w="12700" cap="flat" cmpd="sng" algn="ctr">
          <a:solidFill>
            <a:sysClr val="window" lastClr="FFFFFF">
              <a:hueOff val="0"/>
              <a:satOff val="0"/>
              <a:lumOff val="0"/>
              <a:alphaOff val="0"/>
            </a:sysClr>
          </a:solidFill>
          <a:prstDash val="solid"/>
          <a:miter lim="800000"/>
        </a:ln>
        <a:effectLst/>
      </dgm:spPr>
      <dgm:t>
        <a:bodyPr/>
        <a:lstStyle/>
        <a:p>
          <a:pPr algn="ctr">
            <a:buNone/>
          </a:pPr>
          <a:r>
            <a:rPr lang="en-GB" b="1" dirty="0">
              <a:solidFill>
                <a:sysClr val="window" lastClr="FFFFFF"/>
              </a:solidFill>
              <a:latin typeface="Calibri" panose="020F0502020204030204"/>
              <a:ea typeface="+mn-ea"/>
              <a:cs typeface="+mn-cs"/>
            </a:rPr>
            <a:t>Material Extrusion </a:t>
          </a:r>
          <a:endParaRPr lang="en-US" b="1" dirty="0">
            <a:solidFill>
              <a:sysClr val="window" lastClr="FFFFFF"/>
            </a:solidFill>
            <a:latin typeface="Calibri" panose="020F0502020204030204"/>
            <a:ea typeface="+mn-ea"/>
            <a:cs typeface="+mn-cs"/>
          </a:endParaRPr>
        </a:p>
      </dgm:t>
    </dgm:pt>
    <dgm:pt modelId="{92F823F8-294C-4E02-B834-300C89719E49}" type="parTrans" cxnId="{56D1E5A0-4B63-4B1A-8965-E6269D964C20}">
      <dgm:prSet/>
      <dgm:spPr/>
      <dgm:t>
        <a:bodyPr/>
        <a:lstStyle/>
        <a:p>
          <a:pPr algn="ctr"/>
          <a:endParaRPr lang="en-US" b="1"/>
        </a:p>
      </dgm:t>
    </dgm:pt>
    <dgm:pt modelId="{72222DA9-C98D-412A-AF20-55C9A26E4CB2}" type="sibTrans" cxnId="{56D1E5A0-4B63-4B1A-8965-E6269D964C20}">
      <dgm:prSet/>
      <dgm:spPr/>
      <dgm:t>
        <a:bodyPr/>
        <a:lstStyle/>
        <a:p>
          <a:pPr algn="ctr"/>
          <a:endParaRPr lang="en-US" b="1"/>
        </a:p>
      </dgm:t>
    </dgm:pt>
    <dgm:pt modelId="{22A23E44-54AA-4A98-B815-9CE3A6DA0967}">
      <dgm:prSet/>
      <dgm:spPr>
        <a:xfrm>
          <a:off x="0" y="968241"/>
          <a:ext cx="6367912" cy="815490"/>
        </a:xfrm>
        <a:prstGeom prst="roundRect">
          <a:avLst/>
        </a:prstGeom>
        <a:solidFill>
          <a:srgbClr val="153357"/>
        </a:solidFill>
        <a:ln w="12700" cap="flat" cmpd="sng" algn="ctr">
          <a:solidFill>
            <a:srgbClr val="020054"/>
          </a:solidFill>
          <a:prstDash val="solid"/>
          <a:miter lim="800000"/>
        </a:ln>
        <a:effectLst/>
      </dgm:spPr>
      <dgm:t>
        <a:bodyPr/>
        <a:lstStyle/>
        <a:p>
          <a:pPr algn="ctr">
            <a:buNone/>
          </a:pPr>
          <a:r>
            <a:rPr lang="en-GB" b="1" dirty="0">
              <a:solidFill>
                <a:sysClr val="window" lastClr="FFFFFF"/>
              </a:solidFill>
              <a:latin typeface="Calibri" panose="020F0502020204030204"/>
              <a:ea typeface="+mn-ea"/>
              <a:cs typeface="+mn-cs"/>
            </a:rPr>
            <a:t>Powder Bed Fusion </a:t>
          </a:r>
          <a:endParaRPr lang="en-US" b="1" dirty="0">
            <a:solidFill>
              <a:sysClr val="window" lastClr="FFFFFF"/>
            </a:solidFill>
            <a:latin typeface="Calibri" panose="020F0502020204030204"/>
            <a:ea typeface="+mn-ea"/>
            <a:cs typeface="+mn-cs"/>
          </a:endParaRPr>
        </a:p>
      </dgm:t>
    </dgm:pt>
    <dgm:pt modelId="{EB985DB3-D704-4E3F-B408-31B8571FB4CA}" type="parTrans" cxnId="{BA5FFC6A-4B75-4984-B9D3-F12B60A277AD}">
      <dgm:prSet/>
      <dgm:spPr/>
      <dgm:t>
        <a:bodyPr/>
        <a:lstStyle/>
        <a:p>
          <a:pPr algn="ctr"/>
          <a:endParaRPr lang="en-US" b="1"/>
        </a:p>
      </dgm:t>
    </dgm:pt>
    <dgm:pt modelId="{AA719E59-F048-4212-8567-1FACF7C60649}" type="sibTrans" cxnId="{BA5FFC6A-4B75-4984-B9D3-F12B60A277AD}">
      <dgm:prSet/>
      <dgm:spPr/>
      <dgm:t>
        <a:bodyPr/>
        <a:lstStyle/>
        <a:p>
          <a:pPr algn="ctr"/>
          <a:endParaRPr lang="en-US" b="1"/>
        </a:p>
      </dgm:t>
    </dgm:pt>
    <dgm:pt modelId="{2C96EEBA-A340-4D3D-85AB-3A6D8DD66F40}">
      <dgm:prSet/>
      <dgm:spPr>
        <a:xfrm>
          <a:off x="0" y="1881651"/>
          <a:ext cx="6367912" cy="815490"/>
        </a:xfrm>
        <a:prstGeom prst="roundRect">
          <a:avLst/>
        </a:prstGeom>
        <a:solidFill>
          <a:srgbClr val="003A58"/>
        </a:solidFill>
        <a:ln w="12700" cap="flat" cmpd="sng" algn="ctr">
          <a:solidFill>
            <a:srgbClr val="003A58"/>
          </a:solidFill>
          <a:prstDash val="solid"/>
          <a:miter lim="800000"/>
        </a:ln>
        <a:effectLst/>
      </dgm:spPr>
      <dgm:t>
        <a:bodyPr/>
        <a:lstStyle/>
        <a:p>
          <a:pPr algn="ctr">
            <a:buNone/>
          </a:pPr>
          <a:r>
            <a:rPr lang="en-GB" b="1" dirty="0">
              <a:solidFill>
                <a:sysClr val="window" lastClr="FFFFFF"/>
              </a:solidFill>
              <a:latin typeface="Calibri" panose="020F0502020204030204"/>
              <a:ea typeface="+mn-ea"/>
              <a:cs typeface="+mn-cs"/>
            </a:rPr>
            <a:t>Material Jetting </a:t>
          </a:r>
          <a:endParaRPr lang="en-US" b="1" dirty="0">
            <a:solidFill>
              <a:sysClr val="window" lastClr="FFFFFF"/>
            </a:solidFill>
            <a:latin typeface="Calibri" panose="020F0502020204030204"/>
            <a:ea typeface="+mn-ea"/>
            <a:cs typeface="+mn-cs"/>
          </a:endParaRPr>
        </a:p>
      </dgm:t>
    </dgm:pt>
    <dgm:pt modelId="{24F56F0B-1A13-4E54-A37E-EF8D956ABCBA}" type="parTrans" cxnId="{3145D230-4120-4276-BDBF-347D27D64CAD}">
      <dgm:prSet/>
      <dgm:spPr/>
      <dgm:t>
        <a:bodyPr/>
        <a:lstStyle/>
        <a:p>
          <a:pPr algn="ctr"/>
          <a:endParaRPr lang="en-US" b="1"/>
        </a:p>
      </dgm:t>
    </dgm:pt>
    <dgm:pt modelId="{349EB9A5-438E-48CC-AADF-8F13994610F0}" type="sibTrans" cxnId="{3145D230-4120-4276-BDBF-347D27D64CAD}">
      <dgm:prSet/>
      <dgm:spPr/>
      <dgm:t>
        <a:bodyPr/>
        <a:lstStyle/>
        <a:p>
          <a:pPr algn="ctr"/>
          <a:endParaRPr lang="en-US" b="1"/>
        </a:p>
      </dgm:t>
    </dgm:pt>
    <dgm:pt modelId="{42344A52-9B9E-4D33-8B9A-68C02773CB95}">
      <dgm:prSet/>
      <dgm:spPr>
        <a:xfrm>
          <a:off x="0" y="2795061"/>
          <a:ext cx="6367912" cy="815490"/>
        </a:xfrm>
        <a:prstGeom prst="roundRect">
          <a:avLst/>
        </a:prstGeom>
        <a:solidFill>
          <a:srgbClr val="346D8B"/>
        </a:solidFill>
        <a:ln w="12700" cap="flat" cmpd="sng" algn="ctr">
          <a:solidFill>
            <a:sysClr val="window" lastClr="FFFFFF">
              <a:hueOff val="0"/>
              <a:satOff val="0"/>
              <a:lumOff val="0"/>
              <a:alphaOff val="0"/>
            </a:sysClr>
          </a:solidFill>
          <a:prstDash val="solid"/>
          <a:miter lim="800000"/>
        </a:ln>
        <a:effectLst/>
      </dgm:spPr>
      <dgm:t>
        <a:bodyPr/>
        <a:lstStyle/>
        <a:p>
          <a:pPr algn="ctr">
            <a:buNone/>
          </a:pPr>
          <a:r>
            <a:rPr lang="en-GB" b="1" dirty="0">
              <a:solidFill>
                <a:sysClr val="window" lastClr="FFFFFF"/>
              </a:solidFill>
              <a:latin typeface="Calibri" panose="020F0502020204030204"/>
              <a:ea typeface="+mn-ea"/>
              <a:cs typeface="+mn-cs"/>
            </a:rPr>
            <a:t>Sheet Lamination</a:t>
          </a:r>
          <a:endParaRPr lang="en-US" b="1" dirty="0">
            <a:solidFill>
              <a:sysClr val="window" lastClr="FFFFFF"/>
            </a:solidFill>
            <a:latin typeface="Calibri" panose="020F0502020204030204"/>
            <a:ea typeface="+mn-ea"/>
            <a:cs typeface="+mn-cs"/>
          </a:endParaRPr>
        </a:p>
      </dgm:t>
    </dgm:pt>
    <dgm:pt modelId="{56587226-55B4-46BB-AE90-83A4EC824346}" type="parTrans" cxnId="{59580B36-4DA8-4147-B201-01102DFC671A}">
      <dgm:prSet/>
      <dgm:spPr/>
      <dgm:t>
        <a:bodyPr/>
        <a:lstStyle/>
        <a:p>
          <a:pPr algn="ctr"/>
          <a:endParaRPr lang="en-US" b="1"/>
        </a:p>
      </dgm:t>
    </dgm:pt>
    <dgm:pt modelId="{11B36634-E989-4CFC-9FD1-39450F3839A1}" type="sibTrans" cxnId="{59580B36-4DA8-4147-B201-01102DFC671A}">
      <dgm:prSet/>
      <dgm:spPr/>
      <dgm:t>
        <a:bodyPr/>
        <a:lstStyle/>
        <a:p>
          <a:pPr algn="ctr"/>
          <a:endParaRPr lang="en-US" b="1"/>
        </a:p>
      </dgm:t>
    </dgm:pt>
    <dgm:pt modelId="{C5CC24B0-0D53-4C98-BF61-00C77F24BEB9}">
      <dgm:prSet/>
      <dgm:spPr>
        <a:xfrm>
          <a:off x="0" y="3708471"/>
          <a:ext cx="6367912" cy="815490"/>
        </a:xfrm>
        <a:prstGeom prst="roundRect">
          <a:avLst/>
        </a:prstGeom>
        <a:solidFill>
          <a:srgbClr val="2A99B7"/>
        </a:solidFill>
        <a:ln w="12700" cap="flat" cmpd="sng" algn="ctr">
          <a:solidFill>
            <a:srgbClr val="2A99B7"/>
          </a:solidFill>
          <a:prstDash val="solid"/>
          <a:miter lim="800000"/>
        </a:ln>
        <a:effectLst/>
      </dgm:spPr>
      <dgm:t>
        <a:bodyPr/>
        <a:lstStyle/>
        <a:p>
          <a:pPr algn="ctr">
            <a:buNone/>
          </a:pPr>
          <a:r>
            <a:rPr lang="en-GB" b="1" dirty="0">
              <a:solidFill>
                <a:sysClr val="window" lastClr="FFFFFF"/>
              </a:solidFill>
              <a:latin typeface="Calibri" panose="020F0502020204030204"/>
              <a:ea typeface="+mn-ea"/>
              <a:cs typeface="+mn-cs"/>
            </a:rPr>
            <a:t>Vat Polymerisation</a:t>
          </a:r>
          <a:endParaRPr lang="en-US" b="1" dirty="0">
            <a:solidFill>
              <a:sysClr val="window" lastClr="FFFFFF"/>
            </a:solidFill>
            <a:latin typeface="Calibri" panose="020F0502020204030204"/>
            <a:ea typeface="+mn-ea"/>
            <a:cs typeface="+mn-cs"/>
          </a:endParaRPr>
        </a:p>
      </dgm:t>
    </dgm:pt>
    <dgm:pt modelId="{F7DCD97A-7D2E-43AB-8645-7FF78F34E253}" type="parTrans" cxnId="{BC8869C6-2552-4C93-BF1A-3E1C0C33DCCC}">
      <dgm:prSet/>
      <dgm:spPr/>
      <dgm:t>
        <a:bodyPr/>
        <a:lstStyle/>
        <a:p>
          <a:pPr algn="ctr"/>
          <a:endParaRPr lang="en-US" b="1"/>
        </a:p>
      </dgm:t>
    </dgm:pt>
    <dgm:pt modelId="{8A8B1834-4E42-4A15-B521-C375188C6214}" type="sibTrans" cxnId="{BC8869C6-2552-4C93-BF1A-3E1C0C33DCCC}">
      <dgm:prSet/>
      <dgm:spPr/>
      <dgm:t>
        <a:bodyPr/>
        <a:lstStyle/>
        <a:p>
          <a:pPr algn="ctr"/>
          <a:endParaRPr lang="en-US" b="1"/>
        </a:p>
      </dgm:t>
    </dgm:pt>
    <dgm:pt modelId="{54391597-797F-40AD-850A-590654984FD7}">
      <dgm:prSet/>
      <dgm:spPr>
        <a:xfrm>
          <a:off x="0" y="4621881"/>
          <a:ext cx="6367912" cy="815490"/>
        </a:xfrm>
        <a:prstGeom prst="roundRect">
          <a:avLst/>
        </a:prstGeom>
        <a:solidFill>
          <a:srgbClr val="24B9D9"/>
        </a:solidFill>
        <a:ln w="12700" cap="flat" cmpd="sng" algn="ctr">
          <a:solidFill>
            <a:srgbClr val="24B9D9"/>
          </a:solidFill>
          <a:prstDash val="solid"/>
          <a:miter lim="800000"/>
        </a:ln>
        <a:effectLst/>
      </dgm:spPr>
      <dgm:t>
        <a:bodyPr/>
        <a:lstStyle/>
        <a:p>
          <a:pPr algn="ctr">
            <a:buNone/>
          </a:pPr>
          <a:r>
            <a:rPr lang="en-GB" b="1" dirty="0">
              <a:solidFill>
                <a:sysClr val="window" lastClr="FFFFFF"/>
              </a:solidFill>
              <a:latin typeface="Calibri" panose="020F0502020204030204"/>
              <a:ea typeface="+mn-ea"/>
              <a:cs typeface="+mn-cs"/>
            </a:rPr>
            <a:t>Direct Energy Deposition</a:t>
          </a:r>
          <a:endParaRPr lang="en-US" b="1" dirty="0">
            <a:solidFill>
              <a:sysClr val="window" lastClr="FFFFFF"/>
            </a:solidFill>
            <a:latin typeface="Calibri" panose="020F0502020204030204"/>
            <a:ea typeface="+mn-ea"/>
            <a:cs typeface="+mn-cs"/>
          </a:endParaRPr>
        </a:p>
      </dgm:t>
    </dgm:pt>
    <dgm:pt modelId="{90899CFC-BD3B-4F0F-83BD-6035C9DECECA}" type="parTrans" cxnId="{63517736-FE12-42F6-BACF-2B3B694EB8D1}">
      <dgm:prSet/>
      <dgm:spPr/>
      <dgm:t>
        <a:bodyPr/>
        <a:lstStyle/>
        <a:p>
          <a:pPr algn="ctr"/>
          <a:endParaRPr lang="en-US" b="1"/>
        </a:p>
      </dgm:t>
    </dgm:pt>
    <dgm:pt modelId="{D26D08D3-3307-4AB6-BC34-5AB8D96B15A8}" type="sibTrans" cxnId="{63517736-FE12-42F6-BACF-2B3B694EB8D1}">
      <dgm:prSet/>
      <dgm:spPr/>
      <dgm:t>
        <a:bodyPr/>
        <a:lstStyle/>
        <a:p>
          <a:pPr algn="ctr"/>
          <a:endParaRPr lang="en-US" b="1"/>
        </a:p>
      </dgm:t>
    </dgm:pt>
    <dgm:pt modelId="{D75A742C-F8B6-4334-A00D-E0FD72C0D49F}">
      <dgm:prSet/>
      <dgm:spPr>
        <a:xfrm>
          <a:off x="0" y="5535291"/>
          <a:ext cx="6367912" cy="815490"/>
        </a:xfrm>
        <a:prstGeom prst="roundRect">
          <a:avLst/>
        </a:prstGeom>
        <a:solidFill>
          <a:srgbClr val="65DFF7"/>
        </a:solidFill>
        <a:ln w="12700" cap="flat" cmpd="sng" algn="ctr">
          <a:solidFill>
            <a:sysClr val="window" lastClr="FFFFFF">
              <a:hueOff val="0"/>
              <a:satOff val="0"/>
              <a:lumOff val="0"/>
              <a:alphaOff val="0"/>
            </a:sysClr>
          </a:solidFill>
          <a:prstDash val="solid"/>
          <a:miter lim="800000"/>
        </a:ln>
        <a:effectLst/>
      </dgm:spPr>
      <dgm:t>
        <a:bodyPr/>
        <a:lstStyle/>
        <a:p>
          <a:pPr algn="ctr">
            <a:buNone/>
          </a:pPr>
          <a:r>
            <a:rPr lang="en-GB" b="1" dirty="0">
              <a:solidFill>
                <a:sysClr val="window" lastClr="FFFFFF"/>
              </a:solidFill>
              <a:latin typeface="Calibri" panose="020F0502020204030204"/>
              <a:ea typeface="+mn-ea"/>
              <a:cs typeface="+mn-cs"/>
            </a:rPr>
            <a:t>Binder Jetting </a:t>
          </a:r>
          <a:endParaRPr lang="en-US" b="1" dirty="0">
            <a:solidFill>
              <a:sysClr val="window" lastClr="FFFFFF"/>
            </a:solidFill>
            <a:latin typeface="Calibri" panose="020F0502020204030204"/>
            <a:ea typeface="+mn-ea"/>
            <a:cs typeface="+mn-cs"/>
          </a:endParaRPr>
        </a:p>
      </dgm:t>
    </dgm:pt>
    <dgm:pt modelId="{9F6FF19C-068C-4CCA-980E-0D1D9247650F}" type="parTrans" cxnId="{20C3E368-68C3-48DB-8D8B-D9DAB2FA8B42}">
      <dgm:prSet/>
      <dgm:spPr/>
      <dgm:t>
        <a:bodyPr/>
        <a:lstStyle/>
        <a:p>
          <a:pPr algn="ctr"/>
          <a:endParaRPr lang="en-US" b="1"/>
        </a:p>
      </dgm:t>
    </dgm:pt>
    <dgm:pt modelId="{7442A996-7714-4D21-A265-C709A09870DF}" type="sibTrans" cxnId="{20C3E368-68C3-48DB-8D8B-D9DAB2FA8B42}">
      <dgm:prSet/>
      <dgm:spPr/>
      <dgm:t>
        <a:bodyPr/>
        <a:lstStyle/>
        <a:p>
          <a:pPr algn="ctr"/>
          <a:endParaRPr lang="en-US" b="1"/>
        </a:p>
      </dgm:t>
    </dgm:pt>
    <dgm:pt modelId="{70B58957-FE6C-4DF6-8E25-64663D00F5F9}" type="pres">
      <dgm:prSet presAssocID="{7D052AE4-2546-4DD0-BC76-2DEB2A83314B}" presName="linear" presStyleCnt="0">
        <dgm:presLayoutVars>
          <dgm:animLvl val="lvl"/>
          <dgm:resizeHandles val="exact"/>
        </dgm:presLayoutVars>
      </dgm:prSet>
      <dgm:spPr/>
    </dgm:pt>
    <dgm:pt modelId="{9D7AD827-FF46-4D31-8377-B62941554609}" type="pres">
      <dgm:prSet presAssocID="{3AFCE7D2-5287-48D3-B206-93DC1634C990}" presName="parentText" presStyleLbl="node1" presStyleIdx="0" presStyleCnt="7" custLinFactNeighborY="-60596">
        <dgm:presLayoutVars>
          <dgm:chMax val="0"/>
          <dgm:bulletEnabled val="1"/>
        </dgm:presLayoutVars>
      </dgm:prSet>
      <dgm:spPr/>
    </dgm:pt>
    <dgm:pt modelId="{5EE8A117-7E79-49CA-95BD-91A1BD01BEDF}" type="pres">
      <dgm:prSet presAssocID="{72222DA9-C98D-412A-AF20-55C9A26E4CB2}" presName="spacer" presStyleCnt="0"/>
      <dgm:spPr/>
    </dgm:pt>
    <dgm:pt modelId="{E4FBDD0C-B550-4213-860E-A994EAD831BB}" type="pres">
      <dgm:prSet presAssocID="{22A23E44-54AA-4A98-B815-9CE3A6DA0967}" presName="parentText" presStyleLbl="node1" presStyleIdx="1" presStyleCnt="7" custLinFactNeighborX="0" custLinFactNeighborY="-15203">
        <dgm:presLayoutVars>
          <dgm:chMax val="0"/>
          <dgm:bulletEnabled val="1"/>
        </dgm:presLayoutVars>
      </dgm:prSet>
      <dgm:spPr/>
    </dgm:pt>
    <dgm:pt modelId="{0C62F137-201F-4D4B-A09F-5F93D7D5C0F8}" type="pres">
      <dgm:prSet presAssocID="{AA719E59-F048-4212-8567-1FACF7C60649}" presName="spacer" presStyleCnt="0"/>
      <dgm:spPr/>
    </dgm:pt>
    <dgm:pt modelId="{52C69150-3A89-4BA6-ACC3-08EC48FDE02C}" type="pres">
      <dgm:prSet presAssocID="{2C96EEBA-A340-4D3D-85AB-3A6D8DD66F40}" presName="parentText" presStyleLbl="node1" presStyleIdx="2" presStyleCnt="7">
        <dgm:presLayoutVars>
          <dgm:chMax val="0"/>
          <dgm:bulletEnabled val="1"/>
        </dgm:presLayoutVars>
      </dgm:prSet>
      <dgm:spPr/>
    </dgm:pt>
    <dgm:pt modelId="{D89E7825-AD18-4272-8815-A8A3276722B6}" type="pres">
      <dgm:prSet presAssocID="{349EB9A5-438E-48CC-AADF-8F13994610F0}" presName="spacer" presStyleCnt="0"/>
      <dgm:spPr/>
    </dgm:pt>
    <dgm:pt modelId="{351D6AF3-783C-4BCF-9AE9-DBD5245C4516}" type="pres">
      <dgm:prSet presAssocID="{42344A52-9B9E-4D33-8B9A-68C02773CB95}" presName="parentText" presStyleLbl="node1" presStyleIdx="3" presStyleCnt="7" custLinFactNeighborX="0" custLinFactNeighborY="-39456">
        <dgm:presLayoutVars>
          <dgm:chMax val="0"/>
          <dgm:bulletEnabled val="1"/>
        </dgm:presLayoutVars>
      </dgm:prSet>
      <dgm:spPr/>
    </dgm:pt>
    <dgm:pt modelId="{D887B554-B1C7-479C-860C-0091A20502B6}" type="pres">
      <dgm:prSet presAssocID="{11B36634-E989-4CFC-9FD1-39450F3839A1}" presName="spacer" presStyleCnt="0"/>
      <dgm:spPr/>
    </dgm:pt>
    <dgm:pt modelId="{94B059D5-3F04-496C-9657-C5FA10E362A8}" type="pres">
      <dgm:prSet presAssocID="{C5CC24B0-0D53-4C98-BF61-00C77F24BEB9}" presName="parentText" presStyleLbl="node1" presStyleIdx="4" presStyleCnt="7">
        <dgm:presLayoutVars>
          <dgm:chMax val="0"/>
          <dgm:bulletEnabled val="1"/>
        </dgm:presLayoutVars>
      </dgm:prSet>
      <dgm:spPr/>
    </dgm:pt>
    <dgm:pt modelId="{D35DCFC7-EA8C-4301-B036-74BB97D9833B}" type="pres">
      <dgm:prSet presAssocID="{8A8B1834-4E42-4A15-B521-C375188C6214}" presName="spacer" presStyleCnt="0"/>
      <dgm:spPr/>
    </dgm:pt>
    <dgm:pt modelId="{BE4E41BE-EADB-4E80-98FA-78EA7F850786}" type="pres">
      <dgm:prSet presAssocID="{54391597-797F-40AD-850A-590654984FD7}" presName="parentText" presStyleLbl="node1" presStyleIdx="5" presStyleCnt="7" custLinFactNeighborX="0">
        <dgm:presLayoutVars>
          <dgm:chMax val="0"/>
          <dgm:bulletEnabled val="1"/>
        </dgm:presLayoutVars>
      </dgm:prSet>
      <dgm:spPr/>
    </dgm:pt>
    <dgm:pt modelId="{C999DC5F-9D0D-4447-9FDD-FFEEDB70FF49}" type="pres">
      <dgm:prSet presAssocID="{D26D08D3-3307-4AB6-BC34-5AB8D96B15A8}" presName="spacer" presStyleCnt="0"/>
      <dgm:spPr/>
    </dgm:pt>
    <dgm:pt modelId="{6C9AD3B1-B6A3-402B-A4BA-3F2A9A407E06}" type="pres">
      <dgm:prSet presAssocID="{D75A742C-F8B6-4334-A00D-E0FD72C0D49F}" presName="parentText" presStyleLbl="node1" presStyleIdx="6" presStyleCnt="7">
        <dgm:presLayoutVars>
          <dgm:chMax val="0"/>
          <dgm:bulletEnabled val="1"/>
        </dgm:presLayoutVars>
      </dgm:prSet>
      <dgm:spPr/>
    </dgm:pt>
  </dgm:ptLst>
  <dgm:cxnLst>
    <dgm:cxn modelId="{16EA7601-DFF6-42A3-BFB9-68D0B7B56F76}" type="presOf" srcId="{3AFCE7D2-5287-48D3-B206-93DC1634C990}" destId="{9D7AD827-FF46-4D31-8377-B62941554609}" srcOrd="0" destOrd="0" presId="urn:microsoft.com/office/officeart/2005/8/layout/vList2"/>
    <dgm:cxn modelId="{1997FE04-8436-4A92-A92A-4A64BE67E4A0}" type="presOf" srcId="{D75A742C-F8B6-4334-A00D-E0FD72C0D49F}" destId="{6C9AD3B1-B6A3-402B-A4BA-3F2A9A407E06}" srcOrd="0" destOrd="0" presId="urn:microsoft.com/office/officeart/2005/8/layout/vList2"/>
    <dgm:cxn modelId="{679AE205-1D65-4011-85A6-09CFEEF77DFA}" type="presOf" srcId="{7D052AE4-2546-4DD0-BC76-2DEB2A83314B}" destId="{70B58957-FE6C-4DF6-8E25-64663D00F5F9}" srcOrd="0" destOrd="0" presId="urn:microsoft.com/office/officeart/2005/8/layout/vList2"/>
    <dgm:cxn modelId="{3145D230-4120-4276-BDBF-347D27D64CAD}" srcId="{7D052AE4-2546-4DD0-BC76-2DEB2A83314B}" destId="{2C96EEBA-A340-4D3D-85AB-3A6D8DD66F40}" srcOrd="2" destOrd="0" parTransId="{24F56F0B-1A13-4E54-A37E-EF8D956ABCBA}" sibTransId="{349EB9A5-438E-48CC-AADF-8F13994610F0}"/>
    <dgm:cxn modelId="{59580B36-4DA8-4147-B201-01102DFC671A}" srcId="{7D052AE4-2546-4DD0-BC76-2DEB2A83314B}" destId="{42344A52-9B9E-4D33-8B9A-68C02773CB95}" srcOrd="3" destOrd="0" parTransId="{56587226-55B4-46BB-AE90-83A4EC824346}" sibTransId="{11B36634-E989-4CFC-9FD1-39450F3839A1}"/>
    <dgm:cxn modelId="{63517736-FE12-42F6-BACF-2B3B694EB8D1}" srcId="{7D052AE4-2546-4DD0-BC76-2DEB2A83314B}" destId="{54391597-797F-40AD-850A-590654984FD7}" srcOrd="5" destOrd="0" parTransId="{90899CFC-BD3B-4F0F-83BD-6035C9DECECA}" sibTransId="{D26D08D3-3307-4AB6-BC34-5AB8D96B15A8}"/>
    <dgm:cxn modelId="{20C3E368-68C3-48DB-8D8B-D9DAB2FA8B42}" srcId="{7D052AE4-2546-4DD0-BC76-2DEB2A83314B}" destId="{D75A742C-F8B6-4334-A00D-E0FD72C0D49F}" srcOrd="6" destOrd="0" parTransId="{9F6FF19C-068C-4CCA-980E-0D1D9247650F}" sibTransId="{7442A996-7714-4D21-A265-C709A09870DF}"/>
    <dgm:cxn modelId="{EF814569-47A5-4E51-906F-3CB68B4E124F}" type="presOf" srcId="{22A23E44-54AA-4A98-B815-9CE3A6DA0967}" destId="{E4FBDD0C-B550-4213-860E-A994EAD831BB}" srcOrd="0" destOrd="0" presId="urn:microsoft.com/office/officeart/2005/8/layout/vList2"/>
    <dgm:cxn modelId="{BA5FFC6A-4B75-4984-B9D3-F12B60A277AD}" srcId="{7D052AE4-2546-4DD0-BC76-2DEB2A83314B}" destId="{22A23E44-54AA-4A98-B815-9CE3A6DA0967}" srcOrd="1" destOrd="0" parTransId="{EB985DB3-D704-4E3F-B408-31B8571FB4CA}" sibTransId="{AA719E59-F048-4212-8567-1FACF7C60649}"/>
    <dgm:cxn modelId="{7A7F8878-0EAA-414D-8FC1-3BEA33431C79}" type="presOf" srcId="{42344A52-9B9E-4D33-8B9A-68C02773CB95}" destId="{351D6AF3-783C-4BCF-9AE9-DBD5245C4516}" srcOrd="0" destOrd="0" presId="urn:microsoft.com/office/officeart/2005/8/layout/vList2"/>
    <dgm:cxn modelId="{56D1E5A0-4B63-4B1A-8965-E6269D964C20}" srcId="{7D052AE4-2546-4DD0-BC76-2DEB2A83314B}" destId="{3AFCE7D2-5287-48D3-B206-93DC1634C990}" srcOrd="0" destOrd="0" parTransId="{92F823F8-294C-4E02-B834-300C89719E49}" sibTransId="{72222DA9-C98D-412A-AF20-55C9A26E4CB2}"/>
    <dgm:cxn modelId="{670855B8-C458-48F5-A859-220C205D9A0C}" type="presOf" srcId="{C5CC24B0-0D53-4C98-BF61-00C77F24BEB9}" destId="{94B059D5-3F04-496C-9657-C5FA10E362A8}" srcOrd="0" destOrd="0" presId="urn:microsoft.com/office/officeart/2005/8/layout/vList2"/>
    <dgm:cxn modelId="{BC8869C6-2552-4C93-BF1A-3E1C0C33DCCC}" srcId="{7D052AE4-2546-4DD0-BC76-2DEB2A83314B}" destId="{C5CC24B0-0D53-4C98-BF61-00C77F24BEB9}" srcOrd="4" destOrd="0" parTransId="{F7DCD97A-7D2E-43AB-8645-7FF78F34E253}" sibTransId="{8A8B1834-4E42-4A15-B521-C375188C6214}"/>
    <dgm:cxn modelId="{A189A2EF-CB3C-45AF-B6BE-C9D279F47176}" type="presOf" srcId="{54391597-797F-40AD-850A-590654984FD7}" destId="{BE4E41BE-EADB-4E80-98FA-78EA7F850786}" srcOrd="0" destOrd="0" presId="urn:microsoft.com/office/officeart/2005/8/layout/vList2"/>
    <dgm:cxn modelId="{C490AFF6-E00C-49A1-A3A3-2CD3D6F4062A}" type="presOf" srcId="{2C96EEBA-A340-4D3D-85AB-3A6D8DD66F40}" destId="{52C69150-3A89-4BA6-ACC3-08EC48FDE02C}" srcOrd="0" destOrd="0" presId="urn:microsoft.com/office/officeart/2005/8/layout/vList2"/>
    <dgm:cxn modelId="{D1FD1B0D-847C-4111-830C-3235DD675B27}" type="presParOf" srcId="{70B58957-FE6C-4DF6-8E25-64663D00F5F9}" destId="{9D7AD827-FF46-4D31-8377-B62941554609}" srcOrd="0" destOrd="0" presId="urn:microsoft.com/office/officeart/2005/8/layout/vList2"/>
    <dgm:cxn modelId="{DF55940B-6325-4B45-8276-59464280DE37}" type="presParOf" srcId="{70B58957-FE6C-4DF6-8E25-64663D00F5F9}" destId="{5EE8A117-7E79-49CA-95BD-91A1BD01BEDF}" srcOrd="1" destOrd="0" presId="urn:microsoft.com/office/officeart/2005/8/layout/vList2"/>
    <dgm:cxn modelId="{957C0951-B28A-4BE8-A18E-A59ECEB884C4}" type="presParOf" srcId="{70B58957-FE6C-4DF6-8E25-64663D00F5F9}" destId="{E4FBDD0C-B550-4213-860E-A994EAD831BB}" srcOrd="2" destOrd="0" presId="urn:microsoft.com/office/officeart/2005/8/layout/vList2"/>
    <dgm:cxn modelId="{775A6CA3-9F2D-4737-98EB-953FD3460DE4}" type="presParOf" srcId="{70B58957-FE6C-4DF6-8E25-64663D00F5F9}" destId="{0C62F137-201F-4D4B-A09F-5F93D7D5C0F8}" srcOrd="3" destOrd="0" presId="urn:microsoft.com/office/officeart/2005/8/layout/vList2"/>
    <dgm:cxn modelId="{552B7CCF-3C6D-454E-A34E-729C77B81D19}" type="presParOf" srcId="{70B58957-FE6C-4DF6-8E25-64663D00F5F9}" destId="{52C69150-3A89-4BA6-ACC3-08EC48FDE02C}" srcOrd="4" destOrd="0" presId="urn:microsoft.com/office/officeart/2005/8/layout/vList2"/>
    <dgm:cxn modelId="{FF76560A-E252-4B2B-A89D-A3BF42590A09}" type="presParOf" srcId="{70B58957-FE6C-4DF6-8E25-64663D00F5F9}" destId="{D89E7825-AD18-4272-8815-A8A3276722B6}" srcOrd="5" destOrd="0" presId="urn:microsoft.com/office/officeart/2005/8/layout/vList2"/>
    <dgm:cxn modelId="{961EA04D-03C8-4610-955B-2CF67BA2614F}" type="presParOf" srcId="{70B58957-FE6C-4DF6-8E25-64663D00F5F9}" destId="{351D6AF3-783C-4BCF-9AE9-DBD5245C4516}" srcOrd="6" destOrd="0" presId="urn:microsoft.com/office/officeart/2005/8/layout/vList2"/>
    <dgm:cxn modelId="{CC2B5FC6-8964-4A8C-84D4-25938FB1340C}" type="presParOf" srcId="{70B58957-FE6C-4DF6-8E25-64663D00F5F9}" destId="{D887B554-B1C7-479C-860C-0091A20502B6}" srcOrd="7" destOrd="0" presId="urn:microsoft.com/office/officeart/2005/8/layout/vList2"/>
    <dgm:cxn modelId="{CBA6A46D-490E-4C8C-81CA-281DC24AD9C5}" type="presParOf" srcId="{70B58957-FE6C-4DF6-8E25-64663D00F5F9}" destId="{94B059D5-3F04-496C-9657-C5FA10E362A8}" srcOrd="8" destOrd="0" presId="urn:microsoft.com/office/officeart/2005/8/layout/vList2"/>
    <dgm:cxn modelId="{D0246233-10B4-4A30-9B51-E3214401CDA2}" type="presParOf" srcId="{70B58957-FE6C-4DF6-8E25-64663D00F5F9}" destId="{D35DCFC7-EA8C-4301-B036-74BB97D9833B}" srcOrd="9" destOrd="0" presId="urn:microsoft.com/office/officeart/2005/8/layout/vList2"/>
    <dgm:cxn modelId="{AC71AFC0-DE91-4960-B2AD-2F9DFACFFD71}" type="presParOf" srcId="{70B58957-FE6C-4DF6-8E25-64663D00F5F9}" destId="{BE4E41BE-EADB-4E80-98FA-78EA7F850786}" srcOrd="10" destOrd="0" presId="urn:microsoft.com/office/officeart/2005/8/layout/vList2"/>
    <dgm:cxn modelId="{A76C9FC5-513D-4C39-AC47-ED48018A7A45}" type="presParOf" srcId="{70B58957-FE6C-4DF6-8E25-64663D00F5F9}" destId="{C999DC5F-9D0D-4447-9FDD-FFEEDB70FF49}" srcOrd="11" destOrd="0" presId="urn:microsoft.com/office/officeart/2005/8/layout/vList2"/>
    <dgm:cxn modelId="{68F5A5AE-31D4-4165-BC65-82106F72C707}" type="presParOf" srcId="{70B58957-FE6C-4DF6-8E25-64663D00F5F9}" destId="{6C9AD3B1-B6A3-402B-A4BA-3F2A9A407E06}"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7AD827-FF46-4D31-8377-B62941554609}">
      <dsp:nvSpPr>
        <dsp:cNvPr id="0" name=""/>
        <dsp:cNvSpPr/>
      </dsp:nvSpPr>
      <dsp:spPr>
        <a:xfrm>
          <a:off x="0" y="0"/>
          <a:ext cx="5555114" cy="695565"/>
        </a:xfrm>
        <a:prstGeom prst="roundRect">
          <a:avLst/>
        </a:prstGeom>
        <a:solidFill>
          <a:schemeClr val="tx2">
            <a:lumMod val="50000"/>
          </a:scheme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b="1" kern="1200" dirty="0">
              <a:solidFill>
                <a:sysClr val="window" lastClr="FFFFFF"/>
              </a:solidFill>
              <a:latin typeface="Calibri" panose="020F0502020204030204"/>
              <a:ea typeface="+mn-ea"/>
              <a:cs typeface="+mn-cs"/>
            </a:rPr>
            <a:t>Material Extrusion </a:t>
          </a:r>
          <a:endParaRPr lang="en-US" sz="2900" b="1" kern="1200" dirty="0">
            <a:solidFill>
              <a:sysClr val="window" lastClr="FFFFFF"/>
            </a:solidFill>
            <a:latin typeface="Calibri" panose="020F0502020204030204"/>
            <a:ea typeface="+mn-ea"/>
            <a:cs typeface="+mn-cs"/>
          </a:endParaRPr>
        </a:p>
      </dsp:txBody>
      <dsp:txXfrm>
        <a:off x="33955" y="33955"/>
        <a:ext cx="5487204" cy="627655"/>
      </dsp:txXfrm>
    </dsp:sp>
    <dsp:sp modelId="{E4FBDD0C-B550-4213-860E-A994EAD831BB}">
      <dsp:nvSpPr>
        <dsp:cNvPr id="0" name=""/>
        <dsp:cNvSpPr/>
      </dsp:nvSpPr>
      <dsp:spPr>
        <a:xfrm>
          <a:off x="0" y="778896"/>
          <a:ext cx="5555114" cy="695565"/>
        </a:xfrm>
        <a:prstGeom prst="roundRect">
          <a:avLst/>
        </a:prstGeom>
        <a:solidFill>
          <a:srgbClr val="153357"/>
        </a:solidFill>
        <a:ln w="12700" cap="flat" cmpd="sng" algn="ctr">
          <a:solidFill>
            <a:srgbClr val="02005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b="1" kern="1200" dirty="0">
              <a:solidFill>
                <a:sysClr val="window" lastClr="FFFFFF"/>
              </a:solidFill>
              <a:latin typeface="Calibri" panose="020F0502020204030204"/>
              <a:ea typeface="+mn-ea"/>
              <a:cs typeface="+mn-cs"/>
            </a:rPr>
            <a:t>Powder Bed Fusion </a:t>
          </a:r>
          <a:endParaRPr lang="en-US" sz="2900" b="1" kern="1200" dirty="0">
            <a:solidFill>
              <a:sysClr val="window" lastClr="FFFFFF"/>
            </a:solidFill>
            <a:latin typeface="Calibri" panose="020F0502020204030204"/>
            <a:ea typeface="+mn-ea"/>
            <a:cs typeface="+mn-cs"/>
          </a:endParaRPr>
        </a:p>
      </dsp:txBody>
      <dsp:txXfrm>
        <a:off x="33955" y="812851"/>
        <a:ext cx="5487204" cy="627655"/>
      </dsp:txXfrm>
    </dsp:sp>
    <dsp:sp modelId="{52C69150-3A89-4BA6-ACC3-08EC48FDE02C}">
      <dsp:nvSpPr>
        <dsp:cNvPr id="0" name=""/>
        <dsp:cNvSpPr/>
      </dsp:nvSpPr>
      <dsp:spPr>
        <a:xfrm>
          <a:off x="0" y="1570679"/>
          <a:ext cx="5555114" cy="695565"/>
        </a:xfrm>
        <a:prstGeom prst="roundRect">
          <a:avLst/>
        </a:prstGeom>
        <a:solidFill>
          <a:srgbClr val="003A58"/>
        </a:solidFill>
        <a:ln w="12700" cap="flat" cmpd="sng" algn="ctr">
          <a:solidFill>
            <a:srgbClr val="003A58"/>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b="1" kern="1200" dirty="0">
              <a:solidFill>
                <a:sysClr val="window" lastClr="FFFFFF"/>
              </a:solidFill>
              <a:latin typeface="Calibri" panose="020F0502020204030204"/>
              <a:ea typeface="+mn-ea"/>
              <a:cs typeface="+mn-cs"/>
            </a:rPr>
            <a:t>Material Jetting </a:t>
          </a:r>
          <a:endParaRPr lang="en-US" sz="2900" b="1" kern="1200" dirty="0">
            <a:solidFill>
              <a:sysClr val="window" lastClr="FFFFFF"/>
            </a:solidFill>
            <a:latin typeface="Calibri" panose="020F0502020204030204"/>
            <a:ea typeface="+mn-ea"/>
            <a:cs typeface="+mn-cs"/>
          </a:endParaRPr>
        </a:p>
      </dsp:txBody>
      <dsp:txXfrm>
        <a:off x="33955" y="1604634"/>
        <a:ext cx="5487204" cy="627655"/>
      </dsp:txXfrm>
    </dsp:sp>
    <dsp:sp modelId="{351D6AF3-783C-4BCF-9AE9-DBD5245C4516}">
      <dsp:nvSpPr>
        <dsp:cNvPr id="0" name=""/>
        <dsp:cNvSpPr/>
      </dsp:nvSpPr>
      <dsp:spPr>
        <a:xfrm>
          <a:off x="0" y="2316810"/>
          <a:ext cx="5555114" cy="695565"/>
        </a:xfrm>
        <a:prstGeom prst="roundRect">
          <a:avLst/>
        </a:prstGeom>
        <a:solidFill>
          <a:srgbClr val="346D8B"/>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b="1" kern="1200" dirty="0">
              <a:solidFill>
                <a:sysClr val="window" lastClr="FFFFFF"/>
              </a:solidFill>
              <a:latin typeface="Calibri" panose="020F0502020204030204"/>
              <a:ea typeface="+mn-ea"/>
              <a:cs typeface="+mn-cs"/>
            </a:rPr>
            <a:t>Sheet Lamination</a:t>
          </a:r>
          <a:endParaRPr lang="en-US" sz="2900" b="1" kern="1200" dirty="0">
            <a:solidFill>
              <a:sysClr val="window" lastClr="FFFFFF"/>
            </a:solidFill>
            <a:latin typeface="Calibri" panose="020F0502020204030204"/>
            <a:ea typeface="+mn-ea"/>
            <a:cs typeface="+mn-cs"/>
          </a:endParaRPr>
        </a:p>
      </dsp:txBody>
      <dsp:txXfrm>
        <a:off x="33955" y="2350765"/>
        <a:ext cx="5487204" cy="627655"/>
      </dsp:txXfrm>
    </dsp:sp>
    <dsp:sp modelId="{94B059D5-3F04-496C-9657-C5FA10E362A8}">
      <dsp:nvSpPr>
        <dsp:cNvPr id="0" name=""/>
        <dsp:cNvSpPr/>
      </dsp:nvSpPr>
      <dsp:spPr>
        <a:xfrm>
          <a:off x="0" y="3128849"/>
          <a:ext cx="5555114" cy="695565"/>
        </a:xfrm>
        <a:prstGeom prst="roundRect">
          <a:avLst/>
        </a:prstGeom>
        <a:solidFill>
          <a:srgbClr val="2A99B7"/>
        </a:solidFill>
        <a:ln w="12700" cap="flat" cmpd="sng" algn="ctr">
          <a:solidFill>
            <a:srgbClr val="2A99B7"/>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b="1" kern="1200" dirty="0">
              <a:solidFill>
                <a:sysClr val="window" lastClr="FFFFFF"/>
              </a:solidFill>
              <a:latin typeface="Calibri" panose="020F0502020204030204"/>
              <a:ea typeface="+mn-ea"/>
              <a:cs typeface="+mn-cs"/>
            </a:rPr>
            <a:t>Vat Polymerisation</a:t>
          </a:r>
          <a:endParaRPr lang="en-US" sz="2900" b="1" kern="1200" dirty="0">
            <a:solidFill>
              <a:sysClr val="window" lastClr="FFFFFF"/>
            </a:solidFill>
            <a:latin typeface="Calibri" panose="020F0502020204030204"/>
            <a:ea typeface="+mn-ea"/>
            <a:cs typeface="+mn-cs"/>
          </a:endParaRPr>
        </a:p>
      </dsp:txBody>
      <dsp:txXfrm>
        <a:off x="33955" y="3162804"/>
        <a:ext cx="5487204" cy="627655"/>
      </dsp:txXfrm>
    </dsp:sp>
    <dsp:sp modelId="{BE4E41BE-EADB-4E80-98FA-78EA7F850786}">
      <dsp:nvSpPr>
        <dsp:cNvPr id="0" name=""/>
        <dsp:cNvSpPr/>
      </dsp:nvSpPr>
      <dsp:spPr>
        <a:xfrm>
          <a:off x="0" y="3907934"/>
          <a:ext cx="5555114" cy="695565"/>
        </a:xfrm>
        <a:prstGeom prst="roundRect">
          <a:avLst/>
        </a:prstGeom>
        <a:solidFill>
          <a:srgbClr val="24B9D9"/>
        </a:solidFill>
        <a:ln w="12700" cap="flat" cmpd="sng" algn="ctr">
          <a:solidFill>
            <a:srgbClr val="24B9D9"/>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b="1" kern="1200" dirty="0">
              <a:solidFill>
                <a:sysClr val="window" lastClr="FFFFFF"/>
              </a:solidFill>
              <a:latin typeface="Calibri" panose="020F0502020204030204"/>
              <a:ea typeface="+mn-ea"/>
              <a:cs typeface="+mn-cs"/>
            </a:rPr>
            <a:t>Direct Energy Deposition</a:t>
          </a:r>
          <a:endParaRPr lang="en-US" sz="2900" b="1" kern="1200" dirty="0">
            <a:solidFill>
              <a:sysClr val="window" lastClr="FFFFFF"/>
            </a:solidFill>
            <a:latin typeface="Calibri" panose="020F0502020204030204"/>
            <a:ea typeface="+mn-ea"/>
            <a:cs typeface="+mn-cs"/>
          </a:endParaRPr>
        </a:p>
      </dsp:txBody>
      <dsp:txXfrm>
        <a:off x="33955" y="3941889"/>
        <a:ext cx="5487204" cy="627655"/>
      </dsp:txXfrm>
    </dsp:sp>
    <dsp:sp modelId="{6C9AD3B1-B6A3-402B-A4BA-3F2A9A407E06}">
      <dsp:nvSpPr>
        <dsp:cNvPr id="0" name=""/>
        <dsp:cNvSpPr/>
      </dsp:nvSpPr>
      <dsp:spPr>
        <a:xfrm>
          <a:off x="0" y="4687019"/>
          <a:ext cx="5555114" cy="695565"/>
        </a:xfrm>
        <a:prstGeom prst="roundRect">
          <a:avLst/>
        </a:prstGeom>
        <a:solidFill>
          <a:srgbClr val="65DFF7"/>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b="1" kern="1200" dirty="0">
              <a:solidFill>
                <a:sysClr val="window" lastClr="FFFFFF"/>
              </a:solidFill>
              <a:latin typeface="Calibri" panose="020F0502020204030204"/>
              <a:ea typeface="+mn-ea"/>
              <a:cs typeface="+mn-cs"/>
            </a:rPr>
            <a:t>Binder Jetting </a:t>
          </a:r>
          <a:endParaRPr lang="en-US" sz="2900" b="1" kern="1200" dirty="0">
            <a:solidFill>
              <a:sysClr val="window" lastClr="FFFFFF"/>
            </a:solidFill>
            <a:latin typeface="Calibri" panose="020F0502020204030204"/>
            <a:ea typeface="+mn-ea"/>
            <a:cs typeface="+mn-cs"/>
          </a:endParaRPr>
        </a:p>
      </dsp:txBody>
      <dsp:txXfrm>
        <a:off x="33955" y="4720974"/>
        <a:ext cx="5487204" cy="62765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BE77B9-4ADB-48A2-AD58-4DEB274A690B}" type="datetimeFigureOut">
              <a:rPr lang="en-GB" smtClean="0"/>
              <a:t>24/02/2022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C9F611-0ACE-4E20-8700-F2135DFEB5F7}" type="slidenum">
              <a:rPr lang="en-GB" smtClean="0"/>
              <a:t>‹#›</a:t>
            </a:fld>
            <a:endParaRPr lang="en-GB"/>
          </a:p>
        </p:txBody>
      </p:sp>
    </p:spTree>
    <p:extLst>
      <p:ext uri="{BB962C8B-B14F-4D97-AF65-F5344CB8AC3E}">
        <p14:creationId xmlns:p14="http://schemas.microsoft.com/office/powerpoint/2010/main" val="31236138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1</a:t>
            </a:fld>
            <a:endParaRPr lang="en-GB"/>
          </a:p>
        </p:txBody>
      </p:sp>
    </p:spTree>
    <p:extLst>
      <p:ext uri="{BB962C8B-B14F-4D97-AF65-F5344CB8AC3E}">
        <p14:creationId xmlns:p14="http://schemas.microsoft.com/office/powerpoint/2010/main" val="42600853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
Poll Title: Join instructions
https://www.polleverywhere.com/join_instructions</a:t>
            </a:r>
          </a:p>
        </p:txBody>
      </p:sp>
      <p:sp>
        <p:nvSpPr>
          <p:cNvPr id="4" name="Slide Number Placeholder 3"/>
          <p:cNvSpPr>
            <a:spLocks noGrp="1"/>
          </p:cNvSpPr>
          <p:nvPr>
            <p:ph type="sldNum" sz="quarter" idx="5"/>
          </p:nvPr>
        </p:nvSpPr>
        <p:spPr/>
        <p:txBody>
          <a:bodyPr/>
          <a:lstStyle/>
          <a:p>
            <a:fld id="{A5C9F611-0ACE-4E20-8700-F2135DFEB5F7}" type="slidenum">
              <a:rPr lang="en-GB" smtClean="0"/>
              <a:t>2</a:t>
            </a:fld>
            <a:endParaRPr lang="en-GB"/>
          </a:p>
        </p:txBody>
      </p:sp>
      <p:sp>
        <p:nvSpPr>
          <p:cNvPr id="5" name="TextBox 4">
            <a:extLst>
              <a:ext uri="{FF2B5EF4-FFF2-40B4-BE49-F238E27FC236}">
                <a16:creationId xmlns:a16="http://schemas.microsoft.com/office/drawing/2014/main" id="{79B5BFF9-479C-4B65-92BB-AE2EB78EEA93}"/>
              </a:ext>
            </a:extLst>
          </p:cNvPr>
          <p:cNvSpPr txBox="1"/>
          <p:nvPr/>
        </p:nvSpPr>
        <p:spPr>
          <a:xfrm>
            <a:off x="0" y="0"/>
            <a:ext cx="3810000" cy="1270000"/>
          </a:xfrm>
          <a:prstGeom prst="rect">
            <a:avLst/>
          </a:prstGeom>
          <a:noFill/>
        </p:spPr>
        <p:txBody>
          <a:bodyPr vert="horz" rtlCol="0">
            <a:spAutoFit/>
          </a:bodyPr>
          <a:lstStyle/>
          <a:p>
            <a:endParaRPr lang="en-GB"/>
          </a:p>
        </p:txBody>
      </p:sp>
    </p:spTree>
    <p:extLst>
      <p:ext uri="{BB962C8B-B14F-4D97-AF65-F5344CB8AC3E}">
        <p14:creationId xmlns:p14="http://schemas.microsoft.com/office/powerpoint/2010/main" val="42245881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3</a:t>
            </a:fld>
            <a:endParaRPr lang="en-GB"/>
          </a:p>
        </p:txBody>
      </p:sp>
    </p:spTree>
    <p:extLst>
      <p:ext uri="{BB962C8B-B14F-4D97-AF65-F5344CB8AC3E}">
        <p14:creationId xmlns:p14="http://schemas.microsoft.com/office/powerpoint/2010/main" val="16512488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4</a:t>
            </a:fld>
            <a:endParaRPr lang="en-GB"/>
          </a:p>
        </p:txBody>
      </p:sp>
    </p:spTree>
    <p:extLst>
      <p:ext uri="{BB962C8B-B14F-4D97-AF65-F5344CB8AC3E}">
        <p14:creationId xmlns:p14="http://schemas.microsoft.com/office/powerpoint/2010/main" val="18876845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Whilst </a:t>
            </a:r>
          </a:p>
        </p:txBody>
      </p:sp>
      <p:sp>
        <p:nvSpPr>
          <p:cNvPr id="4" name="Slide Number Placeholder 3"/>
          <p:cNvSpPr>
            <a:spLocks noGrp="1"/>
          </p:cNvSpPr>
          <p:nvPr>
            <p:ph type="sldNum" sz="quarter" idx="5"/>
          </p:nvPr>
        </p:nvSpPr>
        <p:spPr/>
        <p:txBody>
          <a:bodyPr/>
          <a:lstStyle/>
          <a:p>
            <a:fld id="{A5C9F611-0ACE-4E20-8700-F2135DFEB5F7}" type="slidenum">
              <a:rPr lang="en-GB" smtClean="0"/>
              <a:t>8</a:t>
            </a:fld>
            <a:endParaRPr lang="en-GB"/>
          </a:p>
        </p:txBody>
      </p:sp>
    </p:spTree>
    <p:extLst>
      <p:ext uri="{BB962C8B-B14F-4D97-AF65-F5344CB8AC3E}">
        <p14:creationId xmlns:p14="http://schemas.microsoft.com/office/powerpoint/2010/main" val="38807446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are these graphs showing you?</a:t>
            </a:r>
          </a:p>
          <a:p>
            <a:endParaRPr lang="en-GB" dirty="0"/>
          </a:p>
          <a:p>
            <a:r>
              <a:rPr lang="en-GB" dirty="0"/>
              <a:t>Subtractive is best suited to = high production volume – generally low complexity</a:t>
            </a:r>
          </a:p>
          <a:p>
            <a:endParaRPr lang="en-GB" dirty="0"/>
          </a:p>
          <a:p>
            <a:r>
              <a:rPr lang="en-GB" dirty="0"/>
              <a:t>Additive is best suited to lower production volumes – generally more complex components.</a:t>
            </a:r>
          </a:p>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9</a:t>
            </a:fld>
            <a:endParaRPr lang="en-GB"/>
          </a:p>
        </p:txBody>
      </p:sp>
    </p:spTree>
    <p:extLst>
      <p:ext uri="{BB962C8B-B14F-4D97-AF65-F5344CB8AC3E}">
        <p14:creationId xmlns:p14="http://schemas.microsoft.com/office/powerpoint/2010/main" val="37354059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sz="1200" dirty="0"/>
              <a:t>Material extrusion or fused deposition modelling (FDM) is the most common additive manufacturing process. Polymeric material is drawn/ extruded through a nozzle (called the print head) at high temperature. The nozzle translated in x &amp; y to create the model geometry layer by layer and the build platform (bed) translates vertically before each layer is deposited. The incident material melts the previously deposited layer, fusing them to create a bond.</a:t>
            </a:r>
          </a:p>
          <a:p>
            <a:pPr marL="228600" indent="-228600">
              <a:buFont typeface="+mj-lt"/>
              <a:buAutoNum type="arabicPeriod"/>
            </a:pPr>
            <a:endParaRPr lang="en-GB" sz="1200" dirty="0"/>
          </a:p>
          <a:p>
            <a:pPr marL="228600" indent="-228600">
              <a:buFont typeface="+mj-lt"/>
              <a:buAutoNum type="arabicPeriod"/>
            </a:pPr>
            <a:r>
              <a:rPr lang="en-GB" sz="1200" dirty="0"/>
              <a:t>Powder bed fusion = A laser or electron beam melts powdered metallic or polymeric material to fuse it together. The laser is directed by a series of steering mirrors. Once each layer is fused, A new layer of powder is spread across the previous layer by the roller and this process is repeated until the entire model geometry is formed. Common techniques include: Direct metal laser sintering (DMLS), electron beam melting (EBM), selective heat sintering (SHS), selective laser melting (SLM), and selective laser sintering (SLS).</a:t>
            </a:r>
          </a:p>
          <a:p>
            <a:pPr marL="228600" indent="-228600">
              <a:buFont typeface="+mj-lt"/>
              <a:buAutoNum type="arabicPeriod"/>
            </a:pPr>
            <a:endParaRPr lang="en-GB" sz="1200" dirty="0"/>
          </a:p>
          <a:p>
            <a:pPr marL="228600" indent="-228600">
              <a:buFont typeface="+mj-lt"/>
              <a:buAutoNum type="arabicPeriod"/>
            </a:pPr>
            <a:r>
              <a:rPr lang="en-GB" sz="1200" dirty="0"/>
              <a:t>Material Jetting = Material is ejected (jetted) from the nozzle (print head) onto the build platform, where it solidifies. the model is built layer by layer as material is deposited. Material use is limited, usually to low melting point polymers and wax. Interestingly, the technology used the same type of print heads found in normal inkjet paper printers.</a:t>
            </a:r>
          </a:p>
          <a:p>
            <a:pPr marL="228600" indent="-228600">
              <a:buFont typeface="+mj-lt"/>
              <a:buAutoNum type="arabicPeriod"/>
            </a:pPr>
            <a:endParaRPr lang="en-GB" sz="1200" dirty="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sz="1200" dirty="0"/>
              <a:t>Sheet Lamination = Sheet material is placed on the a cutting bed, material is bonded in place over the previous layer using adhesives or welding procedures. The desired shape is cut from the sheet using a laser or blade. The next layer is added and the process is repeated. Examples include: ultrasonic additive manufacturing (UAM) and laminated object manufacturing (LOM). UAM uses sheets of metal foil, which are bound together using ultrasonic welding, whereas LOM uses paper/plastic, bound using adhesive.</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GB" sz="1200" b="1" dirty="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sz="1200" b="0" dirty="0"/>
              <a:t>Vat polymerisation = A vat of liquid polymer resin is selectively cured using UV or Laser Light, to harden the material and construct the model layer by layer. Common examples include Stereolithography and digital light processing.</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GB" sz="1200" b="0" dirty="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sz="800" dirty="0"/>
              <a:t>Direct energy deposition (DED) covers a range of processes including laser net shaping, directed light fabrication, direct metal deposition and 3D cladding. Material is sprayed from the nozzle onto the faces of the object where it is melted/fused using a laser, electron beam or plasma arc. It’s a highly complex process typically used to repair or add additional material to existing components, it often requires post processing using subtractive methods.</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GB" sz="800" dirty="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en-GB" sz="800" dirty="0"/>
              <a:t>Binder Jetting = A liquid binding agent is selectively deposited or sprayed onto a powder bed, which joins the powder together to form the 3D part. No heat is required. The build platform lowers and a roller applies the next layer of powder and process repeats until object is complete. The selection of binder is determined by the type of powder used.</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GB" sz="800" dirty="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GB" sz="800" dirty="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GB" sz="800" dirty="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GB" sz="800" b="1" dirty="0"/>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endParaRPr lang="en-GB" sz="800" b="1" dirty="0"/>
          </a:p>
          <a:p>
            <a:pPr marL="228600" indent="-228600">
              <a:buFont typeface="+mj-lt"/>
              <a:buAutoNum type="arabicPeriod"/>
            </a:pPr>
            <a:endParaRPr lang="en-GB" sz="1200" dirty="0"/>
          </a:p>
          <a:p>
            <a:pPr marL="228600" indent="-228600">
              <a:buFont typeface="+mj-lt"/>
              <a:buAutoNum type="arabicPeriod"/>
            </a:pPr>
            <a:endParaRPr lang="en-GB" sz="1200" dirty="0"/>
          </a:p>
          <a:p>
            <a:endParaRPr lang="en-GB" dirty="0"/>
          </a:p>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10</a:t>
            </a:fld>
            <a:endParaRPr lang="en-GB"/>
          </a:p>
        </p:txBody>
      </p:sp>
    </p:spTree>
    <p:extLst>
      <p:ext uri="{BB962C8B-B14F-4D97-AF65-F5344CB8AC3E}">
        <p14:creationId xmlns:p14="http://schemas.microsoft.com/office/powerpoint/2010/main" val="93089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dirty="0"/>
              <a:t>3D model creation –  3D models of components are generated in CAD software, based off the (PDS) product design specification</a:t>
            </a:r>
          </a:p>
          <a:p>
            <a:pPr marL="228600" indent="-228600">
              <a:buFont typeface="+mj-lt"/>
              <a:buAutoNum type="arabicPeriod"/>
            </a:pPr>
            <a:endParaRPr lang="en-GB" dirty="0"/>
          </a:p>
          <a:p>
            <a:pPr marL="228600" indent="-228600">
              <a:buFont typeface="+mj-lt"/>
              <a:buAutoNum type="arabicPeriod"/>
            </a:pPr>
            <a:r>
              <a:rPr lang="en-GB" dirty="0"/>
              <a:t>STL file creation –  STL files remove construction data of the model and breaks the surfaces down into a series of triangular facets, allowing geometry of individual layers to be obtained.</a:t>
            </a:r>
          </a:p>
          <a:p>
            <a:pPr marL="228600" indent="-228600">
              <a:buFont typeface="+mj-lt"/>
              <a:buAutoNum type="arabicPeriod"/>
            </a:pPr>
            <a:endParaRPr lang="en-GB" dirty="0"/>
          </a:p>
          <a:p>
            <a:pPr marL="228600" indent="-228600">
              <a:buFont typeface="+mj-lt"/>
              <a:buAutoNum type="arabicPeriod"/>
            </a:pPr>
            <a:r>
              <a:rPr lang="en-GB" dirty="0"/>
              <a:t>Slicing the 3D model / STL file means discretising or dividing the design into individual layers ready for printing.</a:t>
            </a:r>
          </a:p>
          <a:p>
            <a:pPr marL="228600" indent="-228600">
              <a:buFont typeface="+mj-lt"/>
              <a:buAutoNum type="arabicPeriod"/>
            </a:pPr>
            <a:endParaRPr lang="en-GB" dirty="0"/>
          </a:p>
          <a:p>
            <a:pPr marL="228600" indent="-228600">
              <a:buFont typeface="+mj-lt"/>
              <a:buAutoNum type="arabicPeriod"/>
            </a:pPr>
            <a:r>
              <a:rPr lang="en-GB" dirty="0"/>
              <a:t>Based off of the Slicing data, the system software generates tool paths for each print layer, the language used is simple g-code, the same as most CNC machines.</a:t>
            </a:r>
          </a:p>
          <a:p>
            <a:pPr marL="228600" indent="-228600">
              <a:buFont typeface="+mj-lt"/>
              <a:buAutoNum type="arabicPeriod"/>
            </a:pPr>
            <a:endParaRPr lang="en-GB" dirty="0"/>
          </a:p>
          <a:p>
            <a:pPr marL="228600" indent="-228600">
              <a:buFont typeface="+mj-lt"/>
              <a:buAutoNum type="arabicPeriod"/>
            </a:pPr>
            <a:r>
              <a:rPr lang="en-GB" dirty="0"/>
              <a:t>Machine Setup – printing materials are loaded into the machine and build parameters are entered, specific to the machine and part. E.g. setting variations in layer thicknesses and print speed.</a:t>
            </a:r>
          </a:p>
          <a:p>
            <a:pPr marL="228600" indent="-228600">
              <a:buFont typeface="+mj-lt"/>
              <a:buAutoNum type="arabicPeriod"/>
            </a:pPr>
            <a:endParaRPr lang="en-GB" dirty="0"/>
          </a:p>
          <a:p>
            <a:pPr marL="228600" indent="-228600">
              <a:buFont typeface="+mj-lt"/>
              <a:buAutoNum type="arabicPeriod"/>
            </a:pPr>
            <a:r>
              <a:rPr lang="en-GB" dirty="0"/>
              <a:t>Build – fabrication of the  component begins. this procedure is completely automated, and entirely handled by the machines internal computer control system</a:t>
            </a:r>
          </a:p>
          <a:p>
            <a:pPr marL="228600" indent="-228600">
              <a:buFont typeface="+mj-lt"/>
              <a:buAutoNum type="arabicPeriod"/>
            </a:pPr>
            <a:endParaRPr lang="en-GB" dirty="0"/>
          </a:p>
          <a:p>
            <a:pPr marL="228600" indent="-228600">
              <a:buFont typeface="+mj-lt"/>
              <a:buAutoNum type="arabicPeriod"/>
            </a:pPr>
            <a:r>
              <a:rPr lang="en-GB" dirty="0"/>
              <a:t>Process monitoring, the machine uses a series of sensors/transducers to monitor the printing process, if there is any excessive variation in the print parameters, the print may be aborted to save print materials. </a:t>
            </a:r>
          </a:p>
          <a:p>
            <a:pPr marL="228600" indent="-228600">
              <a:buFont typeface="+mj-lt"/>
              <a:buAutoNum type="arabicPeriod"/>
            </a:pPr>
            <a:endParaRPr lang="en-GB" dirty="0"/>
          </a:p>
          <a:p>
            <a:pPr marL="228600" indent="-228600">
              <a:buFont typeface="+mj-lt"/>
              <a:buAutoNum type="arabicPeriod"/>
            </a:pPr>
            <a:r>
              <a:rPr lang="en-GB" dirty="0"/>
              <a:t>Part removal – involves removing the component from both the build platform and the support structure. Parts are typically adhered to the print bed an as such, solvents or hand tools are often required.</a:t>
            </a:r>
          </a:p>
          <a:p>
            <a:pPr marL="228600" indent="-228600">
              <a:buFont typeface="+mj-lt"/>
              <a:buAutoNum type="arabicPeriod"/>
            </a:pPr>
            <a:endParaRPr lang="en-GB" dirty="0"/>
          </a:p>
          <a:p>
            <a:pPr marL="228600" indent="-228600">
              <a:buFont typeface="+mj-lt"/>
              <a:buAutoNum type="arabicPeriod"/>
            </a:pPr>
            <a:r>
              <a:rPr lang="en-GB" dirty="0"/>
              <a:t>Post processing – post processing procedures are often required to remove remaining support materials, and general cleaning, polishing and media blasting processes are used to attaint the desired surface finish. </a:t>
            </a:r>
          </a:p>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11</a:t>
            </a:fld>
            <a:endParaRPr lang="en-GB"/>
          </a:p>
        </p:txBody>
      </p:sp>
    </p:spTree>
    <p:extLst>
      <p:ext uri="{BB962C8B-B14F-4D97-AF65-F5344CB8AC3E}">
        <p14:creationId xmlns:p14="http://schemas.microsoft.com/office/powerpoint/2010/main" val="36853114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Bespoke tooling</a:t>
            </a:r>
          </a:p>
        </p:txBody>
      </p:sp>
      <p:sp>
        <p:nvSpPr>
          <p:cNvPr id="4" name="Slide Number Placeholder 3"/>
          <p:cNvSpPr>
            <a:spLocks noGrp="1"/>
          </p:cNvSpPr>
          <p:nvPr>
            <p:ph type="sldNum" sz="quarter" idx="5"/>
          </p:nvPr>
        </p:nvSpPr>
        <p:spPr/>
        <p:txBody>
          <a:bodyPr/>
          <a:lstStyle/>
          <a:p>
            <a:fld id="{A5C9F611-0ACE-4E20-8700-F2135DFEB5F7}" type="slidenum">
              <a:rPr lang="en-GB" smtClean="0"/>
              <a:t>12</a:t>
            </a:fld>
            <a:endParaRPr lang="en-GB"/>
          </a:p>
        </p:txBody>
      </p:sp>
    </p:spTree>
    <p:extLst>
      <p:ext uri="{BB962C8B-B14F-4D97-AF65-F5344CB8AC3E}">
        <p14:creationId xmlns:p14="http://schemas.microsoft.com/office/powerpoint/2010/main" val="7177746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
Poll Title: Do not modify the notes in this section to avoid tampering with the Poll Everywhere activity.
More info at polleverywhere.com/support
What are some of the benefits of using additive manufacturing methods at Airbus?
https://www.polleverywhere.com/free_text_polls/duU88VYWNh4uEbb1hU6aW</a:t>
            </a:r>
          </a:p>
        </p:txBody>
      </p:sp>
      <p:sp>
        <p:nvSpPr>
          <p:cNvPr id="4" name="Slide Number Placeholder 3"/>
          <p:cNvSpPr>
            <a:spLocks noGrp="1"/>
          </p:cNvSpPr>
          <p:nvPr>
            <p:ph type="sldNum" sz="quarter" idx="5"/>
          </p:nvPr>
        </p:nvSpPr>
        <p:spPr/>
        <p:txBody>
          <a:bodyPr/>
          <a:lstStyle/>
          <a:p>
            <a:fld id="{A5C9F611-0ACE-4E20-8700-F2135DFEB5F7}" type="slidenum">
              <a:rPr lang="en-GB" smtClean="0"/>
              <a:t>14</a:t>
            </a:fld>
            <a:endParaRPr lang="en-GB"/>
          </a:p>
        </p:txBody>
      </p:sp>
      <p:sp>
        <p:nvSpPr>
          <p:cNvPr id="5" name="TextBox 4">
            <a:extLst>
              <a:ext uri="{FF2B5EF4-FFF2-40B4-BE49-F238E27FC236}">
                <a16:creationId xmlns:a16="http://schemas.microsoft.com/office/drawing/2014/main" id="{562679FC-8FA0-44AF-9378-AF98DA5A3DEB}"/>
              </a:ext>
            </a:extLst>
          </p:cNvPr>
          <p:cNvSpPr txBox="1"/>
          <p:nvPr/>
        </p:nvSpPr>
        <p:spPr>
          <a:xfrm>
            <a:off x="0" y="0"/>
            <a:ext cx="3810000" cy="1270000"/>
          </a:xfrm>
          <a:prstGeom prst="rect">
            <a:avLst/>
          </a:prstGeom>
          <a:noFill/>
        </p:spPr>
        <p:txBody>
          <a:bodyPr vert="horz" rtlCol="0">
            <a:spAutoFit/>
          </a:bodyPr>
          <a:lstStyle/>
          <a:p>
            <a:endParaRPr lang="en-GB"/>
          </a:p>
        </p:txBody>
      </p:sp>
    </p:spTree>
    <p:extLst>
      <p:ext uri="{BB962C8B-B14F-4D97-AF65-F5344CB8AC3E}">
        <p14:creationId xmlns:p14="http://schemas.microsoft.com/office/powerpoint/2010/main" val="15481684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15</a:t>
            </a:fld>
            <a:endParaRPr lang="en-GB"/>
          </a:p>
        </p:txBody>
      </p:sp>
    </p:spTree>
    <p:extLst>
      <p:ext uri="{BB962C8B-B14F-4D97-AF65-F5344CB8AC3E}">
        <p14:creationId xmlns:p14="http://schemas.microsoft.com/office/powerpoint/2010/main" val="2814936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16</a:t>
            </a:fld>
            <a:endParaRPr lang="en-GB"/>
          </a:p>
        </p:txBody>
      </p:sp>
    </p:spTree>
    <p:extLst>
      <p:ext uri="{BB962C8B-B14F-4D97-AF65-F5344CB8AC3E}">
        <p14:creationId xmlns:p14="http://schemas.microsoft.com/office/powerpoint/2010/main" val="13065821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18</a:t>
            </a:fld>
            <a:endParaRPr lang="en-GB"/>
          </a:p>
        </p:txBody>
      </p:sp>
    </p:spTree>
    <p:extLst>
      <p:ext uri="{BB962C8B-B14F-4D97-AF65-F5344CB8AC3E}">
        <p14:creationId xmlns:p14="http://schemas.microsoft.com/office/powerpoint/2010/main" val="21173000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19</a:t>
            </a:fld>
            <a:endParaRPr lang="en-GB"/>
          </a:p>
        </p:txBody>
      </p:sp>
    </p:spTree>
    <p:extLst>
      <p:ext uri="{BB962C8B-B14F-4D97-AF65-F5344CB8AC3E}">
        <p14:creationId xmlns:p14="http://schemas.microsoft.com/office/powerpoint/2010/main" val="34854848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20</a:t>
            </a:fld>
            <a:endParaRPr lang="en-GB"/>
          </a:p>
        </p:txBody>
      </p:sp>
    </p:spTree>
    <p:extLst>
      <p:ext uri="{BB962C8B-B14F-4D97-AF65-F5344CB8AC3E}">
        <p14:creationId xmlns:p14="http://schemas.microsoft.com/office/powerpoint/2010/main" val="11512971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dirty="0"/>
              <a:t>The reduction of the number of parts in a product is probably the best opportunity for reducing manufacturing costs. fewer parts implies less purchasing, inventory, handling, processing time, development time, equipment, engineering time, assembly difficulty, service inspection and testing, etc.</a:t>
            </a:r>
          </a:p>
          <a:p>
            <a:pPr marL="228600" indent="-228600">
              <a:buFont typeface="+mj-lt"/>
              <a:buAutoNum type="arabicPeriod"/>
            </a:pPr>
            <a:endParaRPr lang="en-GB" dirty="0"/>
          </a:p>
          <a:p>
            <a:pPr marL="228600" indent="-228600">
              <a:buFont typeface="+mj-lt"/>
              <a:buAutoNum type="arabicPeriod"/>
            </a:pPr>
            <a:r>
              <a:rPr lang="en-GB" dirty="0"/>
              <a:t>The use of modular components in product design simplifies manufacturing activities such as inspection, testing, assembly, purchasing, redesign, maintenance, service, and so on. Standard components are less expensive than custom-made items. The high availability of these components reduces product lead times. Also, their reliability is well known.</a:t>
            </a:r>
          </a:p>
          <a:p>
            <a:pPr marL="228600" indent="-228600">
              <a:buFont typeface="+mj-lt"/>
              <a:buAutoNum type="arabicPeriod"/>
            </a:pPr>
            <a:endParaRPr lang="en-GB" dirty="0"/>
          </a:p>
          <a:p>
            <a:pPr marL="228600" indent="-228600">
              <a:buFont typeface="+mj-lt"/>
              <a:buAutoNum type="arabicPeriod"/>
            </a:pPr>
            <a:r>
              <a:rPr lang="en-GB" dirty="0"/>
              <a:t>Avoid developing products that require manual adjustments or refinements during manufacturing to avoid assembly adjustment errors and eliminate adjustable components with high failure rates.</a:t>
            </a:r>
          </a:p>
          <a:p>
            <a:pPr marL="228600" indent="-228600">
              <a:buFont typeface="+mj-lt"/>
              <a:buAutoNum type="arabicPeriod"/>
            </a:pPr>
            <a:endParaRPr lang="en-GB" dirty="0"/>
          </a:p>
          <a:p>
            <a:pPr marL="228600" indent="-228600">
              <a:buFont typeface="+mj-lt"/>
              <a:buAutoNum type="arabicPeriod"/>
            </a:pPr>
            <a:r>
              <a:rPr lang="en-GB" dirty="0"/>
              <a:t>Ensure that parts cannot be assembled incorrectly, make sure its obvious when components are missing, that the part is designed around the assembly method/tooling, parts are self securing and that there is no force fitting of parts to avoid damage and improve serviceability.</a:t>
            </a:r>
          </a:p>
          <a:p>
            <a:pPr marL="228600" indent="-228600">
              <a:buFont typeface="+mj-lt"/>
              <a:buAutoNum type="arabicPeriod"/>
            </a:pPr>
            <a:endParaRPr lang="en-GB" dirty="0"/>
          </a:p>
          <a:p>
            <a:pPr marL="228600" indent="-228600">
              <a:buFont typeface="+mj-lt"/>
              <a:buAutoNum type="arabicPeriod"/>
            </a:pPr>
            <a:r>
              <a:rPr lang="en-GB" dirty="0"/>
              <a:t>Using repeatable, standardised and well-understood manufacturing processes allows us to have better control over component quality and assembly quality compared with an ad hoc/ made up as we go along approach. </a:t>
            </a:r>
          </a:p>
          <a:p>
            <a:pPr marL="228600" indent="-228600">
              <a:buFont typeface="+mj-lt"/>
              <a:buAutoNum type="arabicPeriod"/>
            </a:pPr>
            <a:endParaRPr lang="en-GB" dirty="0"/>
          </a:p>
          <a:p>
            <a:pPr marL="228600" indent="-228600">
              <a:buFont typeface="+mj-lt"/>
              <a:buAutoNum type="arabicPeriod"/>
            </a:pPr>
            <a:r>
              <a:rPr lang="en-GB" dirty="0"/>
              <a:t>The product should be able to perform its intended functions regardless of any sources of variation or external factors, such as manufacturing process variation, environmental conditions and a tolerance of incorrect/ misuse by the end user.</a:t>
            </a:r>
          </a:p>
          <a:p>
            <a:pPr marL="228600" indent="-228600">
              <a:buFont typeface="+mj-lt"/>
              <a:buAutoNum type="arabicPeriod"/>
            </a:pPr>
            <a:endParaRPr lang="en-GB" dirty="0"/>
          </a:p>
          <a:p>
            <a:pPr marL="228600" indent="-228600">
              <a:buFont typeface="+mj-lt"/>
              <a:buAutoNum type="arabicPeriod"/>
            </a:pPr>
            <a:r>
              <a:rPr lang="en-GB" dirty="0"/>
              <a:t> Design for efficient and adequate testing should allow a truer assessment of quality, minimising false positive and false negative detections and less unnecessary rework/ quality control activity.</a:t>
            </a:r>
          </a:p>
          <a:p>
            <a:pPr marL="228600" indent="-228600">
              <a:buFont typeface="+mj-lt"/>
              <a:buAutoNum type="arabicPeriod"/>
            </a:pPr>
            <a:endParaRPr lang="en-GB" dirty="0"/>
          </a:p>
          <a:p>
            <a:pPr marL="228600" indent="-228600">
              <a:buFont typeface="+mj-lt"/>
              <a:buAutoNum type="arabicPeriod"/>
            </a:pPr>
            <a:endParaRPr lang="en-GB" dirty="0"/>
          </a:p>
          <a:p>
            <a:pPr marL="228600" indent="-228600">
              <a:buFont typeface="+mj-lt"/>
              <a:buAutoNum type="arabicPeriod"/>
            </a:pPr>
            <a:r>
              <a:rPr lang="en-GB" dirty="0"/>
              <a:t>Limiting engineering changes decreases the probability or errors due to change over, product revisions and new versions, errors are statistically most probable at the start and end of a product lifecycle, known as the bath tub curve.</a:t>
            </a:r>
          </a:p>
          <a:p>
            <a:pPr marL="228600" indent="-228600">
              <a:buFont typeface="+mj-lt"/>
              <a:buAutoNum type="arabicPeriod"/>
            </a:pPr>
            <a:endParaRPr lang="en-GB" dirty="0"/>
          </a:p>
          <a:p>
            <a:pPr marL="228600" indent="-228600">
              <a:buFont typeface="+mj-lt"/>
              <a:buAutoNum type="arabicPeriod"/>
            </a:pPr>
            <a:endParaRPr lang="en-GB" dirty="0"/>
          </a:p>
          <a:p>
            <a:pPr marL="228600" indent="-228600">
              <a:buFont typeface="+mj-lt"/>
              <a:buAutoNum type="arabicPeriod"/>
            </a:pPr>
            <a:endParaRPr lang="en-GB" dirty="0"/>
          </a:p>
          <a:p>
            <a:pPr marL="228600" indent="-228600">
              <a:buFont typeface="+mj-lt"/>
              <a:buAutoNum type="arabicPeriod"/>
            </a:pPr>
            <a:endParaRPr lang="en-GB" dirty="0"/>
          </a:p>
          <a:p>
            <a:pPr marL="228600" indent="-228600">
              <a:buFont typeface="+mj-lt"/>
              <a:buAutoNum type="arabicPeriod"/>
            </a:pPr>
            <a:endParaRPr lang="en-GB" dirty="0"/>
          </a:p>
          <a:p>
            <a:pPr marL="228600" indent="-228600">
              <a:buFont typeface="+mj-lt"/>
              <a:buAutoNum type="arabicPeriod"/>
            </a:pPr>
            <a:endParaRPr lang="en-GB" dirty="0"/>
          </a:p>
          <a:p>
            <a:pPr marL="228600" indent="-228600">
              <a:buFont typeface="+mj-lt"/>
              <a:buAutoNum type="arabicPeriod"/>
            </a:pPr>
            <a:endParaRPr lang="en-GB" dirty="0"/>
          </a:p>
          <a:p>
            <a:pPr marL="228600" indent="-228600">
              <a:buFont typeface="+mj-lt"/>
              <a:buAutoNum type="arabicPeriod"/>
            </a:pPr>
            <a:endParaRPr lang="en-GB" dirty="0"/>
          </a:p>
          <a:p>
            <a:pPr marL="228600" indent="-228600">
              <a:buFont typeface="+mj-lt"/>
              <a:buAutoNum type="arabicPeriod"/>
            </a:pPr>
            <a:endParaRPr lang="en-GB" dirty="0"/>
          </a:p>
          <a:p>
            <a:pPr marL="228600" indent="-228600">
              <a:buFont typeface="+mj-lt"/>
              <a:buAutoNum type="arabicPeriod"/>
            </a:pPr>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23</a:t>
            </a:fld>
            <a:endParaRPr lang="en-GB"/>
          </a:p>
        </p:txBody>
      </p:sp>
    </p:spTree>
    <p:extLst>
      <p:ext uri="{BB962C8B-B14F-4D97-AF65-F5344CB8AC3E}">
        <p14:creationId xmlns:p14="http://schemas.microsoft.com/office/powerpoint/2010/main" val="42364896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26</a:t>
            </a:fld>
            <a:endParaRPr lang="en-GB"/>
          </a:p>
        </p:txBody>
      </p:sp>
    </p:spTree>
    <p:extLst>
      <p:ext uri="{BB962C8B-B14F-4D97-AF65-F5344CB8AC3E}">
        <p14:creationId xmlns:p14="http://schemas.microsoft.com/office/powerpoint/2010/main" val="27231138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27</a:t>
            </a:fld>
            <a:endParaRPr lang="en-GB"/>
          </a:p>
        </p:txBody>
      </p:sp>
    </p:spTree>
    <p:extLst>
      <p:ext uri="{BB962C8B-B14F-4D97-AF65-F5344CB8AC3E}">
        <p14:creationId xmlns:p14="http://schemas.microsoft.com/office/powerpoint/2010/main" val="16597390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28</a:t>
            </a:fld>
            <a:endParaRPr lang="en-GB"/>
          </a:p>
        </p:txBody>
      </p:sp>
    </p:spTree>
    <p:extLst>
      <p:ext uri="{BB962C8B-B14F-4D97-AF65-F5344CB8AC3E}">
        <p14:creationId xmlns:p14="http://schemas.microsoft.com/office/powerpoint/2010/main" val="10798895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32</a:t>
            </a:fld>
            <a:endParaRPr lang="en-GB"/>
          </a:p>
        </p:txBody>
      </p:sp>
    </p:spTree>
    <p:extLst>
      <p:ext uri="{BB962C8B-B14F-4D97-AF65-F5344CB8AC3E}">
        <p14:creationId xmlns:p14="http://schemas.microsoft.com/office/powerpoint/2010/main" val="33990319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33</a:t>
            </a:fld>
            <a:endParaRPr lang="en-GB"/>
          </a:p>
        </p:txBody>
      </p:sp>
    </p:spTree>
    <p:extLst>
      <p:ext uri="{BB962C8B-B14F-4D97-AF65-F5344CB8AC3E}">
        <p14:creationId xmlns:p14="http://schemas.microsoft.com/office/powerpoint/2010/main" val="26608085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35</a:t>
            </a:fld>
            <a:endParaRPr lang="en-GB"/>
          </a:p>
        </p:txBody>
      </p:sp>
    </p:spTree>
    <p:extLst>
      <p:ext uri="{BB962C8B-B14F-4D97-AF65-F5344CB8AC3E}">
        <p14:creationId xmlns:p14="http://schemas.microsoft.com/office/powerpoint/2010/main" val="31985577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36</a:t>
            </a:fld>
            <a:endParaRPr lang="en-GB"/>
          </a:p>
        </p:txBody>
      </p:sp>
    </p:spTree>
    <p:extLst>
      <p:ext uri="{BB962C8B-B14F-4D97-AF65-F5344CB8AC3E}">
        <p14:creationId xmlns:p14="http://schemas.microsoft.com/office/powerpoint/2010/main" val="24158739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37</a:t>
            </a:fld>
            <a:endParaRPr lang="en-GB"/>
          </a:p>
        </p:txBody>
      </p:sp>
    </p:spTree>
    <p:extLst>
      <p:ext uri="{BB962C8B-B14F-4D97-AF65-F5344CB8AC3E}">
        <p14:creationId xmlns:p14="http://schemas.microsoft.com/office/powerpoint/2010/main" val="6205413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39</a:t>
            </a:fld>
            <a:endParaRPr lang="en-GB"/>
          </a:p>
        </p:txBody>
      </p:sp>
    </p:spTree>
    <p:extLst>
      <p:ext uri="{BB962C8B-B14F-4D97-AF65-F5344CB8AC3E}">
        <p14:creationId xmlns:p14="http://schemas.microsoft.com/office/powerpoint/2010/main" val="6971162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
Poll Title: Do not modify the notes in this section to avoid tampering with the Poll Everywhere activity.
More info at polleverywhere.com/support
Why did this part (left) fail?
https://www.polleverywhere.com/free_text_polls/Ea9cPZd9bTWlQ3hDJ39gW</a:t>
            </a:r>
          </a:p>
        </p:txBody>
      </p:sp>
      <p:sp>
        <p:nvSpPr>
          <p:cNvPr id="4" name="Slide Number Placeholder 3"/>
          <p:cNvSpPr>
            <a:spLocks noGrp="1"/>
          </p:cNvSpPr>
          <p:nvPr>
            <p:ph type="sldNum" sz="quarter" idx="5"/>
          </p:nvPr>
        </p:nvSpPr>
        <p:spPr/>
        <p:txBody>
          <a:bodyPr/>
          <a:lstStyle/>
          <a:p>
            <a:fld id="{A5C9F611-0ACE-4E20-8700-F2135DFEB5F7}" type="slidenum">
              <a:rPr lang="en-GB" smtClean="0"/>
              <a:t>40</a:t>
            </a:fld>
            <a:endParaRPr lang="en-GB"/>
          </a:p>
        </p:txBody>
      </p:sp>
      <p:sp>
        <p:nvSpPr>
          <p:cNvPr id="5" name="TextBox 4">
            <a:extLst>
              <a:ext uri="{FF2B5EF4-FFF2-40B4-BE49-F238E27FC236}">
                <a16:creationId xmlns:a16="http://schemas.microsoft.com/office/drawing/2014/main" id="{B9F49211-4EA5-4CCA-8E4F-299210F86514}"/>
              </a:ext>
            </a:extLst>
          </p:cNvPr>
          <p:cNvSpPr txBox="1"/>
          <p:nvPr/>
        </p:nvSpPr>
        <p:spPr>
          <a:xfrm>
            <a:off x="0" y="0"/>
            <a:ext cx="3810000" cy="1270000"/>
          </a:xfrm>
          <a:prstGeom prst="rect">
            <a:avLst/>
          </a:prstGeom>
          <a:noFill/>
        </p:spPr>
        <p:txBody>
          <a:bodyPr vert="horz" rtlCol="0">
            <a:spAutoFit/>
          </a:bodyPr>
          <a:lstStyle/>
          <a:p>
            <a:endParaRPr lang="en-GB"/>
          </a:p>
        </p:txBody>
      </p:sp>
    </p:spTree>
    <p:extLst>
      <p:ext uri="{BB962C8B-B14F-4D97-AF65-F5344CB8AC3E}">
        <p14:creationId xmlns:p14="http://schemas.microsoft.com/office/powerpoint/2010/main" val="20477970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Tensile Strength, fracture Toughness, Ductility, hardness, Creep resistance etc</a:t>
            </a:r>
          </a:p>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41</a:t>
            </a:fld>
            <a:endParaRPr lang="en-GB"/>
          </a:p>
        </p:txBody>
      </p:sp>
    </p:spTree>
    <p:extLst>
      <p:ext uri="{BB962C8B-B14F-4D97-AF65-F5344CB8AC3E}">
        <p14:creationId xmlns:p14="http://schemas.microsoft.com/office/powerpoint/2010/main" val="22344550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42</a:t>
            </a:fld>
            <a:endParaRPr lang="en-GB"/>
          </a:p>
        </p:txBody>
      </p:sp>
    </p:spTree>
    <p:extLst>
      <p:ext uri="{BB962C8B-B14F-4D97-AF65-F5344CB8AC3E}">
        <p14:creationId xmlns:p14="http://schemas.microsoft.com/office/powerpoint/2010/main" val="17235376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
Poll Title: Do not modify the notes in this section to avoid tampering with the Poll Everywhere activity.
More info at polleverywhere.com/support
So how can we solve this problem?
https://www.polleverywhere.com/free_text_polls/imlHlC0mmlKiwBs0f6cSC</a:t>
            </a:r>
          </a:p>
        </p:txBody>
      </p:sp>
      <p:sp>
        <p:nvSpPr>
          <p:cNvPr id="4" name="Slide Number Placeholder 3"/>
          <p:cNvSpPr>
            <a:spLocks noGrp="1"/>
          </p:cNvSpPr>
          <p:nvPr>
            <p:ph type="sldNum" sz="quarter" idx="5"/>
          </p:nvPr>
        </p:nvSpPr>
        <p:spPr/>
        <p:txBody>
          <a:bodyPr/>
          <a:lstStyle/>
          <a:p>
            <a:fld id="{A5C9F611-0ACE-4E20-8700-F2135DFEB5F7}" type="slidenum">
              <a:rPr lang="en-GB" smtClean="0"/>
              <a:t>43</a:t>
            </a:fld>
            <a:endParaRPr lang="en-GB"/>
          </a:p>
        </p:txBody>
      </p:sp>
      <p:sp>
        <p:nvSpPr>
          <p:cNvPr id="5" name="TextBox 4">
            <a:extLst>
              <a:ext uri="{FF2B5EF4-FFF2-40B4-BE49-F238E27FC236}">
                <a16:creationId xmlns:a16="http://schemas.microsoft.com/office/drawing/2014/main" id="{207F87EE-34FD-433B-892B-1F7700441A97}"/>
              </a:ext>
            </a:extLst>
          </p:cNvPr>
          <p:cNvSpPr txBox="1"/>
          <p:nvPr/>
        </p:nvSpPr>
        <p:spPr>
          <a:xfrm>
            <a:off x="0" y="0"/>
            <a:ext cx="3810000" cy="1270000"/>
          </a:xfrm>
          <a:prstGeom prst="rect">
            <a:avLst/>
          </a:prstGeom>
          <a:noFill/>
        </p:spPr>
        <p:txBody>
          <a:bodyPr vert="horz" rtlCol="0">
            <a:spAutoFit/>
          </a:bodyPr>
          <a:lstStyle/>
          <a:p>
            <a:endParaRPr lang="en-GB"/>
          </a:p>
        </p:txBody>
      </p:sp>
    </p:spTree>
    <p:extLst>
      <p:ext uri="{BB962C8B-B14F-4D97-AF65-F5344CB8AC3E}">
        <p14:creationId xmlns:p14="http://schemas.microsoft.com/office/powerpoint/2010/main" val="26977527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44</a:t>
            </a:fld>
            <a:endParaRPr lang="en-GB"/>
          </a:p>
        </p:txBody>
      </p:sp>
    </p:spTree>
    <p:extLst>
      <p:ext uri="{BB962C8B-B14F-4D97-AF65-F5344CB8AC3E}">
        <p14:creationId xmlns:p14="http://schemas.microsoft.com/office/powerpoint/2010/main" val="351997323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45</a:t>
            </a:fld>
            <a:endParaRPr lang="en-GB"/>
          </a:p>
        </p:txBody>
      </p:sp>
    </p:spTree>
    <p:extLst>
      <p:ext uri="{BB962C8B-B14F-4D97-AF65-F5344CB8AC3E}">
        <p14:creationId xmlns:p14="http://schemas.microsoft.com/office/powerpoint/2010/main" val="327378590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46</a:t>
            </a:fld>
            <a:endParaRPr lang="en-GB"/>
          </a:p>
        </p:txBody>
      </p:sp>
    </p:spTree>
    <p:extLst>
      <p:ext uri="{BB962C8B-B14F-4D97-AF65-F5344CB8AC3E}">
        <p14:creationId xmlns:p14="http://schemas.microsoft.com/office/powerpoint/2010/main" val="13771908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Parameter Sensitivity analysis.</a:t>
            </a:r>
          </a:p>
        </p:txBody>
      </p:sp>
      <p:sp>
        <p:nvSpPr>
          <p:cNvPr id="4" name="Slide Number Placeholder 3"/>
          <p:cNvSpPr>
            <a:spLocks noGrp="1"/>
          </p:cNvSpPr>
          <p:nvPr>
            <p:ph type="sldNum" sz="quarter" idx="5"/>
          </p:nvPr>
        </p:nvSpPr>
        <p:spPr/>
        <p:txBody>
          <a:bodyPr/>
          <a:lstStyle/>
          <a:p>
            <a:fld id="{A5C9F611-0ACE-4E20-8700-F2135DFEB5F7}" type="slidenum">
              <a:rPr lang="en-GB" smtClean="0"/>
              <a:t>47</a:t>
            </a:fld>
            <a:endParaRPr lang="en-GB"/>
          </a:p>
        </p:txBody>
      </p:sp>
    </p:spTree>
    <p:extLst>
      <p:ext uri="{BB962C8B-B14F-4D97-AF65-F5344CB8AC3E}">
        <p14:creationId xmlns:p14="http://schemas.microsoft.com/office/powerpoint/2010/main" val="309890020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48</a:t>
            </a:fld>
            <a:endParaRPr lang="en-GB"/>
          </a:p>
        </p:txBody>
      </p:sp>
    </p:spTree>
    <p:extLst>
      <p:ext uri="{BB962C8B-B14F-4D97-AF65-F5344CB8AC3E}">
        <p14:creationId xmlns:p14="http://schemas.microsoft.com/office/powerpoint/2010/main" val="28240515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49</a:t>
            </a:fld>
            <a:endParaRPr lang="en-GB"/>
          </a:p>
        </p:txBody>
      </p:sp>
    </p:spTree>
    <p:extLst>
      <p:ext uri="{BB962C8B-B14F-4D97-AF65-F5344CB8AC3E}">
        <p14:creationId xmlns:p14="http://schemas.microsoft.com/office/powerpoint/2010/main" val="155819701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Also called part count reduction.</a:t>
            </a:r>
          </a:p>
        </p:txBody>
      </p:sp>
      <p:sp>
        <p:nvSpPr>
          <p:cNvPr id="4" name="Slide Number Placeholder 3"/>
          <p:cNvSpPr>
            <a:spLocks noGrp="1"/>
          </p:cNvSpPr>
          <p:nvPr>
            <p:ph type="sldNum" sz="quarter" idx="5"/>
          </p:nvPr>
        </p:nvSpPr>
        <p:spPr/>
        <p:txBody>
          <a:bodyPr/>
          <a:lstStyle/>
          <a:p>
            <a:fld id="{A5C9F611-0ACE-4E20-8700-F2135DFEB5F7}" type="slidenum">
              <a:rPr lang="en-GB" smtClean="0"/>
              <a:t>50</a:t>
            </a:fld>
            <a:endParaRPr lang="en-GB"/>
          </a:p>
        </p:txBody>
      </p:sp>
    </p:spTree>
    <p:extLst>
      <p:ext uri="{BB962C8B-B14F-4D97-AF65-F5344CB8AC3E}">
        <p14:creationId xmlns:p14="http://schemas.microsoft.com/office/powerpoint/2010/main" val="12222727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52</a:t>
            </a:fld>
            <a:endParaRPr lang="en-GB"/>
          </a:p>
        </p:txBody>
      </p:sp>
    </p:spTree>
    <p:extLst>
      <p:ext uri="{BB962C8B-B14F-4D97-AF65-F5344CB8AC3E}">
        <p14:creationId xmlns:p14="http://schemas.microsoft.com/office/powerpoint/2010/main" val="25770349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5C9F611-0ACE-4E20-8700-F2135DFEB5F7}" type="slidenum">
              <a:rPr lang="en-GB" smtClean="0"/>
              <a:t>53</a:t>
            </a:fld>
            <a:endParaRPr lang="en-GB"/>
          </a:p>
        </p:txBody>
      </p:sp>
    </p:spTree>
    <p:extLst>
      <p:ext uri="{BB962C8B-B14F-4D97-AF65-F5344CB8AC3E}">
        <p14:creationId xmlns:p14="http://schemas.microsoft.com/office/powerpoint/2010/main" val="13795133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54E9EB71-54FA-4C87-BEA3-EC0997CED4FA}" type="datetimeFigureOut">
              <a:rPr lang="en-GB" smtClean="0"/>
              <a:pPr/>
              <a:t>24/02/2022</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E2953C3B-5046-4F13-B3FA-93CE37C6E5FE}" type="slidenum">
              <a:rPr lang="en-GB" smtClean="0"/>
              <a:pPr/>
              <a:t>‹#›</a:t>
            </a:fld>
            <a:endParaRPr lang="en-GB"/>
          </a:p>
        </p:txBody>
      </p:sp>
    </p:spTree>
    <p:extLst>
      <p:ext uri="{BB962C8B-B14F-4D97-AF65-F5344CB8AC3E}">
        <p14:creationId xmlns:p14="http://schemas.microsoft.com/office/powerpoint/2010/main" val="2503284791"/>
      </p:ext>
    </p:extLst>
  </p:cSld>
  <p:clrMapOvr>
    <a:masterClrMapping/>
  </p:clrMapOvr>
  <p:transition>
    <p:cover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4E9EB71-54FA-4C87-BEA3-EC0997CED4FA}" type="datetimeFigureOut">
              <a:rPr lang="en-GB" smtClean="0"/>
              <a:pPr/>
              <a:t>24/02/2022</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E2953C3B-5046-4F13-B3FA-93CE37C6E5FE}" type="slidenum">
              <a:rPr lang="en-GB" smtClean="0"/>
              <a:pPr/>
              <a:t>‹#›</a:t>
            </a:fld>
            <a:endParaRPr lang="en-GB"/>
          </a:p>
        </p:txBody>
      </p:sp>
    </p:spTree>
    <p:extLst>
      <p:ext uri="{BB962C8B-B14F-4D97-AF65-F5344CB8AC3E}">
        <p14:creationId xmlns:p14="http://schemas.microsoft.com/office/powerpoint/2010/main" val="174145004"/>
      </p:ext>
    </p:extLst>
  </p:cSld>
  <p:clrMapOvr>
    <a:masterClrMapping/>
  </p:clrMapOvr>
  <p:transition>
    <p:cover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4E9EB71-54FA-4C87-BEA3-EC0997CED4FA}" type="datetimeFigureOut">
              <a:rPr lang="en-GB" smtClean="0"/>
              <a:pPr/>
              <a:t>24/02/2022</a:t>
            </a:fld>
            <a:endParaRPr lang="en-GB"/>
          </a:p>
        </p:txBody>
      </p:sp>
      <p:sp>
        <p:nvSpPr>
          <p:cNvPr id="6" name="Slide Number Placeholder 5"/>
          <p:cNvSpPr>
            <a:spLocks noGrp="1"/>
          </p:cNvSpPr>
          <p:nvPr>
            <p:ph type="sldNum" sz="quarter" idx="12"/>
          </p:nvPr>
        </p:nvSpPr>
        <p:spPr/>
        <p:txBody>
          <a:bodyPr/>
          <a:lstStyle/>
          <a:p>
            <a:fld id="{E2953C3B-5046-4F13-B3FA-93CE37C6E5FE}" type="slidenum">
              <a:rPr lang="en-GB" smtClean="0"/>
              <a:pPr/>
              <a:t>‹#›</a:t>
            </a:fld>
            <a:endParaRPr lang="en-GB"/>
          </a:p>
        </p:txBody>
      </p:sp>
    </p:spTree>
    <p:extLst>
      <p:ext uri="{BB962C8B-B14F-4D97-AF65-F5344CB8AC3E}">
        <p14:creationId xmlns:p14="http://schemas.microsoft.com/office/powerpoint/2010/main" val="609749448"/>
      </p:ext>
    </p:extLst>
  </p:cSld>
  <p:clrMapOvr>
    <a:masterClrMapping/>
  </p:clrMapOvr>
  <p:transition>
    <p:cover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4E9EB71-54FA-4C87-BEA3-EC0997CED4FA}" type="datetimeFigureOut">
              <a:rPr lang="en-GB" smtClean="0"/>
              <a:pPr/>
              <a:t>24/02/2022</a:t>
            </a:fld>
            <a:endParaRPr lang="en-GB"/>
          </a:p>
        </p:txBody>
      </p:sp>
      <p:sp>
        <p:nvSpPr>
          <p:cNvPr id="7" name="Slide Number Placeholder 6"/>
          <p:cNvSpPr>
            <a:spLocks noGrp="1"/>
          </p:cNvSpPr>
          <p:nvPr>
            <p:ph type="sldNum" sz="quarter" idx="12"/>
          </p:nvPr>
        </p:nvSpPr>
        <p:spPr/>
        <p:txBody>
          <a:bodyPr/>
          <a:lstStyle/>
          <a:p>
            <a:fld id="{E2953C3B-5046-4F13-B3FA-93CE37C6E5FE}" type="slidenum">
              <a:rPr lang="en-GB" smtClean="0"/>
              <a:pPr/>
              <a:t>‹#›</a:t>
            </a:fld>
            <a:endParaRPr lang="en-GB"/>
          </a:p>
        </p:txBody>
      </p:sp>
    </p:spTree>
    <p:extLst>
      <p:ext uri="{BB962C8B-B14F-4D97-AF65-F5344CB8AC3E}">
        <p14:creationId xmlns:p14="http://schemas.microsoft.com/office/powerpoint/2010/main" val="109625833"/>
      </p:ext>
    </p:extLst>
  </p:cSld>
  <p:clrMapOvr>
    <a:masterClrMapping/>
  </p:clrMapOvr>
  <p:transition>
    <p:cover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4E9EB71-54FA-4C87-BEA3-EC0997CED4FA}" type="datetimeFigureOut">
              <a:rPr lang="en-GB" smtClean="0"/>
              <a:pPr/>
              <a:t>24/02/2022</a:t>
            </a:fld>
            <a:endParaRPr lang="en-GB"/>
          </a:p>
        </p:txBody>
      </p:sp>
      <p:sp>
        <p:nvSpPr>
          <p:cNvPr id="9" name="Slide Number Placeholder 8"/>
          <p:cNvSpPr>
            <a:spLocks noGrp="1"/>
          </p:cNvSpPr>
          <p:nvPr>
            <p:ph type="sldNum" sz="quarter" idx="12"/>
          </p:nvPr>
        </p:nvSpPr>
        <p:spPr/>
        <p:txBody>
          <a:bodyPr/>
          <a:lstStyle/>
          <a:p>
            <a:fld id="{E2953C3B-5046-4F13-B3FA-93CE37C6E5FE}" type="slidenum">
              <a:rPr lang="en-GB" smtClean="0"/>
              <a:pPr/>
              <a:t>‹#›</a:t>
            </a:fld>
            <a:endParaRPr lang="en-GB"/>
          </a:p>
        </p:txBody>
      </p:sp>
    </p:spTree>
    <p:extLst>
      <p:ext uri="{BB962C8B-B14F-4D97-AF65-F5344CB8AC3E}">
        <p14:creationId xmlns:p14="http://schemas.microsoft.com/office/powerpoint/2010/main" val="363758843"/>
      </p:ext>
    </p:extLst>
  </p:cSld>
  <p:clrMapOvr>
    <a:masterClrMapping/>
  </p:clrMapOvr>
  <p:transition>
    <p:cover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4E9EB71-54FA-4C87-BEA3-EC0997CED4FA}" type="datetimeFigureOut">
              <a:rPr lang="en-GB" smtClean="0"/>
              <a:pPr/>
              <a:t>24/02/2022</a:t>
            </a:fld>
            <a:endParaRPr lang="en-GB"/>
          </a:p>
        </p:txBody>
      </p:sp>
      <p:sp>
        <p:nvSpPr>
          <p:cNvPr id="5" name="Slide Number Placeholder 4"/>
          <p:cNvSpPr>
            <a:spLocks noGrp="1"/>
          </p:cNvSpPr>
          <p:nvPr>
            <p:ph type="sldNum" sz="quarter" idx="12"/>
          </p:nvPr>
        </p:nvSpPr>
        <p:spPr/>
        <p:txBody>
          <a:bodyPr/>
          <a:lstStyle/>
          <a:p>
            <a:fld id="{E2953C3B-5046-4F13-B3FA-93CE37C6E5FE}" type="slidenum">
              <a:rPr lang="en-GB" smtClean="0"/>
              <a:pPr/>
              <a:t>‹#›</a:t>
            </a:fld>
            <a:endParaRPr lang="en-GB"/>
          </a:p>
        </p:txBody>
      </p:sp>
    </p:spTree>
    <p:extLst>
      <p:ext uri="{BB962C8B-B14F-4D97-AF65-F5344CB8AC3E}">
        <p14:creationId xmlns:p14="http://schemas.microsoft.com/office/powerpoint/2010/main" val="3576166886"/>
      </p:ext>
    </p:extLst>
  </p:cSld>
  <p:clrMapOvr>
    <a:masterClrMapping/>
  </p:clrMapOvr>
  <p:transition>
    <p:cover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E9EB71-54FA-4C87-BEA3-EC0997CED4FA}" type="datetimeFigureOut">
              <a:rPr lang="en-GB" smtClean="0"/>
              <a:pPr/>
              <a:t>24/02/2022</a:t>
            </a:fld>
            <a:endParaRPr lang="en-GB"/>
          </a:p>
        </p:txBody>
      </p:sp>
      <p:sp>
        <p:nvSpPr>
          <p:cNvPr id="4" name="Slide Number Placeholder 3"/>
          <p:cNvSpPr>
            <a:spLocks noGrp="1"/>
          </p:cNvSpPr>
          <p:nvPr>
            <p:ph type="sldNum" sz="quarter" idx="12"/>
          </p:nvPr>
        </p:nvSpPr>
        <p:spPr/>
        <p:txBody>
          <a:bodyPr/>
          <a:lstStyle/>
          <a:p>
            <a:fld id="{E2953C3B-5046-4F13-B3FA-93CE37C6E5FE}" type="slidenum">
              <a:rPr lang="en-GB" smtClean="0"/>
              <a:pPr/>
              <a:t>‹#›</a:t>
            </a:fld>
            <a:endParaRPr lang="en-GB"/>
          </a:p>
        </p:txBody>
      </p:sp>
    </p:spTree>
    <p:extLst>
      <p:ext uri="{BB962C8B-B14F-4D97-AF65-F5344CB8AC3E}">
        <p14:creationId xmlns:p14="http://schemas.microsoft.com/office/powerpoint/2010/main" val="2413011862"/>
      </p:ext>
    </p:extLst>
  </p:cSld>
  <p:clrMapOvr>
    <a:masterClrMapping/>
  </p:clrMapOvr>
  <p:transition>
    <p:cover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4E9EB71-54FA-4C87-BEA3-EC0997CED4FA}" type="datetimeFigureOut">
              <a:rPr lang="en-GB" smtClean="0"/>
              <a:pPr/>
              <a:t>24/02/2022</a:t>
            </a:fld>
            <a:endParaRPr lang="en-GB"/>
          </a:p>
        </p:txBody>
      </p:sp>
      <p:sp>
        <p:nvSpPr>
          <p:cNvPr id="7" name="Slide Number Placeholder 6"/>
          <p:cNvSpPr>
            <a:spLocks noGrp="1"/>
          </p:cNvSpPr>
          <p:nvPr>
            <p:ph type="sldNum" sz="quarter" idx="12"/>
          </p:nvPr>
        </p:nvSpPr>
        <p:spPr/>
        <p:txBody>
          <a:bodyPr/>
          <a:lstStyle/>
          <a:p>
            <a:fld id="{E2953C3B-5046-4F13-B3FA-93CE37C6E5FE}" type="slidenum">
              <a:rPr lang="en-GB" smtClean="0"/>
              <a:pPr/>
              <a:t>‹#›</a:t>
            </a:fld>
            <a:endParaRPr lang="en-GB"/>
          </a:p>
        </p:txBody>
      </p:sp>
    </p:spTree>
    <p:extLst>
      <p:ext uri="{BB962C8B-B14F-4D97-AF65-F5344CB8AC3E}">
        <p14:creationId xmlns:p14="http://schemas.microsoft.com/office/powerpoint/2010/main" val="2620668834"/>
      </p:ext>
    </p:extLst>
  </p:cSld>
  <p:clrMapOvr>
    <a:masterClrMapping/>
  </p:clrMapOvr>
  <p:transition>
    <p:cover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4E9EB71-54FA-4C87-BEA3-EC0997CED4FA}" type="datetimeFigureOut">
              <a:rPr lang="en-GB" smtClean="0"/>
              <a:pPr/>
              <a:t>24/02/2022</a:t>
            </a:fld>
            <a:endParaRPr lang="en-GB"/>
          </a:p>
        </p:txBody>
      </p:sp>
      <p:sp>
        <p:nvSpPr>
          <p:cNvPr id="7" name="Slide Number Placeholder 6"/>
          <p:cNvSpPr>
            <a:spLocks noGrp="1"/>
          </p:cNvSpPr>
          <p:nvPr>
            <p:ph type="sldNum" sz="quarter" idx="12"/>
          </p:nvPr>
        </p:nvSpPr>
        <p:spPr/>
        <p:txBody>
          <a:bodyPr/>
          <a:lstStyle/>
          <a:p>
            <a:fld id="{E2953C3B-5046-4F13-B3FA-93CE37C6E5FE}" type="slidenum">
              <a:rPr lang="en-GB" smtClean="0"/>
              <a:pPr/>
              <a:t>‹#›</a:t>
            </a:fld>
            <a:endParaRPr lang="en-GB"/>
          </a:p>
        </p:txBody>
      </p:sp>
    </p:spTree>
    <p:extLst>
      <p:ext uri="{BB962C8B-B14F-4D97-AF65-F5344CB8AC3E}">
        <p14:creationId xmlns:p14="http://schemas.microsoft.com/office/powerpoint/2010/main" val="3303434984"/>
      </p:ext>
    </p:extLst>
  </p:cSld>
  <p:clrMapOvr>
    <a:masterClrMapping/>
  </p:clrMapOvr>
  <p:transition>
    <p:cover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4E9EB71-54FA-4C87-BEA3-EC0997CED4FA}" type="datetimeFigureOut">
              <a:rPr lang="en-GB" smtClean="0"/>
              <a:pPr/>
              <a:t>24/02/2022</a:t>
            </a:fld>
            <a:endParaRPr lang="en-GB"/>
          </a:p>
        </p:txBody>
      </p:sp>
      <p:sp>
        <p:nvSpPr>
          <p:cNvPr id="6" name="Slide Number Placeholder 5"/>
          <p:cNvSpPr>
            <a:spLocks noGrp="1"/>
          </p:cNvSpPr>
          <p:nvPr>
            <p:ph type="sldNum" sz="quarter" idx="12"/>
          </p:nvPr>
        </p:nvSpPr>
        <p:spPr/>
        <p:txBody>
          <a:bodyPr/>
          <a:lstStyle/>
          <a:p>
            <a:fld id="{E2953C3B-5046-4F13-B3FA-93CE37C6E5FE}" type="slidenum">
              <a:rPr lang="en-GB" smtClean="0"/>
              <a:pPr/>
              <a:t>‹#›</a:t>
            </a:fld>
            <a:endParaRPr lang="en-GB"/>
          </a:p>
        </p:txBody>
      </p:sp>
    </p:spTree>
    <p:extLst>
      <p:ext uri="{BB962C8B-B14F-4D97-AF65-F5344CB8AC3E}">
        <p14:creationId xmlns:p14="http://schemas.microsoft.com/office/powerpoint/2010/main" val="49026733"/>
      </p:ext>
    </p:extLst>
  </p:cSld>
  <p:clrMapOvr>
    <a:masterClrMapping/>
  </p:clrMapOvr>
  <p:transition>
    <p:cover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4E9EB71-54FA-4C87-BEA3-EC0997CED4FA}" type="datetimeFigureOut">
              <a:rPr lang="en-GB" smtClean="0"/>
              <a:pPr/>
              <a:t>24/02/2022</a:t>
            </a:fld>
            <a:endParaRPr lang="en-GB"/>
          </a:p>
        </p:txBody>
      </p:sp>
      <p:sp>
        <p:nvSpPr>
          <p:cNvPr id="6" name="Slide Number Placeholder 5"/>
          <p:cNvSpPr>
            <a:spLocks noGrp="1"/>
          </p:cNvSpPr>
          <p:nvPr>
            <p:ph type="sldNum" sz="quarter" idx="12"/>
          </p:nvPr>
        </p:nvSpPr>
        <p:spPr/>
        <p:txBody>
          <a:bodyPr/>
          <a:lstStyle/>
          <a:p>
            <a:fld id="{E2953C3B-5046-4F13-B3FA-93CE37C6E5FE}" type="slidenum">
              <a:rPr lang="en-GB" smtClean="0"/>
              <a:pPr/>
              <a:t>‹#›</a:t>
            </a:fld>
            <a:endParaRPr lang="en-GB"/>
          </a:p>
        </p:txBody>
      </p:sp>
    </p:spTree>
    <p:extLst>
      <p:ext uri="{BB962C8B-B14F-4D97-AF65-F5344CB8AC3E}">
        <p14:creationId xmlns:p14="http://schemas.microsoft.com/office/powerpoint/2010/main" val="781669792"/>
      </p:ext>
    </p:extLst>
  </p:cSld>
  <p:clrMapOvr>
    <a:masterClrMapping/>
  </p:clrMapOvr>
  <p:transition>
    <p:cover dir="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533400"/>
            <a:ext cx="10363200" cy="762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914400" y="1752600"/>
            <a:ext cx="5080000" cy="4419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752600"/>
            <a:ext cx="5080000" cy="4419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914400" y="6324600"/>
            <a:ext cx="2540000" cy="457200"/>
          </a:xfrm>
        </p:spPr>
        <p:txBody>
          <a:bodyPr/>
          <a:lstStyle>
            <a:lvl1pPr>
              <a:defRPr/>
            </a:lvl1pPr>
          </a:lstStyle>
          <a:p>
            <a:fld id="{54E9EB71-54FA-4C87-BEA3-EC0997CED4FA}" type="datetimeFigureOut">
              <a:rPr lang="en-GB" smtClean="0"/>
              <a:pPr/>
              <a:t>24/02/2022</a:t>
            </a:fld>
            <a:endParaRPr lang="en-GB"/>
          </a:p>
        </p:txBody>
      </p:sp>
      <p:sp>
        <p:nvSpPr>
          <p:cNvPr id="6" name="Footer Placeholder 5"/>
          <p:cNvSpPr>
            <a:spLocks noGrp="1"/>
          </p:cNvSpPr>
          <p:nvPr>
            <p:ph type="ftr" sz="quarter" idx="11"/>
          </p:nvPr>
        </p:nvSpPr>
        <p:spPr>
          <a:xfrm>
            <a:off x="4165600" y="6324600"/>
            <a:ext cx="3860800" cy="457200"/>
          </a:xfrm>
          <a:prstGeom prst="rect">
            <a:avLst/>
          </a:prstGeom>
        </p:spPr>
        <p:txBody>
          <a:bodyPr/>
          <a:lstStyle>
            <a:lvl1pPr>
              <a:defRPr/>
            </a:lvl1pPr>
          </a:lstStyle>
          <a:p>
            <a:endParaRPr lang="en-GB"/>
          </a:p>
        </p:txBody>
      </p:sp>
      <p:sp>
        <p:nvSpPr>
          <p:cNvPr id="7" name="Slide Number Placeholder 6"/>
          <p:cNvSpPr>
            <a:spLocks noGrp="1"/>
          </p:cNvSpPr>
          <p:nvPr>
            <p:ph type="sldNum" sz="quarter" idx="12"/>
          </p:nvPr>
        </p:nvSpPr>
        <p:spPr>
          <a:xfrm>
            <a:off x="8737600" y="6324600"/>
            <a:ext cx="2540000" cy="457200"/>
          </a:xfrm>
        </p:spPr>
        <p:txBody>
          <a:bodyPr/>
          <a:lstStyle>
            <a:lvl1pPr>
              <a:defRPr/>
            </a:lvl1pPr>
          </a:lstStyle>
          <a:p>
            <a:fld id="{E2953C3B-5046-4F13-B3FA-93CE37C6E5FE}" type="slidenum">
              <a:rPr lang="en-GB" smtClean="0"/>
              <a:pPr/>
              <a:t>‹#›</a:t>
            </a:fld>
            <a:endParaRPr lang="en-GB"/>
          </a:p>
        </p:txBody>
      </p:sp>
    </p:spTree>
    <p:extLst>
      <p:ext uri="{BB962C8B-B14F-4D97-AF65-F5344CB8AC3E}">
        <p14:creationId xmlns:p14="http://schemas.microsoft.com/office/powerpoint/2010/main" val="1231689137"/>
      </p:ext>
    </p:extLst>
  </p:cSld>
  <p:clrMapOvr>
    <a:masterClrMapping/>
  </p:clrMapOvr>
  <p:transition>
    <p:cover dir="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533400"/>
            <a:ext cx="10363200" cy="762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914400" y="1752600"/>
            <a:ext cx="5080000" cy="4419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6197600" y="1752600"/>
            <a:ext cx="5080000" cy="2133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6197600" y="4038600"/>
            <a:ext cx="5080000" cy="2133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Date Placeholder 5"/>
          <p:cNvSpPr>
            <a:spLocks noGrp="1"/>
          </p:cNvSpPr>
          <p:nvPr>
            <p:ph type="dt" sz="half" idx="10"/>
          </p:nvPr>
        </p:nvSpPr>
        <p:spPr>
          <a:xfrm>
            <a:off x="914400" y="6324600"/>
            <a:ext cx="2540000" cy="457200"/>
          </a:xfrm>
        </p:spPr>
        <p:txBody>
          <a:bodyPr/>
          <a:lstStyle>
            <a:lvl1pPr>
              <a:defRPr/>
            </a:lvl1pPr>
          </a:lstStyle>
          <a:p>
            <a:fld id="{54E9EB71-54FA-4C87-BEA3-EC0997CED4FA}" type="datetimeFigureOut">
              <a:rPr lang="en-GB" smtClean="0"/>
              <a:pPr/>
              <a:t>24/02/2022</a:t>
            </a:fld>
            <a:endParaRPr lang="en-GB"/>
          </a:p>
        </p:txBody>
      </p:sp>
      <p:sp>
        <p:nvSpPr>
          <p:cNvPr id="7" name="Footer Placeholder 6"/>
          <p:cNvSpPr>
            <a:spLocks noGrp="1"/>
          </p:cNvSpPr>
          <p:nvPr>
            <p:ph type="ftr" sz="quarter" idx="11"/>
          </p:nvPr>
        </p:nvSpPr>
        <p:spPr>
          <a:xfrm>
            <a:off x="4165600" y="6324600"/>
            <a:ext cx="3860800" cy="457200"/>
          </a:xfrm>
          <a:prstGeom prst="rect">
            <a:avLst/>
          </a:prstGeom>
        </p:spPr>
        <p:txBody>
          <a:bodyPr/>
          <a:lstStyle>
            <a:lvl1pPr>
              <a:defRPr/>
            </a:lvl1pPr>
          </a:lstStyle>
          <a:p>
            <a:endParaRPr lang="en-GB"/>
          </a:p>
        </p:txBody>
      </p:sp>
      <p:sp>
        <p:nvSpPr>
          <p:cNvPr id="8" name="Slide Number Placeholder 7"/>
          <p:cNvSpPr>
            <a:spLocks noGrp="1"/>
          </p:cNvSpPr>
          <p:nvPr>
            <p:ph type="sldNum" sz="quarter" idx="12"/>
          </p:nvPr>
        </p:nvSpPr>
        <p:spPr>
          <a:xfrm>
            <a:off x="8737600" y="6324600"/>
            <a:ext cx="2540000" cy="457200"/>
          </a:xfrm>
        </p:spPr>
        <p:txBody>
          <a:bodyPr/>
          <a:lstStyle>
            <a:lvl1pPr>
              <a:defRPr/>
            </a:lvl1pPr>
          </a:lstStyle>
          <a:p>
            <a:fld id="{E2953C3B-5046-4F13-B3FA-93CE37C6E5FE}" type="slidenum">
              <a:rPr lang="en-GB" smtClean="0"/>
              <a:pPr/>
              <a:t>‹#›</a:t>
            </a:fld>
            <a:endParaRPr lang="en-GB"/>
          </a:p>
        </p:txBody>
      </p:sp>
    </p:spTree>
    <p:extLst>
      <p:ext uri="{BB962C8B-B14F-4D97-AF65-F5344CB8AC3E}">
        <p14:creationId xmlns:p14="http://schemas.microsoft.com/office/powerpoint/2010/main" val="2941714952"/>
      </p:ext>
    </p:extLst>
  </p:cSld>
  <p:clrMapOvr>
    <a:masterClrMapping/>
  </p:clrMapOvr>
  <p:transition>
    <p:cover dir="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54E9EB71-54FA-4C87-BEA3-EC0997CED4FA}" type="datetimeFigureOut">
              <a:rPr lang="en-GB" smtClean="0"/>
              <a:pPr/>
              <a:t>24/02/2022</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E2953C3B-5046-4F13-B3FA-93CE37C6E5FE}" type="slidenum">
              <a:rPr lang="en-GB" smtClean="0"/>
              <a:pPr/>
              <a:t>‹#›</a:t>
            </a:fld>
            <a:endParaRPr lang="en-GB"/>
          </a:p>
        </p:txBody>
      </p:sp>
      <p:pic>
        <p:nvPicPr>
          <p:cNvPr id="7" name="Picture 56" descr="sign(small)"/>
          <p:cNvPicPr>
            <a:picLocks noChangeAspect="1" noChangeArrowheads="1"/>
          </p:cNvPicPr>
          <p:nvPr/>
        </p:nvPicPr>
        <p:blipFill>
          <a:blip r:embed="rId16" cstate="print"/>
          <a:srcRect/>
          <a:stretch>
            <a:fillRect/>
          </a:stretch>
        </p:blipFill>
        <p:spPr bwMode="auto">
          <a:xfrm>
            <a:off x="203201" y="587375"/>
            <a:ext cx="793751" cy="768350"/>
          </a:xfrm>
          <a:prstGeom prst="rect">
            <a:avLst/>
          </a:prstGeom>
          <a:noFill/>
          <a:ln w="9525">
            <a:noFill/>
            <a:miter lim="800000"/>
            <a:headEnd/>
            <a:tailEnd/>
          </a:ln>
        </p:spPr>
      </p:pic>
    </p:spTree>
    <p:extLst>
      <p:ext uri="{BB962C8B-B14F-4D97-AF65-F5344CB8AC3E}">
        <p14:creationId xmlns:p14="http://schemas.microsoft.com/office/powerpoint/2010/main" val="26024262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ransition>
    <p:cover dir="r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video" Target="https://www.youtube.com/embed/Cy3V3KR1LWc?feature=oembed" TargetMode="Externa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32.jpeg"/><Relationship Id="rId4" Type="http://schemas.openxmlformats.org/officeDocument/2006/relationships/image" Target="../media/image31.pn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ags" Target="../tags/tag3.xml"/><Relationship Id="rId5" Type="http://schemas.openxmlformats.org/officeDocument/2006/relationships/image" Target="../media/image32.jpeg"/><Relationship Id="rId4" Type="http://schemas.openxmlformats.org/officeDocument/2006/relationships/image" Target="../media/image34.png"/></Relationships>
</file>

<file path=ppt/slides/_rels/slide4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4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5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slideLayout" Target="../slideLayouts/slideLayout2.xml"/><Relationship Id="rId1" Type="http://schemas.openxmlformats.org/officeDocument/2006/relationships/video" Target="https://www.youtube.com/embed/uftmATRw6xg?start=265&amp;feature=oembed" TargetMode="External"/></Relationships>
</file>

<file path=ppt/slides/_rels/slide5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9B06CC6-33BC-439A-8E44-CD10433C4B45}"/>
              </a:ext>
            </a:extLst>
          </p:cNvPr>
          <p:cNvPicPr>
            <a:picLocks noChangeAspect="1"/>
          </p:cNvPicPr>
          <p:nvPr/>
        </p:nvPicPr>
        <p:blipFill>
          <a:blip r:embed="rId3"/>
          <a:stretch>
            <a:fillRect/>
          </a:stretch>
        </p:blipFill>
        <p:spPr>
          <a:xfrm>
            <a:off x="0" y="0"/>
            <a:ext cx="12195178" cy="5702968"/>
          </a:xfrm>
          <a:prstGeom prst="rect">
            <a:avLst/>
          </a:prstGeom>
        </p:spPr>
      </p:pic>
      <p:sp>
        <p:nvSpPr>
          <p:cNvPr id="8" name="Rectangle 7">
            <a:extLst>
              <a:ext uri="{FF2B5EF4-FFF2-40B4-BE49-F238E27FC236}">
                <a16:creationId xmlns:a16="http://schemas.microsoft.com/office/drawing/2014/main" id="{E49DE741-8EE9-450F-8152-AF4493BC674B}"/>
              </a:ext>
            </a:extLst>
          </p:cNvPr>
          <p:cNvSpPr/>
          <p:nvPr/>
        </p:nvSpPr>
        <p:spPr>
          <a:xfrm>
            <a:off x="1678968" y="983209"/>
            <a:ext cx="8834063" cy="3914453"/>
          </a:xfrm>
          <a:prstGeom prst="rect">
            <a:avLst/>
          </a:prstGeom>
          <a:solidFill>
            <a:srgbClr val="FFFFFF">
              <a:alpha val="8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dirty="0">
              <a:solidFill>
                <a:schemeClr val="tx1"/>
              </a:solidFill>
            </a:endParaRPr>
          </a:p>
          <a:p>
            <a:pPr algn="ctr"/>
            <a:r>
              <a:rPr lang="en-GB" sz="4400" dirty="0">
                <a:solidFill>
                  <a:schemeClr val="tx1"/>
                </a:solidFill>
              </a:rPr>
              <a:t>Design for Additive </a:t>
            </a:r>
          </a:p>
          <a:p>
            <a:pPr algn="ctr"/>
            <a:r>
              <a:rPr lang="en-GB" sz="4400" dirty="0">
                <a:solidFill>
                  <a:schemeClr val="tx1"/>
                </a:solidFill>
              </a:rPr>
              <a:t>Manufacturing</a:t>
            </a:r>
          </a:p>
          <a:p>
            <a:pPr algn="ctr"/>
            <a:endParaRPr lang="en-GB" sz="2400" dirty="0">
              <a:solidFill>
                <a:schemeClr val="tx1"/>
              </a:solidFill>
            </a:endParaRPr>
          </a:p>
          <a:p>
            <a:pPr algn="ctr"/>
            <a:r>
              <a:rPr lang="en-GB" sz="2800" dirty="0">
                <a:solidFill>
                  <a:schemeClr val="tx1"/>
                </a:solidFill>
              </a:rPr>
              <a:t>Jordan R. Jenkins</a:t>
            </a:r>
          </a:p>
        </p:txBody>
      </p:sp>
    </p:spTree>
    <p:extLst>
      <p:ext uri="{BB962C8B-B14F-4D97-AF65-F5344CB8AC3E}">
        <p14:creationId xmlns:p14="http://schemas.microsoft.com/office/powerpoint/2010/main" val="4144746128"/>
      </p:ext>
    </p:extLst>
  </p:cSld>
  <p:clrMapOvr>
    <a:masterClrMapping/>
  </p:clrMapOvr>
  <p:transition>
    <p:cover dir="r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143FEC6-F9E6-4C9D-A740-4FA11C3C79C4}"/>
              </a:ext>
            </a:extLst>
          </p:cNvPr>
          <p:cNvPicPr>
            <a:picLocks noChangeAspect="1"/>
          </p:cNvPicPr>
          <p:nvPr/>
        </p:nvPicPr>
        <p:blipFill>
          <a:blip r:embed="rId3"/>
          <a:stretch>
            <a:fillRect/>
          </a:stretch>
        </p:blipFill>
        <p:spPr>
          <a:xfrm>
            <a:off x="387896" y="2020860"/>
            <a:ext cx="5326186" cy="2816280"/>
          </a:xfrm>
          <a:prstGeom prst="rect">
            <a:avLst/>
          </a:prstGeom>
        </p:spPr>
      </p:pic>
      <p:pic>
        <p:nvPicPr>
          <p:cNvPr id="1035" name="Picture 11" descr="Host interactive online meetings | Poll Everywhere">
            <a:extLst>
              <a:ext uri="{FF2B5EF4-FFF2-40B4-BE49-F238E27FC236}">
                <a16:creationId xmlns:a16="http://schemas.microsoft.com/office/drawing/2014/main" id="{190720D5-48BB-40F5-B03A-E9E452714F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11846" y="241903"/>
            <a:ext cx="6568308" cy="1075029"/>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28DEA360-519D-4555-BEA0-9978450E1BE7}"/>
              </a:ext>
            </a:extLst>
          </p:cNvPr>
          <p:cNvSpPr txBox="1"/>
          <p:nvPr/>
        </p:nvSpPr>
        <p:spPr>
          <a:xfrm>
            <a:off x="6477918" y="1498102"/>
            <a:ext cx="5326186" cy="2118209"/>
          </a:xfrm>
          <a:prstGeom prst="rect">
            <a:avLst/>
          </a:prstGeom>
          <a:noFill/>
        </p:spPr>
        <p:txBody>
          <a:bodyPr wrap="square" rtlCol="0">
            <a:spAutoFit/>
          </a:bodyPr>
          <a:lstStyle/>
          <a:p>
            <a:pPr algn="ctr">
              <a:lnSpc>
                <a:spcPct val="150000"/>
              </a:lnSpc>
            </a:pPr>
            <a:r>
              <a:rPr lang="en-GB" b="1" dirty="0"/>
              <a:t>For Smart Phone &amp; Tablet (recommended)</a:t>
            </a:r>
          </a:p>
          <a:p>
            <a:pPr marL="342900" indent="-342900" algn="ctr">
              <a:lnSpc>
                <a:spcPct val="150000"/>
              </a:lnSpc>
              <a:buFont typeface="+mj-lt"/>
              <a:buAutoNum type="arabicPeriod"/>
            </a:pPr>
            <a:r>
              <a:rPr lang="en-GB" dirty="0"/>
              <a:t>Download </a:t>
            </a:r>
            <a:r>
              <a:rPr lang="en-GB" b="1" dirty="0"/>
              <a:t>Poll Everywhere </a:t>
            </a:r>
            <a:r>
              <a:rPr lang="en-GB" dirty="0"/>
              <a:t>from the app store</a:t>
            </a:r>
          </a:p>
          <a:p>
            <a:pPr marL="342900" indent="-342900" algn="ctr">
              <a:lnSpc>
                <a:spcPct val="150000"/>
              </a:lnSpc>
              <a:buFont typeface="+mj-lt"/>
              <a:buAutoNum type="arabicPeriod"/>
            </a:pPr>
            <a:r>
              <a:rPr lang="en-GB" dirty="0"/>
              <a:t>Launch the app </a:t>
            </a:r>
          </a:p>
          <a:p>
            <a:pPr marL="342900" indent="-342900" algn="ctr">
              <a:lnSpc>
                <a:spcPct val="150000"/>
              </a:lnSpc>
              <a:buFont typeface="+mj-lt"/>
              <a:buAutoNum type="arabicPeriod"/>
            </a:pPr>
            <a:r>
              <a:rPr lang="en-GB" dirty="0"/>
              <a:t>Under “</a:t>
            </a:r>
            <a:r>
              <a:rPr lang="en-GB" i="1" dirty="0"/>
              <a:t>Join Presentation</a:t>
            </a:r>
            <a:r>
              <a:rPr lang="en-GB" dirty="0"/>
              <a:t>” enter: </a:t>
            </a:r>
            <a:r>
              <a:rPr lang="en-GB" b="1" dirty="0"/>
              <a:t>jordanjenkin530 </a:t>
            </a:r>
          </a:p>
        </p:txBody>
      </p:sp>
      <p:sp>
        <p:nvSpPr>
          <p:cNvPr id="17" name="TextBox 16">
            <a:extLst>
              <a:ext uri="{FF2B5EF4-FFF2-40B4-BE49-F238E27FC236}">
                <a16:creationId xmlns:a16="http://schemas.microsoft.com/office/drawing/2014/main" id="{73DEAD17-878C-45FB-ADF8-6D8689639F4F}"/>
              </a:ext>
            </a:extLst>
          </p:cNvPr>
          <p:cNvSpPr txBox="1"/>
          <p:nvPr/>
        </p:nvSpPr>
        <p:spPr>
          <a:xfrm>
            <a:off x="6477918" y="3797481"/>
            <a:ext cx="5326186" cy="1287212"/>
          </a:xfrm>
          <a:prstGeom prst="rect">
            <a:avLst/>
          </a:prstGeom>
          <a:noFill/>
        </p:spPr>
        <p:txBody>
          <a:bodyPr wrap="square" rtlCol="0">
            <a:spAutoFit/>
          </a:bodyPr>
          <a:lstStyle/>
          <a:p>
            <a:pPr algn="ctr">
              <a:lnSpc>
                <a:spcPct val="150000"/>
              </a:lnSpc>
            </a:pPr>
            <a:r>
              <a:rPr lang="en-GB" b="1" dirty="0"/>
              <a:t>For PC &amp; Laptop </a:t>
            </a:r>
          </a:p>
          <a:p>
            <a:pPr marL="342900" indent="-342900" algn="ctr">
              <a:lnSpc>
                <a:spcPct val="150000"/>
              </a:lnSpc>
              <a:buFont typeface="+mj-lt"/>
              <a:buAutoNum type="arabicPeriod"/>
            </a:pPr>
            <a:r>
              <a:rPr lang="en-GB" dirty="0"/>
              <a:t>Go to  </a:t>
            </a:r>
            <a:r>
              <a:rPr lang="en-GB" b="1" dirty="0"/>
              <a:t>PollEv.com</a:t>
            </a:r>
          </a:p>
          <a:p>
            <a:pPr marL="342900" indent="-342900" algn="ctr">
              <a:lnSpc>
                <a:spcPct val="150000"/>
              </a:lnSpc>
              <a:buFont typeface="+mj-lt"/>
              <a:buAutoNum type="arabicPeriod"/>
            </a:pPr>
            <a:r>
              <a:rPr lang="en-GB" dirty="0"/>
              <a:t>Enter: </a:t>
            </a:r>
            <a:r>
              <a:rPr lang="en-GB" b="1" dirty="0"/>
              <a:t> jordanjenkin530</a:t>
            </a:r>
            <a:endParaRPr lang="en-GB" dirty="0"/>
          </a:p>
        </p:txBody>
      </p:sp>
    </p:spTree>
    <p:extLst>
      <p:ext uri="{BB962C8B-B14F-4D97-AF65-F5344CB8AC3E}">
        <p14:creationId xmlns:p14="http://schemas.microsoft.com/office/powerpoint/2010/main" val="248109700"/>
      </p:ext>
    </p:extLst>
  </p:cSld>
  <p:clrMapOvr>
    <a:masterClrMapping/>
  </p:clrMapOvr>
  <p:transition>
    <p:cover dir="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99509-6DEF-4832-9611-2EDFDCB1C053}"/>
              </a:ext>
            </a:extLst>
          </p:cNvPr>
          <p:cNvSpPr>
            <a:spLocks noGrp="1"/>
          </p:cNvSpPr>
          <p:nvPr>
            <p:ph type="title"/>
          </p:nvPr>
        </p:nvSpPr>
        <p:spPr>
          <a:xfrm>
            <a:off x="3306725" y="242702"/>
            <a:ext cx="5578549" cy="1143000"/>
          </a:xfrm>
        </p:spPr>
        <p:txBody>
          <a:bodyPr>
            <a:normAutofit/>
          </a:bodyPr>
          <a:lstStyle/>
          <a:p>
            <a:r>
              <a:rPr lang="en-GB" sz="4000" dirty="0"/>
              <a:t>Session Overview</a:t>
            </a:r>
          </a:p>
        </p:txBody>
      </p:sp>
      <p:sp>
        <p:nvSpPr>
          <p:cNvPr id="9" name="Content Placeholder 2">
            <a:extLst>
              <a:ext uri="{FF2B5EF4-FFF2-40B4-BE49-F238E27FC236}">
                <a16:creationId xmlns:a16="http://schemas.microsoft.com/office/drawing/2014/main" id="{4DC0F2BC-5642-44A2-AB45-C76CB06D59F9}"/>
              </a:ext>
            </a:extLst>
          </p:cNvPr>
          <p:cNvSpPr>
            <a:spLocks noGrp="1"/>
          </p:cNvSpPr>
          <p:nvPr>
            <p:ph idx="1"/>
          </p:nvPr>
        </p:nvSpPr>
        <p:spPr>
          <a:xfrm>
            <a:off x="234241" y="1615606"/>
            <a:ext cx="11723516" cy="3626787"/>
          </a:xfrm>
        </p:spPr>
        <p:txBody>
          <a:bodyPr>
            <a:normAutofit/>
          </a:bodyPr>
          <a:lstStyle/>
          <a:p>
            <a:pPr marL="514350" indent="-514350">
              <a:spcAft>
                <a:spcPts val="600"/>
              </a:spcAft>
              <a:buFont typeface="+mj-lt"/>
              <a:buAutoNum type="arabicPeriod"/>
            </a:pPr>
            <a:r>
              <a:rPr lang="en-GB" sz="2800" dirty="0"/>
              <a:t>Recap on the fundamentals of additive manufacturing.</a:t>
            </a:r>
          </a:p>
          <a:p>
            <a:pPr marL="514350" indent="-514350">
              <a:spcAft>
                <a:spcPts val="600"/>
              </a:spcAft>
              <a:buFont typeface="+mj-lt"/>
              <a:buAutoNum type="arabicPeriod"/>
            </a:pPr>
            <a:r>
              <a:rPr lang="en-GB" sz="2800" dirty="0"/>
              <a:t>Review ‘Design for X’ principles, with particular attention paid to Design for Additive Manufacturing (</a:t>
            </a:r>
            <a:r>
              <a:rPr lang="en-GB" sz="2800" dirty="0" err="1"/>
              <a:t>DfAM</a:t>
            </a:r>
            <a:r>
              <a:rPr lang="en-GB" sz="2800" dirty="0"/>
              <a:t>).</a:t>
            </a:r>
          </a:p>
          <a:p>
            <a:pPr marL="514350" indent="-514350">
              <a:spcAft>
                <a:spcPts val="600"/>
              </a:spcAft>
              <a:buFont typeface="+mj-lt"/>
              <a:buAutoNum type="arabicPeriod"/>
            </a:pPr>
            <a:r>
              <a:rPr lang="en-GB" sz="2800" dirty="0"/>
              <a:t>Introduce key material properties, including: isotropy &amp; anisotropy in additive manufacturing.</a:t>
            </a:r>
          </a:p>
          <a:p>
            <a:pPr marL="514350" indent="-514350">
              <a:buFont typeface="+mj-lt"/>
              <a:buAutoNum type="arabicPeriod"/>
            </a:pPr>
            <a:r>
              <a:rPr lang="en-GB" sz="2800" dirty="0"/>
              <a:t>Discuss how the application of additive manufacturing can bring about design opportunities, including topology optimisation.</a:t>
            </a:r>
          </a:p>
          <a:p>
            <a:pPr marL="514350" indent="-514350">
              <a:buFont typeface="+mj-lt"/>
              <a:buAutoNum type="arabicPeriod"/>
            </a:pPr>
            <a:endParaRPr lang="en-GB" sz="2800" dirty="0"/>
          </a:p>
        </p:txBody>
      </p:sp>
    </p:spTree>
    <p:extLst>
      <p:ext uri="{BB962C8B-B14F-4D97-AF65-F5344CB8AC3E}">
        <p14:creationId xmlns:p14="http://schemas.microsoft.com/office/powerpoint/2010/main" val="2116384365"/>
      </p:ext>
    </p:extLst>
  </p:cSld>
  <p:clrMapOvr>
    <a:masterClrMapping/>
  </p:clrMapOvr>
  <p:transition>
    <p:cover dir="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4C6C59-2BE5-4CBE-AEF9-19592CEE9E4F}"/>
              </a:ext>
            </a:extLst>
          </p:cNvPr>
          <p:cNvSpPr>
            <a:spLocks noGrp="1"/>
          </p:cNvSpPr>
          <p:nvPr>
            <p:ph type="title"/>
          </p:nvPr>
        </p:nvSpPr>
        <p:spPr/>
        <p:txBody>
          <a:bodyPr/>
          <a:lstStyle/>
          <a:p>
            <a:r>
              <a:rPr lang="en-GB" dirty="0"/>
              <a:t>Recap – What is Additive Manufacturing?</a:t>
            </a:r>
          </a:p>
        </p:txBody>
      </p:sp>
      <p:sp>
        <p:nvSpPr>
          <p:cNvPr id="3" name="Content Placeholder 2">
            <a:extLst>
              <a:ext uri="{FF2B5EF4-FFF2-40B4-BE49-F238E27FC236}">
                <a16:creationId xmlns:a16="http://schemas.microsoft.com/office/drawing/2014/main" id="{C4869E44-2AA3-4EA3-B5D4-19B169C1F835}"/>
              </a:ext>
            </a:extLst>
          </p:cNvPr>
          <p:cNvSpPr>
            <a:spLocks noGrp="1"/>
          </p:cNvSpPr>
          <p:nvPr>
            <p:ph idx="1"/>
          </p:nvPr>
        </p:nvSpPr>
        <p:spPr>
          <a:xfrm>
            <a:off x="124180" y="1417638"/>
            <a:ext cx="7635519" cy="3301331"/>
          </a:xfrm>
        </p:spPr>
        <p:txBody>
          <a:bodyPr>
            <a:noAutofit/>
          </a:bodyPr>
          <a:lstStyle/>
          <a:p>
            <a:pPr>
              <a:spcBef>
                <a:spcPts val="600"/>
              </a:spcBef>
              <a:spcAft>
                <a:spcPts val="600"/>
              </a:spcAft>
              <a:buFont typeface="Wingdings" panose="05000000000000000000" pitchFamily="2" charset="2"/>
              <a:buChar char="§"/>
            </a:pPr>
            <a:r>
              <a:rPr lang="en-GB" sz="2600" dirty="0"/>
              <a:t>A layer-based automated manufacturing process, often referred to as 3D printing, capable of producing 3D-objects directly from 3D-CAD geometry.</a:t>
            </a:r>
          </a:p>
          <a:p>
            <a:pPr>
              <a:buFont typeface="Wingdings" panose="05000000000000000000" pitchFamily="2" charset="2"/>
              <a:buChar char="§"/>
            </a:pPr>
            <a:r>
              <a:rPr lang="en-GB" sz="2600" dirty="0"/>
              <a:t>Additive manufacturing seems new to many, but it has actually been around for several decades.</a:t>
            </a:r>
          </a:p>
          <a:p>
            <a:pPr>
              <a:buFont typeface="Wingdings" panose="05000000000000000000" pitchFamily="2" charset="2"/>
              <a:buChar char="§"/>
            </a:pPr>
            <a:r>
              <a:rPr lang="en-GB" sz="2600" dirty="0"/>
              <a:t>In the right applications, additive manufacturing delivers improved performance, complex geometries, single step processes and consolidated tooling &amp; assemblies.</a:t>
            </a:r>
          </a:p>
        </p:txBody>
      </p:sp>
      <p:pic>
        <p:nvPicPr>
          <p:cNvPr id="5" name="Picture 4" descr="A picture containing indoor, orange&#10;&#10;Description automatically generated">
            <a:extLst>
              <a:ext uri="{FF2B5EF4-FFF2-40B4-BE49-F238E27FC236}">
                <a16:creationId xmlns:a16="http://schemas.microsoft.com/office/drawing/2014/main" id="{53415954-EEF1-4753-8777-2FDB53925DAE}"/>
              </a:ext>
            </a:extLst>
          </p:cNvPr>
          <p:cNvPicPr>
            <a:picLocks noChangeAspect="1"/>
          </p:cNvPicPr>
          <p:nvPr/>
        </p:nvPicPr>
        <p:blipFill rotWithShape="1">
          <a:blip r:embed="rId3">
            <a:extLst>
              <a:ext uri="{28A0092B-C50C-407E-A947-70E740481C1C}">
                <a14:useLocalDpi xmlns:a14="http://schemas.microsoft.com/office/drawing/2010/main" val="0"/>
              </a:ext>
            </a:extLst>
          </a:blip>
          <a:srcRect l="28947"/>
          <a:stretch/>
        </p:blipFill>
        <p:spPr>
          <a:xfrm>
            <a:off x="8001000" y="1670384"/>
            <a:ext cx="3965743" cy="3517231"/>
          </a:xfrm>
          <a:prstGeom prst="rect">
            <a:avLst/>
          </a:prstGeom>
        </p:spPr>
      </p:pic>
    </p:spTree>
    <p:extLst>
      <p:ext uri="{BB962C8B-B14F-4D97-AF65-F5344CB8AC3E}">
        <p14:creationId xmlns:p14="http://schemas.microsoft.com/office/powerpoint/2010/main" val="3999873158"/>
      </p:ext>
    </p:extLst>
  </p:cSld>
  <p:clrMapOvr>
    <a:masterClrMapping/>
  </p:clrMapOvr>
  <p:transition>
    <p:cover dir="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AE4E5-DB61-4BAB-83D3-598EFC344ABA}"/>
              </a:ext>
            </a:extLst>
          </p:cNvPr>
          <p:cNvSpPr>
            <a:spLocks noGrp="1"/>
          </p:cNvSpPr>
          <p:nvPr>
            <p:ph type="title"/>
          </p:nvPr>
        </p:nvSpPr>
        <p:spPr>
          <a:xfrm>
            <a:off x="304800" y="540667"/>
            <a:ext cx="11582400" cy="1143000"/>
          </a:xfrm>
        </p:spPr>
        <p:txBody>
          <a:bodyPr>
            <a:normAutofit fontScale="90000"/>
          </a:bodyPr>
          <a:lstStyle/>
          <a:p>
            <a:r>
              <a:rPr lang="en-GB" dirty="0"/>
              <a:t>Recognised Industrial Technique or Exotic Niche?</a:t>
            </a:r>
            <a:br>
              <a:rPr lang="en-GB" dirty="0"/>
            </a:br>
            <a:r>
              <a:rPr lang="en-GB" sz="2700" i="1" dirty="0"/>
              <a:t>(It’s not just a rapid prototyping tool you know!)</a:t>
            </a:r>
            <a:endParaRPr lang="en-GB" i="1" dirty="0"/>
          </a:p>
        </p:txBody>
      </p:sp>
      <p:sp>
        <p:nvSpPr>
          <p:cNvPr id="3" name="Content Placeholder 2">
            <a:extLst>
              <a:ext uri="{FF2B5EF4-FFF2-40B4-BE49-F238E27FC236}">
                <a16:creationId xmlns:a16="http://schemas.microsoft.com/office/drawing/2014/main" id="{31972C41-C301-4E23-B684-392547D52453}"/>
              </a:ext>
            </a:extLst>
          </p:cNvPr>
          <p:cNvSpPr>
            <a:spLocks noGrp="1"/>
          </p:cNvSpPr>
          <p:nvPr>
            <p:ph idx="1"/>
          </p:nvPr>
        </p:nvSpPr>
        <p:spPr>
          <a:xfrm>
            <a:off x="234950" y="1785267"/>
            <a:ext cx="11722100" cy="3917032"/>
          </a:xfrm>
        </p:spPr>
        <p:txBody>
          <a:bodyPr>
            <a:normAutofit lnSpcReduction="10000"/>
          </a:bodyPr>
          <a:lstStyle/>
          <a:p>
            <a:pPr>
              <a:spcAft>
                <a:spcPts val="600"/>
              </a:spcAft>
              <a:buFont typeface="Wingdings" panose="05000000000000000000" pitchFamily="2" charset="2"/>
              <a:buChar char="§"/>
            </a:pPr>
            <a:r>
              <a:rPr lang="en-GB" sz="2800" dirty="0"/>
              <a:t>Since the first additive manufacturing systems came about (Hull’s Stereolithography apparatus–1984), many within manufacturing have viewed it as an exotic niche or a tool limited to rapid prototyping.</a:t>
            </a:r>
          </a:p>
          <a:p>
            <a:pPr>
              <a:spcAft>
                <a:spcPts val="600"/>
              </a:spcAft>
              <a:buFont typeface="Wingdings" panose="05000000000000000000" pitchFamily="2" charset="2"/>
              <a:buChar char="§"/>
            </a:pPr>
            <a:r>
              <a:rPr lang="en-GB" sz="2800" dirty="0"/>
              <a:t>However the refinement of existing processes, development of new processes, and a ever increasing range of print materials has led to an increased adoption of such processes for the manufacture of finished/consumer grade products.</a:t>
            </a:r>
          </a:p>
          <a:p>
            <a:pPr>
              <a:buFont typeface="Wingdings" panose="05000000000000000000" pitchFamily="2" charset="2"/>
              <a:buChar char="§"/>
            </a:pPr>
            <a:r>
              <a:rPr lang="en-GB" sz="2800" dirty="0"/>
              <a:t>Additive manufacturing is widely considered to be core Industry 4.0 technology (and a enabler of ‘batch-size one’).</a:t>
            </a:r>
          </a:p>
        </p:txBody>
      </p:sp>
    </p:spTree>
    <p:extLst>
      <p:ext uri="{BB962C8B-B14F-4D97-AF65-F5344CB8AC3E}">
        <p14:creationId xmlns:p14="http://schemas.microsoft.com/office/powerpoint/2010/main" val="618747444"/>
      </p:ext>
    </p:extLst>
  </p:cSld>
  <p:clrMapOvr>
    <a:masterClrMapping/>
  </p:clrMapOvr>
  <p:transition>
    <p:cover dir="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2289D91-958D-4003-96CC-1FDC16E3ABE8}"/>
              </a:ext>
            </a:extLst>
          </p:cNvPr>
          <p:cNvSpPr>
            <a:spLocks noGrp="1"/>
          </p:cNvSpPr>
          <p:nvPr>
            <p:ph type="title"/>
          </p:nvPr>
        </p:nvSpPr>
        <p:spPr>
          <a:xfrm>
            <a:off x="609600" y="249238"/>
            <a:ext cx="10972800" cy="1143000"/>
          </a:xfrm>
        </p:spPr>
        <p:txBody>
          <a:bodyPr/>
          <a:lstStyle/>
          <a:p>
            <a:r>
              <a:rPr lang="en-GB" dirty="0"/>
              <a:t>The Rise of Additive Manufacturing</a:t>
            </a:r>
          </a:p>
        </p:txBody>
      </p:sp>
      <p:pic>
        <p:nvPicPr>
          <p:cNvPr id="8" name="Picture 7">
            <a:extLst>
              <a:ext uri="{FF2B5EF4-FFF2-40B4-BE49-F238E27FC236}">
                <a16:creationId xmlns:a16="http://schemas.microsoft.com/office/drawing/2014/main" id="{FA5EF2F2-9FD7-42FB-B813-B194C528CA50}"/>
              </a:ext>
            </a:extLst>
          </p:cNvPr>
          <p:cNvPicPr>
            <a:picLocks noChangeAspect="1"/>
          </p:cNvPicPr>
          <p:nvPr/>
        </p:nvPicPr>
        <p:blipFill>
          <a:blip r:embed="rId2"/>
          <a:stretch>
            <a:fillRect/>
          </a:stretch>
        </p:blipFill>
        <p:spPr>
          <a:xfrm>
            <a:off x="1955800" y="1218213"/>
            <a:ext cx="8280400" cy="4421573"/>
          </a:xfrm>
          <a:prstGeom prst="rect">
            <a:avLst/>
          </a:prstGeom>
        </p:spPr>
      </p:pic>
    </p:spTree>
    <p:extLst>
      <p:ext uri="{BB962C8B-B14F-4D97-AF65-F5344CB8AC3E}">
        <p14:creationId xmlns:p14="http://schemas.microsoft.com/office/powerpoint/2010/main" val="2166331744"/>
      </p:ext>
    </p:extLst>
  </p:cSld>
  <p:clrMapOvr>
    <a:masterClrMapping/>
  </p:clrMapOvr>
  <p:transition>
    <p:cover dir="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39F07-0DF5-4BFD-85C2-C601A18A3E09}"/>
              </a:ext>
            </a:extLst>
          </p:cNvPr>
          <p:cNvSpPr>
            <a:spLocks noGrp="1"/>
          </p:cNvSpPr>
          <p:nvPr>
            <p:ph type="title"/>
          </p:nvPr>
        </p:nvSpPr>
        <p:spPr>
          <a:xfrm>
            <a:off x="609599" y="108848"/>
            <a:ext cx="10972800" cy="1143000"/>
          </a:xfrm>
        </p:spPr>
        <p:txBody>
          <a:bodyPr/>
          <a:lstStyle/>
          <a:p>
            <a:r>
              <a:rPr lang="en-GB" dirty="0"/>
              <a:t>Additive Vs Subtractive Methods</a:t>
            </a:r>
          </a:p>
        </p:txBody>
      </p:sp>
      <p:pic>
        <p:nvPicPr>
          <p:cNvPr id="3076" name="Picture 4" descr="Home - Innopowder">
            <a:extLst>
              <a:ext uri="{FF2B5EF4-FFF2-40B4-BE49-F238E27FC236}">
                <a16:creationId xmlns:a16="http://schemas.microsoft.com/office/drawing/2014/main" id="{3FA7314F-8142-415C-B288-45D3725293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4652" y="1251848"/>
            <a:ext cx="7122695" cy="4354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5179728"/>
      </p:ext>
    </p:extLst>
  </p:cSld>
  <p:clrMapOvr>
    <a:masterClrMapping/>
  </p:clrMapOvr>
  <p:transition>
    <p:cover dir="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a:extLst>
              <a:ext uri="{FF2B5EF4-FFF2-40B4-BE49-F238E27FC236}">
                <a16:creationId xmlns:a16="http://schemas.microsoft.com/office/drawing/2014/main" id="{4A038707-203E-418B-B232-53DB98281A10}"/>
              </a:ext>
            </a:extLst>
          </p:cNvPr>
          <p:cNvGraphicFramePr>
            <a:graphicFrameLocks noGrp="1"/>
          </p:cNvGraphicFramePr>
          <p:nvPr>
            <p:extLst>
              <p:ext uri="{D42A27DB-BD31-4B8C-83A1-F6EECF244321}">
                <p14:modId xmlns:p14="http://schemas.microsoft.com/office/powerpoint/2010/main" val="3273764925"/>
              </p:ext>
            </p:extLst>
          </p:nvPr>
        </p:nvGraphicFramePr>
        <p:xfrm>
          <a:off x="271264" y="1368129"/>
          <a:ext cx="11649470" cy="4066927"/>
        </p:xfrm>
        <a:graphic>
          <a:graphicData uri="http://schemas.openxmlformats.org/drawingml/2006/table">
            <a:tbl>
              <a:tblPr firstRow="1" bandRow="1">
                <a:tableStyleId>{073A0DAA-6AF3-43AB-8588-CEC1D06C72B9}</a:tableStyleId>
              </a:tblPr>
              <a:tblGrid>
                <a:gridCol w="5782070">
                  <a:extLst>
                    <a:ext uri="{9D8B030D-6E8A-4147-A177-3AD203B41FA5}">
                      <a16:colId xmlns:a16="http://schemas.microsoft.com/office/drawing/2014/main" val="2937227783"/>
                    </a:ext>
                  </a:extLst>
                </a:gridCol>
                <a:gridCol w="5867400">
                  <a:extLst>
                    <a:ext uri="{9D8B030D-6E8A-4147-A177-3AD203B41FA5}">
                      <a16:colId xmlns:a16="http://schemas.microsoft.com/office/drawing/2014/main" val="3376354798"/>
                    </a:ext>
                  </a:extLst>
                </a:gridCol>
              </a:tblGrid>
              <a:tr h="34482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Additive Manufacturing </a:t>
                      </a:r>
                    </a:p>
                  </a:txBody>
                  <a:tcPr anchor="ctr">
                    <a:solidFill>
                      <a:srgbClr val="2A99B7"/>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Subtractive Manufacturing</a:t>
                      </a:r>
                    </a:p>
                  </a:txBody>
                  <a:tcPr anchor="ctr">
                    <a:solidFill>
                      <a:srgbClr val="2A99B7"/>
                    </a:solidFill>
                  </a:tcPr>
                </a:tc>
                <a:extLst>
                  <a:ext uri="{0D108BD9-81ED-4DB2-BD59-A6C34878D82A}">
                    <a16:rowId xmlns:a16="http://schemas.microsoft.com/office/drawing/2014/main" val="1909202253"/>
                  </a:ext>
                </a:extLst>
              </a:tr>
              <a:tr h="592207">
                <a:tc>
                  <a:txBody>
                    <a:bodyPr/>
                    <a:lstStyle/>
                    <a:p>
                      <a:pPr algn="l"/>
                      <a:r>
                        <a:rPr lang="en-GB" dirty="0"/>
                        <a:t>Creates the object geometry by sequentially adding layers.</a:t>
                      </a:r>
                    </a:p>
                  </a:txBody>
                  <a:tcPr/>
                </a:tc>
                <a:tc>
                  <a:txBody>
                    <a:bodyPr/>
                    <a:lstStyle/>
                    <a:p>
                      <a:pPr algn="l"/>
                      <a:r>
                        <a:rPr lang="en-GB" dirty="0"/>
                        <a:t>Removes material to create the component geometry.</a:t>
                      </a:r>
                    </a:p>
                  </a:txBody>
                  <a:tcPr/>
                </a:tc>
                <a:extLst>
                  <a:ext uri="{0D108BD9-81ED-4DB2-BD59-A6C34878D82A}">
                    <a16:rowId xmlns:a16="http://schemas.microsoft.com/office/drawing/2014/main" val="2807869574"/>
                  </a:ext>
                </a:extLst>
              </a:tr>
              <a:tr h="84601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Can produce parts that require detail within internal and enclosed geometries, attributed to the layers-by-layer fabrication.</a:t>
                      </a:r>
                    </a:p>
                  </a:txBody>
                  <a:tcPr/>
                </a:tc>
                <a:tc>
                  <a:txBody>
                    <a:bodyPr/>
                    <a:lstStyle/>
                    <a:p>
                      <a:pPr algn="l"/>
                      <a:r>
                        <a:rPr lang="en-GB" dirty="0"/>
                        <a:t>Not ideal / feasible for parts with particular intricacies and details, cannot easily create complex internal or closed geometries.</a:t>
                      </a:r>
                    </a:p>
                  </a:txBody>
                  <a:tcPr/>
                </a:tc>
                <a:extLst>
                  <a:ext uri="{0D108BD9-81ED-4DB2-BD59-A6C34878D82A}">
                    <a16:rowId xmlns:a16="http://schemas.microsoft.com/office/drawing/2014/main" val="286108745"/>
                  </a:ext>
                </a:extLst>
              </a:tr>
              <a:tr h="592207">
                <a:tc>
                  <a:txBody>
                    <a:bodyPr/>
                    <a:lstStyle/>
                    <a:p>
                      <a:pPr algn="l"/>
                      <a:r>
                        <a:rPr lang="en-GB" dirty="0"/>
                        <a:t>3D printers can be linked directly to execution software and programs executed remotely (fully automated)</a:t>
                      </a:r>
                    </a:p>
                  </a:txBody>
                  <a:tcPr/>
                </a:tc>
                <a:tc>
                  <a:txBody>
                    <a:bodyPr/>
                    <a:lstStyle/>
                    <a:p>
                      <a:pPr algn="l"/>
                      <a:r>
                        <a:rPr lang="en-GB" dirty="0"/>
                        <a:t>CNC operator/programmers required to generate tool paths and setup/tend machines (often partially automated)</a:t>
                      </a:r>
                    </a:p>
                  </a:txBody>
                  <a:tcPr/>
                </a:tc>
                <a:extLst>
                  <a:ext uri="{0D108BD9-81ED-4DB2-BD59-A6C34878D82A}">
                    <a16:rowId xmlns:a16="http://schemas.microsoft.com/office/drawing/2014/main" val="2984396434"/>
                  </a:ext>
                </a:extLst>
              </a:tr>
              <a:tr h="84601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Reduced reliance on machine tending and physical process monitoring.</a:t>
                      </a:r>
                    </a:p>
                  </a:txBody>
                  <a:tcPr/>
                </a:tc>
                <a:tc>
                  <a:txBody>
                    <a:bodyPr/>
                    <a:lstStyle/>
                    <a:p>
                      <a:pPr algn="l"/>
                      <a:r>
                        <a:rPr lang="en-GB" dirty="0"/>
                        <a:t>Loading/unloading, G-code/toolpath generation &amp; checking, component specific tooling and work holding etc.</a:t>
                      </a:r>
                    </a:p>
                  </a:txBody>
                  <a:tcPr/>
                </a:tc>
                <a:extLst>
                  <a:ext uri="{0D108BD9-81ED-4DB2-BD59-A6C34878D82A}">
                    <a16:rowId xmlns:a16="http://schemas.microsoft.com/office/drawing/2014/main" val="403906789"/>
                  </a:ext>
                </a:extLst>
              </a:tr>
              <a:tr h="592207">
                <a:tc>
                  <a:txBody>
                    <a:bodyPr/>
                    <a:lstStyle/>
                    <a:p>
                      <a:pPr algn="l"/>
                      <a:r>
                        <a:rPr lang="en-GB" dirty="0"/>
                        <a:t>Components often require post processing &amp; surface finishing (removing supports, sanding &amp; media blasting).</a:t>
                      </a:r>
                    </a:p>
                  </a:txBody>
                  <a:tcPr/>
                </a:tc>
                <a:tc>
                  <a:txBody>
                    <a:bodyPr/>
                    <a:lstStyle/>
                    <a:p>
                      <a:pPr algn="l"/>
                      <a:r>
                        <a:rPr lang="en-GB" dirty="0"/>
                        <a:t>Components can often be finished  in-process. </a:t>
                      </a:r>
                    </a:p>
                  </a:txBody>
                  <a:tcPr/>
                </a:tc>
                <a:extLst>
                  <a:ext uri="{0D108BD9-81ED-4DB2-BD59-A6C34878D82A}">
                    <a16:rowId xmlns:a16="http://schemas.microsoft.com/office/drawing/2014/main" val="2522213631"/>
                  </a:ext>
                </a:extLst>
              </a:tr>
            </a:tbl>
          </a:graphicData>
        </a:graphic>
      </p:graphicFrame>
      <p:sp>
        <p:nvSpPr>
          <p:cNvPr id="3" name="Title 1">
            <a:extLst>
              <a:ext uri="{FF2B5EF4-FFF2-40B4-BE49-F238E27FC236}">
                <a16:creationId xmlns:a16="http://schemas.microsoft.com/office/drawing/2014/main" id="{587DB0E8-CDEC-4129-BCCA-4E7027F3DA0E}"/>
              </a:ext>
            </a:extLst>
          </p:cNvPr>
          <p:cNvSpPr>
            <a:spLocks noGrp="1"/>
          </p:cNvSpPr>
          <p:nvPr>
            <p:ph type="title"/>
          </p:nvPr>
        </p:nvSpPr>
        <p:spPr>
          <a:xfrm>
            <a:off x="609599" y="225129"/>
            <a:ext cx="10972800" cy="1143000"/>
          </a:xfrm>
        </p:spPr>
        <p:txBody>
          <a:bodyPr/>
          <a:lstStyle/>
          <a:p>
            <a:r>
              <a:rPr lang="en-GB" dirty="0"/>
              <a:t>Additive Vs Subtractive Methods</a:t>
            </a:r>
          </a:p>
        </p:txBody>
      </p:sp>
    </p:spTree>
    <p:extLst>
      <p:ext uri="{BB962C8B-B14F-4D97-AF65-F5344CB8AC3E}">
        <p14:creationId xmlns:p14="http://schemas.microsoft.com/office/powerpoint/2010/main" val="2685324268"/>
      </p:ext>
    </p:extLst>
  </p:cSld>
  <p:clrMapOvr>
    <a:masterClrMapping/>
  </p:clrMapOvr>
  <p:transition>
    <p:cover dir="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46B56-4636-4770-B72E-5B15752B8763}"/>
              </a:ext>
            </a:extLst>
          </p:cNvPr>
          <p:cNvSpPr>
            <a:spLocks noGrp="1"/>
          </p:cNvSpPr>
          <p:nvPr>
            <p:ph type="title"/>
          </p:nvPr>
        </p:nvSpPr>
        <p:spPr/>
        <p:txBody>
          <a:bodyPr/>
          <a:lstStyle/>
          <a:p>
            <a:r>
              <a:rPr lang="en-GB" dirty="0"/>
              <a:t>The Volume vs Complexity Dilemma</a:t>
            </a:r>
          </a:p>
        </p:txBody>
      </p:sp>
      <p:pic>
        <p:nvPicPr>
          <p:cNvPr id="5" name="Picture 4">
            <a:extLst>
              <a:ext uri="{FF2B5EF4-FFF2-40B4-BE49-F238E27FC236}">
                <a16:creationId xmlns:a16="http://schemas.microsoft.com/office/drawing/2014/main" id="{4F3163DD-09B4-42ED-847F-478CFDEF7B63}"/>
              </a:ext>
            </a:extLst>
          </p:cNvPr>
          <p:cNvPicPr>
            <a:picLocks noChangeAspect="1"/>
          </p:cNvPicPr>
          <p:nvPr/>
        </p:nvPicPr>
        <p:blipFill rotWithShape="1">
          <a:blip r:embed="rId3"/>
          <a:srcRect l="1487"/>
          <a:stretch/>
        </p:blipFill>
        <p:spPr>
          <a:xfrm>
            <a:off x="869950" y="1325619"/>
            <a:ext cx="10452100" cy="4206761"/>
          </a:xfrm>
          <a:prstGeom prst="rect">
            <a:avLst/>
          </a:prstGeom>
        </p:spPr>
      </p:pic>
    </p:spTree>
    <p:extLst>
      <p:ext uri="{BB962C8B-B14F-4D97-AF65-F5344CB8AC3E}">
        <p14:creationId xmlns:p14="http://schemas.microsoft.com/office/powerpoint/2010/main" val="1695055991"/>
      </p:ext>
    </p:extLst>
  </p:cSld>
  <p:clrMapOvr>
    <a:masterClrMapping/>
  </p:clrMapOvr>
  <p:transition>
    <p:cover dir="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 name="Content Placeholder 2">
            <a:extLst>
              <a:ext uri="{FF2B5EF4-FFF2-40B4-BE49-F238E27FC236}">
                <a16:creationId xmlns:a16="http://schemas.microsoft.com/office/drawing/2014/main" id="{50578EAF-1A34-44F4-92F2-DA4D060266A8}"/>
              </a:ext>
            </a:extLst>
          </p:cNvPr>
          <p:cNvGraphicFramePr>
            <a:graphicFrameLocks/>
          </p:cNvGraphicFramePr>
          <p:nvPr>
            <p:extLst>
              <p:ext uri="{D42A27DB-BD31-4B8C-83A1-F6EECF244321}">
                <p14:modId xmlns:p14="http://schemas.microsoft.com/office/powerpoint/2010/main" val="1816389504"/>
              </p:ext>
            </p:extLst>
          </p:nvPr>
        </p:nvGraphicFramePr>
        <p:xfrm>
          <a:off x="401185" y="159953"/>
          <a:ext cx="5555114" cy="53950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3" name="Title 1">
            <a:extLst>
              <a:ext uri="{FF2B5EF4-FFF2-40B4-BE49-F238E27FC236}">
                <a16:creationId xmlns:a16="http://schemas.microsoft.com/office/drawing/2014/main" id="{A7DA5E72-90B8-438C-928E-310D9D0E0C6C}"/>
              </a:ext>
            </a:extLst>
          </p:cNvPr>
          <p:cNvSpPr>
            <a:spLocks noGrp="1"/>
          </p:cNvSpPr>
          <p:nvPr>
            <p:ph type="title"/>
          </p:nvPr>
        </p:nvSpPr>
        <p:spPr>
          <a:xfrm>
            <a:off x="6235702" y="2286000"/>
            <a:ext cx="5555114" cy="1143000"/>
          </a:xfrm>
        </p:spPr>
        <p:txBody>
          <a:bodyPr>
            <a:normAutofit fontScale="90000"/>
          </a:bodyPr>
          <a:lstStyle/>
          <a:p>
            <a:r>
              <a:rPr lang="en-GB" dirty="0"/>
              <a:t>Additive Manufacturing Classifications</a:t>
            </a:r>
          </a:p>
        </p:txBody>
      </p:sp>
    </p:spTree>
    <p:extLst>
      <p:ext uri="{BB962C8B-B14F-4D97-AF65-F5344CB8AC3E}">
        <p14:creationId xmlns:p14="http://schemas.microsoft.com/office/powerpoint/2010/main" val="1365808353"/>
      </p:ext>
    </p:extLst>
  </p:cSld>
  <p:clrMapOvr>
    <a:masterClrMapping/>
  </p:clrMapOvr>
  <p:transition>
    <p:cover dir="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B12F74-A6F2-404A-8AB1-A5F28C5A1FE8}"/>
              </a:ext>
            </a:extLst>
          </p:cNvPr>
          <p:cNvSpPr>
            <a:spLocks noGrp="1"/>
          </p:cNvSpPr>
          <p:nvPr>
            <p:ph type="title"/>
          </p:nvPr>
        </p:nvSpPr>
        <p:spPr>
          <a:xfrm>
            <a:off x="609600" y="338138"/>
            <a:ext cx="10972800" cy="1143000"/>
          </a:xfrm>
        </p:spPr>
        <p:txBody>
          <a:bodyPr/>
          <a:lstStyle/>
          <a:p>
            <a:r>
              <a:rPr lang="en-GB" dirty="0"/>
              <a:t>Generic AM Workflow</a:t>
            </a:r>
          </a:p>
        </p:txBody>
      </p:sp>
      <p:pic>
        <p:nvPicPr>
          <p:cNvPr id="5" name="Picture 4" descr="Diagram&#10;&#10;Description automatically generated">
            <a:extLst>
              <a:ext uri="{FF2B5EF4-FFF2-40B4-BE49-F238E27FC236}">
                <a16:creationId xmlns:a16="http://schemas.microsoft.com/office/drawing/2014/main" id="{88B686D0-A75C-432A-B30D-6D01EC8EDC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 y="1642269"/>
            <a:ext cx="11367167" cy="3573462"/>
          </a:xfrm>
          <a:prstGeom prst="rect">
            <a:avLst/>
          </a:prstGeom>
        </p:spPr>
      </p:pic>
    </p:spTree>
    <p:extLst>
      <p:ext uri="{BB962C8B-B14F-4D97-AF65-F5344CB8AC3E}">
        <p14:creationId xmlns:p14="http://schemas.microsoft.com/office/powerpoint/2010/main" val="4076918732"/>
      </p:ext>
    </p:extLst>
  </p:cSld>
  <p:clrMapOvr>
    <a:masterClrMapping/>
  </p:clrMapOvr>
  <p:transition>
    <p:cover dir="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0F3D94-52A2-46AB-A8C9-C9C8622461EF}"/>
              </a:ext>
            </a:extLst>
          </p:cNvPr>
          <p:cNvSpPr>
            <a:spLocks noGrp="1"/>
          </p:cNvSpPr>
          <p:nvPr>
            <p:ph type="title"/>
          </p:nvPr>
        </p:nvSpPr>
        <p:spPr/>
        <p:txBody>
          <a:bodyPr/>
          <a:lstStyle/>
          <a:p>
            <a:r>
              <a:rPr lang="en-GB" dirty="0"/>
              <a:t>Ten Additive Manufacturing Benefits</a:t>
            </a:r>
          </a:p>
        </p:txBody>
      </p:sp>
      <p:sp>
        <p:nvSpPr>
          <p:cNvPr id="3" name="Content Placeholder 2">
            <a:extLst>
              <a:ext uri="{FF2B5EF4-FFF2-40B4-BE49-F238E27FC236}">
                <a16:creationId xmlns:a16="http://schemas.microsoft.com/office/drawing/2014/main" id="{2A081921-3DF8-4E92-93D9-FCB28E44A8E3}"/>
              </a:ext>
            </a:extLst>
          </p:cNvPr>
          <p:cNvSpPr>
            <a:spLocks noGrp="1"/>
          </p:cNvSpPr>
          <p:nvPr>
            <p:ph idx="1"/>
          </p:nvPr>
        </p:nvSpPr>
        <p:spPr>
          <a:xfrm>
            <a:off x="226828" y="1488511"/>
            <a:ext cx="6737497" cy="4133258"/>
          </a:xfrm>
        </p:spPr>
        <p:txBody>
          <a:bodyPr>
            <a:normAutofit fontScale="62500" lnSpcReduction="20000"/>
          </a:bodyPr>
          <a:lstStyle/>
          <a:p>
            <a:pPr marL="457200" indent="-457200">
              <a:buFont typeface="+mj-lt"/>
              <a:buAutoNum type="arabicPeriod"/>
            </a:pPr>
            <a:r>
              <a:rPr lang="en-GB" sz="3400" dirty="0"/>
              <a:t>Can easily achieve complex design geometries.</a:t>
            </a:r>
          </a:p>
          <a:p>
            <a:pPr marL="457200" indent="-457200">
              <a:buFont typeface="+mj-lt"/>
              <a:buAutoNum type="arabicPeriod"/>
            </a:pPr>
            <a:r>
              <a:rPr lang="en-GB" sz="3400" dirty="0"/>
              <a:t>Allows for rapid prototyping (speed and cost).</a:t>
            </a:r>
          </a:p>
          <a:p>
            <a:pPr marL="457200" indent="-457200">
              <a:buFont typeface="+mj-lt"/>
              <a:buAutoNum type="arabicPeriod"/>
            </a:pPr>
            <a:r>
              <a:rPr lang="en-GB" sz="3400" dirty="0"/>
              <a:t>Improved design freedom and optimisation (lighter, stronger &amp; cheaper).</a:t>
            </a:r>
          </a:p>
          <a:p>
            <a:pPr marL="457200" indent="-457200">
              <a:buFont typeface="+mj-lt"/>
              <a:buAutoNum type="arabicPeriod"/>
            </a:pPr>
            <a:r>
              <a:rPr lang="en-GB" sz="3400" dirty="0"/>
              <a:t>Reduced material waste and energy consumption.</a:t>
            </a:r>
          </a:p>
          <a:p>
            <a:pPr marL="457200" indent="-457200">
              <a:buFont typeface="+mj-lt"/>
              <a:buAutoNum type="arabicPeriod"/>
            </a:pPr>
            <a:r>
              <a:rPr lang="en-GB" sz="3400" dirty="0"/>
              <a:t>Reduced tooling constraint/specificity &amp; Continuous product improvement opportunity.</a:t>
            </a:r>
          </a:p>
          <a:p>
            <a:pPr marL="457200" indent="-457200">
              <a:buFont typeface="+mj-lt"/>
              <a:buAutoNum type="arabicPeriod"/>
            </a:pPr>
            <a:r>
              <a:rPr lang="en-GB" sz="3400" dirty="0"/>
              <a:t>Less reliance on inventory (consolidated materials).</a:t>
            </a:r>
          </a:p>
          <a:p>
            <a:pPr marL="457200" indent="-457200">
              <a:buFont typeface="+mj-lt"/>
              <a:buAutoNum type="arabicPeriod"/>
            </a:pPr>
            <a:r>
              <a:rPr lang="en-GB" sz="3400" dirty="0"/>
              <a:t>Ever Improving cost of entry.</a:t>
            </a:r>
          </a:p>
          <a:p>
            <a:pPr marL="457200" indent="-457200">
              <a:buFont typeface="+mj-lt"/>
              <a:buAutoNum type="arabicPeriod"/>
            </a:pPr>
            <a:r>
              <a:rPr lang="en-GB" sz="3400" dirty="0"/>
              <a:t>Consolidation of components/assemblies.</a:t>
            </a:r>
          </a:p>
          <a:p>
            <a:pPr marL="457200" indent="-457200">
              <a:buFont typeface="+mj-lt"/>
              <a:buAutoNum type="arabicPeriod"/>
            </a:pPr>
            <a:r>
              <a:rPr lang="en-GB" sz="3400" dirty="0"/>
              <a:t>Often more cost effective for small production volumes than producing bespoke tooling.</a:t>
            </a:r>
          </a:p>
          <a:p>
            <a:pPr marL="457200" indent="-457200">
              <a:buFont typeface="+mj-lt"/>
              <a:buAutoNum type="arabicPeriod"/>
            </a:pPr>
            <a:r>
              <a:rPr lang="en-GB" sz="3400" dirty="0"/>
              <a:t>Recreate and optimise legacy parts.</a:t>
            </a:r>
          </a:p>
          <a:p>
            <a:pPr marL="457200" indent="-457200">
              <a:buFont typeface="+mj-lt"/>
              <a:buAutoNum type="arabicPeriod"/>
            </a:pPr>
            <a:endParaRPr lang="en-GB" sz="2400" dirty="0"/>
          </a:p>
          <a:p>
            <a:endParaRPr lang="en-GB" sz="2400" dirty="0"/>
          </a:p>
        </p:txBody>
      </p:sp>
      <p:pic>
        <p:nvPicPr>
          <p:cNvPr id="2052" name="Picture 4" descr="3D-Printed 'Bionic' Parts Could Revolutionize Aerospace Design | GE News">
            <a:extLst>
              <a:ext uri="{FF2B5EF4-FFF2-40B4-BE49-F238E27FC236}">
                <a16:creationId xmlns:a16="http://schemas.microsoft.com/office/drawing/2014/main" id="{DFF4F97C-D304-414E-A10D-6D92052DDF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3233" y="1488511"/>
            <a:ext cx="4499167" cy="331735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71F40601-8CA1-44E8-AB92-D7F534CCD961}"/>
              </a:ext>
            </a:extLst>
          </p:cNvPr>
          <p:cNvSpPr txBox="1"/>
          <p:nvPr/>
        </p:nvSpPr>
        <p:spPr>
          <a:xfrm>
            <a:off x="7332904" y="4876742"/>
            <a:ext cx="3999824" cy="646331"/>
          </a:xfrm>
          <a:prstGeom prst="rect">
            <a:avLst/>
          </a:prstGeom>
          <a:noFill/>
        </p:spPr>
        <p:txBody>
          <a:bodyPr wrap="square" rtlCol="0">
            <a:spAutoFit/>
          </a:bodyPr>
          <a:lstStyle/>
          <a:p>
            <a:pPr algn="ctr"/>
            <a:r>
              <a:rPr lang="en-GB" i="1" dirty="0"/>
              <a:t>(Airbus 3D printing enabled topology optimisation)</a:t>
            </a:r>
          </a:p>
        </p:txBody>
      </p:sp>
    </p:spTree>
    <p:extLst>
      <p:ext uri="{BB962C8B-B14F-4D97-AF65-F5344CB8AC3E}">
        <p14:creationId xmlns:p14="http://schemas.microsoft.com/office/powerpoint/2010/main" val="1146398429"/>
      </p:ext>
    </p:extLst>
  </p:cSld>
  <p:clrMapOvr>
    <a:masterClrMapping/>
  </p:clrMapOvr>
  <p:transition>
    <p:cover dir="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Airbus 3D Printing technology transformation underway">
            <a:hlinkClick r:id="" action="ppaction://media"/>
            <a:extLst>
              <a:ext uri="{FF2B5EF4-FFF2-40B4-BE49-F238E27FC236}">
                <a16:creationId xmlns:a16="http://schemas.microsoft.com/office/drawing/2014/main" id="{4A503FFF-0EF9-40A1-AEC6-8AF5770E227C}"/>
              </a:ext>
            </a:extLst>
          </p:cNvPr>
          <p:cNvPicPr>
            <a:picLocks noGrp="1" noRot="1" noChangeAspect="1"/>
          </p:cNvPicPr>
          <p:nvPr>
            <p:ph idx="1"/>
            <a:videoFile r:link="rId1"/>
          </p:nvPr>
        </p:nvPicPr>
        <p:blipFill>
          <a:blip r:embed="rId3"/>
          <a:stretch>
            <a:fillRect/>
          </a:stretch>
        </p:blipFill>
        <p:spPr>
          <a:xfrm>
            <a:off x="297230" y="285028"/>
            <a:ext cx="7678370" cy="4888312"/>
          </a:xfrm>
          <a:prstGeom prst="rect">
            <a:avLst/>
          </a:prstGeom>
        </p:spPr>
      </p:pic>
      <p:sp>
        <p:nvSpPr>
          <p:cNvPr id="7" name="TextBox 6">
            <a:extLst>
              <a:ext uri="{FF2B5EF4-FFF2-40B4-BE49-F238E27FC236}">
                <a16:creationId xmlns:a16="http://schemas.microsoft.com/office/drawing/2014/main" id="{5D6786B2-4169-4D95-802C-5FA4B8395A34}"/>
              </a:ext>
            </a:extLst>
          </p:cNvPr>
          <p:cNvSpPr txBox="1"/>
          <p:nvPr/>
        </p:nvSpPr>
        <p:spPr>
          <a:xfrm>
            <a:off x="1088415" y="5274940"/>
            <a:ext cx="6096000" cy="369332"/>
          </a:xfrm>
          <a:prstGeom prst="rect">
            <a:avLst/>
          </a:prstGeom>
          <a:noFill/>
        </p:spPr>
        <p:txBody>
          <a:bodyPr wrap="square">
            <a:spAutoFit/>
          </a:bodyPr>
          <a:lstStyle/>
          <a:p>
            <a:pPr algn="ctr"/>
            <a:r>
              <a:rPr lang="en-GB" i="1" dirty="0"/>
              <a:t>(Available at https://youtu.be/Cy3V3KR1LWc)</a:t>
            </a:r>
          </a:p>
        </p:txBody>
      </p:sp>
      <p:sp>
        <p:nvSpPr>
          <p:cNvPr id="5" name="TextBox 4">
            <a:extLst>
              <a:ext uri="{FF2B5EF4-FFF2-40B4-BE49-F238E27FC236}">
                <a16:creationId xmlns:a16="http://schemas.microsoft.com/office/drawing/2014/main" id="{A03F2DF0-D555-48FD-AED5-8580F883A867}"/>
              </a:ext>
            </a:extLst>
          </p:cNvPr>
          <p:cNvSpPr txBox="1"/>
          <p:nvPr/>
        </p:nvSpPr>
        <p:spPr>
          <a:xfrm>
            <a:off x="8280400" y="2376269"/>
            <a:ext cx="3614370" cy="1631216"/>
          </a:xfrm>
          <a:prstGeom prst="rect">
            <a:avLst/>
          </a:prstGeom>
          <a:noFill/>
        </p:spPr>
        <p:txBody>
          <a:bodyPr wrap="square">
            <a:spAutoFit/>
          </a:bodyPr>
          <a:lstStyle/>
          <a:p>
            <a:pPr algn="ctr"/>
            <a:r>
              <a:rPr lang="en-GB" sz="3600" dirty="0"/>
              <a:t>Airbus Example – </a:t>
            </a:r>
            <a:r>
              <a:rPr lang="en-GB" sz="3200" dirty="0"/>
              <a:t>(Make a note of some AM Benefits) </a:t>
            </a:r>
            <a:endParaRPr lang="en-GB" sz="3600" dirty="0"/>
          </a:p>
        </p:txBody>
      </p:sp>
    </p:spTree>
    <p:extLst>
      <p:ext uri="{BB962C8B-B14F-4D97-AF65-F5344CB8AC3E}">
        <p14:creationId xmlns:p14="http://schemas.microsoft.com/office/powerpoint/2010/main" val="3867276435"/>
      </p:ext>
    </p:extLst>
  </p:cSld>
  <p:clrMapOvr>
    <a:masterClrMapping/>
  </p:clrMapOvr>
  <p:transition>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par>
                                <p:cTn id="7" presetID="53" presetClass="entr" presetSubtype="16"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500" fill="hold"/>
                                        <p:tgtEl>
                                          <p:spTgt spid="5"/>
                                        </p:tgtEl>
                                        <p:attrNameLst>
                                          <p:attrName>ppt_w</p:attrName>
                                        </p:attrNameLst>
                                      </p:cBhvr>
                                      <p:tavLst>
                                        <p:tav tm="0">
                                          <p:val>
                                            <p:fltVal val="0"/>
                                          </p:val>
                                        </p:tav>
                                        <p:tav tm="100000">
                                          <p:val>
                                            <p:strVal val="#ppt_w"/>
                                          </p:val>
                                        </p:tav>
                                      </p:tavLst>
                                    </p:anim>
                                    <p:anim calcmode="lin" valueType="num">
                                      <p:cBhvr>
                                        <p:cTn id="10" dur="500" fill="hold"/>
                                        <p:tgtEl>
                                          <p:spTgt spid="5"/>
                                        </p:tgtEl>
                                        <p:attrNameLst>
                                          <p:attrName>ppt_h</p:attrName>
                                        </p:attrNameLst>
                                      </p:cBhvr>
                                      <p:tavLst>
                                        <p:tav tm="0">
                                          <p:val>
                                            <p:fltVal val="0"/>
                                          </p:val>
                                        </p:tav>
                                        <p:tav tm="100000">
                                          <p:val>
                                            <p:strVal val="#ppt_h"/>
                                          </p:val>
                                        </p:tav>
                                      </p:tavLst>
                                    </p:anim>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2" fill="hold" display="0">
                  <p:stCondLst>
                    <p:cond delay="indefinite"/>
                  </p:stCondLst>
                </p:cTn>
                <p:tgtEl>
                  <p:spTgt spid="4"/>
                </p:tgtEl>
              </p:cMediaNode>
            </p:video>
            <p:seq concurrent="1" nextAc="seek">
              <p:cTn id="13" restart="whenNotActive" fill="hold" evtFilter="cancelBubble" nodeType="interactiveSeq">
                <p:stCondLst>
                  <p:cond evt="onClick" delay="0">
                    <p:tgtEl>
                      <p:spTgt spid="4"/>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clickEffect">
                                  <p:stCondLst>
                                    <p:cond delay="0"/>
                                  </p:stCondLst>
                                  <p:childTnLst>
                                    <p:cmd type="call" cmd="togglePause">
                                      <p:cBhvr>
                                        <p:cTn id="17" dur="1" fill="hold"/>
                                        <p:tgtEl>
                                          <p:spTgt spid="4"/>
                                        </p:tgtEl>
                                      </p:cBhvr>
                                    </p:cmd>
                                  </p:childTnLst>
                                </p:cTn>
                              </p:par>
                            </p:childTnLst>
                          </p:cTn>
                        </p:par>
                      </p:childTnLst>
                    </p:cTn>
                  </p:par>
                </p:childTnLst>
              </p:cTn>
              <p:nextCondLst>
                <p:cond evt="onClick" delay="0">
                  <p:tgtEl>
                    <p:spTgt spid="4"/>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23D9ADB-9CD6-4150-9AB0-BD6333B0F219}"/>
              </a:ext>
            </a:extLst>
          </p:cNvPr>
          <p:cNvPicPr>
            <a:picLocks/>
          </p:cNvPicPr>
          <p:nvPr>
            <p:custDataLst>
              <p:tags r:id="rId1"/>
            </p:custDataLst>
          </p:nvPr>
        </p:nvPicPr>
        <p:blipFill>
          <a:blip r:embed="rId4">
            <a:extLst>
              <a:ext uri="{28A0092B-C50C-407E-A947-70E740481C1C}">
                <a14:useLocalDpi xmlns:a14="http://schemas.microsoft.com/office/drawing/2010/main" val="0"/>
              </a:ext>
            </a:extLst>
          </a:blip>
          <a:stretch>
            <a:fillRect/>
          </a:stretch>
        </p:blipFill>
        <p:spPr>
          <a:xfrm>
            <a:off x="1003300" y="203200"/>
            <a:ext cx="10185400" cy="5410200"/>
          </a:xfrm>
          <a:prstGeom prst="rect">
            <a:avLst/>
          </a:prstGeom>
        </p:spPr>
      </p:pic>
    </p:spTree>
    <p:extLst>
      <p:ext uri="{BB962C8B-B14F-4D97-AF65-F5344CB8AC3E}">
        <p14:creationId xmlns:p14="http://schemas.microsoft.com/office/powerpoint/2010/main" val="1011252908"/>
      </p:ext>
    </p:extLst>
  </p:cSld>
  <p:clrMapOvr>
    <a:masterClrMapping/>
  </p:clrMapOvr>
  <p:transition>
    <p:cover dir="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C76D4-BC9C-46FC-A2A5-A4D0A41280C7}"/>
              </a:ext>
            </a:extLst>
          </p:cNvPr>
          <p:cNvSpPr>
            <a:spLocks noGrp="1"/>
          </p:cNvSpPr>
          <p:nvPr>
            <p:ph type="title"/>
          </p:nvPr>
        </p:nvSpPr>
        <p:spPr>
          <a:xfrm>
            <a:off x="184150" y="229970"/>
            <a:ext cx="11823700" cy="1143000"/>
          </a:xfrm>
        </p:spPr>
        <p:txBody>
          <a:bodyPr>
            <a:normAutofit fontScale="90000"/>
          </a:bodyPr>
          <a:lstStyle/>
          <a:p>
            <a:r>
              <a:rPr lang="en-GB" dirty="0"/>
              <a:t>Great, so we have complete design freedom, right?</a:t>
            </a:r>
          </a:p>
        </p:txBody>
      </p:sp>
      <p:sp>
        <p:nvSpPr>
          <p:cNvPr id="3" name="Content Placeholder 2">
            <a:extLst>
              <a:ext uri="{FF2B5EF4-FFF2-40B4-BE49-F238E27FC236}">
                <a16:creationId xmlns:a16="http://schemas.microsoft.com/office/drawing/2014/main" id="{154273A3-D171-492B-9693-538B16175E70}"/>
              </a:ext>
            </a:extLst>
          </p:cNvPr>
          <p:cNvSpPr>
            <a:spLocks noGrp="1"/>
          </p:cNvSpPr>
          <p:nvPr>
            <p:ph idx="1"/>
          </p:nvPr>
        </p:nvSpPr>
        <p:spPr>
          <a:xfrm>
            <a:off x="4508500" y="1946106"/>
            <a:ext cx="7499350" cy="3682999"/>
          </a:xfrm>
        </p:spPr>
        <p:txBody>
          <a:bodyPr>
            <a:normAutofit fontScale="92500" lnSpcReduction="10000"/>
          </a:bodyPr>
          <a:lstStyle/>
          <a:p>
            <a:pPr marL="0" indent="0">
              <a:spcAft>
                <a:spcPts val="600"/>
              </a:spcAft>
              <a:buNone/>
            </a:pPr>
            <a:r>
              <a:rPr lang="en-GB" sz="2800" dirty="0"/>
              <a:t>Like any manufacturing process, additive methods have their intrinsic constraints, including:</a:t>
            </a:r>
          </a:p>
          <a:p>
            <a:pPr>
              <a:buFont typeface="Wingdings" panose="05000000000000000000" pitchFamily="2" charset="2"/>
              <a:buChar char="§"/>
            </a:pPr>
            <a:r>
              <a:rPr lang="en-GB" sz="2800" dirty="0"/>
              <a:t>Limited feature size &amp; print volumes. </a:t>
            </a:r>
          </a:p>
          <a:p>
            <a:pPr>
              <a:buFont typeface="Wingdings" panose="05000000000000000000" pitchFamily="2" charset="2"/>
              <a:buChar char="§"/>
            </a:pPr>
            <a:r>
              <a:rPr lang="en-GB" sz="2800" dirty="0"/>
              <a:t>Surface finishing (tribological features).</a:t>
            </a:r>
          </a:p>
          <a:p>
            <a:pPr>
              <a:buFont typeface="Wingdings" panose="05000000000000000000" pitchFamily="2" charset="2"/>
              <a:buChar char="§"/>
            </a:pPr>
            <a:r>
              <a:rPr lang="en-GB" sz="2800" dirty="0"/>
              <a:t>Overhanging features.</a:t>
            </a:r>
          </a:p>
          <a:p>
            <a:pPr>
              <a:buFont typeface="Wingdings" panose="05000000000000000000" pitchFamily="2" charset="2"/>
              <a:buChar char="§"/>
            </a:pPr>
            <a:r>
              <a:rPr lang="en-GB" sz="2800" dirty="0"/>
              <a:t>The need to minimize supports.</a:t>
            </a:r>
          </a:p>
          <a:p>
            <a:pPr>
              <a:buFont typeface="Wingdings" panose="05000000000000000000" pitchFamily="2" charset="2"/>
              <a:buChar char="§"/>
            </a:pPr>
            <a:r>
              <a:rPr lang="en-GB" sz="2800" dirty="0"/>
              <a:t>Component distortion &amp; failed prints.</a:t>
            </a:r>
          </a:p>
          <a:p>
            <a:pPr>
              <a:buFont typeface="Wingdings" panose="05000000000000000000" pitchFamily="2" charset="2"/>
              <a:buChar char="§"/>
            </a:pPr>
            <a:r>
              <a:rPr lang="en-GB" sz="2800" dirty="0"/>
              <a:t>Material Isotropy &amp; inhomogeneity.</a:t>
            </a:r>
          </a:p>
        </p:txBody>
      </p:sp>
      <p:sp>
        <p:nvSpPr>
          <p:cNvPr id="5" name="TextBox 4">
            <a:extLst>
              <a:ext uri="{FF2B5EF4-FFF2-40B4-BE49-F238E27FC236}">
                <a16:creationId xmlns:a16="http://schemas.microsoft.com/office/drawing/2014/main" id="{95A36851-78E6-41C2-B70A-80EE2AC0578F}"/>
              </a:ext>
            </a:extLst>
          </p:cNvPr>
          <p:cNvSpPr txBox="1"/>
          <p:nvPr/>
        </p:nvSpPr>
        <p:spPr>
          <a:xfrm>
            <a:off x="3048000" y="1128931"/>
            <a:ext cx="6096000" cy="646331"/>
          </a:xfrm>
          <a:prstGeom prst="rect">
            <a:avLst/>
          </a:prstGeom>
          <a:noFill/>
        </p:spPr>
        <p:txBody>
          <a:bodyPr wrap="square">
            <a:spAutoFit/>
          </a:bodyPr>
          <a:lstStyle/>
          <a:p>
            <a:pPr algn="ctr"/>
            <a:r>
              <a:rPr lang="en-GB" sz="3600" dirty="0">
                <a:solidFill>
                  <a:srgbClr val="C00000"/>
                </a:solidFill>
              </a:rPr>
              <a:t>Not quite! </a:t>
            </a:r>
          </a:p>
        </p:txBody>
      </p:sp>
      <p:pic>
        <p:nvPicPr>
          <p:cNvPr id="5122" name="Picture 2" descr="shootdigital: 3D Printing Rap Video (MakerBot Diss)">
            <a:extLst>
              <a:ext uri="{FF2B5EF4-FFF2-40B4-BE49-F238E27FC236}">
                <a16:creationId xmlns:a16="http://schemas.microsoft.com/office/drawing/2014/main" id="{C801B518-80AD-4287-9A7E-15311800E83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502" t="6479" r="9366"/>
          <a:stretch/>
        </p:blipFill>
        <p:spPr bwMode="auto">
          <a:xfrm>
            <a:off x="361950" y="1946106"/>
            <a:ext cx="3968750" cy="33667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3110197"/>
      </p:ext>
    </p:extLst>
  </p:cSld>
  <p:clrMapOvr>
    <a:masterClrMapping/>
  </p:clrMapOvr>
  <p:transition>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500" fill="hold"/>
                                        <p:tgtEl>
                                          <p:spTgt spid="5122"/>
                                        </p:tgtEl>
                                        <p:attrNameLst>
                                          <p:attrName>ppt_w</p:attrName>
                                        </p:attrNameLst>
                                      </p:cBhvr>
                                      <p:tavLst>
                                        <p:tav tm="0">
                                          <p:val>
                                            <p:fltVal val="0"/>
                                          </p:val>
                                        </p:tav>
                                        <p:tav tm="100000">
                                          <p:val>
                                            <p:strVal val="#ppt_w"/>
                                          </p:val>
                                        </p:tav>
                                      </p:tavLst>
                                    </p:anim>
                                    <p:anim calcmode="lin" valueType="num">
                                      <p:cBhvr>
                                        <p:cTn id="8" dur="500" fill="hold"/>
                                        <p:tgtEl>
                                          <p:spTgt spid="5122"/>
                                        </p:tgtEl>
                                        <p:attrNameLst>
                                          <p:attrName>ppt_h</p:attrName>
                                        </p:attrNameLst>
                                      </p:cBhvr>
                                      <p:tavLst>
                                        <p:tav tm="0">
                                          <p:val>
                                            <p:fltVal val="0"/>
                                          </p:val>
                                        </p:tav>
                                        <p:tav tm="100000">
                                          <p:val>
                                            <p:strVal val="#ppt_h"/>
                                          </p:val>
                                        </p:tav>
                                      </p:tavLst>
                                    </p:anim>
                                    <p:animEffect transition="in" filter="fade">
                                      <p:cBhvr>
                                        <p:cTn id="9" dur="500"/>
                                        <p:tgtEl>
                                          <p:spTgt spid="512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p:cTn id="1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p:cTn id="2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6" dur="5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3" dur="500"/>
                                        <p:tgtEl>
                                          <p:spTgt spid="3">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grpId="0" nodeType="clickEffect">
                                  <p:stCondLst>
                                    <p:cond delay="0"/>
                                  </p:stCondLst>
                                  <p:childTnLst>
                                    <p:set>
                                      <p:cBhvr>
                                        <p:cTn id="37" dur="1" fill="hold">
                                          <p:stCondLst>
                                            <p:cond delay="0"/>
                                          </p:stCondLst>
                                        </p:cTn>
                                        <p:tgtEl>
                                          <p:spTgt spid="3">
                                            <p:txEl>
                                              <p:pRg st="3" end="3"/>
                                            </p:txEl>
                                          </p:spTgt>
                                        </p:tgtEl>
                                        <p:attrNameLst>
                                          <p:attrName>style.visibility</p:attrName>
                                        </p:attrNameLst>
                                      </p:cBhvr>
                                      <p:to>
                                        <p:strVal val="visible"/>
                                      </p:to>
                                    </p:set>
                                    <p:anim calcmode="lin" valueType="num">
                                      <p:cBhvr>
                                        <p:cTn id="3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40" dur="500"/>
                                        <p:tgtEl>
                                          <p:spTgt spid="3">
                                            <p:txEl>
                                              <p:pRg st="3" end="3"/>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3">
                                            <p:txEl>
                                              <p:pRg st="4" end="4"/>
                                            </p:txEl>
                                          </p:spTgt>
                                        </p:tgtEl>
                                        <p:attrNameLst>
                                          <p:attrName>style.visibility</p:attrName>
                                        </p:attrNameLst>
                                      </p:cBhvr>
                                      <p:to>
                                        <p:strVal val="visible"/>
                                      </p:to>
                                    </p:set>
                                    <p:anim calcmode="lin" valueType="num">
                                      <p:cBhvr>
                                        <p:cTn id="4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7" dur="500"/>
                                        <p:tgtEl>
                                          <p:spTgt spid="3">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3">
                                            <p:txEl>
                                              <p:pRg st="5" end="5"/>
                                            </p:txEl>
                                          </p:spTgt>
                                        </p:tgtEl>
                                        <p:attrNameLst>
                                          <p:attrName>style.visibility</p:attrName>
                                        </p:attrNameLst>
                                      </p:cBhvr>
                                      <p:to>
                                        <p:strVal val="visible"/>
                                      </p:to>
                                    </p:set>
                                    <p:anim calcmode="lin" valueType="num">
                                      <p:cBhvr>
                                        <p:cTn id="5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54" dur="500"/>
                                        <p:tgtEl>
                                          <p:spTgt spid="3">
                                            <p:txEl>
                                              <p:pRg st="5" end="5"/>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grpId="0" nodeType="clickEffect">
                                  <p:stCondLst>
                                    <p:cond delay="0"/>
                                  </p:stCondLst>
                                  <p:childTnLst>
                                    <p:set>
                                      <p:cBhvr>
                                        <p:cTn id="58" dur="1" fill="hold">
                                          <p:stCondLst>
                                            <p:cond delay="0"/>
                                          </p:stCondLst>
                                        </p:cTn>
                                        <p:tgtEl>
                                          <p:spTgt spid="3">
                                            <p:txEl>
                                              <p:pRg st="6" end="6"/>
                                            </p:txEl>
                                          </p:spTgt>
                                        </p:tgtEl>
                                        <p:attrNameLst>
                                          <p:attrName>style.visibility</p:attrName>
                                        </p:attrNameLst>
                                      </p:cBhvr>
                                      <p:to>
                                        <p:strVal val="visible"/>
                                      </p:to>
                                    </p:set>
                                    <p:anim calcmode="lin" valueType="num">
                                      <p:cBhvr>
                                        <p:cTn id="59"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60"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6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May 2019 – Katrina Appell">
            <a:extLst>
              <a:ext uri="{FF2B5EF4-FFF2-40B4-BE49-F238E27FC236}">
                <a16:creationId xmlns:a16="http://schemas.microsoft.com/office/drawing/2014/main" id="{077EC769-CBC8-4D52-8BC4-5AE7002B4310}"/>
              </a:ext>
            </a:extLst>
          </p:cNvPr>
          <p:cNvPicPr>
            <a:picLocks noGrp="1" noChangeAspect="1" noChangeArrowheads="1"/>
          </p:cNvPicPr>
          <p:nvPr>
            <p:ph idx="1"/>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6662" t="3878" r="7153" b="4313"/>
          <a:stretch/>
        </p:blipFill>
        <p:spPr bwMode="auto">
          <a:xfrm>
            <a:off x="4711700" y="411109"/>
            <a:ext cx="7261058" cy="5153569"/>
          </a:xfrm>
          <a:prstGeom prst="rect">
            <a:avLst/>
          </a:prstGeom>
          <a:noFill/>
          <a:extLst>
            <a:ext uri="{909E8E84-426E-40DD-AFC4-6F175D3DCCD1}">
              <a14:hiddenFill xmlns:a14="http://schemas.microsoft.com/office/drawing/2010/main">
                <a:solidFill>
                  <a:srgbClr val="FFFFFF"/>
                </a:solidFill>
              </a14:hiddenFill>
            </a:ext>
          </a:extLst>
        </p:spPr>
      </p:pic>
      <p:sp>
        <p:nvSpPr>
          <p:cNvPr id="13" name="Title 1">
            <a:extLst>
              <a:ext uri="{FF2B5EF4-FFF2-40B4-BE49-F238E27FC236}">
                <a16:creationId xmlns:a16="http://schemas.microsoft.com/office/drawing/2014/main" id="{E62F2D18-708A-4EF4-9185-810B024C252A}"/>
              </a:ext>
            </a:extLst>
          </p:cNvPr>
          <p:cNvSpPr>
            <a:spLocks noGrp="1"/>
          </p:cNvSpPr>
          <p:nvPr>
            <p:ph type="title"/>
          </p:nvPr>
        </p:nvSpPr>
        <p:spPr>
          <a:xfrm>
            <a:off x="358941" y="2303785"/>
            <a:ext cx="4352759" cy="1368219"/>
          </a:xfrm>
        </p:spPr>
        <p:txBody>
          <a:bodyPr>
            <a:noAutofit/>
          </a:bodyPr>
          <a:lstStyle/>
          <a:p>
            <a:r>
              <a:rPr lang="en-GB" dirty="0"/>
              <a:t>The Influence of </a:t>
            </a:r>
            <a:br>
              <a:rPr lang="en-GB" dirty="0"/>
            </a:br>
            <a:r>
              <a:rPr lang="en-GB" dirty="0"/>
              <a:t>Design</a:t>
            </a:r>
          </a:p>
        </p:txBody>
      </p:sp>
    </p:spTree>
    <p:extLst>
      <p:ext uri="{BB962C8B-B14F-4D97-AF65-F5344CB8AC3E}">
        <p14:creationId xmlns:p14="http://schemas.microsoft.com/office/powerpoint/2010/main" val="2474736109"/>
      </p:ext>
    </p:extLst>
  </p:cSld>
  <p:clrMapOvr>
    <a:masterClrMapping/>
  </p:clrMapOvr>
  <p:transition>
    <p:cover dir="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62665B-72F7-40EE-B662-FC83096ACD84}"/>
              </a:ext>
            </a:extLst>
          </p:cNvPr>
          <p:cNvSpPr>
            <a:spLocks noGrp="1"/>
          </p:cNvSpPr>
          <p:nvPr>
            <p:ph type="title"/>
          </p:nvPr>
        </p:nvSpPr>
        <p:spPr>
          <a:xfrm>
            <a:off x="673767" y="526633"/>
            <a:ext cx="10844463" cy="1143000"/>
          </a:xfrm>
        </p:spPr>
        <p:txBody>
          <a:bodyPr>
            <a:normAutofit fontScale="90000"/>
          </a:bodyPr>
          <a:lstStyle/>
          <a:p>
            <a:r>
              <a:rPr lang="en-GB" dirty="0"/>
              <a:t>Importance of Pursuing Continuous Improvement in Design</a:t>
            </a:r>
          </a:p>
        </p:txBody>
      </p:sp>
      <p:sp>
        <p:nvSpPr>
          <p:cNvPr id="3" name="Content Placeholder 2">
            <a:extLst>
              <a:ext uri="{FF2B5EF4-FFF2-40B4-BE49-F238E27FC236}">
                <a16:creationId xmlns:a16="http://schemas.microsoft.com/office/drawing/2014/main" id="{B6242888-F5B2-42D1-92EA-872603B679B2}"/>
              </a:ext>
            </a:extLst>
          </p:cNvPr>
          <p:cNvSpPr>
            <a:spLocks noGrp="1"/>
          </p:cNvSpPr>
          <p:nvPr>
            <p:ph idx="1"/>
          </p:nvPr>
        </p:nvSpPr>
        <p:spPr>
          <a:xfrm>
            <a:off x="609598" y="2046705"/>
            <a:ext cx="10972800" cy="3426995"/>
          </a:xfrm>
        </p:spPr>
        <p:txBody>
          <a:bodyPr>
            <a:normAutofit fontScale="85000" lnSpcReduction="20000"/>
          </a:bodyPr>
          <a:lstStyle/>
          <a:p>
            <a:pPr>
              <a:spcAft>
                <a:spcPts val="600"/>
              </a:spcAft>
              <a:buFont typeface="Wingdings" panose="05000000000000000000" pitchFamily="2" charset="2"/>
              <a:buChar char="§"/>
            </a:pPr>
            <a:r>
              <a:rPr lang="en-GB" dirty="0"/>
              <a:t>Product design is perhaps the most influential stage of production.</a:t>
            </a:r>
          </a:p>
          <a:p>
            <a:pPr>
              <a:spcAft>
                <a:spcPts val="600"/>
              </a:spcAft>
              <a:buFont typeface="Wingdings" panose="05000000000000000000" pitchFamily="2" charset="2"/>
              <a:buChar char="§"/>
            </a:pPr>
            <a:r>
              <a:rPr lang="en-GB" dirty="0"/>
              <a:t>Many product failures and service upsets result from poor design or inadequate design processes.</a:t>
            </a:r>
            <a:endParaRPr lang="en-US" dirty="0"/>
          </a:p>
          <a:p>
            <a:pPr>
              <a:spcAft>
                <a:spcPts val="600"/>
              </a:spcAft>
              <a:buFont typeface="Wingdings" panose="05000000000000000000" pitchFamily="2" charset="2"/>
              <a:buChar char="§"/>
            </a:pPr>
            <a:r>
              <a:rPr lang="en-US" dirty="0"/>
              <a:t>Well considered designs reduce waste, direct/indirect costs and improve quality.</a:t>
            </a:r>
          </a:p>
          <a:p>
            <a:pPr>
              <a:spcAft>
                <a:spcPts val="600"/>
              </a:spcAft>
              <a:buFont typeface="Wingdings" panose="05000000000000000000" pitchFamily="2" charset="2"/>
              <a:buChar char="§"/>
            </a:pPr>
            <a:r>
              <a:rPr lang="en-US" dirty="0"/>
              <a:t>For example, simplifying designs often results in component consolidation, leading to fewer points of failure and less chance of assembly errors.</a:t>
            </a:r>
          </a:p>
        </p:txBody>
      </p:sp>
    </p:spTree>
    <p:extLst>
      <p:ext uri="{BB962C8B-B14F-4D97-AF65-F5344CB8AC3E}">
        <p14:creationId xmlns:p14="http://schemas.microsoft.com/office/powerpoint/2010/main" val="182597881"/>
      </p:ext>
    </p:extLst>
  </p:cSld>
  <p:clrMapOvr>
    <a:masterClrMapping/>
  </p:clrMapOvr>
  <p:transition>
    <p:cover dir="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11EE7-5EAF-4DC5-999F-52C6D5AFE70F}"/>
              </a:ext>
            </a:extLst>
          </p:cNvPr>
          <p:cNvSpPr>
            <a:spLocks noGrp="1"/>
          </p:cNvSpPr>
          <p:nvPr>
            <p:ph type="title"/>
          </p:nvPr>
        </p:nvSpPr>
        <p:spPr>
          <a:xfrm>
            <a:off x="609600" y="298701"/>
            <a:ext cx="10972800" cy="1143000"/>
          </a:xfrm>
        </p:spPr>
        <p:txBody>
          <a:bodyPr>
            <a:normAutofit fontScale="90000"/>
          </a:bodyPr>
          <a:lstStyle/>
          <a:p>
            <a:pPr>
              <a:spcAft>
                <a:spcPts val="600"/>
              </a:spcAft>
            </a:pPr>
            <a:r>
              <a:rPr lang="en-GB" dirty="0"/>
              <a:t>Design for X</a:t>
            </a:r>
            <a:br>
              <a:rPr lang="en-GB" dirty="0"/>
            </a:br>
            <a:r>
              <a:rPr lang="en-GB" sz="2700" i="1" dirty="0"/>
              <a:t>(Also called Design for Excellence or DFX)</a:t>
            </a:r>
            <a:endParaRPr lang="en-GB" i="1" dirty="0"/>
          </a:p>
        </p:txBody>
      </p:sp>
      <p:sp>
        <p:nvSpPr>
          <p:cNvPr id="3" name="Content Placeholder 2">
            <a:extLst>
              <a:ext uri="{FF2B5EF4-FFF2-40B4-BE49-F238E27FC236}">
                <a16:creationId xmlns:a16="http://schemas.microsoft.com/office/drawing/2014/main" id="{A015E82B-C03F-491F-A80A-EFF33D72C57A}"/>
              </a:ext>
            </a:extLst>
          </p:cNvPr>
          <p:cNvSpPr>
            <a:spLocks noGrp="1"/>
          </p:cNvSpPr>
          <p:nvPr>
            <p:ph idx="1"/>
          </p:nvPr>
        </p:nvSpPr>
        <p:spPr>
          <a:xfrm>
            <a:off x="745958" y="1638969"/>
            <a:ext cx="10700084" cy="3850104"/>
          </a:xfrm>
        </p:spPr>
        <p:txBody>
          <a:bodyPr>
            <a:normAutofit fontScale="92500" lnSpcReduction="20000"/>
          </a:bodyPr>
          <a:lstStyle/>
          <a:p>
            <a:pPr>
              <a:spcAft>
                <a:spcPts val="600"/>
              </a:spcAft>
              <a:buFont typeface="Wingdings" panose="05000000000000000000" pitchFamily="2" charset="2"/>
              <a:buChar char="§"/>
            </a:pPr>
            <a:r>
              <a:rPr lang="en-GB" dirty="0"/>
              <a:t>DFX originated from Six Sigma principles, and falls under the topic of Design for Six Sigma (DFSS).</a:t>
            </a:r>
          </a:p>
          <a:p>
            <a:pPr>
              <a:spcAft>
                <a:spcPts val="600"/>
              </a:spcAft>
              <a:buFont typeface="Wingdings" panose="05000000000000000000" pitchFamily="2" charset="2"/>
              <a:buChar char="§"/>
            </a:pPr>
            <a:r>
              <a:rPr lang="en-GB" dirty="0"/>
              <a:t>A systematic design framework / approach used to achieve some targeted objective.</a:t>
            </a:r>
          </a:p>
          <a:p>
            <a:pPr>
              <a:spcAft>
                <a:spcPts val="600"/>
              </a:spcAft>
              <a:buFont typeface="Wingdings" panose="05000000000000000000" pitchFamily="2" charset="2"/>
              <a:buChar char="§"/>
            </a:pPr>
            <a:r>
              <a:rPr lang="en-GB" dirty="0"/>
              <a:t>X represents the target objectives or desirable characteristics of a product or process.</a:t>
            </a:r>
          </a:p>
          <a:p>
            <a:pPr>
              <a:buFont typeface="Wingdings" panose="05000000000000000000" pitchFamily="2" charset="2"/>
              <a:buChar char="§"/>
            </a:pPr>
            <a:r>
              <a:rPr lang="en-GB" dirty="0"/>
              <a:t>X often represents features such as: cost, quality, reliability &amp; manufacturability.</a:t>
            </a:r>
          </a:p>
        </p:txBody>
      </p:sp>
    </p:spTree>
    <p:extLst>
      <p:ext uri="{BB962C8B-B14F-4D97-AF65-F5344CB8AC3E}">
        <p14:creationId xmlns:p14="http://schemas.microsoft.com/office/powerpoint/2010/main" val="3687707905"/>
      </p:ext>
    </p:extLst>
  </p:cSld>
  <p:clrMapOvr>
    <a:masterClrMapping/>
  </p:clrMapOvr>
  <p:transition>
    <p:cover dir="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DD692C-4E32-411D-A688-1AD763492F44}"/>
              </a:ext>
            </a:extLst>
          </p:cNvPr>
          <p:cNvSpPr>
            <a:spLocks noGrp="1"/>
          </p:cNvSpPr>
          <p:nvPr>
            <p:ph idx="1"/>
          </p:nvPr>
        </p:nvSpPr>
        <p:spPr>
          <a:xfrm>
            <a:off x="6645442" y="1362200"/>
            <a:ext cx="4936958" cy="3917032"/>
          </a:xfrm>
        </p:spPr>
        <p:txBody>
          <a:bodyPr>
            <a:normAutofit lnSpcReduction="10000"/>
          </a:bodyPr>
          <a:lstStyle/>
          <a:p>
            <a:pPr marL="0" indent="0">
              <a:buNone/>
            </a:pPr>
            <a:r>
              <a:rPr lang="en-GB" dirty="0">
                <a:solidFill>
                  <a:srgbClr val="F18B20"/>
                </a:solidFill>
              </a:rPr>
              <a:t>X</a:t>
            </a:r>
            <a:r>
              <a:rPr lang="en-GB" dirty="0"/>
              <a:t> = Assembly (DFA)</a:t>
            </a:r>
          </a:p>
          <a:p>
            <a:pPr marL="0" indent="0">
              <a:buNone/>
            </a:pPr>
            <a:r>
              <a:rPr lang="en-GB" dirty="0">
                <a:solidFill>
                  <a:srgbClr val="F18B20"/>
                </a:solidFill>
              </a:rPr>
              <a:t>X</a:t>
            </a:r>
            <a:r>
              <a:rPr lang="en-GB" dirty="0"/>
              <a:t> = Maintainability (DFM)</a:t>
            </a:r>
          </a:p>
          <a:p>
            <a:pPr marL="0" indent="0">
              <a:buNone/>
            </a:pPr>
            <a:r>
              <a:rPr lang="en-GB" dirty="0">
                <a:solidFill>
                  <a:srgbClr val="F18B20"/>
                </a:solidFill>
              </a:rPr>
              <a:t>X</a:t>
            </a:r>
            <a:r>
              <a:rPr lang="en-GB" dirty="0"/>
              <a:t> = inspection (DFI)</a:t>
            </a:r>
          </a:p>
          <a:p>
            <a:pPr marL="0" indent="0">
              <a:buNone/>
            </a:pPr>
            <a:r>
              <a:rPr lang="en-GB" dirty="0">
                <a:solidFill>
                  <a:srgbClr val="F18B20"/>
                </a:solidFill>
              </a:rPr>
              <a:t>X</a:t>
            </a:r>
            <a:r>
              <a:rPr lang="en-GB" dirty="0"/>
              <a:t> = Robustness (DFR)</a:t>
            </a:r>
          </a:p>
          <a:p>
            <a:pPr marL="0" indent="0">
              <a:buNone/>
            </a:pPr>
            <a:r>
              <a:rPr lang="en-GB" dirty="0">
                <a:solidFill>
                  <a:srgbClr val="F18B20"/>
                </a:solidFill>
              </a:rPr>
              <a:t>X</a:t>
            </a:r>
            <a:r>
              <a:rPr lang="en-GB" dirty="0"/>
              <a:t> = Supply Chains (DFSC)</a:t>
            </a:r>
          </a:p>
          <a:p>
            <a:pPr marL="0" indent="0">
              <a:buNone/>
            </a:pPr>
            <a:r>
              <a:rPr lang="en-GB" dirty="0">
                <a:solidFill>
                  <a:srgbClr val="F18B20"/>
                </a:solidFill>
              </a:rPr>
              <a:t>X</a:t>
            </a:r>
            <a:r>
              <a:rPr lang="en-GB" dirty="0"/>
              <a:t> = Safety (DFS)</a:t>
            </a:r>
          </a:p>
          <a:p>
            <a:pPr marL="0" indent="0">
              <a:buNone/>
            </a:pPr>
            <a:r>
              <a:rPr lang="en-GB" dirty="0">
                <a:solidFill>
                  <a:srgbClr val="F18B20"/>
                </a:solidFill>
              </a:rPr>
              <a:t>X</a:t>
            </a:r>
            <a:r>
              <a:rPr lang="en-GB" dirty="0">
                <a:solidFill>
                  <a:srgbClr val="FF0000"/>
                </a:solidFill>
              </a:rPr>
              <a:t> </a:t>
            </a:r>
            <a:r>
              <a:rPr lang="en-GB" dirty="0"/>
              <a:t>= recyclability (DFR)</a:t>
            </a:r>
          </a:p>
        </p:txBody>
      </p:sp>
      <p:sp>
        <p:nvSpPr>
          <p:cNvPr id="4" name="Title 1">
            <a:extLst>
              <a:ext uri="{FF2B5EF4-FFF2-40B4-BE49-F238E27FC236}">
                <a16:creationId xmlns:a16="http://schemas.microsoft.com/office/drawing/2014/main" id="{FA747D92-F666-436F-8684-603BB6A56DBC}"/>
              </a:ext>
            </a:extLst>
          </p:cNvPr>
          <p:cNvSpPr>
            <a:spLocks noGrp="1"/>
          </p:cNvSpPr>
          <p:nvPr>
            <p:ph type="title"/>
          </p:nvPr>
        </p:nvSpPr>
        <p:spPr>
          <a:xfrm>
            <a:off x="7040479" y="219200"/>
            <a:ext cx="4146884" cy="1143000"/>
          </a:xfrm>
        </p:spPr>
        <p:txBody>
          <a:bodyPr>
            <a:normAutofit/>
          </a:bodyPr>
          <a:lstStyle/>
          <a:p>
            <a:pPr>
              <a:spcAft>
                <a:spcPts val="600"/>
              </a:spcAft>
            </a:pPr>
            <a:r>
              <a:rPr lang="en-GB" dirty="0"/>
              <a:t>Design for </a:t>
            </a:r>
            <a:r>
              <a:rPr lang="en-GB" dirty="0">
                <a:solidFill>
                  <a:srgbClr val="F18B20"/>
                </a:solidFill>
              </a:rPr>
              <a:t>X</a:t>
            </a:r>
            <a:endParaRPr lang="en-GB" i="1" dirty="0">
              <a:solidFill>
                <a:srgbClr val="F18B20"/>
              </a:solidFill>
            </a:endParaRPr>
          </a:p>
        </p:txBody>
      </p:sp>
      <p:pic>
        <p:nvPicPr>
          <p:cNvPr id="1028" name="Picture 4" descr="NPI , PLM, and DFM Services | Trio Engineering – Your EMS Provider">
            <a:extLst>
              <a:ext uri="{FF2B5EF4-FFF2-40B4-BE49-F238E27FC236}">
                <a16:creationId xmlns:a16="http://schemas.microsoft.com/office/drawing/2014/main" id="{9B55ADB0-B0CE-4B41-92BF-12DA63AAFA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2053" y="228277"/>
            <a:ext cx="5313947" cy="5291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6894505"/>
      </p:ext>
    </p:extLst>
  </p:cSld>
  <p:clrMapOvr>
    <a:masterClrMapping/>
  </p:clrMapOvr>
  <p:transition>
    <p:cover dir="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F6503F-ABD5-4B39-BA38-CC50CE2BAC51}"/>
              </a:ext>
            </a:extLst>
          </p:cNvPr>
          <p:cNvSpPr>
            <a:spLocks noGrp="1"/>
          </p:cNvSpPr>
          <p:nvPr>
            <p:ph type="title"/>
          </p:nvPr>
        </p:nvSpPr>
        <p:spPr/>
        <p:txBody>
          <a:bodyPr/>
          <a:lstStyle/>
          <a:p>
            <a:r>
              <a:rPr lang="en-GB" dirty="0"/>
              <a:t>Design for X General Principles</a:t>
            </a:r>
          </a:p>
        </p:txBody>
      </p:sp>
      <p:sp>
        <p:nvSpPr>
          <p:cNvPr id="3" name="Content Placeholder 2">
            <a:extLst>
              <a:ext uri="{FF2B5EF4-FFF2-40B4-BE49-F238E27FC236}">
                <a16:creationId xmlns:a16="http://schemas.microsoft.com/office/drawing/2014/main" id="{294E423A-1F8E-476F-9103-0E9FA5D96D4C}"/>
              </a:ext>
            </a:extLst>
          </p:cNvPr>
          <p:cNvSpPr>
            <a:spLocks noGrp="1"/>
          </p:cNvSpPr>
          <p:nvPr>
            <p:ph idx="1"/>
          </p:nvPr>
        </p:nvSpPr>
        <p:spPr>
          <a:xfrm>
            <a:off x="609600" y="1470484"/>
            <a:ext cx="10972800" cy="3917032"/>
          </a:xfrm>
        </p:spPr>
        <p:txBody>
          <a:bodyPr/>
          <a:lstStyle/>
          <a:p>
            <a:r>
              <a:rPr lang="en-GB" dirty="0"/>
              <a:t>Constantly thinking in terms of how one can design or manufacture products better (continuous improvement).</a:t>
            </a:r>
          </a:p>
          <a:p>
            <a:r>
              <a:rPr lang="en-GB" dirty="0"/>
              <a:t>Focusing on “doing all things right” rather than only “fixing things that have gone wrong”.</a:t>
            </a:r>
          </a:p>
          <a:p>
            <a:r>
              <a:rPr lang="en-GB" dirty="0"/>
              <a:t>Defining customer expectations and  aiming to exceed them.</a:t>
            </a:r>
          </a:p>
          <a:p>
            <a:r>
              <a:rPr lang="en-GB" dirty="0"/>
              <a:t>Optimizing desirable design features or results.</a:t>
            </a:r>
          </a:p>
          <a:p>
            <a:r>
              <a:rPr lang="en-GB" dirty="0"/>
              <a:t>Minimizing the overall cost </a:t>
            </a:r>
            <a:r>
              <a:rPr lang="en-GB" b="1" dirty="0"/>
              <a:t>without compromising quality</a:t>
            </a:r>
            <a:r>
              <a:rPr lang="en-GB" dirty="0"/>
              <a:t>.</a:t>
            </a:r>
          </a:p>
          <a:p>
            <a:endParaRPr lang="en-GB" dirty="0"/>
          </a:p>
        </p:txBody>
      </p:sp>
    </p:spTree>
    <p:extLst>
      <p:ext uri="{BB962C8B-B14F-4D97-AF65-F5344CB8AC3E}">
        <p14:creationId xmlns:p14="http://schemas.microsoft.com/office/powerpoint/2010/main" val="2799877653"/>
      </p:ext>
    </p:extLst>
  </p:cSld>
  <p:clrMapOvr>
    <a:masterClrMapping/>
  </p:clrMapOvr>
  <p:transition>
    <p:cover dir="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C19AED97-E0B8-4C33-99C0-2CCB4F80E562}"/>
              </a:ext>
            </a:extLst>
          </p:cNvPr>
          <p:cNvPicPr>
            <a:picLocks noGrp="1" noChangeAspect="1"/>
          </p:cNvPicPr>
          <p:nvPr>
            <p:ph idx="1"/>
          </p:nvPr>
        </p:nvPicPr>
        <p:blipFill rotWithShape="1">
          <a:blip r:embed="rId2"/>
          <a:srcRect l="-2327" t="19413" r="-5599" b="2765"/>
          <a:stretch/>
        </p:blipFill>
        <p:spPr>
          <a:xfrm>
            <a:off x="1164017" y="370973"/>
            <a:ext cx="9863966" cy="4896853"/>
          </a:xfrm>
          <a:prstGeom prst="rect">
            <a:avLst/>
          </a:prstGeom>
        </p:spPr>
      </p:pic>
    </p:spTree>
    <p:extLst>
      <p:ext uri="{BB962C8B-B14F-4D97-AF65-F5344CB8AC3E}">
        <p14:creationId xmlns:p14="http://schemas.microsoft.com/office/powerpoint/2010/main" val="1215589741"/>
      </p:ext>
    </p:extLst>
  </p:cSld>
  <p:clrMapOvr>
    <a:masterClrMapping/>
  </p:clrMapOvr>
  <p:transition>
    <p:cover dir="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201C0-088D-4AB1-BE07-86538F81371D}"/>
              </a:ext>
            </a:extLst>
          </p:cNvPr>
          <p:cNvSpPr>
            <a:spLocks noGrp="1"/>
          </p:cNvSpPr>
          <p:nvPr>
            <p:ph type="title"/>
          </p:nvPr>
        </p:nvSpPr>
        <p:spPr>
          <a:xfrm>
            <a:off x="609600" y="380330"/>
            <a:ext cx="10972800" cy="1143000"/>
          </a:xfrm>
        </p:spPr>
        <p:txBody>
          <a:bodyPr/>
          <a:lstStyle/>
          <a:p>
            <a:r>
              <a:rPr lang="en-GB" dirty="0"/>
              <a:t>Design for Manufacture (DFM)</a:t>
            </a:r>
          </a:p>
        </p:txBody>
      </p:sp>
      <p:sp>
        <p:nvSpPr>
          <p:cNvPr id="3" name="Content Placeholder 2">
            <a:extLst>
              <a:ext uri="{FF2B5EF4-FFF2-40B4-BE49-F238E27FC236}">
                <a16:creationId xmlns:a16="http://schemas.microsoft.com/office/drawing/2014/main" id="{AB170924-8486-442C-A09F-9807A24F0562}"/>
              </a:ext>
            </a:extLst>
          </p:cNvPr>
          <p:cNvSpPr>
            <a:spLocks noGrp="1"/>
          </p:cNvSpPr>
          <p:nvPr>
            <p:ph idx="1"/>
          </p:nvPr>
        </p:nvSpPr>
        <p:spPr>
          <a:xfrm>
            <a:off x="609600" y="1470484"/>
            <a:ext cx="10972800" cy="3917032"/>
          </a:xfrm>
        </p:spPr>
        <p:txBody>
          <a:bodyPr>
            <a:normAutofit fontScale="85000" lnSpcReduction="10000"/>
          </a:bodyPr>
          <a:lstStyle/>
          <a:p>
            <a:pPr marL="0" indent="0">
              <a:spcAft>
                <a:spcPts val="600"/>
              </a:spcAft>
              <a:buNone/>
            </a:pPr>
            <a:r>
              <a:rPr lang="en-GB" dirty="0"/>
              <a:t>DFM is the process of designing a product for efficient production at the highest level of quality,  it typically includes:</a:t>
            </a:r>
          </a:p>
          <a:p>
            <a:pPr>
              <a:buFont typeface="Wingdings" panose="05000000000000000000" pitchFamily="2" charset="2"/>
              <a:buChar char="§"/>
            </a:pPr>
            <a:r>
              <a:rPr lang="en-GB" dirty="0"/>
              <a:t>Designing/engineering a product in order to facilitate a given manufacturing process.</a:t>
            </a:r>
          </a:p>
          <a:p>
            <a:pPr>
              <a:buFont typeface="Wingdings" panose="05000000000000000000" pitchFamily="2" charset="2"/>
              <a:buChar char="§"/>
            </a:pPr>
            <a:r>
              <a:rPr lang="en-GB" dirty="0"/>
              <a:t>Reducing manufacturing cost.</a:t>
            </a:r>
          </a:p>
          <a:p>
            <a:pPr>
              <a:buFont typeface="Wingdings" panose="05000000000000000000" pitchFamily="2" charset="2"/>
              <a:buChar char="§"/>
            </a:pPr>
            <a:r>
              <a:rPr lang="en-GB" dirty="0"/>
              <a:t>Optimal deployment of all the manufacturing functions: fabrication, assembly, quality control, shipping, delivery, service, and repair.</a:t>
            </a:r>
          </a:p>
          <a:p>
            <a:pPr>
              <a:buFont typeface="Wingdings" panose="05000000000000000000" pitchFamily="2" charset="2"/>
              <a:buChar char="§"/>
            </a:pPr>
            <a:r>
              <a:rPr lang="en-GB" dirty="0"/>
              <a:t>Maintaining competitive priorities: cost, quality, reliability, regulatory compliance, safety, time-to-market, and customer satisfaction.</a:t>
            </a:r>
          </a:p>
          <a:p>
            <a:endParaRPr lang="en-GB" dirty="0"/>
          </a:p>
        </p:txBody>
      </p:sp>
    </p:spTree>
    <p:extLst>
      <p:ext uri="{BB962C8B-B14F-4D97-AF65-F5344CB8AC3E}">
        <p14:creationId xmlns:p14="http://schemas.microsoft.com/office/powerpoint/2010/main" val="3734404639"/>
      </p:ext>
    </p:extLst>
  </p:cSld>
  <p:clrMapOvr>
    <a:masterClrMapping/>
  </p:clrMapOvr>
  <p:transition>
    <p:cover dir="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F6271E-1931-4589-A85D-A3B7B6B5DED2}"/>
              </a:ext>
            </a:extLst>
          </p:cNvPr>
          <p:cNvSpPr>
            <a:spLocks noGrp="1"/>
          </p:cNvSpPr>
          <p:nvPr>
            <p:ph type="title"/>
          </p:nvPr>
        </p:nvSpPr>
        <p:spPr/>
        <p:txBody>
          <a:bodyPr/>
          <a:lstStyle/>
          <a:p>
            <a:r>
              <a:rPr lang="en-GB" dirty="0"/>
              <a:t>Generic DFM Roadmap</a:t>
            </a:r>
          </a:p>
        </p:txBody>
      </p:sp>
      <p:sp>
        <p:nvSpPr>
          <p:cNvPr id="3" name="Content Placeholder 2">
            <a:extLst>
              <a:ext uri="{FF2B5EF4-FFF2-40B4-BE49-F238E27FC236}">
                <a16:creationId xmlns:a16="http://schemas.microsoft.com/office/drawing/2014/main" id="{F9DCDA7A-C733-410D-AD23-44A88CE69DCF}"/>
              </a:ext>
            </a:extLst>
          </p:cNvPr>
          <p:cNvSpPr>
            <a:spLocks noGrp="1"/>
          </p:cNvSpPr>
          <p:nvPr>
            <p:ph idx="1"/>
          </p:nvPr>
        </p:nvSpPr>
        <p:spPr>
          <a:xfrm>
            <a:off x="609600" y="1417638"/>
            <a:ext cx="10972800" cy="4054016"/>
          </a:xfrm>
        </p:spPr>
        <p:txBody>
          <a:bodyPr>
            <a:normAutofit fontScale="92500" lnSpcReduction="10000"/>
          </a:bodyPr>
          <a:lstStyle/>
          <a:p>
            <a:pPr marL="514350" indent="-514350">
              <a:buFont typeface="+mj-lt"/>
              <a:buAutoNum type="arabicPeriod"/>
            </a:pPr>
            <a:r>
              <a:rPr lang="en-GB" dirty="0"/>
              <a:t>Minimize the number of parts in an assembly</a:t>
            </a:r>
          </a:p>
          <a:p>
            <a:pPr marL="514350" indent="-514350">
              <a:buFont typeface="+mj-lt"/>
              <a:buAutoNum type="arabicPeriod"/>
            </a:pPr>
            <a:r>
              <a:rPr lang="en-GB" dirty="0"/>
              <a:t>Develop a modular design using standardised components</a:t>
            </a:r>
          </a:p>
          <a:p>
            <a:pPr marL="514350" indent="-514350">
              <a:buFont typeface="+mj-lt"/>
              <a:buAutoNum type="arabicPeriod"/>
            </a:pPr>
            <a:r>
              <a:rPr lang="en-GB" dirty="0"/>
              <a:t>Eliminate in-process adjustments </a:t>
            </a:r>
          </a:p>
          <a:p>
            <a:pPr marL="514350" indent="-514350">
              <a:buFont typeface="+mj-lt"/>
              <a:buAutoNum type="arabicPeriod"/>
            </a:pPr>
            <a:r>
              <a:rPr lang="en-GB" dirty="0"/>
              <a:t>Simplify assembly tasks (fool proof) </a:t>
            </a:r>
          </a:p>
          <a:p>
            <a:pPr marL="514350" indent="-514350">
              <a:buFont typeface="+mj-lt"/>
              <a:buAutoNum type="arabicPeriod"/>
            </a:pPr>
            <a:r>
              <a:rPr lang="en-GB" dirty="0"/>
              <a:t>Use repeatable, standardised and well-understood processes</a:t>
            </a:r>
          </a:p>
          <a:p>
            <a:pPr marL="514350" indent="-514350">
              <a:buFont typeface="+mj-lt"/>
              <a:buAutoNum type="arabicPeriod"/>
            </a:pPr>
            <a:r>
              <a:rPr lang="en-GB" dirty="0"/>
              <a:t>Design for Robustness</a:t>
            </a:r>
          </a:p>
          <a:p>
            <a:pPr marL="514350" indent="-514350">
              <a:buFont typeface="+mj-lt"/>
              <a:buAutoNum type="arabicPeriod"/>
            </a:pPr>
            <a:r>
              <a:rPr lang="en-GB" dirty="0"/>
              <a:t>Design for efficient and adequate testing</a:t>
            </a:r>
          </a:p>
          <a:p>
            <a:pPr marL="514350" indent="-514350">
              <a:buFont typeface="+mj-lt"/>
              <a:buAutoNum type="arabicPeriod"/>
            </a:pPr>
            <a:r>
              <a:rPr lang="en-GB" dirty="0"/>
              <a:t>limit engineering changes</a:t>
            </a:r>
          </a:p>
        </p:txBody>
      </p:sp>
    </p:spTree>
    <p:extLst>
      <p:ext uri="{BB962C8B-B14F-4D97-AF65-F5344CB8AC3E}">
        <p14:creationId xmlns:p14="http://schemas.microsoft.com/office/powerpoint/2010/main" val="3842366318"/>
      </p:ext>
    </p:extLst>
  </p:cSld>
  <p:clrMapOvr>
    <a:masterClrMapping/>
  </p:clrMapOvr>
  <p:transition>
    <p:cover dir="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2BBC9-3CA6-4233-8747-B52CB787F0F7}"/>
              </a:ext>
            </a:extLst>
          </p:cNvPr>
          <p:cNvSpPr>
            <a:spLocks noGrp="1"/>
          </p:cNvSpPr>
          <p:nvPr>
            <p:ph type="title"/>
          </p:nvPr>
        </p:nvSpPr>
        <p:spPr/>
        <p:txBody>
          <a:bodyPr/>
          <a:lstStyle/>
          <a:p>
            <a:r>
              <a:rPr lang="en-GB" dirty="0"/>
              <a:t>Additive Manufacturing Design Options</a:t>
            </a:r>
          </a:p>
        </p:txBody>
      </p:sp>
      <p:sp>
        <p:nvSpPr>
          <p:cNvPr id="3" name="Content Placeholder 2">
            <a:extLst>
              <a:ext uri="{FF2B5EF4-FFF2-40B4-BE49-F238E27FC236}">
                <a16:creationId xmlns:a16="http://schemas.microsoft.com/office/drawing/2014/main" id="{E37C1159-8445-414C-AFD5-6DBC3E13E5DC}"/>
              </a:ext>
            </a:extLst>
          </p:cNvPr>
          <p:cNvSpPr>
            <a:spLocks noGrp="1"/>
          </p:cNvSpPr>
          <p:nvPr>
            <p:ph idx="1"/>
          </p:nvPr>
        </p:nvSpPr>
        <p:spPr>
          <a:xfrm>
            <a:off x="609600" y="1318083"/>
            <a:ext cx="10972800" cy="4221833"/>
          </a:xfrm>
        </p:spPr>
        <p:txBody>
          <a:bodyPr>
            <a:normAutofit fontScale="92500" lnSpcReduction="10000"/>
          </a:bodyPr>
          <a:lstStyle/>
          <a:p>
            <a:pPr marL="0" indent="0">
              <a:buNone/>
            </a:pPr>
            <a:r>
              <a:rPr lang="en-GB" sz="2600" b="1" dirty="0"/>
              <a:t>Adaptation for AM (</a:t>
            </a:r>
            <a:r>
              <a:rPr lang="en-GB" sz="2600" b="1" dirty="0" err="1"/>
              <a:t>AfAM</a:t>
            </a:r>
            <a:r>
              <a:rPr lang="en-GB" sz="2600" b="1" dirty="0"/>
              <a:t>):</a:t>
            </a:r>
          </a:p>
          <a:p>
            <a:pPr>
              <a:buFont typeface="Wingdings" panose="05000000000000000000" pitchFamily="2" charset="2"/>
              <a:buChar char="§"/>
            </a:pPr>
            <a:r>
              <a:rPr lang="en-GB" sz="2600" dirty="0"/>
              <a:t>Redevelopment or modification of existing product designs to better suit the design constraints imposed by additive manufacturing; leveraging some of the AM specific benefits.</a:t>
            </a:r>
          </a:p>
          <a:p>
            <a:pPr>
              <a:spcAft>
                <a:spcPts val="600"/>
              </a:spcAft>
              <a:buFont typeface="Wingdings" panose="05000000000000000000" pitchFamily="2" charset="2"/>
              <a:buChar char="§"/>
            </a:pPr>
            <a:r>
              <a:rPr lang="en-GB" sz="2600" dirty="0"/>
              <a:t>Existing product design specification (PDS) and system-level design reduce available design freedom.</a:t>
            </a:r>
          </a:p>
          <a:p>
            <a:pPr marL="0" indent="0">
              <a:buNone/>
            </a:pPr>
            <a:r>
              <a:rPr lang="en-GB" sz="2600" b="1" dirty="0"/>
              <a:t>Design for AM (</a:t>
            </a:r>
            <a:r>
              <a:rPr lang="en-GB" sz="2600" b="1" dirty="0" err="1"/>
              <a:t>DfAM</a:t>
            </a:r>
            <a:r>
              <a:rPr lang="en-GB" sz="2600" b="1" dirty="0"/>
              <a:t>):</a:t>
            </a:r>
          </a:p>
          <a:p>
            <a:pPr>
              <a:buFont typeface="Wingdings" panose="05000000000000000000" pitchFamily="2" charset="2"/>
              <a:buChar char="§"/>
            </a:pPr>
            <a:r>
              <a:rPr lang="en-GB" sz="2600" dirty="0"/>
              <a:t>The design and development of a new product; fully exploiting the opportunities provided by the AM technology.</a:t>
            </a:r>
          </a:p>
          <a:p>
            <a:pPr>
              <a:buFont typeface="Wingdings" panose="05000000000000000000" pitchFamily="2" charset="2"/>
              <a:buChar char="§"/>
            </a:pPr>
            <a:r>
              <a:rPr lang="en-GB" sz="2600" dirty="0"/>
              <a:t>Considerably more design freedom and ability to influence system-level design decisions.</a:t>
            </a:r>
          </a:p>
          <a:p>
            <a:endParaRPr lang="en-GB" dirty="0"/>
          </a:p>
        </p:txBody>
      </p:sp>
    </p:spTree>
    <p:extLst>
      <p:ext uri="{BB962C8B-B14F-4D97-AF65-F5344CB8AC3E}">
        <p14:creationId xmlns:p14="http://schemas.microsoft.com/office/powerpoint/2010/main" val="1880615539"/>
      </p:ext>
    </p:extLst>
  </p:cSld>
  <p:clrMapOvr>
    <a:masterClrMapping/>
  </p:clrMapOvr>
  <p:transition>
    <p:cover dir="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F8A11-7BE0-442C-A327-C419CBB5FC1A}"/>
              </a:ext>
            </a:extLst>
          </p:cNvPr>
          <p:cNvSpPr>
            <a:spLocks noGrp="1"/>
          </p:cNvSpPr>
          <p:nvPr>
            <p:ph type="title"/>
          </p:nvPr>
        </p:nvSpPr>
        <p:spPr/>
        <p:txBody>
          <a:bodyPr>
            <a:normAutofit fontScale="90000"/>
          </a:bodyPr>
          <a:lstStyle/>
          <a:p>
            <a:r>
              <a:rPr lang="en-GB" dirty="0"/>
              <a:t>Renishaw Hydraulic Manifold Example</a:t>
            </a:r>
            <a:br>
              <a:rPr lang="en-GB" dirty="0"/>
            </a:br>
            <a:r>
              <a:rPr lang="en-GB" sz="3100" i="1" dirty="0"/>
              <a:t> (Conventional Solution)</a:t>
            </a:r>
            <a:endParaRPr lang="en-GB" i="1" dirty="0"/>
          </a:p>
        </p:txBody>
      </p:sp>
      <p:pic>
        <p:nvPicPr>
          <p:cNvPr id="9" name="Picture 8">
            <a:extLst>
              <a:ext uri="{FF2B5EF4-FFF2-40B4-BE49-F238E27FC236}">
                <a16:creationId xmlns:a16="http://schemas.microsoft.com/office/drawing/2014/main" id="{8900F0E6-E91F-4081-995E-CABC3F7B5CE9}"/>
              </a:ext>
            </a:extLst>
          </p:cNvPr>
          <p:cNvPicPr>
            <a:picLocks noChangeAspect="1"/>
          </p:cNvPicPr>
          <p:nvPr/>
        </p:nvPicPr>
        <p:blipFill>
          <a:blip r:embed="rId2"/>
          <a:stretch>
            <a:fillRect/>
          </a:stretch>
        </p:blipFill>
        <p:spPr>
          <a:xfrm>
            <a:off x="1563742" y="1394874"/>
            <a:ext cx="8511063" cy="2500991"/>
          </a:xfrm>
          <a:prstGeom prst="rect">
            <a:avLst/>
          </a:prstGeom>
        </p:spPr>
      </p:pic>
      <p:sp>
        <p:nvSpPr>
          <p:cNvPr id="12" name="TextBox 11">
            <a:extLst>
              <a:ext uri="{FF2B5EF4-FFF2-40B4-BE49-F238E27FC236}">
                <a16:creationId xmlns:a16="http://schemas.microsoft.com/office/drawing/2014/main" id="{19BE3D9D-11AC-41E0-A869-F7811E8F5DA8}"/>
              </a:ext>
            </a:extLst>
          </p:cNvPr>
          <p:cNvSpPr txBox="1"/>
          <p:nvPr/>
        </p:nvSpPr>
        <p:spPr>
          <a:xfrm>
            <a:off x="1079434" y="3941247"/>
            <a:ext cx="4864468" cy="1477328"/>
          </a:xfrm>
          <a:prstGeom prst="rect">
            <a:avLst/>
          </a:prstGeom>
          <a:noFill/>
        </p:spPr>
        <p:txBody>
          <a:bodyPr wrap="square" rtlCol="0">
            <a:spAutoFit/>
          </a:bodyPr>
          <a:lstStyle/>
          <a:p>
            <a:r>
              <a:rPr lang="en-GB" dirty="0"/>
              <a:t>Benefits:</a:t>
            </a:r>
          </a:p>
          <a:p>
            <a:pPr marL="285750" indent="-285750">
              <a:buFont typeface="Wingdings" panose="05000000000000000000" pitchFamily="2" charset="2"/>
              <a:buChar char="§"/>
            </a:pPr>
            <a:r>
              <a:rPr lang="en-GB" dirty="0"/>
              <a:t>Simple solution to the problem</a:t>
            </a:r>
          </a:p>
          <a:p>
            <a:pPr marL="285750" indent="-285750">
              <a:buFont typeface="Wingdings" panose="05000000000000000000" pitchFamily="2" charset="2"/>
              <a:buChar char="§"/>
            </a:pPr>
            <a:r>
              <a:rPr lang="en-GB" dirty="0"/>
              <a:t>Easy/simplistic design process </a:t>
            </a:r>
          </a:p>
          <a:p>
            <a:pPr marL="285750" indent="-285750">
              <a:buFont typeface="Wingdings" panose="05000000000000000000" pitchFamily="2" charset="2"/>
              <a:buChar char="§"/>
            </a:pPr>
            <a:r>
              <a:rPr lang="en-GB" dirty="0"/>
              <a:t>Uses traditional machining methods</a:t>
            </a:r>
          </a:p>
          <a:p>
            <a:pPr marL="285750" indent="-285750">
              <a:buFont typeface="Wingdings" panose="05000000000000000000" pitchFamily="2" charset="2"/>
              <a:buChar char="§"/>
            </a:pPr>
            <a:r>
              <a:rPr lang="en-GB" dirty="0"/>
              <a:t>Fast to manufacture (even at large volumes)</a:t>
            </a:r>
          </a:p>
        </p:txBody>
      </p:sp>
      <p:sp>
        <p:nvSpPr>
          <p:cNvPr id="13" name="TextBox 12">
            <a:extLst>
              <a:ext uri="{FF2B5EF4-FFF2-40B4-BE49-F238E27FC236}">
                <a16:creationId xmlns:a16="http://schemas.microsoft.com/office/drawing/2014/main" id="{92C9B02B-F1AF-455B-8E9E-9F4058A45008}"/>
              </a:ext>
            </a:extLst>
          </p:cNvPr>
          <p:cNvSpPr txBox="1"/>
          <p:nvPr/>
        </p:nvSpPr>
        <p:spPr>
          <a:xfrm>
            <a:off x="6248100" y="3941247"/>
            <a:ext cx="5285574" cy="1477328"/>
          </a:xfrm>
          <a:prstGeom prst="rect">
            <a:avLst/>
          </a:prstGeom>
          <a:noFill/>
        </p:spPr>
        <p:txBody>
          <a:bodyPr wrap="square" rtlCol="0">
            <a:spAutoFit/>
          </a:bodyPr>
          <a:lstStyle/>
          <a:p>
            <a:r>
              <a:rPr lang="en-GB" dirty="0"/>
              <a:t>Limitations:</a:t>
            </a:r>
          </a:p>
          <a:p>
            <a:pPr marL="285750" indent="-285750">
              <a:buFont typeface="Wingdings" panose="05000000000000000000" pitchFamily="2" charset="2"/>
              <a:buChar char="§"/>
            </a:pPr>
            <a:r>
              <a:rPr lang="en-GB" dirty="0"/>
              <a:t>Sub-optimal performance due to cross drilling</a:t>
            </a:r>
          </a:p>
          <a:p>
            <a:pPr marL="285750" indent="-285750">
              <a:buFont typeface="Wingdings" panose="05000000000000000000" pitchFamily="2" charset="2"/>
              <a:buChar char="§"/>
            </a:pPr>
            <a:r>
              <a:rPr lang="en-GB" dirty="0"/>
              <a:t>Very inefficient use of materials (waste)</a:t>
            </a:r>
          </a:p>
          <a:p>
            <a:pPr marL="285750" indent="-285750">
              <a:buFont typeface="Wingdings" panose="05000000000000000000" pitchFamily="2" charset="2"/>
              <a:buChar char="§"/>
            </a:pPr>
            <a:r>
              <a:rPr lang="en-GB" dirty="0"/>
              <a:t>8 additional components required in the form of pressure plugs.</a:t>
            </a:r>
          </a:p>
        </p:txBody>
      </p:sp>
      <p:sp>
        <p:nvSpPr>
          <p:cNvPr id="14" name="TextBox 13">
            <a:extLst>
              <a:ext uri="{FF2B5EF4-FFF2-40B4-BE49-F238E27FC236}">
                <a16:creationId xmlns:a16="http://schemas.microsoft.com/office/drawing/2014/main" id="{7E823B0D-5CD4-4ED8-A718-79BA207638A7}"/>
              </a:ext>
            </a:extLst>
          </p:cNvPr>
          <p:cNvSpPr txBox="1"/>
          <p:nvPr/>
        </p:nvSpPr>
        <p:spPr>
          <a:xfrm>
            <a:off x="5943902" y="3397006"/>
            <a:ext cx="5510463" cy="369332"/>
          </a:xfrm>
          <a:prstGeom prst="rect">
            <a:avLst/>
          </a:prstGeom>
          <a:noFill/>
        </p:spPr>
        <p:txBody>
          <a:bodyPr wrap="square" rtlCol="0">
            <a:spAutoFit/>
          </a:bodyPr>
          <a:lstStyle/>
          <a:p>
            <a:pPr algn="ctr"/>
            <a:r>
              <a:rPr lang="en-GB" b="1" dirty="0"/>
              <a:t>Mass = 4.6kg (10lbs)</a:t>
            </a:r>
          </a:p>
        </p:txBody>
      </p:sp>
    </p:spTree>
    <p:extLst>
      <p:ext uri="{BB962C8B-B14F-4D97-AF65-F5344CB8AC3E}">
        <p14:creationId xmlns:p14="http://schemas.microsoft.com/office/powerpoint/2010/main" val="2755099972"/>
      </p:ext>
    </p:extLst>
  </p:cSld>
  <p:clrMapOvr>
    <a:masterClrMapping/>
  </p:clrMapOvr>
  <p:transition>
    <p:cover dir="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56BBCEF-6551-4BD7-8822-D37918144F65}"/>
              </a:ext>
            </a:extLst>
          </p:cNvPr>
          <p:cNvPicPr>
            <a:picLocks noChangeAspect="1"/>
          </p:cNvPicPr>
          <p:nvPr/>
        </p:nvPicPr>
        <p:blipFill>
          <a:blip r:embed="rId3"/>
          <a:stretch>
            <a:fillRect/>
          </a:stretch>
        </p:blipFill>
        <p:spPr>
          <a:xfrm>
            <a:off x="1865725" y="1417638"/>
            <a:ext cx="8460550" cy="2412852"/>
          </a:xfrm>
          <a:prstGeom prst="rect">
            <a:avLst/>
          </a:prstGeom>
        </p:spPr>
      </p:pic>
      <p:sp>
        <p:nvSpPr>
          <p:cNvPr id="2" name="Title 1">
            <a:extLst>
              <a:ext uri="{FF2B5EF4-FFF2-40B4-BE49-F238E27FC236}">
                <a16:creationId xmlns:a16="http://schemas.microsoft.com/office/drawing/2014/main" id="{045F8A11-7BE0-442C-A327-C419CBB5FC1A}"/>
              </a:ext>
            </a:extLst>
          </p:cNvPr>
          <p:cNvSpPr>
            <a:spLocks noGrp="1"/>
          </p:cNvSpPr>
          <p:nvPr>
            <p:ph type="title"/>
          </p:nvPr>
        </p:nvSpPr>
        <p:spPr/>
        <p:txBody>
          <a:bodyPr>
            <a:normAutofit fontScale="90000"/>
          </a:bodyPr>
          <a:lstStyle/>
          <a:p>
            <a:r>
              <a:rPr lang="en-GB" dirty="0"/>
              <a:t>Renishaw Hydraulic Manifold Example</a:t>
            </a:r>
            <a:br>
              <a:rPr lang="en-GB" dirty="0"/>
            </a:br>
            <a:r>
              <a:rPr lang="en-GB" sz="3100" i="1" dirty="0"/>
              <a:t> (Adaption for Additive Manufacturing Solution)</a:t>
            </a:r>
            <a:endParaRPr lang="en-GB" i="1" dirty="0"/>
          </a:p>
        </p:txBody>
      </p:sp>
      <p:sp>
        <p:nvSpPr>
          <p:cNvPr id="12" name="TextBox 11">
            <a:extLst>
              <a:ext uri="{FF2B5EF4-FFF2-40B4-BE49-F238E27FC236}">
                <a16:creationId xmlns:a16="http://schemas.microsoft.com/office/drawing/2014/main" id="{19BE3D9D-11AC-41E0-A869-F7811E8F5DA8}"/>
              </a:ext>
            </a:extLst>
          </p:cNvPr>
          <p:cNvSpPr txBox="1"/>
          <p:nvPr/>
        </p:nvSpPr>
        <p:spPr>
          <a:xfrm>
            <a:off x="1079434" y="3941247"/>
            <a:ext cx="4864468" cy="1477328"/>
          </a:xfrm>
          <a:prstGeom prst="rect">
            <a:avLst/>
          </a:prstGeom>
          <a:noFill/>
        </p:spPr>
        <p:txBody>
          <a:bodyPr wrap="square" rtlCol="0">
            <a:spAutoFit/>
          </a:bodyPr>
          <a:lstStyle/>
          <a:p>
            <a:r>
              <a:rPr lang="en-GB" dirty="0"/>
              <a:t>Benefits:</a:t>
            </a:r>
          </a:p>
          <a:p>
            <a:pPr marL="285750" indent="-285750">
              <a:buFont typeface="Wingdings" panose="05000000000000000000" pitchFamily="2" charset="2"/>
              <a:buChar char="§"/>
            </a:pPr>
            <a:r>
              <a:rPr lang="en-GB" dirty="0"/>
              <a:t>Significant mass reduction</a:t>
            </a:r>
          </a:p>
          <a:p>
            <a:pPr marL="285750" indent="-285750">
              <a:buFont typeface="Wingdings" panose="05000000000000000000" pitchFamily="2" charset="2"/>
              <a:buChar char="§"/>
            </a:pPr>
            <a:r>
              <a:rPr lang="en-GB" dirty="0"/>
              <a:t>Improved hydraulic performance</a:t>
            </a:r>
          </a:p>
          <a:p>
            <a:pPr marL="285750" indent="-285750">
              <a:buFont typeface="Wingdings" panose="05000000000000000000" pitchFamily="2" charset="2"/>
              <a:buChar char="§"/>
            </a:pPr>
            <a:r>
              <a:rPr lang="en-GB" dirty="0"/>
              <a:t>‘Drop-in’ replacement for original part</a:t>
            </a:r>
          </a:p>
          <a:p>
            <a:pPr marL="285750" indent="-285750">
              <a:buFont typeface="Wingdings" panose="05000000000000000000" pitchFamily="2" charset="2"/>
              <a:buChar char="§"/>
            </a:pPr>
            <a:r>
              <a:rPr lang="en-GB" dirty="0"/>
              <a:t>1 part, no pressure plugs needed</a:t>
            </a:r>
          </a:p>
        </p:txBody>
      </p:sp>
      <p:sp>
        <p:nvSpPr>
          <p:cNvPr id="13" name="TextBox 12">
            <a:extLst>
              <a:ext uri="{FF2B5EF4-FFF2-40B4-BE49-F238E27FC236}">
                <a16:creationId xmlns:a16="http://schemas.microsoft.com/office/drawing/2014/main" id="{92C9B02B-F1AF-455B-8E9E-9F4058A45008}"/>
              </a:ext>
            </a:extLst>
          </p:cNvPr>
          <p:cNvSpPr txBox="1"/>
          <p:nvPr/>
        </p:nvSpPr>
        <p:spPr>
          <a:xfrm>
            <a:off x="6248100" y="3941247"/>
            <a:ext cx="5285574" cy="1477328"/>
          </a:xfrm>
          <a:prstGeom prst="rect">
            <a:avLst/>
          </a:prstGeom>
          <a:noFill/>
        </p:spPr>
        <p:txBody>
          <a:bodyPr wrap="square" rtlCol="0">
            <a:spAutoFit/>
          </a:bodyPr>
          <a:lstStyle/>
          <a:p>
            <a:r>
              <a:rPr lang="en-GB" dirty="0"/>
              <a:t>Limitations:</a:t>
            </a:r>
          </a:p>
          <a:p>
            <a:pPr marL="285750" indent="-285750">
              <a:buFont typeface="Wingdings" panose="05000000000000000000" pitchFamily="2" charset="2"/>
              <a:buChar char="§"/>
            </a:pPr>
            <a:r>
              <a:rPr lang="en-GB" dirty="0"/>
              <a:t>Still requires some post-process machining</a:t>
            </a:r>
          </a:p>
          <a:p>
            <a:pPr marL="285750" indent="-285750">
              <a:buFont typeface="Wingdings" panose="05000000000000000000" pitchFamily="2" charset="2"/>
              <a:buChar char="§"/>
            </a:pPr>
            <a:r>
              <a:rPr lang="en-GB" dirty="0"/>
              <a:t>Horizontal passage ways need supports</a:t>
            </a:r>
          </a:p>
          <a:p>
            <a:pPr marL="285750" indent="-285750">
              <a:buFont typeface="Wingdings" panose="05000000000000000000" pitchFamily="2" charset="2"/>
              <a:buChar char="§"/>
            </a:pPr>
            <a:r>
              <a:rPr lang="en-GB" dirty="0"/>
              <a:t>Removal of material causes a loss of structural rigidity.</a:t>
            </a:r>
          </a:p>
        </p:txBody>
      </p:sp>
      <p:sp>
        <p:nvSpPr>
          <p:cNvPr id="14" name="TextBox 13">
            <a:extLst>
              <a:ext uri="{FF2B5EF4-FFF2-40B4-BE49-F238E27FC236}">
                <a16:creationId xmlns:a16="http://schemas.microsoft.com/office/drawing/2014/main" id="{7E823B0D-5CD4-4ED8-A718-79BA207638A7}"/>
              </a:ext>
            </a:extLst>
          </p:cNvPr>
          <p:cNvSpPr txBox="1"/>
          <p:nvPr/>
        </p:nvSpPr>
        <p:spPr>
          <a:xfrm>
            <a:off x="6327409" y="3660585"/>
            <a:ext cx="5510463" cy="369332"/>
          </a:xfrm>
          <a:prstGeom prst="rect">
            <a:avLst/>
          </a:prstGeom>
          <a:noFill/>
        </p:spPr>
        <p:txBody>
          <a:bodyPr wrap="square" rtlCol="0">
            <a:spAutoFit/>
          </a:bodyPr>
          <a:lstStyle/>
          <a:p>
            <a:pPr algn="ctr"/>
            <a:r>
              <a:rPr lang="en-GB" b="1" dirty="0"/>
              <a:t>Mass = 1kg (2.2lbs)</a:t>
            </a:r>
          </a:p>
        </p:txBody>
      </p:sp>
    </p:spTree>
    <p:extLst>
      <p:ext uri="{BB962C8B-B14F-4D97-AF65-F5344CB8AC3E}">
        <p14:creationId xmlns:p14="http://schemas.microsoft.com/office/powerpoint/2010/main" val="2972659167"/>
      </p:ext>
    </p:extLst>
  </p:cSld>
  <p:clrMapOvr>
    <a:masterClrMapping/>
  </p:clrMapOvr>
  <p:transition>
    <p:cover dir="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F8A11-7BE0-442C-A327-C419CBB5FC1A}"/>
              </a:ext>
            </a:extLst>
          </p:cNvPr>
          <p:cNvSpPr>
            <a:spLocks noGrp="1"/>
          </p:cNvSpPr>
          <p:nvPr>
            <p:ph type="title"/>
          </p:nvPr>
        </p:nvSpPr>
        <p:spPr>
          <a:xfrm>
            <a:off x="609600" y="242646"/>
            <a:ext cx="10972800" cy="1143000"/>
          </a:xfrm>
        </p:spPr>
        <p:txBody>
          <a:bodyPr>
            <a:normAutofit fontScale="90000"/>
          </a:bodyPr>
          <a:lstStyle/>
          <a:p>
            <a:r>
              <a:rPr lang="en-GB" dirty="0"/>
              <a:t>Renishaw Hydraulic Manifold Example</a:t>
            </a:r>
            <a:br>
              <a:rPr lang="en-GB" dirty="0"/>
            </a:br>
            <a:r>
              <a:rPr lang="en-GB" sz="3100" i="1" dirty="0"/>
              <a:t> (Design for Additive Manufacturing Solution)</a:t>
            </a:r>
            <a:endParaRPr lang="en-GB" i="1" dirty="0"/>
          </a:p>
        </p:txBody>
      </p:sp>
      <p:sp>
        <p:nvSpPr>
          <p:cNvPr id="12" name="TextBox 11">
            <a:extLst>
              <a:ext uri="{FF2B5EF4-FFF2-40B4-BE49-F238E27FC236}">
                <a16:creationId xmlns:a16="http://schemas.microsoft.com/office/drawing/2014/main" id="{19BE3D9D-11AC-41E0-A869-F7811E8F5DA8}"/>
              </a:ext>
            </a:extLst>
          </p:cNvPr>
          <p:cNvSpPr txBox="1"/>
          <p:nvPr/>
        </p:nvSpPr>
        <p:spPr>
          <a:xfrm>
            <a:off x="1079433" y="3845251"/>
            <a:ext cx="4864468" cy="1754326"/>
          </a:xfrm>
          <a:prstGeom prst="rect">
            <a:avLst/>
          </a:prstGeom>
          <a:noFill/>
        </p:spPr>
        <p:txBody>
          <a:bodyPr wrap="square" rtlCol="0">
            <a:spAutoFit/>
          </a:bodyPr>
          <a:lstStyle/>
          <a:p>
            <a:r>
              <a:rPr lang="en-GB" dirty="0"/>
              <a:t>Benefits:</a:t>
            </a:r>
          </a:p>
          <a:p>
            <a:pPr marL="285750" indent="-285750">
              <a:buFont typeface="Wingdings" panose="05000000000000000000" pitchFamily="2" charset="2"/>
              <a:buChar char="§"/>
            </a:pPr>
            <a:r>
              <a:rPr lang="en-GB" dirty="0"/>
              <a:t>Highly efficient use of material (little waste)</a:t>
            </a:r>
          </a:p>
          <a:p>
            <a:pPr marL="285750" indent="-285750">
              <a:buFont typeface="Wingdings" panose="05000000000000000000" pitchFamily="2" charset="2"/>
              <a:buChar char="§"/>
            </a:pPr>
            <a:r>
              <a:rPr lang="en-GB" dirty="0"/>
              <a:t>Aligned valves allows the part to be entirely self supported.</a:t>
            </a:r>
          </a:p>
          <a:p>
            <a:pPr marL="285750" indent="-285750">
              <a:buFont typeface="Wingdings" panose="05000000000000000000" pitchFamily="2" charset="2"/>
              <a:buChar char="§"/>
            </a:pPr>
            <a:r>
              <a:rPr lang="en-GB" dirty="0"/>
              <a:t>Consolidation of outlet ports into design.</a:t>
            </a:r>
          </a:p>
          <a:p>
            <a:pPr marL="285750" indent="-285750">
              <a:buFont typeface="Wingdings" panose="05000000000000000000" pitchFamily="2" charset="2"/>
              <a:buChar char="§"/>
            </a:pPr>
            <a:r>
              <a:rPr lang="en-GB" dirty="0"/>
              <a:t>Dramatic mass reduction</a:t>
            </a:r>
          </a:p>
        </p:txBody>
      </p:sp>
      <p:sp>
        <p:nvSpPr>
          <p:cNvPr id="13" name="TextBox 12">
            <a:extLst>
              <a:ext uri="{FF2B5EF4-FFF2-40B4-BE49-F238E27FC236}">
                <a16:creationId xmlns:a16="http://schemas.microsoft.com/office/drawing/2014/main" id="{92C9B02B-F1AF-455B-8E9E-9F4058A45008}"/>
              </a:ext>
            </a:extLst>
          </p:cNvPr>
          <p:cNvSpPr txBox="1"/>
          <p:nvPr/>
        </p:nvSpPr>
        <p:spPr>
          <a:xfrm>
            <a:off x="6248101" y="3937584"/>
            <a:ext cx="5285574" cy="1200329"/>
          </a:xfrm>
          <a:prstGeom prst="rect">
            <a:avLst/>
          </a:prstGeom>
          <a:noFill/>
        </p:spPr>
        <p:txBody>
          <a:bodyPr wrap="square" rtlCol="0">
            <a:spAutoFit/>
          </a:bodyPr>
          <a:lstStyle/>
          <a:p>
            <a:r>
              <a:rPr lang="en-GB" dirty="0"/>
              <a:t>Limitations:</a:t>
            </a:r>
          </a:p>
          <a:p>
            <a:pPr marL="285750" indent="-285750">
              <a:buFont typeface="Wingdings" panose="05000000000000000000" pitchFamily="2" charset="2"/>
              <a:buChar char="§"/>
            </a:pPr>
            <a:r>
              <a:rPr lang="en-GB" dirty="0"/>
              <a:t>High degree of CAD complexity/difficulty</a:t>
            </a:r>
          </a:p>
          <a:p>
            <a:pPr marL="285750" indent="-285750">
              <a:buFont typeface="Wingdings" panose="05000000000000000000" pitchFamily="2" charset="2"/>
              <a:buChar char="§"/>
            </a:pPr>
            <a:r>
              <a:rPr lang="en-GB" dirty="0"/>
              <a:t>Not a ‘drop-in’ replacement for original parts, requires system redesign.</a:t>
            </a:r>
          </a:p>
        </p:txBody>
      </p:sp>
      <p:sp>
        <p:nvSpPr>
          <p:cNvPr id="14" name="TextBox 13">
            <a:extLst>
              <a:ext uri="{FF2B5EF4-FFF2-40B4-BE49-F238E27FC236}">
                <a16:creationId xmlns:a16="http://schemas.microsoft.com/office/drawing/2014/main" id="{7E823B0D-5CD4-4ED8-A718-79BA207638A7}"/>
              </a:ext>
            </a:extLst>
          </p:cNvPr>
          <p:cNvSpPr txBox="1"/>
          <p:nvPr/>
        </p:nvSpPr>
        <p:spPr>
          <a:xfrm>
            <a:off x="6327410" y="3568252"/>
            <a:ext cx="5510463" cy="369332"/>
          </a:xfrm>
          <a:prstGeom prst="rect">
            <a:avLst/>
          </a:prstGeom>
          <a:noFill/>
        </p:spPr>
        <p:txBody>
          <a:bodyPr wrap="square" rtlCol="0">
            <a:spAutoFit/>
          </a:bodyPr>
          <a:lstStyle/>
          <a:p>
            <a:pPr algn="ctr"/>
            <a:r>
              <a:rPr lang="en-GB" b="1" dirty="0"/>
              <a:t>Mass = 0.4kg (0.89lbs)</a:t>
            </a:r>
          </a:p>
        </p:txBody>
      </p:sp>
      <p:pic>
        <p:nvPicPr>
          <p:cNvPr id="5" name="Picture 4">
            <a:extLst>
              <a:ext uri="{FF2B5EF4-FFF2-40B4-BE49-F238E27FC236}">
                <a16:creationId xmlns:a16="http://schemas.microsoft.com/office/drawing/2014/main" id="{59390C03-4CC1-4767-9927-B1F831C502E0}"/>
              </a:ext>
            </a:extLst>
          </p:cNvPr>
          <p:cNvPicPr>
            <a:picLocks noChangeAspect="1"/>
          </p:cNvPicPr>
          <p:nvPr/>
        </p:nvPicPr>
        <p:blipFill>
          <a:blip r:embed="rId3"/>
          <a:stretch>
            <a:fillRect/>
          </a:stretch>
        </p:blipFill>
        <p:spPr>
          <a:xfrm>
            <a:off x="1413500" y="1385646"/>
            <a:ext cx="9060802" cy="2274939"/>
          </a:xfrm>
          <a:prstGeom prst="rect">
            <a:avLst/>
          </a:prstGeom>
        </p:spPr>
      </p:pic>
    </p:spTree>
    <p:extLst>
      <p:ext uri="{BB962C8B-B14F-4D97-AF65-F5344CB8AC3E}">
        <p14:creationId xmlns:p14="http://schemas.microsoft.com/office/powerpoint/2010/main" val="4198921526"/>
      </p:ext>
    </p:extLst>
  </p:cSld>
  <p:clrMapOvr>
    <a:masterClrMapping/>
  </p:clrMapOvr>
  <p:transition>
    <p:cover dir="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C8CBCA6-055C-4A2C-8BE2-1A8C4E0F9A6F}"/>
              </a:ext>
            </a:extLst>
          </p:cNvPr>
          <p:cNvPicPr>
            <a:picLocks noChangeAspect="1"/>
          </p:cNvPicPr>
          <p:nvPr/>
        </p:nvPicPr>
        <p:blipFill>
          <a:blip r:embed="rId3"/>
          <a:stretch>
            <a:fillRect/>
          </a:stretch>
        </p:blipFill>
        <p:spPr>
          <a:xfrm>
            <a:off x="2209805" y="862740"/>
            <a:ext cx="7772390" cy="4498494"/>
          </a:xfrm>
          <a:prstGeom prst="rect">
            <a:avLst/>
          </a:prstGeom>
        </p:spPr>
      </p:pic>
      <p:sp>
        <p:nvSpPr>
          <p:cNvPr id="8" name="Title 1">
            <a:extLst>
              <a:ext uri="{FF2B5EF4-FFF2-40B4-BE49-F238E27FC236}">
                <a16:creationId xmlns:a16="http://schemas.microsoft.com/office/drawing/2014/main" id="{5A76188D-B481-4D83-AD70-AC23C9896114}"/>
              </a:ext>
            </a:extLst>
          </p:cNvPr>
          <p:cNvSpPr>
            <a:spLocks noGrp="1"/>
          </p:cNvSpPr>
          <p:nvPr>
            <p:ph type="title"/>
          </p:nvPr>
        </p:nvSpPr>
        <p:spPr>
          <a:xfrm>
            <a:off x="609600" y="-46810"/>
            <a:ext cx="10972800" cy="1143000"/>
          </a:xfrm>
        </p:spPr>
        <p:txBody>
          <a:bodyPr>
            <a:normAutofit/>
          </a:bodyPr>
          <a:lstStyle/>
          <a:p>
            <a:r>
              <a:rPr lang="en-GB" dirty="0"/>
              <a:t>Summary</a:t>
            </a:r>
          </a:p>
        </p:txBody>
      </p:sp>
      <p:sp>
        <p:nvSpPr>
          <p:cNvPr id="10" name="TextBox 9">
            <a:extLst>
              <a:ext uri="{FF2B5EF4-FFF2-40B4-BE49-F238E27FC236}">
                <a16:creationId xmlns:a16="http://schemas.microsoft.com/office/drawing/2014/main" id="{FF024A28-DBFD-4409-BC5B-474FC1AAF763}"/>
              </a:ext>
            </a:extLst>
          </p:cNvPr>
          <p:cNvSpPr txBox="1"/>
          <p:nvPr/>
        </p:nvSpPr>
        <p:spPr>
          <a:xfrm>
            <a:off x="2862508" y="5361234"/>
            <a:ext cx="7119687" cy="369332"/>
          </a:xfrm>
          <a:prstGeom prst="rect">
            <a:avLst/>
          </a:prstGeom>
          <a:noFill/>
        </p:spPr>
        <p:txBody>
          <a:bodyPr wrap="square">
            <a:spAutoFit/>
          </a:bodyPr>
          <a:lstStyle/>
          <a:p>
            <a:r>
              <a:rPr lang="en-GB" i="1" dirty="0"/>
              <a:t>(Available at: https://resources.renishaw.com/en/details/--101495)</a:t>
            </a:r>
          </a:p>
        </p:txBody>
      </p:sp>
    </p:spTree>
    <p:extLst>
      <p:ext uri="{BB962C8B-B14F-4D97-AF65-F5344CB8AC3E}">
        <p14:creationId xmlns:p14="http://schemas.microsoft.com/office/powerpoint/2010/main" val="1511716862"/>
      </p:ext>
    </p:extLst>
  </p:cSld>
  <p:clrMapOvr>
    <a:masterClrMapping/>
  </p:clrMapOvr>
  <p:transition>
    <p:cover dir="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4BDC327-5381-4755-BC0C-37902F7576E8}"/>
              </a:ext>
            </a:extLst>
          </p:cNvPr>
          <p:cNvPicPr>
            <a:picLocks noChangeAspect="1"/>
          </p:cNvPicPr>
          <p:nvPr/>
        </p:nvPicPr>
        <p:blipFill>
          <a:blip r:embed="rId2"/>
          <a:stretch>
            <a:fillRect/>
          </a:stretch>
        </p:blipFill>
        <p:spPr>
          <a:xfrm>
            <a:off x="2579540" y="970934"/>
            <a:ext cx="7032919" cy="4562163"/>
          </a:xfrm>
          <a:prstGeom prst="rect">
            <a:avLst/>
          </a:prstGeom>
        </p:spPr>
      </p:pic>
      <p:sp>
        <p:nvSpPr>
          <p:cNvPr id="2" name="Title 1">
            <a:extLst>
              <a:ext uri="{FF2B5EF4-FFF2-40B4-BE49-F238E27FC236}">
                <a16:creationId xmlns:a16="http://schemas.microsoft.com/office/drawing/2014/main" id="{F5D03871-0192-4170-A3F7-26D8B6016A7E}"/>
              </a:ext>
            </a:extLst>
          </p:cNvPr>
          <p:cNvSpPr>
            <a:spLocks noGrp="1"/>
          </p:cNvSpPr>
          <p:nvPr>
            <p:ph type="title"/>
          </p:nvPr>
        </p:nvSpPr>
        <p:spPr>
          <a:xfrm>
            <a:off x="609599" y="80303"/>
            <a:ext cx="10972800" cy="1143000"/>
          </a:xfrm>
        </p:spPr>
        <p:txBody>
          <a:bodyPr/>
          <a:lstStyle/>
          <a:p>
            <a:r>
              <a:rPr lang="en-GB" dirty="0"/>
              <a:t>Evolution of Design</a:t>
            </a:r>
          </a:p>
        </p:txBody>
      </p:sp>
    </p:spTree>
    <p:extLst>
      <p:ext uri="{BB962C8B-B14F-4D97-AF65-F5344CB8AC3E}">
        <p14:creationId xmlns:p14="http://schemas.microsoft.com/office/powerpoint/2010/main" val="494979725"/>
      </p:ext>
    </p:extLst>
  </p:cSld>
  <p:clrMapOvr>
    <a:masterClrMapping/>
  </p:clrMapOvr>
  <p:transition>
    <p:cover dir="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7964A-1BA9-45E7-A3C7-7CE776A29711}"/>
              </a:ext>
            </a:extLst>
          </p:cNvPr>
          <p:cNvSpPr>
            <a:spLocks noGrp="1"/>
          </p:cNvSpPr>
          <p:nvPr>
            <p:ph type="title"/>
          </p:nvPr>
        </p:nvSpPr>
        <p:spPr/>
        <p:txBody>
          <a:bodyPr/>
          <a:lstStyle/>
          <a:p>
            <a:r>
              <a:rPr lang="en-GB" dirty="0"/>
              <a:t>Design for Additive Manufacturing</a:t>
            </a:r>
          </a:p>
        </p:txBody>
      </p:sp>
      <p:sp>
        <p:nvSpPr>
          <p:cNvPr id="3" name="Content Placeholder 2">
            <a:extLst>
              <a:ext uri="{FF2B5EF4-FFF2-40B4-BE49-F238E27FC236}">
                <a16:creationId xmlns:a16="http://schemas.microsoft.com/office/drawing/2014/main" id="{2555275B-EF1D-4D7A-8CA0-10F90DD9416B}"/>
              </a:ext>
            </a:extLst>
          </p:cNvPr>
          <p:cNvSpPr>
            <a:spLocks noGrp="1"/>
          </p:cNvSpPr>
          <p:nvPr>
            <p:ph idx="1"/>
          </p:nvPr>
        </p:nvSpPr>
        <p:spPr>
          <a:xfrm>
            <a:off x="805781" y="1417638"/>
            <a:ext cx="10580437" cy="3917032"/>
          </a:xfrm>
        </p:spPr>
        <p:txBody>
          <a:bodyPr>
            <a:normAutofit/>
          </a:bodyPr>
          <a:lstStyle/>
          <a:p>
            <a:pPr>
              <a:spcAft>
                <a:spcPts val="600"/>
              </a:spcAft>
            </a:pPr>
            <a:r>
              <a:rPr lang="en-GB" dirty="0"/>
              <a:t>A true </a:t>
            </a:r>
            <a:r>
              <a:rPr lang="en-GB" dirty="0" err="1"/>
              <a:t>DfAM</a:t>
            </a:r>
            <a:r>
              <a:rPr lang="en-GB" dirty="0"/>
              <a:t> optimised product is always a ‘clean sheet’ design that focuses on maximising performance for a particular application.</a:t>
            </a:r>
          </a:p>
          <a:p>
            <a:pPr>
              <a:spcAft>
                <a:spcPts val="600"/>
              </a:spcAft>
            </a:pPr>
            <a:r>
              <a:rPr lang="en-GB" dirty="0"/>
              <a:t>Innovation in the process requires innovation In design.</a:t>
            </a:r>
          </a:p>
          <a:p>
            <a:r>
              <a:rPr lang="en-GB" dirty="0" err="1"/>
              <a:t>DfAM</a:t>
            </a:r>
            <a:r>
              <a:rPr lang="en-GB" dirty="0"/>
              <a:t> optimised parts will be lighter, higher performing, faster to build and therefore more cost-effective than direct replacements or adapted designs.</a:t>
            </a:r>
          </a:p>
        </p:txBody>
      </p:sp>
    </p:spTree>
    <p:extLst>
      <p:ext uri="{BB962C8B-B14F-4D97-AF65-F5344CB8AC3E}">
        <p14:creationId xmlns:p14="http://schemas.microsoft.com/office/powerpoint/2010/main" val="3571535606"/>
      </p:ext>
    </p:extLst>
  </p:cSld>
  <p:clrMapOvr>
    <a:masterClrMapping/>
  </p:clrMapOvr>
  <p:transition>
    <p:cover dir="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F9716-3672-403B-9FA1-4E492351C210}"/>
              </a:ext>
            </a:extLst>
          </p:cNvPr>
          <p:cNvSpPr>
            <a:spLocks noGrp="1"/>
          </p:cNvSpPr>
          <p:nvPr>
            <p:ph type="title"/>
          </p:nvPr>
        </p:nvSpPr>
        <p:spPr/>
        <p:txBody>
          <a:bodyPr/>
          <a:lstStyle/>
          <a:p>
            <a:r>
              <a:rPr lang="en-GB" dirty="0" err="1"/>
              <a:t>DfAM</a:t>
            </a:r>
            <a:r>
              <a:rPr lang="en-GB" dirty="0"/>
              <a:t> Impact</a:t>
            </a:r>
          </a:p>
        </p:txBody>
      </p:sp>
      <p:pic>
        <p:nvPicPr>
          <p:cNvPr id="1026" name="Picture 2" descr="7 Design for Additive Manufacturing (DfAM) Principles">
            <a:extLst>
              <a:ext uri="{FF2B5EF4-FFF2-40B4-BE49-F238E27FC236}">
                <a16:creationId xmlns:a16="http://schemas.microsoft.com/office/drawing/2014/main" id="{7F53D8AF-17E2-45F5-9173-4F27D21625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350" y="1452562"/>
            <a:ext cx="11163300" cy="3952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3138540"/>
      </p:ext>
    </p:extLst>
  </p:cSld>
  <p:clrMapOvr>
    <a:masterClrMapping/>
  </p:clrMapOvr>
  <p:transition>
    <p:cover dir="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2E339-9CC5-457A-9A94-91995E3A3240}"/>
              </a:ext>
            </a:extLst>
          </p:cNvPr>
          <p:cNvSpPr>
            <a:spLocks noGrp="1"/>
          </p:cNvSpPr>
          <p:nvPr>
            <p:ph type="title"/>
          </p:nvPr>
        </p:nvSpPr>
        <p:spPr/>
        <p:txBody>
          <a:bodyPr/>
          <a:lstStyle/>
          <a:p>
            <a:r>
              <a:rPr lang="en-GB" dirty="0" err="1"/>
              <a:t>DfAM</a:t>
            </a:r>
            <a:r>
              <a:rPr lang="en-GB" dirty="0"/>
              <a:t> Benefits &amp; Limitations</a:t>
            </a:r>
          </a:p>
        </p:txBody>
      </p:sp>
      <p:graphicFrame>
        <p:nvGraphicFramePr>
          <p:cNvPr id="4" name="Table 3">
            <a:extLst>
              <a:ext uri="{FF2B5EF4-FFF2-40B4-BE49-F238E27FC236}">
                <a16:creationId xmlns:a16="http://schemas.microsoft.com/office/drawing/2014/main" id="{ED9DE43A-BC47-41EE-A229-A48D7BDDC499}"/>
              </a:ext>
            </a:extLst>
          </p:cNvPr>
          <p:cNvGraphicFramePr>
            <a:graphicFrameLocks noGrp="1"/>
          </p:cNvGraphicFramePr>
          <p:nvPr>
            <p:extLst>
              <p:ext uri="{D42A27DB-BD31-4B8C-83A1-F6EECF244321}">
                <p14:modId xmlns:p14="http://schemas.microsoft.com/office/powerpoint/2010/main" val="1637477372"/>
              </p:ext>
            </p:extLst>
          </p:nvPr>
        </p:nvGraphicFramePr>
        <p:xfrm>
          <a:off x="742165" y="1478175"/>
          <a:ext cx="10707670" cy="3901650"/>
        </p:xfrm>
        <a:graphic>
          <a:graphicData uri="http://schemas.openxmlformats.org/drawingml/2006/table">
            <a:tbl>
              <a:tblPr firstRow="1" bandRow="1">
                <a:tableStyleId>{073A0DAA-6AF3-43AB-8588-CEC1D06C72B9}</a:tableStyleId>
              </a:tblPr>
              <a:tblGrid>
                <a:gridCol w="5320432">
                  <a:extLst>
                    <a:ext uri="{9D8B030D-6E8A-4147-A177-3AD203B41FA5}">
                      <a16:colId xmlns:a16="http://schemas.microsoft.com/office/drawing/2014/main" val="2937227783"/>
                    </a:ext>
                  </a:extLst>
                </a:gridCol>
                <a:gridCol w="5387238">
                  <a:extLst>
                    <a:ext uri="{9D8B030D-6E8A-4147-A177-3AD203B41FA5}">
                      <a16:colId xmlns:a16="http://schemas.microsoft.com/office/drawing/2014/main" val="3376354798"/>
                    </a:ext>
                  </a:extLst>
                </a:gridCol>
              </a:tblGrid>
              <a:tr h="48469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Pros</a:t>
                      </a:r>
                    </a:p>
                  </a:txBody>
                  <a:tcPr anchor="ctr">
                    <a:solidFill>
                      <a:srgbClr val="2A99B7"/>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Cons</a:t>
                      </a:r>
                    </a:p>
                  </a:txBody>
                  <a:tcPr anchor="ctr">
                    <a:solidFill>
                      <a:srgbClr val="2A99B7"/>
                    </a:solidFill>
                  </a:tcPr>
                </a:tc>
                <a:extLst>
                  <a:ext uri="{0D108BD9-81ED-4DB2-BD59-A6C34878D82A}">
                    <a16:rowId xmlns:a16="http://schemas.microsoft.com/office/drawing/2014/main" val="1909202253"/>
                  </a:ext>
                </a:extLst>
              </a:tr>
              <a:tr h="518585">
                <a:tc>
                  <a:txBody>
                    <a:bodyPr/>
                    <a:lstStyle/>
                    <a:p>
                      <a:pPr algn="ctr">
                        <a:lnSpc>
                          <a:spcPct val="100000"/>
                        </a:lnSpc>
                      </a:pPr>
                      <a:r>
                        <a:rPr lang="en-GB" dirty="0"/>
                        <a:t>Increased design flexibility and freedom </a:t>
                      </a:r>
                    </a:p>
                  </a:txBody>
                  <a:tcPr anchor="ctr"/>
                </a:tc>
                <a:tc>
                  <a:txBody>
                    <a:bodyPr/>
                    <a:lstStyle/>
                    <a:p>
                      <a:pPr algn="ctr">
                        <a:lnSpc>
                          <a:spcPct val="100000"/>
                        </a:lnSpc>
                      </a:pPr>
                      <a:r>
                        <a:rPr lang="en-GB" dirty="0"/>
                        <a:t>A steep learning curve </a:t>
                      </a:r>
                    </a:p>
                  </a:txBody>
                  <a:tcPr anchor="ctr"/>
                </a:tc>
                <a:extLst>
                  <a:ext uri="{0D108BD9-81ED-4DB2-BD59-A6C34878D82A}">
                    <a16:rowId xmlns:a16="http://schemas.microsoft.com/office/drawing/2014/main" val="2807869574"/>
                  </a:ext>
                </a:extLst>
              </a:tr>
              <a:tr h="526203">
                <a:tc>
                  <a:txBody>
                    <a:bodyPr/>
                    <a:lstStyle/>
                    <a:p>
                      <a:pPr algn="ctr">
                        <a:lnSpc>
                          <a:spcPct val="100000"/>
                        </a:lnSpc>
                      </a:pPr>
                      <a:r>
                        <a:rPr lang="en-GB" dirty="0"/>
                        <a:t>Part consolidation </a:t>
                      </a:r>
                    </a:p>
                  </a:txBody>
                  <a:tcPr anchor="ctr"/>
                </a:tc>
                <a:tc>
                  <a:txBody>
                    <a:bodyPr/>
                    <a:lstStyle/>
                    <a:p>
                      <a:pPr algn="ctr">
                        <a:lnSpc>
                          <a:spcPct val="100000"/>
                        </a:lnSpc>
                      </a:pPr>
                      <a:r>
                        <a:rPr lang="en-GB" dirty="0"/>
                        <a:t>Design becomes process specific</a:t>
                      </a:r>
                    </a:p>
                  </a:txBody>
                  <a:tcPr anchor="ctr"/>
                </a:tc>
                <a:extLst>
                  <a:ext uri="{0D108BD9-81ED-4DB2-BD59-A6C34878D82A}">
                    <a16:rowId xmlns:a16="http://schemas.microsoft.com/office/drawing/2014/main" val="1461725298"/>
                  </a:ext>
                </a:extLst>
              </a:tr>
              <a:tr h="575029">
                <a:tc>
                  <a:txBody>
                    <a:bodyPr/>
                    <a:lstStyle/>
                    <a:p>
                      <a:pPr algn="ctr">
                        <a:lnSpc>
                          <a:spcPct val="100000"/>
                        </a:lnSpc>
                      </a:pPr>
                      <a:r>
                        <a:rPr lang="en-GB" dirty="0"/>
                        <a:t>Stronger, lighter &amp; more complex components</a:t>
                      </a:r>
                    </a:p>
                  </a:txBody>
                  <a:tcPr anchor="ctr"/>
                </a:tc>
                <a:tc>
                  <a:txBody>
                    <a:bodyPr/>
                    <a:lstStyle/>
                    <a:p>
                      <a:pPr algn="ctr">
                        <a:lnSpc>
                          <a:spcPct val="100000"/>
                        </a:lnSpc>
                      </a:pPr>
                      <a:r>
                        <a:rPr lang="en-GB" dirty="0"/>
                        <a:t>Requires expert knowledge</a:t>
                      </a:r>
                    </a:p>
                  </a:txBody>
                  <a:tcPr anchor="ctr"/>
                </a:tc>
                <a:extLst>
                  <a:ext uri="{0D108BD9-81ED-4DB2-BD59-A6C34878D82A}">
                    <a16:rowId xmlns:a16="http://schemas.microsoft.com/office/drawing/2014/main" val="2648605618"/>
                  </a:ext>
                </a:extLst>
              </a:tr>
              <a:tr h="561156">
                <a:tc>
                  <a:txBody>
                    <a:bodyPr/>
                    <a:lstStyle/>
                    <a:p>
                      <a:pPr algn="ctr">
                        <a:lnSpc>
                          <a:spcPct val="100000"/>
                        </a:lnSpc>
                      </a:pPr>
                      <a:r>
                        <a:rPr lang="en-GB" dirty="0"/>
                        <a:t>Accelerated development cycle</a:t>
                      </a:r>
                    </a:p>
                  </a:txBody>
                  <a:tcPr anchor="ctr"/>
                </a:tc>
                <a:tc>
                  <a:txBody>
                    <a:bodyPr/>
                    <a:lstStyle/>
                    <a:p>
                      <a:pPr algn="ctr">
                        <a:lnSpc>
                          <a:spcPct val="100000"/>
                        </a:lnSpc>
                      </a:pPr>
                      <a:r>
                        <a:rPr lang="en-GB" dirty="0"/>
                        <a:t>Machine and software requirements can be costly</a:t>
                      </a:r>
                    </a:p>
                  </a:txBody>
                  <a:tcPr anchor="ctr"/>
                </a:tc>
                <a:extLst>
                  <a:ext uri="{0D108BD9-81ED-4DB2-BD59-A6C34878D82A}">
                    <a16:rowId xmlns:a16="http://schemas.microsoft.com/office/drawing/2014/main" val="3454812574"/>
                  </a:ext>
                </a:extLst>
              </a:tr>
              <a:tr h="58496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Reduced reliance on parametric optimisation</a:t>
                      </a:r>
                    </a:p>
                  </a:txBody>
                  <a:tcPr anchor="ctr"/>
                </a:tc>
                <a:tc>
                  <a:txBody>
                    <a:bodyPr/>
                    <a:lstStyle/>
                    <a:p>
                      <a:pPr algn="ctr">
                        <a:lnSpc>
                          <a:spcPct val="100000"/>
                        </a:lnSpc>
                      </a:pPr>
                      <a:r>
                        <a:rPr lang="en-GB" dirty="0"/>
                        <a:t>Unknowns – new, emerging and unproven technology</a:t>
                      </a:r>
                    </a:p>
                  </a:txBody>
                  <a:tcPr anchor="ctr"/>
                </a:tc>
                <a:extLst>
                  <a:ext uri="{0D108BD9-81ED-4DB2-BD59-A6C34878D82A}">
                    <a16:rowId xmlns:a16="http://schemas.microsoft.com/office/drawing/2014/main" val="286108745"/>
                  </a:ext>
                </a:extLst>
              </a:tr>
              <a:tr h="65101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Immediate design testing and validation</a:t>
                      </a:r>
                    </a:p>
                  </a:txBody>
                  <a:tcPr anchor="ctr"/>
                </a:tc>
                <a:tc>
                  <a:txBody>
                    <a:bodyPr/>
                    <a:lstStyle/>
                    <a:p>
                      <a:pPr algn="ctr">
                        <a:lnSpc>
                          <a:spcPct val="100000"/>
                        </a:lnSpc>
                      </a:pPr>
                      <a:r>
                        <a:rPr lang="en-GB" dirty="0"/>
                        <a:t>Material limitations </a:t>
                      </a:r>
                    </a:p>
                  </a:txBody>
                  <a:tcPr anchor="ctr"/>
                </a:tc>
                <a:extLst>
                  <a:ext uri="{0D108BD9-81ED-4DB2-BD59-A6C34878D82A}">
                    <a16:rowId xmlns:a16="http://schemas.microsoft.com/office/drawing/2014/main" val="2984396434"/>
                  </a:ext>
                </a:extLst>
              </a:tr>
            </a:tbl>
          </a:graphicData>
        </a:graphic>
      </p:graphicFrame>
    </p:spTree>
    <p:extLst>
      <p:ext uri="{BB962C8B-B14F-4D97-AF65-F5344CB8AC3E}">
        <p14:creationId xmlns:p14="http://schemas.microsoft.com/office/powerpoint/2010/main" val="3407192019"/>
      </p:ext>
    </p:extLst>
  </p:cSld>
  <p:clrMapOvr>
    <a:masterClrMapping/>
  </p:clrMapOvr>
  <p:transition>
    <p:cover dir="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5612A-E24A-4556-89E0-22549FFF6AF2}"/>
              </a:ext>
            </a:extLst>
          </p:cNvPr>
          <p:cNvSpPr>
            <a:spLocks noGrp="1"/>
          </p:cNvSpPr>
          <p:nvPr>
            <p:ph type="title"/>
          </p:nvPr>
        </p:nvSpPr>
        <p:spPr>
          <a:xfrm>
            <a:off x="609600" y="358859"/>
            <a:ext cx="10972800" cy="1143000"/>
          </a:xfrm>
        </p:spPr>
        <p:txBody>
          <a:bodyPr/>
          <a:lstStyle/>
          <a:p>
            <a:r>
              <a:rPr lang="en-GB" dirty="0"/>
              <a:t>Some </a:t>
            </a:r>
            <a:r>
              <a:rPr lang="en-GB" dirty="0" err="1"/>
              <a:t>DfAM</a:t>
            </a:r>
            <a:r>
              <a:rPr lang="en-GB" dirty="0"/>
              <a:t> Considerations</a:t>
            </a:r>
          </a:p>
        </p:txBody>
      </p:sp>
      <p:sp>
        <p:nvSpPr>
          <p:cNvPr id="3" name="Content Placeholder 2">
            <a:extLst>
              <a:ext uri="{FF2B5EF4-FFF2-40B4-BE49-F238E27FC236}">
                <a16:creationId xmlns:a16="http://schemas.microsoft.com/office/drawing/2014/main" id="{F08A08EA-DACC-438A-A1D3-1EA2CA3D8C93}"/>
              </a:ext>
            </a:extLst>
          </p:cNvPr>
          <p:cNvSpPr>
            <a:spLocks noGrp="1"/>
          </p:cNvSpPr>
          <p:nvPr>
            <p:ph idx="1"/>
          </p:nvPr>
        </p:nvSpPr>
        <p:spPr>
          <a:xfrm>
            <a:off x="5891464" y="1470484"/>
            <a:ext cx="5486400" cy="3917032"/>
          </a:xfrm>
        </p:spPr>
        <p:txBody>
          <a:bodyPr>
            <a:normAutofit fontScale="77500" lnSpcReduction="20000"/>
          </a:bodyPr>
          <a:lstStyle/>
          <a:p>
            <a:pPr marL="514350" indent="-514350">
              <a:buFont typeface="+mj-lt"/>
              <a:buAutoNum type="arabicPeriod"/>
            </a:pPr>
            <a:r>
              <a:rPr lang="en-GB" dirty="0"/>
              <a:t>Consider feature size</a:t>
            </a:r>
          </a:p>
          <a:p>
            <a:pPr marL="514350" indent="-514350">
              <a:buFont typeface="+mj-lt"/>
              <a:buAutoNum type="arabicPeriod"/>
            </a:pPr>
            <a:r>
              <a:rPr lang="en-GB" dirty="0"/>
              <a:t>Define layer resolution</a:t>
            </a:r>
          </a:p>
          <a:p>
            <a:pPr marL="514350" indent="-514350">
              <a:buFont typeface="+mj-lt"/>
              <a:buAutoNum type="arabicPeriod"/>
            </a:pPr>
            <a:r>
              <a:rPr lang="en-GB" dirty="0"/>
              <a:t>Avoid large overhangs</a:t>
            </a:r>
          </a:p>
          <a:p>
            <a:pPr marL="514350" indent="-514350">
              <a:buFont typeface="+mj-lt"/>
              <a:buAutoNum type="arabicPeriod"/>
            </a:pPr>
            <a:r>
              <a:rPr lang="en-GB" dirty="0"/>
              <a:t>Minimise the use of supports</a:t>
            </a:r>
          </a:p>
          <a:p>
            <a:pPr marL="514350" indent="-514350">
              <a:buFont typeface="+mj-lt"/>
              <a:buAutoNum type="arabicPeriod"/>
            </a:pPr>
            <a:r>
              <a:rPr lang="en-GB" dirty="0"/>
              <a:t>Optimise the print orientation</a:t>
            </a:r>
          </a:p>
          <a:p>
            <a:pPr marL="514350" indent="-514350">
              <a:buFont typeface="+mj-lt"/>
              <a:buAutoNum type="arabicPeriod"/>
            </a:pPr>
            <a:r>
              <a:rPr lang="en-GB" dirty="0"/>
              <a:t>Minimise residual stresses </a:t>
            </a:r>
          </a:p>
          <a:p>
            <a:pPr marL="514350" indent="-514350">
              <a:buFont typeface="+mj-lt"/>
              <a:buAutoNum type="arabicPeriod"/>
            </a:pPr>
            <a:r>
              <a:rPr lang="en-GB" dirty="0"/>
              <a:t>Optimise the design</a:t>
            </a:r>
          </a:p>
          <a:p>
            <a:pPr marL="514350" indent="-514350">
              <a:buFont typeface="+mj-lt"/>
              <a:buAutoNum type="arabicPeriod"/>
            </a:pPr>
            <a:r>
              <a:rPr lang="en-GB" dirty="0"/>
              <a:t>Consolidate components</a:t>
            </a:r>
          </a:p>
          <a:p>
            <a:pPr marL="514350" indent="-514350">
              <a:buFont typeface="+mj-lt"/>
              <a:buAutoNum type="arabicPeriod"/>
            </a:pPr>
            <a:r>
              <a:rPr lang="en-GB" dirty="0"/>
              <a:t>Use Infill</a:t>
            </a:r>
          </a:p>
          <a:p>
            <a:pPr marL="514350" indent="-514350">
              <a:buFont typeface="+mj-lt"/>
              <a:buAutoNum type="arabicPeriod"/>
            </a:pPr>
            <a:r>
              <a:rPr lang="en-GB" dirty="0"/>
              <a:t>Optimise the Print Volume</a:t>
            </a:r>
          </a:p>
          <a:p>
            <a:pPr>
              <a:buFont typeface="Wingdings" panose="05000000000000000000" pitchFamily="2" charset="2"/>
              <a:buChar char="§"/>
            </a:pPr>
            <a:endParaRPr lang="en-GB" dirty="0"/>
          </a:p>
          <a:p>
            <a:pPr>
              <a:buFont typeface="Wingdings" panose="05000000000000000000" pitchFamily="2" charset="2"/>
              <a:buChar char="§"/>
            </a:pPr>
            <a:endParaRPr lang="en-GB" dirty="0"/>
          </a:p>
        </p:txBody>
      </p:sp>
      <p:pic>
        <p:nvPicPr>
          <p:cNvPr id="5" name="Picture 4">
            <a:extLst>
              <a:ext uri="{FF2B5EF4-FFF2-40B4-BE49-F238E27FC236}">
                <a16:creationId xmlns:a16="http://schemas.microsoft.com/office/drawing/2014/main" id="{AC4BE6E1-EF06-40F1-A763-FB5A29846372}"/>
              </a:ext>
            </a:extLst>
          </p:cNvPr>
          <p:cNvPicPr>
            <a:picLocks noChangeAspect="1"/>
          </p:cNvPicPr>
          <p:nvPr/>
        </p:nvPicPr>
        <p:blipFill rotWithShape="1">
          <a:blip r:embed="rId3">
            <a:extLst>
              <a:ext uri="{28A0092B-C50C-407E-A947-70E740481C1C}">
                <a14:useLocalDpi xmlns:a14="http://schemas.microsoft.com/office/drawing/2010/main" val="0"/>
              </a:ext>
            </a:extLst>
          </a:blip>
          <a:srcRect l="10261" r="21472"/>
          <a:stretch/>
        </p:blipFill>
        <p:spPr>
          <a:xfrm>
            <a:off x="814136" y="1501859"/>
            <a:ext cx="4419601" cy="3655099"/>
          </a:xfrm>
          <a:prstGeom prst="rect">
            <a:avLst/>
          </a:prstGeom>
        </p:spPr>
      </p:pic>
    </p:spTree>
    <p:extLst>
      <p:ext uri="{BB962C8B-B14F-4D97-AF65-F5344CB8AC3E}">
        <p14:creationId xmlns:p14="http://schemas.microsoft.com/office/powerpoint/2010/main" val="3568326754"/>
      </p:ext>
    </p:extLst>
  </p:cSld>
  <p:clrMapOvr>
    <a:masterClrMapping/>
  </p:clrMapOvr>
  <p:transition>
    <p:cover dir="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8E5B0D-8C16-4966-A3B7-4D53CA05C12F}"/>
              </a:ext>
            </a:extLst>
          </p:cNvPr>
          <p:cNvSpPr>
            <a:spLocks noGrp="1"/>
          </p:cNvSpPr>
          <p:nvPr>
            <p:ph type="title"/>
          </p:nvPr>
        </p:nvSpPr>
        <p:spPr/>
        <p:txBody>
          <a:bodyPr/>
          <a:lstStyle/>
          <a:p>
            <a:r>
              <a:rPr lang="en-GB" dirty="0"/>
              <a:t>1. Consider Feature Size &amp; Layer Resolution</a:t>
            </a:r>
          </a:p>
        </p:txBody>
      </p:sp>
      <p:sp>
        <p:nvSpPr>
          <p:cNvPr id="3" name="Content Placeholder 2">
            <a:extLst>
              <a:ext uri="{FF2B5EF4-FFF2-40B4-BE49-F238E27FC236}">
                <a16:creationId xmlns:a16="http://schemas.microsoft.com/office/drawing/2014/main" id="{91A2B60C-0087-4F87-98C2-4EB7226F69E9}"/>
              </a:ext>
            </a:extLst>
          </p:cNvPr>
          <p:cNvSpPr>
            <a:spLocks noGrp="1"/>
          </p:cNvSpPr>
          <p:nvPr>
            <p:ph idx="1"/>
          </p:nvPr>
        </p:nvSpPr>
        <p:spPr>
          <a:xfrm>
            <a:off x="609600" y="1220160"/>
            <a:ext cx="10972800" cy="4610183"/>
          </a:xfrm>
        </p:spPr>
        <p:txBody>
          <a:bodyPr>
            <a:noAutofit/>
          </a:bodyPr>
          <a:lstStyle/>
          <a:p>
            <a:pPr>
              <a:spcAft>
                <a:spcPts val="600"/>
              </a:spcAft>
              <a:buFont typeface="Wingdings" panose="05000000000000000000" pitchFamily="2" charset="2"/>
              <a:buChar char="§"/>
            </a:pPr>
            <a:r>
              <a:rPr lang="en-GB" sz="2300" dirty="0"/>
              <a:t>In machining, the minimum feature size is governed by the cutting tool size, it is easy to change over the tooling to adjust for the desired feature size.</a:t>
            </a:r>
          </a:p>
          <a:p>
            <a:pPr>
              <a:spcAft>
                <a:spcPts val="600"/>
              </a:spcAft>
              <a:buFont typeface="Wingdings" panose="05000000000000000000" pitchFamily="2" charset="2"/>
              <a:buChar char="§"/>
            </a:pPr>
            <a:r>
              <a:rPr lang="en-GB" sz="2300" dirty="0"/>
              <a:t>In AM, the minimum size of features is limited by the laser spot or nozzle/print head diameter.</a:t>
            </a:r>
          </a:p>
          <a:p>
            <a:pPr>
              <a:buFont typeface="Wingdings" panose="05000000000000000000" pitchFamily="2" charset="2"/>
              <a:buChar char="§"/>
            </a:pPr>
            <a:r>
              <a:rPr lang="en-GB" sz="2300" dirty="0"/>
              <a:t>A particular problem for PBF methods as sintering of neighbouring powder means minimum feature size is larger than the laser spot size, thus the feature size depends on:</a:t>
            </a:r>
          </a:p>
          <a:p>
            <a:pPr marL="400050" lvl="1" indent="0">
              <a:buNone/>
            </a:pPr>
            <a:r>
              <a:rPr lang="en-GB" sz="2300" dirty="0"/>
              <a:t>- The thermal conductivity of the powder</a:t>
            </a:r>
          </a:p>
          <a:p>
            <a:pPr marL="400050" lvl="1" indent="0">
              <a:spcAft>
                <a:spcPts val="600"/>
              </a:spcAft>
              <a:buNone/>
            </a:pPr>
            <a:r>
              <a:rPr lang="en-GB" sz="2300" dirty="0"/>
              <a:t>- The energy imparted by the laser</a:t>
            </a:r>
          </a:p>
          <a:p>
            <a:pPr>
              <a:buFont typeface="Wingdings" panose="05000000000000000000" pitchFamily="2" charset="2"/>
              <a:buChar char="§"/>
            </a:pPr>
            <a:r>
              <a:rPr lang="en-GB" sz="2300" dirty="0"/>
              <a:t>For Example, a laser with a 70 µm spot can produce features down to 150 – 200 µm.</a:t>
            </a:r>
          </a:p>
        </p:txBody>
      </p:sp>
    </p:spTree>
    <p:extLst>
      <p:ext uri="{BB962C8B-B14F-4D97-AF65-F5344CB8AC3E}">
        <p14:creationId xmlns:p14="http://schemas.microsoft.com/office/powerpoint/2010/main" val="2185243324"/>
      </p:ext>
    </p:extLst>
  </p:cSld>
  <p:clrMapOvr>
    <a:masterClrMapping/>
  </p:clrMapOvr>
  <p:transition>
    <p:cover dir="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25870F-BA46-42D9-B6C5-04B7D0171695}"/>
              </a:ext>
            </a:extLst>
          </p:cNvPr>
          <p:cNvSpPr>
            <a:spLocks noGrp="1"/>
          </p:cNvSpPr>
          <p:nvPr>
            <p:ph type="title"/>
          </p:nvPr>
        </p:nvSpPr>
        <p:spPr/>
        <p:txBody>
          <a:bodyPr/>
          <a:lstStyle/>
          <a:p>
            <a:r>
              <a:rPr lang="en-GB" dirty="0"/>
              <a:t>2. Layer Resolution</a:t>
            </a:r>
          </a:p>
        </p:txBody>
      </p:sp>
      <p:sp>
        <p:nvSpPr>
          <p:cNvPr id="3" name="Content Placeholder 2">
            <a:extLst>
              <a:ext uri="{FF2B5EF4-FFF2-40B4-BE49-F238E27FC236}">
                <a16:creationId xmlns:a16="http://schemas.microsoft.com/office/drawing/2014/main" id="{77477735-A197-403B-B2D6-5B57A95A102D}"/>
              </a:ext>
            </a:extLst>
          </p:cNvPr>
          <p:cNvSpPr>
            <a:spLocks noGrp="1"/>
          </p:cNvSpPr>
          <p:nvPr>
            <p:ph idx="1"/>
          </p:nvPr>
        </p:nvSpPr>
        <p:spPr>
          <a:xfrm>
            <a:off x="378480" y="1417638"/>
            <a:ext cx="8281737" cy="4297362"/>
          </a:xfrm>
        </p:spPr>
        <p:txBody>
          <a:bodyPr>
            <a:normAutofit fontScale="77500" lnSpcReduction="20000"/>
          </a:bodyPr>
          <a:lstStyle/>
          <a:p>
            <a:pPr>
              <a:spcAft>
                <a:spcPts val="600"/>
              </a:spcAft>
              <a:buFont typeface="Wingdings" panose="05000000000000000000" pitchFamily="2" charset="2"/>
              <a:buChar char="§"/>
            </a:pPr>
            <a:r>
              <a:rPr lang="en-GB" dirty="0"/>
              <a:t>When possible, the part height should be divisible by the layer resolution (layer thickness) to ensure an accurate part height is achieved.</a:t>
            </a:r>
          </a:p>
          <a:p>
            <a:pPr>
              <a:spcAft>
                <a:spcPts val="600"/>
              </a:spcAft>
              <a:buFont typeface="Wingdings" panose="05000000000000000000" pitchFamily="2" charset="2"/>
              <a:buChar char="§"/>
            </a:pPr>
            <a:r>
              <a:rPr lang="en-GB" dirty="0"/>
              <a:t>AM systems can only print multiples of the layer height in the Z direction, so if the part is not divisible by the layer height, the part may end up shorter than designed.</a:t>
            </a:r>
          </a:p>
          <a:p>
            <a:pPr>
              <a:spcAft>
                <a:spcPts val="600"/>
              </a:spcAft>
              <a:buFont typeface="Wingdings" panose="05000000000000000000" pitchFamily="2" charset="2"/>
              <a:buChar char="§"/>
            </a:pPr>
            <a:r>
              <a:rPr lang="en-GB" dirty="0">
                <a:solidFill>
                  <a:srgbClr val="00B050"/>
                </a:solidFill>
              </a:rPr>
              <a:t>Example 1: the part is 16mm tall and the layer height is .1mm, then the part is sliced into 160 layers.</a:t>
            </a:r>
          </a:p>
          <a:p>
            <a:pPr>
              <a:buFont typeface="Wingdings" panose="05000000000000000000" pitchFamily="2" charset="2"/>
              <a:buChar char="§"/>
            </a:pPr>
            <a:r>
              <a:rPr lang="en-GB" dirty="0">
                <a:solidFill>
                  <a:srgbClr val="C00000"/>
                </a:solidFill>
              </a:rPr>
              <a:t>Example 2: the part is 56.58mm tall and the layer height is .1mm, then the part would be sliced into 565.8 layers. Not possible, can not print 0.8 of a layer.</a:t>
            </a:r>
          </a:p>
        </p:txBody>
      </p:sp>
      <p:pic>
        <p:nvPicPr>
          <p:cNvPr id="5" name="Picture 4">
            <a:extLst>
              <a:ext uri="{FF2B5EF4-FFF2-40B4-BE49-F238E27FC236}">
                <a16:creationId xmlns:a16="http://schemas.microsoft.com/office/drawing/2014/main" id="{61B14414-CB1F-4821-9DBE-F3FFDCBD8526}"/>
              </a:ext>
            </a:extLst>
          </p:cNvPr>
          <p:cNvPicPr>
            <a:picLocks noChangeAspect="1"/>
          </p:cNvPicPr>
          <p:nvPr/>
        </p:nvPicPr>
        <p:blipFill rotWithShape="1">
          <a:blip r:embed="rId3"/>
          <a:srcRect l="34805"/>
          <a:stretch/>
        </p:blipFill>
        <p:spPr>
          <a:xfrm>
            <a:off x="8844701" y="1470483"/>
            <a:ext cx="3054530" cy="3668003"/>
          </a:xfrm>
          <a:prstGeom prst="rect">
            <a:avLst/>
          </a:prstGeom>
        </p:spPr>
      </p:pic>
    </p:spTree>
    <p:extLst>
      <p:ext uri="{BB962C8B-B14F-4D97-AF65-F5344CB8AC3E}">
        <p14:creationId xmlns:p14="http://schemas.microsoft.com/office/powerpoint/2010/main" val="1073612351"/>
      </p:ext>
    </p:extLst>
  </p:cSld>
  <p:clrMapOvr>
    <a:masterClrMapping/>
  </p:clrMapOvr>
  <p:transition>
    <p:cover dir="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37DB6-47FD-47A7-9F69-93DEBF221D91}"/>
              </a:ext>
            </a:extLst>
          </p:cNvPr>
          <p:cNvSpPr>
            <a:spLocks noGrp="1"/>
          </p:cNvSpPr>
          <p:nvPr>
            <p:ph type="title"/>
          </p:nvPr>
        </p:nvSpPr>
        <p:spPr>
          <a:xfrm>
            <a:off x="609600" y="213450"/>
            <a:ext cx="10972800" cy="1143000"/>
          </a:xfrm>
        </p:spPr>
        <p:txBody>
          <a:bodyPr/>
          <a:lstStyle/>
          <a:p>
            <a:r>
              <a:rPr lang="en-GB" dirty="0"/>
              <a:t>3. Avoid Large Overhangs</a:t>
            </a:r>
          </a:p>
        </p:txBody>
      </p:sp>
      <p:sp>
        <p:nvSpPr>
          <p:cNvPr id="3" name="Content Placeholder 2">
            <a:extLst>
              <a:ext uri="{FF2B5EF4-FFF2-40B4-BE49-F238E27FC236}">
                <a16:creationId xmlns:a16="http://schemas.microsoft.com/office/drawing/2014/main" id="{AF66FA40-B405-4B3B-BB0D-33C754520F89}"/>
              </a:ext>
            </a:extLst>
          </p:cNvPr>
          <p:cNvSpPr>
            <a:spLocks noGrp="1"/>
          </p:cNvSpPr>
          <p:nvPr>
            <p:ph idx="1"/>
          </p:nvPr>
        </p:nvSpPr>
        <p:spPr>
          <a:xfrm>
            <a:off x="465221" y="1399343"/>
            <a:ext cx="6236368" cy="2725374"/>
          </a:xfrm>
        </p:spPr>
        <p:txBody>
          <a:bodyPr>
            <a:normAutofit/>
          </a:bodyPr>
          <a:lstStyle/>
          <a:p>
            <a:pPr marL="0" indent="0">
              <a:buNone/>
            </a:pPr>
            <a:r>
              <a:rPr lang="en-GB" sz="2400" dirty="0"/>
              <a:t>Avoid Large Overhangs during product design:</a:t>
            </a:r>
          </a:p>
          <a:p>
            <a:pPr marL="857250" lvl="1" indent="-324000">
              <a:buFontTx/>
              <a:buChar char="-"/>
            </a:pPr>
            <a:r>
              <a:rPr lang="en-GB" sz="2000" dirty="0">
                <a:solidFill>
                  <a:srgbClr val="00B050"/>
                </a:solidFill>
              </a:rPr>
              <a:t>Green = prints okay</a:t>
            </a:r>
          </a:p>
          <a:p>
            <a:pPr marL="857250" lvl="1" indent="-324000">
              <a:buFontTx/>
              <a:buChar char="-"/>
            </a:pPr>
            <a:r>
              <a:rPr lang="en-GB" sz="2000" dirty="0">
                <a:solidFill>
                  <a:srgbClr val="FFC000"/>
                </a:solidFill>
              </a:rPr>
              <a:t>Amber = poor surface finish</a:t>
            </a:r>
          </a:p>
          <a:p>
            <a:pPr marL="857250" lvl="1" indent="-324000">
              <a:buFontTx/>
              <a:buChar char="-"/>
            </a:pPr>
            <a:r>
              <a:rPr lang="en-GB" sz="2000" dirty="0">
                <a:solidFill>
                  <a:srgbClr val="C00000"/>
                </a:solidFill>
              </a:rPr>
              <a:t>Red = distortion</a:t>
            </a:r>
          </a:p>
          <a:p>
            <a:pPr marL="133200" indent="0">
              <a:buNone/>
            </a:pPr>
            <a:r>
              <a:rPr lang="en-GB" sz="2400" dirty="0"/>
              <a:t>Avoid Overhangs above a 45-degree angle (or add supports)</a:t>
            </a:r>
          </a:p>
        </p:txBody>
      </p:sp>
      <p:pic>
        <p:nvPicPr>
          <p:cNvPr id="5" name="Picture 4">
            <a:extLst>
              <a:ext uri="{FF2B5EF4-FFF2-40B4-BE49-F238E27FC236}">
                <a16:creationId xmlns:a16="http://schemas.microsoft.com/office/drawing/2014/main" id="{89225122-6B9A-4E5D-BCF2-38BD406DB829}"/>
              </a:ext>
            </a:extLst>
          </p:cNvPr>
          <p:cNvPicPr>
            <a:picLocks noChangeAspect="1"/>
          </p:cNvPicPr>
          <p:nvPr/>
        </p:nvPicPr>
        <p:blipFill rotWithShape="1">
          <a:blip r:embed="rId3"/>
          <a:srcRect t="9274"/>
          <a:stretch/>
        </p:blipFill>
        <p:spPr>
          <a:xfrm>
            <a:off x="465221" y="4064778"/>
            <a:ext cx="6101005" cy="1393879"/>
          </a:xfrm>
          <a:prstGeom prst="rect">
            <a:avLst/>
          </a:prstGeom>
        </p:spPr>
      </p:pic>
      <p:pic>
        <p:nvPicPr>
          <p:cNvPr id="7" name="Picture 6">
            <a:extLst>
              <a:ext uri="{FF2B5EF4-FFF2-40B4-BE49-F238E27FC236}">
                <a16:creationId xmlns:a16="http://schemas.microsoft.com/office/drawing/2014/main" id="{F40121CF-ECC1-4757-8556-D0C3A589717F}"/>
              </a:ext>
            </a:extLst>
          </p:cNvPr>
          <p:cNvPicPr>
            <a:picLocks noChangeAspect="1"/>
          </p:cNvPicPr>
          <p:nvPr/>
        </p:nvPicPr>
        <p:blipFill>
          <a:blip r:embed="rId4"/>
          <a:stretch>
            <a:fillRect/>
          </a:stretch>
        </p:blipFill>
        <p:spPr>
          <a:xfrm>
            <a:off x="6997426" y="1242416"/>
            <a:ext cx="4729353" cy="4373167"/>
          </a:xfrm>
          <a:prstGeom prst="rect">
            <a:avLst/>
          </a:prstGeom>
        </p:spPr>
      </p:pic>
    </p:spTree>
    <p:extLst>
      <p:ext uri="{BB962C8B-B14F-4D97-AF65-F5344CB8AC3E}">
        <p14:creationId xmlns:p14="http://schemas.microsoft.com/office/powerpoint/2010/main" val="3583236843"/>
      </p:ext>
    </p:extLst>
  </p:cSld>
  <p:clrMapOvr>
    <a:masterClrMapping/>
  </p:clrMapOvr>
  <p:transition>
    <p:cover dir="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37DB6-47FD-47A7-9F69-93DEBF221D91}"/>
              </a:ext>
            </a:extLst>
          </p:cNvPr>
          <p:cNvSpPr>
            <a:spLocks noGrp="1"/>
          </p:cNvSpPr>
          <p:nvPr>
            <p:ph type="title"/>
          </p:nvPr>
        </p:nvSpPr>
        <p:spPr/>
        <p:txBody>
          <a:bodyPr/>
          <a:lstStyle/>
          <a:p>
            <a:r>
              <a:rPr lang="en-GB" dirty="0"/>
              <a:t>Hole Overhangs</a:t>
            </a:r>
          </a:p>
        </p:txBody>
      </p:sp>
      <p:sp>
        <p:nvSpPr>
          <p:cNvPr id="3" name="Content Placeholder 2">
            <a:extLst>
              <a:ext uri="{FF2B5EF4-FFF2-40B4-BE49-F238E27FC236}">
                <a16:creationId xmlns:a16="http://schemas.microsoft.com/office/drawing/2014/main" id="{AF66FA40-B405-4B3B-BB0D-33C754520F89}"/>
              </a:ext>
            </a:extLst>
          </p:cNvPr>
          <p:cNvSpPr>
            <a:spLocks noGrp="1"/>
          </p:cNvSpPr>
          <p:nvPr>
            <p:ph idx="1"/>
          </p:nvPr>
        </p:nvSpPr>
        <p:spPr>
          <a:xfrm>
            <a:off x="342899" y="1329405"/>
            <a:ext cx="11506200" cy="2011362"/>
          </a:xfrm>
        </p:spPr>
        <p:txBody>
          <a:bodyPr>
            <a:normAutofit/>
          </a:bodyPr>
          <a:lstStyle/>
          <a:p>
            <a:pPr>
              <a:buFont typeface="Wingdings" panose="05000000000000000000" pitchFamily="2" charset="2"/>
              <a:buChar char="§"/>
            </a:pPr>
            <a:r>
              <a:rPr lang="en-GB" sz="2800" dirty="0"/>
              <a:t>Remember, holes in the side (X or Y-axis) also cause overhangs.</a:t>
            </a:r>
          </a:p>
          <a:p>
            <a:pPr>
              <a:buFont typeface="Wingdings" panose="05000000000000000000" pitchFamily="2" charset="2"/>
              <a:buChar char="§"/>
            </a:pPr>
            <a:r>
              <a:rPr lang="en-GB" sz="2800" dirty="0"/>
              <a:t>Generally, holes with a diameter &lt;10mm will not distort.</a:t>
            </a:r>
          </a:p>
          <a:p>
            <a:pPr>
              <a:buFont typeface="Wingdings" panose="05000000000000000000" pitchFamily="2" charset="2"/>
              <a:buChar char="§"/>
            </a:pPr>
            <a:r>
              <a:rPr lang="en-GB" sz="2800" dirty="0"/>
              <a:t>Large holes will either need supports, to be modified, or aligned in the Z-axis to prevent overhangs and distortion. </a:t>
            </a:r>
          </a:p>
          <a:p>
            <a:pPr marL="0" indent="0">
              <a:buNone/>
            </a:pPr>
            <a:endParaRPr lang="en-GB" sz="2400" dirty="0"/>
          </a:p>
        </p:txBody>
      </p:sp>
      <p:pic>
        <p:nvPicPr>
          <p:cNvPr id="6" name="Picture 5">
            <a:extLst>
              <a:ext uri="{FF2B5EF4-FFF2-40B4-BE49-F238E27FC236}">
                <a16:creationId xmlns:a16="http://schemas.microsoft.com/office/drawing/2014/main" id="{A643F557-2A8F-44AA-AC5C-06A90C1B47FA}"/>
              </a:ext>
            </a:extLst>
          </p:cNvPr>
          <p:cNvPicPr>
            <a:picLocks noChangeAspect="1"/>
          </p:cNvPicPr>
          <p:nvPr/>
        </p:nvPicPr>
        <p:blipFill>
          <a:blip r:embed="rId3"/>
          <a:stretch>
            <a:fillRect/>
          </a:stretch>
        </p:blipFill>
        <p:spPr>
          <a:xfrm>
            <a:off x="1564105" y="3429000"/>
            <a:ext cx="9063789" cy="2099595"/>
          </a:xfrm>
          <a:prstGeom prst="rect">
            <a:avLst/>
          </a:prstGeom>
        </p:spPr>
      </p:pic>
    </p:spTree>
    <p:extLst>
      <p:ext uri="{BB962C8B-B14F-4D97-AF65-F5344CB8AC3E}">
        <p14:creationId xmlns:p14="http://schemas.microsoft.com/office/powerpoint/2010/main" val="1430166624"/>
      </p:ext>
    </p:extLst>
  </p:cSld>
  <p:clrMapOvr>
    <a:masterClrMapping/>
  </p:clrMapOvr>
  <p:transition>
    <p:cover dir="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D9888-576C-4F12-8D4B-11111D289D2B}"/>
              </a:ext>
            </a:extLst>
          </p:cNvPr>
          <p:cNvSpPr>
            <a:spLocks noGrp="1"/>
          </p:cNvSpPr>
          <p:nvPr>
            <p:ph type="title"/>
          </p:nvPr>
        </p:nvSpPr>
        <p:spPr/>
        <p:txBody>
          <a:bodyPr/>
          <a:lstStyle/>
          <a:p>
            <a:r>
              <a:rPr lang="en-GB" dirty="0"/>
              <a:t>4. Minimise the use of Supports </a:t>
            </a:r>
          </a:p>
        </p:txBody>
      </p:sp>
      <p:sp>
        <p:nvSpPr>
          <p:cNvPr id="3" name="Content Placeholder 2">
            <a:extLst>
              <a:ext uri="{FF2B5EF4-FFF2-40B4-BE49-F238E27FC236}">
                <a16:creationId xmlns:a16="http://schemas.microsoft.com/office/drawing/2014/main" id="{E8B51A8A-E246-4B19-9B7B-08D8D8DD2BA4}"/>
              </a:ext>
            </a:extLst>
          </p:cNvPr>
          <p:cNvSpPr>
            <a:spLocks noGrp="1"/>
          </p:cNvSpPr>
          <p:nvPr>
            <p:ph idx="1"/>
          </p:nvPr>
        </p:nvSpPr>
        <p:spPr>
          <a:xfrm>
            <a:off x="4935620" y="1683602"/>
            <a:ext cx="6886074" cy="3887468"/>
          </a:xfrm>
        </p:spPr>
        <p:txBody>
          <a:bodyPr>
            <a:normAutofit fontScale="92500" lnSpcReduction="20000"/>
          </a:bodyPr>
          <a:lstStyle/>
          <a:p>
            <a:pPr>
              <a:buFont typeface="Wingdings" panose="05000000000000000000" pitchFamily="2" charset="2"/>
              <a:buChar char="§"/>
            </a:pPr>
            <a:r>
              <a:rPr lang="en-GB" dirty="0"/>
              <a:t>Overhangs are often built using supports. </a:t>
            </a:r>
          </a:p>
          <a:p>
            <a:pPr>
              <a:buFont typeface="Wingdings" panose="05000000000000000000" pitchFamily="2" charset="2"/>
              <a:buChar char="§"/>
            </a:pPr>
            <a:r>
              <a:rPr lang="en-GB" dirty="0"/>
              <a:t>Supports can result in waste, and may cause surface finish problems.</a:t>
            </a:r>
          </a:p>
          <a:p>
            <a:pPr>
              <a:buFont typeface="Wingdings" panose="05000000000000000000" pitchFamily="2" charset="2"/>
              <a:buChar char="§"/>
            </a:pPr>
            <a:r>
              <a:rPr lang="en-GB" dirty="0"/>
              <a:t>Supports have to be removed after the build is complete.</a:t>
            </a:r>
          </a:p>
          <a:p>
            <a:pPr>
              <a:buFont typeface="Wingdings" panose="05000000000000000000" pitchFamily="2" charset="2"/>
              <a:buChar char="§"/>
            </a:pPr>
            <a:r>
              <a:rPr lang="en-GB" dirty="0"/>
              <a:t>Changing the shape of lateral holes (where practical) can reduce / remove the need for supports.</a:t>
            </a:r>
          </a:p>
        </p:txBody>
      </p:sp>
      <p:pic>
        <p:nvPicPr>
          <p:cNvPr id="5" name="Picture 4">
            <a:extLst>
              <a:ext uri="{FF2B5EF4-FFF2-40B4-BE49-F238E27FC236}">
                <a16:creationId xmlns:a16="http://schemas.microsoft.com/office/drawing/2014/main" id="{772DC72D-00B7-42D7-A106-FDF6B59D42A6}"/>
              </a:ext>
            </a:extLst>
          </p:cNvPr>
          <p:cNvPicPr>
            <a:picLocks noChangeAspect="1"/>
          </p:cNvPicPr>
          <p:nvPr/>
        </p:nvPicPr>
        <p:blipFill rotWithShape="1">
          <a:blip r:embed="rId2"/>
          <a:srcRect r="46908"/>
          <a:stretch/>
        </p:blipFill>
        <p:spPr>
          <a:xfrm>
            <a:off x="609600" y="1417638"/>
            <a:ext cx="3749844" cy="1779485"/>
          </a:xfrm>
          <a:prstGeom prst="rect">
            <a:avLst/>
          </a:prstGeom>
        </p:spPr>
      </p:pic>
      <p:pic>
        <p:nvPicPr>
          <p:cNvPr id="7" name="Picture 6">
            <a:extLst>
              <a:ext uri="{FF2B5EF4-FFF2-40B4-BE49-F238E27FC236}">
                <a16:creationId xmlns:a16="http://schemas.microsoft.com/office/drawing/2014/main" id="{C1037188-9E99-4C4B-B4E4-671CF919EF38}"/>
              </a:ext>
            </a:extLst>
          </p:cNvPr>
          <p:cNvPicPr>
            <a:picLocks noChangeAspect="1"/>
          </p:cNvPicPr>
          <p:nvPr/>
        </p:nvPicPr>
        <p:blipFill rotWithShape="1">
          <a:blip r:embed="rId2"/>
          <a:srcRect l="56908"/>
          <a:stretch/>
        </p:blipFill>
        <p:spPr>
          <a:xfrm>
            <a:off x="954507" y="3378637"/>
            <a:ext cx="3749841" cy="2192433"/>
          </a:xfrm>
          <a:prstGeom prst="rect">
            <a:avLst/>
          </a:prstGeom>
        </p:spPr>
      </p:pic>
    </p:spTree>
    <p:extLst>
      <p:ext uri="{BB962C8B-B14F-4D97-AF65-F5344CB8AC3E}">
        <p14:creationId xmlns:p14="http://schemas.microsoft.com/office/powerpoint/2010/main" val="1676435376"/>
      </p:ext>
    </p:extLst>
  </p:cSld>
  <p:clrMapOvr>
    <a:masterClrMapping/>
  </p:clrMapOvr>
  <p:transition>
    <p:cover dir="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606994-60AF-48F5-AB51-0232BC3978EE}"/>
              </a:ext>
            </a:extLst>
          </p:cNvPr>
          <p:cNvSpPr>
            <a:spLocks noGrp="1"/>
          </p:cNvSpPr>
          <p:nvPr>
            <p:ph idx="1"/>
          </p:nvPr>
        </p:nvSpPr>
        <p:spPr>
          <a:xfrm>
            <a:off x="439152" y="144380"/>
            <a:ext cx="11313695" cy="3917032"/>
          </a:xfrm>
        </p:spPr>
        <p:txBody>
          <a:bodyPr/>
          <a:lstStyle/>
          <a:p>
            <a:pPr>
              <a:buFont typeface="Wingdings" panose="05000000000000000000" pitchFamily="2" charset="2"/>
              <a:buChar char="§"/>
            </a:pPr>
            <a:r>
              <a:rPr lang="en-GB" dirty="0"/>
              <a:t>Re-orientation can be used to minimize supports. However, this may require addition layers and build time.</a:t>
            </a:r>
          </a:p>
        </p:txBody>
      </p:sp>
      <p:pic>
        <p:nvPicPr>
          <p:cNvPr id="7" name="Picture 6">
            <a:extLst>
              <a:ext uri="{FF2B5EF4-FFF2-40B4-BE49-F238E27FC236}">
                <a16:creationId xmlns:a16="http://schemas.microsoft.com/office/drawing/2014/main" id="{1136CD83-199B-495E-B9B2-50CD9AA6CE7C}"/>
              </a:ext>
            </a:extLst>
          </p:cNvPr>
          <p:cNvPicPr>
            <a:picLocks noChangeAspect="1"/>
          </p:cNvPicPr>
          <p:nvPr/>
        </p:nvPicPr>
        <p:blipFill>
          <a:blip r:embed="rId3"/>
          <a:stretch>
            <a:fillRect/>
          </a:stretch>
        </p:blipFill>
        <p:spPr>
          <a:xfrm>
            <a:off x="439152" y="1259864"/>
            <a:ext cx="11409947" cy="4338271"/>
          </a:xfrm>
          <a:prstGeom prst="rect">
            <a:avLst/>
          </a:prstGeom>
        </p:spPr>
      </p:pic>
    </p:spTree>
    <p:extLst>
      <p:ext uri="{BB962C8B-B14F-4D97-AF65-F5344CB8AC3E}">
        <p14:creationId xmlns:p14="http://schemas.microsoft.com/office/powerpoint/2010/main" val="1556966625"/>
      </p:ext>
    </p:extLst>
  </p:cSld>
  <p:clrMapOvr>
    <a:masterClrMapping/>
  </p:clrMapOvr>
  <p:transition>
    <p:cover dir="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2D9A058-F06B-4303-97BE-C6209969FB6B}"/>
              </a:ext>
            </a:extLst>
          </p:cNvPr>
          <p:cNvPicPr>
            <a:picLocks/>
          </p:cNvPicPr>
          <p:nvPr>
            <p:custDataLst>
              <p:tags r:id="rId1"/>
            </p:custDataLst>
          </p:nvPr>
        </p:nvPicPr>
        <p:blipFill>
          <a:blip r:embed="rId4">
            <a:extLst>
              <a:ext uri="{28A0092B-C50C-407E-A947-70E740481C1C}">
                <a14:useLocalDpi xmlns:a14="http://schemas.microsoft.com/office/drawing/2010/main" val="0"/>
              </a:ext>
            </a:extLst>
          </a:blip>
          <a:stretch>
            <a:fillRect/>
          </a:stretch>
        </p:blipFill>
        <p:spPr>
          <a:xfrm>
            <a:off x="5884780" y="649705"/>
            <a:ext cx="6054557" cy="4716380"/>
          </a:xfrm>
          <a:prstGeom prst="rect">
            <a:avLst/>
          </a:prstGeom>
        </p:spPr>
      </p:pic>
      <p:pic>
        <p:nvPicPr>
          <p:cNvPr id="4" name="Picture 2">
            <a:extLst>
              <a:ext uri="{FF2B5EF4-FFF2-40B4-BE49-F238E27FC236}">
                <a16:creationId xmlns:a16="http://schemas.microsoft.com/office/drawing/2014/main" id="{692B5566-1B95-4DFA-8BB3-370E72622A4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2343" t="3440" r="20133" b="10730"/>
          <a:stretch/>
        </p:blipFill>
        <p:spPr bwMode="auto">
          <a:xfrm>
            <a:off x="252663" y="1202113"/>
            <a:ext cx="5221706" cy="3707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1545077"/>
      </p:ext>
    </p:extLst>
  </p:cSld>
  <p:clrMapOvr>
    <a:masterClrMapping/>
  </p:clrMapOvr>
  <p:transition>
    <p:cover dir="r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DE6F9-31FA-4567-BC29-18A9F0BEB785}"/>
              </a:ext>
            </a:extLst>
          </p:cNvPr>
          <p:cNvSpPr>
            <a:spLocks noGrp="1"/>
          </p:cNvSpPr>
          <p:nvPr>
            <p:ph type="title"/>
          </p:nvPr>
        </p:nvSpPr>
        <p:spPr>
          <a:xfrm>
            <a:off x="304800" y="334795"/>
            <a:ext cx="11582400" cy="1143000"/>
          </a:xfrm>
        </p:spPr>
        <p:txBody>
          <a:bodyPr>
            <a:normAutofit/>
          </a:bodyPr>
          <a:lstStyle/>
          <a:p>
            <a:r>
              <a:rPr lang="en-GB" dirty="0"/>
              <a:t>Isotropy</a:t>
            </a:r>
            <a:br>
              <a:rPr lang="en-GB" dirty="0"/>
            </a:br>
            <a:r>
              <a:rPr lang="en-GB" sz="2400" i="1" dirty="0"/>
              <a:t>(Directional properties of materials)</a:t>
            </a:r>
          </a:p>
        </p:txBody>
      </p:sp>
      <p:sp>
        <p:nvSpPr>
          <p:cNvPr id="3" name="Content Placeholder 2">
            <a:extLst>
              <a:ext uri="{FF2B5EF4-FFF2-40B4-BE49-F238E27FC236}">
                <a16:creationId xmlns:a16="http://schemas.microsoft.com/office/drawing/2014/main" id="{0EDFFD9A-7529-4B7D-8835-496513924543}"/>
              </a:ext>
            </a:extLst>
          </p:cNvPr>
          <p:cNvSpPr>
            <a:spLocks noGrp="1"/>
          </p:cNvSpPr>
          <p:nvPr>
            <p:ph idx="1"/>
          </p:nvPr>
        </p:nvSpPr>
        <p:spPr>
          <a:xfrm>
            <a:off x="609600" y="1631238"/>
            <a:ext cx="10972800" cy="3989515"/>
          </a:xfrm>
        </p:spPr>
        <p:txBody>
          <a:bodyPr>
            <a:normAutofit lnSpcReduction="10000"/>
          </a:bodyPr>
          <a:lstStyle/>
          <a:p>
            <a:pPr>
              <a:spcAft>
                <a:spcPts val="600"/>
              </a:spcAft>
              <a:buFont typeface="Wingdings" panose="05000000000000000000" pitchFamily="2" charset="2"/>
              <a:buChar char="§"/>
            </a:pPr>
            <a:r>
              <a:rPr lang="en-GB" dirty="0"/>
              <a:t>Materials can be classified as either isotropic or anisotropic. </a:t>
            </a:r>
          </a:p>
          <a:p>
            <a:pPr>
              <a:spcAft>
                <a:spcPts val="600"/>
              </a:spcAft>
              <a:buFont typeface="Wingdings" panose="05000000000000000000" pitchFamily="2" charset="2"/>
              <a:buChar char="§"/>
            </a:pPr>
            <a:r>
              <a:rPr lang="en-GB" dirty="0"/>
              <a:t>Materials in which  the measured mechanical properties are independent of the direction of measurement are </a:t>
            </a:r>
            <a:r>
              <a:rPr lang="en-GB" b="1" dirty="0"/>
              <a:t>isotropic</a:t>
            </a:r>
            <a:r>
              <a:rPr lang="en-GB" dirty="0"/>
              <a:t>. A steel billet is an example of an isotropic material</a:t>
            </a:r>
            <a:r>
              <a:rPr lang="en-GB" b="1" dirty="0"/>
              <a:t>.</a:t>
            </a:r>
          </a:p>
          <a:p>
            <a:pPr>
              <a:buFont typeface="Wingdings" panose="05000000000000000000" pitchFamily="2" charset="2"/>
              <a:buChar char="§"/>
            </a:pPr>
            <a:r>
              <a:rPr lang="en-GB" dirty="0"/>
              <a:t>Materials in which the measured mechanical properties vary with the direction of measurement are </a:t>
            </a:r>
            <a:r>
              <a:rPr lang="en-GB" b="1" dirty="0"/>
              <a:t>anisotropic</a:t>
            </a:r>
            <a:r>
              <a:rPr lang="en-GB" dirty="0"/>
              <a:t>.</a:t>
            </a:r>
            <a:r>
              <a:rPr lang="en-GB" b="1" dirty="0"/>
              <a:t> </a:t>
            </a:r>
            <a:r>
              <a:rPr lang="en-GB" dirty="0"/>
              <a:t>Wood and composites are common examples of anisotropic materials.</a:t>
            </a:r>
          </a:p>
        </p:txBody>
      </p:sp>
    </p:spTree>
    <p:extLst>
      <p:ext uri="{BB962C8B-B14F-4D97-AF65-F5344CB8AC3E}">
        <p14:creationId xmlns:p14="http://schemas.microsoft.com/office/powerpoint/2010/main" val="2885412571"/>
      </p:ext>
    </p:extLst>
  </p:cSld>
  <p:clrMapOvr>
    <a:masterClrMapping/>
  </p:clrMapOvr>
  <p:transition>
    <p:cover dir="r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5E471-CC8B-48B3-A03A-05A2E6395EDC}"/>
              </a:ext>
            </a:extLst>
          </p:cNvPr>
          <p:cNvSpPr>
            <a:spLocks noGrp="1"/>
          </p:cNvSpPr>
          <p:nvPr>
            <p:ph type="title"/>
          </p:nvPr>
        </p:nvSpPr>
        <p:spPr>
          <a:xfrm>
            <a:off x="609600" y="197767"/>
            <a:ext cx="10972800" cy="1143000"/>
          </a:xfrm>
        </p:spPr>
        <p:txBody>
          <a:bodyPr/>
          <a:lstStyle/>
          <a:p>
            <a:r>
              <a:rPr lang="en-GB" dirty="0"/>
              <a:t>Anisotropy in Additive Manufacturing</a:t>
            </a:r>
          </a:p>
        </p:txBody>
      </p:sp>
      <p:sp>
        <p:nvSpPr>
          <p:cNvPr id="3" name="Content Placeholder 2">
            <a:extLst>
              <a:ext uri="{FF2B5EF4-FFF2-40B4-BE49-F238E27FC236}">
                <a16:creationId xmlns:a16="http://schemas.microsoft.com/office/drawing/2014/main" id="{373C1200-7766-4D40-B5A8-060329E69F6B}"/>
              </a:ext>
            </a:extLst>
          </p:cNvPr>
          <p:cNvSpPr>
            <a:spLocks noGrp="1"/>
          </p:cNvSpPr>
          <p:nvPr>
            <p:ph idx="1"/>
          </p:nvPr>
        </p:nvSpPr>
        <p:spPr>
          <a:xfrm>
            <a:off x="112295" y="1482075"/>
            <a:ext cx="8804466" cy="4124621"/>
          </a:xfrm>
        </p:spPr>
        <p:txBody>
          <a:bodyPr>
            <a:noAutofit/>
          </a:bodyPr>
          <a:lstStyle/>
          <a:p>
            <a:r>
              <a:rPr lang="en-GB" sz="2100" dirty="0"/>
              <a:t>The layer-by-layer fabrication of most AM components means that they are considered anisotropic.</a:t>
            </a:r>
          </a:p>
          <a:p>
            <a:pPr algn="l"/>
            <a:r>
              <a:rPr lang="en-GB" sz="2100" b="0" i="0" dirty="0">
                <a:solidFill>
                  <a:srgbClr val="000000"/>
                </a:solidFill>
                <a:effectLst/>
              </a:rPr>
              <a:t>For example, FDM printers melt plastic layers on top of layers. This creates a mechanical adhesion (not chemical). FDM layer surfaces are not fully adhered to each other. </a:t>
            </a:r>
          </a:p>
          <a:p>
            <a:pPr algn="l"/>
            <a:r>
              <a:rPr lang="en-GB" sz="2100" b="0" i="0" dirty="0">
                <a:solidFill>
                  <a:srgbClr val="000000"/>
                </a:solidFill>
                <a:effectLst/>
              </a:rPr>
              <a:t>Even when the previous layer is partially melted, the surrounding layers are only partially adhered to their neighbouring layers.</a:t>
            </a:r>
          </a:p>
          <a:p>
            <a:pPr algn="l"/>
            <a:r>
              <a:rPr lang="en-GB" sz="2100" b="0" i="0" dirty="0">
                <a:solidFill>
                  <a:srgbClr val="000000"/>
                </a:solidFill>
                <a:effectLst/>
              </a:rPr>
              <a:t>As a result, the emerging printed </a:t>
            </a:r>
            <a:r>
              <a:rPr lang="en-GB" sz="2100" dirty="0">
                <a:solidFill>
                  <a:srgbClr val="000000"/>
                </a:solidFill>
              </a:rPr>
              <a:t>components</a:t>
            </a:r>
            <a:r>
              <a:rPr lang="en-GB" sz="2100" b="0" i="0" dirty="0">
                <a:solidFill>
                  <a:srgbClr val="000000"/>
                </a:solidFill>
                <a:effectLst/>
              </a:rPr>
              <a:t> exhibit different mechanical properties based on </a:t>
            </a:r>
            <a:r>
              <a:rPr lang="en-GB" sz="2100" dirty="0">
                <a:solidFill>
                  <a:srgbClr val="000000"/>
                </a:solidFill>
              </a:rPr>
              <a:t>which </a:t>
            </a:r>
            <a:r>
              <a:rPr lang="en-GB" sz="2100" b="0" i="0" dirty="0">
                <a:solidFill>
                  <a:srgbClr val="000000"/>
                </a:solidFill>
                <a:effectLst/>
              </a:rPr>
              <a:t>direction the load is applied to them.</a:t>
            </a:r>
            <a:endParaRPr lang="en-GB" sz="2100" dirty="0"/>
          </a:p>
          <a:p>
            <a:r>
              <a:rPr lang="en-GB" sz="2100" dirty="0"/>
              <a:t>This means printed components are significantly weaker in the Z-Axis than they are in the X &amp; Y-Axes.</a:t>
            </a:r>
          </a:p>
        </p:txBody>
      </p:sp>
      <p:pic>
        <p:nvPicPr>
          <p:cNvPr id="5122" name="Picture 2" descr="FDM vs SLS 3D Printers: Which Tensile Properties?">
            <a:extLst>
              <a:ext uri="{FF2B5EF4-FFF2-40B4-BE49-F238E27FC236}">
                <a16:creationId xmlns:a16="http://schemas.microsoft.com/office/drawing/2014/main" id="{FE8F5EA8-FFE2-4D0B-BE95-A49009290A5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990" t="13408" r="54340" b="7096"/>
          <a:stretch/>
        </p:blipFill>
        <p:spPr bwMode="auto">
          <a:xfrm>
            <a:off x="8916760" y="1246063"/>
            <a:ext cx="2501208" cy="217769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FDM vs SLS 3D Printers: Which Tensile Properties?">
            <a:extLst>
              <a:ext uri="{FF2B5EF4-FFF2-40B4-BE49-F238E27FC236}">
                <a16:creationId xmlns:a16="http://schemas.microsoft.com/office/drawing/2014/main" id="{1616E2B1-80AD-4E77-B70B-A11128E1782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1085" t="5426" r="4745" b="5506"/>
          <a:stretch/>
        </p:blipFill>
        <p:spPr bwMode="auto">
          <a:xfrm>
            <a:off x="9156032" y="3434242"/>
            <a:ext cx="2923674" cy="21724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326220"/>
      </p:ext>
    </p:extLst>
  </p:cSld>
  <p:clrMapOvr>
    <a:masterClrMapping/>
  </p:clrMapOvr>
  <p:transition>
    <p:cover dir="rd"/>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17D43F-B34A-4659-875E-09B140C50FEF}"/>
              </a:ext>
            </a:extLst>
          </p:cNvPr>
          <p:cNvPicPr>
            <a:picLocks/>
          </p:cNvPicPr>
          <p:nvPr>
            <p:custDataLst>
              <p:tags r:id="rId1"/>
            </p:custDataLst>
          </p:nvPr>
        </p:nvPicPr>
        <p:blipFill>
          <a:blip r:embed="rId4">
            <a:extLst>
              <a:ext uri="{28A0092B-C50C-407E-A947-70E740481C1C}">
                <a14:useLocalDpi xmlns:a14="http://schemas.microsoft.com/office/drawing/2010/main" val="0"/>
              </a:ext>
            </a:extLst>
          </a:blip>
          <a:stretch>
            <a:fillRect/>
          </a:stretch>
        </p:blipFill>
        <p:spPr>
          <a:xfrm>
            <a:off x="5848684" y="626980"/>
            <a:ext cx="6055200" cy="4716000"/>
          </a:xfrm>
          <a:prstGeom prst="rect">
            <a:avLst/>
          </a:prstGeom>
        </p:spPr>
      </p:pic>
      <p:pic>
        <p:nvPicPr>
          <p:cNvPr id="4" name="Picture 2">
            <a:extLst>
              <a:ext uri="{FF2B5EF4-FFF2-40B4-BE49-F238E27FC236}">
                <a16:creationId xmlns:a16="http://schemas.microsoft.com/office/drawing/2014/main" id="{E875D06B-AA8E-4A25-878E-CF7B6FD23AA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2343" t="3440" r="20133" b="10730"/>
          <a:stretch/>
        </p:blipFill>
        <p:spPr bwMode="auto">
          <a:xfrm>
            <a:off x="288116" y="1131072"/>
            <a:ext cx="5221706" cy="37078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8294477"/>
      </p:ext>
    </p:extLst>
  </p:cSld>
  <p:clrMapOvr>
    <a:masterClrMapping/>
  </p:clrMapOvr>
  <p:transition>
    <p:cover dir="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9944F-2E62-4EB4-936F-E38E6AE4C7C6}"/>
              </a:ext>
            </a:extLst>
          </p:cNvPr>
          <p:cNvSpPr>
            <a:spLocks noGrp="1"/>
          </p:cNvSpPr>
          <p:nvPr>
            <p:ph type="title"/>
          </p:nvPr>
        </p:nvSpPr>
        <p:spPr>
          <a:xfrm>
            <a:off x="609600" y="331383"/>
            <a:ext cx="10972800" cy="1143000"/>
          </a:xfrm>
        </p:spPr>
        <p:txBody>
          <a:bodyPr/>
          <a:lstStyle/>
          <a:p>
            <a:r>
              <a:rPr lang="en-GB" dirty="0"/>
              <a:t>5. Optimise the Print Orientation</a:t>
            </a:r>
          </a:p>
        </p:txBody>
      </p:sp>
      <p:sp>
        <p:nvSpPr>
          <p:cNvPr id="3" name="Content Placeholder 2">
            <a:extLst>
              <a:ext uri="{FF2B5EF4-FFF2-40B4-BE49-F238E27FC236}">
                <a16:creationId xmlns:a16="http://schemas.microsoft.com/office/drawing/2014/main" id="{1D45FBFA-F5D8-4F79-ADF6-9C844C39522C}"/>
              </a:ext>
            </a:extLst>
          </p:cNvPr>
          <p:cNvSpPr>
            <a:spLocks noGrp="1"/>
          </p:cNvSpPr>
          <p:nvPr>
            <p:ph idx="1"/>
          </p:nvPr>
        </p:nvSpPr>
        <p:spPr>
          <a:xfrm>
            <a:off x="210385" y="1629000"/>
            <a:ext cx="6252410" cy="4273299"/>
          </a:xfrm>
        </p:spPr>
        <p:txBody>
          <a:bodyPr>
            <a:normAutofit fontScale="92500" lnSpcReduction="10000"/>
          </a:bodyPr>
          <a:lstStyle/>
          <a:p>
            <a:pPr>
              <a:spcAft>
                <a:spcPts val="600"/>
              </a:spcAft>
              <a:buFont typeface="Wingdings" panose="05000000000000000000" pitchFamily="2" charset="2"/>
              <a:buChar char="§"/>
            </a:pPr>
            <a:r>
              <a:rPr lang="en-GB" dirty="0"/>
              <a:t>Sometimes, changing the orientation of the 3D model before commencing the print is the easiest and most effective way to avoid the anisotropic failure (delamination).</a:t>
            </a:r>
          </a:p>
          <a:p>
            <a:pPr>
              <a:buFont typeface="Wingdings" panose="05000000000000000000" pitchFamily="2" charset="2"/>
              <a:buChar char="§"/>
            </a:pPr>
            <a:r>
              <a:rPr lang="en-GB" dirty="0"/>
              <a:t>The direction of the intended loading should be perpendicular to the Z-Axis (vertical axis) of the 3D printer where possible.</a:t>
            </a:r>
          </a:p>
        </p:txBody>
      </p:sp>
      <p:pic>
        <p:nvPicPr>
          <p:cNvPr id="8196" name="Picture 4" descr="FDM 3D Printing Tips for Designers. Tip 3 - Part Orientation | 3D Print  Academy">
            <a:extLst>
              <a:ext uri="{FF2B5EF4-FFF2-40B4-BE49-F238E27FC236}">
                <a16:creationId xmlns:a16="http://schemas.microsoft.com/office/drawing/2014/main" id="{4941CB0D-376C-4DFD-A144-5782397ADA4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906" t="8070" r="50000" b="7368"/>
          <a:stretch/>
        </p:blipFill>
        <p:spPr bwMode="auto">
          <a:xfrm>
            <a:off x="6462795" y="1629000"/>
            <a:ext cx="2910373" cy="3885110"/>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FDM 3D Printing Tips for Designers. Tip 3 - Part Orientation | 3D Print  Academy">
            <a:extLst>
              <a:ext uri="{FF2B5EF4-FFF2-40B4-BE49-F238E27FC236}">
                <a16:creationId xmlns:a16="http://schemas.microsoft.com/office/drawing/2014/main" id="{0EFCFF9C-A5FB-4E69-9510-719CE77A6AA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008" t="7925" r="2898" b="4767"/>
          <a:stretch/>
        </p:blipFill>
        <p:spPr bwMode="auto">
          <a:xfrm>
            <a:off x="9373168" y="1629000"/>
            <a:ext cx="2818832" cy="38851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2831827"/>
      </p:ext>
    </p:extLst>
  </p:cSld>
  <p:clrMapOvr>
    <a:masterClrMapping/>
  </p:clrMapOvr>
  <p:transition>
    <p:cover dir="r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08219-1BE9-4A90-95AD-05444B075043}"/>
              </a:ext>
            </a:extLst>
          </p:cNvPr>
          <p:cNvSpPr>
            <a:spLocks noGrp="1"/>
          </p:cNvSpPr>
          <p:nvPr>
            <p:ph type="title"/>
          </p:nvPr>
        </p:nvSpPr>
        <p:spPr/>
        <p:txBody>
          <a:bodyPr/>
          <a:lstStyle/>
          <a:p>
            <a:r>
              <a:rPr lang="en-GB" dirty="0"/>
              <a:t>6. Minimise residual stresses</a:t>
            </a:r>
          </a:p>
        </p:txBody>
      </p:sp>
      <p:sp>
        <p:nvSpPr>
          <p:cNvPr id="3" name="Content Placeholder 2">
            <a:extLst>
              <a:ext uri="{FF2B5EF4-FFF2-40B4-BE49-F238E27FC236}">
                <a16:creationId xmlns:a16="http://schemas.microsoft.com/office/drawing/2014/main" id="{4463E8C5-0F2B-4A0A-822F-BB543F0B63FB}"/>
              </a:ext>
            </a:extLst>
          </p:cNvPr>
          <p:cNvSpPr>
            <a:spLocks noGrp="1"/>
          </p:cNvSpPr>
          <p:nvPr>
            <p:ph idx="1"/>
          </p:nvPr>
        </p:nvSpPr>
        <p:spPr>
          <a:xfrm>
            <a:off x="401051" y="1308444"/>
            <a:ext cx="11389895" cy="1299410"/>
          </a:xfrm>
        </p:spPr>
        <p:txBody>
          <a:bodyPr>
            <a:normAutofit fontScale="92500" lnSpcReduction="20000"/>
          </a:bodyPr>
          <a:lstStyle/>
          <a:p>
            <a:pPr marL="0" indent="0">
              <a:buNone/>
            </a:pPr>
            <a:r>
              <a:rPr lang="en-GB" dirty="0"/>
              <a:t>AM is similar to a welding process, although the fusion zone is small, the energy density is high. Residual Stress concentrations can build up where cross sections vary in thickness.</a:t>
            </a:r>
          </a:p>
        </p:txBody>
      </p:sp>
      <p:pic>
        <p:nvPicPr>
          <p:cNvPr id="5" name="Picture 4">
            <a:extLst>
              <a:ext uri="{FF2B5EF4-FFF2-40B4-BE49-F238E27FC236}">
                <a16:creationId xmlns:a16="http://schemas.microsoft.com/office/drawing/2014/main" id="{F860FF61-DD42-4F04-A0B8-503F7B9F95A4}"/>
              </a:ext>
            </a:extLst>
          </p:cNvPr>
          <p:cNvPicPr>
            <a:picLocks noChangeAspect="1"/>
          </p:cNvPicPr>
          <p:nvPr/>
        </p:nvPicPr>
        <p:blipFill>
          <a:blip r:embed="rId3"/>
          <a:stretch>
            <a:fillRect/>
          </a:stretch>
        </p:blipFill>
        <p:spPr>
          <a:xfrm>
            <a:off x="1549943" y="2607854"/>
            <a:ext cx="9092110" cy="3098112"/>
          </a:xfrm>
          <a:prstGeom prst="rect">
            <a:avLst/>
          </a:prstGeom>
        </p:spPr>
      </p:pic>
    </p:spTree>
    <p:extLst>
      <p:ext uri="{BB962C8B-B14F-4D97-AF65-F5344CB8AC3E}">
        <p14:creationId xmlns:p14="http://schemas.microsoft.com/office/powerpoint/2010/main" val="1656818746"/>
      </p:ext>
    </p:extLst>
  </p:cSld>
  <p:clrMapOvr>
    <a:masterClrMapping/>
  </p:clrMapOvr>
  <p:transition>
    <p:cover dir="rd"/>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90A340-2014-4CEE-8054-D3BBE16C5628}"/>
              </a:ext>
            </a:extLst>
          </p:cNvPr>
          <p:cNvSpPr>
            <a:spLocks noGrp="1"/>
          </p:cNvSpPr>
          <p:nvPr>
            <p:ph idx="1"/>
          </p:nvPr>
        </p:nvSpPr>
        <p:spPr>
          <a:xfrm>
            <a:off x="5999035" y="409439"/>
            <a:ext cx="6002465" cy="5062019"/>
          </a:xfrm>
        </p:spPr>
        <p:txBody>
          <a:bodyPr>
            <a:normAutofit fontScale="92500"/>
          </a:bodyPr>
          <a:lstStyle/>
          <a:p>
            <a:pPr>
              <a:buFont typeface="Wingdings" panose="05000000000000000000" pitchFamily="2" charset="2"/>
              <a:buChar char="§"/>
            </a:pPr>
            <a:r>
              <a:rPr lang="en-GB" dirty="0"/>
              <a:t>Residual stresses cause warping and distortion.</a:t>
            </a:r>
          </a:p>
          <a:p>
            <a:pPr>
              <a:buFont typeface="Wingdings" panose="05000000000000000000" pitchFamily="2" charset="2"/>
              <a:buChar char="§"/>
            </a:pPr>
            <a:r>
              <a:rPr lang="en-GB" dirty="0"/>
              <a:t>Avoid needlessly thick part sections.</a:t>
            </a:r>
          </a:p>
          <a:p>
            <a:pPr>
              <a:buFont typeface="Wingdings" panose="05000000000000000000" pitchFamily="2" charset="2"/>
              <a:buChar char="§"/>
            </a:pPr>
            <a:r>
              <a:rPr lang="en-GB" dirty="0"/>
              <a:t>Thin and consistent sections are best.</a:t>
            </a:r>
          </a:p>
          <a:p>
            <a:pPr>
              <a:buFont typeface="Wingdings" panose="05000000000000000000" pitchFamily="2" charset="2"/>
              <a:buChar char="§"/>
            </a:pPr>
            <a:r>
              <a:rPr lang="en-GB" dirty="0"/>
              <a:t>Use more supports where stress concentrations are likely to occur.</a:t>
            </a:r>
          </a:p>
          <a:p>
            <a:pPr>
              <a:buFont typeface="Wingdings" panose="05000000000000000000" pitchFamily="2" charset="2"/>
              <a:buChar char="§"/>
            </a:pPr>
            <a:r>
              <a:rPr lang="en-GB" dirty="0"/>
              <a:t>Add radiused or chamfered edges to corners where possible.</a:t>
            </a:r>
          </a:p>
        </p:txBody>
      </p:sp>
      <p:pic>
        <p:nvPicPr>
          <p:cNvPr id="5" name="Picture 4">
            <a:extLst>
              <a:ext uri="{FF2B5EF4-FFF2-40B4-BE49-F238E27FC236}">
                <a16:creationId xmlns:a16="http://schemas.microsoft.com/office/drawing/2014/main" id="{6E89DD40-71C9-4F38-8BFF-0862009ABAD6}"/>
              </a:ext>
            </a:extLst>
          </p:cNvPr>
          <p:cNvPicPr>
            <a:picLocks noChangeAspect="1"/>
          </p:cNvPicPr>
          <p:nvPr/>
        </p:nvPicPr>
        <p:blipFill rotWithShape="1">
          <a:blip r:embed="rId3"/>
          <a:srcRect r="57465"/>
          <a:stretch/>
        </p:blipFill>
        <p:spPr>
          <a:xfrm>
            <a:off x="88230" y="4364359"/>
            <a:ext cx="2856715" cy="1038370"/>
          </a:xfrm>
          <a:prstGeom prst="rect">
            <a:avLst/>
          </a:prstGeom>
        </p:spPr>
      </p:pic>
      <p:pic>
        <p:nvPicPr>
          <p:cNvPr id="7" name="Picture 6">
            <a:extLst>
              <a:ext uri="{FF2B5EF4-FFF2-40B4-BE49-F238E27FC236}">
                <a16:creationId xmlns:a16="http://schemas.microsoft.com/office/drawing/2014/main" id="{80066EC7-4092-4292-AF20-54870F3C4FDB}"/>
              </a:ext>
            </a:extLst>
          </p:cNvPr>
          <p:cNvPicPr>
            <a:picLocks noChangeAspect="1"/>
          </p:cNvPicPr>
          <p:nvPr/>
        </p:nvPicPr>
        <p:blipFill rotWithShape="1">
          <a:blip r:embed="rId3"/>
          <a:srcRect l="56151"/>
          <a:stretch/>
        </p:blipFill>
        <p:spPr>
          <a:xfrm>
            <a:off x="3054088" y="4364359"/>
            <a:ext cx="2944947" cy="1038370"/>
          </a:xfrm>
          <a:prstGeom prst="rect">
            <a:avLst/>
          </a:prstGeom>
        </p:spPr>
      </p:pic>
      <p:pic>
        <p:nvPicPr>
          <p:cNvPr id="9" name="Picture 8">
            <a:extLst>
              <a:ext uri="{FF2B5EF4-FFF2-40B4-BE49-F238E27FC236}">
                <a16:creationId xmlns:a16="http://schemas.microsoft.com/office/drawing/2014/main" id="{405B5ED9-6973-41E4-BE33-D19CD368401B}"/>
              </a:ext>
            </a:extLst>
          </p:cNvPr>
          <p:cNvPicPr>
            <a:picLocks noChangeAspect="1"/>
          </p:cNvPicPr>
          <p:nvPr/>
        </p:nvPicPr>
        <p:blipFill>
          <a:blip r:embed="rId4"/>
          <a:stretch>
            <a:fillRect/>
          </a:stretch>
        </p:blipFill>
        <p:spPr>
          <a:xfrm>
            <a:off x="660951" y="537032"/>
            <a:ext cx="4786273" cy="3587983"/>
          </a:xfrm>
          <a:prstGeom prst="rect">
            <a:avLst/>
          </a:prstGeom>
        </p:spPr>
      </p:pic>
    </p:spTree>
    <p:extLst>
      <p:ext uri="{BB962C8B-B14F-4D97-AF65-F5344CB8AC3E}">
        <p14:creationId xmlns:p14="http://schemas.microsoft.com/office/powerpoint/2010/main" val="2882258240"/>
      </p:ext>
    </p:extLst>
  </p:cSld>
  <p:clrMapOvr>
    <a:masterClrMapping/>
  </p:clrMapOvr>
  <p:transition>
    <p:cover dir="rd"/>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EE5342-0FC3-4C1F-A97E-3E47908A9792}"/>
              </a:ext>
            </a:extLst>
          </p:cNvPr>
          <p:cNvSpPr>
            <a:spLocks noGrp="1"/>
          </p:cNvSpPr>
          <p:nvPr>
            <p:ph type="title"/>
          </p:nvPr>
        </p:nvSpPr>
        <p:spPr/>
        <p:txBody>
          <a:bodyPr/>
          <a:lstStyle/>
          <a:p>
            <a:r>
              <a:rPr lang="en-GB" dirty="0"/>
              <a:t>7. Optimise the Design</a:t>
            </a:r>
          </a:p>
        </p:txBody>
      </p:sp>
      <p:sp>
        <p:nvSpPr>
          <p:cNvPr id="3" name="Content Placeholder 2">
            <a:extLst>
              <a:ext uri="{FF2B5EF4-FFF2-40B4-BE49-F238E27FC236}">
                <a16:creationId xmlns:a16="http://schemas.microsoft.com/office/drawing/2014/main" id="{22658767-831D-4169-A998-8315BB1CCDE2}"/>
              </a:ext>
            </a:extLst>
          </p:cNvPr>
          <p:cNvSpPr>
            <a:spLocks noGrp="1"/>
          </p:cNvSpPr>
          <p:nvPr>
            <p:ph idx="1"/>
          </p:nvPr>
        </p:nvSpPr>
        <p:spPr>
          <a:xfrm>
            <a:off x="212559" y="1430713"/>
            <a:ext cx="5587570" cy="3996573"/>
          </a:xfrm>
        </p:spPr>
        <p:txBody>
          <a:bodyPr>
            <a:normAutofit fontScale="85000" lnSpcReduction="10000"/>
          </a:bodyPr>
          <a:lstStyle/>
          <a:p>
            <a:pPr>
              <a:spcAft>
                <a:spcPts val="600"/>
              </a:spcAft>
            </a:pPr>
            <a:r>
              <a:rPr lang="en-GB" dirty="0"/>
              <a:t>Two main forms of design optimisation are parametric and topology optimisation.</a:t>
            </a:r>
          </a:p>
          <a:p>
            <a:r>
              <a:rPr lang="en-GB" dirty="0"/>
              <a:t>Parametric optimization is a Incremental mathematical procedure that involves iteratively altering some design variable (parameter) in order to identify the best design configuration for a given situation/application.</a:t>
            </a:r>
          </a:p>
          <a:p>
            <a:endParaRPr lang="en-GB" dirty="0"/>
          </a:p>
        </p:txBody>
      </p:sp>
      <p:pic>
        <p:nvPicPr>
          <p:cNvPr id="9220" name="Picture 4" descr="Comparing Optimization Methods for a Heat Sink Design for 3D Printing |  COMSOL Blog">
            <a:extLst>
              <a:ext uri="{FF2B5EF4-FFF2-40B4-BE49-F238E27FC236}">
                <a16:creationId xmlns:a16="http://schemas.microsoft.com/office/drawing/2014/main" id="{8EF9308B-7D45-49C5-9F96-E6F93F1F65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0129" y="1587124"/>
            <a:ext cx="6078142" cy="322446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A01D7C1-5275-400C-A1C0-DDA96CFA5FCC}"/>
              </a:ext>
            </a:extLst>
          </p:cNvPr>
          <p:cNvSpPr txBox="1"/>
          <p:nvPr/>
        </p:nvSpPr>
        <p:spPr>
          <a:xfrm>
            <a:off x="6811878" y="4965372"/>
            <a:ext cx="4054643" cy="369332"/>
          </a:xfrm>
          <a:prstGeom prst="rect">
            <a:avLst/>
          </a:prstGeom>
          <a:noFill/>
        </p:spPr>
        <p:txBody>
          <a:bodyPr wrap="square" rtlCol="0">
            <a:spAutoFit/>
          </a:bodyPr>
          <a:lstStyle/>
          <a:p>
            <a:pPr algn="ctr"/>
            <a:r>
              <a:rPr lang="en-GB" i="1" dirty="0"/>
              <a:t>(Heat Sink Example)</a:t>
            </a:r>
          </a:p>
        </p:txBody>
      </p:sp>
    </p:spTree>
    <p:extLst>
      <p:ext uri="{BB962C8B-B14F-4D97-AF65-F5344CB8AC3E}">
        <p14:creationId xmlns:p14="http://schemas.microsoft.com/office/powerpoint/2010/main" val="513419796"/>
      </p:ext>
    </p:extLst>
  </p:cSld>
  <p:clrMapOvr>
    <a:masterClrMapping/>
  </p:clrMapOvr>
  <p:transition>
    <p:cover dir="r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342ED5-DB65-4B06-8E67-4BCFD07F5B83}"/>
              </a:ext>
            </a:extLst>
          </p:cNvPr>
          <p:cNvSpPr>
            <a:spLocks noGrp="1"/>
          </p:cNvSpPr>
          <p:nvPr>
            <p:ph type="title"/>
          </p:nvPr>
        </p:nvSpPr>
        <p:spPr/>
        <p:txBody>
          <a:bodyPr/>
          <a:lstStyle/>
          <a:p>
            <a:r>
              <a:rPr lang="en-GB" dirty="0"/>
              <a:t>Topology Optimisation</a:t>
            </a:r>
          </a:p>
        </p:txBody>
      </p:sp>
      <p:sp>
        <p:nvSpPr>
          <p:cNvPr id="3" name="Content Placeholder 2">
            <a:extLst>
              <a:ext uri="{FF2B5EF4-FFF2-40B4-BE49-F238E27FC236}">
                <a16:creationId xmlns:a16="http://schemas.microsoft.com/office/drawing/2014/main" id="{94D3A261-0FA8-4790-B123-9E7362CB3BB3}"/>
              </a:ext>
            </a:extLst>
          </p:cNvPr>
          <p:cNvSpPr>
            <a:spLocks noGrp="1"/>
          </p:cNvSpPr>
          <p:nvPr>
            <p:ph idx="1"/>
          </p:nvPr>
        </p:nvSpPr>
        <p:spPr>
          <a:xfrm>
            <a:off x="288758" y="1168378"/>
            <a:ext cx="11614483" cy="4521243"/>
          </a:xfrm>
        </p:spPr>
        <p:txBody>
          <a:bodyPr>
            <a:noAutofit/>
          </a:bodyPr>
          <a:lstStyle/>
          <a:p>
            <a:pPr marL="0" indent="0">
              <a:buNone/>
            </a:pPr>
            <a:r>
              <a:rPr lang="en-GB" sz="2000" b="1" dirty="0"/>
              <a:t>What is Topology Optimization?</a:t>
            </a:r>
          </a:p>
          <a:p>
            <a:pPr>
              <a:buFont typeface="Wingdings" panose="05000000000000000000" pitchFamily="2" charset="2"/>
              <a:buChar char="§"/>
            </a:pPr>
            <a:r>
              <a:rPr lang="en-GB" sz="2000" dirty="0"/>
              <a:t>A Mathematical optimisation technique used to identify optimal material distribution in a given design volume. </a:t>
            </a:r>
          </a:p>
          <a:p>
            <a:pPr>
              <a:buFont typeface="Wingdings" panose="05000000000000000000" pitchFamily="2" charset="2"/>
              <a:buChar char="§"/>
            </a:pPr>
            <a:r>
              <a:rPr lang="en-GB" sz="2000" dirty="0"/>
              <a:t>Finite element software is used to map the distribution of stress through the component under load, and thus redundant material is removed. </a:t>
            </a:r>
          </a:p>
          <a:p>
            <a:pPr>
              <a:buFont typeface="Wingdings" panose="05000000000000000000" pitchFamily="2" charset="2"/>
              <a:buChar char="§"/>
            </a:pPr>
            <a:r>
              <a:rPr lang="en-GB" sz="2000" dirty="0"/>
              <a:t>AMs ability to create extremely complex geometry now allows us to create topology optimised components (design freedom).</a:t>
            </a:r>
          </a:p>
          <a:p>
            <a:pPr marL="0" indent="0">
              <a:buNone/>
            </a:pPr>
            <a:r>
              <a:rPr lang="en-GB" sz="2000" dirty="0"/>
              <a:t> </a:t>
            </a:r>
            <a:r>
              <a:rPr lang="en-GB" sz="2000" b="1" dirty="0"/>
              <a:t>Why perform topology optimization? </a:t>
            </a:r>
          </a:p>
          <a:p>
            <a:pPr marL="342900" marR="0" lvl="0" indent="-342900" algn="l" defTabSz="914400" rtl="0" eaLnBrk="1" fontAlgn="auto" latinLnBrk="0" hangingPunct="1">
              <a:lnSpc>
                <a:spcPct val="100000"/>
              </a:lnSpc>
              <a:spcBef>
                <a:spcPct val="20000"/>
              </a:spcBef>
              <a:spcAft>
                <a:spcPts val="0"/>
              </a:spcAft>
              <a:buClrTx/>
              <a:buSzTx/>
              <a:buFont typeface="Wingdings" panose="05000000000000000000" pitchFamily="2" charset="2"/>
              <a:buChar char="§"/>
              <a:tabLst/>
              <a:defRPr/>
            </a:pPr>
            <a:r>
              <a:rPr kumimoji="0" lang="en-GB" sz="2000" b="0" i="0" u="none" strike="noStrike" kern="1200" cap="none" spc="0" normalizeH="0" baseline="0" noProof="0" dirty="0">
                <a:ln>
                  <a:noFill/>
                </a:ln>
                <a:solidFill>
                  <a:prstClr val="black"/>
                </a:solidFill>
                <a:effectLst/>
                <a:uLnTx/>
                <a:uFillTx/>
                <a:latin typeface="Myriad Pro"/>
                <a:ea typeface="+mn-ea"/>
                <a:cs typeface="+mn-cs"/>
              </a:rPr>
              <a:t>Topology optimisation often improves the mechanical stiffness &amp; rigidity of a component, whilst dramatically reducing the material required and thus the component mass.</a:t>
            </a:r>
            <a:endParaRPr lang="en-GB" sz="2000" b="1" dirty="0"/>
          </a:p>
          <a:p>
            <a:pPr>
              <a:buFont typeface="Wingdings" panose="05000000000000000000" pitchFamily="2" charset="2"/>
              <a:buChar char="§"/>
            </a:pPr>
            <a:r>
              <a:rPr lang="en-GB" sz="2000" dirty="0"/>
              <a:t>can offer novel design insights / optimisation opportunities, outside of the ability of skilled design engineers using conventional optimisation strategies.</a:t>
            </a:r>
          </a:p>
          <a:p>
            <a:pPr>
              <a:buFont typeface="Wingdings" panose="05000000000000000000" pitchFamily="2" charset="2"/>
              <a:buChar char="§"/>
            </a:pPr>
            <a:r>
              <a:rPr lang="en-GB" sz="2000" dirty="0"/>
              <a:t>More powerful than shape and size optimization alone.</a:t>
            </a:r>
            <a:endParaRPr lang="en-GB" sz="2000" b="1" dirty="0"/>
          </a:p>
        </p:txBody>
      </p:sp>
    </p:spTree>
    <p:extLst>
      <p:ext uri="{BB962C8B-B14F-4D97-AF65-F5344CB8AC3E}">
        <p14:creationId xmlns:p14="http://schemas.microsoft.com/office/powerpoint/2010/main" val="3695221854"/>
      </p:ext>
    </p:extLst>
  </p:cSld>
  <p:clrMapOvr>
    <a:masterClrMapping/>
  </p:clrMapOvr>
  <p:transition>
    <p:cover dir="rd"/>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ow Topology Optimisation and 3D Printing Unlock New Design Opportunities -  AMFG">
            <a:extLst>
              <a:ext uri="{FF2B5EF4-FFF2-40B4-BE49-F238E27FC236}">
                <a16:creationId xmlns:a16="http://schemas.microsoft.com/office/drawing/2014/main" id="{45B0D063-A667-46A5-B908-133514660A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14296" y="3478556"/>
            <a:ext cx="5684146" cy="1964155"/>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Online webinar Training - Tosca Topology Optimization">
            <a:extLst>
              <a:ext uri="{FF2B5EF4-FFF2-40B4-BE49-F238E27FC236}">
                <a16:creationId xmlns:a16="http://schemas.microsoft.com/office/drawing/2014/main" id="{4BE923E3-2EC2-4AAD-A0A4-B994C61993C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96000" y="2055971"/>
            <a:ext cx="5684146" cy="1793319"/>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Topology Optimization in a World of Fields and Implicit Geometry | nTopology">
            <a:extLst>
              <a:ext uri="{FF2B5EF4-FFF2-40B4-BE49-F238E27FC236}">
                <a16:creationId xmlns:a16="http://schemas.microsoft.com/office/drawing/2014/main" id="{CBA10BB7-0287-4F5C-ADED-5BB01C5A399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33499" y="51660"/>
            <a:ext cx="5009147" cy="200431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E2CF6A42-2E21-4D3F-9C84-C9527D8A6E70}"/>
              </a:ext>
            </a:extLst>
          </p:cNvPr>
          <p:cNvSpPr txBox="1"/>
          <p:nvPr/>
        </p:nvSpPr>
        <p:spPr>
          <a:xfrm>
            <a:off x="1023686" y="5073379"/>
            <a:ext cx="4054643" cy="369332"/>
          </a:xfrm>
          <a:prstGeom prst="rect">
            <a:avLst/>
          </a:prstGeom>
          <a:noFill/>
        </p:spPr>
        <p:txBody>
          <a:bodyPr wrap="square" rtlCol="0">
            <a:spAutoFit/>
          </a:bodyPr>
          <a:lstStyle/>
          <a:p>
            <a:pPr algn="ctr"/>
            <a:r>
              <a:rPr lang="en-GB" i="1" dirty="0"/>
              <a:t>(Airbus A350 XWB Topology)</a:t>
            </a:r>
          </a:p>
        </p:txBody>
      </p:sp>
      <p:pic>
        <p:nvPicPr>
          <p:cNvPr id="6" name="Picture 5">
            <a:extLst>
              <a:ext uri="{FF2B5EF4-FFF2-40B4-BE49-F238E27FC236}">
                <a16:creationId xmlns:a16="http://schemas.microsoft.com/office/drawing/2014/main" id="{ABCD71FC-5BCB-45F2-8229-1A8E5AF0B01F}"/>
              </a:ext>
            </a:extLst>
          </p:cNvPr>
          <p:cNvPicPr>
            <a:picLocks noChangeAspect="1"/>
          </p:cNvPicPr>
          <p:nvPr/>
        </p:nvPicPr>
        <p:blipFill>
          <a:blip r:embed="rId6"/>
          <a:stretch>
            <a:fillRect/>
          </a:stretch>
        </p:blipFill>
        <p:spPr>
          <a:xfrm>
            <a:off x="546433" y="390660"/>
            <a:ext cx="5009147" cy="4643517"/>
          </a:xfrm>
          <a:prstGeom prst="rect">
            <a:avLst/>
          </a:prstGeom>
        </p:spPr>
      </p:pic>
    </p:spTree>
    <p:extLst>
      <p:ext uri="{BB962C8B-B14F-4D97-AF65-F5344CB8AC3E}">
        <p14:creationId xmlns:p14="http://schemas.microsoft.com/office/powerpoint/2010/main" val="3977265416"/>
      </p:ext>
    </p:extLst>
  </p:cSld>
  <p:clrMapOvr>
    <a:masterClrMapping/>
  </p:clrMapOvr>
  <p:transition>
    <p:cover dir="rd"/>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29263A-B28A-44E0-8BE2-30FA2D46281A}"/>
              </a:ext>
            </a:extLst>
          </p:cNvPr>
          <p:cNvSpPr>
            <a:spLocks noGrp="1"/>
          </p:cNvSpPr>
          <p:nvPr>
            <p:ph type="title"/>
          </p:nvPr>
        </p:nvSpPr>
        <p:spPr/>
        <p:txBody>
          <a:bodyPr/>
          <a:lstStyle/>
          <a:p>
            <a:r>
              <a:rPr lang="en-GB" dirty="0"/>
              <a:t>8. Consolidate Components</a:t>
            </a:r>
          </a:p>
        </p:txBody>
      </p:sp>
      <p:sp>
        <p:nvSpPr>
          <p:cNvPr id="3" name="Content Placeholder 2">
            <a:extLst>
              <a:ext uri="{FF2B5EF4-FFF2-40B4-BE49-F238E27FC236}">
                <a16:creationId xmlns:a16="http://schemas.microsoft.com/office/drawing/2014/main" id="{E5AC41EC-4C08-48F3-BD89-1FC776D2C989}"/>
              </a:ext>
            </a:extLst>
          </p:cNvPr>
          <p:cNvSpPr>
            <a:spLocks noGrp="1"/>
          </p:cNvSpPr>
          <p:nvPr>
            <p:ph idx="1"/>
          </p:nvPr>
        </p:nvSpPr>
        <p:spPr>
          <a:xfrm>
            <a:off x="92244" y="1425011"/>
            <a:ext cx="9250262" cy="4068304"/>
          </a:xfrm>
        </p:spPr>
        <p:txBody>
          <a:bodyPr>
            <a:normAutofit fontScale="85000" lnSpcReduction="10000"/>
          </a:bodyPr>
          <a:lstStyle/>
          <a:p>
            <a:pPr>
              <a:buFont typeface="Wingdings" panose="05000000000000000000" pitchFamily="2" charset="2"/>
              <a:buChar char="§"/>
            </a:pPr>
            <a:r>
              <a:rPr lang="en-GB" dirty="0">
                <a:solidFill>
                  <a:srgbClr val="000000"/>
                </a:solidFill>
                <a:latin typeface="Varela Round"/>
              </a:rPr>
              <a:t>Also known as Part Count Reduction (PCR)</a:t>
            </a:r>
          </a:p>
          <a:p>
            <a:pPr>
              <a:buFont typeface="Wingdings" panose="05000000000000000000" pitchFamily="2" charset="2"/>
              <a:buChar char="§"/>
            </a:pPr>
            <a:r>
              <a:rPr lang="en-GB" dirty="0">
                <a:solidFill>
                  <a:srgbClr val="000000"/>
                </a:solidFill>
                <a:latin typeface="Varela Round"/>
              </a:rPr>
              <a:t>R</a:t>
            </a:r>
            <a:r>
              <a:rPr lang="en-GB" b="0" i="0" dirty="0">
                <a:solidFill>
                  <a:srgbClr val="000000"/>
                </a:solidFill>
                <a:effectLst/>
                <a:latin typeface="Varela Round"/>
              </a:rPr>
              <a:t>educes the number of </a:t>
            </a:r>
            <a:r>
              <a:rPr lang="en-GB" dirty="0">
                <a:solidFill>
                  <a:srgbClr val="000000"/>
                </a:solidFill>
                <a:latin typeface="Varela Round"/>
              </a:rPr>
              <a:t>components</a:t>
            </a:r>
            <a:r>
              <a:rPr lang="en-GB" b="0" i="0" dirty="0">
                <a:solidFill>
                  <a:srgbClr val="000000"/>
                </a:solidFill>
                <a:effectLst/>
                <a:latin typeface="Varela Round"/>
              </a:rPr>
              <a:t> that need to be designed (and manufactured) to create the final assembly.</a:t>
            </a:r>
          </a:p>
          <a:p>
            <a:pPr>
              <a:buFont typeface="Wingdings" panose="05000000000000000000" pitchFamily="2" charset="2"/>
              <a:buChar char="§"/>
            </a:pPr>
            <a:r>
              <a:rPr lang="en-GB" b="0" i="0" dirty="0">
                <a:solidFill>
                  <a:srgbClr val="000000"/>
                </a:solidFill>
                <a:effectLst/>
                <a:latin typeface="Varela Round"/>
              </a:rPr>
              <a:t>Goes far </a:t>
            </a:r>
            <a:r>
              <a:rPr lang="en-GB" dirty="0">
                <a:solidFill>
                  <a:srgbClr val="000000"/>
                </a:solidFill>
                <a:latin typeface="Varela Round"/>
              </a:rPr>
              <a:t>b</a:t>
            </a:r>
            <a:r>
              <a:rPr lang="en-GB" b="0" i="0" dirty="0">
                <a:solidFill>
                  <a:srgbClr val="000000"/>
                </a:solidFill>
                <a:effectLst/>
                <a:latin typeface="Varela Round"/>
              </a:rPr>
              <a:t>eyond just lowering the overall cost of production, parts consolidation also has a dramatic impact on lead times and time to market, procurement, inventory, materials handling, assembly and maintenance requirements etc.</a:t>
            </a:r>
          </a:p>
          <a:p>
            <a:pPr>
              <a:buFont typeface="Wingdings" panose="05000000000000000000" pitchFamily="2" charset="2"/>
              <a:buChar char="§"/>
            </a:pPr>
            <a:r>
              <a:rPr lang="en-GB" b="0" i="0" dirty="0">
                <a:solidFill>
                  <a:srgbClr val="000000"/>
                </a:solidFill>
                <a:effectLst/>
                <a:latin typeface="Varela Round"/>
              </a:rPr>
              <a:t>For example, GE used additive manufacturing to reduce the number of components on a sub assembly of a Turboprop Catalyst engine from 855 down to just 12!</a:t>
            </a:r>
          </a:p>
        </p:txBody>
      </p:sp>
      <p:pic>
        <p:nvPicPr>
          <p:cNvPr id="6" name="Picture 5">
            <a:extLst>
              <a:ext uri="{FF2B5EF4-FFF2-40B4-BE49-F238E27FC236}">
                <a16:creationId xmlns:a16="http://schemas.microsoft.com/office/drawing/2014/main" id="{D88FF341-8D40-4A18-976F-2601BD86BB5E}"/>
              </a:ext>
            </a:extLst>
          </p:cNvPr>
          <p:cNvPicPr>
            <a:picLocks noChangeAspect="1"/>
          </p:cNvPicPr>
          <p:nvPr/>
        </p:nvPicPr>
        <p:blipFill>
          <a:blip r:embed="rId3"/>
          <a:stretch>
            <a:fillRect/>
          </a:stretch>
        </p:blipFill>
        <p:spPr>
          <a:xfrm>
            <a:off x="9508956" y="846138"/>
            <a:ext cx="2590800" cy="4791075"/>
          </a:xfrm>
          <a:prstGeom prst="rect">
            <a:avLst/>
          </a:prstGeom>
        </p:spPr>
      </p:pic>
    </p:spTree>
    <p:extLst>
      <p:ext uri="{BB962C8B-B14F-4D97-AF65-F5344CB8AC3E}">
        <p14:creationId xmlns:p14="http://schemas.microsoft.com/office/powerpoint/2010/main" val="2852476192"/>
      </p:ext>
    </p:extLst>
  </p:cSld>
  <p:clrMapOvr>
    <a:masterClrMapping/>
  </p:clrMapOvr>
  <p:transition>
    <p:cover dir="rd"/>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8F2976-D4C6-4BBC-B73D-2ED03B9431AE}"/>
              </a:ext>
            </a:extLst>
          </p:cNvPr>
          <p:cNvSpPr>
            <a:spLocks noGrp="1"/>
          </p:cNvSpPr>
          <p:nvPr>
            <p:ph type="title"/>
          </p:nvPr>
        </p:nvSpPr>
        <p:spPr/>
        <p:txBody>
          <a:bodyPr>
            <a:normAutofit fontScale="90000"/>
          </a:bodyPr>
          <a:lstStyle/>
          <a:p>
            <a:r>
              <a:rPr lang="en-GB" dirty="0"/>
              <a:t>Consolidate Components / Assembly – Example</a:t>
            </a:r>
          </a:p>
        </p:txBody>
      </p:sp>
      <p:pic>
        <p:nvPicPr>
          <p:cNvPr id="4" name="Online Media 3" title="The Advanced Turboprop engine is a game changer">
            <a:hlinkClick r:id="" action="ppaction://media"/>
            <a:extLst>
              <a:ext uri="{FF2B5EF4-FFF2-40B4-BE49-F238E27FC236}">
                <a16:creationId xmlns:a16="http://schemas.microsoft.com/office/drawing/2014/main" id="{3B037A5E-C99A-4387-A051-E3F6C079C63C}"/>
              </a:ext>
            </a:extLst>
          </p:cNvPr>
          <p:cNvPicPr>
            <a:picLocks noGrp="1" noRot="1" noChangeAspect="1"/>
          </p:cNvPicPr>
          <p:nvPr>
            <p:ph idx="1"/>
            <a:videoFile r:link="rId1"/>
          </p:nvPr>
        </p:nvPicPr>
        <p:blipFill>
          <a:blip r:embed="rId3"/>
          <a:stretch>
            <a:fillRect/>
          </a:stretch>
        </p:blipFill>
        <p:spPr>
          <a:xfrm>
            <a:off x="368300" y="1491058"/>
            <a:ext cx="6781800" cy="3875884"/>
          </a:xfrm>
          <a:prstGeom prst="rect">
            <a:avLst/>
          </a:prstGeom>
        </p:spPr>
      </p:pic>
      <p:sp>
        <p:nvSpPr>
          <p:cNvPr id="5" name="Title 1">
            <a:extLst>
              <a:ext uri="{FF2B5EF4-FFF2-40B4-BE49-F238E27FC236}">
                <a16:creationId xmlns:a16="http://schemas.microsoft.com/office/drawing/2014/main" id="{47257992-FC24-49D5-A353-98C47BD3AAD9}"/>
              </a:ext>
            </a:extLst>
          </p:cNvPr>
          <p:cNvSpPr txBox="1">
            <a:spLocks/>
          </p:cNvSpPr>
          <p:nvPr/>
        </p:nvSpPr>
        <p:spPr>
          <a:xfrm>
            <a:off x="7353300" y="2857500"/>
            <a:ext cx="4610100" cy="1143000"/>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GE Advanced Turboprop (ATP) Case Study</a:t>
            </a:r>
          </a:p>
        </p:txBody>
      </p:sp>
    </p:spTree>
    <p:extLst>
      <p:ext uri="{BB962C8B-B14F-4D97-AF65-F5344CB8AC3E}">
        <p14:creationId xmlns:p14="http://schemas.microsoft.com/office/powerpoint/2010/main" val="2767013452"/>
      </p:ext>
    </p:extLst>
  </p:cSld>
  <p:clrMapOvr>
    <a:masterClrMapping/>
  </p:clrMapOvr>
  <p:transition>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5227DB-AD71-4E57-9AB3-F03F341D0D4F}"/>
              </a:ext>
            </a:extLst>
          </p:cNvPr>
          <p:cNvSpPr>
            <a:spLocks noGrp="1"/>
          </p:cNvSpPr>
          <p:nvPr>
            <p:ph type="title"/>
          </p:nvPr>
        </p:nvSpPr>
        <p:spPr>
          <a:xfrm>
            <a:off x="609600" y="101600"/>
            <a:ext cx="10972800" cy="1143000"/>
          </a:xfrm>
        </p:spPr>
        <p:txBody>
          <a:bodyPr/>
          <a:lstStyle/>
          <a:p>
            <a:r>
              <a:rPr lang="en-GB" dirty="0"/>
              <a:t>9. Optimise Use of Infill</a:t>
            </a:r>
          </a:p>
        </p:txBody>
      </p:sp>
      <p:sp>
        <p:nvSpPr>
          <p:cNvPr id="3" name="Content Placeholder 2">
            <a:extLst>
              <a:ext uri="{FF2B5EF4-FFF2-40B4-BE49-F238E27FC236}">
                <a16:creationId xmlns:a16="http://schemas.microsoft.com/office/drawing/2014/main" id="{2132E8BF-CDC7-4039-8945-3D82BDD1A585}"/>
              </a:ext>
            </a:extLst>
          </p:cNvPr>
          <p:cNvSpPr>
            <a:spLocks noGrp="1"/>
          </p:cNvSpPr>
          <p:nvPr>
            <p:ph idx="1"/>
          </p:nvPr>
        </p:nvSpPr>
        <p:spPr>
          <a:xfrm>
            <a:off x="382817" y="1442186"/>
            <a:ext cx="9092686" cy="4171214"/>
          </a:xfrm>
        </p:spPr>
        <p:txBody>
          <a:bodyPr>
            <a:normAutofit fontScale="85000" lnSpcReduction="20000"/>
          </a:bodyPr>
          <a:lstStyle/>
          <a:p>
            <a:r>
              <a:rPr lang="en-GB" dirty="0"/>
              <a:t>Infill is used to avoid wasting unnecessary material within closed geometry in the generated model. </a:t>
            </a:r>
          </a:p>
          <a:p>
            <a:r>
              <a:rPr lang="en-GB" dirty="0"/>
              <a:t>Infill plays a huge role in the components structural rigidity/strength and mass. </a:t>
            </a:r>
          </a:p>
          <a:p>
            <a:r>
              <a:rPr lang="en-GB" dirty="0"/>
              <a:t>Infill helps avoid warping and distortion (due to changes in cross-section thickness) during printing.</a:t>
            </a:r>
          </a:p>
          <a:p>
            <a:r>
              <a:rPr lang="en-GB" dirty="0"/>
              <a:t>Honeycomb and grid pattern infills are by far the most commonly used.</a:t>
            </a:r>
          </a:p>
          <a:p>
            <a:r>
              <a:rPr lang="en-GB" dirty="0"/>
              <a:t>The infill density (percentage) can be adjusted to alter the components mass and structural properties.</a:t>
            </a:r>
          </a:p>
          <a:p>
            <a:r>
              <a:rPr lang="en-GB" dirty="0"/>
              <a:t>Although, unnecessary use of infill is also a source of waste!</a:t>
            </a:r>
          </a:p>
          <a:p>
            <a:endParaRPr lang="en-GB" dirty="0"/>
          </a:p>
          <a:p>
            <a:endParaRPr lang="en-GB" dirty="0"/>
          </a:p>
        </p:txBody>
      </p:sp>
      <p:pic>
        <p:nvPicPr>
          <p:cNvPr id="5" name="Picture 4">
            <a:extLst>
              <a:ext uri="{FF2B5EF4-FFF2-40B4-BE49-F238E27FC236}">
                <a16:creationId xmlns:a16="http://schemas.microsoft.com/office/drawing/2014/main" id="{ACF7E62D-D695-4B46-9819-6B3D649FD1D7}"/>
              </a:ext>
            </a:extLst>
          </p:cNvPr>
          <p:cNvPicPr>
            <a:picLocks noChangeAspect="1"/>
          </p:cNvPicPr>
          <p:nvPr/>
        </p:nvPicPr>
        <p:blipFill>
          <a:blip r:embed="rId3"/>
          <a:stretch>
            <a:fillRect/>
          </a:stretch>
        </p:blipFill>
        <p:spPr>
          <a:xfrm>
            <a:off x="9702286" y="1399184"/>
            <a:ext cx="2106897" cy="4059631"/>
          </a:xfrm>
          <a:prstGeom prst="rect">
            <a:avLst/>
          </a:prstGeom>
        </p:spPr>
      </p:pic>
    </p:spTree>
    <p:extLst>
      <p:ext uri="{BB962C8B-B14F-4D97-AF65-F5344CB8AC3E}">
        <p14:creationId xmlns:p14="http://schemas.microsoft.com/office/powerpoint/2010/main" val="1715816510"/>
      </p:ext>
    </p:extLst>
  </p:cSld>
  <p:clrMapOvr>
    <a:masterClrMapping/>
  </p:clrMapOvr>
  <p:transition>
    <p:cover dir="rd"/>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6DC64-E9BA-4E4D-BD47-3EF44FB0A1E6}"/>
              </a:ext>
            </a:extLst>
          </p:cNvPr>
          <p:cNvSpPr>
            <a:spLocks noGrp="1"/>
          </p:cNvSpPr>
          <p:nvPr>
            <p:ph type="title"/>
          </p:nvPr>
        </p:nvSpPr>
        <p:spPr/>
        <p:txBody>
          <a:bodyPr/>
          <a:lstStyle/>
          <a:p>
            <a:r>
              <a:rPr lang="en-GB" dirty="0"/>
              <a:t>10. Optimise use of Print Volume / Capacity</a:t>
            </a:r>
          </a:p>
        </p:txBody>
      </p:sp>
      <p:sp>
        <p:nvSpPr>
          <p:cNvPr id="3" name="Content Placeholder 2">
            <a:extLst>
              <a:ext uri="{FF2B5EF4-FFF2-40B4-BE49-F238E27FC236}">
                <a16:creationId xmlns:a16="http://schemas.microsoft.com/office/drawing/2014/main" id="{C618816C-AABE-443F-B56E-91B8DE2A1785}"/>
              </a:ext>
            </a:extLst>
          </p:cNvPr>
          <p:cNvSpPr>
            <a:spLocks noGrp="1"/>
          </p:cNvSpPr>
          <p:nvPr>
            <p:ph idx="1"/>
          </p:nvPr>
        </p:nvSpPr>
        <p:spPr>
          <a:xfrm>
            <a:off x="547633" y="1417638"/>
            <a:ext cx="7247021" cy="4133622"/>
          </a:xfrm>
        </p:spPr>
        <p:txBody>
          <a:bodyPr>
            <a:normAutofit fontScale="70000" lnSpcReduction="20000"/>
          </a:bodyPr>
          <a:lstStyle/>
          <a:p>
            <a:r>
              <a:rPr lang="en-GB" dirty="0"/>
              <a:t>In high-volume production scenarios, the more components that can be created in one printing procedure, the better. </a:t>
            </a:r>
          </a:p>
          <a:p>
            <a:r>
              <a:rPr lang="en-GB" dirty="0"/>
              <a:t>As such, it becomes crucial to identify the optimal print orientation to fit the largest number of components on the available print bed space.</a:t>
            </a:r>
          </a:p>
          <a:p>
            <a:r>
              <a:rPr lang="en-GB" dirty="0">
                <a:solidFill>
                  <a:srgbClr val="333333"/>
                </a:solidFill>
              </a:rPr>
              <a:t>we should consider </a:t>
            </a:r>
            <a:r>
              <a:rPr lang="en-GB" i="0" dirty="0">
                <a:solidFill>
                  <a:srgbClr val="333333"/>
                </a:solidFill>
                <a:effectLst/>
              </a:rPr>
              <a:t>nesting and tessellation of components during the design phase. </a:t>
            </a:r>
            <a:endParaRPr lang="en-GB" dirty="0"/>
          </a:p>
          <a:p>
            <a:r>
              <a:rPr lang="en-GB" dirty="0"/>
              <a:t>Components can often be stacked in the Z-axis.</a:t>
            </a:r>
          </a:p>
          <a:p>
            <a:r>
              <a:rPr lang="en-GB" dirty="0"/>
              <a:t>Print volume optimisation can drastically reduce the cost per unit manufactured.</a:t>
            </a:r>
          </a:p>
          <a:p>
            <a:r>
              <a:rPr lang="en-GB" dirty="0"/>
              <a:t>Nowadays, this optimisation process is largely handled by the printers internal execution software.</a:t>
            </a:r>
          </a:p>
        </p:txBody>
      </p:sp>
      <p:pic>
        <p:nvPicPr>
          <p:cNvPr id="12290" name="Picture 2" descr="Manufacture Heat Exchangers Additively | EOS GmbH">
            <a:extLst>
              <a:ext uri="{FF2B5EF4-FFF2-40B4-BE49-F238E27FC236}">
                <a16:creationId xmlns:a16="http://schemas.microsoft.com/office/drawing/2014/main" id="{FA435548-C8D7-4644-ADD6-674508994DDE}"/>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20741" b="88889" l="4161" r="94730">
                        <a14:foregroundMark x1="46463" y1="87037" x2="4161" y2="81019"/>
                        <a14:foregroundMark x1="67406" y1="84815" x2="94730" y2="81389"/>
                        <a14:foregroundMark x1="93065" y1="80278" x2="88627" y2="78241"/>
                        <a14:foregroundMark x1="48128" y1="88889" x2="54230" y2="88611"/>
                        <a14:foregroundMark x1="19001" y1="24815" x2="59085" y2="22407"/>
                        <a14:foregroundMark x1="59085" y1="22407" x2="83495" y2="24630"/>
                        <a14:foregroundMark x1="36200" y1="23056" x2="55895" y2="20741"/>
                      </a14:backgroundRemoval>
                    </a14:imgEffect>
                  </a14:imgLayer>
                </a14:imgProps>
              </a:ext>
              <a:ext uri="{28A0092B-C50C-407E-A947-70E740481C1C}">
                <a14:useLocalDpi xmlns:a14="http://schemas.microsoft.com/office/drawing/2010/main" val="0"/>
              </a:ext>
            </a:extLst>
          </a:blip>
          <a:srcRect t="16667" b="7017"/>
          <a:stretch/>
        </p:blipFill>
        <p:spPr bwMode="auto">
          <a:xfrm>
            <a:off x="8177268" y="1225132"/>
            <a:ext cx="3561543" cy="40713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96A7AF0-DBA5-450B-8A34-E2A4C3E98036}"/>
              </a:ext>
            </a:extLst>
          </p:cNvPr>
          <p:cNvSpPr txBox="1"/>
          <p:nvPr/>
        </p:nvSpPr>
        <p:spPr>
          <a:xfrm>
            <a:off x="7829451" y="5181928"/>
            <a:ext cx="4257175" cy="369332"/>
          </a:xfrm>
          <a:prstGeom prst="rect">
            <a:avLst/>
          </a:prstGeom>
          <a:noFill/>
        </p:spPr>
        <p:txBody>
          <a:bodyPr wrap="square" rtlCol="0">
            <a:spAutoFit/>
          </a:bodyPr>
          <a:lstStyle/>
          <a:p>
            <a:pPr algn="ctr"/>
            <a:r>
              <a:rPr lang="en-GB" i="1" dirty="0"/>
              <a:t>(LED Bulb Heat Exchanger </a:t>
            </a:r>
            <a:r>
              <a:rPr lang="en-GB" i="1"/>
              <a:t>Z-Axis Stack)</a:t>
            </a:r>
            <a:endParaRPr lang="en-GB" i="1" dirty="0"/>
          </a:p>
        </p:txBody>
      </p:sp>
    </p:spTree>
    <p:extLst>
      <p:ext uri="{BB962C8B-B14F-4D97-AF65-F5344CB8AC3E}">
        <p14:creationId xmlns:p14="http://schemas.microsoft.com/office/powerpoint/2010/main" val="1562471859"/>
      </p:ext>
    </p:extLst>
  </p:cSld>
  <p:clrMapOvr>
    <a:masterClrMapping/>
  </p:clrMapOvr>
  <p:transition>
    <p:cover dir="rd"/>
  </p:transition>
</p:sld>
</file>

<file path=ppt/tags/tag1.xml><?xml version="1.0" encoding="utf-8"?>
<p:tagLst xmlns:a="http://schemas.openxmlformats.org/drawingml/2006/main" xmlns:r="http://schemas.openxmlformats.org/officeDocument/2006/relationships" xmlns:p="http://schemas.openxmlformats.org/presentationml/2006/main">
  <p:tag name="__PE_POLL_EMBED_ID" val="f4293e84-afba-4a00-9901-c3ca191dfef8"/>
</p:tagLst>
</file>

<file path=ppt/tags/tag2.xml><?xml version="1.0" encoding="utf-8"?>
<p:tagLst xmlns:a="http://schemas.openxmlformats.org/drawingml/2006/main" xmlns:r="http://schemas.openxmlformats.org/officeDocument/2006/relationships" xmlns:p="http://schemas.openxmlformats.org/presentationml/2006/main">
  <p:tag name="__PE_POLL_EMBED_ID" val="7e4528f2-1201-46b5-8aa4-da07cc53e71d"/>
</p:tagLst>
</file>

<file path=ppt/tags/tag3.xml><?xml version="1.0" encoding="utf-8"?>
<p:tagLst xmlns:a="http://schemas.openxmlformats.org/drawingml/2006/main" xmlns:r="http://schemas.openxmlformats.org/officeDocument/2006/relationships" xmlns:p="http://schemas.openxmlformats.org/presentationml/2006/main">
  <p:tag name="__PE_POLL_EMBED_ID" val="4c543e90-61f7-4425-b6fc-183febbe63d7"/>
</p:tagLst>
</file>

<file path=ppt/theme/theme1.xml><?xml version="1.0" encoding="utf-8"?>
<a:theme xmlns:a="http://schemas.openxmlformats.org/drawingml/2006/main" name="UWTSD PPT Them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WTSD PPT Theme" id="{6EBE88DF-8B41-4CD6-9AA5-F1955B3F6569}" vid="{9192FCEE-239D-4D4F-980E-878814FDBBF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752CF87FDC73D468CA1763BA011028B" ma:contentTypeVersion="0" ma:contentTypeDescription="Create a new document." ma:contentTypeScope="" ma:versionID="64ff132b4d0d3a5b7a70c630a7c31426">
  <xsd:schema xmlns:xsd="http://www.w3.org/2001/XMLSchema" xmlns:xs="http://www.w3.org/2001/XMLSchema" xmlns:p="http://schemas.microsoft.com/office/2006/metadata/properties" targetNamespace="http://schemas.microsoft.com/office/2006/metadata/properties" ma:root="true" ma:fieldsID="0967b7be50301903c78f9c39c6fd9af8">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54A1D9E-8C9C-48B4-8880-75CD0A6296D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F9D7A882-B4F1-4C8A-8754-F8E954F94D12}">
  <ds:schemaRefs>
    <ds:schemaRef ds:uri="http://schemas.openxmlformats.org/package/2006/metadata/core-properties"/>
    <ds:schemaRef ds:uri="http://purl.org/dc/elements/1.1/"/>
    <ds:schemaRef ds:uri="http://schemas.microsoft.com/office/2006/documentManagement/types"/>
    <ds:schemaRef ds:uri="http://schemas.microsoft.com/office/2006/metadata/properties"/>
    <ds:schemaRef ds:uri="http://purl.org/dc/terms/"/>
    <ds:schemaRef ds:uri="http://purl.org/dc/dcmitype/"/>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8F76D5BD-10F1-4BF6-A542-E8C96A40BD3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11138</TotalTime>
  <Words>4211</Words>
  <Application>Microsoft Office PowerPoint</Application>
  <PresentationFormat>Widescreen</PresentationFormat>
  <Paragraphs>383</Paragraphs>
  <Slides>53</Slides>
  <Notes>38</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53</vt:i4>
      </vt:variant>
    </vt:vector>
  </HeadingPairs>
  <TitlesOfParts>
    <vt:vector size="59" baseType="lpstr">
      <vt:lpstr>Arial</vt:lpstr>
      <vt:lpstr>Calibri</vt:lpstr>
      <vt:lpstr>Myriad Pro</vt:lpstr>
      <vt:lpstr>Varela Round</vt:lpstr>
      <vt:lpstr>Wingdings</vt:lpstr>
      <vt:lpstr>UWTSD PPT Theme</vt:lpstr>
      <vt:lpstr>PowerPoint Presentation</vt:lpstr>
      <vt:lpstr>PowerPoint Presentation</vt:lpstr>
      <vt:lpstr>Session Overview</vt:lpstr>
      <vt:lpstr>Recap – What is Additive Manufacturing?</vt:lpstr>
      <vt:lpstr>Recognised Industrial Technique or Exotic Niche? (It’s not just a rapid prototyping tool you know!)</vt:lpstr>
      <vt:lpstr>The Rise of Additive Manufacturing</vt:lpstr>
      <vt:lpstr>Additive Vs Subtractive Methods</vt:lpstr>
      <vt:lpstr>Additive Vs Subtractive Methods</vt:lpstr>
      <vt:lpstr>The Volume vs Complexity Dilemma</vt:lpstr>
      <vt:lpstr>Additive Manufacturing Classifications</vt:lpstr>
      <vt:lpstr>Generic AM Workflow</vt:lpstr>
      <vt:lpstr>Ten Additive Manufacturing Benefits</vt:lpstr>
      <vt:lpstr>PowerPoint Presentation</vt:lpstr>
      <vt:lpstr>PowerPoint Presentation</vt:lpstr>
      <vt:lpstr>Great, so we have complete design freedom, right?</vt:lpstr>
      <vt:lpstr>The Influence of  Design</vt:lpstr>
      <vt:lpstr>Importance of Pursuing Continuous Improvement in Design</vt:lpstr>
      <vt:lpstr>Design for X (Also called Design for Excellence or DFX)</vt:lpstr>
      <vt:lpstr>Design for X</vt:lpstr>
      <vt:lpstr>Design for X General Principles</vt:lpstr>
      <vt:lpstr>PowerPoint Presentation</vt:lpstr>
      <vt:lpstr>Design for Manufacture (DFM)</vt:lpstr>
      <vt:lpstr>Generic DFM Roadmap</vt:lpstr>
      <vt:lpstr>Additive Manufacturing Design Options</vt:lpstr>
      <vt:lpstr>Renishaw Hydraulic Manifold Example  (Conventional Solution)</vt:lpstr>
      <vt:lpstr>Renishaw Hydraulic Manifold Example  (Adaption for Additive Manufacturing Solution)</vt:lpstr>
      <vt:lpstr>Renishaw Hydraulic Manifold Example  (Design for Additive Manufacturing Solution)</vt:lpstr>
      <vt:lpstr>Summary</vt:lpstr>
      <vt:lpstr>Evolution of Design</vt:lpstr>
      <vt:lpstr>Design for Additive Manufacturing</vt:lpstr>
      <vt:lpstr>DfAM Impact</vt:lpstr>
      <vt:lpstr>DfAM Benefits &amp; Limitations</vt:lpstr>
      <vt:lpstr>Some DfAM Considerations</vt:lpstr>
      <vt:lpstr>1. Consider Feature Size &amp; Layer Resolution</vt:lpstr>
      <vt:lpstr>2. Layer Resolution</vt:lpstr>
      <vt:lpstr>3. Avoid Large Overhangs</vt:lpstr>
      <vt:lpstr>Hole Overhangs</vt:lpstr>
      <vt:lpstr>4. Minimise the use of Supports </vt:lpstr>
      <vt:lpstr>PowerPoint Presentation</vt:lpstr>
      <vt:lpstr>PowerPoint Presentation</vt:lpstr>
      <vt:lpstr>Isotropy (Directional properties of materials)</vt:lpstr>
      <vt:lpstr>Anisotropy in Additive Manufacturing</vt:lpstr>
      <vt:lpstr>PowerPoint Presentation</vt:lpstr>
      <vt:lpstr>5. Optimise the Print Orientation</vt:lpstr>
      <vt:lpstr>6. Minimise residual stresses</vt:lpstr>
      <vt:lpstr>PowerPoint Presentation</vt:lpstr>
      <vt:lpstr>7. Optimise the Design</vt:lpstr>
      <vt:lpstr>Topology Optimisation</vt:lpstr>
      <vt:lpstr>PowerPoint Presentation</vt:lpstr>
      <vt:lpstr>8. Consolidate Components</vt:lpstr>
      <vt:lpstr>Consolidate Components / Assembly – Example</vt:lpstr>
      <vt:lpstr>9. Optimise Use of Infill</vt:lpstr>
      <vt:lpstr>10. Optimise use of Print Volume / Capacity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Automation</dc:title>
  <dc:creator>Jordan Ross Jenkins (P149066)</dc:creator>
  <cp:lastModifiedBy>Jordan Jenkins</cp:lastModifiedBy>
  <cp:revision>547</cp:revision>
  <dcterms:created xsi:type="dcterms:W3CDTF">2021-01-31T13:51:03Z</dcterms:created>
  <dcterms:modified xsi:type="dcterms:W3CDTF">2022-02-24T16:23:00Z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0x0101004752CF87FDC73D468CA1763BA011028B</vt:lpwstr>
  </property>
</Properties>
</file>