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3" r:id="rId7"/>
    <p:sldId id="261" r:id="rId8"/>
    <p:sldId id="262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890" autoAdjust="0"/>
    <p:restoredTop sz="94660"/>
  </p:normalViewPr>
  <p:slideViewPr>
    <p:cSldViewPr snapToGrid="0">
      <p:cViewPr varScale="1">
        <p:scale>
          <a:sx n="110" d="100"/>
          <a:sy n="110" d="100"/>
        </p:scale>
        <p:origin x="636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BE50CA-4BAE-4A0D-AFA9-D9DE609F56DE}" type="datetimeFigureOut">
              <a:rPr lang="en-GB" smtClean="0"/>
              <a:t>13/07/2022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DB790-D95E-4AA7-ACCF-A63E43488C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52345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BE50CA-4BAE-4A0D-AFA9-D9DE609F56DE}" type="datetimeFigureOut">
              <a:rPr lang="en-GB" smtClean="0"/>
              <a:t>13/07/2022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DB790-D95E-4AA7-ACCF-A63E43488C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03323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BE50CA-4BAE-4A0D-AFA9-D9DE609F56DE}" type="datetimeFigureOut">
              <a:rPr lang="en-GB" smtClean="0"/>
              <a:t>13/07/2022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DB790-D95E-4AA7-ACCF-A63E43488C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79652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BE50CA-4BAE-4A0D-AFA9-D9DE609F56DE}" type="datetimeFigureOut">
              <a:rPr lang="en-GB" smtClean="0"/>
              <a:t>13/07/2022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DB790-D95E-4AA7-ACCF-A63E43488C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596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BE50CA-4BAE-4A0D-AFA9-D9DE609F56DE}" type="datetimeFigureOut">
              <a:rPr lang="en-GB" smtClean="0"/>
              <a:t>13/07/2022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DB790-D95E-4AA7-ACCF-A63E43488C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95945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BE50CA-4BAE-4A0D-AFA9-D9DE609F56DE}" type="datetimeFigureOut">
              <a:rPr lang="en-GB" smtClean="0"/>
              <a:t>13/07/2022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DB790-D95E-4AA7-ACCF-A63E43488C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45118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BE50CA-4BAE-4A0D-AFA9-D9DE609F56DE}" type="datetimeFigureOut">
              <a:rPr lang="en-GB" smtClean="0"/>
              <a:t>13/07/2022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DB790-D95E-4AA7-ACCF-A63E43488C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81718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BE50CA-4BAE-4A0D-AFA9-D9DE609F56DE}" type="datetimeFigureOut">
              <a:rPr lang="en-GB" smtClean="0"/>
              <a:t>13/07/2022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DB790-D95E-4AA7-ACCF-A63E43488C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42316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BE50CA-4BAE-4A0D-AFA9-D9DE609F56DE}" type="datetimeFigureOut">
              <a:rPr lang="en-GB" smtClean="0"/>
              <a:t>13/07/2022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DB790-D95E-4AA7-ACCF-A63E43488C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32702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BE50CA-4BAE-4A0D-AFA9-D9DE609F56DE}" type="datetimeFigureOut">
              <a:rPr lang="en-GB" smtClean="0"/>
              <a:t>13/07/2022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DB790-D95E-4AA7-ACCF-A63E43488C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85903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BE50CA-4BAE-4A0D-AFA9-D9DE609F56DE}" type="datetimeFigureOut">
              <a:rPr lang="en-GB" smtClean="0"/>
              <a:t>13/07/2022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DB790-D95E-4AA7-ACCF-A63E43488C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55317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BE50CA-4BAE-4A0D-AFA9-D9DE609F56DE}" type="datetimeFigureOut">
              <a:rPr lang="en-GB" smtClean="0"/>
              <a:t>13/07/2022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DDB790-D95E-4AA7-ACCF-A63E43488C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921921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.png"/><Relationship Id="rId5" Type="http://schemas.openxmlformats.org/officeDocument/2006/relationships/image" Target="../media/image2.emf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3.pn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hyperlink" Target="https://creativecommons.org/licenses/by-nc/3.0/" TargetMode="External"/><Relationship Id="rId5" Type="http://schemas.openxmlformats.org/officeDocument/2006/relationships/hyperlink" Target="https://kboo.fm/blog/81174" TargetMode="External"/><Relationship Id="rId4" Type="http://schemas.openxmlformats.org/officeDocument/2006/relationships/image" Target="../media/image5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hyperlink" Target="https://creativecommons.org/licenses/by-nc-nd/3.0/" TargetMode="External"/><Relationship Id="rId5" Type="http://schemas.openxmlformats.org/officeDocument/2006/relationships/hyperlink" Target="https://www.fotonerd.it/canon-black-lives-matter/" TargetMode="External"/><Relationship Id="rId4" Type="http://schemas.openxmlformats.org/officeDocument/2006/relationships/image" Target="../media/image6.jp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/3.0/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taliawhyte.com/2012/01/04/uk-race-relations-yesterday-today/" TargetMode="Externa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8.jpg"/><Relationship Id="rId5" Type="http://schemas.openxmlformats.org/officeDocument/2006/relationships/hyperlink" Target="https://blackhousenews.com/listen-up-the-protests-heard-round-the-world/" TargetMode="External"/><Relationship Id="rId10" Type="http://schemas.openxmlformats.org/officeDocument/2006/relationships/image" Target="../media/image3.png"/><Relationship Id="rId4" Type="http://schemas.openxmlformats.org/officeDocument/2006/relationships/image" Target="../media/image7.jpg"/><Relationship Id="rId9" Type="http://schemas.openxmlformats.org/officeDocument/2006/relationships/hyperlink" Target="https://creativecommons.org/licenses/by-nc-sa/3.0/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-nc-sa/3.0/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www.bauer-power.net/2019/04/how-to-deleted-online-social-media.html" TargetMode="Externa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10.jpg"/><Relationship Id="rId5" Type="http://schemas.openxmlformats.org/officeDocument/2006/relationships/hyperlink" Target="https://en.wikipedia.org/wiki/Death_of_Ian_Tomlinson" TargetMode="External"/><Relationship Id="rId10" Type="http://schemas.openxmlformats.org/officeDocument/2006/relationships/image" Target="../media/image3.png"/><Relationship Id="rId4" Type="http://schemas.openxmlformats.org/officeDocument/2006/relationships/image" Target="../media/image9.png"/><Relationship Id="rId9" Type="http://schemas.openxmlformats.org/officeDocument/2006/relationships/hyperlink" Target="https://creativecommons.org/licenses/by-sa/3.0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3.png"/><Relationship Id="rId4" Type="http://schemas.openxmlformats.org/officeDocument/2006/relationships/image" Target="../media/image11.e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7FC06F6F-99C8-4BB0-881B-58E9E78352DB}"/>
              </a:ext>
            </a:extLst>
          </p:cNvPr>
          <p:cNvSpPr txBox="1"/>
          <p:nvPr/>
        </p:nvSpPr>
        <p:spPr>
          <a:xfrm>
            <a:off x="6456785" y="1440503"/>
            <a:ext cx="4963886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Contemporary Issues in Policing Presentation </a:t>
            </a:r>
          </a:p>
          <a:p>
            <a:endParaRPr lang="en-GB" dirty="0"/>
          </a:p>
          <a:p>
            <a:r>
              <a:rPr lang="en-GB" dirty="0"/>
              <a:t>“The Globalisation of Police Legitimacy and the Failed Opportunities”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38C25E2-F48A-4088-8534-AA1B68D545B2}"/>
              </a:ext>
            </a:extLst>
          </p:cNvPr>
          <p:cNvSpPr txBox="1"/>
          <p:nvPr/>
        </p:nvSpPr>
        <p:spPr>
          <a:xfrm>
            <a:off x="9671179" y="5803640"/>
            <a:ext cx="184279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Jason Davies</a:t>
            </a:r>
          </a:p>
          <a:p>
            <a:r>
              <a:rPr lang="en-GB" dirty="0"/>
              <a:t>UWTSD 2016109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9301E98-371F-41D2-94E0-FDCCBA69F1A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7287" y="181875"/>
            <a:ext cx="5708100" cy="304373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2F70E73-045E-4E6C-B2BF-89A95BED865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7176" y="3632394"/>
            <a:ext cx="5678212" cy="2888421"/>
          </a:xfrm>
          <a:prstGeom prst="rect">
            <a:avLst/>
          </a:prstGeom>
        </p:spPr>
      </p:pic>
      <p:pic>
        <p:nvPicPr>
          <p:cNvPr id="13" name="Slide 1">
            <a:hlinkClick r:id="" action="ppaction://media"/>
            <a:extLst>
              <a:ext uri="{FF2B5EF4-FFF2-40B4-BE49-F238E27FC236}">
                <a16:creationId xmlns:a16="http://schemas.microsoft.com/office/drawing/2014/main" id="{95739C46-F5E7-460E-A9C4-C7F2BB219E3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784945" y="44939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53603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5000"/>
    </mc:Choice>
    <mc:Fallback>
      <p:transition spd="slow" advTm="1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873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Planet Earth from space">
            <a:extLst>
              <a:ext uri="{FF2B5EF4-FFF2-40B4-BE49-F238E27FC236}">
                <a16:creationId xmlns:a16="http://schemas.microsoft.com/office/drawing/2014/main" id="{F1C3A6C1-B0E6-414E-A9F5-EA3097AA129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059020" cy="685799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43FD41-DF74-4335-A490-5B7B4D884A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03740" y="477894"/>
            <a:ext cx="7166812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“Police legitimacy is a concept that is well established in the UK as policing by consent and is crucial in a democratic society” </a:t>
            </a:r>
            <a:r>
              <a:rPr lang="en-GB" sz="1400" dirty="0"/>
              <a:t>(HMICFRS 2017 pp3)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E45C087-4DF5-4066-9BC8-0905D355747B}"/>
              </a:ext>
            </a:extLst>
          </p:cNvPr>
          <p:cNvSpPr/>
          <p:nvPr/>
        </p:nvSpPr>
        <p:spPr>
          <a:xfrm rot="1822054">
            <a:off x="9698722" y="2339738"/>
            <a:ext cx="2071465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Effectiveness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459A3C8-8A18-4BE5-842F-8AC4466575D2}"/>
              </a:ext>
            </a:extLst>
          </p:cNvPr>
          <p:cNvSpPr/>
          <p:nvPr/>
        </p:nvSpPr>
        <p:spPr>
          <a:xfrm>
            <a:off x="6717834" y="2747121"/>
            <a:ext cx="1876026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Procedural Justice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4B2A08A-59FC-4C1F-AB83-3DEEB7D3869D}"/>
              </a:ext>
            </a:extLst>
          </p:cNvPr>
          <p:cNvSpPr/>
          <p:nvPr/>
        </p:nvSpPr>
        <p:spPr>
          <a:xfrm rot="1213162">
            <a:off x="6189717" y="4674215"/>
            <a:ext cx="944682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Fairness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0BD448A-65A0-4958-9E17-F203A8F7EB56}"/>
              </a:ext>
            </a:extLst>
          </p:cNvPr>
          <p:cNvSpPr/>
          <p:nvPr/>
        </p:nvSpPr>
        <p:spPr>
          <a:xfrm rot="1727573">
            <a:off x="7174585" y="3621842"/>
            <a:ext cx="1558761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Culture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4B31144-1664-4507-99FC-11FA43FA587E}"/>
              </a:ext>
            </a:extLst>
          </p:cNvPr>
          <p:cNvSpPr/>
          <p:nvPr/>
        </p:nvSpPr>
        <p:spPr>
          <a:xfrm rot="1255755">
            <a:off x="9812979" y="5091667"/>
            <a:ext cx="183402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Ethics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CA31D7C-55D4-4B43-897F-8AAF3239C6A7}"/>
              </a:ext>
            </a:extLst>
          </p:cNvPr>
          <p:cNvSpPr/>
          <p:nvPr/>
        </p:nvSpPr>
        <p:spPr>
          <a:xfrm rot="2022909">
            <a:off x="7485856" y="5877752"/>
            <a:ext cx="1884939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Disproportionality</a:t>
            </a:r>
            <a:endParaRPr lang="en-US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242504F-C221-4A95-A46C-46763C61F093}"/>
              </a:ext>
            </a:extLst>
          </p:cNvPr>
          <p:cNvSpPr/>
          <p:nvPr/>
        </p:nvSpPr>
        <p:spPr>
          <a:xfrm>
            <a:off x="8063319" y="4554423"/>
            <a:ext cx="1349921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Use of Force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64EBD05-E083-48BF-8AE7-B05490D0B806}"/>
              </a:ext>
            </a:extLst>
          </p:cNvPr>
          <p:cNvSpPr/>
          <p:nvPr/>
        </p:nvSpPr>
        <p:spPr>
          <a:xfrm rot="20388091">
            <a:off x="4441610" y="5649122"/>
            <a:ext cx="2217979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Organisational</a:t>
            </a:r>
            <a:r>
              <a:rPr lang="en-US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Justice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D7CB837-E7F0-4EE6-B214-47AFA2A272D3}"/>
              </a:ext>
            </a:extLst>
          </p:cNvPr>
          <p:cNvSpPr/>
          <p:nvPr/>
        </p:nvSpPr>
        <p:spPr>
          <a:xfrm rot="19393719">
            <a:off x="9798428" y="3490327"/>
            <a:ext cx="1289904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Stop Search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CC13E76-AEE2-4F97-8F25-A7EBED11C44B}"/>
              </a:ext>
            </a:extLst>
          </p:cNvPr>
          <p:cNvSpPr/>
          <p:nvPr/>
        </p:nvSpPr>
        <p:spPr>
          <a:xfrm rot="20622257">
            <a:off x="4339781" y="4061968"/>
            <a:ext cx="908582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Trust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58B5BCD-7171-4212-875D-02045A4F58E4}"/>
              </a:ext>
            </a:extLst>
          </p:cNvPr>
          <p:cNvSpPr/>
          <p:nvPr/>
        </p:nvSpPr>
        <p:spPr>
          <a:xfrm rot="19895215">
            <a:off x="4606440" y="2699221"/>
            <a:ext cx="1246110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Confidence</a:t>
            </a:r>
          </a:p>
        </p:txBody>
      </p:sp>
      <p:pic>
        <p:nvPicPr>
          <p:cNvPr id="23" name="SLIDE 2">
            <a:hlinkClick r:id="" action="ppaction://media"/>
            <a:extLst>
              <a:ext uri="{FF2B5EF4-FFF2-40B4-BE49-F238E27FC236}">
                <a16:creationId xmlns:a16="http://schemas.microsoft.com/office/drawing/2014/main" id="{73A94887-B3CD-4574-BE9B-146E39382D4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070552" y="293139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54543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3000"/>
    </mc:Choice>
    <mc:Fallback>
      <p:transition spd="slow" advTm="8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1604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B0DA91-404A-44AB-B6B3-07A7C64003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>
            <a:normAutofit/>
          </a:bodyPr>
          <a:lstStyle/>
          <a:p>
            <a:r>
              <a:rPr lang="en-GB"/>
              <a:t>Murder of George Floyd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4E8835EC-220C-B185-2B58-35B0AFA5AD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393361" cy="4351338"/>
          </a:xfrm>
        </p:spPr>
        <p:txBody>
          <a:bodyPr>
            <a:normAutofit/>
          </a:bodyPr>
          <a:lstStyle/>
          <a:p>
            <a:r>
              <a:rPr lang="en-US" sz="2400"/>
              <a:t>George was a 46-year-old Black American.</a:t>
            </a:r>
          </a:p>
          <a:p>
            <a:r>
              <a:rPr lang="en-US" sz="2400"/>
              <a:t>25</a:t>
            </a:r>
            <a:r>
              <a:rPr lang="en-US" sz="2400" baseline="30000"/>
              <a:t>th</a:t>
            </a:r>
            <a:r>
              <a:rPr lang="en-US" sz="2400"/>
              <a:t> May 2020 detained by officer Derrick Chauvin of the Minneapolis Police Department.</a:t>
            </a:r>
          </a:p>
          <a:p>
            <a:r>
              <a:rPr lang="en-US" sz="2400"/>
              <a:t>Chauvin knelt on Floyd’s throat for 9 minutes and 29 seconds.</a:t>
            </a:r>
          </a:p>
          <a:p>
            <a:r>
              <a:rPr lang="en-US" sz="2400"/>
              <a:t>Floyd remonstrated that he couldn’t breathe throughout. </a:t>
            </a:r>
          </a:p>
          <a:p>
            <a:r>
              <a:rPr lang="en-US" sz="2400"/>
              <a:t>Chauvin’s colleagues prevented members of the public intervening. </a:t>
            </a:r>
          </a:p>
        </p:txBody>
      </p:sp>
      <p:pic>
        <p:nvPicPr>
          <p:cNvPr id="5" name="Content Placeholder 4" descr="A picture containing text, outdoor, person&#10;&#10;Description automatically generated">
            <a:extLst>
              <a:ext uri="{FF2B5EF4-FFF2-40B4-BE49-F238E27FC236}">
                <a16:creationId xmlns:a16="http://schemas.microsoft.com/office/drawing/2014/main" id="{E54BB672-55B2-421A-A571-669B84A93C3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9833" r="23833"/>
          <a:stretch/>
        </p:blipFill>
        <p:spPr>
          <a:xfrm>
            <a:off x="6374920" y="758514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20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18BA091-3CE9-44A5-951A-F76A88B19DB3}"/>
              </a:ext>
            </a:extLst>
          </p:cNvPr>
          <p:cNvSpPr txBox="1"/>
          <p:nvPr/>
        </p:nvSpPr>
        <p:spPr>
          <a:xfrm>
            <a:off x="9872134" y="6657945"/>
            <a:ext cx="231986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5" tooltip="https://kboo.fm/blog/8117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6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700">
              <a:solidFill>
                <a:srgbClr val="FFFFFF"/>
              </a:solidFill>
            </a:endParaRPr>
          </a:p>
        </p:txBody>
      </p:sp>
      <p:pic>
        <p:nvPicPr>
          <p:cNvPr id="9" name="slide 3">
            <a:hlinkClick r:id="" action="ppaction://media"/>
            <a:extLst>
              <a:ext uri="{FF2B5EF4-FFF2-40B4-BE49-F238E27FC236}">
                <a16:creationId xmlns:a16="http://schemas.microsoft.com/office/drawing/2014/main" id="{0E006A1B-986D-4DAB-B8C6-26D092DDC00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158799" y="357531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54130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9000"/>
    </mc:Choice>
    <mc:Fallback>
      <p:transition spd="slow" advTm="39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649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650F93-FABC-475D-A7F5-33D1C91908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9600" dirty="0"/>
              <a:t>#BLM</a:t>
            </a:r>
          </a:p>
        </p:txBody>
      </p:sp>
      <p:sp>
        <p:nvSpPr>
          <p:cNvPr id="2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67F9BC1D-8836-9254-4179-D3DE7F87D1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US" sz="1700" dirty="0"/>
              <a:t>Founded in 2013 following the acquittal of George Zimmerman for the fatal shooting of Trayvon Martin.</a:t>
            </a:r>
          </a:p>
          <a:p>
            <a:r>
              <a:rPr lang="en-US" sz="1700" dirty="0"/>
              <a:t>Part social media phenomenon, part civil rights movement, part human rights campaigners.</a:t>
            </a:r>
          </a:p>
          <a:p>
            <a:r>
              <a:rPr lang="en-US" sz="1700" dirty="0"/>
              <a:t>Drawing on centuries of inequality against black people.</a:t>
            </a:r>
          </a:p>
          <a:p>
            <a:r>
              <a:rPr lang="en-US" sz="1700" dirty="0"/>
              <a:t>Floyd’s shooting propelled them into an international movement.</a:t>
            </a:r>
          </a:p>
          <a:p>
            <a:pPr marL="0" indent="0">
              <a:buNone/>
            </a:pPr>
            <a:r>
              <a:rPr lang="en-US" sz="1700" dirty="0"/>
              <a:t>Chase (2017)</a:t>
            </a:r>
          </a:p>
          <a:p>
            <a:endParaRPr lang="en-US" sz="1700" dirty="0"/>
          </a:p>
        </p:txBody>
      </p:sp>
      <p:pic>
        <p:nvPicPr>
          <p:cNvPr id="5" name="Content Placeholder 4" descr="A group of people holding signs&#10;&#10;Description automatically generated">
            <a:extLst>
              <a:ext uri="{FF2B5EF4-FFF2-40B4-BE49-F238E27FC236}">
                <a16:creationId xmlns:a16="http://schemas.microsoft.com/office/drawing/2014/main" id="{0ADC6EE4-25D6-4410-BCDC-FB893440F8A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8651" r="14396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EDA7835-ABB4-4947-9B9E-0A8D63BA0D07}"/>
              </a:ext>
            </a:extLst>
          </p:cNvPr>
          <p:cNvSpPr txBox="1"/>
          <p:nvPr/>
        </p:nvSpPr>
        <p:spPr>
          <a:xfrm>
            <a:off x="9732671" y="6657945"/>
            <a:ext cx="245932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5" tooltip="https://www.fotonerd.it/canon-black-lives-matter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6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  <p:pic>
        <p:nvPicPr>
          <p:cNvPr id="9" name="Slide 4">
            <a:hlinkClick r:id="" action="ppaction://media"/>
            <a:extLst>
              <a:ext uri="{FF2B5EF4-FFF2-40B4-BE49-F238E27FC236}">
                <a16:creationId xmlns:a16="http://schemas.microsoft.com/office/drawing/2014/main" id="{49F6E52D-78F9-47EA-95CC-D09CE7D7880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18856" y="17199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39394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23000"/>
    </mc:Choice>
    <mc:Fallback>
      <p:transition spd="slow" advTm="22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1342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20A619-E170-428C-B4F4-F0DAD9D56C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4666" y="629670"/>
            <a:ext cx="4249006" cy="1325563"/>
          </a:xfrm>
        </p:spPr>
        <p:txBody>
          <a:bodyPr>
            <a:normAutofit/>
          </a:bodyPr>
          <a:lstStyle/>
          <a:p>
            <a:r>
              <a:rPr lang="en-GB" dirty="0"/>
              <a:t>UK Black History – </a:t>
            </a:r>
            <a:r>
              <a:rPr lang="en-GB" sz="2400" dirty="0"/>
              <a:t>Missed Opportunities</a:t>
            </a: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51F2C531-9C12-8378-7520-554DAF9D12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8244" y="2363982"/>
            <a:ext cx="4245428" cy="3181684"/>
          </a:xfrm>
        </p:spPr>
        <p:txBody>
          <a:bodyPr anchor="t">
            <a:normAutofit/>
          </a:bodyPr>
          <a:lstStyle/>
          <a:p>
            <a:r>
              <a:rPr lang="en-US" sz="1800" dirty="0" err="1"/>
              <a:t>Notting</a:t>
            </a:r>
            <a:r>
              <a:rPr lang="en-US" sz="1800" dirty="0"/>
              <a:t> Hill riots (Collings – Wells 2019)</a:t>
            </a:r>
          </a:p>
          <a:p>
            <a:r>
              <a:rPr lang="en-US" sz="1800" dirty="0"/>
              <a:t>Scarman (1981) Brixton riots.</a:t>
            </a:r>
          </a:p>
          <a:p>
            <a:r>
              <a:rPr lang="en-US" sz="1800" dirty="0"/>
              <a:t>McPherson (1999) Stephen Lawrence.</a:t>
            </a:r>
          </a:p>
          <a:p>
            <a:r>
              <a:rPr lang="en-US" sz="1800" dirty="0"/>
              <a:t>Hostile Environment (Wardle et al 2018).</a:t>
            </a:r>
          </a:p>
          <a:p>
            <a:r>
              <a:rPr lang="en-US" sz="1800" dirty="0"/>
              <a:t>Windrush (Taylor 2020).</a:t>
            </a:r>
          </a:p>
          <a:p>
            <a:r>
              <a:rPr lang="en-US" sz="1800" dirty="0"/>
              <a:t>Disproportionality (HASC 2022). </a:t>
            </a:r>
          </a:p>
          <a:p>
            <a:r>
              <a:rPr lang="en-US" sz="1800" dirty="0"/>
              <a:t>Was the 2020 UK Black Lives Matter uprising just about Floyd?</a:t>
            </a:r>
          </a:p>
          <a:p>
            <a:endParaRPr lang="en-US" sz="1800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86541C6-61B1-4DAA-B57A-EAF3F24F04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933310" y="1"/>
            <a:ext cx="6488456" cy="3036711"/>
          </a:xfrm>
          <a:custGeom>
            <a:avLst/>
            <a:gdLst>
              <a:gd name="connsiteX0" fmla="*/ 0 w 6488456"/>
              <a:gd name="connsiteY0" fmla="*/ 0 h 3036711"/>
              <a:gd name="connsiteX1" fmla="*/ 6488456 w 6488456"/>
              <a:gd name="connsiteY1" fmla="*/ 0 h 3036711"/>
              <a:gd name="connsiteX2" fmla="*/ 6482686 w 6488456"/>
              <a:gd name="connsiteY2" fmla="*/ 114279 h 3036711"/>
              <a:gd name="connsiteX3" fmla="*/ 3244228 w 6488456"/>
              <a:gd name="connsiteY3" fmla="*/ 3036711 h 3036711"/>
              <a:gd name="connsiteX4" fmla="*/ 5771 w 6488456"/>
              <a:gd name="connsiteY4" fmla="*/ 114279 h 30367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488456" h="3036711">
                <a:moveTo>
                  <a:pt x="0" y="0"/>
                </a:moveTo>
                <a:lnTo>
                  <a:pt x="6488456" y="0"/>
                </a:lnTo>
                <a:lnTo>
                  <a:pt x="6482686" y="114279"/>
                </a:lnTo>
                <a:cubicBezTo>
                  <a:pt x="6315984" y="1755766"/>
                  <a:pt x="4929697" y="3036711"/>
                  <a:pt x="3244228" y="3036711"/>
                </a:cubicBezTo>
                <a:cubicBezTo>
                  <a:pt x="1558760" y="3036711"/>
                  <a:pt x="172473" y="1755766"/>
                  <a:pt x="5771" y="114279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Content Placeholder 4" descr="A picture containing sky, outdoor, person, people&#10;&#10;Description automatically generated">
            <a:extLst>
              <a:ext uri="{FF2B5EF4-FFF2-40B4-BE49-F238E27FC236}">
                <a16:creationId xmlns:a16="http://schemas.microsoft.com/office/drawing/2014/main" id="{7725BD53-3470-4A97-9330-9C36FDFC4F8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b="16818"/>
          <a:stretch/>
        </p:blipFill>
        <p:spPr>
          <a:xfrm>
            <a:off x="5142944" y="3"/>
            <a:ext cx="6069184" cy="2839783"/>
          </a:xfrm>
          <a:custGeom>
            <a:avLst/>
            <a:gdLst/>
            <a:ahLst/>
            <a:cxnLst/>
            <a:rect l="l" t="t" r="r" b="b"/>
            <a:pathLst>
              <a:path w="6069184" h="2839783">
                <a:moveTo>
                  <a:pt x="0" y="0"/>
                </a:moveTo>
                <a:lnTo>
                  <a:pt x="6069184" y="0"/>
                </a:lnTo>
                <a:lnTo>
                  <a:pt x="6063823" y="106160"/>
                </a:lnTo>
                <a:cubicBezTo>
                  <a:pt x="5907891" y="1641596"/>
                  <a:pt x="4611168" y="2839783"/>
                  <a:pt x="3034592" y="2839783"/>
                </a:cubicBezTo>
                <a:cubicBezTo>
                  <a:pt x="1458016" y="2839783"/>
                  <a:pt x="161292" y="1641596"/>
                  <a:pt x="5360" y="106160"/>
                </a:cubicBezTo>
                <a:close/>
              </a:path>
            </a:pathLst>
          </a:custGeom>
        </p:spPr>
      </p:pic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1750011-2006-46BB-AFDE-C6E4617523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93989" y="2900758"/>
            <a:ext cx="5198011" cy="3957242"/>
          </a:xfrm>
          <a:custGeom>
            <a:avLst/>
            <a:gdLst>
              <a:gd name="connsiteX0" fmla="*/ 1942747 w 5198011"/>
              <a:gd name="connsiteY0" fmla="*/ 0 h 3957242"/>
              <a:gd name="connsiteX1" fmla="*/ 5198011 w 5198011"/>
              <a:gd name="connsiteY1" fmla="*/ 3255264 h 3957242"/>
              <a:gd name="connsiteX2" fmla="*/ 5131876 w 5198011"/>
              <a:gd name="connsiteY2" fmla="*/ 3911314 h 3957242"/>
              <a:gd name="connsiteX3" fmla="*/ 5120066 w 5198011"/>
              <a:gd name="connsiteY3" fmla="*/ 3957242 h 3957242"/>
              <a:gd name="connsiteX4" fmla="*/ 0 w 5198011"/>
              <a:gd name="connsiteY4" fmla="*/ 3957242 h 3957242"/>
              <a:gd name="connsiteX5" fmla="*/ 0 w 5198011"/>
              <a:gd name="connsiteY5" fmla="*/ 647700 h 3957242"/>
              <a:gd name="connsiteX6" fmla="*/ 122698 w 5198011"/>
              <a:gd name="connsiteY6" fmla="*/ 555948 h 3957242"/>
              <a:gd name="connsiteX7" fmla="*/ 1942747 w 5198011"/>
              <a:gd name="connsiteY7" fmla="*/ 0 h 39572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198011" h="3957242">
                <a:moveTo>
                  <a:pt x="1942747" y="0"/>
                </a:moveTo>
                <a:cubicBezTo>
                  <a:pt x="3740580" y="0"/>
                  <a:pt x="5198011" y="1457431"/>
                  <a:pt x="5198011" y="3255264"/>
                </a:cubicBezTo>
                <a:cubicBezTo>
                  <a:pt x="5198011" y="3479993"/>
                  <a:pt x="5175239" y="3699404"/>
                  <a:pt x="5131876" y="3911314"/>
                </a:cubicBezTo>
                <a:lnTo>
                  <a:pt x="5120066" y="3957242"/>
                </a:lnTo>
                <a:lnTo>
                  <a:pt x="0" y="3957242"/>
                </a:lnTo>
                <a:lnTo>
                  <a:pt x="0" y="647700"/>
                </a:lnTo>
                <a:lnTo>
                  <a:pt x="122698" y="555948"/>
                </a:lnTo>
                <a:cubicBezTo>
                  <a:pt x="642241" y="204951"/>
                  <a:pt x="1268560" y="0"/>
                  <a:pt x="1942747" y="0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8" name="Picture 7" descr="A picture containing text, person, posing, clipart&#10;&#10;Description automatically generated">
            <a:extLst>
              <a:ext uri="{FF2B5EF4-FFF2-40B4-BE49-F238E27FC236}">
                <a16:creationId xmlns:a16="http://schemas.microsoft.com/office/drawing/2014/main" id="{4F04FE72-F02C-4C57-80B9-4EBD22086365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l="10575" r="-1" b="-1"/>
          <a:stretch/>
        </p:blipFill>
        <p:spPr>
          <a:xfrm>
            <a:off x="7190587" y="3124784"/>
            <a:ext cx="5001415" cy="3733214"/>
          </a:xfrm>
          <a:custGeom>
            <a:avLst/>
            <a:gdLst/>
            <a:ahLst/>
            <a:cxnLst/>
            <a:rect l="l" t="t" r="r" b="b"/>
            <a:pathLst>
              <a:path w="5001415" h="3733214">
                <a:moveTo>
                  <a:pt x="3044952" y="0"/>
                </a:moveTo>
                <a:cubicBezTo>
                  <a:pt x="3780687" y="0"/>
                  <a:pt x="4455477" y="260939"/>
                  <a:pt x="4981824" y="695319"/>
                </a:cubicBezTo>
                <a:lnTo>
                  <a:pt x="5001415" y="713124"/>
                </a:lnTo>
                <a:lnTo>
                  <a:pt x="5001415" y="3733214"/>
                </a:lnTo>
                <a:lnTo>
                  <a:pt x="81043" y="3733214"/>
                </a:lnTo>
                <a:lnTo>
                  <a:pt x="61862" y="3658617"/>
                </a:lnTo>
                <a:cubicBezTo>
                  <a:pt x="21301" y="3460397"/>
                  <a:pt x="0" y="3255162"/>
                  <a:pt x="0" y="3044952"/>
                </a:cubicBezTo>
                <a:cubicBezTo>
                  <a:pt x="0" y="1363271"/>
                  <a:pt x="1363271" y="0"/>
                  <a:pt x="3044952" y="0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BB31079-FD06-408E-8DF9-B281A8622DFC}"/>
              </a:ext>
            </a:extLst>
          </p:cNvPr>
          <p:cNvSpPr txBox="1"/>
          <p:nvPr/>
        </p:nvSpPr>
        <p:spPr>
          <a:xfrm>
            <a:off x="10005184" y="6870700"/>
            <a:ext cx="218681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5" tooltip="https://blackhousenews.com/listen-up-the-protests-heard-round-the-world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8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BB09BCE-93B1-4F84-B52F-3C58A7D7C9BC}"/>
              </a:ext>
            </a:extLst>
          </p:cNvPr>
          <p:cNvSpPr txBox="1"/>
          <p:nvPr/>
        </p:nvSpPr>
        <p:spPr>
          <a:xfrm>
            <a:off x="7552393" y="6870700"/>
            <a:ext cx="244009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7" tooltip="https://taliawhyte.com/2012/01/04/uk-race-relations-yesterday-today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9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  <p:pic>
        <p:nvPicPr>
          <p:cNvPr id="12" name="SLIDE 5">
            <a:hlinkClick r:id="" action="ppaction://media"/>
            <a:extLst>
              <a:ext uri="{FF2B5EF4-FFF2-40B4-BE49-F238E27FC236}">
                <a16:creationId xmlns:a16="http://schemas.microsoft.com/office/drawing/2014/main" id="{5272FDA9-6081-4749-BA6E-C7E0C98B8BD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26600" y="23295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02432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24000"/>
    </mc:Choice>
    <mc:Fallback>
      <p:transition spd="slow" advTm="22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3223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84DF55BE-B4AB-4BA1-BDE1-E9F7FB3F11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85B3A0-06E5-4482-B504-419F3C2CE6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9" y="539578"/>
            <a:ext cx="5981278" cy="1684638"/>
          </a:xfrm>
        </p:spPr>
        <p:txBody>
          <a:bodyPr>
            <a:normAutofit fontScale="90000"/>
          </a:bodyPr>
          <a:lstStyle/>
          <a:p>
            <a:r>
              <a:rPr lang="en-GB" sz="4000" dirty="0"/>
              <a:t>Globalisation, technology and the rise of citizen journalism</a:t>
            </a: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DD662299-FB85-1E35-FB98-F64F56EB17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2409568"/>
            <a:ext cx="5981278" cy="3690551"/>
          </a:xfrm>
        </p:spPr>
        <p:txBody>
          <a:bodyPr>
            <a:normAutofit/>
          </a:bodyPr>
          <a:lstStyle/>
          <a:p>
            <a:r>
              <a:rPr lang="en-US" sz="2000" dirty="0"/>
              <a:t>Social Media – Policing's Friend or Foe?</a:t>
            </a:r>
          </a:p>
          <a:p>
            <a:pPr lvl="1"/>
            <a:r>
              <a:rPr lang="en-US" sz="1600" dirty="0"/>
              <a:t>Minneapolis to London – immediately </a:t>
            </a:r>
          </a:p>
          <a:p>
            <a:pPr lvl="1"/>
            <a:r>
              <a:rPr lang="en-US" sz="1600" dirty="0"/>
              <a:t>Access to cell phone video technology </a:t>
            </a:r>
          </a:p>
          <a:p>
            <a:pPr marL="457200" lvl="1" indent="0">
              <a:buNone/>
            </a:pPr>
            <a:endParaRPr lang="en-US" sz="1600" dirty="0"/>
          </a:p>
          <a:p>
            <a:r>
              <a:rPr lang="en-US" sz="2000" dirty="0"/>
              <a:t>The rise of citizen journalism – G20 Summit (Greer &amp; McLaughlin 2010)</a:t>
            </a:r>
          </a:p>
          <a:p>
            <a:pPr lvl="1"/>
            <a:r>
              <a:rPr lang="en-US" sz="1600" dirty="0"/>
              <a:t>Death of Ian Tomlinson  and the start of citizen journalism</a:t>
            </a:r>
          </a:p>
          <a:p>
            <a:endParaRPr lang="en-US" sz="2000" dirty="0"/>
          </a:p>
        </p:txBody>
      </p:sp>
      <p:pic>
        <p:nvPicPr>
          <p:cNvPr id="8" name="Picture 7" descr="A group of people dancing&#10;&#10;Description automatically generated with low confidence">
            <a:extLst>
              <a:ext uri="{FF2B5EF4-FFF2-40B4-BE49-F238E27FC236}">
                <a16:creationId xmlns:a16="http://schemas.microsoft.com/office/drawing/2014/main" id="{A3E35AF6-B5F7-4682-A9FC-6A667E43AF0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591679" y="168876"/>
            <a:ext cx="4002563" cy="2631989"/>
          </a:xfrm>
          <a:prstGeom prst="rect">
            <a:avLst/>
          </a:prstGeom>
        </p:spPr>
      </p:pic>
      <p:pic>
        <p:nvPicPr>
          <p:cNvPr id="5" name="Content Placeholder 4" descr="A picture containing text, screen&#10;&#10;Description automatically generated">
            <a:extLst>
              <a:ext uri="{FF2B5EF4-FFF2-40B4-BE49-F238E27FC236}">
                <a16:creationId xmlns:a16="http://schemas.microsoft.com/office/drawing/2014/main" id="{1DF59A4A-C9E9-4859-B5CA-5786964C2CD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7241933" y="2961503"/>
            <a:ext cx="4702046" cy="313861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933E1FA-0B6D-409E-B20E-450EB1C8B715}"/>
              </a:ext>
            </a:extLst>
          </p:cNvPr>
          <p:cNvSpPr txBox="1"/>
          <p:nvPr/>
        </p:nvSpPr>
        <p:spPr>
          <a:xfrm>
            <a:off x="9503887" y="5900064"/>
            <a:ext cx="244009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7" tooltip="https://www.bauer-power.net/2019/04/how-to-deleted-online-social-media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8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B7503AA-2404-4D39-B3E4-E46EDDF6E776}"/>
              </a:ext>
            </a:extLst>
          </p:cNvPr>
          <p:cNvSpPr txBox="1"/>
          <p:nvPr/>
        </p:nvSpPr>
        <p:spPr>
          <a:xfrm>
            <a:off x="9287200" y="2600810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5" tooltip="https://en.wikipedia.org/wiki/Death_of_Ian_Tomlinson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9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  <p:pic>
        <p:nvPicPr>
          <p:cNvPr id="12" name="SLIDE 6">
            <a:hlinkClick r:id="" action="ppaction://media"/>
            <a:extLst>
              <a:ext uri="{FF2B5EF4-FFF2-40B4-BE49-F238E27FC236}">
                <a16:creationId xmlns:a16="http://schemas.microsoft.com/office/drawing/2014/main" id="{98AB2CEB-B54F-4667-8605-D43C2D755F4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155680" y="32004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70905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4000"/>
    </mc:Choice>
    <mc:Fallback>
      <p:transition spd="slow" advTm="9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2332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4" name="Arc 13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75F4FF-CDC1-49F5-888E-1EA9764555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>
            <a:normAutofit/>
          </a:bodyPr>
          <a:lstStyle/>
          <a:p>
            <a:r>
              <a:rPr lang="en-GB" dirty="0"/>
              <a:t>Conclusion </a:t>
            </a: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EAFA705-F0D3-4FCA-AF42-80F8E8F1B64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6764" y="511293"/>
            <a:ext cx="4710216" cy="5665670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5EC59C2D-A484-1640-CF3B-4EBA8BB3E2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4962" y="1984443"/>
            <a:ext cx="5458838" cy="4192520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US" dirty="0"/>
              <a:t>Impact of globalization on police legitimacy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Need to address legacy issues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Inexcusable errors of judgement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Deal with disproportionality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Attack NPCC Equality Diversity Inclusion Strategy with vigor and urgency</a:t>
            </a:r>
          </a:p>
          <a:p>
            <a:endParaRPr lang="en-US" dirty="0"/>
          </a:p>
        </p:txBody>
      </p:sp>
      <p:pic>
        <p:nvPicPr>
          <p:cNvPr id="8" name="SLIDE 7">
            <a:hlinkClick r:id="" action="ppaction://media"/>
            <a:extLst>
              <a:ext uri="{FF2B5EF4-FFF2-40B4-BE49-F238E27FC236}">
                <a16:creationId xmlns:a16="http://schemas.microsoft.com/office/drawing/2014/main" id="{DF7C5CE9-B2FC-4E0E-BAEA-8D0054245A4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15371" y="47949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54182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88000"/>
    </mc:Choice>
    <mc:Fallback>
      <p:transition spd="slow" advTm="188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700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37AADE-20BF-4BE6-BD54-2767296C46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14441"/>
          </a:xfrm>
        </p:spPr>
        <p:txBody>
          <a:bodyPr>
            <a:normAutofit/>
          </a:bodyPr>
          <a:lstStyle/>
          <a:p>
            <a:r>
              <a:rPr lang="en-GB" sz="1800" b="1" dirty="0"/>
              <a:t>References</a:t>
            </a:r>
            <a:r>
              <a:rPr lang="en-GB" sz="1800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B3E9EF-3F7E-4A34-B403-A6DFEA10D2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879566"/>
            <a:ext cx="10515600" cy="435133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1000" dirty="0"/>
              <a:t>Adams, T., 2020. The Guardian. [Online] </a:t>
            </a:r>
          </a:p>
          <a:p>
            <a:pPr marL="0" indent="0">
              <a:buNone/>
            </a:pPr>
            <a:r>
              <a:rPr lang="en-GB" sz="1000" dirty="0"/>
              <a:t>Available at: https://www.theguardian.com/us-news/2020/jun/06/now-is-the-time-londons-black-lives-matter-rally-looks-like-a-turning-point</a:t>
            </a:r>
          </a:p>
          <a:p>
            <a:pPr marL="0" indent="0">
              <a:buNone/>
            </a:pPr>
            <a:r>
              <a:rPr lang="en-GB" sz="1000" dirty="0"/>
              <a:t>[Accessed 6th July 2022].</a:t>
            </a:r>
          </a:p>
          <a:p>
            <a:pPr marL="0" indent="0">
              <a:buNone/>
            </a:pPr>
            <a:r>
              <a:rPr lang="en-GB" sz="1000" dirty="0" err="1"/>
              <a:t>Bourne</a:t>
            </a:r>
            <a:r>
              <a:rPr lang="en-GB" sz="1000" dirty="0"/>
              <a:t>, J., 2001. The Life and Times of Institutional Racism. Race and Class, 43(2), pp. 7-22.</a:t>
            </a:r>
          </a:p>
          <a:p>
            <a:pPr marL="0" indent="0">
              <a:buNone/>
            </a:pPr>
            <a:r>
              <a:rPr lang="en-GB" sz="1000" dirty="0"/>
              <a:t>Bradford, B., 2014. Policing and social identity: procedural justice, inclusion and cooperation. Policing &amp; Society , 24(1), pp. 22-43.</a:t>
            </a:r>
          </a:p>
          <a:p>
            <a:pPr marL="0" indent="0">
              <a:buNone/>
            </a:pPr>
            <a:r>
              <a:rPr lang="en-GB" sz="1000" dirty="0"/>
              <a:t>Burch, A. et al., 2020. The New York Times. [Online] </a:t>
            </a:r>
          </a:p>
          <a:p>
            <a:pPr marL="0" indent="0">
              <a:buNone/>
            </a:pPr>
            <a:r>
              <a:rPr lang="en-GB" sz="1000" dirty="0"/>
              <a:t>Available at: https://www.nytimes.com/interactive/2020/06/13/us/george-floyd-protests-cities-photos.html</a:t>
            </a:r>
          </a:p>
          <a:p>
            <a:pPr marL="0" indent="0">
              <a:buNone/>
            </a:pPr>
            <a:r>
              <a:rPr lang="en-GB" sz="1000" dirty="0"/>
              <a:t>[Accessed 6th July 2022].</a:t>
            </a:r>
          </a:p>
          <a:p>
            <a:pPr marL="0" indent="0">
              <a:buNone/>
            </a:pPr>
            <a:r>
              <a:rPr lang="en-GB" sz="1000" dirty="0"/>
              <a:t>Chase, G., 2017. The Early History of Black Lives Matter. Nev - LJ, 18(1), p. 1091.</a:t>
            </a:r>
          </a:p>
          <a:p>
            <a:pPr marL="0" indent="0">
              <a:buNone/>
            </a:pPr>
            <a:r>
              <a:rPr lang="en-GB" sz="1000" dirty="0"/>
              <a:t>Collings - Wells, S., 2019. Policing the Windrush Generation. History Matters , 12(1), pp. 13-15.</a:t>
            </a:r>
          </a:p>
          <a:p>
            <a:pPr marL="0" indent="0">
              <a:buNone/>
            </a:pPr>
            <a:r>
              <a:rPr lang="en-GB" sz="1000" dirty="0"/>
              <a:t>Gibson, J., 2022. THE LEGITIMACY OF THE POLICE AMONG AFRICAN AMERICANS: THE INFLUENCE OF IDENTITIES, EXPERIENCES, AND BLACK LIVES MATTER*, St Lois: Washington University .</a:t>
            </a:r>
          </a:p>
          <a:p>
            <a:pPr marL="0" indent="0">
              <a:buNone/>
            </a:pPr>
            <a:r>
              <a:rPr lang="en-GB" sz="1000" dirty="0"/>
              <a:t>Greer, C. &amp; McLaughlin, E., 2010. We Predict a Riot? Public Order Policing, New Media Environments and the Rise of the Citizen </a:t>
            </a:r>
            <a:r>
              <a:rPr lang="en-GB" sz="1000" dirty="0" err="1"/>
              <a:t>Jounralist</a:t>
            </a:r>
            <a:r>
              <a:rPr lang="en-GB" sz="1000" dirty="0"/>
              <a:t>. British Journal of Criminology, 50(1), pp. 1041 - 1059.</a:t>
            </a:r>
          </a:p>
          <a:p>
            <a:pPr marL="0" indent="0">
              <a:buNone/>
            </a:pPr>
            <a:r>
              <a:rPr lang="en-GB" sz="1000" dirty="0"/>
              <a:t>Her Majesty's Inspectorate of Constabulary , 2021. State of Policing 2021 - The Annual Assessment of Policing in England and Wales, London: Her Majesty's Inspectorate of Constabulary.</a:t>
            </a:r>
          </a:p>
          <a:p>
            <a:pPr marL="0" indent="0">
              <a:buNone/>
            </a:pPr>
            <a:r>
              <a:rPr lang="en-GB" sz="1000" dirty="0"/>
              <a:t>HMICFRS, 2017. PEEL Legitimacy , Coventry : HMICFRS.</a:t>
            </a:r>
          </a:p>
          <a:p>
            <a:pPr marL="0" indent="0">
              <a:buNone/>
            </a:pPr>
            <a:r>
              <a:rPr lang="en-GB" sz="1000" dirty="0"/>
              <a:t>Home Affairs Select Committee, 2022. The McPherson Report: 22 Years On. [Online] </a:t>
            </a:r>
          </a:p>
          <a:p>
            <a:pPr marL="0" indent="0">
              <a:buNone/>
            </a:pPr>
            <a:r>
              <a:rPr lang="en-GB" sz="1000" dirty="0"/>
              <a:t>Available at: https://publications.parliament.uk/pa/cm5802/cmselect/cmhaff/139/13905.htm#_idTextAnchor013</a:t>
            </a:r>
          </a:p>
          <a:p>
            <a:pPr marL="0" indent="0">
              <a:buNone/>
            </a:pPr>
            <a:r>
              <a:rPr lang="en-GB" sz="1000" dirty="0"/>
              <a:t>[Accessed 8th July 2022].</a:t>
            </a:r>
          </a:p>
          <a:p>
            <a:pPr marL="0" indent="0">
              <a:buNone/>
            </a:pPr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36752840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5000"/>
    </mc:Choice>
    <mc:Fallback>
      <p:transition spd="slow" advTm="15000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1D9E63-6403-4BC5-A52D-D34EDD09A8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96091"/>
            <a:ext cx="10515600" cy="58808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000" dirty="0"/>
              <a:t>Jackson, J. &amp; Bradford, B., 2010. What is Trust and Confidence in the Police?. Policing , 4(3), pp. 241 -248.</a:t>
            </a:r>
          </a:p>
          <a:p>
            <a:pPr marL="0" indent="0">
              <a:buNone/>
            </a:pPr>
            <a:r>
              <a:rPr lang="en-GB" sz="1000" dirty="0"/>
              <a:t>Jackson, J. et al., 2012. Why Do People Comply With the Law: Legitimacy and the Influence of Legal Institutions. British Journal of Criminality, 52(1), pp. 1051- 1071.</a:t>
            </a:r>
          </a:p>
          <a:p>
            <a:pPr marL="0" indent="0">
              <a:buNone/>
            </a:pPr>
            <a:r>
              <a:rPr lang="en-GB" sz="1000" dirty="0"/>
              <a:t>Jean, T., 2020. Black Lives Matter: Police Brutality in the Era of COVID-19. Learner Centre for Public Health Promotion , 31(1), pp. 1-4.</a:t>
            </a:r>
          </a:p>
          <a:p>
            <a:pPr marL="0" indent="0">
              <a:buNone/>
            </a:pPr>
            <a:r>
              <a:rPr lang="en-GB" sz="1000" dirty="0"/>
              <a:t>Joseph - Salisbury, R., Connelly, L. &amp; Wangari - Jones, P., 2021. The UK is not innocent”: Black Lives Matter, policing and abolition in the UK. Equality, Diversity and Inclusion , 40(1), pp. 21-28.</a:t>
            </a:r>
          </a:p>
          <a:p>
            <a:pPr marL="0" indent="0">
              <a:buNone/>
            </a:pPr>
            <a:r>
              <a:rPr lang="en-GB" sz="1000" dirty="0"/>
              <a:t>Joseph - Salisbury, R., Connelly, L. &amp; Wangari - Jones, P., 2020. “The UK is not innocent”: Black Lives Matter, policing and abolition in the UK. Equality Diversity and Inclusion, 40(1), pp. 21-28.</a:t>
            </a:r>
          </a:p>
          <a:p>
            <a:pPr marL="0" indent="0">
              <a:buNone/>
            </a:pPr>
            <a:r>
              <a:rPr lang="en-GB" sz="1000" dirty="0" err="1"/>
              <a:t>Kingson</a:t>
            </a:r>
            <a:r>
              <a:rPr lang="en-GB" sz="1000" dirty="0"/>
              <a:t>, J., 2020. AXIOS. [Online] </a:t>
            </a:r>
          </a:p>
          <a:p>
            <a:pPr marL="0" indent="0">
              <a:buNone/>
            </a:pPr>
            <a:r>
              <a:rPr lang="en-GB" sz="1000" dirty="0"/>
              <a:t>Available at: https://www.axios.com/2020/09/16/riots-cost-property-damage</a:t>
            </a:r>
          </a:p>
          <a:p>
            <a:pPr marL="0" indent="0">
              <a:buNone/>
            </a:pPr>
            <a:r>
              <a:rPr lang="en-GB" sz="1000" dirty="0"/>
              <a:t>[Accessed 6th July 2022].</a:t>
            </a:r>
          </a:p>
          <a:p>
            <a:pPr marL="0" indent="0">
              <a:buNone/>
            </a:pPr>
            <a:r>
              <a:rPr lang="en-GB" sz="1000" dirty="0"/>
              <a:t>Long, L. &amp; Joseph - Salisbury, R., 2019. Black mixed-race men’s perceptions and experiences. Ethnic and Racial Studies , 42(2), pp. 198-215.</a:t>
            </a:r>
          </a:p>
          <a:p>
            <a:pPr marL="0" indent="0">
              <a:buNone/>
            </a:pPr>
            <a:r>
              <a:rPr lang="en-GB" sz="1000" dirty="0"/>
              <a:t>McKee, M., 2018. Lessons from the Windrush Generation: A culture of targets threatens many vulnerable groups. The BMJ, 361(1), pp. 1-2.</a:t>
            </a:r>
          </a:p>
          <a:p>
            <a:pPr marL="0" indent="0">
              <a:buNone/>
            </a:pPr>
            <a:r>
              <a:rPr lang="en-GB" sz="1000" dirty="0"/>
              <a:t>National Police Chiefs Council, 2018. NPCC Diversity, Equality &amp; Inclusion Strategy 2018 - 2025. [Online] </a:t>
            </a:r>
          </a:p>
          <a:p>
            <a:pPr marL="0" indent="0">
              <a:buNone/>
            </a:pPr>
            <a:r>
              <a:rPr lang="en-GB" sz="1000" dirty="0"/>
              <a:t>Available at: https://www.npcc.police.uk/documents/edhr/2018/NPCC%20Diversity%20Equality%20Inclusion%20Strategy%20May%202018.pdf</a:t>
            </a:r>
          </a:p>
          <a:p>
            <a:pPr marL="0" indent="0">
              <a:buNone/>
            </a:pPr>
            <a:r>
              <a:rPr lang="en-GB" sz="1000" dirty="0"/>
              <a:t>[Accessed 8th July 2022].</a:t>
            </a:r>
          </a:p>
          <a:p>
            <a:pPr marL="0" indent="0">
              <a:buNone/>
            </a:pPr>
            <a:r>
              <a:rPr lang="en-GB" sz="1000" dirty="0" err="1"/>
              <a:t>Odeyemi</a:t>
            </a:r>
            <a:r>
              <a:rPr lang="en-GB" sz="1000" dirty="0"/>
              <a:t>, T. &amp; </a:t>
            </a:r>
            <a:r>
              <a:rPr lang="en-GB" sz="1000" dirty="0" err="1"/>
              <a:t>Obiyan</a:t>
            </a:r>
            <a:r>
              <a:rPr lang="en-GB" sz="1000" dirty="0"/>
              <a:t>, A., 2018. Digital Policing Technologies and Democratic Policing: Will the Internet, Social Media and Mobile Phone Enhance Police Accountability and Police - Citizen Relations in Nigeria?. Police Science &amp; Management, 20(2), pp. 97-108.</a:t>
            </a:r>
          </a:p>
          <a:p>
            <a:pPr marL="0" indent="0">
              <a:buNone/>
            </a:pPr>
            <a:r>
              <a:rPr lang="en-GB" sz="1000" dirty="0"/>
              <a:t>O'Reilly, C., 2022. Doing the right thing? value conflicts and community policing. Policing and Society , 32(5), pp. 1- 17.</a:t>
            </a:r>
          </a:p>
          <a:p>
            <a:pPr marL="0" indent="0">
              <a:buNone/>
            </a:pPr>
            <a:r>
              <a:rPr lang="en-GB" sz="1000" dirty="0"/>
              <a:t>Phoenix, A., </a:t>
            </a:r>
            <a:r>
              <a:rPr lang="en-GB" sz="1000" dirty="0" err="1"/>
              <a:t>Amesu</a:t>
            </a:r>
            <a:r>
              <a:rPr lang="en-GB" sz="1000" dirty="0"/>
              <a:t>, A., Naylor, I. &amp; Zafar, K., 2020. Viewpoint: ‘When black lives matter all lives will matter’ − A teacher and three students discuss the BLM movement. London Review of Education, 18(3), pp. 519-523.</a:t>
            </a:r>
          </a:p>
          <a:p>
            <a:pPr marL="0" indent="0">
              <a:buNone/>
            </a:pPr>
            <a:r>
              <a:rPr lang="en-GB" sz="1000" dirty="0"/>
              <a:t>Police Federation of England and Wales , 2018. The Office of Constable - The Bedrock of Modern Day Policing , Surrey: The Police Federation of England and Wales .</a:t>
            </a:r>
          </a:p>
          <a:p>
            <a:pPr marL="0" indent="0">
              <a:buNone/>
            </a:pPr>
            <a:r>
              <a:rPr lang="en-GB" sz="1000" dirty="0" err="1"/>
              <a:t>Souhami</a:t>
            </a:r>
            <a:r>
              <a:rPr lang="en-GB" sz="1000" dirty="0"/>
              <a:t>, A., 2014. Institutional racism and police reform: an empirical critique. Policing &amp; Society , 24(1), pp. 1-21.</a:t>
            </a:r>
          </a:p>
          <a:p>
            <a:pPr marL="0" indent="0">
              <a:buNone/>
            </a:pPr>
            <a:r>
              <a:rPr lang="en-GB" sz="1000" dirty="0"/>
              <a:t>Taylor, C., 2020. Representing the Windrush Generation: Metaphor in Discourses Then and Now. Critical Discourse Studies, 17(1), pp. 1-21.</a:t>
            </a:r>
          </a:p>
          <a:p>
            <a:pPr marL="0" indent="0">
              <a:buNone/>
            </a:pPr>
            <a:r>
              <a:rPr lang="en-GB" sz="1000" dirty="0"/>
              <a:t>Wardle, H. &amp; </a:t>
            </a:r>
            <a:r>
              <a:rPr lang="en-GB" sz="1000" dirty="0" err="1"/>
              <a:t>Obermuller</a:t>
            </a:r>
            <a:r>
              <a:rPr lang="en-GB" sz="1000" dirty="0"/>
              <a:t>, L., 2018. The Windrush Generation. Anthropology Today, 34(4), pp. 3-4.</a:t>
            </a:r>
          </a:p>
          <a:p>
            <a:pPr marL="0" indent="0">
              <a:buNone/>
            </a:pPr>
            <a:r>
              <a:rPr lang="en-GB" sz="1000" dirty="0"/>
              <a:t>Williamson, V., Trump, S. &amp; Einstein, K., 2018. Perspectives on Politics, 16(2), pp. 400-415.</a:t>
            </a:r>
          </a:p>
          <a:p>
            <a:pPr marL="0" indent="0">
              <a:buNone/>
            </a:pPr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25771559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5000"/>
    </mc:Choice>
    <mc:Fallback>
      <p:transition spd="slow" advTm="15000"/>
    </mc:Fallback>
  </mc:AlternateContent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29AF8C"/>
      </a:accent1>
      <a:accent2>
        <a:srgbClr val="97BE49"/>
      </a:accent2>
      <a:accent3>
        <a:srgbClr val="3D9CCC"/>
      </a:accent3>
      <a:accent4>
        <a:srgbClr val="7C60C6"/>
      </a:accent4>
      <a:accent5>
        <a:srgbClr val="C9492C"/>
      </a:accent5>
      <a:accent6>
        <a:srgbClr val="D58C2E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3E4F19A7-A959-40BB-972C-4880BAF8EB0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284</TotalTime>
  <Words>1334</Words>
  <Application>Microsoft Office PowerPoint</Application>
  <PresentationFormat>Widescreen</PresentationFormat>
  <Paragraphs>95</Paragraphs>
  <Slides>9</Slides>
  <Notes>0</Notes>
  <HiddenSlides>0</HiddenSlides>
  <MMClips>7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Murder of George Floyd</vt:lpstr>
      <vt:lpstr>#BLM</vt:lpstr>
      <vt:lpstr>UK Black History – Missed Opportunities</vt:lpstr>
      <vt:lpstr>Globalisation, technology and the rise of citizen journalism</vt:lpstr>
      <vt:lpstr>Conclusion </vt:lpstr>
      <vt:lpstr>References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Davies,Jason swp1699</dc:creator>
  <cp:lastModifiedBy>Davies,Jason swp1699</cp:lastModifiedBy>
  <cp:revision>22</cp:revision>
  <dcterms:created xsi:type="dcterms:W3CDTF">2022-07-13T15:10:26Z</dcterms:created>
  <dcterms:modified xsi:type="dcterms:W3CDTF">2022-07-13T19:55:23Z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66cf8fe5-b7b7-4df7-b38d-1c61ac2f6639_Enabled">
    <vt:lpwstr>true</vt:lpwstr>
  </property>
  <property fmtid="{D5CDD505-2E9C-101B-9397-08002B2CF9AE}" pid="3" name="MSIP_Label_66cf8fe5-b7b7-4df7-b38d-1c61ac2f6639_SetDate">
    <vt:lpwstr>2022-07-13T15:10:26Z</vt:lpwstr>
  </property>
  <property fmtid="{D5CDD505-2E9C-101B-9397-08002B2CF9AE}" pid="4" name="MSIP_Label_66cf8fe5-b7b7-4df7-b38d-1c61ac2f6639_Method">
    <vt:lpwstr>Standard</vt:lpwstr>
  </property>
  <property fmtid="{D5CDD505-2E9C-101B-9397-08002B2CF9AE}" pid="5" name="MSIP_Label_66cf8fe5-b7b7-4df7-b38d-1c61ac2f6639_Name">
    <vt:lpwstr>66cf8fe5-b7b7-4df7-b38d-1c61ac2f6639</vt:lpwstr>
  </property>
  <property fmtid="{D5CDD505-2E9C-101B-9397-08002B2CF9AE}" pid="6" name="MSIP_Label_66cf8fe5-b7b7-4df7-b38d-1c61ac2f6639_SiteId">
    <vt:lpwstr>270c2f4d-fd0c-4f08-92a9-e5bdd8a87e09</vt:lpwstr>
  </property>
  <property fmtid="{D5CDD505-2E9C-101B-9397-08002B2CF9AE}" pid="7" name="MSIP_Label_66cf8fe5-b7b7-4df7-b38d-1c61ac2f6639_ActionId">
    <vt:lpwstr>6d8e6890-7959-42f4-8919-5db5baeb0cf7</vt:lpwstr>
  </property>
  <property fmtid="{D5CDD505-2E9C-101B-9397-08002B2CF9AE}" pid="8" name="MSIP_Label_66cf8fe5-b7b7-4df7-b38d-1c61ac2f6639_ContentBits">
    <vt:lpwstr>0</vt:lpwstr>
  </property>
</Properties>
</file>