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8"/>
  </p:notesMasterIdLst>
  <p:handoutMasterIdLst>
    <p:handoutMasterId r:id="rId29"/>
  </p:handoutMasterIdLst>
  <p:sldIdLst>
    <p:sldId id="256" r:id="rId5"/>
    <p:sldId id="283" r:id="rId6"/>
    <p:sldId id="318" r:id="rId7"/>
    <p:sldId id="327" r:id="rId8"/>
    <p:sldId id="330" r:id="rId9"/>
    <p:sldId id="331" r:id="rId10"/>
    <p:sldId id="328" r:id="rId11"/>
    <p:sldId id="332" r:id="rId12"/>
    <p:sldId id="333" r:id="rId13"/>
    <p:sldId id="340" r:id="rId14"/>
    <p:sldId id="334" r:id="rId15"/>
    <p:sldId id="335" r:id="rId16"/>
    <p:sldId id="336" r:id="rId17"/>
    <p:sldId id="337" r:id="rId18"/>
    <p:sldId id="338" r:id="rId19"/>
    <p:sldId id="339" r:id="rId20"/>
    <p:sldId id="342" r:id="rId21"/>
    <p:sldId id="341" r:id="rId22"/>
    <p:sldId id="343" r:id="rId23"/>
    <p:sldId id="329" r:id="rId24"/>
    <p:sldId id="344" r:id="rId25"/>
    <p:sldId id="309" r:id="rId26"/>
    <p:sldId id="310"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2" d="100"/>
          <a:sy n="82" d="100"/>
        </p:scale>
        <p:origin x="1474" y="6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28/03/2020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3/28/2020</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Self-organizing units that are responsible for their own business. Every amoeba has its own finance and human resource management. Amoebae do business together in an internal market environment, and are constantly in search for better customers. Depending on the situation in the environment they can be divided into smaller units or integrated with other amoebae</a:t>
            </a:r>
          </a:p>
          <a:p>
            <a:endParaRPr lang="en-GB" dirty="0"/>
          </a:p>
        </p:txBody>
      </p:sp>
      <p:sp>
        <p:nvSpPr>
          <p:cNvPr id="4" name="Slide Number Placeholder 3"/>
          <p:cNvSpPr>
            <a:spLocks noGrp="1"/>
          </p:cNvSpPr>
          <p:nvPr>
            <p:ph type="sldNum" sz="quarter" idx="10"/>
          </p:nvPr>
        </p:nvSpPr>
        <p:spPr/>
        <p:txBody>
          <a:bodyPr/>
          <a:lstStyle/>
          <a:p>
            <a:fld id="{6936E1E2-17D2-5E4C-B96D-EEDAC0EF77DB}" type="slidenum">
              <a:rPr lang="en-US" smtClean="0"/>
              <a:t>16</a:t>
            </a:fld>
            <a:endParaRPr lang="en-US"/>
          </a:p>
        </p:txBody>
      </p:sp>
    </p:spTree>
    <p:extLst>
      <p:ext uri="{BB962C8B-B14F-4D97-AF65-F5344CB8AC3E}">
        <p14:creationId xmlns:p14="http://schemas.microsoft.com/office/powerpoint/2010/main" val="161166438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28/03/2020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28/03/2020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28/03/2020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28/03/2020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28/03/2020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28/03/2020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28/03/2020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28/03/2020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28/03/2020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28/03/2020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28/03/2020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28/03/2020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19.jpeg"/></Relationships>
</file>

<file path=ppt/slides/_rels/slide2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1268760"/>
            <a:ext cx="7992888" cy="4752528"/>
          </a:xfrm>
        </p:spPr>
        <p:txBody>
          <a:bodyPr>
            <a:normAutofit/>
          </a:bodyPr>
          <a:lstStyle/>
          <a:p>
            <a:r>
              <a:rPr lang="en-GB" altLang="en-US" b="1" dirty="0"/>
              <a:t>BA International Hotel Management</a:t>
            </a:r>
            <a:br>
              <a:rPr lang="en-GB" altLang="en-US" b="1" dirty="0"/>
            </a:br>
            <a:r>
              <a:rPr lang="en-GB" altLang="en-US" b="1" dirty="0"/>
              <a:t>M5X01924 </a:t>
            </a:r>
            <a:br>
              <a:rPr lang="en-GB" altLang="en-US" b="1" dirty="0"/>
            </a:br>
            <a:r>
              <a:rPr lang="en-GB" altLang="en-US" b="1" dirty="0"/>
              <a:t>Management and Organisational Behaviour</a:t>
            </a:r>
            <a:endParaRPr lang="en-GB" altLang="en-US" b="1" dirty="0">
              <a:solidFill>
                <a:schemeClr val="accent2">
                  <a:lumMod val="20000"/>
                  <a:lumOff val="8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228ED1-D6E1-4732-B000-4F89824775E1}"/>
              </a:ext>
            </a:extLst>
          </p:cNvPr>
          <p:cNvSpPr>
            <a:spLocks noGrp="1"/>
          </p:cNvSpPr>
          <p:nvPr>
            <p:ph type="title"/>
          </p:nvPr>
        </p:nvSpPr>
        <p:spPr/>
        <p:txBody>
          <a:bodyPr>
            <a:normAutofit/>
          </a:bodyPr>
          <a:lstStyle/>
          <a:p>
            <a:r>
              <a:rPr lang="en-GB" sz="5400" dirty="0">
                <a:blipFill>
                  <a:blip r:embed="rId2">
                    <a:extLst>
                      <a:ext uri="{28A0092B-C50C-407E-A947-70E740481C1C}">
                        <a14:useLocalDpi xmlns:a14="http://schemas.microsoft.com/office/drawing/2010/main" val="0"/>
                      </a:ext>
                    </a:extLst>
                  </a:blip>
                  <a:tile tx="6350" ty="-127000" sx="65000" sy="64000" flip="none" algn="tl"/>
                </a:blipFill>
              </a:rPr>
              <a:t>Previously…..</a:t>
            </a:r>
          </a:p>
        </p:txBody>
      </p:sp>
      <p:sp>
        <p:nvSpPr>
          <p:cNvPr id="3" name="Content Placeholder 2">
            <a:extLst>
              <a:ext uri="{FF2B5EF4-FFF2-40B4-BE49-F238E27FC236}">
                <a16:creationId xmlns:a16="http://schemas.microsoft.com/office/drawing/2014/main" id="{16E94382-DACE-4E00-9EDA-0779A57F51D8}"/>
              </a:ext>
            </a:extLst>
          </p:cNvPr>
          <p:cNvSpPr>
            <a:spLocks noGrp="1"/>
          </p:cNvSpPr>
          <p:nvPr>
            <p:ph idx="1"/>
          </p:nvPr>
        </p:nvSpPr>
        <p:spPr/>
        <p:txBody>
          <a:bodyPr/>
          <a:lstStyle/>
          <a:p>
            <a:r>
              <a:rPr lang="en-US" dirty="0"/>
              <a:t>Overview the module</a:t>
            </a:r>
          </a:p>
          <a:p>
            <a:r>
              <a:rPr lang="en-US" dirty="0"/>
              <a:t>Define organisations</a:t>
            </a:r>
          </a:p>
          <a:p>
            <a:r>
              <a:rPr lang="en-US" dirty="0"/>
              <a:t>Explore the organizational environment</a:t>
            </a:r>
          </a:p>
          <a:p>
            <a:r>
              <a:rPr lang="en-US" dirty="0"/>
              <a:t>Explored  analytical tools used in </a:t>
            </a:r>
            <a:r>
              <a:rPr lang="en-US" dirty="0" err="1"/>
              <a:t>analysing</a:t>
            </a:r>
            <a:r>
              <a:rPr lang="en-US" dirty="0"/>
              <a:t> the organizational environment</a:t>
            </a:r>
            <a:endParaRPr lang="en-GB" dirty="0"/>
          </a:p>
        </p:txBody>
      </p:sp>
    </p:spTree>
    <p:extLst>
      <p:ext uri="{BB962C8B-B14F-4D97-AF65-F5344CB8AC3E}">
        <p14:creationId xmlns:p14="http://schemas.microsoft.com/office/powerpoint/2010/main" val="673045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228ED1-D6E1-4732-B000-4F89824775E1}"/>
              </a:ext>
            </a:extLst>
          </p:cNvPr>
          <p:cNvSpPr>
            <a:spLocks noGrp="1"/>
          </p:cNvSpPr>
          <p:nvPr>
            <p:ph type="title"/>
          </p:nvPr>
        </p:nvSpPr>
        <p:spPr/>
        <p:txBody>
          <a:bodyPr>
            <a:normAutofit/>
          </a:bodyPr>
          <a:lstStyle/>
          <a:p>
            <a:r>
              <a:rPr lang="en-GB" sz="5400" dirty="0">
                <a:blipFill>
                  <a:blip r:embed="rId2">
                    <a:extLst>
                      <a:ext uri="{28A0092B-C50C-407E-A947-70E740481C1C}">
                        <a14:useLocalDpi xmlns:a14="http://schemas.microsoft.com/office/drawing/2010/main" val="0"/>
                      </a:ext>
                    </a:extLst>
                  </a:blip>
                  <a:tile tx="6350" ty="-127000" sx="65000" sy="64000" flip="none" algn="tl"/>
                </a:blipFill>
              </a:rPr>
              <a:t>In this Session…..</a:t>
            </a:r>
          </a:p>
        </p:txBody>
      </p:sp>
      <p:sp>
        <p:nvSpPr>
          <p:cNvPr id="3" name="Content Placeholder 2">
            <a:extLst>
              <a:ext uri="{FF2B5EF4-FFF2-40B4-BE49-F238E27FC236}">
                <a16:creationId xmlns:a16="http://schemas.microsoft.com/office/drawing/2014/main" id="{16E94382-DACE-4E00-9EDA-0779A57F51D8}"/>
              </a:ext>
            </a:extLst>
          </p:cNvPr>
          <p:cNvSpPr>
            <a:spLocks noGrp="1"/>
          </p:cNvSpPr>
          <p:nvPr>
            <p:ph idx="1"/>
          </p:nvPr>
        </p:nvSpPr>
        <p:spPr/>
        <p:txBody>
          <a:bodyPr/>
          <a:lstStyle/>
          <a:p>
            <a:r>
              <a:rPr lang="en-US" dirty="0"/>
              <a:t>Define what is an organizational structure</a:t>
            </a:r>
          </a:p>
          <a:p>
            <a:r>
              <a:rPr lang="en-US" dirty="0"/>
              <a:t>Explore various types of organizational structures</a:t>
            </a:r>
          </a:p>
          <a:p>
            <a:r>
              <a:rPr lang="en-US" dirty="0"/>
              <a:t>Explore the relationship between structure and organizational culture</a:t>
            </a:r>
            <a:endParaRPr lang="en-GB" dirty="0"/>
          </a:p>
        </p:txBody>
      </p:sp>
    </p:spTree>
    <p:extLst>
      <p:ext uri="{BB962C8B-B14F-4D97-AF65-F5344CB8AC3E}">
        <p14:creationId xmlns:p14="http://schemas.microsoft.com/office/powerpoint/2010/main" val="28493999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stretch>
            <a:fillRect/>
          </a:stretch>
        </p:blipFill>
        <p:spPr>
          <a:xfrm>
            <a:off x="653312" y="1611901"/>
            <a:ext cx="5486400" cy="4032448"/>
          </a:xfrm>
          <a:prstGeom prst="rect">
            <a:avLst/>
          </a:prstGeom>
        </p:spPr>
      </p:pic>
      <p:sp>
        <p:nvSpPr>
          <p:cNvPr id="2" name="Title 1"/>
          <p:cNvSpPr>
            <a:spLocks noGrp="1"/>
          </p:cNvSpPr>
          <p:nvPr>
            <p:ph type="title"/>
          </p:nvPr>
        </p:nvSpPr>
        <p:spPr>
          <a:xfrm>
            <a:off x="107504" y="0"/>
            <a:ext cx="9036496" cy="1165872"/>
          </a:xfrm>
        </p:spPr>
        <p:txBody>
          <a:bodyPr>
            <a:noAutofit/>
          </a:bodyPr>
          <a:lstStyle/>
          <a:p>
            <a:r>
              <a:rPr lang="en-GB" sz="4000" b="1" dirty="0">
                <a:blipFill>
                  <a:blip r:embed="rId3">
                    <a:extLst>
                      <a:ext uri="{28A0092B-C50C-407E-A947-70E740481C1C}">
                        <a14:useLocalDpi xmlns:a14="http://schemas.microsoft.com/office/drawing/2010/main" val="0"/>
                      </a:ext>
                    </a:extLst>
                  </a:blip>
                  <a:tile tx="6350" ty="-127000" sx="65000" sy="64000" flip="none" algn="tl"/>
                </a:blipFill>
              </a:rPr>
              <a:t>What is An Organisational Structure?</a:t>
            </a:r>
          </a:p>
        </p:txBody>
      </p:sp>
      <p:sp>
        <p:nvSpPr>
          <p:cNvPr id="4" name="Rounded Rectangular Callout 3"/>
          <p:cNvSpPr/>
          <p:nvPr/>
        </p:nvSpPr>
        <p:spPr>
          <a:xfrm>
            <a:off x="4355976" y="1628800"/>
            <a:ext cx="4176464" cy="3168352"/>
          </a:xfrm>
          <a:prstGeom prst="wedgeRoundRectCallout">
            <a:avLst>
              <a:gd name="adj1" fmla="val -90973"/>
              <a:gd name="adj2" fmla="val -20233"/>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An organizational structure is a system that outlines how certain activities are directed in order to achieve the goals of an organization. These activities can include rules, roles, and responsibilities.</a:t>
            </a:r>
          </a:p>
        </p:txBody>
      </p:sp>
    </p:spTree>
    <p:extLst>
      <p:ext uri="{BB962C8B-B14F-4D97-AF65-F5344CB8AC3E}">
        <p14:creationId xmlns:p14="http://schemas.microsoft.com/office/powerpoint/2010/main" val="25024743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left)">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explaining clipar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464" y="2348880"/>
            <a:ext cx="4048125" cy="3371851"/>
          </a:xfrm>
          <a:prstGeom prst="rect">
            <a:avLst/>
          </a:prstGeom>
          <a:noFill/>
          <a:extLst>
            <a:ext uri="{909E8E84-426E-40DD-AFC4-6F175D3DCCD1}">
              <a14:hiddenFill xmlns:a14="http://schemas.microsoft.com/office/drawing/2010/main">
                <a:solidFill>
                  <a:srgbClr val="FFFFFF"/>
                </a:solidFill>
              </a14:hiddenFill>
            </a:ext>
          </a:extLst>
        </p:spPr>
      </p:pic>
      <p:sp>
        <p:nvSpPr>
          <p:cNvPr id="5" name="Cloud Callout 4"/>
          <p:cNvSpPr/>
          <p:nvPr/>
        </p:nvSpPr>
        <p:spPr>
          <a:xfrm>
            <a:off x="179512" y="116632"/>
            <a:ext cx="8712968" cy="2664296"/>
          </a:xfrm>
          <a:prstGeom prst="cloudCallout">
            <a:avLst>
              <a:gd name="adj1" fmla="val -19137"/>
              <a:gd name="adj2" fmla="val 8514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a:blipFill>
                  <a:blip r:embed="rId3">
                    <a:extLst>
                      <a:ext uri="{28A0092B-C50C-407E-A947-70E740481C1C}">
                        <a14:useLocalDpi xmlns:a14="http://schemas.microsoft.com/office/drawing/2010/main" val="0"/>
                      </a:ext>
                    </a:extLst>
                  </a:blip>
                  <a:tile tx="6350" ty="-127000" sx="65000" sy="64000" flip="none" algn="tl"/>
                </a:blipFill>
                <a:latin typeface="+mj-lt"/>
                <a:ea typeface="+mj-ea"/>
                <a:cs typeface="+mj-cs"/>
              </a:rPr>
              <a:t>Why do we need Organisational Structures?</a:t>
            </a:r>
            <a:endParaRPr lang="en-GB" sz="54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ea typeface="+mj-ea"/>
              <a:cs typeface="+mj-cs"/>
            </a:endParaRPr>
          </a:p>
        </p:txBody>
      </p:sp>
      <p:sp>
        <p:nvSpPr>
          <p:cNvPr id="6" name="Rounded Rectangle 5"/>
          <p:cNvSpPr/>
          <p:nvPr/>
        </p:nvSpPr>
        <p:spPr>
          <a:xfrm>
            <a:off x="4453482" y="3789040"/>
            <a:ext cx="4032448" cy="792088"/>
          </a:xfrm>
          <a:prstGeom prst="roundRect">
            <a:avLst/>
          </a:prstGeom>
          <a:gradFill flip="none" rotWithShape="1">
            <a:gsLst>
              <a:gs pos="0">
                <a:schemeClr val="accent4">
                  <a:lumMod val="67000"/>
                </a:schemeClr>
              </a:gs>
              <a:gs pos="48000">
                <a:schemeClr val="accent4">
                  <a:lumMod val="97000"/>
                  <a:lumOff val="3000"/>
                </a:schemeClr>
              </a:gs>
              <a:gs pos="100000">
                <a:schemeClr val="accent4">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sz="3200" dirty="0"/>
              <a:t>Discuss in your tables</a:t>
            </a:r>
          </a:p>
        </p:txBody>
      </p:sp>
    </p:spTree>
    <p:extLst>
      <p:ext uri="{BB962C8B-B14F-4D97-AF65-F5344CB8AC3E}">
        <p14:creationId xmlns:p14="http://schemas.microsoft.com/office/powerpoint/2010/main" val="23650990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Image result for explaining clipar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96136" y="2506873"/>
            <a:ext cx="3248379" cy="3223002"/>
          </a:xfrm>
          <a:prstGeom prst="rect">
            <a:avLst/>
          </a:prstGeom>
          <a:noFill/>
          <a:extLst>
            <a:ext uri="{909E8E84-426E-40DD-AFC4-6F175D3DCCD1}">
              <a14:hiddenFill xmlns:a14="http://schemas.microsoft.com/office/drawing/2010/main">
                <a:solidFill>
                  <a:srgbClr val="FFFFFF"/>
                </a:solidFill>
              </a14:hiddenFill>
            </a:ext>
          </a:extLst>
        </p:spPr>
      </p:pic>
      <p:sp>
        <p:nvSpPr>
          <p:cNvPr id="5" name="Rounded Rectangular Callout 4"/>
          <p:cNvSpPr/>
          <p:nvPr/>
        </p:nvSpPr>
        <p:spPr>
          <a:xfrm>
            <a:off x="5796136" y="233130"/>
            <a:ext cx="3248378" cy="1683701"/>
          </a:xfrm>
          <a:prstGeom prst="wedgeRoundRectCallout">
            <a:avLst>
              <a:gd name="adj1" fmla="val 10664"/>
              <a:gd name="adj2" fmla="val 100372"/>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800" dirty="0"/>
              <a:t>Structures helps organisations to achieve;</a:t>
            </a:r>
          </a:p>
        </p:txBody>
      </p:sp>
      <p:sp>
        <p:nvSpPr>
          <p:cNvPr id="6" name="TextBox 5"/>
          <p:cNvSpPr txBox="1"/>
          <p:nvPr/>
        </p:nvSpPr>
        <p:spPr>
          <a:xfrm>
            <a:off x="107504" y="233131"/>
            <a:ext cx="5544616" cy="5170646"/>
          </a:xfrm>
          <a:prstGeom prst="rect">
            <a:avLst/>
          </a:prstGeom>
          <a:solidFill>
            <a:schemeClr val="accent6">
              <a:lumMod val="20000"/>
              <a:lumOff val="80000"/>
            </a:schemeClr>
          </a:solidFill>
        </p:spPr>
        <p:txBody>
          <a:bodyPr wrap="square" rtlCol="0">
            <a:spAutoFit/>
          </a:bodyPr>
          <a:lstStyle/>
          <a:p>
            <a:r>
              <a:rPr lang="en-GB" sz="2200" dirty="0"/>
              <a:t>■ the economic and efficient performance of the organisation and the level of resource utilisation;</a:t>
            </a:r>
          </a:p>
          <a:p>
            <a:r>
              <a:rPr lang="en-GB" sz="2200" dirty="0"/>
              <a:t>■ monitoring the activities of the organisation;</a:t>
            </a:r>
          </a:p>
          <a:p>
            <a:r>
              <a:rPr lang="en-GB" sz="2200" dirty="0"/>
              <a:t>■ accountability for areas of work undertaken by groups and individual members of the organisation;</a:t>
            </a:r>
          </a:p>
          <a:p>
            <a:r>
              <a:rPr lang="en-GB" sz="2200" dirty="0"/>
              <a:t>■ co-ordination of different parts of the organisation and different areas of work;</a:t>
            </a:r>
          </a:p>
          <a:p>
            <a:r>
              <a:rPr lang="en-GB" sz="2200" dirty="0"/>
              <a:t>■ flexibility in order to respond to future demands and developments, and to adapt to changing environmental influences; and</a:t>
            </a:r>
          </a:p>
          <a:p>
            <a:r>
              <a:rPr lang="en-GB" sz="2200" dirty="0"/>
              <a:t>■ the social satisfaction of members working in the organisation.</a:t>
            </a:r>
          </a:p>
        </p:txBody>
      </p:sp>
    </p:spTree>
    <p:extLst>
      <p:ext uri="{BB962C8B-B14F-4D97-AF65-F5344CB8AC3E}">
        <p14:creationId xmlns:p14="http://schemas.microsoft.com/office/powerpoint/2010/main" val="9374564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animEffect transition="in" filter="fade">
                                      <p:cBhvr>
                                        <p:cTn id="17" dur="500"/>
                                        <p:tgtEl>
                                          <p:spTgt spid="6">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1" end="1"/>
                                            </p:txEl>
                                          </p:spTgt>
                                        </p:tgtEl>
                                        <p:attrNameLst>
                                          <p:attrName>style.visibility</p:attrName>
                                        </p:attrNameLst>
                                      </p:cBhvr>
                                      <p:to>
                                        <p:strVal val="visible"/>
                                      </p:to>
                                    </p:set>
                                    <p:animEffect transition="in" filter="fade">
                                      <p:cBhvr>
                                        <p:cTn id="22" dur="500"/>
                                        <p:tgtEl>
                                          <p:spTgt spid="6">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animEffect transition="in" filter="fade">
                                      <p:cBhvr>
                                        <p:cTn id="27" dur="500"/>
                                        <p:tgtEl>
                                          <p:spTgt spid="6">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3" end="3"/>
                                            </p:txEl>
                                          </p:spTgt>
                                        </p:tgtEl>
                                        <p:attrNameLst>
                                          <p:attrName>style.visibility</p:attrName>
                                        </p:attrNameLst>
                                      </p:cBhvr>
                                      <p:to>
                                        <p:strVal val="visible"/>
                                      </p:to>
                                    </p:set>
                                    <p:animEffect transition="in" filter="fade">
                                      <p:cBhvr>
                                        <p:cTn id="32" dur="500"/>
                                        <p:tgtEl>
                                          <p:spTgt spid="6">
                                            <p:txEl>
                                              <p:pRg st="3" end="3"/>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4" end="4"/>
                                            </p:txEl>
                                          </p:spTgt>
                                        </p:tgtEl>
                                        <p:attrNameLst>
                                          <p:attrName>style.visibility</p:attrName>
                                        </p:attrNameLst>
                                      </p:cBhvr>
                                      <p:to>
                                        <p:strVal val="visible"/>
                                      </p:to>
                                    </p:set>
                                    <p:animEffect transition="in" filter="fade">
                                      <p:cBhvr>
                                        <p:cTn id="37" dur="500"/>
                                        <p:tgtEl>
                                          <p:spTgt spid="6">
                                            <p:txEl>
                                              <p:pRg st="4" end="4"/>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6">
                                            <p:txEl>
                                              <p:pRg st="5" end="5"/>
                                            </p:txEl>
                                          </p:spTgt>
                                        </p:tgtEl>
                                        <p:attrNameLst>
                                          <p:attrName>style.visibility</p:attrName>
                                        </p:attrNameLst>
                                      </p:cBhvr>
                                      <p:to>
                                        <p:strVal val="visible"/>
                                      </p:to>
                                    </p:set>
                                    <p:animEffect transition="in" filter="fade">
                                      <p:cBhvr>
                                        <p:cTn id="42" dur="500"/>
                                        <p:tgtEl>
                                          <p:spTgt spid="6">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466" y="-38613"/>
            <a:ext cx="9196466" cy="1143000"/>
          </a:xfrm>
        </p:spPr>
        <p:txBody>
          <a:bodyPr>
            <a:noAutofit/>
          </a:bodyPr>
          <a:lstStyle/>
          <a:p>
            <a:r>
              <a:rPr lang="en-GB" sz="4000" b="1" dirty="0">
                <a:blipFill>
                  <a:blip r:embed="rId2">
                    <a:extLst>
                      <a:ext uri="{28A0092B-C50C-407E-A947-70E740481C1C}">
                        <a14:useLocalDpi xmlns:a14="http://schemas.microsoft.com/office/drawing/2010/main" val="0"/>
                      </a:ext>
                    </a:extLst>
                  </a:blip>
                  <a:tile tx="6350" ty="-127000" sx="65000" sy="64000" flip="none" algn="tl"/>
                </a:blipFill>
              </a:rPr>
              <a:t>Traditional Organisational Structures</a:t>
            </a:r>
          </a:p>
        </p:txBody>
      </p:sp>
      <p:sp>
        <p:nvSpPr>
          <p:cNvPr id="3" name="Content Placeholder 2"/>
          <p:cNvSpPr>
            <a:spLocks noGrp="1"/>
          </p:cNvSpPr>
          <p:nvPr>
            <p:ph idx="1"/>
          </p:nvPr>
        </p:nvSpPr>
        <p:spPr>
          <a:xfrm>
            <a:off x="457200" y="1600201"/>
            <a:ext cx="8229600" cy="2188839"/>
          </a:xfrm>
        </p:spPr>
        <p:txBody>
          <a:bodyPr>
            <a:normAutofit fontScale="92500"/>
          </a:bodyPr>
          <a:lstStyle/>
          <a:p>
            <a:pPr marL="0" indent="0">
              <a:buNone/>
            </a:pPr>
            <a:r>
              <a:rPr lang="en-GB" b="1" dirty="0"/>
              <a:t>Simple structure</a:t>
            </a:r>
          </a:p>
          <a:p>
            <a:r>
              <a:rPr lang="en-GB" dirty="0"/>
              <a:t>An organizational design with low departmentalisation, wide spans of control, centralized authority, and little formalisation</a:t>
            </a:r>
          </a:p>
        </p:txBody>
      </p:sp>
      <p:pic>
        <p:nvPicPr>
          <p:cNvPr id="2050" name="Picture 2" descr="Image result for simple organizational structur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31640" y="3717032"/>
            <a:ext cx="6552728" cy="19822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599184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Effect transition="in" filter="fade">
                                      <p:cBhvr>
                                        <p:cTn id="7" dur="500"/>
                                        <p:tgtEl>
                                          <p:spTgt spid="20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Related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59832" y="1528192"/>
            <a:ext cx="5893887" cy="4133056"/>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0" y="274638"/>
            <a:ext cx="9144000" cy="634082"/>
          </a:xfrm>
        </p:spPr>
        <p:txBody>
          <a:bodyPr>
            <a:noAutofit/>
          </a:bodyPr>
          <a:lstStyle/>
          <a:p>
            <a:r>
              <a:rPr lang="en-GB" sz="4000" b="1" dirty="0">
                <a:blipFill>
                  <a:blip r:embed="rId3">
                    <a:extLst>
                      <a:ext uri="{28A0092B-C50C-407E-A947-70E740481C1C}">
                        <a14:useLocalDpi xmlns:a14="http://schemas.microsoft.com/office/drawing/2010/main" val="0"/>
                      </a:ext>
                    </a:extLst>
                  </a:blip>
                  <a:tile tx="6350" ty="-127000" sx="65000" sy="64000" flip="none" algn="tl"/>
                </a:blipFill>
              </a:rPr>
              <a:t>Traditional Organisational Structures</a:t>
            </a:r>
          </a:p>
        </p:txBody>
      </p:sp>
      <p:sp>
        <p:nvSpPr>
          <p:cNvPr id="3" name="Content Placeholder 2"/>
          <p:cNvSpPr>
            <a:spLocks noGrp="1"/>
          </p:cNvSpPr>
          <p:nvPr>
            <p:ph idx="1"/>
          </p:nvPr>
        </p:nvSpPr>
        <p:spPr>
          <a:xfrm>
            <a:off x="97160" y="1528192"/>
            <a:ext cx="3034680" cy="3917032"/>
          </a:xfrm>
        </p:spPr>
        <p:txBody>
          <a:bodyPr>
            <a:normAutofit fontScale="92500" lnSpcReduction="10000"/>
          </a:bodyPr>
          <a:lstStyle/>
          <a:p>
            <a:pPr marL="0" indent="0">
              <a:buNone/>
            </a:pPr>
            <a:r>
              <a:rPr lang="en-GB" b="1" dirty="0"/>
              <a:t>Functional structure</a:t>
            </a:r>
          </a:p>
          <a:p>
            <a:pPr marL="0" indent="0">
              <a:buNone/>
            </a:pPr>
            <a:r>
              <a:rPr lang="en-GB" dirty="0"/>
              <a:t>An organisational design that groups together similar or related occupational specialties</a:t>
            </a:r>
          </a:p>
        </p:txBody>
      </p:sp>
    </p:spTree>
    <p:extLst>
      <p:ext uri="{BB962C8B-B14F-4D97-AF65-F5344CB8AC3E}">
        <p14:creationId xmlns:p14="http://schemas.microsoft.com/office/powerpoint/2010/main" val="19764702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098"/>
                                        </p:tgtEl>
                                        <p:attrNameLst>
                                          <p:attrName>style.visibility</p:attrName>
                                        </p:attrNameLst>
                                      </p:cBhvr>
                                      <p:to>
                                        <p:strVal val="visible"/>
                                      </p:to>
                                    </p:set>
                                    <p:animEffect transition="in" filter="fade">
                                      <p:cBhvr>
                                        <p:cTn id="7" dur="500"/>
                                        <p:tgtEl>
                                          <p:spTgt spid="409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57399"/>
            <a:ext cx="9144000" cy="1143000"/>
          </a:xfrm>
        </p:spPr>
        <p:txBody>
          <a:bodyPr>
            <a:noAutofit/>
          </a:bodyPr>
          <a:lstStyle/>
          <a:p>
            <a:r>
              <a:rPr lang="en-GB" sz="4000" b="1" dirty="0">
                <a:blipFill>
                  <a:blip r:embed="rId2">
                    <a:extLst>
                      <a:ext uri="{28A0092B-C50C-407E-A947-70E740481C1C}">
                        <a14:useLocalDpi xmlns:a14="http://schemas.microsoft.com/office/drawing/2010/main" val="0"/>
                      </a:ext>
                    </a:extLst>
                  </a:blip>
                  <a:tile tx="6350" ty="-127000" sx="65000" sy="64000" flip="none" algn="tl"/>
                </a:blipFill>
              </a:rPr>
              <a:t>Traditional Organisational Structures</a:t>
            </a:r>
          </a:p>
        </p:txBody>
      </p:sp>
      <p:sp>
        <p:nvSpPr>
          <p:cNvPr id="3" name="Content Placeholder 2"/>
          <p:cNvSpPr>
            <a:spLocks noGrp="1"/>
          </p:cNvSpPr>
          <p:nvPr>
            <p:ph idx="1"/>
          </p:nvPr>
        </p:nvSpPr>
        <p:spPr>
          <a:xfrm>
            <a:off x="457200" y="1508919"/>
            <a:ext cx="8229600" cy="1684783"/>
          </a:xfrm>
        </p:spPr>
        <p:txBody>
          <a:bodyPr>
            <a:normAutofit fontScale="92500"/>
          </a:bodyPr>
          <a:lstStyle/>
          <a:p>
            <a:pPr marL="0" indent="0">
              <a:buNone/>
            </a:pPr>
            <a:r>
              <a:rPr lang="en-GB" b="1" dirty="0"/>
              <a:t>Divisional structure</a:t>
            </a:r>
          </a:p>
          <a:p>
            <a:r>
              <a:rPr lang="en-GB" dirty="0"/>
              <a:t>An organizational structure made up of separate, semiautonomous units or divisions</a:t>
            </a:r>
          </a:p>
        </p:txBody>
      </p:sp>
      <p:pic>
        <p:nvPicPr>
          <p:cNvPr id="5122" name="Picture 2" descr="Image result for divisional structur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068960"/>
            <a:ext cx="9144000" cy="25922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7830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122"/>
                                        </p:tgtEl>
                                        <p:attrNameLst>
                                          <p:attrName>style.visibility</p:attrName>
                                        </p:attrNameLst>
                                      </p:cBhvr>
                                      <p:to>
                                        <p:strVal val="visible"/>
                                      </p:to>
                                    </p:set>
                                    <p:animEffect transition="in" filter="fade">
                                      <p:cBhvr>
                                        <p:cTn id="7" dur="500"/>
                                        <p:tgtEl>
                                          <p:spTgt spid="51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blipFill>
                  <a:blip r:embed="rId2">
                    <a:extLst>
                      <a:ext uri="{28A0092B-C50C-407E-A947-70E740481C1C}">
                        <a14:useLocalDpi xmlns:a14="http://schemas.microsoft.com/office/drawing/2010/main" val="0"/>
                      </a:ext>
                    </a:extLst>
                  </a:blip>
                  <a:tile tx="6350" ty="-127000" sx="65000" sy="64000" flip="none" algn="tl"/>
                </a:blipFill>
              </a:rPr>
              <a:t>Group Activity</a:t>
            </a:r>
          </a:p>
        </p:txBody>
      </p:sp>
      <p:sp>
        <p:nvSpPr>
          <p:cNvPr id="3" name="Content Placeholder 2"/>
          <p:cNvSpPr>
            <a:spLocks noGrp="1"/>
          </p:cNvSpPr>
          <p:nvPr>
            <p:ph idx="1"/>
          </p:nvPr>
        </p:nvSpPr>
        <p:spPr/>
        <p:txBody>
          <a:bodyPr/>
          <a:lstStyle/>
          <a:p>
            <a:pPr marL="0" indent="0">
              <a:buNone/>
            </a:pPr>
            <a:r>
              <a:rPr lang="en-GB" dirty="0"/>
              <a:t>Draw and present the organisational structure of UWTSD Birmingham (Feel free to gather additional information by interviewing staff if needed).</a:t>
            </a:r>
          </a:p>
          <a:p>
            <a:pPr marL="0" indent="0">
              <a:buNone/>
            </a:pPr>
            <a:r>
              <a:rPr lang="en-GB" dirty="0"/>
              <a:t>Explain the advantages and the disadvantages of the structure.</a:t>
            </a:r>
          </a:p>
        </p:txBody>
      </p:sp>
    </p:spTree>
    <p:extLst>
      <p:ext uri="{BB962C8B-B14F-4D97-AF65-F5344CB8AC3E}">
        <p14:creationId xmlns:p14="http://schemas.microsoft.com/office/powerpoint/2010/main" val="36605630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052736"/>
          </a:xfrm>
        </p:spPr>
        <p:txBody>
          <a:bodyPr>
            <a:normAutofit/>
          </a:bodyPr>
          <a:lstStyle/>
          <a:p>
            <a:r>
              <a:rPr lang="en-GB" b="1" dirty="0">
                <a:blipFill>
                  <a:blip r:embed="rId2">
                    <a:extLst>
                      <a:ext uri="{28A0092B-C50C-407E-A947-70E740481C1C}">
                        <a14:useLocalDpi xmlns:a14="http://schemas.microsoft.com/office/drawing/2010/main" val="0"/>
                      </a:ext>
                    </a:extLst>
                  </a:blip>
                  <a:tile tx="6350" ty="-127000" sx="65000" sy="64000" flip="none" algn="tl"/>
                </a:blipFill>
              </a:rPr>
              <a:t>Other Types of Structures</a:t>
            </a:r>
          </a:p>
        </p:txBody>
      </p:sp>
      <p:pic>
        <p:nvPicPr>
          <p:cNvPr id="6" name="Picture 5"/>
          <p:cNvPicPr>
            <a:picLocks noChangeAspect="1"/>
          </p:cNvPicPr>
          <p:nvPr/>
        </p:nvPicPr>
        <p:blipFill>
          <a:blip r:embed="rId3"/>
          <a:stretch>
            <a:fillRect/>
          </a:stretch>
        </p:blipFill>
        <p:spPr>
          <a:xfrm>
            <a:off x="484349" y="1052736"/>
            <a:ext cx="8175301" cy="4248472"/>
          </a:xfrm>
          <a:prstGeom prst="rect">
            <a:avLst/>
          </a:prstGeom>
        </p:spPr>
      </p:pic>
    </p:spTree>
    <p:extLst>
      <p:ext uri="{BB962C8B-B14F-4D97-AF65-F5344CB8AC3E}">
        <p14:creationId xmlns:p14="http://schemas.microsoft.com/office/powerpoint/2010/main" val="5060919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4499" y="274638"/>
            <a:ext cx="8532301" cy="850106"/>
          </a:xfrm>
        </p:spPr>
        <p:txBody>
          <a:bodyPr>
            <a:normAutofit/>
          </a:bodyPr>
          <a:lstStyle/>
          <a:p>
            <a:r>
              <a:rPr lang="en-GB" sz="4000" b="1" dirty="0">
                <a:blipFill>
                  <a:blip r:embed="rId2">
                    <a:extLst>
                      <a:ext uri="{28A0092B-C50C-407E-A947-70E740481C1C}">
                        <a14:useLocalDpi xmlns:a14="http://schemas.microsoft.com/office/drawing/2010/main" val="0"/>
                      </a:ext>
                    </a:extLst>
                  </a:blip>
                  <a:tile tx="6350" ty="-127000" sx="65000" sy="64000" flip="none" algn="tl"/>
                </a:blipFill>
              </a:rPr>
              <a:t>Other Types Of Structures</a:t>
            </a:r>
          </a:p>
        </p:txBody>
      </p:sp>
      <p:pic>
        <p:nvPicPr>
          <p:cNvPr id="5" name="Picture 4"/>
          <p:cNvPicPr>
            <a:picLocks noChangeAspect="1"/>
          </p:cNvPicPr>
          <p:nvPr/>
        </p:nvPicPr>
        <p:blipFill>
          <a:blip r:embed="rId3"/>
          <a:stretch>
            <a:fillRect/>
          </a:stretch>
        </p:blipFill>
        <p:spPr>
          <a:xfrm>
            <a:off x="305849" y="1417638"/>
            <a:ext cx="8532301" cy="4171602"/>
          </a:xfrm>
          <a:prstGeom prst="rect">
            <a:avLst/>
          </a:prstGeom>
        </p:spPr>
      </p:pic>
    </p:spTree>
    <p:extLst>
      <p:ext uri="{BB962C8B-B14F-4D97-AF65-F5344CB8AC3E}">
        <p14:creationId xmlns:p14="http://schemas.microsoft.com/office/powerpoint/2010/main" val="27703806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5400" b="1" dirty="0">
                <a:blipFill>
                  <a:blip r:embed="rId2">
                    <a:extLst>
                      <a:ext uri="{28A0092B-C50C-407E-A947-70E740481C1C}">
                        <a14:useLocalDpi xmlns:a14="http://schemas.microsoft.com/office/drawing/2010/main" val="0"/>
                      </a:ext>
                    </a:extLst>
                  </a:blip>
                  <a:tile tx="6350" ty="-127000" sx="65000" sy="64000" flip="none" algn="tl"/>
                </a:blipFill>
              </a:rPr>
              <a:t>Other Types of Structures</a:t>
            </a:r>
          </a:p>
        </p:txBody>
      </p:sp>
      <p:pic>
        <p:nvPicPr>
          <p:cNvPr id="4" name="Picture 3"/>
          <p:cNvPicPr>
            <a:picLocks noChangeAspect="1"/>
          </p:cNvPicPr>
          <p:nvPr/>
        </p:nvPicPr>
        <p:blipFill>
          <a:blip r:embed="rId3"/>
          <a:stretch>
            <a:fillRect/>
          </a:stretch>
        </p:blipFill>
        <p:spPr>
          <a:xfrm>
            <a:off x="179512" y="1340768"/>
            <a:ext cx="8856984" cy="4104456"/>
          </a:xfrm>
          <a:prstGeom prst="rect">
            <a:avLst/>
          </a:prstGeom>
        </p:spPr>
      </p:pic>
    </p:spTree>
    <p:extLst>
      <p:ext uri="{BB962C8B-B14F-4D97-AF65-F5344CB8AC3E}">
        <p14:creationId xmlns:p14="http://schemas.microsoft.com/office/powerpoint/2010/main" val="870851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8784600" cy="850106"/>
          </a:xfrm>
        </p:spPr>
        <p:txBody>
          <a:bodyPr>
            <a:normAutofit/>
          </a:bodyPr>
          <a:lstStyle/>
          <a:p>
            <a:r>
              <a:rPr lang="en-GB" sz="4000" b="1" dirty="0">
                <a:blipFill>
                  <a:blip r:embed="rId2">
                    <a:extLst>
                      <a:ext uri="{28A0092B-C50C-407E-A947-70E740481C1C}">
                        <a14:useLocalDpi xmlns:a14="http://schemas.microsoft.com/office/drawing/2010/main" val="0"/>
                      </a:ext>
                    </a:extLst>
                  </a:blip>
                  <a:tile tx="6350" ty="-127000" sx="65000" sy="64000" flip="none" algn="tl"/>
                </a:blipFill>
              </a:rPr>
              <a:t>Other Types of Structures</a:t>
            </a:r>
          </a:p>
        </p:txBody>
      </p:sp>
      <p:pic>
        <p:nvPicPr>
          <p:cNvPr id="4" name="Picture 3"/>
          <p:cNvPicPr>
            <a:picLocks noChangeAspect="1"/>
          </p:cNvPicPr>
          <p:nvPr/>
        </p:nvPicPr>
        <p:blipFill>
          <a:blip r:embed="rId3"/>
          <a:stretch>
            <a:fillRect/>
          </a:stretch>
        </p:blipFill>
        <p:spPr>
          <a:xfrm>
            <a:off x="359399" y="1124744"/>
            <a:ext cx="8425201" cy="4392488"/>
          </a:xfrm>
          <a:prstGeom prst="rect">
            <a:avLst/>
          </a:prstGeom>
        </p:spPr>
      </p:pic>
    </p:spTree>
    <p:extLst>
      <p:ext uri="{BB962C8B-B14F-4D97-AF65-F5344CB8AC3E}">
        <p14:creationId xmlns:p14="http://schemas.microsoft.com/office/powerpoint/2010/main" val="34792244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5400" b="1" dirty="0">
                <a:blipFill>
                  <a:blip r:embed="rId2">
                    <a:extLst>
                      <a:ext uri="{28A0092B-C50C-407E-A947-70E740481C1C}">
                        <a14:useLocalDpi xmlns:a14="http://schemas.microsoft.com/office/drawing/2010/main" val="0"/>
                      </a:ext>
                    </a:extLst>
                  </a:blip>
                  <a:tile tx="6350" ty="-127000" sx="65000" sy="64000" flip="none" algn="tl"/>
                </a:blipFill>
              </a:rPr>
              <a:t>Other Types of Structures</a:t>
            </a:r>
          </a:p>
        </p:txBody>
      </p:sp>
      <p:sp>
        <p:nvSpPr>
          <p:cNvPr id="3" name="Content Placeholder 2"/>
          <p:cNvSpPr>
            <a:spLocks noGrp="1"/>
          </p:cNvSpPr>
          <p:nvPr>
            <p:ph idx="1"/>
          </p:nvPr>
        </p:nvSpPr>
        <p:spPr>
          <a:xfrm>
            <a:off x="457200" y="1600201"/>
            <a:ext cx="8229600" cy="532655"/>
          </a:xfrm>
        </p:spPr>
        <p:txBody>
          <a:bodyPr>
            <a:normAutofit lnSpcReduction="10000"/>
          </a:bodyPr>
          <a:lstStyle/>
          <a:p>
            <a:pPr marL="0" indent="0">
              <a:buNone/>
            </a:pPr>
            <a:r>
              <a:rPr lang="en-GB" dirty="0"/>
              <a:t>Matrix structure</a:t>
            </a:r>
          </a:p>
        </p:txBody>
      </p:sp>
      <p:pic>
        <p:nvPicPr>
          <p:cNvPr id="6146" name="Picture 2" descr="Image result for matrix organisational structur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7704" y="1988840"/>
            <a:ext cx="5989903" cy="38164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89094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146"/>
                                        </p:tgtEl>
                                        <p:attrNameLst>
                                          <p:attrName>style.visibility</p:attrName>
                                        </p:attrNameLst>
                                      </p:cBhvr>
                                      <p:to>
                                        <p:strVal val="visible"/>
                                      </p:to>
                                    </p:set>
                                    <p:animEffect transition="in" filter="fade">
                                      <p:cBhvr>
                                        <p:cTn id="7" dur="500"/>
                                        <p:tgtEl>
                                          <p:spTgt spid="61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8686800" cy="850106"/>
          </a:xfrm>
        </p:spPr>
        <p:txBody>
          <a:bodyPr>
            <a:normAutofit/>
          </a:bodyPr>
          <a:lstStyle/>
          <a:p>
            <a:r>
              <a:rPr lang="en-GB" sz="4000" b="1" dirty="0">
                <a:blipFill>
                  <a:blip r:embed="rId3">
                    <a:extLst>
                      <a:ext uri="{28A0092B-C50C-407E-A947-70E740481C1C}">
                        <a14:useLocalDpi xmlns:a14="http://schemas.microsoft.com/office/drawing/2010/main" val="0"/>
                      </a:ext>
                    </a:extLst>
                  </a:blip>
                  <a:tile tx="6350" ty="-127000" sx="65000" sy="64000" flip="none" algn="tl"/>
                </a:blipFill>
              </a:rPr>
              <a:t>Other Types of Structures</a:t>
            </a:r>
          </a:p>
        </p:txBody>
      </p:sp>
      <p:sp>
        <p:nvSpPr>
          <p:cNvPr id="3" name="Content Placeholder 2"/>
          <p:cNvSpPr>
            <a:spLocks noGrp="1"/>
          </p:cNvSpPr>
          <p:nvPr>
            <p:ph idx="1"/>
          </p:nvPr>
        </p:nvSpPr>
        <p:spPr>
          <a:xfrm>
            <a:off x="457200" y="1600201"/>
            <a:ext cx="8229600" cy="532655"/>
          </a:xfrm>
        </p:spPr>
        <p:txBody>
          <a:bodyPr>
            <a:normAutofit lnSpcReduction="10000"/>
          </a:bodyPr>
          <a:lstStyle/>
          <a:p>
            <a:pPr marL="0" indent="0">
              <a:buNone/>
            </a:pPr>
            <a:r>
              <a:rPr lang="en-GB" dirty="0"/>
              <a:t>Amoebae structure</a:t>
            </a:r>
          </a:p>
        </p:txBody>
      </p:sp>
      <p:pic>
        <p:nvPicPr>
          <p:cNvPr id="8194" name="Picture 2" descr="Image result for amoeba organisational structure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14487" y="2132856"/>
            <a:ext cx="5915025" cy="3600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652710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194"/>
                                        </p:tgtEl>
                                        <p:attrNameLst>
                                          <p:attrName>style.visibility</p:attrName>
                                        </p:attrNameLst>
                                      </p:cBhvr>
                                      <p:to>
                                        <p:strVal val="visible"/>
                                      </p:to>
                                    </p:set>
                                    <p:animEffect transition="in" filter="fade">
                                      <p:cBhvr>
                                        <p:cTn id="7" dur="500"/>
                                        <p:tgtEl>
                                          <p:spTgt spid="819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8686800" cy="706090"/>
          </a:xfrm>
        </p:spPr>
        <p:txBody>
          <a:bodyPr>
            <a:noAutofit/>
          </a:bodyPr>
          <a:lstStyle/>
          <a:p>
            <a:r>
              <a:rPr lang="en-GB" sz="4000" b="1" dirty="0">
                <a:blipFill>
                  <a:blip r:embed="rId2">
                    <a:extLst>
                      <a:ext uri="{28A0092B-C50C-407E-A947-70E740481C1C}">
                        <a14:useLocalDpi xmlns:a14="http://schemas.microsoft.com/office/drawing/2010/main" val="0"/>
                      </a:ext>
                    </a:extLst>
                  </a:blip>
                  <a:tile tx="6350" ty="-127000" sx="65000" sy="64000" flip="none" algn="tl"/>
                </a:blipFill>
              </a:rPr>
              <a:t>Mechanistic VS Organic Structures</a:t>
            </a:r>
          </a:p>
        </p:txBody>
      </p:sp>
      <p:sp>
        <p:nvSpPr>
          <p:cNvPr id="3" name="Content Placeholder 2"/>
          <p:cNvSpPr>
            <a:spLocks noGrp="1"/>
          </p:cNvSpPr>
          <p:nvPr>
            <p:ph idx="1"/>
          </p:nvPr>
        </p:nvSpPr>
        <p:spPr/>
        <p:txBody>
          <a:bodyPr/>
          <a:lstStyle/>
          <a:p>
            <a:r>
              <a:rPr lang="en-GB" dirty="0"/>
              <a:t>A mechanistic organization is a rigid and tightly controlled structure. </a:t>
            </a:r>
          </a:p>
          <a:p>
            <a:r>
              <a:rPr lang="en-GB" dirty="0"/>
              <a:t>An organic organization is highly adaptive and flexible.</a:t>
            </a:r>
          </a:p>
        </p:txBody>
      </p:sp>
    </p:spTree>
    <p:extLst>
      <p:ext uri="{BB962C8B-B14F-4D97-AF65-F5344CB8AC3E}">
        <p14:creationId xmlns:p14="http://schemas.microsoft.com/office/powerpoint/2010/main" val="144677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314184" cy="634082"/>
          </a:xfrm>
        </p:spPr>
        <p:txBody>
          <a:bodyPr>
            <a:noAutofit/>
          </a:bodyPr>
          <a:lstStyle/>
          <a:p>
            <a:r>
              <a:rPr lang="en-GB" sz="4000" b="1" dirty="0">
                <a:blipFill>
                  <a:blip r:embed="rId2">
                    <a:extLst>
                      <a:ext uri="{28A0092B-C50C-407E-A947-70E740481C1C}">
                        <a14:useLocalDpi xmlns:a14="http://schemas.microsoft.com/office/drawing/2010/main" val="0"/>
                      </a:ext>
                    </a:extLst>
                  </a:blip>
                  <a:tile tx="6350" ty="-127000" sx="65000" sy="64000" flip="none" algn="tl"/>
                </a:blipFill>
              </a:rPr>
              <a:t>Centralisation VS De-centralisation</a:t>
            </a:r>
          </a:p>
        </p:txBody>
      </p:sp>
      <p:pic>
        <p:nvPicPr>
          <p:cNvPr id="6" name="Picture 5"/>
          <p:cNvPicPr>
            <a:picLocks noChangeAspect="1"/>
          </p:cNvPicPr>
          <p:nvPr/>
        </p:nvPicPr>
        <p:blipFill>
          <a:blip r:embed="rId3"/>
          <a:stretch>
            <a:fillRect/>
          </a:stretch>
        </p:blipFill>
        <p:spPr>
          <a:xfrm>
            <a:off x="179512" y="1196752"/>
            <a:ext cx="8856984" cy="4395454"/>
          </a:xfrm>
          <a:prstGeom prst="rect">
            <a:avLst/>
          </a:prstGeom>
        </p:spPr>
      </p:pic>
    </p:spTree>
    <p:extLst>
      <p:ext uri="{BB962C8B-B14F-4D97-AF65-F5344CB8AC3E}">
        <p14:creationId xmlns:p14="http://schemas.microsoft.com/office/powerpoint/2010/main" val="346689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686800" cy="850106"/>
          </a:xfrm>
        </p:spPr>
        <p:txBody>
          <a:bodyPr>
            <a:noAutofit/>
          </a:bodyPr>
          <a:lstStyle/>
          <a:p>
            <a:r>
              <a:rPr lang="en-GB" sz="4000" b="1" dirty="0">
                <a:blipFill>
                  <a:blip r:embed="rId2">
                    <a:extLst>
                      <a:ext uri="{28A0092B-C50C-407E-A947-70E740481C1C}">
                        <a14:useLocalDpi xmlns:a14="http://schemas.microsoft.com/office/drawing/2010/main" val="0"/>
                      </a:ext>
                    </a:extLst>
                  </a:blip>
                  <a:tile tx="6350" ty="-127000" sx="65000" sy="64000" flip="none" algn="tl"/>
                </a:blipFill>
              </a:rPr>
              <a:t>Centralisation VS De-centralisation</a:t>
            </a:r>
          </a:p>
        </p:txBody>
      </p:sp>
      <p:pic>
        <p:nvPicPr>
          <p:cNvPr id="3" name="Picture 2"/>
          <p:cNvPicPr>
            <a:picLocks noChangeAspect="1"/>
          </p:cNvPicPr>
          <p:nvPr/>
        </p:nvPicPr>
        <p:blipFill>
          <a:blip r:embed="rId3"/>
          <a:stretch>
            <a:fillRect/>
          </a:stretch>
        </p:blipFill>
        <p:spPr>
          <a:xfrm>
            <a:off x="107505" y="1124744"/>
            <a:ext cx="8928992" cy="4464496"/>
          </a:xfrm>
          <a:prstGeom prst="rect">
            <a:avLst/>
          </a:prstGeom>
        </p:spPr>
      </p:pic>
    </p:spTree>
    <p:extLst>
      <p:ext uri="{BB962C8B-B14F-4D97-AF65-F5344CB8AC3E}">
        <p14:creationId xmlns:p14="http://schemas.microsoft.com/office/powerpoint/2010/main" val="3047131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8686800" cy="1143000"/>
          </a:xfrm>
        </p:spPr>
        <p:txBody>
          <a:bodyPr>
            <a:noAutofit/>
          </a:bodyPr>
          <a:lstStyle/>
          <a:p>
            <a:r>
              <a:rPr lang="en-GB" sz="4000" b="1" dirty="0">
                <a:blipFill>
                  <a:blip r:embed="rId2">
                    <a:extLst>
                      <a:ext uri="{28A0092B-C50C-407E-A947-70E740481C1C}">
                        <a14:useLocalDpi xmlns:a14="http://schemas.microsoft.com/office/drawing/2010/main" val="0"/>
                      </a:ext>
                    </a:extLst>
                  </a:blip>
                  <a:tile tx="6350" ty="-127000" sx="65000" sy="64000" flip="none" algn="tl"/>
                </a:blipFill>
              </a:rPr>
              <a:t>Organisation Structure and Culture</a:t>
            </a:r>
          </a:p>
        </p:txBody>
      </p:sp>
      <p:sp>
        <p:nvSpPr>
          <p:cNvPr id="3" name="Content Placeholder 2"/>
          <p:cNvSpPr>
            <a:spLocks noGrp="1"/>
          </p:cNvSpPr>
          <p:nvPr>
            <p:ph idx="1"/>
          </p:nvPr>
        </p:nvSpPr>
        <p:spPr/>
        <p:txBody>
          <a:bodyPr/>
          <a:lstStyle/>
          <a:p>
            <a:r>
              <a:rPr lang="en-GB" dirty="0"/>
              <a:t>A major determinant of an organisation’s structure is its culture.</a:t>
            </a:r>
          </a:p>
          <a:p>
            <a:r>
              <a:rPr lang="en-GB" dirty="0"/>
              <a:t>The structure of work organisations also involves the wider context of societal structures and cultures.</a:t>
            </a:r>
          </a:p>
        </p:txBody>
      </p:sp>
    </p:spTree>
    <p:extLst>
      <p:ext uri="{BB962C8B-B14F-4D97-AF65-F5344CB8AC3E}">
        <p14:creationId xmlns:p14="http://schemas.microsoft.com/office/powerpoint/2010/main" val="19066951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blipFill>
                  <a:blip r:embed="rId2">
                    <a:extLst>
                      <a:ext uri="{28A0092B-C50C-407E-A947-70E740481C1C}">
                        <a14:useLocalDpi xmlns:a14="http://schemas.microsoft.com/office/drawing/2010/main" val="0"/>
                      </a:ext>
                    </a:extLst>
                  </a:blip>
                  <a:tile tx="6350" ty="-127000" sx="65000" sy="64000" flip="none" algn="tl"/>
                </a:blipFill>
              </a:rPr>
              <a:t>Individual Activity</a:t>
            </a:r>
          </a:p>
        </p:txBody>
      </p:sp>
      <p:sp>
        <p:nvSpPr>
          <p:cNvPr id="3" name="Content Placeholder 2"/>
          <p:cNvSpPr>
            <a:spLocks noGrp="1"/>
          </p:cNvSpPr>
          <p:nvPr>
            <p:ph idx="1"/>
          </p:nvPr>
        </p:nvSpPr>
        <p:spPr/>
        <p:txBody>
          <a:bodyPr/>
          <a:lstStyle/>
          <a:p>
            <a:pPr marL="0" indent="0">
              <a:buNone/>
            </a:pPr>
            <a:endParaRPr lang="en-GB" dirty="0"/>
          </a:p>
          <a:p>
            <a:pPr marL="0" indent="0">
              <a:buNone/>
            </a:pPr>
            <a:endParaRPr lang="en-GB" dirty="0"/>
          </a:p>
          <a:p>
            <a:pPr marL="0" indent="0">
              <a:buNone/>
            </a:pPr>
            <a:r>
              <a:rPr lang="en-GB" dirty="0"/>
              <a:t>Read the case study on Moodle and answer the questions.</a:t>
            </a:r>
          </a:p>
        </p:txBody>
      </p:sp>
    </p:spTree>
    <p:extLst>
      <p:ext uri="{BB962C8B-B14F-4D97-AF65-F5344CB8AC3E}">
        <p14:creationId xmlns:p14="http://schemas.microsoft.com/office/powerpoint/2010/main" val="1586033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814B7-F6C6-4252-976F-D8EBC8EF2D79}"/>
              </a:ext>
            </a:extLst>
          </p:cNvPr>
          <p:cNvSpPr>
            <a:spLocks noGrp="1"/>
          </p:cNvSpPr>
          <p:nvPr>
            <p:ph type="title"/>
          </p:nvPr>
        </p:nvSpPr>
        <p:spPr/>
        <p:txBody>
          <a:bodyPr>
            <a:normAutofit/>
          </a:bodyPr>
          <a:lstStyle/>
          <a:p>
            <a:r>
              <a:rPr lang="en-GB" b="1" dirty="0">
                <a:blipFill>
                  <a:blip r:embed="rId2">
                    <a:extLst>
                      <a:ext uri="{28A0092B-C50C-407E-A947-70E740481C1C}">
                        <a14:useLocalDpi xmlns:a14="http://schemas.microsoft.com/office/drawing/2010/main" val="0"/>
                      </a:ext>
                    </a:extLst>
                  </a:blip>
                  <a:tile tx="6350" ty="-127000" sx="65000" sy="64000" flip="none" algn="tl"/>
                </a:blipFill>
              </a:rPr>
              <a:t>Summary</a:t>
            </a:r>
          </a:p>
        </p:txBody>
      </p:sp>
      <p:sp>
        <p:nvSpPr>
          <p:cNvPr id="3" name="Content Placeholder 2">
            <a:extLst>
              <a:ext uri="{FF2B5EF4-FFF2-40B4-BE49-F238E27FC236}">
                <a16:creationId xmlns:a16="http://schemas.microsoft.com/office/drawing/2014/main" id="{28025432-1175-4309-B3A0-1AF07FEF42AE}"/>
              </a:ext>
            </a:extLst>
          </p:cNvPr>
          <p:cNvSpPr>
            <a:spLocks noGrp="1"/>
          </p:cNvSpPr>
          <p:nvPr>
            <p:ph idx="1"/>
          </p:nvPr>
        </p:nvSpPr>
        <p:spPr>
          <a:xfrm>
            <a:off x="457200" y="1600201"/>
            <a:ext cx="5338936" cy="3773015"/>
          </a:xfrm>
        </p:spPr>
        <p:txBody>
          <a:bodyPr>
            <a:normAutofit/>
          </a:bodyPr>
          <a:lstStyle/>
          <a:p>
            <a:pPr marL="0" indent="0">
              <a:buNone/>
            </a:pPr>
            <a:r>
              <a:rPr lang="en-GB" dirty="0"/>
              <a:t>Can you explain;</a:t>
            </a:r>
          </a:p>
          <a:p>
            <a:r>
              <a:rPr lang="en-GB" dirty="0"/>
              <a:t>What is an organisation structure?</a:t>
            </a:r>
          </a:p>
          <a:p>
            <a:r>
              <a:rPr lang="en-GB" dirty="0"/>
              <a:t>Different types of organisational structures?</a:t>
            </a:r>
          </a:p>
          <a:p>
            <a:pPr marL="0" indent="0">
              <a:buNone/>
            </a:pPr>
            <a:endParaRPr lang="en-GB" dirty="0"/>
          </a:p>
        </p:txBody>
      </p:sp>
      <p:pic>
        <p:nvPicPr>
          <p:cNvPr id="4" name="Picture 3">
            <a:extLst>
              <a:ext uri="{FF2B5EF4-FFF2-40B4-BE49-F238E27FC236}">
                <a16:creationId xmlns:a16="http://schemas.microsoft.com/office/drawing/2014/main" id="{5C2FF307-FE3D-4D9A-A069-E9E8EBD14A04}"/>
              </a:ext>
            </a:extLst>
          </p:cNvPr>
          <p:cNvPicPr>
            <a:picLocks noChangeAspect="1"/>
          </p:cNvPicPr>
          <p:nvPr/>
        </p:nvPicPr>
        <p:blipFill>
          <a:blip r:embed="rId3"/>
          <a:stretch>
            <a:fillRect/>
          </a:stretch>
        </p:blipFill>
        <p:spPr>
          <a:xfrm>
            <a:off x="6732240" y="716832"/>
            <a:ext cx="2178242" cy="1584176"/>
          </a:xfrm>
          <a:prstGeom prst="rect">
            <a:avLst/>
          </a:prstGeom>
        </p:spPr>
      </p:pic>
      <p:pic>
        <p:nvPicPr>
          <p:cNvPr id="6" name="Picture 1">
            <a:extLst>
              <a:ext uri="{FF2B5EF4-FFF2-40B4-BE49-F238E27FC236}">
                <a16:creationId xmlns:a16="http://schemas.microsoft.com/office/drawing/2014/main" id="{CF580A14-36BE-9447-B651-360E69D1A981}"/>
              </a:ext>
            </a:extLst>
          </p:cNvPr>
          <p:cNvPicPr>
            <a:picLocks noChangeAspect="1"/>
          </p:cNvPicPr>
          <p:nvPr/>
        </p:nvPicPr>
        <p:blipFill>
          <a:blip r:embed="rId4"/>
          <a:srcRect/>
          <a:stretch>
            <a:fillRect/>
          </a:stretch>
        </p:blipFill>
        <p:spPr bwMode="auto">
          <a:xfrm>
            <a:off x="5796136" y="3212976"/>
            <a:ext cx="3223438" cy="2350505"/>
          </a:xfrm>
          <a:prstGeom prst="rect">
            <a:avLst/>
          </a:prstGeom>
          <a:noFill/>
          <a:ln w="9525">
            <a:noFill/>
            <a:miter lim="800000"/>
            <a:headEnd/>
            <a:tailEnd/>
          </a:ln>
        </p:spPr>
      </p:pic>
    </p:spTree>
    <p:extLst>
      <p:ext uri="{BB962C8B-B14F-4D97-AF65-F5344CB8AC3E}">
        <p14:creationId xmlns:p14="http://schemas.microsoft.com/office/powerpoint/2010/main" val="20252739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856984" cy="831819"/>
          </a:xfrm>
        </p:spPr>
        <p:txBody>
          <a:bodyPr>
            <a:normAutofit/>
          </a:bodyPr>
          <a:lstStyle/>
          <a:p>
            <a:r>
              <a:rPr lang="en-GB" b="1" dirty="0">
                <a:blipFill>
                  <a:blip r:embed="rId2">
                    <a:extLst>
                      <a:ext uri="{28A0092B-C50C-407E-A947-70E740481C1C}">
                        <a14:useLocalDpi xmlns:a14="http://schemas.microsoft.com/office/drawing/2010/main" val="0"/>
                      </a:ext>
                    </a:extLst>
                  </a:blip>
                  <a:tile tx="6350" ty="-127000" sx="65000" sy="64000" flip="none" algn="tl"/>
                </a:blipFill>
              </a:rPr>
              <a:t>Next Session</a:t>
            </a:r>
          </a:p>
        </p:txBody>
      </p:sp>
      <p:sp>
        <p:nvSpPr>
          <p:cNvPr id="3" name="Content Placeholder 2"/>
          <p:cNvSpPr>
            <a:spLocks noGrp="1"/>
          </p:cNvSpPr>
          <p:nvPr>
            <p:ph idx="1"/>
          </p:nvPr>
        </p:nvSpPr>
        <p:spPr>
          <a:xfrm>
            <a:off x="179512" y="1556792"/>
            <a:ext cx="3826768" cy="3917032"/>
          </a:xfrm>
        </p:spPr>
        <p:txBody>
          <a:bodyPr>
            <a:normAutofit/>
          </a:bodyPr>
          <a:lstStyle/>
          <a:p>
            <a:pPr marL="0" indent="0">
              <a:buNone/>
            </a:pPr>
            <a:r>
              <a:rPr lang="en-GB" sz="4000" dirty="0"/>
              <a:t>The Organisational Culture</a:t>
            </a:r>
            <a:endParaRPr lang="en-GB" sz="4800" b="1" dirty="0">
              <a:solidFill>
                <a:srgbClr val="00B050"/>
              </a:solidFill>
            </a:endParaRPr>
          </a:p>
        </p:txBody>
      </p:sp>
      <p:pic>
        <p:nvPicPr>
          <p:cNvPr id="4" name="Picture 2" descr="Image result for business clipar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06280" y="1106457"/>
            <a:ext cx="5137720" cy="4608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163078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21913553D3EB4479A5F0D40DB0A3B87" ma:contentTypeVersion="7" ma:contentTypeDescription="Create a new document." ma:contentTypeScope="" ma:versionID="5c99d3f7400ecb08608f19776d26427f">
  <xsd:schema xmlns:xsd="http://www.w3.org/2001/XMLSchema" xmlns:xs="http://www.w3.org/2001/XMLSchema" xmlns:p="http://schemas.microsoft.com/office/2006/metadata/properties" xmlns:ns3="e2529e2e-246e-4beb-bcc0-0746cc8768ab" targetNamespace="http://schemas.microsoft.com/office/2006/metadata/properties" ma:root="true" ma:fieldsID="c65664f06f67c141f4e5f44021e00214" ns3:_="">
    <xsd:import namespace="e2529e2e-246e-4beb-bcc0-0746cc8768a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EventHashCode" minOccurs="0"/>
                <xsd:element ref="ns3:MediaServiceGenerationTime" minOccurs="0"/>
                <xsd:element ref="ns3:MediaServiceAutoTags"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2529e2e-246e-4beb-bcc0-0746cc8768a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EventHashCode" ma:index="11" nillable="true" ma:displayName="MediaServiceEventHashCode" ma:hidden="true" ma:internalName="MediaServiceEventHashCode"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2D497F2-CAD7-44AD-B30A-5363C408783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2529e2e-246e-4beb-bcc0-0746cc8768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purl.org/dc/elements/1.1/"/>
    <ds:schemaRef ds:uri="http://schemas.microsoft.com/office/2006/metadata/properties"/>
    <ds:schemaRef ds:uri="e2529e2e-246e-4beb-bcc0-0746cc8768ab"/>
    <ds:schemaRef ds:uri="http://purl.org/dc/terms/"/>
    <ds:schemaRef ds:uri="http://schemas.openxmlformats.org/package/2006/metadata/core-properties"/>
    <ds:schemaRef ds:uri="http://schemas.microsoft.com/office/2006/documentManagement/types"/>
    <ds:schemaRef ds:uri="http://purl.org/dc/dcmitype/"/>
    <ds:schemaRef ds:uri="http://schemas.microsoft.com/office/infopath/2007/PartnerControl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
  <TotalTime>41005</TotalTime>
  <Words>463</Words>
  <Application>Microsoft Office PowerPoint</Application>
  <PresentationFormat>On-screen Show (4:3)</PresentationFormat>
  <Paragraphs>61</Paragraphs>
  <Slides>23</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Arial</vt:lpstr>
      <vt:lpstr>Calibri</vt:lpstr>
      <vt:lpstr>Myriad Pro</vt:lpstr>
      <vt:lpstr>Rockwell Condensed</vt:lpstr>
      <vt:lpstr>20140311PresentationUWTSDTemplate</vt:lpstr>
      <vt:lpstr>BA International Hotel Management M5X01924  Management and Organisational Behaviour</vt:lpstr>
      <vt:lpstr>Previously…..</vt:lpstr>
      <vt:lpstr>In this Session…..</vt:lpstr>
      <vt:lpstr>What is An Organisational Structure?</vt:lpstr>
      <vt:lpstr>PowerPoint Presentation</vt:lpstr>
      <vt:lpstr>PowerPoint Presentation</vt:lpstr>
      <vt:lpstr>Traditional Organisational Structures</vt:lpstr>
      <vt:lpstr>Traditional Organisational Structures</vt:lpstr>
      <vt:lpstr>Traditional Organisational Structures</vt:lpstr>
      <vt:lpstr>Group Activity</vt:lpstr>
      <vt:lpstr>Other Types of Structures</vt:lpstr>
      <vt:lpstr>Other Types Of Structures</vt:lpstr>
      <vt:lpstr>Other Types of Structures</vt:lpstr>
      <vt:lpstr>Other Types of Structures</vt:lpstr>
      <vt:lpstr>Other Types of Structures</vt:lpstr>
      <vt:lpstr>Other Types of Structures</vt:lpstr>
      <vt:lpstr>Mechanistic VS Organic Structures</vt:lpstr>
      <vt:lpstr>Centralisation VS De-centralisation</vt:lpstr>
      <vt:lpstr>Centralisation VS De-centralisation</vt:lpstr>
      <vt:lpstr>Organisation Structure and Culture</vt:lpstr>
      <vt:lpstr>Individual Activity</vt:lpstr>
      <vt:lpstr>Summary</vt:lpstr>
      <vt:lpstr>Next Session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Dale Clarke</cp:lastModifiedBy>
  <cp:revision>176</cp:revision>
  <dcterms:created xsi:type="dcterms:W3CDTF">2015-04-14T15:21:28Z</dcterms:created>
  <dcterms:modified xsi:type="dcterms:W3CDTF">2020-03-28T13:03:37Z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0x010100321913553D3EB4479A5F0D40DB0A3B87</vt:lpwstr>
  </property>
</Properties>
</file>