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0"/>
  </p:notesMasterIdLst>
  <p:sldIdLst>
    <p:sldId id="256" r:id="rId5"/>
    <p:sldId id="259" r:id="rId6"/>
    <p:sldId id="284" r:id="rId7"/>
    <p:sldId id="260" r:id="rId8"/>
    <p:sldId id="263" r:id="rId9"/>
    <p:sldId id="264" r:id="rId10"/>
    <p:sldId id="265" r:id="rId11"/>
    <p:sldId id="277" r:id="rId12"/>
    <p:sldId id="261" r:id="rId13"/>
    <p:sldId id="267" r:id="rId14"/>
    <p:sldId id="268" r:id="rId15"/>
    <p:sldId id="269" r:id="rId16"/>
    <p:sldId id="278" r:id="rId17"/>
    <p:sldId id="270" r:id="rId18"/>
    <p:sldId id="262" r:id="rId19"/>
    <p:sldId id="271" r:id="rId20"/>
    <p:sldId id="272" r:id="rId21"/>
    <p:sldId id="273" r:id="rId22"/>
    <p:sldId id="279" r:id="rId23"/>
    <p:sldId id="297" r:id="rId24"/>
    <p:sldId id="274" r:id="rId25"/>
    <p:sldId id="282" r:id="rId26"/>
    <p:sldId id="283" r:id="rId27"/>
    <p:sldId id="298" r:id="rId28"/>
    <p:sldId id="275" r:id="rId29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49" autoAdjust="0"/>
  </p:normalViewPr>
  <p:slideViewPr>
    <p:cSldViewPr>
      <p:cViewPr varScale="1">
        <p:scale>
          <a:sx n="88" d="100"/>
          <a:sy n="88" d="100"/>
        </p:scale>
        <p:origin x="885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7DF7A118-B55D-4598-99B3-CDD4A3D4F095}"/>
    <pc:docChg chg="undo custSel modSld">
      <pc:chgData name="Alison Murphy" userId="9ba79fcb-d62b-4ed0-b66e-b4415e918fea" providerId="ADAL" clId="{7DF7A118-B55D-4598-99B3-CDD4A3D4F095}" dt="2023-11-06T10:14:11.070" v="13"/>
      <pc:docMkLst>
        <pc:docMk/>
      </pc:docMkLst>
      <pc:sldChg chg="modSp mod">
        <pc:chgData name="Alison Murphy" userId="9ba79fcb-d62b-4ed0-b66e-b4415e918fea" providerId="ADAL" clId="{7DF7A118-B55D-4598-99B3-CDD4A3D4F095}" dt="2023-11-06T10:12:02.080" v="7" actId="20577"/>
        <pc:sldMkLst>
          <pc:docMk/>
          <pc:sldMk cId="1461297516" sldId="259"/>
        </pc:sldMkLst>
        <pc:spChg chg="mod">
          <ac:chgData name="Alison Murphy" userId="9ba79fcb-d62b-4ed0-b66e-b4415e918fea" providerId="ADAL" clId="{7DF7A118-B55D-4598-99B3-CDD4A3D4F095}" dt="2023-11-06T10:12:02.080" v="7" actId="20577"/>
          <ac:spMkLst>
            <pc:docMk/>
            <pc:sldMk cId="1461297516" sldId="259"/>
            <ac:spMk id="5" creationId="{00000000-0000-0000-0000-000000000000}"/>
          </ac:spMkLst>
        </pc:spChg>
        <pc:spChg chg="mod">
          <ac:chgData name="Alison Murphy" userId="9ba79fcb-d62b-4ed0-b66e-b4415e918fea" providerId="ADAL" clId="{7DF7A118-B55D-4598-99B3-CDD4A3D4F095}" dt="2023-11-06T10:11:58.516" v="6" actId="5793"/>
          <ac:spMkLst>
            <pc:docMk/>
            <pc:sldMk cId="1461297516" sldId="259"/>
            <ac:spMk id="6" creationId="{00000000-0000-0000-0000-000000000000}"/>
          </ac:spMkLst>
        </pc:spChg>
      </pc:sldChg>
      <pc:sldChg chg="modSp mod">
        <pc:chgData name="Alison Murphy" userId="9ba79fcb-d62b-4ed0-b66e-b4415e918fea" providerId="ADAL" clId="{7DF7A118-B55D-4598-99B3-CDD4A3D4F095}" dt="2023-11-06T10:14:11.070" v="13"/>
        <pc:sldMkLst>
          <pc:docMk/>
          <pc:sldMk cId="3265653164" sldId="298"/>
        </pc:sldMkLst>
        <pc:spChg chg="mod">
          <ac:chgData name="Alison Murphy" userId="9ba79fcb-d62b-4ed0-b66e-b4415e918fea" providerId="ADAL" clId="{7DF7A118-B55D-4598-99B3-CDD4A3D4F095}" dt="2023-11-06T10:14:11.070" v="13"/>
          <ac:spMkLst>
            <pc:docMk/>
            <pc:sldMk cId="3265653164" sldId="298"/>
            <ac:spMk id="6" creationId="{E8535244-5066-469C-B116-D32B78DC7D5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25128-7DEE-4140-BF84-980781632A42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9EFABB-B6CF-40DC-8D02-908501B5BB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2316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EFABB-B6CF-40DC-8D02-908501B5BB8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979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– identify the benefits of this service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9EFABB-B6CF-40DC-8D02-908501B5BB8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528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y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4F5E420-9223-442E-8677-6912A1CA0806}" type="datetimeFigureOut">
              <a:rPr lang="cy-GB" smtClean="0"/>
              <a:t>06/11/2023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y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1C54096C-960B-4EAE-9E87-E8534595466E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greatershankillpartnership.org/our-work/integrated-services-for-children-young-people/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IdEivqp2WA?start=15&amp;feature=oembed" TargetMode="External"/><Relationship Id="rId4" Type="http://schemas.openxmlformats.org/officeDocument/2006/relationships/image" Target="../media/image5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file:///C:\Users\a.murphy\OneDrive%20-%20University%20of%20Wales%20Trinity%20Saint%20David\Making%20a%20difference\MADT%2023.24\multi-agency-working-research-to-support-the-final-report-of-the-evaluation-of-the-social-services-and-well-being-wales-act-2014.pdf" TargetMode="External"/><Relationship Id="rId2" Type="http://schemas.openxmlformats.org/officeDocument/2006/relationships/hyperlink" Target="https://dera.ioe.ac.uk/3674/1/Integrated_Working_A_Review_of_the_Evidence_report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C:\Users\a.murphy\OneDrive%20-%20University%20of%20Wales%20Trinity%20Saint%20David\Making%20a%20difference\MADT%2023.24\Dixon_et_al_2022_Supporting_the_multi.pdf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greatershankillpartnership.org/integrated-services-iscyp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ECES6019/C</a:t>
            </a:r>
            <a:br>
              <a:rPr lang="en-GB" dirty="0"/>
            </a:br>
            <a:r>
              <a:rPr lang="en-GB" dirty="0"/>
              <a:t>Gwneud </a:t>
            </a:r>
            <a:r>
              <a:rPr lang="en-GB" dirty="0" err="1"/>
              <a:t>Gwahaniaeth</a:t>
            </a:r>
            <a:r>
              <a:rPr lang="en-GB" dirty="0"/>
              <a:t>/</a:t>
            </a:r>
            <a:br>
              <a:rPr lang="en-GB" dirty="0"/>
            </a:br>
            <a:r>
              <a:rPr lang="en-GB" dirty="0"/>
              <a:t>Making a Difference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Sesiwn</a:t>
            </a:r>
            <a:r>
              <a:rPr lang="en-GB" dirty="0"/>
              <a:t> / </a:t>
            </a:r>
            <a:r>
              <a:rPr lang="en-GB" i="1" dirty="0"/>
              <a:t>Session 4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3480531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4294967295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/>
          <a:lstStyle/>
          <a:p>
            <a:r>
              <a:rPr lang="en-GB" dirty="0" err="1"/>
              <a:t>Modelau</a:t>
            </a:r>
            <a:r>
              <a:rPr lang="en-GB" dirty="0"/>
              <a:t> &amp; </a:t>
            </a:r>
          </a:p>
          <a:p>
            <a:pPr marL="64008" indent="0">
              <a:buNone/>
            </a:pPr>
            <a:r>
              <a:rPr lang="en-GB" dirty="0" err="1"/>
              <a:t>dynameg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r>
              <a:rPr lang="en-GB" dirty="0"/>
              <a:t> </a:t>
            </a:r>
            <a:r>
              <a:rPr lang="en-GB" dirty="0" err="1"/>
              <a:t>sydd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294967295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Models &amp; dynamics of multi- agency working</a:t>
            </a:r>
          </a:p>
          <a:p>
            <a:pPr marL="64008" indent="0">
              <a:buNone/>
            </a:pP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1297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1. Panel </a:t>
            </a:r>
            <a:r>
              <a:rPr lang="en-GB" dirty="0" err="1"/>
              <a:t>amlasiantaethol</a:t>
            </a:r>
            <a:endParaRPr lang="en-GB" dirty="0"/>
          </a:p>
          <a:p>
            <a:endParaRPr lang="en-GB" dirty="0"/>
          </a:p>
          <a:p>
            <a:r>
              <a:rPr lang="en-GB" dirty="0"/>
              <a:t>2. </a:t>
            </a:r>
            <a:r>
              <a:rPr lang="en-GB" dirty="0" err="1"/>
              <a:t>T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/>
              <a:t>m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/>
          </a:p>
          <a:p>
            <a:pPr marL="64008" indent="0">
              <a:buNone/>
            </a:pPr>
            <a:endParaRPr lang="en-GB" dirty="0"/>
          </a:p>
          <a:p>
            <a:r>
              <a:rPr lang="en-GB" dirty="0"/>
              <a:t>3.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Integredig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4062" y="2057400"/>
            <a:ext cx="4038600" cy="4525963"/>
          </a:xfrm>
        </p:spPr>
        <p:txBody>
          <a:bodyPr/>
          <a:lstStyle/>
          <a:p>
            <a:r>
              <a:rPr lang="en-GB" dirty="0"/>
              <a:t>1. Multi-agency panel</a:t>
            </a:r>
          </a:p>
          <a:p>
            <a:endParaRPr lang="en-GB" dirty="0"/>
          </a:p>
          <a:p>
            <a:r>
              <a:rPr lang="en-GB" dirty="0"/>
              <a:t>2. Multi-agency team</a:t>
            </a:r>
          </a:p>
          <a:p>
            <a:endParaRPr lang="en-GB" dirty="0"/>
          </a:p>
          <a:p>
            <a:r>
              <a:rPr lang="en-GB" dirty="0"/>
              <a:t>3. Integrated Service</a:t>
            </a:r>
          </a:p>
          <a:p>
            <a:endParaRPr lang="en-GB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57200" y="304800"/>
            <a:ext cx="8229600" cy="1399032"/>
          </a:xfrm>
          <a:prstGeom prst="rect">
            <a:avLst/>
          </a:prstGeom>
        </p:spPr>
        <p:txBody>
          <a:bodyPr vert="horz" anchor="ctr">
            <a:normAutofit fontScale="90000" lnSpcReduction="10000"/>
          </a:bodyPr>
          <a:lstStyle>
            <a:lvl1pPr marL="0" algn="l" rtl="0" eaLnBrk="1" latinLnBrk="0" hangingPunct="1">
              <a:spcBef>
                <a:spcPct val="0"/>
              </a:spcBef>
              <a:buNone/>
              <a:defRPr kumimoji="0" sz="4200" kern="120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sz="4000" dirty="0" err="1"/>
              <a:t>Modelau</a:t>
            </a:r>
            <a:r>
              <a:rPr lang="en-GB" sz="4000" dirty="0"/>
              <a:t> o </a:t>
            </a:r>
            <a:r>
              <a:rPr lang="en-GB" sz="4000" dirty="0" err="1"/>
              <a:t>weithio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br>
              <a:rPr lang="en-GB" sz="4000" dirty="0"/>
            </a:br>
            <a:r>
              <a:rPr lang="en-GB" sz="4000" dirty="0"/>
              <a:t>Models of multi-agency work</a:t>
            </a:r>
            <a:br>
              <a:rPr lang="en-GB" sz="4000" dirty="0"/>
            </a:br>
            <a:r>
              <a:rPr lang="en-GB" sz="2000" dirty="0"/>
              <a:t>( Walker, 2018)</a:t>
            </a:r>
            <a:endParaRPr lang="cy-GB" sz="2000" dirty="0"/>
          </a:p>
        </p:txBody>
      </p:sp>
      <p:pic>
        <p:nvPicPr>
          <p:cNvPr id="6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456" y="5142317"/>
            <a:ext cx="1663784" cy="1295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2847" y="4945857"/>
            <a:ext cx="2133600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5076529"/>
            <a:ext cx="179771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2334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Modelau</a:t>
            </a:r>
            <a:r>
              <a:rPr lang="en-GB" sz="4000" dirty="0"/>
              <a:t> o </a:t>
            </a:r>
            <a:r>
              <a:rPr lang="en-GB" sz="4000" dirty="0" err="1"/>
              <a:t>weithio</a:t>
            </a:r>
            <a:r>
              <a:rPr lang="en-GB" sz="4000" dirty="0"/>
              <a:t> </a:t>
            </a:r>
            <a:r>
              <a:rPr lang="en-GB" sz="4000" dirty="0" err="1"/>
              <a:t>amlasiantaethol</a:t>
            </a:r>
            <a:r>
              <a:rPr lang="en-GB" sz="4000" dirty="0"/>
              <a:t>: 1</a:t>
            </a:r>
            <a:br>
              <a:rPr lang="en-GB" sz="4000" dirty="0"/>
            </a:br>
            <a:r>
              <a:rPr lang="en-GB" sz="4000" dirty="0"/>
              <a:t>Models of multi-agency work: 1</a:t>
            </a:r>
            <a:br>
              <a:rPr lang="en-GB" sz="4000" dirty="0"/>
            </a:br>
            <a:r>
              <a:rPr lang="en-GB" sz="2000" dirty="0"/>
              <a:t>( Walker 2018)</a:t>
            </a:r>
            <a:endParaRPr lang="cy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Panel </a:t>
            </a:r>
            <a:r>
              <a:rPr lang="en-GB" sz="2800" dirty="0" err="1"/>
              <a:t>amlasiantaethol</a:t>
            </a:r>
            <a:endParaRPr lang="en-GB" sz="2800" dirty="0"/>
          </a:p>
          <a:p>
            <a:r>
              <a:rPr lang="en-GB" sz="2800" dirty="0" err="1"/>
              <a:t>Nodweddion</a:t>
            </a:r>
            <a:endParaRPr lang="en-GB" sz="2800" dirty="0"/>
          </a:p>
          <a:p>
            <a:r>
              <a:rPr lang="en-GB" sz="2800" dirty="0" err="1"/>
              <a:t>Buddiannau</a:t>
            </a:r>
            <a:r>
              <a:rPr lang="en-GB" sz="2800" dirty="0"/>
              <a:t> a </a:t>
            </a:r>
            <a:r>
              <a:rPr lang="en-GB" sz="2800" dirty="0" err="1"/>
              <a:t>chyfleoedd</a:t>
            </a:r>
            <a:endParaRPr lang="en-GB" sz="2800" dirty="0"/>
          </a:p>
          <a:p>
            <a:r>
              <a:rPr lang="en-GB" sz="2800" dirty="0" err="1"/>
              <a:t>Heriau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Multi-agency panel</a:t>
            </a:r>
          </a:p>
          <a:p>
            <a:r>
              <a:rPr lang="en-GB" sz="2800" i="1" dirty="0"/>
              <a:t>Characteristics</a:t>
            </a:r>
          </a:p>
          <a:p>
            <a:r>
              <a:rPr lang="en-GB" sz="2800" i="1" dirty="0"/>
              <a:t>Benefits and opportunities</a:t>
            </a:r>
          </a:p>
          <a:p>
            <a:r>
              <a:rPr lang="en-GB" sz="2800" i="1" dirty="0"/>
              <a:t>Challenges</a:t>
            </a:r>
          </a:p>
        </p:txBody>
      </p:sp>
      <p:pic>
        <p:nvPicPr>
          <p:cNvPr id="307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4572000"/>
            <a:ext cx="2667000" cy="207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145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/>
              <a:t>Panel </a:t>
            </a:r>
            <a:r>
              <a:rPr lang="en-GB" sz="4400" dirty="0" err="1"/>
              <a:t>amlasiantaethol</a:t>
            </a:r>
            <a:br>
              <a:rPr lang="en-GB" sz="4400" dirty="0"/>
            </a:br>
            <a:r>
              <a:rPr lang="en-GB" sz="4400" dirty="0"/>
              <a:t>Multi-agency panel</a:t>
            </a:r>
            <a:br>
              <a:rPr lang="en-GB" sz="4400" dirty="0"/>
            </a:br>
            <a:r>
              <a:rPr lang="en-GB" sz="4400" dirty="0" err="1"/>
              <a:t>Nodweddion</a:t>
            </a:r>
            <a:r>
              <a:rPr lang="en-GB" sz="4400" dirty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Cyflogir</a:t>
            </a:r>
            <a:r>
              <a:rPr lang="en-GB" dirty="0"/>
              <a:t> </a:t>
            </a:r>
            <a:r>
              <a:rPr lang="en-GB" dirty="0" err="1"/>
              <a:t>ymarferwyr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asiantaethau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/>
              <a:t>Panel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cwrdd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unigolion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debygol</a:t>
            </a:r>
            <a:r>
              <a:rPr lang="en-GB" dirty="0"/>
              <a:t> o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waith </a:t>
            </a:r>
            <a:r>
              <a:rPr lang="en-GB" dirty="0" err="1"/>
              <a:t>unigol</a:t>
            </a:r>
            <a:endParaRPr lang="en-GB" dirty="0"/>
          </a:p>
          <a:p>
            <a:r>
              <a:rPr lang="en-GB" dirty="0"/>
              <a:t>Yn </a:t>
            </a:r>
            <a:r>
              <a:rPr lang="en-GB" dirty="0" err="1"/>
              <a:t>debygol</a:t>
            </a:r>
            <a:r>
              <a:rPr lang="en-GB" dirty="0"/>
              <a:t> o wneud </a:t>
            </a:r>
            <a:r>
              <a:rPr lang="en-GB" dirty="0" err="1"/>
              <a:t>asesiadau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a </a:t>
            </a:r>
            <a:r>
              <a:rPr lang="en-GB" dirty="0" err="1"/>
              <a:t>rhannu</a:t>
            </a:r>
            <a:r>
              <a:rPr lang="en-GB" dirty="0"/>
              <a:t> gwybodaeth</a:t>
            </a:r>
          </a:p>
          <a:p>
            <a:r>
              <a:rPr lang="en-GB" dirty="0"/>
              <a:t>Gellir </a:t>
            </a:r>
            <a:r>
              <a:rPr lang="en-GB" dirty="0" err="1"/>
              <a:t>cymhwyso</a:t>
            </a:r>
            <a:r>
              <a:rPr lang="en-GB" dirty="0"/>
              <a:t> CPG i’r model hwn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i="1" dirty="0"/>
              <a:t>Practitioners employed by home agencies</a:t>
            </a:r>
          </a:p>
          <a:p>
            <a:r>
              <a:rPr lang="en-GB" i="1" dirty="0"/>
              <a:t>Panel meets regularly to discuss individuals</a:t>
            </a:r>
          </a:p>
          <a:p>
            <a:r>
              <a:rPr lang="en-GB" i="1" dirty="0"/>
              <a:t>Likely to focus on individual work</a:t>
            </a:r>
          </a:p>
          <a:p>
            <a:r>
              <a:rPr lang="en-GB" i="1" dirty="0"/>
              <a:t>Likely to carry out joint assessment and information sharing</a:t>
            </a:r>
          </a:p>
          <a:p>
            <a:r>
              <a:rPr lang="en-GB" i="1" dirty="0"/>
              <a:t>PCP can be applied in this model </a:t>
            </a:r>
            <a:endParaRPr lang="cy-GB" i="1" dirty="0"/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89974"/>
            <a:ext cx="1828800" cy="1447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20876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/>
              <a:t>Panel </a:t>
            </a:r>
            <a:r>
              <a:rPr lang="en-GB" sz="4400" dirty="0" err="1"/>
              <a:t>amlasiantaethol</a:t>
            </a:r>
            <a:br>
              <a:rPr lang="en-GB" sz="4400" dirty="0"/>
            </a:br>
            <a:r>
              <a:rPr lang="en-GB" sz="4400" dirty="0"/>
              <a:t>Multi-agency panel</a:t>
            </a:r>
            <a:br>
              <a:rPr lang="en-GB" sz="4400" dirty="0"/>
            </a:br>
            <a:r>
              <a:rPr lang="en-GB" sz="4400" dirty="0" err="1"/>
              <a:t>Buddiannau</a:t>
            </a:r>
            <a:r>
              <a:rPr lang="en-GB" sz="4400" dirty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7322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dirty="0"/>
              <a:t>Does dim angen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aelodau</a:t>
            </a:r>
            <a:r>
              <a:rPr lang="en-GB" dirty="0"/>
              <a:t> staff</a:t>
            </a:r>
          </a:p>
          <a:p>
            <a:r>
              <a:rPr lang="en-GB" dirty="0" err="1"/>
              <a:t>Mynediad</a:t>
            </a:r>
            <a:r>
              <a:rPr lang="en-GB" dirty="0"/>
              <a:t> at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adref</a:t>
            </a:r>
            <a:endParaRPr lang="en-GB" dirty="0"/>
          </a:p>
          <a:p>
            <a:r>
              <a:rPr lang="en-GB" dirty="0" err="1"/>
              <a:t>Profiad</a:t>
            </a:r>
            <a:r>
              <a:rPr lang="en-GB" dirty="0"/>
              <a:t> o </a:t>
            </a:r>
            <a:r>
              <a:rPr lang="en-GB" dirty="0" err="1"/>
              <a:t>ddulliau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gwahanol</a:t>
            </a:r>
            <a:endParaRPr lang="en-GB" dirty="0"/>
          </a:p>
          <a:p>
            <a:r>
              <a:rPr lang="en-GB" dirty="0" err="1"/>
              <a:t>Strwythurau</a:t>
            </a:r>
            <a:r>
              <a:rPr lang="en-GB" dirty="0"/>
              <a:t> a </a:t>
            </a:r>
            <a:r>
              <a:rPr lang="en-GB" dirty="0" err="1"/>
              <a:t>phrosesau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bennu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/>
              <a:t>Does dim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canolfan</a:t>
            </a:r>
            <a:r>
              <a:rPr lang="en-GB" dirty="0"/>
              <a:t> </a:t>
            </a:r>
            <a:r>
              <a:rPr lang="en-GB" dirty="0" err="1"/>
              <a:t>barhaol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399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i="1" dirty="0"/>
              <a:t>No recruitment necessary</a:t>
            </a:r>
          </a:p>
          <a:p>
            <a:r>
              <a:rPr lang="en-GB" i="1" dirty="0"/>
              <a:t>Access to home agency training </a:t>
            </a:r>
          </a:p>
          <a:p>
            <a:r>
              <a:rPr lang="en-GB" i="1" dirty="0"/>
              <a:t>Experience of different working styles</a:t>
            </a:r>
          </a:p>
          <a:p>
            <a:r>
              <a:rPr lang="en-GB" i="1" dirty="0"/>
              <a:t>Structures and processes to allocate lead professional</a:t>
            </a:r>
          </a:p>
          <a:p>
            <a:r>
              <a:rPr lang="en-GB" i="1" dirty="0"/>
              <a:t>No need for a permanent base or infrastructure</a:t>
            </a:r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433610"/>
            <a:ext cx="190500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14449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/>
              <a:t>Panel </a:t>
            </a:r>
            <a:r>
              <a:rPr lang="en-GB" sz="4400" dirty="0" err="1"/>
              <a:t>amlasiantaethol</a:t>
            </a:r>
            <a:br>
              <a:rPr lang="en-GB" sz="4400" dirty="0"/>
            </a:br>
            <a:r>
              <a:rPr lang="en-GB" sz="4400" dirty="0"/>
              <a:t>Multi-agency panel</a:t>
            </a:r>
            <a:br>
              <a:rPr lang="en-GB" sz="4400" dirty="0"/>
            </a:br>
            <a:r>
              <a:rPr lang="en-GB" sz="4400" dirty="0" err="1"/>
              <a:t>Heriau</a:t>
            </a:r>
            <a:r>
              <a:rPr lang="en-GB" sz="4400" dirty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aml</a:t>
            </a:r>
            <a:endParaRPr lang="en-GB" dirty="0"/>
          </a:p>
          <a:p>
            <a:r>
              <a:rPr lang="en-GB" dirty="0" err="1"/>
              <a:t>Tueddiad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uniaethu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/>
              <a:t>Amser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cyfrifoldebau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endParaRPr lang="en-GB" dirty="0"/>
          </a:p>
          <a:p>
            <a:r>
              <a:rPr lang="en-GB" dirty="0"/>
              <a:t>Amser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achosion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2231098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Lack of frequent contact</a:t>
            </a:r>
          </a:p>
          <a:p>
            <a:r>
              <a:rPr lang="en-GB" i="1" dirty="0"/>
              <a:t>Tendency to identify with home agency</a:t>
            </a:r>
          </a:p>
          <a:p>
            <a:r>
              <a:rPr lang="en-GB" i="1" dirty="0"/>
              <a:t>Time to carry out casework responsibility</a:t>
            </a:r>
          </a:p>
          <a:p>
            <a:r>
              <a:rPr lang="en-GB" i="1" dirty="0"/>
              <a:t>Time for case planning meetings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446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57410"/>
            <a:ext cx="26670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5182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458200" cy="1399032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Banelau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br>
              <a:rPr lang="en-GB" dirty="0"/>
            </a:br>
            <a:r>
              <a:rPr lang="en-GB" dirty="0"/>
              <a:t>Examples of Multi-Agency Panels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Panel </a:t>
            </a:r>
            <a:r>
              <a:rPr lang="en-GB" dirty="0" err="1"/>
              <a:t>Adnoddau</a:t>
            </a:r>
            <a:endParaRPr lang="en-GB" dirty="0"/>
          </a:p>
          <a:p>
            <a:r>
              <a:rPr lang="en-GB" dirty="0" err="1"/>
              <a:t>Cynhadledd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Amddiffyn</a:t>
            </a:r>
            <a:r>
              <a:rPr lang="en-GB" dirty="0"/>
              <a:t> Plant</a:t>
            </a:r>
          </a:p>
          <a:p>
            <a:r>
              <a:rPr lang="en-GB" dirty="0"/>
              <a:t>Fframwaith </a:t>
            </a:r>
            <a:r>
              <a:rPr lang="en-GB" dirty="0" err="1"/>
              <a:t>Gwasnaeth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Plant,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a </a:t>
            </a:r>
            <a:r>
              <a:rPr lang="en-GB" dirty="0" err="1"/>
              <a:t>Gwasanaethau</a:t>
            </a:r>
            <a:r>
              <a:rPr lang="en-GB" dirty="0"/>
              <a:t> </a:t>
            </a:r>
            <a:r>
              <a:rPr lang="en-GB" dirty="0" err="1"/>
              <a:t>Mamolaeth</a:t>
            </a:r>
            <a:endParaRPr lang="en-GB" dirty="0"/>
          </a:p>
          <a:p>
            <a:r>
              <a:rPr lang="en-GB" dirty="0" err="1"/>
              <a:t>T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/>
              <a:t>m</a:t>
            </a:r>
            <a:r>
              <a:rPr lang="en-GB" dirty="0"/>
              <a:t> o </a:t>
            </a:r>
            <a:r>
              <a:rPr lang="en-GB" dirty="0" err="1"/>
              <a:t>Gwmpas</a:t>
            </a:r>
            <a:r>
              <a:rPr lang="en-GB" dirty="0"/>
              <a:t> y </a:t>
            </a:r>
            <a:r>
              <a:rPr lang="en-GB" dirty="0" err="1"/>
              <a:t>Teulu</a:t>
            </a:r>
            <a:r>
              <a:rPr lang="en-GB" dirty="0"/>
              <a:t> </a:t>
            </a:r>
          </a:p>
          <a:p>
            <a:r>
              <a:rPr lang="en-GB" dirty="0" err="1"/>
              <a:t>Eraill</a:t>
            </a:r>
            <a:r>
              <a:rPr lang="en-GB" dirty="0"/>
              <a:t>?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/>
              <a:t>Resource Panel</a:t>
            </a:r>
          </a:p>
          <a:p>
            <a:r>
              <a:rPr lang="en-GB" i="1" dirty="0"/>
              <a:t>Child Protection Case Conference</a:t>
            </a:r>
          </a:p>
          <a:p>
            <a:r>
              <a:rPr lang="en-GB" i="1" dirty="0"/>
              <a:t>National Service Framework for Children, Young People and Maternity Services</a:t>
            </a:r>
          </a:p>
          <a:p>
            <a:r>
              <a:rPr lang="en-GB" i="1" dirty="0"/>
              <a:t>Team Around the Family</a:t>
            </a:r>
          </a:p>
          <a:p>
            <a:r>
              <a:rPr lang="en-GB" i="1" dirty="0"/>
              <a:t>Others?</a:t>
            </a:r>
            <a:endParaRPr lang="cy-GB" i="1" dirty="0"/>
          </a:p>
        </p:txBody>
      </p:sp>
    </p:spTree>
    <p:extLst>
      <p:ext uri="{BB962C8B-B14F-4D97-AF65-F5344CB8AC3E}">
        <p14:creationId xmlns:p14="http://schemas.microsoft.com/office/powerpoint/2010/main" val="4248542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4000" dirty="0" err="1"/>
              <a:t>Modelau</a:t>
            </a:r>
            <a:r>
              <a:rPr lang="en-GB" sz="4000" dirty="0"/>
              <a:t> o </a:t>
            </a:r>
            <a:r>
              <a:rPr lang="en-GB" sz="4000" dirty="0" err="1"/>
              <a:t>weithio</a:t>
            </a:r>
            <a:r>
              <a:rPr lang="en-GB" sz="4000" dirty="0"/>
              <a:t> amlasiataethol:2</a:t>
            </a:r>
            <a:br>
              <a:rPr lang="en-GB" sz="4000" dirty="0"/>
            </a:br>
            <a:r>
              <a:rPr lang="en-GB" sz="4000" dirty="0"/>
              <a:t>Models of multi-agency work:2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4038600" cy="4525963"/>
          </a:xfrm>
        </p:spPr>
        <p:txBody>
          <a:bodyPr/>
          <a:lstStyle/>
          <a:p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amlasiantaethol</a:t>
            </a:r>
            <a:endParaRPr lang="en-GB" dirty="0"/>
          </a:p>
          <a:p>
            <a:r>
              <a:rPr lang="en-GB" dirty="0" err="1"/>
              <a:t>Nodweddion</a:t>
            </a:r>
            <a:endParaRPr lang="en-GB" dirty="0"/>
          </a:p>
          <a:p>
            <a:r>
              <a:rPr lang="en-GB" dirty="0" err="1"/>
              <a:t>Buddiannau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endParaRPr lang="en-GB" dirty="0"/>
          </a:p>
          <a:p>
            <a:r>
              <a:rPr lang="en-GB" dirty="0" err="1"/>
              <a:t>Heriau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7706" y="2057400"/>
            <a:ext cx="4038600" cy="4525963"/>
          </a:xfrm>
        </p:spPr>
        <p:txBody>
          <a:bodyPr/>
          <a:lstStyle/>
          <a:p>
            <a:r>
              <a:rPr lang="en-GB" i="1" dirty="0"/>
              <a:t>Multi-agency team</a:t>
            </a:r>
          </a:p>
          <a:p>
            <a:r>
              <a:rPr lang="en-GB" i="1" dirty="0"/>
              <a:t>Characteristics</a:t>
            </a:r>
          </a:p>
          <a:p>
            <a:r>
              <a:rPr lang="en-GB" i="1" dirty="0"/>
              <a:t>Benefits and opportunities</a:t>
            </a:r>
          </a:p>
          <a:p>
            <a:r>
              <a:rPr lang="en-GB" i="1" dirty="0"/>
              <a:t>Challenges</a:t>
            </a:r>
            <a:endParaRPr lang="cy-GB" i="1" dirty="0"/>
          </a:p>
        </p:txBody>
      </p:sp>
      <p:pic>
        <p:nvPicPr>
          <p:cNvPr id="4099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4191000"/>
            <a:ext cx="1638677" cy="21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317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T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/>
              <a:t>Multi-agency team</a:t>
            </a:r>
            <a:br>
              <a:rPr lang="en-GB" sz="4400" dirty="0"/>
            </a:br>
            <a:r>
              <a:rPr lang="en-GB" sz="4400" dirty="0" err="1"/>
              <a:t>Nodweddion</a:t>
            </a:r>
            <a:r>
              <a:rPr lang="en-GB" sz="4400" dirty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9800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Penodir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i’r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Teimlad</a:t>
            </a:r>
            <a:r>
              <a:rPr lang="en-GB" dirty="0"/>
              <a:t> o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</a:p>
          <a:p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weithio</a:t>
            </a:r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canolfan</a:t>
            </a:r>
            <a:endParaRPr lang="en-GB" dirty="0"/>
          </a:p>
          <a:p>
            <a:r>
              <a:rPr lang="en-GB" dirty="0" err="1"/>
              <a:t>Cyfarfodydd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cyson</a:t>
            </a:r>
            <a:endParaRPr lang="en-GB" dirty="0"/>
          </a:p>
          <a:p>
            <a:r>
              <a:rPr lang="en-GB" dirty="0"/>
              <a:t>Gellir </a:t>
            </a:r>
            <a:r>
              <a:rPr lang="en-GB" dirty="0" err="1"/>
              <a:t>cymhwyso</a:t>
            </a:r>
            <a:r>
              <a:rPr lang="en-GB" dirty="0"/>
              <a:t> CPG i’r model hwn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1925" y="2241984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Practitioners recruited into team</a:t>
            </a:r>
          </a:p>
          <a:p>
            <a:r>
              <a:rPr lang="en-GB" i="1" dirty="0"/>
              <a:t>Sense of team identity</a:t>
            </a:r>
          </a:p>
          <a:p>
            <a:r>
              <a:rPr lang="en-GB" i="1" dirty="0"/>
              <a:t>Dedicated team leader</a:t>
            </a:r>
          </a:p>
          <a:p>
            <a:r>
              <a:rPr lang="en-GB" i="1" dirty="0"/>
              <a:t>Range of levels of working</a:t>
            </a:r>
          </a:p>
          <a:p>
            <a:r>
              <a:rPr lang="en-GB" i="1" dirty="0"/>
              <a:t>Share a base </a:t>
            </a:r>
          </a:p>
          <a:p>
            <a:r>
              <a:rPr lang="en-GB" i="1" dirty="0"/>
              <a:t>Regular team meetings</a:t>
            </a:r>
          </a:p>
          <a:p>
            <a:r>
              <a:rPr lang="en-GB" i="1" dirty="0"/>
              <a:t>PCP can be applied in this model</a:t>
            </a:r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7495"/>
            <a:ext cx="2133600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130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T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/>
              <a:t>Multi-agency team</a:t>
            </a:r>
            <a:br>
              <a:rPr lang="en-GB" sz="4400" dirty="0"/>
            </a:br>
            <a:r>
              <a:rPr lang="en-GB" sz="4400" dirty="0" err="1"/>
              <a:t>Buddiannau</a:t>
            </a:r>
            <a:r>
              <a:rPr lang="en-GB" sz="4400" dirty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9473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Rhannu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Dylai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endParaRPr lang="en-GB" dirty="0"/>
          </a:p>
          <a:p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hawdd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hwyluso</a:t>
            </a:r>
            <a:endParaRPr lang="en-GB" dirty="0"/>
          </a:p>
          <a:p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ymyrraeth</a:t>
            </a:r>
            <a:r>
              <a:rPr lang="en-GB" dirty="0"/>
              <a:t> </a:t>
            </a:r>
            <a:r>
              <a:rPr lang="en-GB" dirty="0" err="1"/>
              <a:t>gynnar</a:t>
            </a:r>
            <a:r>
              <a:rPr lang="en-GB" dirty="0"/>
              <a:t> ac </a:t>
            </a:r>
            <a:r>
              <a:rPr lang="en-GB" dirty="0" err="1"/>
              <a:t>ataliol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566" y="2082484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A team identity</a:t>
            </a:r>
          </a:p>
          <a:p>
            <a:r>
              <a:rPr lang="en-GB" i="1" dirty="0"/>
              <a:t>Sharing of skills and knowledge</a:t>
            </a:r>
          </a:p>
          <a:p>
            <a:r>
              <a:rPr lang="en-GB" i="1" dirty="0"/>
              <a:t>Communication should be straightforward</a:t>
            </a:r>
          </a:p>
          <a:p>
            <a:r>
              <a:rPr lang="en-GB" i="1" dirty="0"/>
              <a:t>Joint training easy to facilitate</a:t>
            </a:r>
          </a:p>
          <a:p>
            <a:r>
              <a:rPr lang="en-GB" i="1" dirty="0"/>
              <a:t>Preventative and early intervention work</a:t>
            </a:r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60" y="267494"/>
            <a:ext cx="2459440" cy="1399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4859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T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îm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/>
              <a:t>Multi-agency team</a:t>
            </a:r>
            <a:br>
              <a:rPr lang="en-GB" sz="4400" dirty="0"/>
            </a:br>
            <a:r>
              <a:rPr lang="en-GB" sz="4400" dirty="0" err="1"/>
              <a:t>Heriau</a:t>
            </a:r>
            <a:r>
              <a:rPr lang="en-GB" sz="4400" dirty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dirty="0"/>
              <a:t>Gall </a:t>
            </a:r>
            <a:r>
              <a:rPr lang="en-GB" dirty="0" err="1"/>
              <a:t>penodi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heriol</a:t>
            </a:r>
            <a:endParaRPr lang="en-GB" dirty="0"/>
          </a:p>
          <a:p>
            <a:r>
              <a:rPr lang="en-GB" dirty="0" err="1"/>
              <a:t>Amser</a:t>
            </a:r>
            <a:r>
              <a:rPr lang="en-GB" dirty="0"/>
              <a:t> ac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tîm</a:t>
            </a:r>
            <a:endParaRPr lang="en-GB" dirty="0"/>
          </a:p>
          <a:p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ganolfannau</a:t>
            </a:r>
            <a:r>
              <a:rPr lang="en-GB" dirty="0"/>
              <a:t>-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endParaRPr lang="en-GB" dirty="0"/>
          </a:p>
          <a:p>
            <a:r>
              <a:rPr lang="en-GB" dirty="0" err="1"/>
              <a:t>Perthnasau</a:t>
            </a:r>
            <a:r>
              <a:rPr lang="en-GB" dirty="0"/>
              <a:t> da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endParaRPr lang="en-GB" dirty="0"/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digon</a:t>
            </a:r>
            <a:r>
              <a:rPr lang="en-GB" dirty="0"/>
              <a:t> o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cyfarfodydd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6246" y="2057400"/>
            <a:ext cx="4038600" cy="4525963"/>
          </a:xfrm>
        </p:spPr>
        <p:txBody>
          <a:bodyPr>
            <a:normAutofit fontScale="92500"/>
          </a:bodyPr>
          <a:lstStyle/>
          <a:p>
            <a:r>
              <a:rPr lang="en-GB" i="1" dirty="0"/>
              <a:t>Recruitment can be challenging</a:t>
            </a:r>
          </a:p>
          <a:p>
            <a:r>
              <a:rPr lang="en-GB" i="1" dirty="0"/>
              <a:t>Time and resources for team building </a:t>
            </a:r>
            <a:endParaRPr lang="cy-GB" i="1" dirty="0"/>
          </a:p>
          <a:p>
            <a:r>
              <a:rPr lang="en-GB" i="1" dirty="0"/>
              <a:t>Different bases- team working and communication challenges</a:t>
            </a:r>
          </a:p>
          <a:p>
            <a:r>
              <a:rPr lang="en-GB" i="1" dirty="0"/>
              <a:t>Good relationships vital</a:t>
            </a:r>
          </a:p>
          <a:p>
            <a:r>
              <a:rPr lang="en-GB" i="1" dirty="0"/>
              <a:t>Sufficient time for meetings required</a:t>
            </a:r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99" y="267495"/>
            <a:ext cx="2162601" cy="1454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3937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d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îmau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amlasiantaethol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>Examples of multi-agency teams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04218"/>
            <a:ext cx="4038600" cy="4525963"/>
          </a:xfrm>
        </p:spPr>
        <p:txBody>
          <a:bodyPr/>
          <a:lstStyle/>
          <a:p>
            <a:r>
              <a:rPr lang="en-GB" dirty="0" err="1"/>
              <a:t>T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î</a:t>
            </a:r>
            <a:r>
              <a:rPr lang="en-GB" dirty="0" err="1"/>
              <a:t>m</a:t>
            </a:r>
            <a:r>
              <a:rPr lang="en-GB" dirty="0"/>
              <a:t> </a:t>
            </a:r>
            <a:r>
              <a:rPr lang="en-GB" dirty="0" err="1"/>
              <a:t>Troseddau</a:t>
            </a:r>
            <a:r>
              <a:rPr lang="en-GB" dirty="0"/>
              <a:t> </a:t>
            </a:r>
            <a:r>
              <a:rPr lang="en-GB" dirty="0" err="1"/>
              <a:t>Ieuenctid</a:t>
            </a:r>
            <a:endParaRPr lang="en-GB" dirty="0"/>
          </a:p>
          <a:p>
            <a:r>
              <a:rPr lang="en-GB" dirty="0" err="1"/>
              <a:t>Dechrau’n</a:t>
            </a:r>
            <a:r>
              <a:rPr lang="en-GB" dirty="0"/>
              <a:t> </a:t>
            </a:r>
            <a:r>
              <a:rPr lang="en-GB" dirty="0" err="1"/>
              <a:t>Deg</a:t>
            </a:r>
            <a:endParaRPr lang="en-GB" dirty="0"/>
          </a:p>
          <a:p>
            <a:r>
              <a:rPr lang="en-GB" dirty="0"/>
              <a:t>Tim Plant </a:t>
            </a:r>
            <a:r>
              <a:rPr lang="en-GB" dirty="0" err="1"/>
              <a:t>Anabl</a:t>
            </a:r>
            <a:endParaRPr lang="en-GB" dirty="0"/>
          </a:p>
          <a:p>
            <a:r>
              <a:rPr lang="en-GB" dirty="0" err="1"/>
              <a:t>Eraill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057400"/>
            <a:ext cx="4038600" cy="4525963"/>
          </a:xfrm>
        </p:spPr>
        <p:txBody>
          <a:bodyPr/>
          <a:lstStyle/>
          <a:p>
            <a:r>
              <a:rPr lang="en-GB" i="1" dirty="0"/>
              <a:t>Youth Offending Team</a:t>
            </a:r>
          </a:p>
          <a:p>
            <a:r>
              <a:rPr lang="en-GB" i="1" dirty="0"/>
              <a:t>Flying Start</a:t>
            </a:r>
          </a:p>
          <a:p>
            <a:r>
              <a:rPr lang="en-GB" i="1" dirty="0"/>
              <a:t>Disabled Children’s Team</a:t>
            </a:r>
          </a:p>
          <a:p>
            <a:r>
              <a:rPr lang="en-GB" i="1" dirty="0"/>
              <a:t>Others?</a:t>
            </a:r>
          </a:p>
          <a:p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3200" y="4318488"/>
            <a:ext cx="1638677" cy="219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13188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/Task 1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/>
              <a:t>Beth yw’r </a:t>
            </a:r>
            <a:r>
              <a:rPr lang="en-GB" dirty="0" err="1"/>
              <a:t>ffactorau</a:t>
            </a:r>
            <a:r>
              <a:rPr lang="en-GB" dirty="0"/>
              <a:t> </a:t>
            </a:r>
            <a:r>
              <a:rPr lang="en-GB" dirty="0" err="1"/>
              <a:t>galluogol</a:t>
            </a:r>
            <a:r>
              <a:rPr lang="en-GB" dirty="0"/>
              <a:t> sydd yn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o </a:t>
            </a:r>
            <a:r>
              <a:rPr lang="en-GB" dirty="0" err="1"/>
              <a:t>gefndiroedd</a:t>
            </a:r>
            <a:r>
              <a:rPr lang="en-GB" dirty="0"/>
              <a:t> gwahanol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priodoleddau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arweinwyr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057400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What are the enabling factors that encourage individuals from diverse backgrounds to become an effective team?</a:t>
            </a:r>
          </a:p>
          <a:p>
            <a:r>
              <a:rPr lang="en-GB" i="1" dirty="0"/>
              <a:t>What are the attributes that make effective team leaders?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UU4Z21D1\MC9002309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319310"/>
            <a:ext cx="1638677" cy="129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13595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67494"/>
            <a:ext cx="8839200" cy="1399032"/>
          </a:xfrm>
        </p:spPr>
        <p:txBody>
          <a:bodyPr>
            <a:normAutofit fontScale="90000"/>
          </a:bodyPr>
          <a:lstStyle/>
          <a:p>
            <a:pPr algn="r"/>
            <a:r>
              <a:rPr lang="en-GB" sz="4400" dirty="0" err="1"/>
              <a:t>Modelau</a:t>
            </a:r>
            <a:r>
              <a:rPr lang="en-GB" sz="4400" dirty="0"/>
              <a:t> o </a:t>
            </a:r>
            <a:r>
              <a:rPr lang="en-GB" sz="4400" dirty="0" err="1"/>
              <a:t>weithio</a:t>
            </a:r>
            <a:r>
              <a:rPr lang="en-GB" sz="4400" dirty="0"/>
              <a:t> </a:t>
            </a:r>
            <a:r>
              <a:rPr lang="en-GB" sz="4400" dirty="0" err="1"/>
              <a:t>amlasiantaethol</a:t>
            </a:r>
            <a:r>
              <a:rPr lang="en-GB" sz="4400" dirty="0"/>
              <a:t>: 3</a:t>
            </a:r>
            <a:br>
              <a:rPr lang="en-GB" sz="4400" dirty="0"/>
            </a:br>
            <a:r>
              <a:rPr lang="en-GB" sz="4400" dirty="0"/>
              <a:t>Models of multi-agency work: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438400"/>
            <a:ext cx="4038600" cy="4525963"/>
          </a:xfrm>
        </p:spPr>
        <p:txBody>
          <a:bodyPr/>
          <a:lstStyle/>
          <a:p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integredig</a:t>
            </a:r>
            <a:endParaRPr lang="en-GB" dirty="0"/>
          </a:p>
          <a:p>
            <a:r>
              <a:rPr lang="en-GB" dirty="0" err="1"/>
              <a:t>Nodweddion</a:t>
            </a:r>
            <a:r>
              <a:rPr lang="en-GB" dirty="0"/>
              <a:t> </a:t>
            </a:r>
          </a:p>
          <a:p>
            <a:r>
              <a:rPr lang="en-GB" dirty="0" err="1"/>
              <a:t>Buddiannau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endParaRPr lang="en-GB" dirty="0"/>
          </a:p>
          <a:p>
            <a:r>
              <a:rPr lang="en-GB" dirty="0" err="1"/>
              <a:t>Heriau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401075"/>
            <a:ext cx="4038600" cy="4525963"/>
          </a:xfrm>
        </p:spPr>
        <p:txBody>
          <a:bodyPr/>
          <a:lstStyle/>
          <a:p>
            <a:r>
              <a:rPr lang="en-GB" i="1" dirty="0"/>
              <a:t>Integrated service</a:t>
            </a:r>
          </a:p>
          <a:p>
            <a:r>
              <a:rPr lang="en-GB" i="1" dirty="0"/>
              <a:t>Characteristics</a:t>
            </a:r>
          </a:p>
          <a:p>
            <a:r>
              <a:rPr lang="en-GB" i="1" dirty="0"/>
              <a:t>Benefits and opportunities</a:t>
            </a:r>
          </a:p>
          <a:p>
            <a:r>
              <a:rPr lang="en-GB" i="1" dirty="0"/>
              <a:t>Challenges</a:t>
            </a:r>
          </a:p>
          <a:p>
            <a:endParaRPr lang="cy-GB" i="1" dirty="0"/>
          </a:p>
        </p:txBody>
      </p:sp>
      <p:pic>
        <p:nvPicPr>
          <p:cNvPr id="5123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0490" y="4343400"/>
            <a:ext cx="179771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8803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Gwasanaeth</a:t>
            </a:r>
            <a:r>
              <a:rPr lang="en-GB" sz="4000" dirty="0"/>
              <a:t> </a:t>
            </a:r>
            <a:r>
              <a:rPr lang="en-GB" sz="4000" dirty="0" err="1"/>
              <a:t>Integredig</a:t>
            </a:r>
            <a:br>
              <a:rPr lang="en-GB" sz="4000" dirty="0"/>
            </a:br>
            <a:r>
              <a:rPr lang="en-GB" sz="4000" dirty="0"/>
              <a:t>Integrated Service</a:t>
            </a:r>
            <a:br>
              <a:rPr lang="en-GB" sz="4000" dirty="0"/>
            </a:br>
            <a:r>
              <a:rPr lang="en-GB" sz="4000" dirty="0" err="1"/>
              <a:t>Nodweddion</a:t>
            </a:r>
            <a:r>
              <a:rPr lang="en-GB" sz="4000" dirty="0"/>
              <a:t> / Features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981200"/>
            <a:ext cx="4038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Yn </a:t>
            </a:r>
            <a:r>
              <a:rPr lang="en-GB" dirty="0" err="1"/>
              <a:t>hwb</a:t>
            </a:r>
            <a:r>
              <a:rPr lang="en-GB" dirty="0"/>
              <a:t> i’r </a:t>
            </a:r>
            <a:r>
              <a:rPr lang="en-GB" dirty="0" err="1"/>
              <a:t>gymuned</a:t>
            </a:r>
            <a:endParaRPr lang="en-GB" dirty="0"/>
          </a:p>
          <a:p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wasanaethau</a:t>
            </a:r>
            <a:endParaRPr lang="en-GB" dirty="0"/>
          </a:p>
          <a:p>
            <a:r>
              <a:rPr lang="en-GB" dirty="0"/>
              <a:t>Lleoliad </a:t>
            </a:r>
            <a:r>
              <a:rPr lang="en-GB" dirty="0" err="1"/>
              <a:t>athroniaeth</a:t>
            </a:r>
            <a:r>
              <a:rPr lang="en-GB" dirty="0"/>
              <a:t>, </a:t>
            </a:r>
            <a:r>
              <a:rPr lang="en-GB" dirty="0" err="1"/>
              <a:t>gweledigaeth</a:t>
            </a:r>
            <a:r>
              <a:rPr lang="en-GB" dirty="0"/>
              <a:t> ac egwyddorion </a:t>
            </a:r>
            <a:r>
              <a:rPr lang="en-GB" dirty="0" err="1"/>
              <a:t>cyffredin</a:t>
            </a:r>
            <a:endParaRPr lang="en-GB" dirty="0"/>
          </a:p>
          <a:p>
            <a:r>
              <a:rPr lang="en-GB" dirty="0" err="1"/>
              <a:t>Hwb</a:t>
            </a:r>
            <a:r>
              <a:rPr lang="en-GB" dirty="0"/>
              <a:t> </a:t>
            </a:r>
            <a:r>
              <a:rPr lang="en-GB" dirty="0" err="1"/>
              <a:t>gwasanaethau</a:t>
            </a:r>
            <a:endParaRPr lang="en-GB" dirty="0"/>
          </a:p>
          <a:p>
            <a:r>
              <a:rPr lang="en-GB" dirty="0"/>
              <a:t>Fel arfer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safle</a:t>
            </a:r>
            <a:r>
              <a:rPr lang="en-GB" dirty="0"/>
              <a:t> ysgol/ lleoliad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  <a:p>
            <a:r>
              <a:rPr lang="en-GB" dirty="0"/>
              <a:t>Staff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dull </a:t>
            </a:r>
            <a:r>
              <a:rPr lang="en-GB" dirty="0" err="1"/>
              <a:t>cydlynus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</a:t>
            </a:r>
          </a:p>
          <a:p>
            <a:pPr lvl="1"/>
            <a:r>
              <a:rPr lang="en-GB" dirty="0" err="1"/>
              <a:t>Gofal</a:t>
            </a:r>
            <a:r>
              <a:rPr lang="en-GB" dirty="0"/>
              <a:t> plant</a:t>
            </a:r>
          </a:p>
          <a:p>
            <a:pPr lvl="1"/>
            <a:r>
              <a:rPr lang="en-GB" dirty="0" err="1"/>
              <a:t>Cyngor</a:t>
            </a:r>
            <a:r>
              <a:rPr lang="en-GB" dirty="0"/>
              <a:t> ac </a:t>
            </a:r>
            <a:r>
              <a:rPr lang="en-GB" dirty="0" err="1"/>
              <a:t>arweiniad</a:t>
            </a:r>
            <a:r>
              <a:rPr lang="en-GB" dirty="0"/>
              <a:t> </a:t>
            </a:r>
            <a:r>
              <a:rPr lang="en-GB" dirty="0" err="1"/>
              <a:t>arbenigol</a:t>
            </a:r>
            <a:endParaRPr lang="en-GB" dirty="0"/>
          </a:p>
          <a:p>
            <a:pPr lvl="1"/>
            <a:r>
              <a:rPr lang="en-GB" dirty="0" err="1"/>
              <a:t>Cefnogaeth</a:t>
            </a:r>
            <a:r>
              <a:rPr lang="en-GB" dirty="0"/>
              <a:t> </a:t>
            </a:r>
            <a:r>
              <a:rPr lang="en-GB" dirty="0" err="1"/>
              <a:t>ymestyn</a:t>
            </a:r>
            <a:r>
              <a:rPr lang="en-GB" dirty="0"/>
              <a:t> </a:t>
            </a:r>
            <a:r>
              <a:rPr lang="en-GB" dirty="0" err="1"/>
              <a:t>allan</a:t>
            </a:r>
            <a:endParaRPr lang="en-GB" dirty="0"/>
          </a:p>
          <a:p>
            <a:r>
              <a:rPr lang="en-GB" dirty="0"/>
              <a:t>Gellir </a:t>
            </a:r>
            <a:r>
              <a:rPr lang="en-GB" dirty="0" err="1"/>
              <a:t>cymhwyso</a:t>
            </a:r>
            <a:r>
              <a:rPr lang="en-GB" dirty="0"/>
              <a:t> CPG i’r model hwn</a:t>
            </a:r>
          </a:p>
          <a:p>
            <a:endParaRPr lang="en-GB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0566" y="1981200"/>
            <a:ext cx="4038600" cy="4525963"/>
          </a:xfrm>
        </p:spPr>
        <p:txBody>
          <a:bodyPr>
            <a:normAutofit fontScale="77500" lnSpcReduction="20000"/>
          </a:bodyPr>
          <a:lstStyle/>
          <a:p>
            <a:r>
              <a:rPr lang="en-GB" i="1" dirty="0"/>
              <a:t>A hub for a community</a:t>
            </a:r>
            <a:endParaRPr lang="cy-GB" i="1" dirty="0"/>
          </a:p>
          <a:p>
            <a:r>
              <a:rPr lang="en-GB" i="1" dirty="0"/>
              <a:t>A range of services</a:t>
            </a:r>
          </a:p>
          <a:p>
            <a:r>
              <a:rPr lang="en-GB" i="1" dirty="0"/>
              <a:t>A common location, philosophy, vision and principles</a:t>
            </a:r>
          </a:p>
          <a:p>
            <a:r>
              <a:rPr lang="en-GB" i="1" dirty="0"/>
              <a:t>Service hub</a:t>
            </a:r>
          </a:p>
          <a:p>
            <a:r>
              <a:rPr lang="en-GB" i="1" dirty="0"/>
              <a:t>Usually delivered from a school / early years setting</a:t>
            </a:r>
          </a:p>
          <a:p>
            <a:r>
              <a:rPr lang="en-GB" i="1" dirty="0"/>
              <a:t>Staff work in a co-ordinated way e.g.</a:t>
            </a:r>
          </a:p>
          <a:p>
            <a:pPr lvl="1"/>
            <a:r>
              <a:rPr lang="en-GB" i="1" dirty="0"/>
              <a:t>Child care</a:t>
            </a:r>
          </a:p>
          <a:p>
            <a:pPr lvl="1"/>
            <a:r>
              <a:rPr lang="en-GB" i="1" dirty="0"/>
              <a:t>Specialist advice &amp; guidance</a:t>
            </a:r>
          </a:p>
          <a:p>
            <a:pPr lvl="1"/>
            <a:r>
              <a:rPr lang="en-GB" i="1" dirty="0"/>
              <a:t>Outreach support </a:t>
            </a:r>
          </a:p>
          <a:p>
            <a:r>
              <a:rPr lang="en-GB" i="1" dirty="0"/>
              <a:t>PCP can be applied in this model</a:t>
            </a:r>
            <a:endParaRPr lang="cy-GB" i="1" dirty="0"/>
          </a:p>
          <a:p>
            <a:endParaRPr lang="en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770" y="395510"/>
            <a:ext cx="179771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0072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Gwasanaeth</a:t>
            </a:r>
            <a:r>
              <a:rPr lang="en-GB" sz="4000" dirty="0"/>
              <a:t> </a:t>
            </a:r>
            <a:r>
              <a:rPr lang="en-GB" sz="4000" dirty="0" err="1"/>
              <a:t>Integredig</a:t>
            </a:r>
            <a:br>
              <a:rPr lang="en-GB" sz="4000" dirty="0"/>
            </a:br>
            <a:r>
              <a:rPr lang="en-GB" sz="4000" dirty="0"/>
              <a:t>Integrated Service</a:t>
            </a:r>
            <a:br>
              <a:rPr lang="en-GB" sz="4000" dirty="0"/>
            </a:br>
            <a:r>
              <a:rPr lang="en-GB" sz="4000" dirty="0" err="1"/>
              <a:t>Buddiannau</a:t>
            </a:r>
            <a:r>
              <a:rPr lang="en-GB" sz="4000" dirty="0"/>
              <a:t> / Benefits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0574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Gallu </a:t>
            </a:r>
            <a:r>
              <a:rPr lang="en-GB" dirty="0" err="1"/>
              <a:t>delio</a:t>
            </a:r>
            <a:r>
              <a:rPr lang="en-GB" dirty="0"/>
              <a:t> gyda </a:t>
            </a:r>
            <a:r>
              <a:rPr lang="en-GB" dirty="0" err="1"/>
              <a:t>materion</a:t>
            </a:r>
            <a:r>
              <a:rPr lang="en-GB" dirty="0"/>
              <a:t> eang</a:t>
            </a:r>
          </a:p>
          <a:p>
            <a:r>
              <a:rPr lang="en-GB" dirty="0"/>
              <a:t>Dim stigma ac </a:t>
            </a:r>
            <a:r>
              <a:rPr lang="en-GB" dirty="0" err="1"/>
              <a:t>i</a:t>
            </a:r>
            <a:r>
              <a:rPr lang="en-GB" dirty="0"/>
              <a:t> bawb</a:t>
            </a:r>
          </a:p>
          <a:p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addysgol</a:t>
            </a:r>
            <a:endParaRPr lang="en-GB" dirty="0"/>
          </a:p>
          <a:p>
            <a:r>
              <a:rPr lang="en-GB" dirty="0" err="1"/>
              <a:t>Cyd-weithio</a:t>
            </a:r>
            <a:endParaRPr lang="en-GB" dirty="0"/>
          </a:p>
          <a:p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Gwell</a:t>
            </a:r>
            <a:r>
              <a:rPr lang="en-GB" dirty="0"/>
              <a:t> </a:t>
            </a:r>
            <a:r>
              <a:rPr lang="en-GB" dirty="0" err="1"/>
              <a:t>gyfathrebu</a:t>
            </a:r>
            <a:endParaRPr lang="en-GB" dirty="0"/>
          </a:p>
          <a:p>
            <a:r>
              <a:rPr lang="en-GB" dirty="0" err="1"/>
              <a:t>Cyswllt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adre</a:t>
            </a:r>
            <a:endParaRPr lang="en-GB" dirty="0"/>
          </a:p>
          <a:p>
            <a:r>
              <a:rPr lang="en-GB" dirty="0"/>
              <a:t>Hyfforddiant a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oddi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asiantaeth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057400"/>
            <a:ext cx="4038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/>
              <a:t>Address a full range of issues</a:t>
            </a:r>
          </a:p>
          <a:p>
            <a:r>
              <a:rPr lang="en-GB" i="1" dirty="0"/>
              <a:t>Non stigmatizing, universal</a:t>
            </a:r>
          </a:p>
          <a:p>
            <a:r>
              <a:rPr lang="en-GB" i="1" dirty="0"/>
              <a:t>Knock on benefits for education</a:t>
            </a:r>
          </a:p>
          <a:p>
            <a:r>
              <a:rPr lang="en-GB" i="1" dirty="0"/>
              <a:t>Co-working </a:t>
            </a:r>
          </a:p>
          <a:p>
            <a:r>
              <a:rPr lang="en-GB" i="1" dirty="0"/>
              <a:t>Joint training</a:t>
            </a:r>
          </a:p>
          <a:p>
            <a:r>
              <a:rPr lang="en-GB" i="1" dirty="0"/>
              <a:t>Enhanced communication</a:t>
            </a:r>
          </a:p>
          <a:p>
            <a:r>
              <a:rPr lang="en-GB" i="1" dirty="0"/>
              <a:t>Linked to home agency</a:t>
            </a:r>
          </a:p>
          <a:p>
            <a:r>
              <a:rPr lang="en-GB" i="1" dirty="0"/>
              <a:t>Training and development from home agency</a:t>
            </a:r>
          </a:p>
        </p:txBody>
      </p:sp>
      <p:pic>
        <p:nvPicPr>
          <p:cNvPr id="6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357" y="566807"/>
            <a:ext cx="1797710" cy="10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87577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/>
              <a:t>Gwasanaeth</a:t>
            </a:r>
            <a:r>
              <a:rPr lang="en-GB" sz="4000" dirty="0"/>
              <a:t> </a:t>
            </a:r>
            <a:r>
              <a:rPr lang="en-GB" sz="4000" dirty="0" err="1"/>
              <a:t>Integredig</a:t>
            </a:r>
            <a:br>
              <a:rPr lang="en-GB" sz="4000" dirty="0"/>
            </a:br>
            <a:r>
              <a:rPr lang="en-GB" sz="4000" dirty="0"/>
              <a:t>Integrated Service</a:t>
            </a:r>
            <a:br>
              <a:rPr lang="en-GB" sz="4000" dirty="0"/>
            </a:br>
            <a:r>
              <a:rPr lang="en-GB" sz="4000" dirty="0" err="1"/>
              <a:t>Heriau</a:t>
            </a:r>
            <a:r>
              <a:rPr lang="en-GB" sz="4000" dirty="0"/>
              <a:t> / Challenges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2846" y="21336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Meddwl newydd </a:t>
            </a:r>
            <a:r>
              <a:rPr lang="en-GB" dirty="0" err="1"/>
              <a:t>ynglyn</a:t>
            </a:r>
            <a:r>
              <a:rPr lang="en-GB" dirty="0"/>
              <a:t> </a:t>
            </a:r>
            <a:r>
              <a:rPr lang="en-GB" dirty="0" err="1"/>
              <a:t>â’r</a:t>
            </a:r>
            <a:r>
              <a:rPr lang="en-GB" dirty="0"/>
              <a:t> </a:t>
            </a:r>
            <a:r>
              <a:rPr lang="en-GB" dirty="0" err="1"/>
              <a:t>cysyniad</a:t>
            </a:r>
            <a:r>
              <a:rPr lang="en-GB" dirty="0"/>
              <a:t> o ysgol neu leoliad </a:t>
            </a:r>
            <a:r>
              <a:rPr lang="en-GB" dirty="0" err="1"/>
              <a:t>blynyddoedd</a:t>
            </a:r>
            <a:r>
              <a:rPr lang="en-GB" dirty="0"/>
              <a:t> </a:t>
            </a:r>
            <a:r>
              <a:rPr lang="en-GB" dirty="0" err="1"/>
              <a:t>cynnar</a:t>
            </a:r>
            <a:r>
              <a:rPr lang="en-GB" dirty="0"/>
              <a:t> – gall hyn fod yn </a:t>
            </a:r>
            <a:r>
              <a:rPr lang="en-GB" dirty="0" err="1"/>
              <a:t>anodd</a:t>
            </a:r>
            <a:endParaRPr lang="en-GB" dirty="0"/>
          </a:p>
          <a:p>
            <a:r>
              <a:rPr lang="en-GB" dirty="0"/>
              <a:t>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â </a:t>
            </a:r>
            <a:r>
              <a:rPr lang="en-GB" dirty="0" err="1"/>
              <a:t>phartneriaid</a:t>
            </a:r>
            <a:r>
              <a:rPr lang="en-GB" dirty="0"/>
              <a:t> a’r </a:t>
            </a:r>
            <a:r>
              <a:rPr lang="en-GB" dirty="0" err="1"/>
              <a:t>gymuned</a:t>
            </a:r>
            <a:r>
              <a:rPr lang="en-GB" dirty="0"/>
              <a:t> ysgol </a:t>
            </a:r>
            <a:r>
              <a:rPr lang="en-GB" dirty="0" err="1"/>
              <a:t>gyfan</a:t>
            </a:r>
            <a:r>
              <a:rPr lang="en-GB" dirty="0"/>
              <a:t> at ei gilydd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cyd</a:t>
            </a:r>
            <a:endParaRPr lang="en-GB" dirty="0"/>
          </a:p>
          <a:p>
            <a:r>
              <a:rPr lang="en-GB" dirty="0" err="1"/>
              <a:t>Rheoli’r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mewn </a:t>
            </a:r>
            <a:r>
              <a:rPr lang="en-GB" dirty="0" err="1"/>
              <a:t>cyflog</a:t>
            </a:r>
            <a:r>
              <a:rPr lang="en-GB" dirty="0"/>
              <a:t> ac </a:t>
            </a:r>
            <a:r>
              <a:rPr lang="en-GB" dirty="0" err="1"/>
              <a:t>amodau</a:t>
            </a:r>
            <a:r>
              <a:rPr lang="en-GB" dirty="0"/>
              <a:t> gwaith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9800"/>
            <a:ext cx="4038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/>
              <a:t>Fresh thinking around the concept of the school or early years setting- this can be difficult</a:t>
            </a:r>
          </a:p>
          <a:p>
            <a:r>
              <a:rPr lang="en-GB" i="1" dirty="0"/>
              <a:t>How to bring partners and whole school community together</a:t>
            </a:r>
          </a:p>
          <a:p>
            <a:r>
              <a:rPr lang="en-GB" i="1" dirty="0"/>
              <a:t>Needs a joint sense of purpose</a:t>
            </a:r>
          </a:p>
          <a:p>
            <a:r>
              <a:rPr lang="en-GB" i="1" dirty="0"/>
              <a:t>Managing differences in pay and conditions </a:t>
            </a:r>
            <a:endParaRPr lang="cy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56542"/>
            <a:ext cx="179771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53615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Esiamplau</a:t>
            </a:r>
            <a:r>
              <a:rPr lang="en-GB" dirty="0"/>
              <a:t> o </a:t>
            </a:r>
            <a:r>
              <a:rPr lang="en-GB" dirty="0" err="1"/>
              <a:t>Wasanaethau</a:t>
            </a:r>
            <a:r>
              <a:rPr lang="en-GB" dirty="0"/>
              <a:t> </a:t>
            </a:r>
            <a:r>
              <a:rPr lang="en-GB" dirty="0" err="1"/>
              <a:t>Integredig</a:t>
            </a:r>
            <a:br>
              <a:rPr lang="en-GB" dirty="0"/>
            </a:br>
            <a:r>
              <a:rPr lang="en-GB" dirty="0"/>
              <a:t>Examples of Integrated Services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951037"/>
            <a:ext cx="4038600" cy="4525963"/>
          </a:xfrm>
        </p:spPr>
        <p:txBody>
          <a:bodyPr/>
          <a:lstStyle/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seiliedig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‘Every Child Matters’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Lloegr</a:t>
            </a:r>
            <a:endParaRPr lang="en-GB" dirty="0"/>
          </a:p>
          <a:p>
            <a:r>
              <a:rPr lang="en-GB" dirty="0" err="1"/>
              <a:t>Canolfannau</a:t>
            </a:r>
            <a:r>
              <a:rPr lang="en-GB" dirty="0"/>
              <a:t> Plant</a:t>
            </a:r>
          </a:p>
          <a:p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Iwerddon</a:t>
            </a:r>
            <a:r>
              <a:rPr lang="en-GB" dirty="0"/>
              <a:t> </a:t>
            </a:r>
            <a:r>
              <a:rPr lang="en-GB" dirty="0" err="1"/>
              <a:t>e.e</a:t>
            </a:r>
            <a:r>
              <a:rPr lang="en-GB" dirty="0"/>
              <a:t>. Greater </a:t>
            </a:r>
            <a:r>
              <a:rPr lang="en-GB" dirty="0" err="1"/>
              <a:t>Shankill</a:t>
            </a:r>
            <a:r>
              <a:rPr lang="en-GB" dirty="0"/>
              <a:t> Integrated Services for Children and Young People</a:t>
            </a: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1988427"/>
            <a:ext cx="4038600" cy="4525963"/>
          </a:xfrm>
        </p:spPr>
        <p:txBody>
          <a:bodyPr/>
          <a:lstStyle/>
          <a:p>
            <a:r>
              <a:rPr lang="en-GB" i="1" dirty="0"/>
              <a:t>Based around the Every Child Matters, Sure Start agenda in England</a:t>
            </a:r>
          </a:p>
          <a:p>
            <a:r>
              <a:rPr lang="en-GB" i="1" dirty="0"/>
              <a:t>Children’s Centres</a:t>
            </a:r>
          </a:p>
          <a:p>
            <a:r>
              <a:rPr lang="en-GB" i="1" dirty="0"/>
              <a:t>Also in Ireland- e.g. </a:t>
            </a:r>
            <a:r>
              <a:rPr lang="en-GB" i="1" dirty="0">
                <a:hlinkClick r:id="rId2"/>
              </a:rPr>
              <a:t>Greater </a:t>
            </a:r>
            <a:r>
              <a:rPr lang="en-GB" i="1" dirty="0" err="1">
                <a:hlinkClick r:id="rId2"/>
              </a:rPr>
              <a:t>Shankill</a:t>
            </a:r>
            <a:r>
              <a:rPr lang="en-GB" i="1" dirty="0">
                <a:hlinkClick r:id="rId2"/>
              </a:rPr>
              <a:t> Integrated Services for Children and Young People</a:t>
            </a:r>
            <a:endParaRPr lang="en-GB" i="1" dirty="0"/>
          </a:p>
          <a:p>
            <a:endParaRPr lang="en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6399" y="5447590"/>
            <a:ext cx="1797710" cy="1066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0813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AB876F1-668B-46A8-BA1A-89AC64339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0" i="0" dirty="0">
                <a:effectLst/>
                <a:latin typeface="Roboto" panose="02000000000000000000" pitchFamily="2" charset="0"/>
              </a:rPr>
            </a:br>
            <a:r>
              <a:rPr lang="en-GB" sz="4000" b="0" i="0" dirty="0" err="1">
                <a:effectLst/>
                <a:latin typeface="Roboto" panose="02000000000000000000" pitchFamily="2" charset="0"/>
              </a:rPr>
              <a:t>Canolfanau</a:t>
            </a:r>
            <a:r>
              <a:rPr lang="en-GB" sz="4000" b="0" i="0" dirty="0">
                <a:effectLst/>
                <a:latin typeface="Roboto" panose="02000000000000000000" pitchFamily="2" charset="0"/>
              </a:rPr>
              <a:t> Plant a </a:t>
            </a:r>
            <a:r>
              <a:rPr lang="en-GB" sz="4000" b="0" i="0" dirty="0" err="1">
                <a:effectLst/>
                <a:latin typeface="Roboto" panose="02000000000000000000" pitchFamily="2" charset="0"/>
              </a:rPr>
              <a:t>Theulu</a:t>
            </a:r>
            <a:r>
              <a:rPr lang="en-GB" sz="4000" b="0" i="0" dirty="0">
                <a:effectLst/>
                <a:latin typeface="Roboto" panose="02000000000000000000" pitchFamily="2" charset="0"/>
              </a:rPr>
              <a:t> </a:t>
            </a:r>
            <a:r>
              <a:rPr lang="en-GB" sz="4000" b="0" i="0" dirty="0" err="1">
                <a:effectLst/>
                <a:latin typeface="Roboto" panose="02000000000000000000" pitchFamily="2" charset="0"/>
              </a:rPr>
              <a:t>Integredig</a:t>
            </a:r>
            <a:r>
              <a:rPr lang="en-GB" sz="4000" b="0" i="0" dirty="0">
                <a:effectLst/>
                <a:latin typeface="Roboto" panose="02000000000000000000" pitchFamily="2" charset="0"/>
              </a:rPr>
              <a:t> The Integrated Children’s Centres</a:t>
            </a:r>
            <a:br>
              <a:rPr lang="en-GB" b="0" i="0" dirty="0"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7" name="Online Media 6" title="Canolfanau Plant a Theulu Integredig The Integrated Children’s Centres">
            <a:hlinkClick r:id="" action="ppaction://media"/>
            <a:extLst>
              <a:ext uri="{FF2B5EF4-FFF2-40B4-BE49-F238E27FC236}">
                <a16:creationId xmlns:a16="http://schemas.microsoft.com/office/drawing/2014/main" id="{42B460F0-59E2-488D-9D60-1E6D2D4A0C0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27050" y="1882775"/>
            <a:ext cx="8091488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41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2037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:</a:t>
            </a:r>
          </a:p>
          <a:p>
            <a:r>
              <a:rPr lang="en-GB" dirty="0"/>
              <a:t>Christa</a:t>
            </a:r>
          </a:p>
          <a:p>
            <a:r>
              <a:rPr lang="en-GB" dirty="0" err="1"/>
              <a:t>Darllenwch</a:t>
            </a:r>
            <a:endParaRPr lang="en-GB" dirty="0"/>
          </a:p>
          <a:p>
            <a:r>
              <a:rPr lang="en-GB" dirty="0" err="1"/>
              <a:t>Ystyriwch</a:t>
            </a:r>
            <a:r>
              <a:rPr lang="en-GB" dirty="0"/>
              <a:t> </a:t>
            </a:r>
          </a:p>
          <a:p>
            <a:r>
              <a:rPr lang="en-GB" dirty="0" err="1"/>
              <a:t>Adrodd</a:t>
            </a:r>
            <a:r>
              <a:rPr lang="en-GB" dirty="0"/>
              <a:t> yn </a:t>
            </a:r>
            <a:r>
              <a:rPr lang="en-GB" dirty="0" err="1"/>
              <a:t>ôl</a:t>
            </a:r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4400" y="2330533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Case study:</a:t>
            </a:r>
          </a:p>
          <a:p>
            <a:r>
              <a:rPr lang="en-GB" i="1" dirty="0"/>
              <a:t>Christa</a:t>
            </a:r>
          </a:p>
          <a:p>
            <a:r>
              <a:rPr lang="en-GB" i="1" dirty="0"/>
              <a:t>Read</a:t>
            </a:r>
          </a:p>
          <a:p>
            <a:r>
              <a:rPr lang="en-GB" i="1" dirty="0"/>
              <a:t>Consider </a:t>
            </a:r>
          </a:p>
          <a:p>
            <a:r>
              <a:rPr lang="en-GB" i="1" dirty="0"/>
              <a:t>Feedback</a:t>
            </a:r>
          </a:p>
          <a:p>
            <a:endParaRPr lang="en-GB" i="1" dirty="0"/>
          </a:p>
        </p:txBody>
      </p:sp>
      <p:pic>
        <p:nvPicPr>
          <p:cNvPr id="5" name="Picture 3" descr="C:\Users\l.roberts\AppData\Local\Microsoft\Windows\Temporary Internet Files\Content.IE5\FDGQFACQ\MC900056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381000"/>
            <a:ext cx="22098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58679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269" y="228600"/>
            <a:ext cx="8763000" cy="1399032"/>
          </a:xfrm>
        </p:spPr>
        <p:txBody>
          <a:bodyPr>
            <a:normAutofit fontScale="90000"/>
          </a:bodyPr>
          <a:lstStyle/>
          <a:p>
            <a:pPr algn="r"/>
            <a:br>
              <a:rPr lang="en-GB" sz="2400" dirty="0"/>
            </a:br>
            <a:br>
              <a:rPr lang="en-GB" sz="2400" dirty="0"/>
            </a:br>
            <a:r>
              <a:rPr lang="en-GB" sz="2700" dirty="0"/>
              <a:t>Reality: ‘</a:t>
            </a:r>
            <a:r>
              <a:rPr lang="en-GB" sz="2700" i="1" dirty="0"/>
              <a:t>Educational Psychologists and multiagency working’</a:t>
            </a:r>
            <a:br>
              <a:rPr lang="en-GB" sz="2700" dirty="0"/>
            </a:br>
            <a:r>
              <a:rPr lang="en-GB" sz="2400" dirty="0"/>
              <a:t>Gaskell &amp; </a:t>
            </a:r>
            <a:r>
              <a:rPr lang="en-GB" sz="2400" dirty="0" err="1"/>
              <a:t>Leadbetter</a:t>
            </a:r>
            <a:r>
              <a:rPr lang="en-GB" sz="2400" dirty="0"/>
              <a:t>, 2009 </a:t>
            </a:r>
            <a:br>
              <a:rPr lang="en-GB" sz="2400" dirty="0"/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31169" y="2136959"/>
            <a:ext cx="4038600" cy="4525963"/>
          </a:xfrm>
        </p:spPr>
        <p:txBody>
          <a:bodyPr>
            <a:normAutofit/>
          </a:bodyPr>
          <a:lstStyle/>
          <a:p>
            <a:r>
              <a:rPr lang="en-GB" dirty="0" err="1"/>
              <a:t>Materion</a:t>
            </a:r>
            <a:r>
              <a:rPr lang="en-GB" dirty="0"/>
              <a:t> o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broffesiynol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hystyried</a:t>
            </a:r>
            <a:endParaRPr lang="en-GB" dirty="0"/>
          </a:p>
          <a:p>
            <a:r>
              <a:rPr lang="en-GB" dirty="0"/>
              <a:t>GAA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 o </a:t>
            </a:r>
            <a:r>
              <a:rPr lang="en-GB" dirty="0" err="1"/>
              <a:t>hunaniaeth</a:t>
            </a:r>
            <a:endParaRPr lang="en-GB" dirty="0"/>
          </a:p>
          <a:p>
            <a:r>
              <a:rPr lang="en-GB" dirty="0" err="1"/>
              <a:t>Eglurder</a:t>
            </a:r>
            <a:r>
              <a:rPr lang="en-GB" dirty="0"/>
              <a:t> </a:t>
            </a:r>
            <a:r>
              <a:rPr lang="en-GB" dirty="0" err="1"/>
              <a:t>ynglyn</a:t>
            </a:r>
            <a:r>
              <a:rPr lang="en-GB" dirty="0"/>
              <a:t> â </a:t>
            </a:r>
            <a:r>
              <a:rPr lang="en-GB" dirty="0" err="1"/>
              <a:t>rôl</a:t>
            </a:r>
            <a:r>
              <a:rPr lang="en-GB" dirty="0"/>
              <a:t> a </a:t>
            </a:r>
            <a:r>
              <a:rPr lang="en-GB" dirty="0" err="1"/>
              <a:t>datblygiad</a:t>
            </a:r>
            <a:r>
              <a:rPr lang="en-GB" dirty="0"/>
              <a:t> sgiliau </a:t>
            </a:r>
            <a:r>
              <a:rPr lang="en-GB" dirty="0" err="1"/>
              <a:t>personol</a:t>
            </a:r>
            <a:endParaRPr lang="en-GB" dirty="0"/>
          </a:p>
          <a:p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gryfderau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914" y="2161032"/>
            <a:ext cx="4038600" cy="4525963"/>
          </a:xfrm>
        </p:spPr>
        <p:txBody>
          <a:bodyPr>
            <a:normAutofit/>
          </a:bodyPr>
          <a:lstStyle/>
          <a:p>
            <a:r>
              <a:rPr lang="en-GB" i="1" dirty="0"/>
              <a:t>Issues of professional identity considered</a:t>
            </a:r>
          </a:p>
          <a:p>
            <a:r>
              <a:rPr lang="en-GB" i="1" dirty="0"/>
              <a:t>MAW enhanced feelings of professional identity</a:t>
            </a:r>
          </a:p>
          <a:p>
            <a:r>
              <a:rPr lang="en-GB" i="1" dirty="0"/>
              <a:t>Aided by clarification and development of own skills</a:t>
            </a:r>
          </a:p>
          <a:p>
            <a:r>
              <a:rPr lang="en-GB" i="1" dirty="0"/>
              <a:t>Working to strengths</a:t>
            </a:r>
          </a:p>
          <a:p>
            <a:r>
              <a:rPr lang="en-GB" sz="1700" dirty="0"/>
              <a:t>Gaskell &amp; </a:t>
            </a:r>
            <a:r>
              <a:rPr lang="en-GB" sz="1700" dirty="0" err="1"/>
              <a:t>Leadbetter</a:t>
            </a:r>
            <a:r>
              <a:rPr lang="en-GB" sz="1700" dirty="0"/>
              <a:t>, 2009</a:t>
            </a:r>
          </a:p>
        </p:txBody>
      </p:sp>
    </p:spTree>
    <p:extLst>
      <p:ext uri="{BB962C8B-B14F-4D97-AF65-F5344CB8AC3E}">
        <p14:creationId xmlns:p14="http://schemas.microsoft.com/office/powerpoint/2010/main" val="30631613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42386"/>
            <a:ext cx="8229600" cy="1399032"/>
          </a:xfrm>
        </p:spPr>
        <p:txBody>
          <a:bodyPr>
            <a:noAutofit/>
          </a:bodyPr>
          <a:lstStyle/>
          <a:p>
            <a:pPr algn="r"/>
            <a:br>
              <a:rPr lang="en-GB" sz="2400" dirty="0"/>
            </a:br>
            <a:r>
              <a:rPr lang="en-GB" sz="2400" dirty="0"/>
              <a:t>Reality : ‘The development of solution focused multi-agency meetings in a psychological service’</a:t>
            </a:r>
            <a:br>
              <a:rPr lang="en-GB" sz="2400" dirty="0"/>
            </a:br>
            <a:r>
              <a:rPr lang="en-GB" sz="2400" dirty="0"/>
              <a:t>Alexander &amp; Sked, 2010</a:t>
            </a:r>
            <a:br>
              <a:rPr lang="en-GB" sz="2400" dirty="0"/>
            </a:br>
            <a:endParaRPr lang="cy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2400" y="1524001"/>
            <a:ext cx="4495800" cy="5105399"/>
          </a:xfrm>
        </p:spPr>
        <p:txBody>
          <a:bodyPr>
            <a:noAutofit/>
          </a:bodyPr>
          <a:lstStyle/>
          <a:p>
            <a:r>
              <a:rPr lang="en-GB" sz="1800" dirty="0" err="1">
                <a:cs typeface="Arial" panose="020B0604020202020204" pitchFamily="34" charset="0"/>
              </a:rPr>
              <a:t>Datblygwyd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strwythur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penodol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i’r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cyfarfodydd</a:t>
            </a:r>
            <a:endParaRPr lang="en-GB" sz="1800" dirty="0">
              <a:cs typeface="Arial" panose="020B0604020202020204" pitchFamily="34" charset="0"/>
            </a:endParaRPr>
          </a:p>
          <a:p>
            <a:r>
              <a:rPr lang="en-GB" sz="1800" dirty="0">
                <a:cs typeface="Arial" panose="020B0604020202020204" pitchFamily="34" charset="0"/>
              </a:rPr>
              <a:t>Egwyddorion yn </a:t>
            </a:r>
            <a:r>
              <a:rPr lang="en-GB" sz="1800" dirty="0" err="1">
                <a:cs typeface="Arial" panose="020B0604020202020204" pitchFamily="34" charset="0"/>
              </a:rPr>
              <a:t>ffocysu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ar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ddatrysiad</a:t>
            </a:r>
            <a:r>
              <a:rPr lang="en-GB" sz="1800" dirty="0">
                <a:cs typeface="Arial" panose="020B0604020202020204" pitchFamily="34" charset="0"/>
              </a:rPr>
              <a:t> </a:t>
            </a: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Does dim </a:t>
            </a:r>
            <a:r>
              <a:rPr lang="en-GB" sz="1800" dirty="0" err="1">
                <a:cs typeface="Arial" panose="020B0604020202020204" pitchFamily="34" charset="0"/>
              </a:rPr>
              <a:t>angen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deall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gwraidd</a:t>
            </a:r>
            <a:r>
              <a:rPr lang="en-GB" sz="1800" dirty="0">
                <a:cs typeface="Arial" panose="020B0604020202020204" pitchFamily="34" charset="0"/>
              </a:rPr>
              <a:t> y </a:t>
            </a:r>
            <a:r>
              <a:rPr lang="en-GB" sz="1800" dirty="0" err="1">
                <a:cs typeface="Arial" panose="020B0604020202020204" pitchFamily="34" charset="0"/>
              </a:rPr>
              <a:t>broblem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Mae </a:t>
            </a:r>
            <a:r>
              <a:rPr lang="en-GB" sz="1800" dirty="0" err="1">
                <a:cs typeface="Arial" panose="020B0604020202020204" pitchFamily="34" charset="0"/>
              </a:rPr>
              <a:t>goliau</a:t>
            </a:r>
            <a:r>
              <a:rPr lang="en-GB" sz="1800" dirty="0">
                <a:cs typeface="Arial" panose="020B0604020202020204" pitchFamily="34" charset="0"/>
              </a:rPr>
              <a:t> yn </a:t>
            </a:r>
            <a:r>
              <a:rPr lang="en-GB" sz="1800" dirty="0" err="1">
                <a:cs typeface="Arial" panose="020B0604020202020204" pitchFamily="34" charset="0"/>
              </a:rPr>
              <a:t>ganolog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Dim bod yn rhan, dim </a:t>
            </a:r>
            <a:r>
              <a:rPr lang="en-GB" sz="1800" dirty="0" err="1">
                <a:cs typeface="Arial" panose="020B0604020202020204" pitchFamily="34" charset="0"/>
              </a:rPr>
              <a:t>newid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 err="1">
                <a:cs typeface="Arial" panose="020B0604020202020204" pitchFamily="34" charset="0"/>
              </a:rPr>
              <a:t>Nodir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amser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gorffen</a:t>
            </a:r>
            <a:r>
              <a:rPr lang="en-GB" sz="1800" dirty="0">
                <a:cs typeface="Arial" panose="020B0604020202020204" pitchFamily="34" charset="0"/>
              </a:rPr>
              <a:t> y </a:t>
            </a:r>
            <a:r>
              <a:rPr lang="en-GB" sz="1800" dirty="0" err="1">
                <a:cs typeface="Arial" panose="020B0604020202020204" pitchFamily="34" charset="0"/>
              </a:rPr>
              <a:t>cyfarfod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Un </a:t>
            </a:r>
            <a:r>
              <a:rPr lang="en-GB" sz="1800" dirty="0" err="1">
                <a:cs typeface="Arial" panose="020B0604020202020204" pitchFamily="34" charset="0"/>
              </a:rPr>
              <a:t>newid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bach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Mae </a:t>
            </a:r>
            <a:r>
              <a:rPr lang="en-GB" sz="1800" dirty="0" err="1">
                <a:cs typeface="Arial" panose="020B0604020202020204" pitchFamily="34" charset="0"/>
              </a:rPr>
              <a:t>wastad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eithriad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i</a:t>
            </a:r>
            <a:r>
              <a:rPr lang="en-GB" sz="1800" dirty="0">
                <a:cs typeface="Arial" panose="020B0604020202020204" pitchFamily="34" charset="0"/>
              </a:rPr>
              <a:t> bob problem</a:t>
            </a:r>
          </a:p>
          <a:p>
            <a:pPr lvl="1"/>
            <a:r>
              <a:rPr lang="en-GB" sz="1800" dirty="0" err="1">
                <a:cs typeface="Arial" panose="020B0604020202020204" pitchFamily="34" charset="0"/>
              </a:rPr>
              <a:t>Os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ydy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e’n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gweithio</a:t>
            </a:r>
            <a:r>
              <a:rPr lang="en-GB" sz="1800" dirty="0">
                <a:cs typeface="Arial" panose="020B0604020202020204" pitchFamily="34" charset="0"/>
              </a:rPr>
              <a:t>, </a:t>
            </a:r>
            <a:r>
              <a:rPr lang="en-GB" sz="1800" dirty="0" err="1">
                <a:cs typeface="Arial" panose="020B0604020202020204" pitchFamily="34" charset="0"/>
              </a:rPr>
              <a:t>gwnewch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fwy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ohono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Mae gan </a:t>
            </a:r>
            <a:r>
              <a:rPr lang="en-GB" sz="1800" dirty="0" err="1">
                <a:cs typeface="Arial" panose="020B0604020202020204" pitchFamily="34" charset="0"/>
              </a:rPr>
              <a:t>bobl</a:t>
            </a:r>
            <a:r>
              <a:rPr lang="en-GB" sz="1800" dirty="0">
                <a:cs typeface="Arial" panose="020B0604020202020204" pitchFamily="34" charset="0"/>
              </a:rPr>
              <a:t> </a:t>
            </a:r>
            <a:r>
              <a:rPr lang="en-GB" sz="1800" dirty="0" err="1">
                <a:cs typeface="Arial" panose="020B0604020202020204" pitchFamily="34" charset="0"/>
              </a:rPr>
              <a:t>gyfoeth</a:t>
            </a:r>
            <a:r>
              <a:rPr lang="en-GB" sz="1800" dirty="0">
                <a:cs typeface="Arial" panose="020B0604020202020204" pitchFamily="34" charset="0"/>
              </a:rPr>
              <a:t> o </a:t>
            </a:r>
            <a:r>
              <a:rPr lang="en-GB" sz="1800" dirty="0" err="1">
                <a:cs typeface="Arial" panose="020B0604020202020204" pitchFamily="34" charset="0"/>
              </a:rPr>
              <a:t>adnoddau</a:t>
            </a:r>
            <a:endParaRPr lang="en-GB" sz="1800" dirty="0">
              <a:cs typeface="Arial" panose="020B0604020202020204" pitchFamily="34" charset="0"/>
            </a:endParaRPr>
          </a:p>
          <a:p>
            <a:pPr lvl="1"/>
            <a:r>
              <a:rPr lang="en-GB" sz="1800" dirty="0">
                <a:cs typeface="Arial" panose="020B0604020202020204" pitchFamily="34" charset="0"/>
              </a:rPr>
              <a:t>Gellir </a:t>
            </a:r>
            <a:r>
              <a:rPr lang="en-GB" sz="1800" dirty="0" err="1">
                <a:cs typeface="Arial" panose="020B0604020202020204" pitchFamily="34" charset="0"/>
              </a:rPr>
              <a:t>cymhwyso</a:t>
            </a:r>
            <a:r>
              <a:rPr lang="en-GB" sz="1800" dirty="0">
                <a:cs typeface="Arial" panose="020B0604020202020204" pitchFamily="34" charset="0"/>
              </a:rPr>
              <a:t> CPG i’r model hwn</a:t>
            </a:r>
          </a:p>
          <a:p>
            <a:pPr marL="64008" indent="0">
              <a:buNone/>
            </a:pPr>
            <a:endParaRPr lang="cy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24001"/>
            <a:ext cx="4267200" cy="4724400"/>
          </a:xfrm>
        </p:spPr>
        <p:txBody>
          <a:bodyPr>
            <a:noAutofit/>
          </a:bodyPr>
          <a:lstStyle/>
          <a:p>
            <a:r>
              <a:rPr lang="en-GB" sz="1800" i="1" dirty="0"/>
              <a:t>A distinctive meeting structure developed</a:t>
            </a:r>
          </a:p>
          <a:p>
            <a:r>
              <a:rPr lang="en-GB" sz="1800" i="1" dirty="0"/>
              <a:t>Solution focused principles -</a:t>
            </a:r>
          </a:p>
          <a:p>
            <a:pPr lvl="1"/>
            <a:r>
              <a:rPr lang="en-GB" sz="1800" i="1" dirty="0"/>
              <a:t>No need to understand cause of problem</a:t>
            </a:r>
          </a:p>
          <a:p>
            <a:pPr lvl="1"/>
            <a:r>
              <a:rPr lang="en-GB" sz="1800" i="1" dirty="0"/>
              <a:t>Goals are central</a:t>
            </a:r>
          </a:p>
          <a:p>
            <a:pPr lvl="1"/>
            <a:r>
              <a:rPr lang="en-GB" sz="1800" i="1" dirty="0"/>
              <a:t>No sign up, no change</a:t>
            </a:r>
          </a:p>
          <a:p>
            <a:pPr lvl="1"/>
            <a:r>
              <a:rPr lang="en-GB" sz="1800" i="1" dirty="0"/>
              <a:t>End time of meeting stated</a:t>
            </a:r>
          </a:p>
          <a:p>
            <a:pPr lvl="1"/>
            <a:r>
              <a:rPr lang="en-GB" sz="1800" i="1" dirty="0"/>
              <a:t>One small change</a:t>
            </a:r>
          </a:p>
          <a:p>
            <a:pPr lvl="1"/>
            <a:r>
              <a:rPr lang="en-GB" sz="1800" i="1" dirty="0"/>
              <a:t>Always exceptions to problems</a:t>
            </a:r>
          </a:p>
          <a:p>
            <a:pPr lvl="1"/>
            <a:r>
              <a:rPr lang="en-GB" sz="1800" i="1" dirty="0"/>
              <a:t>If it works, do more of it</a:t>
            </a:r>
          </a:p>
          <a:p>
            <a:pPr lvl="1"/>
            <a:r>
              <a:rPr lang="en-GB" sz="1800" i="1" dirty="0"/>
              <a:t>People have a wealth of resources</a:t>
            </a:r>
          </a:p>
          <a:p>
            <a:pPr lvl="1"/>
            <a:r>
              <a:rPr lang="en-GB" sz="1800" i="1" dirty="0"/>
              <a:t>PCP can be applied in this model</a:t>
            </a:r>
          </a:p>
          <a:p>
            <a:endParaRPr lang="cy-GB" sz="2000" dirty="0"/>
          </a:p>
        </p:txBody>
      </p:sp>
    </p:spTree>
    <p:extLst>
      <p:ext uri="{BB962C8B-B14F-4D97-AF65-F5344CB8AC3E}">
        <p14:creationId xmlns:p14="http://schemas.microsoft.com/office/powerpoint/2010/main" val="29218269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8827B8-3314-44F3-878B-DAFFC7C48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/Further Reading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535244-5066-469C-B116-D32B78DC7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Microsoft Word - Integrated Working A Review of the Evidence report.doc (ioe.ac.uk)</a:t>
            </a:r>
            <a:endParaRPr lang="en-GB" dirty="0"/>
          </a:p>
          <a:p>
            <a:r>
              <a:rPr lang="en-GB">
                <a:hlinkClick r:id="rId3"/>
              </a:rPr>
              <a:t>multi-agency-working-research-to-support-the-final-report-of-the-evaluation-of-the-social-services-and-well-being-wales-act-2014.pdf</a:t>
            </a:r>
            <a:endParaRPr lang="en-GB"/>
          </a:p>
          <a:p>
            <a:r>
              <a:rPr lang="en-GB" dirty="0">
                <a:hlinkClick r:id="rId4"/>
              </a:rPr>
              <a:t>Dixon_et_al_2022_Supporting_the_multi.pdf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56531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err="1"/>
              <a:t>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Alexander, S. &amp; </a:t>
            </a:r>
            <a:r>
              <a:rPr lang="en-GB" sz="1600" dirty="0" err="1"/>
              <a:t>Sked,H</a:t>
            </a:r>
            <a:r>
              <a:rPr lang="en-GB" sz="1600" dirty="0"/>
              <a:t>. ( 2010) ‘The development of solution focused multi-agency meetings in a psychological service’. </a:t>
            </a:r>
            <a:r>
              <a:rPr lang="en-GB" sz="1600" i="1" dirty="0"/>
              <a:t>Educational Psychology in Practice</a:t>
            </a:r>
            <a:r>
              <a:rPr lang="en-GB" sz="1600" dirty="0"/>
              <a:t>. Vol 26, No 3, September 2010, 239-249</a:t>
            </a:r>
          </a:p>
          <a:p>
            <a:r>
              <a:rPr lang="en-GB" sz="1600" dirty="0"/>
              <a:t>Atkinson, M. Wilkin, A. Stott, A. Doherty. P &amp; Kinder, K. (2002) ‘multi-agency working: a detailed study’. Slough: NFER</a:t>
            </a:r>
          </a:p>
          <a:p>
            <a:r>
              <a:rPr lang="en-GB" sz="1600" dirty="0"/>
              <a:t>Gaskell, S. &amp; </a:t>
            </a:r>
            <a:r>
              <a:rPr lang="en-GB" sz="1600" dirty="0" err="1"/>
              <a:t>Leadbetter,J</a:t>
            </a:r>
            <a:r>
              <a:rPr lang="en-GB" sz="1600" dirty="0"/>
              <a:t>. ( 2009) ‘Educational psychologists and multi-agency working: exploring professional identity’. </a:t>
            </a:r>
            <a:r>
              <a:rPr lang="en-GB" sz="1600" i="1" dirty="0"/>
              <a:t>Educational Psychology in Practice</a:t>
            </a:r>
            <a:r>
              <a:rPr lang="en-GB" sz="1600" dirty="0"/>
              <a:t>. </a:t>
            </a:r>
            <a:r>
              <a:rPr lang="en-GB" sz="1600" dirty="0" err="1"/>
              <a:t>Vol</a:t>
            </a:r>
            <a:r>
              <a:rPr lang="en-GB" sz="1600" dirty="0"/>
              <a:t> 25. No2. June 2009, 97-111</a:t>
            </a:r>
          </a:p>
          <a:p>
            <a:r>
              <a:rPr lang="en-GB" sz="1600" dirty="0"/>
              <a:t>Gasper, M. ( 2010) </a:t>
            </a:r>
            <a:r>
              <a:rPr lang="en-GB" sz="1600" i="1" dirty="0"/>
              <a:t>Multi-agency Working in the Early Years. Challenges and Opportunities. </a:t>
            </a:r>
            <a:r>
              <a:rPr lang="en-GB" sz="1600" dirty="0"/>
              <a:t>London: Sage</a:t>
            </a:r>
          </a:p>
          <a:p>
            <a:r>
              <a:rPr lang="cy-GB" sz="1600" dirty="0" err="1"/>
              <a:t>Greater</a:t>
            </a:r>
            <a:r>
              <a:rPr lang="cy-GB" sz="1600" dirty="0"/>
              <a:t> </a:t>
            </a:r>
            <a:r>
              <a:rPr lang="cy-GB" sz="1600" dirty="0" err="1"/>
              <a:t>Shankill</a:t>
            </a:r>
            <a:r>
              <a:rPr lang="cy-GB" sz="1600" dirty="0"/>
              <a:t> </a:t>
            </a:r>
            <a:r>
              <a:rPr lang="cy-GB" sz="1600" dirty="0" err="1"/>
              <a:t>Partnership</a:t>
            </a:r>
            <a:r>
              <a:rPr lang="cy-GB" sz="1600" dirty="0"/>
              <a:t> (2014) </a:t>
            </a:r>
            <a:r>
              <a:rPr lang="cy-GB" sz="1600" dirty="0" err="1"/>
              <a:t>Integrated</a:t>
            </a:r>
            <a:r>
              <a:rPr lang="cy-GB" sz="1600" dirty="0"/>
              <a:t> Services </a:t>
            </a:r>
            <a:r>
              <a:rPr lang="cy-GB" sz="1600" dirty="0" err="1"/>
              <a:t>for</a:t>
            </a:r>
            <a:r>
              <a:rPr lang="cy-GB" sz="1600" dirty="0"/>
              <a:t> </a:t>
            </a:r>
            <a:r>
              <a:rPr lang="cy-GB" sz="1600" dirty="0" err="1"/>
              <a:t>Children</a:t>
            </a:r>
            <a:r>
              <a:rPr lang="cy-GB" sz="1600" dirty="0"/>
              <a:t> and Young </a:t>
            </a:r>
            <a:r>
              <a:rPr lang="cy-GB" sz="1600" dirty="0" err="1"/>
              <a:t>People</a:t>
            </a:r>
            <a:r>
              <a:rPr lang="cy-GB" sz="1600" dirty="0"/>
              <a:t>. </a:t>
            </a:r>
            <a:r>
              <a:rPr lang="cy-GB" sz="1600" dirty="0" err="1"/>
              <a:t>Available</a:t>
            </a:r>
            <a:r>
              <a:rPr lang="cy-GB" sz="1600" dirty="0"/>
              <a:t> at  </a:t>
            </a:r>
            <a:r>
              <a:rPr lang="cy-GB" sz="1600" dirty="0">
                <a:hlinkClick r:id="rId2"/>
              </a:rPr>
              <a:t>http://greatershankillpartnership.org/integrated-services-iscyp.html</a:t>
            </a:r>
            <a:r>
              <a:rPr lang="cy-GB" sz="1600" dirty="0"/>
              <a:t> [ </a:t>
            </a:r>
            <a:r>
              <a:rPr lang="cy-GB" sz="1600" dirty="0" err="1"/>
              <a:t>Accessed</a:t>
            </a:r>
            <a:r>
              <a:rPr lang="cy-GB" sz="1600" dirty="0"/>
              <a:t> 4.11.14]</a:t>
            </a:r>
          </a:p>
          <a:p>
            <a:r>
              <a:rPr lang="en-GB" sz="1600" dirty="0"/>
              <a:t>Walker, G. (2018) </a:t>
            </a:r>
            <a:r>
              <a:rPr lang="en-GB" sz="1600" i="1" dirty="0"/>
              <a:t>Working Together for Children. A critical Introduction to Multi agency working</a:t>
            </a:r>
            <a:r>
              <a:rPr lang="en-GB" sz="1600" dirty="0"/>
              <a:t>. London: Continuum</a:t>
            </a:r>
          </a:p>
          <a:p>
            <a:pPr marL="64008" indent="0">
              <a:buNone/>
            </a:pPr>
            <a:endParaRPr lang="cy-GB" sz="1600" dirty="0"/>
          </a:p>
          <a:p>
            <a:endParaRPr lang="cy-GB" sz="32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6154200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A0D83DA8850E24F977D76094D2074AC" ma:contentTypeVersion="12" ma:contentTypeDescription="Create a new document." ma:contentTypeScope="" ma:versionID="ecc340f5c58a6f1ce9451955456970a7">
  <xsd:schema xmlns:xsd="http://www.w3.org/2001/XMLSchema" xmlns:xs="http://www.w3.org/2001/XMLSchema" xmlns:p="http://schemas.microsoft.com/office/2006/metadata/properties" xmlns:ns3="5e4866c9-5473-4b36-a248-8ce6a7a4bde8" xmlns:ns4="1f9d1f62-2b66-4e13-be38-f795d411800a" targetNamespace="http://schemas.microsoft.com/office/2006/metadata/properties" ma:root="true" ma:fieldsID="ece09fc101d81398e5073abfb0c63ec6" ns3:_="" ns4:_="">
    <xsd:import namespace="5e4866c9-5473-4b36-a248-8ce6a7a4bde8"/>
    <xsd:import namespace="1f9d1f62-2b66-4e13-be38-f795d411800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e4866c9-5473-4b36-a248-8ce6a7a4bde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f9d1f62-2b66-4e13-be38-f795d411800a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19122DD-E713-4C41-B80D-0FD17FD5CBE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e4866c9-5473-4b36-a248-8ce6a7a4bde8"/>
    <ds:schemaRef ds:uri="1f9d1f62-2b66-4e13-be38-f795d411800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4C9FE33-A7CB-4FED-B4F9-B192FFD3A68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3C9A0AD-B88E-42E3-A6AB-8D7CF07DCB56}">
  <ds:schemaRefs>
    <ds:schemaRef ds:uri="http://purl.org/dc/elements/1.1/"/>
    <ds:schemaRef ds:uri="http://schemas.microsoft.com/office/2006/metadata/properties"/>
    <ds:schemaRef ds:uri="5e4866c9-5473-4b36-a248-8ce6a7a4bde8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1f9d1f62-2b66-4e13-be38-f795d411800a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533</TotalTime>
  <Words>1500</Words>
  <Application>Microsoft Office PowerPoint</Application>
  <PresentationFormat>On-screen Show (4:3)</PresentationFormat>
  <Paragraphs>251</Paragraphs>
  <Slides>25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Roboto</vt:lpstr>
      <vt:lpstr>Verdana</vt:lpstr>
      <vt:lpstr>Wingdings 2</vt:lpstr>
      <vt:lpstr>Verve</vt:lpstr>
      <vt:lpstr>ECES6019/C Gwneud Gwahaniaeth/ Making a Difference</vt:lpstr>
      <vt:lpstr>Gorolwg  Overview</vt:lpstr>
      <vt:lpstr>PowerPoint Presentation</vt:lpstr>
      <vt:lpstr>Modelau o weithio amlasiantaethol: 1 Models of multi-agency work: 1 ( Walker 2018)</vt:lpstr>
      <vt:lpstr>Panel amlasiantaethol Multi-agency panel Nodweddion / Features</vt:lpstr>
      <vt:lpstr>Panel amlasiantaethol Multi-agency panel Buddiannau / Benefits</vt:lpstr>
      <vt:lpstr>Panel amlasiantaethol Multi-agency panel Heriau / Challenges</vt:lpstr>
      <vt:lpstr>Esiamplau o Banelau Amlasiantaethol Examples of Multi-Agency Panels</vt:lpstr>
      <vt:lpstr>Modelau o weithio amlasiataethol:2 Models of multi-agency work:2</vt:lpstr>
      <vt:lpstr>Tîm amlasiantaethol Multi-agency team Nodweddion / Features</vt:lpstr>
      <vt:lpstr>Tîm amlasiantaethol Multi-agency team Buddiannau / Benefits</vt:lpstr>
      <vt:lpstr>Tîm amlasiantaethol Multi-agency team Heriau / Challenges</vt:lpstr>
      <vt:lpstr>Esiamplau o dîmau amlasiantaethol Examples of multi-agency teams</vt:lpstr>
      <vt:lpstr>Tasg/Task 1</vt:lpstr>
      <vt:lpstr>Modelau o weithio amlasiantaethol: 3 Models of multi-agency work: 3</vt:lpstr>
      <vt:lpstr>Gwasanaeth Integredig Integrated Service Nodweddion / Features</vt:lpstr>
      <vt:lpstr>Gwasanaeth Integredig Integrated Service Buddiannau / Benefits</vt:lpstr>
      <vt:lpstr>Gwasanaeth Integredig Integrated Service Heriau / Challenges</vt:lpstr>
      <vt:lpstr>Esiamplau o Wasanaethau Integredig Examples of Integrated Services</vt:lpstr>
      <vt:lpstr> Canolfanau Plant a Theulu Integredig The Integrated Children’s Centres </vt:lpstr>
      <vt:lpstr>Tasg/Task</vt:lpstr>
      <vt:lpstr>  Reality: ‘Educational Psychologists and multiagency working’ Gaskell &amp; Leadbetter, 2009  </vt:lpstr>
      <vt:lpstr> Reality : ‘The development of solution focused multi-agency meetings in a psychological service’ Alexander &amp; Sked, 2010 </vt:lpstr>
      <vt:lpstr>Darllen pellach/Further Reading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Alison Murphy</cp:lastModifiedBy>
  <cp:revision>42</cp:revision>
  <dcterms:created xsi:type="dcterms:W3CDTF">2014-10-28T14:51:31Z</dcterms:created>
  <dcterms:modified xsi:type="dcterms:W3CDTF">2023-11-06T10:14:21Z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0x0101000A0D83DA8850E24F977D76094D2074AC</vt:lpwstr>
  </property>
</Properties>
</file>