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omments/modernComment_146_AD804C30.xml" ContentType="application/vnd.ms-powerpoint.comments+xml"/>
  <Override PartName="/ppt/comments/modernComment_103_3C156E9D.xml" ContentType="application/vnd.ms-powerpoint.comments+xml"/>
  <Override PartName="/ppt/comments/modernComment_101_19F08E07.xml" ContentType="application/vnd.ms-powerpoint.comments+xml"/>
  <Override PartName="/ppt/comments/modernComment_105_DA8D03EF.xml" ContentType="application/vnd.ms-powerpoint.comments+xml"/>
  <Override PartName="/ppt/comments/modernComment_108_31E9BE5D.xml" ContentType="application/vnd.ms-powerpoint.comments+xml"/>
  <Override PartName="/ppt/comments/modernComment_109_2B7CF3BB.xml" ContentType="application/vnd.ms-powerpoint.comments+xml"/>
  <Override PartName="/ppt/comments/modernComment_10C_FDEA17AC.xml" ContentType="application/vnd.ms-powerpoint.comments+xml"/>
  <Override PartName="/ppt/comments/modernComment_10B_D6DA4C79.xml" ContentType="application/vnd.ms-powerpoint.comments+xml"/>
  <Override PartName="/ppt/comments/modernComment_10A_265F45CD.xml" ContentType="application/vnd.ms-powerpoint.comments+xml"/>
  <Override PartName="/ppt/comments/modernComment_154_1D0F01AF.xml" ContentType="application/vnd.ms-powerpoint.comments+xml"/>
  <Override PartName="/docMetadata/LabelInfo.xml" ContentType="application/vnd.ms-office.classificationlabels+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1"/>
  </p:notesMasterIdLst>
  <p:handoutMasterIdLst>
    <p:handoutMasterId r:id="rId22"/>
  </p:handoutMasterIdLst>
  <p:sldIdLst>
    <p:sldId id="325" r:id="rId5"/>
    <p:sldId id="326" r:id="rId6"/>
    <p:sldId id="259" r:id="rId7"/>
    <p:sldId id="257" r:id="rId8"/>
    <p:sldId id="261" r:id="rId9"/>
    <p:sldId id="264" r:id="rId10"/>
    <p:sldId id="265" r:id="rId11"/>
    <p:sldId id="268" r:id="rId12"/>
    <p:sldId id="267" r:id="rId13"/>
    <p:sldId id="266" r:id="rId14"/>
    <p:sldId id="340" r:id="rId15"/>
    <p:sldId id="263" r:id="rId16"/>
    <p:sldId id="341" r:id="rId17"/>
    <p:sldId id="342" r:id="rId18"/>
    <p:sldId id="343" r:id="rId19"/>
    <p:sldId id="34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8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F67247DD-4701-49BE-3AA4-71991CD77E6C}" name="jawad khan" initials="jk" userId="c75d6214750d5d16" providerId="Windows Live"/>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240" autoAdjust="0"/>
  </p:normalViewPr>
  <p:slideViewPr>
    <p:cSldViewPr snapToGrid="0">
      <p:cViewPr varScale="1">
        <p:scale>
          <a:sx n="69" d="100"/>
          <a:sy n="69" d="100"/>
        </p:scale>
        <p:origin x="780" y="66"/>
      </p:cViewPr>
      <p:guideLst>
        <p:guide pos="816"/>
        <p:guide orient="horz" pos="384"/>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1" d="100"/>
          <a:sy n="81" d="100"/>
        </p:scale>
        <p:origin x="2816"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comments/modernComment_10A_265F45CD.xml><?xml version="1.0" encoding="utf-8"?>
<p188:cmLst xmlns:a="http://schemas.openxmlformats.org/drawingml/2006/main" xmlns:r="http://schemas.openxmlformats.org/officeDocument/2006/relationships" xmlns:p188="http://schemas.microsoft.com/office/powerpoint/2018/8/main">
  <p188:cm id="{2765FC60-3FD3-4949-B09F-E0E6B7A01401}" authorId="{F67247DD-4701-49BE-3AA4-71991CD77E6C}" created="2026-10-14T20:36:12.598">
    <pc:sldMkLst xmlns:pc="http://schemas.microsoft.com/office/powerpoint/2013/main/command">
      <pc:docMk/>
      <pc:sldMk cId="643777997" sldId="266"/>
    </pc:sldMkLst>
    <p188:txBody>
      <a:bodyPr/>
      <a:lstStyle/>
      <a:p>
        <a:r>
          <a:rPr lang="en-PK"/>
          <a:t>This approach people to make decisions about their community and eradicates current issues and helps them determine how their choice might affect people
</a:t>
        </a:r>
      </a:p>
    </p188:txBody>
  </p188:cm>
</p188:cmLst>
</file>

<file path=ppt/comments/modernComment_10B_D6DA4C79.xml><?xml version="1.0" encoding="utf-8"?>
<p188:cmLst xmlns:a="http://schemas.openxmlformats.org/drawingml/2006/main" xmlns:r="http://schemas.openxmlformats.org/officeDocument/2006/relationships" xmlns:p188="http://schemas.microsoft.com/office/powerpoint/2018/8/main">
  <p188:cm id="{BA1C8894-F794-4A3F-8EDA-199722118E47}" authorId="{F67247DD-4701-49BE-3AA4-71991CD77E6C}" created="2026-10-14T20:36:02.305">
    <pc:sldMkLst xmlns:pc="http://schemas.microsoft.com/office/powerpoint/2013/main/command">
      <pc:docMk/>
      <pc:sldMk cId="3604630649" sldId="267"/>
    </pc:sldMkLst>
    <p188:txBody>
      <a:bodyPr/>
      <a:lstStyle/>
      <a:p>
        <a:r>
          <a:rPr lang="en-PK"/>
          <a:t>Even small steps puts good impact
Reducing waste or making hospital buildings eco friendly</a:t>
        </a:r>
      </a:p>
    </p188:txBody>
  </p188:cm>
</p188:cmLst>
</file>

<file path=ppt/comments/modernComment_10C_FDEA17AC.xml><?xml version="1.0" encoding="utf-8"?>
<p188:cmLst xmlns:a="http://schemas.openxmlformats.org/drawingml/2006/main" xmlns:r="http://schemas.openxmlformats.org/officeDocument/2006/relationships" xmlns:p188="http://schemas.microsoft.com/office/powerpoint/2018/8/main">
  <p188:cm id="{EB0BD858-EAC9-421B-8F45-42D9167CAC11}" authorId="{F67247DD-4701-49BE-3AA4-71991CD77E6C}" created="2026-10-14T20:35:44.999">
    <pc:sldMkLst xmlns:pc="http://schemas.microsoft.com/office/powerpoint/2013/main/command">
      <pc:docMk/>
      <pc:sldMk cId="4259977132" sldId="268"/>
    </pc:sldMkLst>
    <p188:txBody>
      <a:bodyPr/>
      <a:lstStyle/>
      <a:p>
        <a:r>
          <a:rPr lang="en-PK"/>
          <a:t>Sometimes it’s all about meeting new people, engaging in some mindful activity and connect socially. Community activities helps achieve that</a:t>
        </a:r>
      </a:p>
    </p188:txBody>
  </p188:cm>
</p188:cmLst>
</file>

<file path=ppt/comments/modernComment_101_19F08E07.xml><?xml version="1.0" encoding="utf-8"?>
<p188:cmLst xmlns:a="http://schemas.openxmlformats.org/drawingml/2006/main" xmlns:r="http://schemas.openxmlformats.org/officeDocument/2006/relationships" xmlns:p188="http://schemas.microsoft.com/office/powerpoint/2018/8/main">
  <p188:cm id="{0DD43653-5CEB-42C5-9592-3B0EE17ED6E0}" authorId="{F67247DD-4701-49BE-3AA4-71991CD77E6C}" created="2026-10-14T20:34:39.075">
    <pc:sldMkLst xmlns:pc="http://schemas.microsoft.com/office/powerpoint/2013/main/command">
      <pc:docMk/>
      <pc:sldMk cId="435195399" sldId="257"/>
    </pc:sldMkLst>
    <p188:txBody>
      <a:bodyPr/>
      <a:lstStyle/>
      <a:p>
        <a:r>
          <a:rPr lang="en-PK"/>
          <a:t>If i state in simple words hospitals all focus does not have to be only providing intervention. They also need to think of the future generation and resources and research they might get help from</a:t>
        </a:r>
      </a:p>
    </p188:txBody>
  </p188:cm>
</p188:cmLst>
</file>

<file path=ppt/comments/modernComment_103_3C156E9D.xml><?xml version="1.0" encoding="utf-8"?>
<p188:cmLst xmlns:a="http://schemas.openxmlformats.org/drawingml/2006/main" xmlns:r="http://schemas.openxmlformats.org/officeDocument/2006/relationships" xmlns:p188="http://schemas.microsoft.com/office/powerpoint/2018/8/main">
  <p188:cm id="{D48F90CB-CBF7-44EE-869D-25FC9E35672B}" authorId="{F67247DD-4701-49BE-3AA4-71991CD77E6C}" created="2026-10-14T20:34:24.929">
    <pc:sldMkLst xmlns:pc="http://schemas.microsoft.com/office/powerpoint/2013/main/command">
      <pc:docMk/>
      <pc:sldMk cId="1008037533" sldId="259"/>
    </pc:sldMkLst>
    <p188:txBody>
      <a:bodyPr/>
      <a:lstStyle/>
      <a:p>
        <a:r>
          <a:rPr lang="en-PK"/>
          <a:t>For example, someone might be physically healthy but still struggle with chronic stress or faces social isolation. It tells us if someone isnt facing any illness it does not mean they are well</a:t>
        </a:r>
      </a:p>
    </p188:txBody>
  </p188:cm>
</p188:cmLst>
</file>

<file path=ppt/comments/modernComment_105_DA8D03EF.xml><?xml version="1.0" encoding="utf-8"?>
<p188:cmLst xmlns:a="http://schemas.openxmlformats.org/drawingml/2006/main" xmlns:r="http://schemas.openxmlformats.org/officeDocument/2006/relationships" xmlns:p188="http://schemas.microsoft.com/office/powerpoint/2018/8/main">
  <p188:cm id="{D7441BDC-D17A-4F52-9119-ABF7D24EBB1B}" authorId="{F67247DD-4701-49BE-3AA4-71991CD77E6C}" created="2026-10-14T20:35:06.604">
    <pc:sldMkLst xmlns:pc="http://schemas.microsoft.com/office/powerpoint/2013/main/command">
      <pc:docMk/>
      <pc:sldMk cId="3666674671" sldId="261"/>
    </pc:sldMkLst>
    <p188:txBody>
      <a:bodyPr/>
      <a:lstStyle/>
      <a:p>
        <a:r>
          <a:rPr lang="en-PK"/>
          <a:t>Imagine two people with the same health condition but completely different living situations. 
If we take two people facing similar illness but their living situation is different, one might show recovery earlier than person with low income or poor housing</a:t>
        </a:r>
      </a:p>
    </p188:txBody>
  </p188:cm>
</p188:cmLst>
</file>

<file path=ppt/comments/modernComment_108_31E9BE5D.xml><?xml version="1.0" encoding="utf-8"?>
<p188:cmLst xmlns:a="http://schemas.openxmlformats.org/drawingml/2006/main" xmlns:r="http://schemas.openxmlformats.org/officeDocument/2006/relationships" xmlns:p188="http://schemas.microsoft.com/office/powerpoint/2018/8/main">
  <p188:cm id="{18DF7956-8E94-4336-8B9C-607E90081027}" authorId="{F67247DD-4701-49BE-3AA4-71991CD77E6C}" created="2026-10-14T20:35:20.136">
    <ac:deMkLst xmlns:ac="http://schemas.microsoft.com/office/drawing/2013/main/command">
      <pc:docMk xmlns:pc="http://schemas.microsoft.com/office/powerpoint/2013/main/command"/>
      <pc:sldMk xmlns:pc="http://schemas.microsoft.com/office/powerpoint/2013/main/command" cId="837402205" sldId="264"/>
      <ac:spMk id="9" creationId="{0EA4E8A2-AF07-A18F-3B21-B08ECA236465}"/>
    </ac:deMkLst>
    <p188:txBody>
      <a:bodyPr/>
      <a:lstStyle/>
      <a:p>
        <a:r>
          <a:rPr lang="en-PK"/>
          <a:t>We always tell people to exercise and take part in morning walks but there’s a high possibility multiple people do not have access to safe and cleaner parks or enough break from their busy routines and multiple jobs</a:t>
        </a:r>
      </a:p>
    </p188:txBody>
  </p188:cm>
</p188:cmLst>
</file>

<file path=ppt/comments/modernComment_109_2B7CF3BB.xml><?xml version="1.0" encoding="utf-8"?>
<p188:cmLst xmlns:a="http://schemas.openxmlformats.org/drawingml/2006/main" xmlns:r="http://schemas.openxmlformats.org/officeDocument/2006/relationships" xmlns:p188="http://schemas.microsoft.com/office/powerpoint/2018/8/main">
  <p188:cm id="{355BB7CF-4906-4512-AD4D-0158F5BD11B6}" authorId="{F67247DD-4701-49BE-3AA4-71991CD77E6C}" created="2026-10-14T20:35:33.051">
    <pc:sldMkLst xmlns:pc="http://schemas.microsoft.com/office/powerpoint/2013/main/command">
      <pc:docMk/>
      <pc:sldMk cId="729609147" sldId="265"/>
    </pc:sldMkLst>
    <p188:txBody>
      <a:bodyPr/>
      <a:lstStyle/>
      <a:p>
        <a:r>
          <a:rPr lang="en-PK"/>
          <a:t>The most benefit here is that individuals don’t have to overlook everything, they are not alone because different professionals guide them properly</a:t>
        </a:r>
      </a:p>
    </p188:txBody>
  </p188:cm>
</p188:cmLst>
</file>

<file path=ppt/comments/modernComment_146_AD804C30.xml><?xml version="1.0" encoding="utf-8"?>
<p188:cmLst xmlns:a="http://schemas.openxmlformats.org/drawingml/2006/main" xmlns:r="http://schemas.openxmlformats.org/officeDocument/2006/relationships" xmlns:p188="http://schemas.microsoft.com/office/powerpoint/2018/8/main">
  <p188:cm id="{9FAED859-39D0-4464-8845-8F066E4CD5D1}" authorId="{F67247DD-4701-49BE-3AA4-71991CD77E6C}" created="2026-10-14T20:34:05.510">
    <pc:sldMkLst xmlns:pc="http://schemas.microsoft.com/office/powerpoint/2013/main/command">
      <pc:docMk/>
      <pc:sldMk cId="2910866480" sldId="326"/>
    </pc:sldMkLst>
    <p188:txBody>
      <a:bodyPr/>
      <a:lstStyle/>
      <a:p>
        <a:r>
          <a:rPr lang="en-PK"/>
          <a:t>Before this presentation, i think we ought to understand the importance of health and wellbeing and how is it affected by everyday things</a:t>
        </a:r>
      </a:p>
    </p188:txBody>
  </p188:cm>
</p188:cmLst>
</file>

<file path=ppt/comments/modernComment_154_1D0F01AF.xml><?xml version="1.0" encoding="utf-8"?>
<p188:cmLst xmlns:a="http://schemas.openxmlformats.org/drawingml/2006/main" xmlns:r="http://schemas.openxmlformats.org/officeDocument/2006/relationships" xmlns:p188="http://schemas.microsoft.com/office/powerpoint/2018/8/main">
  <p188:cm id="{8B8E2EBD-07ED-4CE7-BB41-EF52E9808EED}" authorId="{F67247DD-4701-49BE-3AA4-71991CD77E6C}" created="2026-10-14T20:36:21.626">
    <pc:sldMkLst xmlns:pc="http://schemas.microsoft.com/office/powerpoint/2013/main/command">
      <pc:docMk/>
      <pc:sldMk cId="487522735" sldId="340"/>
    </pc:sldMkLst>
    <p188:txBody>
      <a:bodyPr/>
      <a:lstStyle/>
      <a:p>
        <a:r>
          <a:rPr lang="en-PK"/>
          <a:t>For example, children growing up near busy roads are subjected to more air pollution thats why preventing certain diseases requires changing outside hospital</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10/14/2026</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10/14/2026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Hi everyone, my name is Alia Farooq and Before this presentation, </a:t>
            </a:r>
            <a:r>
              <a:rPr lang="en-US" dirty="0" smtClean="0"/>
              <a:t>I </a:t>
            </a:r>
            <a:r>
              <a:rPr lang="en-US" dirty="0" smtClean="0"/>
              <a:t>think we ought to understand the importance of health and wellbeing and how is it affected by everyday things </a:t>
            </a:r>
            <a:endParaRPr lang="en-US" dirty="0"/>
          </a:p>
        </p:txBody>
      </p:sp>
    </p:spTree>
    <p:extLst>
      <p:ext uri="{BB962C8B-B14F-4D97-AF65-F5344CB8AC3E}">
        <p14:creationId xmlns:p14="http://schemas.microsoft.com/office/powerpoint/2010/main" val="1852531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cap="none" dirty="0" smtClean="0"/>
              <a:t>The main purpose is to explore how public health depends more than just fighting illnesses. Whereas, poor housing, environmental problems, employment status, income and social participation impacts wellbeing of an individual.  </a:t>
            </a:r>
          </a:p>
          <a:p>
            <a:pPr marL="0" indent="0" algn="just">
              <a:buNone/>
            </a:pPr>
            <a:r>
              <a:rPr lang="en-US" sz="1200" cap="none" dirty="0" smtClean="0"/>
              <a:t>Let’s ask three major questions</a:t>
            </a:r>
          </a:p>
          <a:p>
            <a:pPr marL="0" indent="0" algn="just">
              <a:buNone/>
            </a:pPr>
            <a:r>
              <a:rPr lang="en-US" sz="1200" cap="none" dirty="0" smtClean="0"/>
              <a:t>How does social situation of a person impact wellbeing?</a:t>
            </a:r>
          </a:p>
          <a:p>
            <a:pPr marL="0" indent="0" algn="just">
              <a:buNone/>
            </a:pPr>
            <a:r>
              <a:rPr lang="en-US" sz="1200" cap="none" dirty="0" smtClean="0"/>
              <a:t>How does medical care influences environmental feasibility? </a:t>
            </a:r>
          </a:p>
          <a:p>
            <a:pPr marL="0" indent="0" algn="just">
              <a:buNone/>
            </a:pPr>
            <a:r>
              <a:rPr lang="en-US" sz="1200" cap="none" dirty="0" smtClean="0"/>
              <a:t>How can healthcare system provide services that does not affect future generation while completing present needs? </a:t>
            </a:r>
          </a:p>
          <a:p>
            <a:endParaRPr lang="en-PK" dirty="0"/>
          </a:p>
        </p:txBody>
      </p:sp>
    </p:spTree>
    <p:extLst>
      <p:ext uri="{BB962C8B-B14F-4D97-AF65-F5344CB8AC3E}">
        <p14:creationId xmlns:p14="http://schemas.microsoft.com/office/powerpoint/2010/main" val="3577183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smtClean="0"/>
              <a:t>Research purpose: finding out how health, lifestyle quality and social conditions are related. </a:t>
            </a:r>
          </a:p>
          <a:p>
            <a:pPr algn="just"/>
            <a:r>
              <a:rPr lang="en-US" sz="1200" dirty="0" smtClean="0"/>
              <a:t>Relating social condition to health includes looking at wider perspective of individual’s past and present living situation, their employment and age. </a:t>
            </a:r>
          </a:p>
          <a:p>
            <a:pPr algn="just"/>
            <a:r>
              <a:rPr lang="en-US" sz="1200" dirty="0" smtClean="0"/>
              <a:t>Limited housing causes individuals to get exposed in cold temperature, feel suffocated because of congested spaces which can directly affect mental, emotional and physical wellbeing. </a:t>
            </a:r>
          </a:p>
          <a:p>
            <a:pPr algn="just"/>
            <a:r>
              <a:rPr lang="en-US" sz="1200" dirty="0" smtClean="0"/>
              <a:t>Critical consideration: Person’s choices of a lifestyle plays an important role but for people who get limited resources or faces poverty, there are less ways to choose healthier options</a:t>
            </a:r>
          </a:p>
          <a:p>
            <a:endParaRPr lang="en-US" dirty="0"/>
          </a:p>
        </p:txBody>
      </p:sp>
    </p:spTree>
    <p:extLst>
      <p:ext uri="{BB962C8B-B14F-4D97-AF65-F5344CB8AC3E}">
        <p14:creationId xmlns:p14="http://schemas.microsoft.com/office/powerpoint/2010/main" val="57328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smtClean="0"/>
              <a:t>Sustainability of healthcare and development is the main focus and Research focus: how environmental factors impacts healthcare services </a:t>
            </a:r>
          </a:p>
          <a:p>
            <a:pPr algn="just"/>
            <a:r>
              <a:rPr lang="en-US" sz="1200" dirty="0" smtClean="0"/>
              <a:t>Healthcare system need to use several resources such as energy, water, medical tools, pharmaceutical products and transport. These activities continue to generate waste materials and carbon emissions. </a:t>
            </a:r>
          </a:p>
          <a:p>
            <a:pPr algn="just"/>
            <a:r>
              <a:rPr lang="en-US" sz="1200" dirty="0" smtClean="0"/>
              <a:t>Eco-friendly medical-social care system considers using resources in efficient manner, protecting its environment and improving its quality of service and long-term availability of resources for future generation</a:t>
            </a:r>
          </a:p>
          <a:p>
            <a:pPr algn="just"/>
            <a:r>
              <a:rPr lang="en-US" sz="1200" dirty="0" smtClean="0"/>
              <a:t>Critical viewpoint: Environmentally responsible healthcare system should not affect patient safety or worsen quality of services</a:t>
            </a:r>
          </a:p>
          <a:p>
            <a:endParaRPr lang="en-US" dirty="0"/>
          </a:p>
        </p:txBody>
      </p:sp>
    </p:spTree>
    <p:extLst>
      <p:ext uri="{BB962C8B-B14F-4D97-AF65-F5344CB8AC3E}">
        <p14:creationId xmlns:p14="http://schemas.microsoft.com/office/powerpoint/2010/main" val="1554145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a:t>
            </a:r>
            <a:r>
              <a:rPr lang="en-US" baseline="0" dirty="0" smtClean="0"/>
              <a:t> is a model which explains that why people health improvising is a basic actionable necessity </a:t>
            </a:r>
            <a:endParaRPr lang="en-US" dirty="0"/>
          </a:p>
        </p:txBody>
      </p:sp>
    </p:spTree>
    <p:extLst>
      <p:ext uri="{BB962C8B-B14F-4D97-AF65-F5344CB8AC3E}">
        <p14:creationId xmlns:p14="http://schemas.microsoft.com/office/powerpoint/2010/main" val="1579900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smtClean="0"/>
              <a:t>Focus individual approach</a:t>
            </a:r>
          </a:p>
          <a:p>
            <a:pPr marL="0" indent="0">
              <a:buNone/>
            </a:pPr>
            <a:endParaRPr lang="en-US" dirty="0" smtClean="0"/>
          </a:p>
          <a:p>
            <a:r>
              <a:rPr lang="en-US" dirty="0" smtClean="0"/>
              <a:t>Focus on health changes of each one</a:t>
            </a:r>
          </a:p>
          <a:p>
            <a:r>
              <a:rPr lang="en-US" dirty="0" smtClean="0"/>
              <a:t>Support the change </a:t>
            </a:r>
          </a:p>
          <a:p>
            <a:r>
              <a:rPr lang="en-US" dirty="0" smtClean="0"/>
              <a:t>May help with individual empowerment </a:t>
            </a:r>
          </a:p>
          <a:p>
            <a:pPr marL="0" indent="0">
              <a:buNone/>
            </a:pPr>
            <a:r>
              <a:rPr lang="en-US" dirty="0" smtClean="0"/>
              <a:t>It can ignore structural </a:t>
            </a:r>
            <a:r>
              <a:rPr lang="en-PK" dirty="0" smtClean="0"/>
              <a:t>discrimination</a:t>
            </a:r>
            <a:r>
              <a:rPr lang="en-US" dirty="0" smtClean="0"/>
              <a:t>.</a:t>
            </a:r>
            <a:br>
              <a:rPr lang="en-US" dirty="0" smtClean="0"/>
            </a:br>
            <a:r>
              <a:rPr lang="en-PK" b="1" dirty="0" smtClean="0"/>
              <a:t>Social determinants approach</a:t>
            </a:r>
            <a:endParaRPr lang="en-US" b="1" dirty="0" smtClean="0"/>
          </a:p>
          <a:p>
            <a:pPr marL="0" indent="0">
              <a:buNone/>
            </a:pPr>
            <a:endParaRPr lang="en-US" dirty="0" smtClean="0"/>
          </a:p>
          <a:p>
            <a:r>
              <a:rPr lang="en-US" dirty="0" smtClean="0"/>
              <a:t>Check structural and social influences</a:t>
            </a:r>
          </a:p>
          <a:p>
            <a:r>
              <a:rPr lang="en-US" dirty="0" smtClean="0"/>
              <a:t>Focus </a:t>
            </a:r>
            <a:r>
              <a:rPr lang="en-PK" dirty="0" smtClean="0"/>
              <a:t>environmental</a:t>
            </a:r>
            <a:r>
              <a:rPr lang="en-US" dirty="0" smtClean="0"/>
              <a:t> and financial hurdles</a:t>
            </a:r>
          </a:p>
          <a:p>
            <a:r>
              <a:rPr lang="en-US" dirty="0" smtClean="0"/>
              <a:t>Find uneven </a:t>
            </a:r>
            <a:r>
              <a:rPr lang="en-PK" dirty="0" smtClean="0"/>
              <a:t>opportunities</a:t>
            </a:r>
            <a:endParaRPr lang="en-US" dirty="0" smtClean="0"/>
          </a:p>
          <a:p>
            <a:r>
              <a:rPr lang="en-US" dirty="0" smtClean="0"/>
              <a:t>It may need </a:t>
            </a:r>
            <a:r>
              <a:rPr lang="en-PK" dirty="0" smtClean="0"/>
              <a:t>Cross-sectoral</a:t>
            </a:r>
            <a:r>
              <a:rPr lang="en-US" dirty="0" smtClean="0"/>
              <a:t> coordination  </a:t>
            </a:r>
          </a:p>
          <a:p>
            <a:endParaRPr lang="en-US" dirty="0" smtClean="0"/>
          </a:p>
          <a:p>
            <a:endParaRPr lang="en-US" dirty="0"/>
          </a:p>
        </p:txBody>
      </p:sp>
    </p:spTree>
    <p:extLst>
      <p:ext uri="{BB962C8B-B14F-4D97-AF65-F5344CB8AC3E}">
        <p14:creationId xmlns:p14="http://schemas.microsoft.com/office/powerpoint/2010/main" val="704156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0138683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Social </a:t>
            </a:r>
            <a:r>
              <a:rPr lang="en-US" dirty="0" err="1" smtClean="0"/>
              <a:t>PrescribingSometimes</a:t>
            </a:r>
            <a:r>
              <a:rPr lang="en-US" dirty="0" smtClean="0"/>
              <a:t> it’s all about meeting new people, engaging in some mindful activity and connect socially. Community activities helps achieve that</a:t>
            </a:r>
          </a:p>
          <a:p>
            <a:endParaRPr lang="en-US" dirty="0"/>
          </a:p>
        </p:txBody>
      </p:sp>
    </p:spTree>
    <p:extLst>
      <p:ext uri="{BB962C8B-B14F-4D97-AF65-F5344CB8AC3E}">
        <p14:creationId xmlns:p14="http://schemas.microsoft.com/office/powerpoint/2010/main" val="38632172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Sustainable Healthcare </a:t>
            </a:r>
            <a:r>
              <a:rPr lang="en-US" dirty="0" smtClean="0"/>
              <a:t>Policy Even </a:t>
            </a:r>
            <a:r>
              <a:rPr lang="en-US" dirty="0" smtClean="0"/>
              <a:t>small steps puts good </a:t>
            </a:r>
            <a:r>
              <a:rPr lang="en-US" dirty="0" smtClean="0"/>
              <a:t>impact Reducing </a:t>
            </a:r>
            <a:r>
              <a:rPr lang="en-US" dirty="0" smtClean="0"/>
              <a:t>waste or making hospital buildings eco friendly </a:t>
            </a:r>
            <a:endParaRPr lang="en-US" dirty="0"/>
          </a:p>
        </p:txBody>
      </p:sp>
    </p:spTree>
    <p:extLst>
      <p:ext uri="{BB962C8B-B14F-4D97-AF65-F5344CB8AC3E}">
        <p14:creationId xmlns:p14="http://schemas.microsoft.com/office/powerpoint/2010/main" val="36679417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Healthcare Policies in </a:t>
            </a:r>
            <a:r>
              <a:rPr lang="en-US" dirty="0" err="1" smtClean="0"/>
              <a:t>WalesThis</a:t>
            </a:r>
            <a:r>
              <a:rPr lang="en-US" dirty="0" smtClean="0"/>
              <a:t> approach people to make decisions about their community and eradicates current issues and helps them determine how their choice might affect people </a:t>
            </a:r>
            <a:endParaRPr lang="en-US" dirty="0"/>
          </a:p>
        </p:txBody>
      </p:sp>
    </p:spTree>
    <p:extLst>
      <p:ext uri="{BB962C8B-B14F-4D97-AF65-F5344CB8AC3E}">
        <p14:creationId xmlns:p14="http://schemas.microsoft.com/office/powerpoint/2010/main" val="15738673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Public Health and Air </a:t>
            </a:r>
            <a:r>
              <a:rPr lang="en-US" dirty="0" err="1" smtClean="0"/>
              <a:t>PollutionFor</a:t>
            </a:r>
            <a:r>
              <a:rPr lang="en-US" dirty="0" smtClean="0"/>
              <a:t> example, children growing up near busy roads are subjected to more air pollution </a:t>
            </a:r>
            <a:r>
              <a:rPr lang="en-US" dirty="0" smtClean="0"/>
              <a:t>that's </a:t>
            </a:r>
            <a:r>
              <a:rPr lang="en-US" dirty="0" smtClean="0"/>
              <a:t>why preventing certain diseases requires changing outside hospital</a:t>
            </a:r>
            <a:endParaRPr lang="en-US" dirty="0"/>
          </a:p>
        </p:txBody>
      </p:sp>
    </p:spTree>
    <p:extLst>
      <p:ext uri="{BB962C8B-B14F-4D97-AF65-F5344CB8AC3E}">
        <p14:creationId xmlns:p14="http://schemas.microsoft.com/office/powerpoint/2010/main" val="19449000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cap="none" dirty="0" smtClean="0"/>
              <a:t>Some people when facing exposure gets affected more by it due to age, weak immunity, unsafe housing situations, exposed occupation or low income  </a:t>
            </a:r>
          </a:p>
          <a:p>
            <a:pPr marL="0" indent="0">
              <a:buNone/>
            </a:pPr>
            <a:r>
              <a:rPr lang="en-US" sz="1200" cap="none" dirty="0" smtClean="0"/>
              <a:t>Examples include sudden heat waves, floods and poorly insulated homes</a:t>
            </a:r>
          </a:p>
          <a:p>
            <a:pPr marL="0" indent="0">
              <a:buNone/>
            </a:pPr>
            <a:r>
              <a:rPr lang="en-US" sz="1200" cap="none" dirty="0" smtClean="0"/>
              <a:t>Critical consideration: Public measures to fight climate issues should consider vulnerable group of people so everyone gets fair service</a:t>
            </a:r>
            <a:endParaRPr lang="en-PK" sz="1200" cap="none" dirty="0" smtClean="0"/>
          </a:p>
          <a:p>
            <a:endParaRPr lang="en-US" dirty="0"/>
          </a:p>
        </p:txBody>
      </p:sp>
    </p:spTree>
    <p:extLst>
      <p:ext uri="{BB962C8B-B14F-4D97-AF65-F5344CB8AC3E}">
        <p14:creationId xmlns:p14="http://schemas.microsoft.com/office/powerpoint/2010/main" val="36600060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dirty="0" smtClean="0"/>
              <a:t>Few recommendations are: </a:t>
            </a:r>
          </a:p>
          <a:p>
            <a:pPr marL="285750" indent="-285750" algn="just"/>
            <a:r>
              <a:rPr lang="en-US" sz="1200" dirty="0" smtClean="0"/>
              <a:t>Encourage public healthcare organizations to do medical camps and awareness campaigns towards prevention of common diseases in area where there is health disparities  </a:t>
            </a:r>
          </a:p>
          <a:p>
            <a:pPr marL="285750" indent="-285750" algn="just"/>
            <a:r>
              <a:rPr lang="en-US" sz="1200" dirty="0" smtClean="0"/>
              <a:t>Assessment how social prescribing is working well for patients by keeping record of their experiences </a:t>
            </a:r>
          </a:p>
          <a:p>
            <a:pPr marL="285750" indent="-285750" algn="just"/>
            <a:r>
              <a:rPr lang="en-US" sz="1200" dirty="0" smtClean="0"/>
              <a:t>Reduction of preventive environmental issues while keeping high care quality </a:t>
            </a:r>
          </a:p>
          <a:p>
            <a:pPr marL="285750" indent="-285750" algn="just"/>
            <a:r>
              <a:rPr lang="en-US" sz="1200" dirty="0" smtClean="0"/>
              <a:t>Understanding the significance of correlation with between medical services, social services and communities involved.</a:t>
            </a:r>
          </a:p>
          <a:p>
            <a:pPr marL="285750" indent="-285750" algn="just"/>
            <a:r>
              <a:rPr lang="en-US" sz="1200" dirty="0" smtClean="0"/>
              <a:t>Derive data that educates us to identify communities receiving health inequalities</a:t>
            </a:r>
            <a:endParaRPr lang="en-PK" dirty="0"/>
          </a:p>
        </p:txBody>
      </p:sp>
    </p:spTree>
    <p:extLst>
      <p:ext uri="{BB962C8B-B14F-4D97-AF65-F5344CB8AC3E}">
        <p14:creationId xmlns:p14="http://schemas.microsoft.com/office/powerpoint/2010/main" val="1365460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76609C33-D605-6146-1378-F67C572F05C1}"/>
              </a:ext>
            </a:extLst>
          </p:cNvPr>
          <p:cNvSpPr/>
          <p:nvPr userDrawn="1"/>
        </p:nvSpPr>
        <p:spPr>
          <a:xfrm>
            <a:off x="0" y="0"/>
            <a:ext cx="12192000" cy="6858000"/>
          </a:xfrm>
          <a:custGeom>
            <a:avLst/>
            <a:gdLst>
              <a:gd name="connsiteX0" fmla="*/ 304800 w 12192000"/>
              <a:gd name="connsiteY0" fmla="*/ 266701 h 6858000"/>
              <a:gd name="connsiteX1" fmla="*/ 304800 w 12192000"/>
              <a:gd name="connsiteY1" fmla="*/ 6591300 h 6858000"/>
              <a:gd name="connsiteX2" fmla="*/ 11887200 w 12192000"/>
              <a:gd name="connsiteY2" fmla="*/ 6591300 h 6858000"/>
              <a:gd name="connsiteX3" fmla="*/ 11887200 w 12192000"/>
              <a:gd name="connsiteY3" fmla="*/ 266701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304800" y="266701"/>
                </a:moveTo>
                <a:lnTo>
                  <a:pt x="304800" y="6591300"/>
                </a:lnTo>
                <a:lnTo>
                  <a:pt x="11887200" y="6591300"/>
                </a:lnTo>
                <a:lnTo>
                  <a:pt x="11887200" y="266701"/>
                </a:lnTo>
                <a:close/>
                <a:moveTo>
                  <a:pt x="0" y="0"/>
                </a:moveTo>
                <a:lnTo>
                  <a:pt x="12192000" y="0"/>
                </a:lnTo>
                <a:lnTo>
                  <a:pt x="1219200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1417320"/>
            <a:ext cx="10515600" cy="4023360"/>
          </a:xfrm>
        </p:spPr>
        <p:txBody>
          <a:bodyPr anchor="ctr"/>
          <a:lstStyle>
            <a:lvl1pPr algn="ctr">
              <a:defRPr sz="5400" spc="300" baseline="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4" name="Rectangle 13">
            <a:extLst>
              <a:ext uri="{FF2B5EF4-FFF2-40B4-BE49-F238E27FC236}">
                <a16:creationId xmlns:a16="http://schemas.microsoft.com/office/drawing/2014/main" id="{6DDC5B68-548C-395D-B9A9-EA694F6CB59F}"/>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image right">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F738F023-8BDF-71DB-D6AB-776F7C6413B2}"/>
              </a:ext>
            </a:extLst>
          </p:cNvPr>
          <p:cNvSpPr/>
          <p:nvPr userDrawn="1"/>
        </p:nvSpPr>
        <p:spPr>
          <a:xfrm>
            <a:off x="8610600" y="0"/>
            <a:ext cx="3581400" cy="6858000"/>
          </a:xfrm>
          <a:custGeom>
            <a:avLst/>
            <a:gdLst>
              <a:gd name="connsiteX0" fmla="*/ 0 w 3581400"/>
              <a:gd name="connsiteY0" fmla="*/ 0 h 6858000"/>
              <a:gd name="connsiteX1" fmla="*/ 3581400 w 3581400"/>
              <a:gd name="connsiteY1" fmla="*/ 0 h 6858000"/>
              <a:gd name="connsiteX2" fmla="*/ 3581400 w 3581400"/>
              <a:gd name="connsiteY2" fmla="*/ 6858000 h 6858000"/>
              <a:gd name="connsiteX3" fmla="*/ 0 w 3581400"/>
              <a:gd name="connsiteY3" fmla="*/ 6858000 h 6858000"/>
              <a:gd name="connsiteX4" fmla="*/ 0 w 3581400"/>
              <a:gd name="connsiteY4" fmla="*/ 6172201 h 6858000"/>
              <a:gd name="connsiteX5" fmla="*/ 2971800 w 3581400"/>
              <a:gd name="connsiteY5" fmla="*/ 6172201 h 6858000"/>
              <a:gd name="connsiteX6" fmla="*/ 2971800 w 3581400"/>
              <a:gd name="connsiteY6" fmla="*/ 685800 h 6858000"/>
              <a:gd name="connsiteX7" fmla="*/ 0 w 3581400"/>
              <a:gd name="connsiteY7" fmla="*/ 6858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1400" h="6858000">
                <a:moveTo>
                  <a:pt x="0" y="0"/>
                </a:moveTo>
                <a:lnTo>
                  <a:pt x="3581400" y="0"/>
                </a:lnTo>
                <a:lnTo>
                  <a:pt x="3581400" y="6858000"/>
                </a:lnTo>
                <a:lnTo>
                  <a:pt x="0" y="6858000"/>
                </a:lnTo>
                <a:lnTo>
                  <a:pt x="0" y="6172201"/>
                </a:lnTo>
                <a:lnTo>
                  <a:pt x="2971800" y="6172201"/>
                </a:lnTo>
                <a:lnTo>
                  <a:pt x="2971800" y="685800"/>
                </a:lnTo>
                <a:lnTo>
                  <a:pt x="0" y="6858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80160" y="1097280"/>
            <a:ext cx="4114800" cy="2286000"/>
          </a:xfrm>
        </p:spPr>
        <p:txBody>
          <a:bodyPr/>
          <a:lstStyle>
            <a:lvl1pPr>
              <a:defRPr sz="3200" spc="300" baseline="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80160" y="3566160"/>
            <a:ext cx="4114800" cy="2651760"/>
          </a:xfrm>
        </p:spPr>
        <p:txBody>
          <a:bodyPr>
            <a:normAutofit/>
          </a:bodyPr>
          <a:lstStyle>
            <a:lvl1pPr marL="457200" indent="-457200">
              <a:lnSpc>
                <a:spcPct val="100000"/>
              </a:lnSpc>
              <a:spcBef>
                <a:spcPts val="1400"/>
              </a:spcBef>
              <a:buClr>
                <a:schemeClr val="accent1"/>
              </a:buClr>
              <a:buFont typeface="Courier New" panose="02070309020205020404" pitchFamily="49" charset="0"/>
              <a:buChar char="o"/>
              <a:defRPr sz="2400" cap="all" spc="0" baseline="0"/>
            </a:lvl1pPr>
            <a:lvl2pPr marL="914400">
              <a:defRPr spc="0" baseline="0"/>
            </a:lvl2pPr>
            <a:lvl3pPr marL="1371600">
              <a:defRPr spc="0" baseline="0"/>
            </a:lvl3pPr>
            <a:lvl4pPr marL="1828800">
              <a:defRPr spc="0" baseline="0"/>
            </a:lvl4pPr>
            <a:lvl5pPr marL="2286000">
              <a:defRPr spc="0" baseline="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5687568" y="1435608"/>
            <a:ext cx="5897880" cy="3977640"/>
          </a:xfrm>
          <a:noFill/>
        </p:spPr>
        <p:txBody>
          <a:bodyPr anchor="ctr"/>
          <a:lstStyle>
            <a:lvl1pPr marL="0" indent="0" algn="ctr">
              <a:buNone/>
              <a:defRPr/>
            </a:lvl1p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cxnSp>
        <p:nvCxnSpPr>
          <p:cNvPr id="13" name="Straight Connector 12">
            <a:extLst>
              <a:ext uri="{FF2B5EF4-FFF2-40B4-BE49-F238E27FC236}">
                <a16:creationId xmlns:a16="http://schemas.microsoft.com/office/drawing/2014/main" id="{323EB7E3-3953-BAB4-1B15-383082C6C31E}"/>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841248" y="2697480"/>
            <a:ext cx="10515600" cy="2606040"/>
          </a:xfrm>
        </p:spPr>
        <p:txBody>
          <a:bodyPr anchor="ctr">
            <a:normAutofit/>
          </a:bodyPr>
          <a:lstStyle>
            <a:lvl1pPr algn="ctr">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841248" y="6044184"/>
            <a:ext cx="10515600" cy="457200"/>
          </a:xfrm>
        </p:spPr>
        <p:txBody>
          <a:bodyPr>
            <a:norm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0" y="0"/>
            <a:ext cx="12188952" cy="2368296"/>
          </a:xfrm>
        </p:spPr>
        <p:txBody>
          <a:bodyPr/>
          <a:lstStyle>
            <a:lvl1pPr marL="0" indent="0">
              <a:buNone/>
              <a:defRPr/>
            </a:lvl1pPr>
          </a:lstStyle>
          <a:p>
            <a:endParaRPr lang="en-US" dirty="0"/>
          </a:p>
        </p:txBody>
      </p:sp>
      <p:sp>
        <p:nvSpPr>
          <p:cNvPr id="12" name="Rectangle 11">
            <a:extLst>
              <a:ext uri="{FF2B5EF4-FFF2-40B4-BE49-F238E27FC236}">
                <a16:creationId xmlns:a16="http://schemas.microsoft.com/office/drawing/2014/main" id="{103AD4F0-8C4C-FC68-2450-06419A6D0131}"/>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2159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A510974D-B222-2876-052D-21F0E075D288}"/>
              </a:ext>
            </a:extLst>
          </p:cNvPr>
          <p:cNvSpPr/>
          <p:nvPr userDrawn="1"/>
        </p:nvSpPr>
        <p:spPr>
          <a:xfrm>
            <a:off x="0" y="0"/>
            <a:ext cx="12192000" cy="4457700"/>
          </a:xfrm>
          <a:custGeom>
            <a:avLst/>
            <a:gdLst>
              <a:gd name="connsiteX0" fmla="*/ 0 w 12192000"/>
              <a:gd name="connsiteY0" fmla="*/ 0 h 4457700"/>
              <a:gd name="connsiteX1" fmla="*/ 12192000 w 12192000"/>
              <a:gd name="connsiteY1" fmla="*/ 0 h 4457700"/>
              <a:gd name="connsiteX2" fmla="*/ 12192000 w 12192000"/>
              <a:gd name="connsiteY2" fmla="*/ 4457700 h 4457700"/>
              <a:gd name="connsiteX3" fmla="*/ 11563350 w 12192000"/>
              <a:gd name="connsiteY3" fmla="*/ 4457700 h 4457700"/>
              <a:gd name="connsiteX4" fmla="*/ 11563350 w 12192000"/>
              <a:gd name="connsiteY4" fmla="*/ 685800 h 4457700"/>
              <a:gd name="connsiteX5" fmla="*/ 628650 w 12192000"/>
              <a:gd name="connsiteY5" fmla="*/ 685800 h 4457700"/>
              <a:gd name="connsiteX6" fmla="*/ 628650 w 12192000"/>
              <a:gd name="connsiteY6" fmla="*/ 4457700 h 4457700"/>
              <a:gd name="connsiteX7" fmla="*/ 0 w 12192000"/>
              <a:gd name="connsiteY7" fmla="*/ 4457700 h 445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4457700">
                <a:moveTo>
                  <a:pt x="0" y="0"/>
                </a:moveTo>
                <a:lnTo>
                  <a:pt x="12192000" y="0"/>
                </a:lnTo>
                <a:lnTo>
                  <a:pt x="12192000" y="4457700"/>
                </a:lnTo>
                <a:lnTo>
                  <a:pt x="11563350" y="4457700"/>
                </a:lnTo>
                <a:lnTo>
                  <a:pt x="11563350" y="685800"/>
                </a:lnTo>
                <a:lnTo>
                  <a:pt x="628650" y="685800"/>
                </a:lnTo>
                <a:lnTo>
                  <a:pt x="628650" y="4457700"/>
                </a:lnTo>
                <a:lnTo>
                  <a:pt x="0" y="44577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978408" y="1143000"/>
            <a:ext cx="10241280" cy="2286000"/>
          </a:xfrm>
        </p:spPr>
        <p:txBody>
          <a:bodyPr anchor="b"/>
          <a:lstStyle>
            <a:lvl1pPr algn="ctr">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2075688" y="3803904"/>
            <a:ext cx="8046720" cy="9144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6" name="Rectangle 15">
            <a:extLst>
              <a:ext uri="{FF2B5EF4-FFF2-40B4-BE49-F238E27FC236}">
                <a16:creationId xmlns:a16="http://schemas.microsoft.com/office/drawing/2014/main" id="{8A1A471A-8A28-B00F-72E9-849D5E6B7257}"/>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3528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3BB82FF-5339-5456-4D30-0C2DA7907AAE}"/>
              </a:ext>
            </a:extLst>
          </p:cNvPr>
          <p:cNvSpPr/>
          <p:nvPr userDrawn="1"/>
        </p:nvSpPr>
        <p:spPr>
          <a:xfrm>
            <a:off x="0" y="0"/>
            <a:ext cx="356616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340096" y="1097280"/>
            <a:ext cx="6217920" cy="1828800"/>
          </a:xfrm>
        </p:spPr>
        <p:txBody>
          <a:bodyPr/>
          <a:lstStyle>
            <a:lvl1pPr>
              <a:defRPr sz="3200" spc="300"/>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2C39A257-2366-FF6B-67AD-9342B6B0B682}"/>
              </a:ext>
            </a:extLst>
          </p:cNvPr>
          <p:cNvSpPr>
            <a:spLocks noGrp="1"/>
          </p:cNvSpPr>
          <p:nvPr>
            <p:ph type="pic" sz="quarter" idx="13"/>
          </p:nvPr>
        </p:nvSpPr>
        <p:spPr>
          <a:xfrm>
            <a:off x="1298448" y="1828800"/>
            <a:ext cx="3200400" cy="3200400"/>
          </a:xfrm>
          <a:prstGeom prst="ellipse">
            <a:avLst/>
          </a:prstGeom>
        </p:spPr>
        <p:txBody>
          <a:bodyPr/>
          <a:lstStyle>
            <a:lvl1pPr marL="0" indent="0">
              <a:buNone/>
              <a:defRPr/>
            </a:lvl1pPr>
          </a:lstStyle>
          <a:p>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340096" y="3429000"/>
            <a:ext cx="6217920" cy="2743200"/>
          </a:xfrm>
        </p:spPr>
        <p:txBody>
          <a:bodyPr>
            <a:normAutofit/>
          </a:bodyPr>
          <a:lstStyle>
            <a:lvl1pPr marL="457200">
              <a:spcBef>
                <a:spcPts val="1400"/>
              </a:spcBef>
              <a:buSzPct val="80000"/>
              <a:defRPr cap="all" spc="0" baseline="0"/>
            </a:lvl1pPr>
            <a:lvl2pPr marL="914400">
              <a:buSzPct val="80000"/>
              <a:defRPr spc="0" baseline="0"/>
            </a:lvl2pPr>
            <a:lvl3pPr marL="1371600">
              <a:buSzPct val="80000"/>
              <a:defRPr spc="0" baseline="0"/>
            </a:lvl3pPr>
            <a:lvl4pPr marL="1828800">
              <a:buSzPct val="80000"/>
              <a:defRPr spc="0" baseline="0"/>
            </a:lvl4pPr>
            <a:lvl5pPr marL="2286000">
              <a:buSzPct val="80000"/>
              <a:defRPr spc="0" baseline="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cxnSp>
        <p:nvCxnSpPr>
          <p:cNvPr id="5" name="Straight Connector 4">
            <a:extLst>
              <a:ext uri="{FF2B5EF4-FFF2-40B4-BE49-F238E27FC236}">
                <a16:creationId xmlns:a16="http://schemas.microsoft.com/office/drawing/2014/main" id="{ADA4A755-28B6-5A01-94AB-C3CCC4368885}"/>
              </a:ext>
            </a:extLst>
          </p:cNvPr>
          <p:cNvCxnSpPr>
            <a:cxnSpLocks/>
          </p:cNvCxnSpPr>
          <p:nvPr userDrawn="1"/>
        </p:nvCxnSpPr>
        <p:spPr>
          <a:xfrm>
            <a:off x="5340096"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2"/>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E592AF4F-2F83-7005-B3AC-6FCC7FB19140}"/>
              </a:ext>
            </a:extLst>
          </p:cNvPr>
          <p:cNvSpPr>
            <a:spLocks noGrp="1"/>
          </p:cNvSpPr>
          <p:nvPr>
            <p:ph type="pic" sz="quarter" idx="13"/>
          </p:nvPr>
        </p:nvSpPr>
        <p:spPr>
          <a:xfrm>
            <a:off x="1524000" y="1481328"/>
            <a:ext cx="9144000" cy="3895344"/>
          </a:xfrm>
          <a:solidFill>
            <a:schemeClr val="bg1"/>
          </a:solidFill>
        </p:spPr>
        <p:txBody>
          <a:bodyPr/>
          <a:lstStyle>
            <a:lvl1pPr marL="0" indent="0">
              <a:buNone/>
              <a:defRPr/>
            </a:lvl1pPr>
          </a:lstStyle>
          <a:p>
            <a:endParaRPr lang="en-US" dirty="0"/>
          </a:p>
        </p:txBody>
      </p:sp>
      <p:sp>
        <p:nvSpPr>
          <p:cNvPr id="11" name="Title 1">
            <a:extLst>
              <a:ext uri="{FF2B5EF4-FFF2-40B4-BE49-F238E27FC236}">
                <a16:creationId xmlns:a16="http://schemas.microsoft.com/office/drawing/2014/main" id="{076C4EAC-BBDE-1963-BD72-3BD2A47DC59C}"/>
              </a:ext>
            </a:extLst>
          </p:cNvPr>
          <p:cNvSpPr>
            <a:spLocks noGrp="1"/>
          </p:cNvSpPr>
          <p:nvPr>
            <p:ph type="ctrTitle"/>
          </p:nvPr>
        </p:nvSpPr>
        <p:spPr>
          <a:xfrm>
            <a:off x="1984248" y="1920240"/>
            <a:ext cx="8229600" cy="3017520"/>
          </a:xfrm>
        </p:spPr>
        <p:txBody>
          <a:bodyPr anchor="ctr"/>
          <a:lstStyle>
            <a:lvl1pPr algn="ctr">
              <a:defRPr sz="5400"/>
            </a:lvl1pPr>
          </a:lstStyle>
          <a:p>
            <a:r>
              <a:rPr lang="en-GB"/>
              <a:t>Click to edit Master title style</a:t>
            </a:r>
            <a:endParaRPr lang="en-US" dirty="0"/>
          </a:p>
        </p:txBody>
      </p:sp>
    </p:spTree>
    <p:extLst>
      <p:ext uri="{BB962C8B-B14F-4D97-AF65-F5344CB8AC3E}">
        <p14:creationId xmlns:p14="http://schemas.microsoft.com/office/powerpoint/2010/main" val="2415483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picture ">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BCF04C-49F6-66E8-41A0-B3C371944EA1}"/>
              </a:ext>
            </a:extLst>
          </p:cNvPr>
          <p:cNvSpPr/>
          <p:nvPr userDrawn="1"/>
        </p:nvSpPr>
        <p:spPr>
          <a:xfrm>
            <a:off x="6705600" y="0"/>
            <a:ext cx="5486400"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2"/>
              </a:solidFill>
            </a:endParaRPr>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1280160" y="3931920"/>
            <a:ext cx="5029200" cy="1828800"/>
          </a:xfrm>
        </p:spPr>
        <p:txBody>
          <a:bodyPr anchor="b" anchorCtr="0"/>
          <a:lstStyle>
            <a:lvl1pPr>
              <a:defRPr sz="3200"/>
            </a:lvl1pPr>
          </a:lstStyle>
          <a:p>
            <a:r>
              <a:rPr lang="en-GB"/>
              <a:t>Click to edit Master title style</a:t>
            </a:r>
            <a:endParaRPr lang="en-US" dirty="0"/>
          </a:p>
        </p:txBody>
      </p:sp>
      <p:sp>
        <p:nvSpPr>
          <p:cNvPr id="9" name="Picture Placeholder 7">
            <a:extLst>
              <a:ext uri="{FF2B5EF4-FFF2-40B4-BE49-F238E27FC236}">
                <a16:creationId xmlns:a16="http://schemas.microsoft.com/office/drawing/2014/main" id="{DDE351D0-FB9C-3473-AF28-52927741728E}"/>
              </a:ext>
            </a:extLst>
          </p:cNvPr>
          <p:cNvSpPr>
            <a:spLocks noGrp="1"/>
          </p:cNvSpPr>
          <p:nvPr>
            <p:ph type="pic" sz="quarter" idx="14"/>
          </p:nvPr>
        </p:nvSpPr>
        <p:spPr>
          <a:xfrm>
            <a:off x="1280160" y="548640"/>
            <a:ext cx="3017520" cy="3017520"/>
          </a:xfrm>
          <a:prstGeom prst="ellipse">
            <a:avLst/>
          </a:prstGeom>
        </p:spPr>
        <p:txBody>
          <a:bodyPr/>
          <a:lstStyle>
            <a:lvl1pPr marL="0" indent="0">
              <a:buNone/>
              <a:defRPr/>
            </a:lvl1pPr>
          </a:lstStyle>
          <a:p>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7205472" y="731520"/>
            <a:ext cx="4306824" cy="5394960"/>
          </a:xfrm>
        </p:spPr>
        <p:txBody>
          <a:bodyPr anchor="b">
            <a:normAutofit/>
          </a:bodyPr>
          <a:lstStyle>
            <a:lvl1pPr marL="457200">
              <a:spcBef>
                <a:spcPts val="1400"/>
              </a:spcBef>
              <a:buClr>
                <a:schemeClr val="tx1"/>
              </a:buClr>
              <a:buSzPct val="80000"/>
              <a:defRPr cap="all" baseline="0"/>
            </a:lvl1pPr>
            <a:lvl2pPr marL="914400">
              <a:buClr>
                <a:schemeClr val="tx1"/>
              </a:buClr>
              <a:buSzPct val="80000"/>
              <a:defRPr/>
            </a:lvl2pPr>
            <a:lvl3pPr marL="1371600">
              <a:buClr>
                <a:schemeClr val="tx1"/>
              </a:buClr>
              <a:buSzPct val="80000"/>
              <a:defRPr/>
            </a:lvl3pPr>
            <a:lvl4pPr marL="1828800">
              <a:buClr>
                <a:schemeClr val="tx1"/>
              </a:buClr>
              <a:buSzPct val="80000"/>
              <a:defRPr/>
            </a:lvl4pPr>
            <a:lvl5pPr marL="2286000">
              <a:buClr>
                <a:schemeClr val="tx1"/>
              </a:buClr>
              <a:buSzPct val="8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10" name="Straight Connector 9">
            <a:extLst>
              <a:ext uri="{FF2B5EF4-FFF2-40B4-BE49-F238E27FC236}">
                <a16:creationId xmlns:a16="http://schemas.microsoft.com/office/drawing/2014/main" id="{C1171EC5-29BE-C106-1E9B-0CBDB598A131}"/>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6214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light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1280160" y="1097280"/>
            <a:ext cx="9821955" cy="914400"/>
          </a:xfrm>
        </p:spPr>
        <p:txBody>
          <a:bodyPr anchor="t" anchorCtr="0"/>
          <a:lstStyle>
            <a:lvl1pPr>
              <a:defRPr sz="3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1280160" y="2377440"/>
            <a:ext cx="4663440" cy="3566160"/>
          </a:xfrm>
          <a:solidFill>
            <a:schemeClr val="accent1">
              <a:lumMod val="20000"/>
              <a:lumOff val="80000"/>
            </a:schemeClr>
          </a:solidFill>
        </p:spPr>
        <p:txBody>
          <a:bodyPr lIns="365760" tIns="365760" rIns="365760" bIns="365760">
            <a:normAutofit/>
          </a:bodyPr>
          <a:lstStyle>
            <a:lvl1pPr marL="457200">
              <a:lnSpc>
                <a:spcPct val="90000"/>
              </a:lnSpc>
              <a:spcBef>
                <a:spcPts val="1400"/>
              </a:spcBef>
              <a:buClr>
                <a:schemeClr val="tx1"/>
              </a:buClr>
              <a:buSzPct val="80000"/>
              <a:defRPr sz="1800"/>
            </a:lvl1pPr>
            <a:lvl2pPr marL="914400">
              <a:lnSpc>
                <a:spcPct val="90000"/>
              </a:lnSpc>
              <a:buClr>
                <a:schemeClr val="tx1"/>
              </a:buClr>
              <a:buSzPct val="80000"/>
              <a:defRPr sz="1600"/>
            </a:lvl2pPr>
            <a:lvl3pPr marL="1371600">
              <a:lnSpc>
                <a:spcPct val="90000"/>
              </a:lnSpc>
              <a:buClr>
                <a:schemeClr val="tx1"/>
              </a:buClr>
              <a:buSzPct val="80000"/>
              <a:defRPr sz="1400"/>
            </a:lvl3pPr>
            <a:lvl4pPr marL="1828800">
              <a:lnSpc>
                <a:spcPct val="90000"/>
              </a:lnSpc>
              <a:buClr>
                <a:schemeClr val="tx1"/>
              </a:buClr>
              <a:buSzPct val="80000"/>
              <a:defRPr sz="1200"/>
            </a:lvl4pPr>
            <a:lvl5pPr marL="2286000">
              <a:lnSpc>
                <a:spcPct val="90000"/>
              </a:lnSpc>
              <a:buClr>
                <a:schemeClr val="tx1"/>
              </a:buClr>
              <a:buSzPct val="80000"/>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309360" y="2377440"/>
            <a:ext cx="4663440" cy="3566160"/>
          </a:xfrm>
          <a:solidFill>
            <a:schemeClr val="accent1">
              <a:lumMod val="20000"/>
              <a:lumOff val="80000"/>
            </a:schemeClr>
          </a:solidFill>
        </p:spPr>
        <p:txBody>
          <a:bodyPr lIns="365760" tIns="365760" rIns="365760" bIns="365760">
            <a:normAutofit/>
          </a:bodyPr>
          <a:lstStyle>
            <a:lvl1pPr marL="457200">
              <a:lnSpc>
                <a:spcPct val="90000"/>
              </a:lnSpc>
              <a:spcBef>
                <a:spcPts val="1400"/>
              </a:spcBef>
              <a:buClr>
                <a:schemeClr val="tx1"/>
              </a:buClr>
              <a:buSzPct val="80000"/>
              <a:defRPr sz="1800"/>
            </a:lvl1pPr>
            <a:lvl2pPr marL="914400">
              <a:lnSpc>
                <a:spcPct val="90000"/>
              </a:lnSpc>
              <a:buClr>
                <a:schemeClr val="tx1"/>
              </a:buClr>
              <a:buSzPct val="80000"/>
              <a:defRPr sz="1600"/>
            </a:lvl2pPr>
            <a:lvl3pPr marL="1371600">
              <a:lnSpc>
                <a:spcPct val="90000"/>
              </a:lnSpc>
              <a:buClr>
                <a:schemeClr val="tx1"/>
              </a:buClr>
              <a:buSzPct val="80000"/>
              <a:defRPr sz="1400"/>
            </a:lvl3pPr>
            <a:lvl4pPr marL="1828800">
              <a:lnSpc>
                <a:spcPct val="90000"/>
              </a:lnSpc>
              <a:buClr>
                <a:schemeClr val="tx1"/>
              </a:buClr>
              <a:buSzPct val="80000"/>
              <a:defRPr sz="1200"/>
            </a:lvl4pPr>
            <a:lvl5pPr marL="2286000">
              <a:lnSpc>
                <a:spcPct val="90000"/>
              </a:lnSpc>
              <a:buClr>
                <a:schemeClr val="tx1"/>
              </a:buClr>
              <a:buSzPct val="80000"/>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8" name="Straight Connector 7">
            <a:extLst>
              <a:ext uri="{FF2B5EF4-FFF2-40B4-BE49-F238E27FC236}">
                <a16:creationId xmlns:a16="http://schemas.microsoft.com/office/drawing/2014/main" id="{941554B7-BB36-76F6-DD79-11088AA69E8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81088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8" name="Title 1">
            <a:extLst>
              <a:ext uri="{FF2B5EF4-FFF2-40B4-BE49-F238E27FC236}">
                <a16:creationId xmlns:a16="http://schemas.microsoft.com/office/drawing/2014/main" id="{89BC2AC2-003C-AACD-1271-F2F8FBE8FD3D}"/>
              </a:ext>
            </a:extLst>
          </p:cNvPr>
          <p:cNvSpPr>
            <a:spLocks noGrp="1"/>
          </p:cNvSpPr>
          <p:nvPr>
            <p:ph type="title"/>
          </p:nvPr>
        </p:nvSpPr>
        <p:spPr>
          <a:xfrm>
            <a:off x="1280160" y="1097280"/>
            <a:ext cx="5029200" cy="1828800"/>
          </a:xfrm>
        </p:spPr>
        <p:txBody>
          <a:bodyPr anchor="t" anchorCtr="0"/>
          <a:lstStyle>
            <a:lvl1pPr>
              <a:defRPr sz="3200"/>
            </a:lvl1pPr>
          </a:lstStyle>
          <a:p>
            <a:r>
              <a:rPr lang="en-GB"/>
              <a:t>Click to edit Master title style</a:t>
            </a:r>
            <a:endParaRPr lang="en-US" dirty="0"/>
          </a:p>
        </p:txBody>
      </p:sp>
      <p:sp>
        <p:nvSpPr>
          <p:cNvPr id="9" name="Content Placeholder 2">
            <a:extLst>
              <a:ext uri="{FF2B5EF4-FFF2-40B4-BE49-F238E27FC236}">
                <a16:creationId xmlns:a16="http://schemas.microsoft.com/office/drawing/2014/main" id="{DD758F50-A87C-F2A1-40E8-08F07081E9C3}"/>
              </a:ext>
            </a:extLst>
          </p:cNvPr>
          <p:cNvSpPr>
            <a:spLocks noGrp="1"/>
          </p:cNvSpPr>
          <p:nvPr>
            <p:ph sz="half" idx="1"/>
          </p:nvPr>
        </p:nvSpPr>
        <p:spPr>
          <a:xfrm>
            <a:off x="6784848" y="1097280"/>
            <a:ext cx="4572000" cy="1828800"/>
          </a:xfrm>
          <a:noFill/>
        </p:spPr>
        <p:txBody>
          <a:bodyPr lIns="0" tIns="0" rIns="0" bIns="0">
            <a:normAutofit/>
          </a:bodyPr>
          <a:lstStyle>
            <a:lvl1pPr marL="457200">
              <a:spcBef>
                <a:spcPts val="1400"/>
              </a:spcBef>
              <a:buSzPct val="80000"/>
              <a:defRPr sz="1800"/>
            </a:lvl1pPr>
            <a:lvl2pPr marL="914400">
              <a:buSzPct val="80000"/>
              <a:defRPr sz="1600"/>
            </a:lvl2pPr>
            <a:lvl3pPr marL="1371600">
              <a:buSzPct val="80000"/>
              <a:defRPr sz="1400"/>
            </a:lvl3pPr>
            <a:lvl4pPr marL="1828800">
              <a:buSzPct val="80000"/>
              <a:defRPr sz="1200"/>
            </a:lvl4pPr>
            <a:lvl5pPr marL="2286000">
              <a:buSzPct val="80000"/>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3">
            <a:extLst>
              <a:ext uri="{FF2B5EF4-FFF2-40B4-BE49-F238E27FC236}">
                <a16:creationId xmlns:a16="http://schemas.microsoft.com/office/drawing/2014/main" id="{023B02AB-1DB6-AF79-E1B3-175C76BE57ED}"/>
              </a:ext>
            </a:extLst>
          </p:cNvPr>
          <p:cNvSpPr>
            <a:spLocks noGrp="1"/>
          </p:cNvSpPr>
          <p:nvPr>
            <p:ph sz="half" idx="2"/>
          </p:nvPr>
        </p:nvSpPr>
        <p:spPr>
          <a:xfrm>
            <a:off x="1280160" y="3172968"/>
            <a:ext cx="10076688" cy="3108960"/>
          </a:xfrm>
          <a:noFill/>
        </p:spPr>
        <p:txBody>
          <a:bodyPr lIns="0" tIns="0" rIns="0" bIns="0">
            <a:normAutofit/>
          </a:bodyPr>
          <a:lstStyle>
            <a:lvl1pPr marL="457200">
              <a:spcBef>
                <a:spcPts val="1400"/>
              </a:spcBef>
              <a:buSzPct val="80000"/>
              <a:defRPr sz="1800"/>
            </a:lvl1pPr>
            <a:lvl2pPr marL="914400">
              <a:buSzPct val="80000"/>
              <a:defRPr sz="1600"/>
            </a:lvl2pPr>
            <a:lvl3pPr marL="1371600">
              <a:buSzPct val="80000"/>
              <a:defRPr sz="1400"/>
            </a:lvl3pPr>
            <a:lvl4pPr marL="1828800">
              <a:buSzPct val="80000"/>
              <a:defRPr sz="1200"/>
            </a:lvl4pPr>
            <a:lvl5pPr marL="2286000">
              <a:buSzPct val="80000"/>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1" name="Straight Connector 10">
            <a:extLst>
              <a:ext uri="{FF2B5EF4-FFF2-40B4-BE49-F238E27FC236}">
                <a16:creationId xmlns:a16="http://schemas.microsoft.com/office/drawing/2014/main" id="{C2041A78-2CBE-4D73-EF5D-E65139C79DC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2774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hite">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8" name="Title 1">
            <a:extLst>
              <a:ext uri="{FF2B5EF4-FFF2-40B4-BE49-F238E27FC236}">
                <a16:creationId xmlns:a16="http://schemas.microsoft.com/office/drawing/2014/main" id="{89BC2AC2-003C-AACD-1271-F2F8FBE8FD3D}"/>
              </a:ext>
            </a:extLst>
          </p:cNvPr>
          <p:cNvSpPr>
            <a:spLocks noGrp="1"/>
          </p:cNvSpPr>
          <p:nvPr>
            <p:ph type="title"/>
          </p:nvPr>
        </p:nvSpPr>
        <p:spPr>
          <a:xfrm>
            <a:off x="1280160" y="1097280"/>
            <a:ext cx="9820656" cy="914400"/>
          </a:xfrm>
        </p:spPr>
        <p:txBody>
          <a:bodyPr anchor="t" anchorCtr="0"/>
          <a:lstStyle>
            <a:lvl1pPr>
              <a:defRPr sz="3200"/>
            </a:lvl1pPr>
          </a:lstStyle>
          <a:p>
            <a:r>
              <a:rPr lang="en-GB"/>
              <a:t>Click to edit Master title style</a:t>
            </a:r>
            <a:endParaRPr lang="en-US" dirty="0"/>
          </a:p>
        </p:txBody>
      </p:sp>
      <p:sp>
        <p:nvSpPr>
          <p:cNvPr id="9" name="Content Placeholder 2">
            <a:extLst>
              <a:ext uri="{FF2B5EF4-FFF2-40B4-BE49-F238E27FC236}">
                <a16:creationId xmlns:a16="http://schemas.microsoft.com/office/drawing/2014/main" id="{DD758F50-A87C-F2A1-40E8-08F07081E9C3}"/>
              </a:ext>
            </a:extLst>
          </p:cNvPr>
          <p:cNvSpPr>
            <a:spLocks noGrp="1"/>
          </p:cNvSpPr>
          <p:nvPr>
            <p:ph sz="half" idx="1"/>
          </p:nvPr>
        </p:nvSpPr>
        <p:spPr>
          <a:xfrm>
            <a:off x="1280160" y="2377440"/>
            <a:ext cx="4572000" cy="3429000"/>
          </a:xfrm>
          <a:noFill/>
        </p:spPr>
        <p:txBody>
          <a:bodyPr lIns="0" tIns="0" rIns="0" bIns="0">
            <a:normAutofit/>
          </a:bodyPr>
          <a:lstStyle>
            <a:lvl1pPr marL="228600" indent="-228600">
              <a:lnSpc>
                <a:spcPct val="90000"/>
              </a:lnSpc>
              <a:spcBef>
                <a:spcPts val="1400"/>
              </a:spcBef>
              <a:buSzPct val="80000"/>
              <a:defRPr sz="1800" b="1"/>
            </a:lvl1pPr>
            <a:lvl2pPr marL="457200" indent="0">
              <a:lnSpc>
                <a:spcPct val="90000"/>
              </a:lnSpc>
              <a:spcBef>
                <a:spcPts val="1400"/>
              </a:spcBef>
              <a:buSzPct val="80000"/>
              <a:buNone/>
              <a:defRPr sz="1800"/>
            </a:lvl2pPr>
            <a:lvl3pPr marL="914400">
              <a:lnSpc>
                <a:spcPct val="90000"/>
              </a:lnSpc>
              <a:spcBef>
                <a:spcPts val="1400"/>
              </a:spcBef>
              <a:buSzPct val="80000"/>
              <a:defRPr sz="1800"/>
            </a:lvl3pPr>
            <a:lvl4pPr marL="914400" indent="0">
              <a:lnSpc>
                <a:spcPct val="90000"/>
              </a:lnSpc>
              <a:spcBef>
                <a:spcPts val="1400"/>
              </a:spcBef>
              <a:buSzPct val="80000"/>
              <a:buNone/>
              <a:defRPr sz="1800"/>
            </a:lvl4pPr>
            <a:lvl5pPr marL="1371600">
              <a:lnSpc>
                <a:spcPct val="90000"/>
              </a:lnSpc>
              <a:spcBef>
                <a:spcPts val="1400"/>
              </a:spcBef>
              <a:buSzPct val="80000"/>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3">
            <a:extLst>
              <a:ext uri="{FF2B5EF4-FFF2-40B4-BE49-F238E27FC236}">
                <a16:creationId xmlns:a16="http://schemas.microsoft.com/office/drawing/2014/main" id="{023B02AB-1DB6-AF79-E1B3-175C76BE57ED}"/>
              </a:ext>
            </a:extLst>
          </p:cNvPr>
          <p:cNvSpPr>
            <a:spLocks noGrp="1"/>
          </p:cNvSpPr>
          <p:nvPr>
            <p:ph sz="half" idx="2"/>
          </p:nvPr>
        </p:nvSpPr>
        <p:spPr>
          <a:xfrm>
            <a:off x="6227064" y="2377440"/>
            <a:ext cx="4645152" cy="3429000"/>
          </a:xfrm>
          <a:noFill/>
        </p:spPr>
        <p:txBody>
          <a:bodyPr lIns="0" tIns="0" rIns="0" bIns="0">
            <a:normAutofit/>
          </a:bodyPr>
          <a:lstStyle>
            <a:lvl1pPr marL="457200">
              <a:spcBef>
                <a:spcPts val="1400"/>
              </a:spcBef>
              <a:buSzPct val="80000"/>
              <a:defRPr sz="1800"/>
            </a:lvl1pPr>
            <a:lvl2pPr marL="914400">
              <a:buSzPct val="80000"/>
              <a:defRPr sz="1800"/>
            </a:lvl2pPr>
            <a:lvl3pPr marL="1371600">
              <a:buSzPct val="80000"/>
              <a:defRPr sz="1800"/>
            </a:lvl3pPr>
            <a:lvl4pPr marL="1828800">
              <a:buSzPct val="80000"/>
              <a:defRPr sz="1800"/>
            </a:lvl4pPr>
            <a:lvl5pPr marL="2286000">
              <a:buSzPct val="80000"/>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1" name="Straight Connector 10">
            <a:extLst>
              <a:ext uri="{FF2B5EF4-FFF2-40B4-BE49-F238E27FC236}">
                <a16:creationId xmlns:a16="http://schemas.microsoft.com/office/drawing/2014/main" id="{C2041A78-2CBE-4D73-EF5D-E65139C79DC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2424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3" name="Title 1">
            <a:extLst>
              <a:ext uri="{FF2B5EF4-FFF2-40B4-BE49-F238E27FC236}">
                <a16:creationId xmlns:a16="http://schemas.microsoft.com/office/drawing/2014/main" id="{A659BA83-0C6E-2A70-AED3-E386CABE654A}"/>
              </a:ext>
            </a:extLst>
          </p:cNvPr>
          <p:cNvSpPr>
            <a:spLocks noGrp="1"/>
          </p:cNvSpPr>
          <p:nvPr>
            <p:ph type="title"/>
          </p:nvPr>
        </p:nvSpPr>
        <p:spPr>
          <a:xfrm>
            <a:off x="1280160" y="1097280"/>
            <a:ext cx="9601200" cy="914400"/>
          </a:xfrm>
        </p:spPr>
        <p:txBody>
          <a:bodyPr anchor="t" anchorCtr="0"/>
          <a:lstStyle>
            <a:lvl1pPr>
              <a:defRPr sz="3200"/>
            </a:lvl1pPr>
          </a:lstStyle>
          <a:p>
            <a:r>
              <a:rPr lang="en-GB"/>
              <a:t>Click to edit Master title style</a:t>
            </a:r>
            <a:endParaRPr lang="en-US" dirty="0"/>
          </a:p>
        </p:txBody>
      </p:sp>
      <p:sp>
        <p:nvSpPr>
          <p:cNvPr id="8" name="Table Placeholder 7">
            <a:extLst>
              <a:ext uri="{FF2B5EF4-FFF2-40B4-BE49-F238E27FC236}">
                <a16:creationId xmlns:a16="http://schemas.microsoft.com/office/drawing/2014/main" id="{0CEAFE70-86D3-8690-31CA-F9A1FBA494D0}"/>
              </a:ext>
            </a:extLst>
          </p:cNvPr>
          <p:cNvSpPr>
            <a:spLocks noGrp="1"/>
          </p:cNvSpPr>
          <p:nvPr>
            <p:ph type="tbl" sz="quarter" idx="13"/>
          </p:nvPr>
        </p:nvSpPr>
        <p:spPr>
          <a:xfrm>
            <a:off x="1280160" y="2377440"/>
            <a:ext cx="9619488" cy="3429000"/>
          </a:xfrm>
        </p:spPr>
        <p:txBody>
          <a:bodyPr/>
          <a:lstStyle>
            <a:lvl1pPr marL="0" indent="0">
              <a:buNone/>
              <a:defRPr/>
            </a:lvl1pPr>
          </a:lstStyle>
          <a:p>
            <a:endParaRPr lang="en-US" dirty="0"/>
          </a:p>
        </p:txBody>
      </p:sp>
      <p:cxnSp>
        <p:nvCxnSpPr>
          <p:cNvPr id="7" name="Straight Connector 6">
            <a:extLst>
              <a:ext uri="{FF2B5EF4-FFF2-40B4-BE49-F238E27FC236}">
                <a16:creationId xmlns:a16="http://schemas.microsoft.com/office/drawing/2014/main" id="{5D612406-06E6-DCE4-7F2F-D98836A802A6}"/>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5889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1280160" y="1097280"/>
            <a:ext cx="9821955" cy="914400"/>
          </a:xfrm>
        </p:spPr>
        <p:txBody>
          <a:bodyPr anchor="t" anchorCtr="0"/>
          <a:lstStyle>
            <a:lvl1pPr>
              <a:defRPr sz="3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1280160" y="2377440"/>
            <a:ext cx="4663440" cy="3566160"/>
          </a:xfrm>
          <a:solidFill>
            <a:schemeClr val="accent4"/>
          </a:solidFill>
        </p:spPr>
        <p:txBody>
          <a:bodyPr lIns="365760" tIns="365760" rIns="365760" bIns="365760">
            <a:normAutofit/>
          </a:bodyPr>
          <a:lstStyle>
            <a:lvl1pPr marL="457200">
              <a:spcBef>
                <a:spcPts val="1400"/>
              </a:spcBef>
              <a:buClr>
                <a:schemeClr val="tx1"/>
              </a:buClr>
              <a:buSzPct val="80000"/>
              <a:defRPr sz="1800"/>
            </a:lvl1pPr>
            <a:lvl2pPr marL="914400">
              <a:buClr>
                <a:schemeClr val="tx1"/>
              </a:buClr>
              <a:buSzPct val="80000"/>
              <a:defRPr sz="1600"/>
            </a:lvl2pPr>
            <a:lvl3pPr marL="1371600">
              <a:buClr>
                <a:schemeClr val="tx1"/>
              </a:buClr>
              <a:buSzPct val="80000"/>
              <a:defRPr sz="1400"/>
            </a:lvl3pPr>
            <a:lvl4pPr marL="1828800">
              <a:buClr>
                <a:schemeClr val="tx1"/>
              </a:buClr>
              <a:buSzPct val="80000"/>
              <a:defRPr sz="1200"/>
            </a:lvl4pPr>
            <a:lvl5pPr marL="2286000">
              <a:buClr>
                <a:schemeClr val="tx1"/>
              </a:buClr>
              <a:buSzPct val="80000"/>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309360" y="2377440"/>
            <a:ext cx="4663440" cy="3566160"/>
          </a:xfrm>
          <a:solidFill>
            <a:schemeClr val="accent4"/>
          </a:solidFill>
        </p:spPr>
        <p:txBody>
          <a:bodyPr lIns="365760" tIns="365760" rIns="365760" bIns="365760">
            <a:normAutofit/>
          </a:bodyPr>
          <a:lstStyle>
            <a:lvl1pPr marL="457200">
              <a:spcBef>
                <a:spcPts val="1400"/>
              </a:spcBef>
              <a:buClr>
                <a:schemeClr val="tx1"/>
              </a:buClr>
              <a:buSzPct val="80000"/>
              <a:defRPr sz="1800" cap="all" baseline="0"/>
            </a:lvl1pPr>
            <a:lvl2pPr marL="914400">
              <a:buClr>
                <a:schemeClr val="tx1"/>
              </a:buClr>
              <a:buSzPct val="80000"/>
              <a:defRPr sz="1600"/>
            </a:lvl2pPr>
            <a:lvl3pPr marL="1371600">
              <a:buClr>
                <a:schemeClr val="tx1"/>
              </a:buClr>
              <a:buSzPct val="80000"/>
              <a:defRPr sz="1400"/>
            </a:lvl3pPr>
            <a:lvl4pPr marL="1828800">
              <a:buClr>
                <a:schemeClr val="tx1"/>
              </a:buClr>
              <a:buSzPct val="80000"/>
              <a:defRPr sz="1200"/>
            </a:lvl4pPr>
            <a:lvl5pPr marL="2286000">
              <a:buClr>
                <a:schemeClr val="tx1"/>
              </a:buClr>
              <a:buSzPct val="80000"/>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8" name="Straight Connector 7">
            <a:extLst>
              <a:ext uri="{FF2B5EF4-FFF2-40B4-BE49-F238E27FC236}">
                <a16:creationId xmlns:a16="http://schemas.microsoft.com/office/drawing/2014/main" id="{941554B7-BB36-76F6-DD79-11088AA69E8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3396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1"/>
        </a:soli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841248" y="3163824"/>
            <a:ext cx="10515600" cy="2322576"/>
          </a:xfrm>
          <a:prstGeom prst="rect">
            <a:avLst/>
          </a:prstGeom>
          <a:noFill/>
        </p:spPr>
        <p:txBody>
          <a:bodyPr wrap="square" bIns="0" anchor="ctr">
            <a:noAutofit/>
          </a:bodyPr>
          <a:lstStyle>
            <a:lvl1pPr algn="ctr">
              <a:defRPr sz="54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548640"/>
            <a:ext cx="2286000" cy="2286000"/>
          </a:xfrm>
          <a:prstGeom prst="ellipse">
            <a:avLst/>
          </a:prstGeom>
        </p:spPr>
        <p:txBody>
          <a:bodyPr anchor="t"/>
          <a:lstStyle>
            <a:lvl1pPr marL="0" indent="0" algn="ctr">
              <a:buNone/>
              <a:defRPr sz="1050">
                <a:solidFill>
                  <a:schemeClr val="tx1"/>
                </a:solidFill>
              </a:defRPr>
            </a:lvl1pPr>
          </a:lstStyle>
          <a:p>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6044184"/>
            <a:ext cx="9116568" cy="365760"/>
          </a:xfrm>
        </p:spPr>
        <p:txBody>
          <a:bodyPr anchor="t"/>
          <a:lstStyle>
            <a:lvl1pPr marL="0" indent="0" algn="ctr">
              <a:lnSpc>
                <a:spcPct val="90000"/>
              </a:lnSpc>
              <a:spcBef>
                <a:spcPts val="0"/>
              </a:spcBef>
              <a:buNone/>
              <a:defRPr sz="2400" cap="all" baseline="0"/>
            </a:lvl1pPr>
          </a:lstStyle>
          <a:p>
            <a:pPr lvl="0"/>
            <a:r>
              <a:rPr lang="en-GB"/>
              <a:t>Click to edit Master text styles</a:t>
            </a:r>
          </a:p>
        </p:txBody>
      </p:sp>
      <p:sp>
        <p:nvSpPr>
          <p:cNvPr id="3" name="Rectangle 2">
            <a:extLst>
              <a:ext uri="{FF2B5EF4-FFF2-40B4-BE49-F238E27FC236}">
                <a16:creationId xmlns:a16="http://schemas.microsoft.com/office/drawing/2014/main" id="{7ECE7D81-1954-1B1F-C0AC-21C85AFD3C1E}"/>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74" r:id="rId3"/>
    <p:sldLayoutId id="2147483675" r:id="rId4"/>
    <p:sldLayoutId id="2147483664" r:id="rId5"/>
    <p:sldLayoutId id="2147483676" r:id="rId6"/>
    <p:sldLayoutId id="2147483677" r:id="rId7"/>
    <p:sldLayoutId id="2147483681" r:id="rId8"/>
    <p:sldLayoutId id="2147483682" r:id="rId9"/>
    <p:sldLayoutId id="2147483683" r:id="rId10"/>
    <p:sldLayoutId id="2147483680" r:id="rId11"/>
    <p:sldLayoutId id="2147483684" r:id="rId12"/>
    <p:sldLayoutId id="2147483673" r:id="rId13"/>
  </p:sldLayoutIdLst>
  <p:hf sldNum="0" hdr="0" ft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457200" algn="l" defTabSz="914400" rtl="0" eaLnBrk="1" latinLnBrk="0" hangingPunct="1">
        <a:lnSpc>
          <a:spcPct val="100000"/>
        </a:lnSpc>
        <a:spcBef>
          <a:spcPts val="1000"/>
        </a:spcBef>
        <a:buClr>
          <a:schemeClr val="accent1"/>
        </a:buClr>
        <a:buFont typeface="Courier New" panose="02070309020205020404" pitchFamily="49" charset="0"/>
        <a:buChar char="o"/>
        <a:defRPr sz="2400" b="0" i="0" kern="1200" cap="none" baseline="0">
          <a:solidFill>
            <a:schemeClr val="tx1"/>
          </a:solidFill>
          <a:latin typeface="+mn-lt"/>
          <a:ea typeface="+mn-ea"/>
          <a:cs typeface="+mn-cs"/>
        </a:defRPr>
      </a:lvl1pPr>
      <a:lvl2pPr marL="685800" indent="-457200" algn="l" defTabSz="914400" rtl="0" eaLnBrk="1" latinLnBrk="0" hangingPunct="1">
        <a:lnSpc>
          <a:spcPct val="100000"/>
        </a:lnSpc>
        <a:spcBef>
          <a:spcPts val="500"/>
        </a:spcBef>
        <a:buClr>
          <a:schemeClr val="accent1"/>
        </a:buClr>
        <a:buFont typeface="Courier New" panose="02070309020205020404" pitchFamily="49" charset="0"/>
        <a:buChar char="o"/>
        <a:defRPr sz="2000" b="0" i="0" kern="1200" baseline="0">
          <a:solidFill>
            <a:schemeClr val="tx1"/>
          </a:solidFill>
          <a:latin typeface="+mn-lt"/>
          <a:ea typeface="+mn-ea"/>
          <a:cs typeface="+mn-cs"/>
        </a:defRPr>
      </a:lvl2pPr>
      <a:lvl3pPr marL="1143000" indent="-457200" algn="l" defTabSz="914400" rtl="0" eaLnBrk="1" latinLnBrk="0" hangingPunct="1">
        <a:lnSpc>
          <a:spcPct val="100000"/>
        </a:lnSpc>
        <a:spcBef>
          <a:spcPts val="500"/>
        </a:spcBef>
        <a:buClr>
          <a:schemeClr val="accent1"/>
        </a:buClr>
        <a:buFont typeface="Courier New" panose="02070309020205020404" pitchFamily="49" charset="0"/>
        <a:buChar char="o"/>
        <a:defRPr sz="1800" b="0" i="0" kern="1200" baseline="0">
          <a:solidFill>
            <a:schemeClr val="tx1"/>
          </a:solidFill>
          <a:latin typeface="+mn-lt"/>
          <a:ea typeface="+mn-ea"/>
          <a:cs typeface="+mn-cs"/>
        </a:defRPr>
      </a:lvl3pPr>
      <a:lvl4pPr marL="1600200" indent="-457200" algn="l" defTabSz="914400" rtl="0" eaLnBrk="1" latinLnBrk="0" hangingPunct="1">
        <a:lnSpc>
          <a:spcPct val="100000"/>
        </a:lnSpc>
        <a:spcBef>
          <a:spcPts val="500"/>
        </a:spcBef>
        <a:buClr>
          <a:schemeClr val="accent1"/>
        </a:buClr>
        <a:buFont typeface="Courier New" panose="02070309020205020404" pitchFamily="49" charset="0"/>
        <a:buChar char="o"/>
        <a:defRPr sz="1600" b="0" i="0" kern="1200" baseline="0">
          <a:solidFill>
            <a:schemeClr val="tx1"/>
          </a:solidFill>
          <a:latin typeface="+mn-lt"/>
          <a:ea typeface="+mn-ea"/>
          <a:cs typeface="+mn-cs"/>
        </a:defRPr>
      </a:lvl4pPr>
      <a:lvl5pPr marL="2057400" indent="-457200" algn="l" defTabSz="914400" rtl="0" eaLnBrk="1" latinLnBrk="0" hangingPunct="1">
        <a:lnSpc>
          <a:spcPct val="100000"/>
        </a:lnSpc>
        <a:spcBef>
          <a:spcPts val="500"/>
        </a:spcBef>
        <a:buClr>
          <a:schemeClr val="accent1"/>
        </a:buClr>
        <a:buFont typeface="Courier New" panose="02070309020205020404" pitchFamily="49" charset="0"/>
        <a:buChar char="o"/>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18/10/relationships/comments" Target="../comments/modernComment_146_AD804C30.xml"/></Relationships>
</file>

<file path=ppt/slides/_rels/slide3.xml.rels><?xml version="1.0" encoding="UTF-8" standalone="yes"?>
<Relationships xmlns="http://schemas.openxmlformats.org/package/2006/relationships"><Relationship Id="rId3" Type="http://schemas.microsoft.com/office/2018/10/relationships/comments" Target="../comments/modernComment_103_3C156E9D.xml"/><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01_19F08E07.xm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microsoft.com/office/2018/10/relationships/comments" Target="../comments/modernComment_105_DA8D03EF.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microsoft.com/office/2018/10/relationships/comments" Target="../comments/modernComment_108_31E9BE5D.xml"/><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microsoft.com/office/2018/10/relationships/comments" Target="../comments/modernComment_109_2B7CF3BB.xml"/><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microsoft.com/office/2018/10/relationships/comments" Target="../comments/modernComment_10C_FDEA17AC.xml"/><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microsoft.com/office/2018/10/relationships/comments" Target="../comments/modernComment_10B_D6DA4C79.xml"/><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microsoft.com/office/2018/10/relationships/comments" Target="../comments/modernComment_10A_265F45CD.xml"/><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microsoft.com/office/2018/10/relationships/comments" Target="../comments/modernComment_154_1D0F01AF.xml"/><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hyperlink" Target="https://www.england.nhs.uk/greenernhs/wp-content/uploads/sites/51/2020/10/delivering-a-net-zero-national-health-service.pdf" TargetMode="External"/><Relationship Id="rId2" Type="http://schemas.openxmlformats.org/officeDocument/2006/relationships/hyperlink" Target="https://www.nice.org.uk/guidance/ng44" TargetMode="External"/><Relationship Id="rId1" Type="http://schemas.openxmlformats.org/officeDocument/2006/relationships/slideLayout" Target="../slideLayouts/slideLayout11.xml"/><Relationship Id="rId6" Type="http://schemas.openxmlformats.org/officeDocument/2006/relationships/hyperlink" Target="https://phw.nhs.wales/knowledge-article/our-long-term-strategy-2023-to-2035/" TargetMode="External"/><Relationship Id="rId5" Type="http://schemas.openxmlformats.org/officeDocument/2006/relationships/hyperlink" Target="https://www.ons.gov.uk/peoplepopulationandcommunity/birthsdeathsandmarriages/lifeexpectancies/bulletins/nationallifetablesunitedkingdom/2022to2024" TargetMode="External"/><Relationship Id="rId4" Type="http://schemas.openxmlformats.org/officeDocument/2006/relationships/hyperlink" Target="https://www.england.nhs.uk/personalisedcare/comprehensive-mode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iris.who.int/handle/10665/44489" TargetMode="External"/><Relationship Id="rId7" Type="http://schemas.openxmlformats.org/officeDocument/2006/relationships/hyperlink" Target="https://www.who.int/publications/i/item/9789240034228" TargetMode="External"/><Relationship Id="rId2" Type="http://schemas.openxmlformats.org/officeDocument/2006/relationships/hyperlink" Target="https://doi.org/10.1016/S0140-6736(24)01822-1" TargetMode="External"/><Relationship Id="rId1" Type="http://schemas.openxmlformats.org/officeDocument/2006/relationships/slideLayout" Target="../slideLayouts/slideLayout11.xml"/><Relationship Id="rId6" Type="http://schemas.openxmlformats.org/officeDocument/2006/relationships/hyperlink" Target="https://apps.who.int/gb/ebwha/pdf_files/wha69/a69_39-en.pdf" TargetMode="External"/><Relationship Id="rId5" Type="http://schemas.openxmlformats.org/officeDocument/2006/relationships/hyperlink" Target="https://doi.org/10.1016/S0140-6736(15)60901-1" TargetMode="External"/><Relationship Id="rId4" Type="http://schemas.openxmlformats.org/officeDocument/2006/relationships/hyperlink" Target="https://www.legislation.gov.uk/anaw/2015/2/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5E10E9-9AB7-0642-D4C4-DDFDAB7B5B2C}"/>
              </a:ext>
            </a:extLst>
          </p:cNvPr>
          <p:cNvSpPr>
            <a:spLocks noGrp="1"/>
          </p:cNvSpPr>
          <p:nvPr>
            <p:ph type="title"/>
          </p:nvPr>
        </p:nvSpPr>
        <p:spPr>
          <a:xfrm>
            <a:off x="838199" y="1251066"/>
            <a:ext cx="10515600" cy="4023360"/>
          </a:xfrm>
        </p:spPr>
        <p:txBody>
          <a:bodyPr/>
          <a:lstStyle/>
          <a:p>
            <a:r>
              <a:rPr lang="en-US" b="1" dirty="0">
                <a:latin typeface="Aptos" pitchFamily="34" charset="0"/>
                <a:ea typeface="Aptos" pitchFamily="34" charset="-122"/>
                <a:cs typeface="Aptos" pitchFamily="34" charset="-120"/>
              </a:rPr>
              <a:t>HEALTH, WELLBEING &amp;</a:t>
            </a:r>
            <a:r>
              <a:rPr lang="en-US" dirty="0"/>
              <a:t/>
            </a:r>
            <a:br>
              <a:rPr lang="en-US" dirty="0"/>
            </a:br>
            <a:r>
              <a:rPr lang="en-US" b="1" dirty="0">
                <a:latin typeface="Aptos" pitchFamily="34" charset="0"/>
                <a:ea typeface="Aptos" pitchFamily="34" charset="-122"/>
                <a:cs typeface="Aptos" pitchFamily="34" charset="-120"/>
              </a:rPr>
              <a:t>SUSTAINABLE DEVELOPMENT</a:t>
            </a:r>
            <a:endParaRPr lang="en-US" dirty="0"/>
          </a:p>
        </p:txBody>
      </p:sp>
      <p:sp>
        <p:nvSpPr>
          <p:cNvPr id="2" name="Subtitle 1">
            <a:extLst>
              <a:ext uri="{FF2B5EF4-FFF2-40B4-BE49-F238E27FC236}">
                <a16:creationId xmlns:a16="http://schemas.microsoft.com/office/drawing/2014/main" id="{A1307D8B-2864-21B6-1CE1-B605F29281C5}"/>
              </a:ext>
            </a:extLst>
          </p:cNvPr>
          <p:cNvSpPr>
            <a:spLocks noGrp="1"/>
          </p:cNvSpPr>
          <p:nvPr>
            <p:ph type="subTitle" idx="1"/>
          </p:nvPr>
        </p:nvSpPr>
        <p:spPr>
          <a:xfrm>
            <a:off x="1524000" y="4428744"/>
            <a:ext cx="9144000" cy="356616"/>
          </a:xfrm>
        </p:spPr>
        <p:txBody>
          <a:bodyPr vert="horz" lIns="0" tIns="0" rIns="0" bIns="0" rtlCol="0" anchor="t">
            <a:noAutofit/>
          </a:bodyPr>
          <a:lstStyle/>
          <a:p>
            <a:r>
              <a:rPr lang="en-US" dirty="0">
                <a:latin typeface="Aptos" pitchFamily="34" charset="0"/>
                <a:ea typeface="Aptos" pitchFamily="34" charset="-122"/>
                <a:cs typeface="Aptos" pitchFamily="34" charset="-120"/>
              </a:rPr>
              <a:t>Critical Perspectives on UK health and social care</a:t>
            </a:r>
          </a:p>
        </p:txBody>
      </p:sp>
      <p:sp>
        <p:nvSpPr>
          <p:cNvPr id="5" name="Content Placeholder 2">
            <a:extLst>
              <a:ext uri="{FF2B5EF4-FFF2-40B4-BE49-F238E27FC236}">
                <a16:creationId xmlns:a16="http://schemas.microsoft.com/office/drawing/2014/main" id="{A6A33159-D030-2F82-A142-F75940728319}"/>
              </a:ext>
            </a:extLst>
          </p:cNvPr>
          <p:cNvSpPr txBox="1">
            <a:spLocks/>
          </p:cNvSpPr>
          <p:nvPr/>
        </p:nvSpPr>
        <p:spPr>
          <a:xfrm>
            <a:off x="1312486" y="5376950"/>
            <a:ext cx="9567025" cy="1245524"/>
          </a:xfrm>
          <a:prstGeom prst="rect">
            <a:avLst/>
          </a:prstGeom>
          <a:noFill/>
        </p:spPr>
        <p:txBody>
          <a:bodyPr vert="horz" lIns="0" tIns="0" rIns="0" bIns="0" rtlCol="0">
            <a:normAutofit fontScale="92500" lnSpcReduction="20000"/>
          </a:bodyPr>
          <a:lstStyle>
            <a:lvl1pPr marL="0" indent="0" algn="ctr" defTabSz="914400" rtl="0" eaLnBrk="1" latinLnBrk="0" hangingPunct="1">
              <a:lnSpc>
                <a:spcPct val="100000"/>
              </a:lnSpc>
              <a:spcBef>
                <a:spcPts val="1000"/>
              </a:spcBef>
              <a:buClr>
                <a:schemeClr val="accent1"/>
              </a:buClr>
              <a:buFont typeface="Courier New" panose="02070309020205020404" pitchFamily="49" charset="0"/>
              <a:buNone/>
              <a:defRPr sz="2400" b="0" i="0" kern="1200" cap="all" baseline="0">
                <a:solidFill>
                  <a:schemeClr val="tx1"/>
                </a:solidFill>
                <a:latin typeface="+mn-lt"/>
                <a:ea typeface="+mn-ea"/>
                <a:cs typeface="+mn-cs"/>
              </a:defRPr>
            </a:lvl1pPr>
            <a:lvl2pPr marL="457200" indent="0" algn="ctr" defTabSz="914400" rtl="0" eaLnBrk="1" latinLnBrk="0" hangingPunct="1">
              <a:lnSpc>
                <a:spcPct val="100000"/>
              </a:lnSpc>
              <a:spcBef>
                <a:spcPts val="500"/>
              </a:spcBef>
              <a:buClr>
                <a:schemeClr val="accent1"/>
              </a:buClr>
              <a:buFont typeface="Courier New" panose="02070309020205020404" pitchFamily="49" charset="0"/>
              <a:buNone/>
              <a:defRPr sz="2000" b="0" i="0" kern="1200" baseline="0">
                <a:solidFill>
                  <a:schemeClr val="tx1"/>
                </a:solidFill>
                <a:latin typeface="+mn-lt"/>
                <a:ea typeface="+mn-ea"/>
                <a:cs typeface="+mn-cs"/>
              </a:defRPr>
            </a:lvl2pPr>
            <a:lvl3pPr marL="914400" indent="0" algn="ctr" defTabSz="914400" rtl="0" eaLnBrk="1" latinLnBrk="0" hangingPunct="1">
              <a:lnSpc>
                <a:spcPct val="100000"/>
              </a:lnSpc>
              <a:spcBef>
                <a:spcPts val="500"/>
              </a:spcBef>
              <a:buClr>
                <a:schemeClr val="accent1"/>
              </a:buClr>
              <a:buFont typeface="Courier New" panose="02070309020205020404" pitchFamily="49" charset="0"/>
              <a:buNone/>
              <a:defRPr sz="1800" b="0" i="0" kern="1200" baseline="0">
                <a:solidFill>
                  <a:schemeClr val="tx1"/>
                </a:solidFill>
                <a:latin typeface="+mn-lt"/>
                <a:ea typeface="+mn-ea"/>
                <a:cs typeface="+mn-cs"/>
              </a:defRPr>
            </a:lvl3pPr>
            <a:lvl4pPr marL="1371600" indent="0" algn="ctr" defTabSz="914400" rtl="0" eaLnBrk="1" latinLnBrk="0" hangingPunct="1">
              <a:lnSpc>
                <a:spcPct val="100000"/>
              </a:lnSpc>
              <a:spcBef>
                <a:spcPts val="500"/>
              </a:spcBef>
              <a:buClr>
                <a:schemeClr val="accent1"/>
              </a:buClr>
              <a:buFont typeface="Courier New" panose="02070309020205020404" pitchFamily="49" charset="0"/>
              <a:buNone/>
              <a:defRPr sz="1600" b="0" i="0" kern="1200" baseline="0">
                <a:solidFill>
                  <a:schemeClr val="tx1"/>
                </a:solidFill>
                <a:latin typeface="+mn-lt"/>
                <a:ea typeface="+mn-ea"/>
                <a:cs typeface="+mn-cs"/>
              </a:defRPr>
            </a:lvl4pPr>
            <a:lvl5pPr marL="1828800" indent="0" algn="ctr" defTabSz="914400" rtl="0" eaLnBrk="1" latinLnBrk="0" hangingPunct="1">
              <a:lnSpc>
                <a:spcPct val="100000"/>
              </a:lnSpc>
              <a:spcBef>
                <a:spcPts val="500"/>
              </a:spcBef>
              <a:buClr>
                <a:schemeClr val="accent1"/>
              </a:buClr>
              <a:buFont typeface="Courier New" panose="02070309020205020404" pitchFamily="49" charset="0"/>
              <a:buNone/>
              <a:defRPr sz="1600" b="0" i="0" kern="120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US" sz="1800" b="1" cap="none" dirty="0" smtClean="0"/>
              <a:t>Student Name: Alia Farooq</a:t>
            </a:r>
          </a:p>
          <a:p>
            <a:pPr algn="just"/>
            <a:r>
              <a:rPr lang="en-US" sz="1800" b="1" cap="none" dirty="0" smtClean="0"/>
              <a:t>Student ID: 2322737</a:t>
            </a:r>
          </a:p>
          <a:p>
            <a:pPr algn="just"/>
            <a:r>
              <a:rPr lang="en-US" sz="1800" b="1" cap="none" dirty="0" smtClean="0"/>
              <a:t>Module Name: Health, </a:t>
            </a:r>
            <a:r>
              <a:rPr lang="en-US" sz="1800" b="1" cap="none" dirty="0" err="1" smtClean="0"/>
              <a:t>Wellbing</a:t>
            </a:r>
            <a:r>
              <a:rPr lang="en-US" sz="1800" b="1" cap="none" dirty="0" smtClean="0"/>
              <a:t> and Sustainable Development</a:t>
            </a:r>
          </a:p>
          <a:p>
            <a:pPr algn="just"/>
            <a:r>
              <a:rPr lang="en-US" sz="1800" b="1" cap="none" dirty="0" smtClean="0"/>
              <a:t>Module Code: BMHP6030</a:t>
            </a:r>
            <a:endParaRPr lang="en-PK" sz="1800" b="1" cap="none" dirty="0"/>
          </a:p>
        </p:txBody>
      </p:sp>
    </p:spTree>
    <p:extLst>
      <p:ext uri="{BB962C8B-B14F-4D97-AF65-F5344CB8AC3E}">
        <p14:creationId xmlns:p14="http://schemas.microsoft.com/office/powerpoint/2010/main" val="85521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EB422-1287-FCEB-63CE-599FDC8468D8}"/>
              </a:ext>
            </a:extLst>
          </p:cNvPr>
          <p:cNvSpPr>
            <a:spLocks noGrp="1"/>
          </p:cNvSpPr>
          <p:nvPr>
            <p:ph type="title"/>
          </p:nvPr>
        </p:nvSpPr>
        <p:spPr>
          <a:xfrm>
            <a:off x="1188720" y="911860"/>
            <a:ext cx="4114800" cy="523748"/>
          </a:xfrm>
        </p:spPr>
        <p:txBody>
          <a:bodyPr/>
          <a:lstStyle/>
          <a:p>
            <a:r>
              <a:rPr lang="en-US" b="1" dirty="0"/>
              <a:t>Introduction</a:t>
            </a:r>
            <a:endParaRPr lang="en-US" dirty="0"/>
          </a:p>
        </p:txBody>
      </p:sp>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538665" y="1553324"/>
            <a:ext cx="4764855" cy="5304675"/>
          </a:xfrm>
        </p:spPr>
        <p:txBody>
          <a:bodyPr vert="horz" lIns="0" tIns="0" rIns="0" bIns="0" rtlCol="0" anchor="t">
            <a:noAutofit/>
          </a:bodyPr>
          <a:lstStyle/>
          <a:p>
            <a:r>
              <a:rPr lang="en-GB" sz="1600" cap="none" dirty="0" smtClean="0"/>
              <a:t>Theme: Health, wellbeing and environmental sustainability in UK health and social care</a:t>
            </a:r>
          </a:p>
          <a:p>
            <a:r>
              <a:rPr lang="en-GB" sz="1600" cap="none" dirty="0" smtClean="0"/>
              <a:t>The main purpose is to explore how public health depends on more than just fighting illnesses. Poor housing, environmental problems, employment status, income, and social participation affect an individual's wellbeing.  </a:t>
            </a:r>
          </a:p>
          <a:p>
            <a:r>
              <a:rPr lang="en-GB" sz="1600" cap="none" dirty="0" smtClean="0"/>
              <a:t>Let’s Ask three major questions</a:t>
            </a:r>
          </a:p>
          <a:p>
            <a:r>
              <a:rPr lang="en-GB" sz="1600" cap="none" dirty="0" smtClean="0"/>
              <a:t>How Does a person's social situation impact well-being?</a:t>
            </a:r>
          </a:p>
          <a:p>
            <a:r>
              <a:rPr lang="en-GB" sz="1600" cap="none" dirty="0" smtClean="0"/>
              <a:t>How Does medical care influence environmental feasibility? </a:t>
            </a:r>
          </a:p>
          <a:p>
            <a:r>
              <a:rPr lang="en-GB" sz="1600" cap="none" dirty="0" smtClean="0"/>
              <a:t>How Can the healthcare system provide services that meet present needs without affecting future generations?</a:t>
            </a:r>
            <a:endParaRPr lang="en-US" sz="800" cap="none" dirty="0"/>
          </a:p>
        </p:txBody>
      </p:sp>
      <p:pic>
        <p:nvPicPr>
          <p:cNvPr id="8" name="Picture Placeholder 7" descr="Pipette diffusing dyes in flasks">
            <a:extLst>
              <a:ext uri="{FF2B5EF4-FFF2-40B4-BE49-F238E27FC236}">
                <a16:creationId xmlns:a16="http://schemas.microsoft.com/office/drawing/2014/main" id="{9DA934D8-2609-4227-78DF-CF8F07A2F9C7}"/>
              </a:ext>
            </a:extLst>
          </p:cNvPr>
          <p:cNvPicPr>
            <a:picLocks noGrp="1" noChangeAspect="1"/>
          </p:cNvPicPr>
          <p:nvPr>
            <p:ph type="pic" sz="quarter" idx="13"/>
          </p:nvPr>
        </p:nvPicPr>
        <p:blipFill rotWithShape="1">
          <a:blip r:embed="rId3">
            <a:alphaModFix/>
            <a:extLst>
              <a:ext uri="{28A0092B-C50C-407E-A947-70E740481C1C}">
                <a14:useLocalDpi xmlns:a14="http://schemas.microsoft.com/office/drawing/2010/main" val="0"/>
              </a:ext>
            </a:extLst>
          </a:blip>
          <a:srcRect t="97" b="97"/>
          <a:stretch/>
        </p:blipFill>
        <p:spPr>
          <a:xfrm>
            <a:off x="5687568" y="1435608"/>
            <a:ext cx="5897880" cy="3977640"/>
          </a:xfrm>
        </p:spPr>
      </p:pic>
    </p:spTree>
    <p:extLst>
      <p:ext uri="{BB962C8B-B14F-4D97-AF65-F5344CB8AC3E}">
        <p14:creationId xmlns:p14="http://schemas.microsoft.com/office/powerpoint/2010/main" val="2910866480"/>
      </p:ext>
    </p:extLst>
  </p:cSld>
  <p:clrMapOvr>
    <a:masterClrMapping/>
  </p:clrMapOvr>
  <p:extLst mod="1">
    <p:ext uri="{6950BFC3-D8DA-4A85-94F7-54DA5524770B}">
      <p188:commentRel xmlns="" xmlns:p188="http://schemas.microsoft.com/office/powerpoint/2018/8/main" r:id="rId4"/>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ABE40-AA00-F366-A36A-B3F1AADBF025}"/>
              </a:ext>
            </a:extLst>
          </p:cNvPr>
          <p:cNvSpPr>
            <a:spLocks noGrp="1"/>
          </p:cNvSpPr>
          <p:nvPr>
            <p:ph type="ctrTitle"/>
          </p:nvPr>
        </p:nvSpPr>
        <p:spPr>
          <a:xfrm>
            <a:off x="838199" y="561689"/>
            <a:ext cx="10411691" cy="754493"/>
          </a:xfrm>
          <a:noFill/>
        </p:spPr>
        <p:txBody>
          <a:bodyPr anchor="ctr" anchorCtr="0">
            <a:noAutofit/>
          </a:bodyPr>
          <a:lstStyle/>
          <a:p>
            <a:pPr algn="l"/>
            <a:r>
              <a:rPr lang="en-US" sz="3200" b="1" dirty="0"/>
              <a:t>Understanding health and wellbeing</a:t>
            </a:r>
          </a:p>
        </p:txBody>
      </p:sp>
      <p:sp>
        <p:nvSpPr>
          <p:cNvPr id="3" name="Subtitle 2">
            <a:extLst>
              <a:ext uri="{FF2B5EF4-FFF2-40B4-BE49-F238E27FC236}">
                <a16:creationId xmlns:a16="http://schemas.microsoft.com/office/drawing/2014/main" id="{72446868-83F0-CEEF-5E60-6D55C93B523F}"/>
              </a:ext>
            </a:extLst>
          </p:cNvPr>
          <p:cNvSpPr>
            <a:spLocks noGrp="1"/>
          </p:cNvSpPr>
          <p:nvPr>
            <p:ph type="subTitle" idx="1"/>
          </p:nvPr>
        </p:nvSpPr>
        <p:spPr>
          <a:xfrm>
            <a:off x="838200" y="1634836"/>
            <a:ext cx="10515600" cy="4281055"/>
          </a:xfrm>
          <a:noFill/>
        </p:spPr>
        <p:txBody>
          <a:bodyPr>
            <a:noAutofit/>
          </a:bodyPr>
          <a:lstStyle/>
          <a:p>
            <a:pPr algn="just"/>
            <a:r>
              <a:rPr lang="en-GB" b="1" dirty="0"/>
              <a:t>Research </a:t>
            </a:r>
            <a:r>
              <a:rPr lang="en-GB" b="1" dirty="0" smtClean="0"/>
              <a:t>Purpose:</a:t>
            </a:r>
            <a:r>
              <a:rPr lang="en-GB" dirty="0" smtClean="0"/>
              <a:t> </a:t>
            </a:r>
            <a:r>
              <a:rPr lang="en-US" dirty="0" smtClean="0"/>
              <a:t>Understand </a:t>
            </a:r>
            <a:r>
              <a:rPr lang="en-US" dirty="0"/>
              <a:t>how health, lifestyle quality, and social conditions relate</a:t>
            </a:r>
            <a:r>
              <a:rPr lang="en-GB" dirty="0" smtClean="0"/>
              <a:t>. </a:t>
            </a:r>
            <a:endParaRPr lang="en-GB" dirty="0"/>
          </a:p>
          <a:p>
            <a:pPr algn="just"/>
            <a:r>
              <a:rPr lang="en-GB" dirty="0"/>
              <a:t>Relating </a:t>
            </a:r>
            <a:r>
              <a:rPr lang="en-US" dirty="0"/>
              <a:t>Social conditions related to health involve</a:t>
            </a:r>
            <a:r>
              <a:rPr lang="en-GB" dirty="0" smtClean="0"/>
              <a:t> </a:t>
            </a:r>
            <a:r>
              <a:rPr lang="en-GB" dirty="0"/>
              <a:t>considering a broader view of an individual’s past and present living situation, employment, and age. </a:t>
            </a:r>
          </a:p>
          <a:p>
            <a:pPr algn="just"/>
            <a:r>
              <a:rPr lang="en-GB" dirty="0"/>
              <a:t>Limited </a:t>
            </a:r>
            <a:r>
              <a:rPr lang="en-GB" dirty="0" smtClean="0"/>
              <a:t>Housing </a:t>
            </a:r>
            <a:r>
              <a:rPr lang="en-US" dirty="0"/>
              <a:t>can expose individuals to cold temperatures and feel suffocating in congested spaces, directly affecting</a:t>
            </a:r>
            <a:r>
              <a:rPr lang="en-GB" dirty="0" smtClean="0"/>
              <a:t> </a:t>
            </a:r>
            <a:r>
              <a:rPr lang="en-GB" dirty="0"/>
              <a:t>mental, emotional, and physical well-being. </a:t>
            </a:r>
          </a:p>
          <a:p>
            <a:pPr algn="just"/>
            <a:r>
              <a:rPr lang="en-GB" b="1" dirty="0"/>
              <a:t>Critical </a:t>
            </a:r>
            <a:r>
              <a:rPr lang="en-GB" b="1" dirty="0" smtClean="0"/>
              <a:t>Consideration:</a:t>
            </a:r>
            <a:r>
              <a:rPr lang="en-GB" dirty="0" smtClean="0"/>
              <a:t> </a:t>
            </a:r>
            <a:r>
              <a:rPr lang="en-GB" dirty="0"/>
              <a:t>A person’s lifestyle choices play an important role, but </a:t>
            </a:r>
            <a:r>
              <a:rPr lang="en-US" dirty="0"/>
              <a:t>people with limited resources or living in poverty have</a:t>
            </a:r>
            <a:r>
              <a:rPr lang="en-GB" dirty="0" smtClean="0"/>
              <a:t> </a:t>
            </a:r>
            <a:r>
              <a:rPr lang="en-GB" dirty="0"/>
              <a:t>fewer ways to choose healthier options.</a:t>
            </a:r>
          </a:p>
          <a:p>
            <a:pPr algn="just"/>
            <a:endParaRPr lang="en-US" sz="1600" dirty="0"/>
          </a:p>
        </p:txBody>
      </p:sp>
    </p:spTree>
    <p:extLst>
      <p:ext uri="{BB962C8B-B14F-4D97-AF65-F5344CB8AC3E}">
        <p14:creationId xmlns:p14="http://schemas.microsoft.com/office/powerpoint/2010/main" val="1008037533"/>
      </p:ext>
    </p:extLst>
  </p:cSld>
  <p:clrMapOvr>
    <a:masterClrMapping/>
  </p:clrMapOvr>
  <p:extLst mod="1">
    <p:ext uri="{6950BFC3-D8DA-4A85-94F7-54DA5524770B}">
      <p188:commentRel xmlns="" xmlns:p188="http://schemas.microsoft.com/office/powerpoint/2018/8/main" r:id="rId3"/>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3CB3-2956-E8D2-C23D-A3BAA7295DEC}"/>
              </a:ext>
            </a:extLst>
          </p:cNvPr>
          <p:cNvSpPr>
            <a:spLocks noGrp="1"/>
          </p:cNvSpPr>
          <p:nvPr>
            <p:ph type="ctrTitle"/>
          </p:nvPr>
        </p:nvSpPr>
        <p:spPr>
          <a:xfrm>
            <a:off x="2072640" y="192505"/>
            <a:ext cx="9179560" cy="2286000"/>
          </a:xfrm>
          <a:noFill/>
        </p:spPr>
        <p:txBody>
          <a:bodyPr anchor="b" anchorCtr="0"/>
          <a:lstStyle/>
          <a:p>
            <a:pPr algn="l"/>
            <a:r>
              <a:rPr lang="en-US" sz="3600" dirty="0"/>
              <a:t>Sustainability of </a:t>
            </a:r>
            <a:br>
              <a:rPr lang="en-US" sz="3600" dirty="0"/>
            </a:br>
            <a:r>
              <a:rPr lang="en-US" sz="3600" dirty="0"/>
              <a:t>healthcare and development</a:t>
            </a:r>
          </a:p>
        </p:txBody>
      </p:sp>
      <p:sp>
        <p:nvSpPr>
          <p:cNvPr id="3" name="Subtitle 2">
            <a:extLst>
              <a:ext uri="{FF2B5EF4-FFF2-40B4-BE49-F238E27FC236}">
                <a16:creationId xmlns:a16="http://schemas.microsoft.com/office/drawing/2014/main" id="{FEECEBD4-35BF-26BB-D438-DA43EBD5EE89}"/>
              </a:ext>
            </a:extLst>
          </p:cNvPr>
          <p:cNvSpPr>
            <a:spLocks noGrp="1"/>
          </p:cNvSpPr>
          <p:nvPr>
            <p:ph type="subTitle" idx="1"/>
          </p:nvPr>
        </p:nvSpPr>
        <p:spPr>
          <a:xfrm>
            <a:off x="2072640" y="2750418"/>
            <a:ext cx="8803178" cy="3650381"/>
          </a:xfrm>
          <a:noFill/>
        </p:spPr>
        <p:txBody>
          <a:bodyPr>
            <a:noAutofit/>
          </a:bodyPr>
          <a:lstStyle/>
          <a:p>
            <a:pPr algn="just"/>
            <a:r>
              <a:rPr lang="en-US" sz="2000" b="1" dirty="0"/>
              <a:t>Research </a:t>
            </a:r>
            <a:r>
              <a:rPr lang="en-US" sz="2000" b="1" dirty="0" smtClean="0"/>
              <a:t>Focus: </a:t>
            </a:r>
            <a:r>
              <a:rPr lang="en-US" sz="2000" dirty="0"/>
              <a:t>H</a:t>
            </a:r>
            <a:r>
              <a:rPr lang="en-US" sz="2000" dirty="0" smtClean="0"/>
              <a:t>ow </a:t>
            </a:r>
            <a:r>
              <a:rPr lang="en-US" sz="2000" dirty="0"/>
              <a:t>environmental factors </a:t>
            </a:r>
            <a:r>
              <a:rPr lang="en-US" sz="2000" dirty="0" smtClean="0"/>
              <a:t>impact </a:t>
            </a:r>
            <a:r>
              <a:rPr lang="en-US" sz="2000" dirty="0"/>
              <a:t>healthcare services </a:t>
            </a:r>
          </a:p>
          <a:p>
            <a:pPr algn="just"/>
            <a:r>
              <a:rPr lang="en-US" sz="2000" dirty="0" smtClean="0"/>
              <a:t>The healthcare system </a:t>
            </a:r>
            <a:r>
              <a:rPr lang="en-US" sz="2000" dirty="0"/>
              <a:t>needs several resources, such as energy, water, medical tools, pharmaceuticals, </a:t>
            </a:r>
            <a:r>
              <a:rPr lang="en-US" sz="2000" dirty="0"/>
              <a:t>and transport. These activities continue to generate waste materials and carbon emissions. </a:t>
            </a:r>
          </a:p>
          <a:p>
            <a:pPr algn="just"/>
            <a:r>
              <a:rPr lang="en-US" sz="2000" dirty="0"/>
              <a:t>Eco-friendly medical-social care system considers using resources in </a:t>
            </a:r>
            <a:r>
              <a:rPr lang="en-US" sz="2000" dirty="0" smtClean="0"/>
              <a:t>an efficient </a:t>
            </a:r>
            <a:r>
              <a:rPr lang="en-US" sz="2000" dirty="0"/>
              <a:t>manner, protecting its environment and improving its quality of service and long-term availability of resources for future </a:t>
            </a:r>
            <a:r>
              <a:rPr lang="en-US" sz="2000" dirty="0" smtClean="0"/>
              <a:t>generations. </a:t>
            </a:r>
          </a:p>
          <a:p>
            <a:pPr algn="just"/>
            <a:r>
              <a:rPr lang="en-US" sz="2000" b="1" dirty="0" smtClean="0"/>
              <a:t>Vi</a:t>
            </a:r>
            <a:r>
              <a:rPr lang="en-US" sz="2000" b="1" dirty="0" smtClean="0"/>
              <a:t>ewpoint: </a:t>
            </a:r>
            <a:r>
              <a:rPr lang="en-US" sz="2000" dirty="0" smtClean="0"/>
              <a:t>An environmentally </a:t>
            </a:r>
            <a:r>
              <a:rPr lang="en-US" sz="2000" dirty="0"/>
              <a:t>responsible healthcare system should not affect patient safety or worsen quality of </a:t>
            </a:r>
            <a:r>
              <a:rPr lang="en-US" sz="2000" dirty="0" smtClean="0"/>
              <a:t>services</a:t>
            </a:r>
            <a:endParaRPr lang="en-US" sz="2000" dirty="0"/>
          </a:p>
        </p:txBody>
      </p:sp>
    </p:spTree>
    <p:extLst>
      <p:ext uri="{BB962C8B-B14F-4D97-AF65-F5344CB8AC3E}">
        <p14:creationId xmlns:p14="http://schemas.microsoft.com/office/powerpoint/2010/main" val="435195399"/>
      </p:ext>
    </p:extLst>
  </p:cSld>
  <p:clrMapOvr>
    <a:masterClrMapping/>
  </p:clrMapOvr>
  <p:extLst mod="1">
    <p:ext uri="{6950BFC3-D8DA-4A85-94F7-54DA5524770B}">
      <p188:commentRel xmlns=""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629920" y="2762584"/>
            <a:ext cx="6075680" cy="1828800"/>
          </a:xfrm>
          <a:noFill/>
        </p:spPr>
        <p:txBody>
          <a:bodyPr/>
          <a:lstStyle/>
          <a:p>
            <a:r>
              <a:rPr lang="en-PK" sz="3600" dirty="0"/>
              <a:t>Social </a:t>
            </a:r>
            <a:r>
              <a:rPr lang="en-US" sz="3600" dirty="0"/>
              <a:t>Factors</a:t>
            </a:r>
            <a:r>
              <a:rPr lang="en-PK" sz="3600" dirty="0"/>
              <a:t> of Health</a:t>
            </a:r>
            <a:endParaRPr lang="en-US" sz="3600" dirty="0"/>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sz="half" idx="1"/>
          </p:nvPr>
        </p:nvSpPr>
        <p:spPr>
          <a:xfrm>
            <a:off x="629920" y="4813299"/>
            <a:ext cx="5647510" cy="1601355"/>
          </a:xfrm>
          <a:noFill/>
        </p:spPr>
        <p:txBody>
          <a:bodyPr>
            <a:normAutofit/>
          </a:bodyPr>
          <a:lstStyle/>
          <a:p>
            <a:pPr marL="0" indent="0">
              <a:buNone/>
            </a:pPr>
            <a:r>
              <a:rPr lang="en-PK" cap="none" dirty="0" smtClean="0"/>
              <a:t>This</a:t>
            </a:r>
            <a:r>
              <a:rPr lang="en-US" cap="none" dirty="0"/>
              <a:t>The model describes why people's health improvement needs require actions beyond the </a:t>
            </a:r>
            <a:r>
              <a:rPr lang="en-US" cap="none" dirty="0" smtClean="0"/>
              <a:t> </a:t>
            </a:r>
            <a:r>
              <a:rPr lang="en-US" cap="none" dirty="0"/>
              <a:t>current clinical and hospital structure. </a:t>
            </a:r>
            <a:endParaRPr lang="en-PK" cap="none" dirty="0"/>
          </a:p>
        </p:txBody>
      </p:sp>
      <p:pic>
        <p:nvPicPr>
          <p:cNvPr id="12" name="Picture 11" descr="Wider Determinants of Health">
            <a:extLst>
              <a:ext uri="{FF2B5EF4-FFF2-40B4-BE49-F238E27FC236}">
                <a16:creationId xmlns:a16="http://schemas.microsoft.com/office/drawing/2014/main" id="{4718E77B-1C4A-920D-0148-F9696F56B6F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732" b="95638" l="7320" r="94820">
                        <a14:foregroundMark x1="10248" y1="91443" x2="12838" y2="58725"/>
                        <a14:foregroundMark x1="12838" y1="58725" x2="20721" y2="28020"/>
                        <a14:foregroundMark x1="20721" y1="28020" x2="41441" y2="12584"/>
                        <a14:foregroundMark x1="41441" y1="12584" x2="55405" y2="8725"/>
                        <a14:foregroundMark x1="55405" y1="8725" x2="67680" y2="11074"/>
                        <a14:foregroundMark x1="67680" y1="11074" x2="75901" y2="19631"/>
                        <a14:foregroundMark x1="75901" y1="19631" x2="89077" y2="46980"/>
                        <a14:foregroundMark x1="89077" y1="46980" x2="91329" y2="82550"/>
                        <a14:foregroundMark x1="88702" y1="94128" x2="88626" y2="94463"/>
                        <a14:foregroundMark x1="91329" y1="82550" x2="88702" y2="94128"/>
                        <a14:foregroundMark x1="78604" y1="22987" x2="85923" y2="35570"/>
                        <a14:foregroundMark x1="85923" y1="35570" x2="91779" y2="67617"/>
                        <a14:foregroundMark x1="91335" y1="94128" x2="91329" y2="94463"/>
                        <a14:foregroundMark x1="91779" y1="67617" x2="91335" y2="94128"/>
                        <a14:foregroundMark x1="91200" y1="94799" x2="90878" y2="95638"/>
                        <a14:foregroundMark x1="91329" y1="94463" x2="91200" y2="94799"/>
                        <a14:foregroundMark x1="7320" y1="80369" x2="7320" y2="80369"/>
                        <a14:foregroundMark x1="94820" y1="71644" x2="94820" y2="71644"/>
                        <a14:foregroundMark x1="54842" y1="61242" x2="54842" y2="61242"/>
                        <a14:foregroundMark x1="59797" y1="61242" x2="59797" y2="61242"/>
                        <a14:foregroundMark x1="53604" y1="53523" x2="53604" y2="66946"/>
                        <a14:foregroundMark x1="48761" y1="51846" x2="48198" y2="66107"/>
                        <a14:foregroundMark x1="50563" y1="58725" x2="50563" y2="58725"/>
                        <a14:foregroundMark x1="49437" y1="65268" x2="49437" y2="65268"/>
                        <a14:foregroundMark x1="49437" y1="60403" x2="49550" y2="67114"/>
                        <a14:foregroundMark x1="42342" y1="54866" x2="42117" y2="65604"/>
                        <a14:foregroundMark x1="43243" y1="62248" x2="43243" y2="66611"/>
                        <a14:foregroundMark x1="46734" y1="55369" x2="46734" y2="59564"/>
                        <a14:foregroundMark x1="44369" y1="57886" x2="45608" y2="61242"/>
                        <a14:foregroundMark x1="36261" y1="68121" x2="36261" y2="68121"/>
                        <a14:foregroundMark x1="36261" y1="68960" x2="38401" y2="67785"/>
                        <a14:foregroundMark x1="59122" y1="56208" x2="59572" y2="65772"/>
                        <a14:foregroundMark x1="63739" y1="60235" x2="63739" y2="65604"/>
                        <a14:foregroundMark x1="66329" y1="14430" x2="66329" y2="14430"/>
                        <a14:backgroundMark x1="88514" y1="94799" x2="88514" y2="94799"/>
                        <a14:backgroundMark x1="90878" y1="95973" x2="90878" y2="95973"/>
                        <a14:backgroundMark x1="90766" y1="95470" x2="90766" y2="95470"/>
                        <a14:backgroundMark x1="91104" y1="95470" x2="91104" y2="95470"/>
                        <a14:backgroundMark x1="88514" y1="94128" x2="88514" y2="94128"/>
                        <a14:backgroundMark x1="88626" y1="94463" x2="88626" y2="94463"/>
                        <a14:backgroundMark x1="88739" y1="94463" x2="88739" y2="94463"/>
                      </a14:backgroundRemoval>
                    </a14:imgEffect>
                  </a14:imgLayer>
                </a14:imgProps>
              </a:ext>
            </a:extLst>
          </a:blip>
          <a:stretch>
            <a:fillRect/>
          </a:stretch>
        </p:blipFill>
        <p:spPr>
          <a:xfrm>
            <a:off x="6544489" y="1533777"/>
            <a:ext cx="5647511" cy="3790446"/>
          </a:xfrm>
          <a:prstGeom prst="rect">
            <a:avLst/>
          </a:prstGeom>
        </p:spPr>
      </p:pic>
    </p:spTree>
    <p:extLst>
      <p:ext uri="{BB962C8B-B14F-4D97-AF65-F5344CB8AC3E}">
        <p14:creationId xmlns:p14="http://schemas.microsoft.com/office/powerpoint/2010/main" val="3666674671"/>
      </p:ext>
    </p:extLst>
  </p:cSld>
  <p:clrMapOvr>
    <a:masterClrMapping/>
  </p:clrMapOvr>
  <p:extLst mod="1">
    <p:ext uri="{6950BFC3-D8DA-4A85-94F7-54DA5524770B}">
      <p188:commentRel xmlns="" xmlns:p188="http://schemas.microsoft.com/office/powerpoint/2018/8/main" r:id="rId5"/>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9874B-BCA9-8420-1595-EDD1865A099A}"/>
              </a:ext>
            </a:extLst>
          </p:cNvPr>
          <p:cNvSpPr>
            <a:spLocks noGrp="1"/>
          </p:cNvSpPr>
          <p:nvPr>
            <p:ph type="title"/>
          </p:nvPr>
        </p:nvSpPr>
        <p:spPr>
          <a:xfrm>
            <a:off x="1280160" y="1097280"/>
            <a:ext cx="9821955" cy="914400"/>
          </a:xfrm>
          <a:noFill/>
        </p:spPr>
        <p:txBody>
          <a:bodyPr anchor="t" anchorCtr="0"/>
          <a:lstStyle/>
          <a:p>
            <a:r>
              <a:rPr lang="en-US" dirty="0"/>
              <a:t>Different</a:t>
            </a:r>
            <a:r>
              <a:rPr lang="en-PK" dirty="0"/>
              <a:t> approaches to health</a:t>
            </a:r>
            <a:endParaRPr lang="en-US" dirty="0"/>
          </a:p>
        </p:txBody>
      </p:sp>
      <p:sp>
        <p:nvSpPr>
          <p:cNvPr id="3" name="Content Placeholder 2">
            <a:extLst>
              <a:ext uri="{FF2B5EF4-FFF2-40B4-BE49-F238E27FC236}">
                <a16:creationId xmlns:a16="http://schemas.microsoft.com/office/drawing/2014/main" id="{68A5FD2B-E3E5-1C2B-0151-21F216B14A33}"/>
              </a:ext>
            </a:extLst>
          </p:cNvPr>
          <p:cNvSpPr>
            <a:spLocks noGrp="1"/>
          </p:cNvSpPr>
          <p:nvPr>
            <p:ph sz="half" idx="1"/>
          </p:nvPr>
        </p:nvSpPr>
        <p:spPr>
          <a:xfrm>
            <a:off x="1280160" y="2011680"/>
            <a:ext cx="4663440" cy="3566160"/>
          </a:xfrm>
          <a:solidFill>
            <a:schemeClr val="accent1">
              <a:lumMod val="20000"/>
              <a:lumOff val="80000"/>
            </a:schemeClr>
          </a:solidFill>
        </p:spPr>
        <p:txBody>
          <a:bodyPr vert="horz" lIns="365760" tIns="365760" rIns="365760" bIns="365760" rtlCol="0" anchor="t">
            <a:noAutofit/>
          </a:bodyPr>
          <a:lstStyle/>
          <a:p>
            <a:pPr marL="0" indent="0">
              <a:buNone/>
            </a:pPr>
            <a:r>
              <a:rPr lang="en-US" b="1" dirty="0"/>
              <a:t>Focus individual approach</a:t>
            </a:r>
          </a:p>
          <a:p>
            <a:pPr marL="0" indent="0">
              <a:buNone/>
            </a:pPr>
            <a:endParaRPr lang="en-US" dirty="0"/>
          </a:p>
          <a:p>
            <a:r>
              <a:rPr lang="en-US" dirty="0"/>
              <a:t>Focus on health changes of each one</a:t>
            </a:r>
          </a:p>
          <a:p>
            <a:r>
              <a:rPr lang="en-US" dirty="0"/>
              <a:t>Support the change </a:t>
            </a:r>
          </a:p>
          <a:p>
            <a:r>
              <a:rPr lang="en-US" dirty="0"/>
              <a:t>May help with individual empowerment </a:t>
            </a:r>
          </a:p>
          <a:p>
            <a:r>
              <a:rPr lang="en-US" dirty="0"/>
              <a:t>It can ignore structural </a:t>
            </a:r>
            <a:r>
              <a:rPr lang="en-PK" dirty="0"/>
              <a:t>discrimination</a:t>
            </a:r>
            <a:r>
              <a:rPr lang="en-US" dirty="0"/>
              <a:t> </a:t>
            </a:r>
          </a:p>
          <a:p>
            <a:pPr marL="0" indent="0">
              <a:buNone/>
            </a:pPr>
            <a:endParaRPr lang="en-US" dirty="0"/>
          </a:p>
        </p:txBody>
      </p:sp>
      <p:sp>
        <p:nvSpPr>
          <p:cNvPr id="4" name="Content Placeholder 3">
            <a:extLst>
              <a:ext uri="{FF2B5EF4-FFF2-40B4-BE49-F238E27FC236}">
                <a16:creationId xmlns:a16="http://schemas.microsoft.com/office/drawing/2014/main" id="{ACFBB810-3430-2C29-1AA0-9744AA0A1AA3}"/>
              </a:ext>
            </a:extLst>
          </p:cNvPr>
          <p:cNvSpPr>
            <a:spLocks noGrp="1"/>
          </p:cNvSpPr>
          <p:nvPr>
            <p:ph sz="half" idx="2"/>
          </p:nvPr>
        </p:nvSpPr>
        <p:spPr>
          <a:xfrm>
            <a:off x="6309360" y="2011680"/>
            <a:ext cx="4663440" cy="3566160"/>
          </a:xfrm>
          <a:solidFill>
            <a:schemeClr val="accent1">
              <a:lumMod val="20000"/>
              <a:lumOff val="80000"/>
            </a:schemeClr>
          </a:solidFill>
        </p:spPr>
        <p:txBody>
          <a:bodyPr vert="horz" lIns="365760" tIns="365760" rIns="365760" bIns="365760" rtlCol="0" anchor="t">
            <a:noAutofit/>
          </a:bodyPr>
          <a:lstStyle/>
          <a:p>
            <a:pPr marL="0" indent="0">
              <a:buNone/>
            </a:pPr>
            <a:r>
              <a:rPr lang="en-PK" b="1" dirty="0"/>
              <a:t>Social determinants approach</a:t>
            </a:r>
            <a:endParaRPr lang="en-US" b="1" dirty="0"/>
          </a:p>
          <a:p>
            <a:pPr marL="0" indent="0">
              <a:buNone/>
            </a:pPr>
            <a:endParaRPr lang="en-US" dirty="0"/>
          </a:p>
          <a:p>
            <a:r>
              <a:rPr lang="en-US" dirty="0"/>
              <a:t>Check structural and social influences</a:t>
            </a:r>
          </a:p>
          <a:p>
            <a:r>
              <a:rPr lang="en-US" dirty="0"/>
              <a:t>Focus </a:t>
            </a:r>
            <a:r>
              <a:rPr lang="en-PK" dirty="0"/>
              <a:t>environmental</a:t>
            </a:r>
            <a:r>
              <a:rPr lang="en-US" dirty="0"/>
              <a:t> and financial hurdles</a:t>
            </a:r>
          </a:p>
          <a:p>
            <a:r>
              <a:rPr lang="en-US" dirty="0"/>
              <a:t>Find uneven </a:t>
            </a:r>
            <a:r>
              <a:rPr lang="en-PK" dirty="0"/>
              <a:t>opportunities</a:t>
            </a:r>
            <a:endParaRPr lang="en-US" dirty="0"/>
          </a:p>
          <a:p>
            <a:r>
              <a:rPr lang="en-US" dirty="0"/>
              <a:t>It may need </a:t>
            </a:r>
            <a:r>
              <a:rPr lang="en-PK" dirty="0"/>
              <a:t>Cross-sectoral</a:t>
            </a:r>
            <a:r>
              <a:rPr lang="en-US" dirty="0"/>
              <a:t> coordination  </a:t>
            </a:r>
          </a:p>
        </p:txBody>
      </p:sp>
      <p:sp>
        <p:nvSpPr>
          <p:cNvPr id="9" name="TextBox 8">
            <a:extLst>
              <a:ext uri="{FF2B5EF4-FFF2-40B4-BE49-F238E27FC236}">
                <a16:creationId xmlns:a16="http://schemas.microsoft.com/office/drawing/2014/main" id="{0EA4E8A2-AF07-A18F-3B21-B08ECA236465}"/>
              </a:ext>
            </a:extLst>
          </p:cNvPr>
          <p:cNvSpPr txBox="1"/>
          <p:nvPr/>
        </p:nvSpPr>
        <p:spPr>
          <a:xfrm>
            <a:off x="1280160" y="5994400"/>
            <a:ext cx="9821954" cy="646331"/>
          </a:xfrm>
          <a:prstGeom prst="rect">
            <a:avLst/>
          </a:prstGeom>
          <a:noFill/>
        </p:spPr>
        <p:txBody>
          <a:bodyPr wrap="square">
            <a:spAutoFit/>
          </a:bodyPr>
          <a:lstStyle/>
          <a:p>
            <a:r>
              <a:rPr lang="en-US" sz="1800" b="1" dirty="0"/>
              <a:t>Critical Ask: </a:t>
            </a:r>
            <a:r>
              <a:rPr lang="en-US" sz="1800" dirty="0"/>
              <a:t>Why asking people to eat healthy food useless if they can’t afford </a:t>
            </a:r>
            <a:r>
              <a:rPr lang="en-PK" dirty="0"/>
              <a:t>nutritious </a:t>
            </a:r>
            <a:r>
              <a:rPr lang="en-US" dirty="0"/>
              <a:t>meal </a:t>
            </a:r>
            <a:r>
              <a:rPr lang="en-US" sz="1800" dirty="0"/>
              <a:t>?</a:t>
            </a:r>
          </a:p>
        </p:txBody>
      </p:sp>
    </p:spTree>
    <p:extLst>
      <p:ext uri="{BB962C8B-B14F-4D97-AF65-F5344CB8AC3E}">
        <p14:creationId xmlns:p14="http://schemas.microsoft.com/office/powerpoint/2010/main" val="837402205"/>
      </p:ext>
    </p:extLst>
  </p:cSld>
  <p:clrMapOvr>
    <a:masterClrMapping/>
  </p:clrMapOvr>
  <p:extLst mod="1">
    <p:ext uri="{6950BFC3-D8DA-4A85-94F7-54DA5524770B}">
      <p188:commentRel xmlns=""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27C8-165C-5513-DB4B-9D840097C545}"/>
              </a:ext>
            </a:extLst>
          </p:cNvPr>
          <p:cNvSpPr>
            <a:spLocks noGrp="1"/>
          </p:cNvSpPr>
          <p:nvPr>
            <p:ph type="title"/>
          </p:nvPr>
        </p:nvSpPr>
        <p:spPr>
          <a:xfrm>
            <a:off x="1280160" y="335280"/>
            <a:ext cx="10316095" cy="537556"/>
          </a:xfrm>
          <a:noFill/>
        </p:spPr>
        <p:txBody>
          <a:bodyPr anchor="t" anchorCtr="0"/>
          <a:lstStyle/>
          <a:p>
            <a:r>
              <a:rPr lang="en-US" b="1" dirty="0"/>
              <a:t>Combined health and social care</a:t>
            </a:r>
          </a:p>
        </p:txBody>
      </p:sp>
      <p:sp>
        <p:nvSpPr>
          <p:cNvPr id="3" name="Content Placeholder 2">
            <a:extLst>
              <a:ext uri="{FF2B5EF4-FFF2-40B4-BE49-F238E27FC236}">
                <a16:creationId xmlns:a16="http://schemas.microsoft.com/office/drawing/2014/main" id="{FACE640F-7F5A-BDB7-205D-765FA80B6796}"/>
              </a:ext>
            </a:extLst>
          </p:cNvPr>
          <p:cNvSpPr>
            <a:spLocks noGrp="1"/>
          </p:cNvSpPr>
          <p:nvPr>
            <p:ph sz="half" idx="1"/>
          </p:nvPr>
        </p:nvSpPr>
        <p:spPr>
          <a:xfrm>
            <a:off x="1280160" y="1161012"/>
            <a:ext cx="9201753" cy="5295206"/>
          </a:xfrm>
          <a:noFill/>
        </p:spPr>
        <p:txBody>
          <a:bodyPr>
            <a:noAutofit/>
          </a:bodyPr>
          <a:lstStyle/>
          <a:p>
            <a:pPr marL="0" indent="0" algn="just">
              <a:buNone/>
            </a:pPr>
            <a:r>
              <a:rPr lang="en-US" sz="1600" b="1" dirty="0"/>
              <a:t>Research Focus: </a:t>
            </a:r>
            <a:r>
              <a:rPr lang="en-US" sz="1600" dirty="0"/>
              <a:t>Coordinating medical, psychological and social support. Relating health, mental wellbeing and social care</a:t>
            </a:r>
          </a:p>
          <a:p>
            <a:pPr marL="0" indent="0" algn="just">
              <a:buNone/>
            </a:pPr>
            <a:r>
              <a:rPr lang="en-US" sz="1600" dirty="0"/>
              <a:t>A combined and complete healthcare strategy involves a number of professionals such as:</a:t>
            </a:r>
          </a:p>
          <a:p>
            <a:pPr marL="0" indent="0" algn="just">
              <a:buNone/>
            </a:pPr>
            <a:r>
              <a:rPr lang="en-US" sz="1600" dirty="0"/>
              <a:t>General Physicians </a:t>
            </a:r>
          </a:p>
          <a:p>
            <a:pPr algn="just"/>
            <a:r>
              <a:rPr lang="en-US" sz="1600" dirty="0"/>
              <a:t>Medical nurses</a:t>
            </a:r>
          </a:p>
          <a:p>
            <a:pPr algn="just"/>
            <a:r>
              <a:rPr lang="en-US" sz="1600" dirty="0"/>
              <a:t>Social care professionals </a:t>
            </a:r>
          </a:p>
          <a:p>
            <a:pPr algn="just"/>
            <a:r>
              <a:rPr lang="en-US" sz="1600" dirty="0"/>
              <a:t>Community-led </a:t>
            </a:r>
            <a:r>
              <a:rPr lang="en-US" sz="1600" dirty="0" err="1"/>
              <a:t>organisations</a:t>
            </a:r>
            <a:r>
              <a:rPr lang="en-US" sz="1600" dirty="0"/>
              <a:t> </a:t>
            </a:r>
          </a:p>
          <a:p>
            <a:pPr algn="just"/>
            <a:r>
              <a:rPr lang="en-US" sz="1600" dirty="0"/>
              <a:t>Local Government </a:t>
            </a:r>
          </a:p>
          <a:p>
            <a:pPr marL="0" indent="0" algn="just">
              <a:buNone/>
            </a:pPr>
            <a:r>
              <a:rPr lang="en-US" sz="1600" b="1" dirty="0"/>
              <a:t>For Example: </a:t>
            </a:r>
            <a:r>
              <a:rPr lang="en-US" sz="1600" dirty="0"/>
              <a:t>A person going through depression, poor living conditions, and chronic stress would definitely get help from clinical treatment as well as occupational therapy, advice regarding housing and support from their community.</a:t>
            </a:r>
          </a:p>
          <a:p>
            <a:pPr marL="0" indent="0" algn="just">
              <a:buNone/>
            </a:pPr>
            <a:r>
              <a:rPr lang="en-US" sz="1600" b="1" dirty="0"/>
              <a:t>Critical Reflection: </a:t>
            </a:r>
            <a:r>
              <a:rPr lang="en-US" sz="1600" dirty="0"/>
              <a:t>Combining healthcare services tends to create more coordination challenges. It can be efficient if there's an appropriate number of staff, a better communication system, public health funding and clear consequences</a:t>
            </a:r>
          </a:p>
          <a:p>
            <a:pPr marL="0" indent="0" algn="just">
              <a:buNone/>
            </a:pPr>
            <a:endParaRPr lang="en-US" sz="1600" dirty="0"/>
          </a:p>
        </p:txBody>
      </p:sp>
    </p:spTree>
    <p:extLst>
      <p:ext uri="{BB962C8B-B14F-4D97-AF65-F5344CB8AC3E}">
        <p14:creationId xmlns:p14="http://schemas.microsoft.com/office/powerpoint/2010/main" val="729609147"/>
      </p:ext>
    </p:extLst>
  </p:cSld>
  <p:clrMapOvr>
    <a:masterClrMapping/>
  </p:clrMapOvr>
  <p:extLst mod="1">
    <p:ext uri="{6950BFC3-D8DA-4A85-94F7-54DA5524770B}">
      <p188:commentRel xmlns=""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1280160" y="972589"/>
            <a:ext cx="9820656" cy="662247"/>
          </a:xfrm>
          <a:noFill/>
        </p:spPr>
        <p:txBody>
          <a:bodyPr anchor="t" anchorCtr="0"/>
          <a:lstStyle/>
          <a:p>
            <a:r>
              <a:rPr lang="en-US" b="1" dirty="0"/>
              <a:t>Social prescribing</a:t>
            </a:r>
          </a:p>
        </p:txBody>
      </p:sp>
      <p:sp>
        <p:nvSpPr>
          <p:cNvPr id="8" name="Content Placeholder 7">
            <a:extLst>
              <a:ext uri="{FF2B5EF4-FFF2-40B4-BE49-F238E27FC236}">
                <a16:creationId xmlns:a16="http://schemas.microsoft.com/office/drawing/2014/main" id="{215CE58D-2739-522B-7C3A-6A7C985360C0}"/>
              </a:ext>
            </a:extLst>
          </p:cNvPr>
          <p:cNvSpPr>
            <a:spLocks noGrp="1"/>
          </p:cNvSpPr>
          <p:nvPr>
            <p:ph sz="half" idx="1"/>
          </p:nvPr>
        </p:nvSpPr>
        <p:spPr>
          <a:xfrm>
            <a:off x="1280160" y="1759527"/>
            <a:ext cx="8917940" cy="4710545"/>
          </a:xfrm>
          <a:noFill/>
        </p:spPr>
        <p:txBody>
          <a:bodyPr vert="horz" lIns="91440" tIns="45720" rIns="91440" bIns="45720" rtlCol="0" anchor="t">
            <a:noAutofit/>
          </a:bodyPr>
          <a:lstStyle/>
          <a:p>
            <a:pPr marL="0" indent="0" algn="just">
              <a:buNone/>
            </a:pPr>
            <a:r>
              <a:rPr lang="en-US" sz="2400" b="0" dirty="0"/>
              <a:t>Social </a:t>
            </a:r>
            <a:r>
              <a:rPr lang="en-US" sz="2400" b="0" dirty="0" smtClean="0"/>
              <a:t>Prescribing </a:t>
            </a:r>
            <a:r>
              <a:rPr lang="en-US" sz="2400" b="0" dirty="0"/>
              <a:t>means connecting people with social support groups and communities that support their well-being. </a:t>
            </a:r>
          </a:p>
          <a:p>
            <a:pPr marL="0" indent="0" algn="just">
              <a:buNone/>
            </a:pPr>
            <a:r>
              <a:rPr lang="en-US" sz="2400" b="0" dirty="0"/>
              <a:t>Example: </a:t>
            </a:r>
            <a:r>
              <a:rPr lang="en-US" sz="2400" b="0" dirty="0" smtClean="0"/>
              <a:t>Discussion </a:t>
            </a:r>
            <a:r>
              <a:rPr lang="en-US" sz="2400" b="0" dirty="0"/>
              <a:t>groups, natural walks with the community, arts workshops, or mindful social activities</a:t>
            </a:r>
          </a:p>
          <a:p>
            <a:pPr marL="0" indent="0" algn="just">
              <a:buNone/>
            </a:pPr>
            <a:r>
              <a:rPr lang="en-US" sz="2400" b="0" dirty="0"/>
              <a:t>It will help us eradicate a sense of loneliness and social awkwardness and achieve a stronger community and improved well-being </a:t>
            </a:r>
          </a:p>
          <a:p>
            <a:pPr marL="0" indent="0" algn="just">
              <a:buNone/>
            </a:pPr>
            <a:r>
              <a:rPr lang="en-US" sz="2400" dirty="0"/>
              <a:t>Critical </a:t>
            </a:r>
            <a:r>
              <a:rPr lang="en-US" sz="2400" dirty="0" smtClean="0"/>
              <a:t>Concerns: </a:t>
            </a:r>
            <a:r>
              <a:rPr lang="en-US" sz="2400" b="0" dirty="0"/>
              <a:t>Results differ for each individual because these activities might not be available for everyone. Stronger research and referral evidence are significant</a:t>
            </a:r>
          </a:p>
          <a:p>
            <a:pPr marL="0" indent="0" algn="just">
              <a:buNone/>
            </a:pPr>
            <a:endParaRPr lang="en-US" sz="2400" b="0" dirty="0"/>
          </a:p>
        </p:txBody>
      </p:sp>
    </p:spTree>
    <p:extLst>
      <p:ext uri="{BB962C8B-B14F-4D97-AF65-F5344CB8AC3E}">
        <p14:creationId xmlns:p14="http://schemas.microsoft.com/office/powerpoint/2010/main" val="4259977132"/>
      </p:ext>
    </p:extLst>
  </p:cSld>
  <p:clrMapOvr>
    <a:masterClrMapping/>
  </p:clrMapOvr>
  <p:extLst mod="1">
    <p:ext uri="{6950BFC3-D8DA-4A85-94F7-54DA5524770B}">
      <p188:commentRel xmlns="" xmlns:p188="http://schemas.microsoft.com/office/powerpoint/2018/8/main" r:id="rId3"/>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C59F6-9B22-C211-4B4C-A2FD4B914C46}"/>
              </a:ext>
            </a:extLst>
          </p:cNvPr>
          <p:cNvSpPr>
            <a:spLocks noGrp="1"/>
          </p:cNvSpPr>
          <p:nvPr>
            <p:ph type="title"/>
          </p:nvPr>
        </p:nvSpPr>
        <p:spPr>
          <a:xfrm>
            <a:off x="1280160" y="1097280"/>
            <a:ext cx="9601200" cy="592975"/>
          </a:xfrm>
          <a:noFill/>
        </p:spPr>
        <p:txBody>
          <a:bodyPr anchor="t" anchorCtr="0"/>
          <a:lstStyle/>
          <a:p>
            <a:r>
              <a:rPr lang="en-US" b="1" dirty="0"/>
              <a:t>Sustainable healthcare policy</a:t>
            </a:r>
          </a:p>
        </p:txBody>
      </p:sp>
      <p:sp>
        <p:nvSpPr>
          <p:cNvPr id="7" name="TextBox 6">
            <a:extLst>
              <a:ext uri="{FF2B5EF4-FFF2-40B4-BE49-F238E27FC236}">
                <a16:creationId xmlns:a16="http://schemas.microsoft.com/office/drawing/2014/main" id="{0181B321-947D-F555-778E-BB68520E7F38}"/>
              </a:ext>
            </a:extLst>
          </p:cNvPr>
          <p:cNvSpPr txBox="1"/>
          <p:nvPr/>
        </p:nvSpPr>
        <p:spPr>
          <a:xfrm>
            <a:off x="1280160" y="1841242"/>
            <a:ext cx="8798560" cy="4708981"/>
          </a:xfrm>
          <a:prstGeom prst="rect">
            <a:avLst/>
          </a:prstGeom>
          <a:noFill/>
        </p:spPr>
        <p:txBody>
          <a:bodyPr wrap="square">
            <a:spAutoFit/>
          </a:bodyPr>
          <a:lstStyle/>
          <a:p>
            <a:r>
              <a:rPr lang="en-PK" sz="2000" dirty="0"/>
              <a:t>Research </a:t>
            </a:r>
            <a:r>
              <a:rPr lang="en-US" sz="2000" dirty="0" smtClean="0"/>
              <a:t>Viewpoint</a:t>
            </a:r>
            <a:r>
              <a:rPr lang="en-PK" sz="2000" dirty="0" smtClean="0"/>
              <a:t>: </a:t>
            </a:r>
            <a:r>
              <a:rPr lang="en-PK" sz="2000" dirty="0"/>
              <a:t>NHS environmental sustainability.</a:t>
            </a:r>
            <a:endParaRPr lang="en-US" sz="2000" dirty="0"/>
          </a:p>
          <a:p>
            <a:endParaRPr lang="en-US" sz="2000" dirty="0"/>
          </a:p>
          <a:p>
            <a:r>
              <a:rPr lang="en-PK" sz="2000" dirty="0"/>
              <a:t>The </a:t>
            </a:r>
            <a:r>
              <a:rPr lang="en-US" sz="2000" dirty="0"/>
              <a:t>The NHS Net Zero program offers potential examples of measures that could reduce carbon emissions from the healthcare</a:t>
            </a:r>
            <a:r>
              <a:rPr lang="en-PK" sz="2000" dirty="0" smtClean="0"/>
              <a:t> </a:t>
            </a:r>
            <a:r>
              <a:rPr lang="en-PK" sz="2000" dirty="0"/>
              <a:t>system and its supply industries.   </a:t>
            </a:r>
            <a:endParaRPr lang="en-US" sz="2000" dirty="0"/>
          </a:p>
          <a:p>
            <a:r>
              <a:rPr lang="en-PK" sz="2000" dirty="0"/>
              <a:t>Following </a:t>
            </a:r>
            <a:r>
              <a:rPr lang="en-US" sz="2000" dirty="0" smtClean="0"/>
              <a:t>Areas</a:t>
            </a:r>
            <a:r>
              <a:rPr lang="en-PK" sz="2000" dirty="0" smtClean="0"/>
              <a:t> </a:t>
            </a:r>
            <a:r>
              <a:rPr lang="en-PK" sz="2000" dirty="0"/>
              <a:t>to examine </a:t>
            </a:r>
            <a:endParaRPr lang="en-US" sz="2000" dirty="0"/>
          </a:p>
          <a:p>
            <a:pPr marL="342900" indent="-342900">
              <a:buClr>
                <a:schemeClr val="accent1">
                  <a:lumMod val="40000"/>
                  <a:lumOff val="60000"/>
                </a:schemeClr>
              </a:buClr>
              <a:buFont typeface="Arial" panose="020B0604020202020204" pitchFamily="34" charset="0"/>
              <a:buChar char="•"/>
            </a:pPr>
            <a:r>
              <a:rPr lang="en-PK" sz="2000" dirty="0"/>
              <a:t>Energy</a:t>
            </a:r>
            <a:endParaRPr lang="en-US" sz="2000" dirty="0"/>
          </a:p>
          <a:p>
            <a:pPr marL="342900" indent="-342900">
              <a:buClr>
                <a:schemeClr val="accent1">
                  <a:lumMod val="40000"/>
                  <a:lumOff val="60000"/>
                </a:schemeClr>
              </a:buClr>
              <a:buFont typeface="Arial" panose="020B0604020202020204" pitchFamily="34" charset="0"/>
              <a:buChar char="•"/>
            </a:pPr>
            <a:r>
              <a:rPr lang="en-PK" sz="2000" dirty="0"/>
              <a:t>Efficiency </a:t>
            </a:r>
            <a:endParaRPr lang="en-US" sz="2000" dirty="0"/>
          </a:p>
          <a:p>
            <a:pPr marL="342900" indent="-342900">
              <a:buClr>
                <a:schemeClr val="accent1">
                  <a:lumMod val="40000"/>
                  <a:lumOff val="60000"/>
                </a:schemeClr>
              </a:buClr>
              <a:buFont typeface="Arial" panose="020B0604020202020204" pitchFamily="34" charset="0"/>
              <a:buChar char="•"/>
            </a:pPr>
            <a:r>
              <a:rPr lang="en-PK" sz="2000" dirty="0"/>
              <a:t>Purchasing</a:t>
            </a:r>
            <a:endParaRPr lang="en-US" sz="2000" dirty="0"/>
          </a:p>
          <a:p>
            <a:pPr marL="342900" indent="-342900">
              <a:buClr>
                <a:schemeClr val="accent1">
                  <a:lumMod val="40000"/>
                  <a:lumOff val="60000"/>
                </a:schemeClr>
              </a:buClr>
              <a:buFont typeface="Arial" panose="020B0604020202020204" pitchFamily="34" charset="0"/>
              <a:buChar char="•"/>
            </a:pPr>
            <a:r>
              <a:rPr lang="en-PK" sz="2000" dirty="0"/>
              <a:t>Transport</a:t>
            </a:r>
            <a:endParaRPr lang="en-US" sz="2000" dirty="0"/>
          </a:p>
          <a:p>
            <a:pPr marL="342900" indent="-342900">
              <a:buClr>
                <a:schemeClr val="accent1">
                  <a:lumMod val="40000"/>
                  <a:lumOff val="60000"/>
                </a:schemeClr>
              </a:buClr>
              <a:buFont typeface="Arial" panose="020B0604020202020204" pitchFamily="34" charset="0"/>
              <a:buChar char="•"/>
            </a:pPr>
            <a:r>
              <a:rPr lang="en-PK" sz="2000" dirty="0"/>
              <a:t>Waste administration</a:t>
            </a:r>
            <a:endParaRPr lang="en-US" sz="2000" dirty="0"/>
          </a:p>
          <a:p>
            <a:pPr marL="342900" indent="-342900">
              <a:buClr>
                <a:schemeClr val="accent1">
                  <a:lumMod val="40000"/>
                  <a:lumOff val="60000"/>
                </a:schemeClr>
              </a:buClr>
              <a:buFont typeface="Arial" panose="020B0604020202020204" pitchFamily="34" charset="0"/>
              <a:buChar char="•"/>
            </a:pPr>
            <a:r>
              <a:rPr lang="en-PK" sz="2000" dirty="0"/>
              <a:t>Reengineering services</a:t>
            </a:r>
            <a:endParaRPr lang="en-US" sz="2000" dirty="0"/>
          </a:p>
          <a:p>
            <a:endParaRPr lang="en-US" sz="2000" dirty="0"/>
          </a:p>
          <a:p>
            <a:r>
              <a:rPr lang="en-PK" sz="2000" dirty="0" smtClean="0"/>
              <a:t>Critical</a:t>
            </a:r>
            <a:r>
              <a:rPr lang="en-US" sz="2000" dirty="0" smtClean="0"/>
              <a:t> </a:t>
            </a:r>
            <a:r>
              <a:rPr lang="en-US" sz="2000" dirty="0" smtClean="0"/>
              <a:t>Question</a:t>
            </a:r>
            <a:r>
              <a:rPr lang="en-US" sz="2000" dirty="0"/>
              <a:t>: How should medical </a:t>
            </a:r>
            <a:r>
              <a:rPr lang="en-US" sz="2000" dirty="0" smtClean="0"/>
              <a:t>institutes sustain environmental sustainability while </a:t>
            </a:r>
            <a:r>
              <a:rPr lang="en-US" sz="2000" dirty="0"/>
              <a:t>ensuring affordability, accessibility, and medical safety</a:t>
            </a:r>
            <a:r>
              <a:rPr lang="en-US" sz="2000" dirty="0" smtClean="0"/>
              <a:t>?</a:t>
            </a:r>
            <a:endParaRPr lang="en-PK" sz="2000" dirty="0"/>
          </a:p>
        </p:txBody>
      </p:sp>
    </p:spTree>
    <p:extLst>
      <p:ext uri="{BB962C8B-B14F-4D97-AF65-F5344CB8AC3E}">
        <p14:creationId xmlns:p14="http://schemas.microsoft.com/office/powerpoint/2010/main" val="3604630649"/>
      </p:ext>
    </p:extLst>
  </p:cSld>
  <p:clrMapOvr>
    <a:masterClrMapping/>
  </p:clrMapOvr>
  <p:extLst mod="1">
    <p:ext uri="{6950BFC3-D8DA-4A85-94F7-54DA5524770B}">
      <p188:commentRel xmlns="" xmlns:p188="http://schemas.microsoft.com/office/powerpoint/2018/8/main" r:id="rId3"/>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30A76-B788-B363-104E-266B7C7F7208}"/>
              </a:ext>
            </a:extLst>
          </p:cNvPr>
          <p:cNvSpPr>
            <a:spLocks noGrp="1"/>
          </p:cNvSpPr>
          <p:nvPr>
            <p:ph type="title"/>
          </p:nvPr>
        </p:nvSpPr>
        <p:spPr>
          <a:xfrm>
            <a:off x="1280161" y="1376680"/>
            <a:ext cx="7025639" cy="914400"/>
          </a:xfrm>
          <a:noFill/>
        </p:spPr>
        <p:txBody>
          <a:bodyPr anchor="t" anchorCtr="0"/>
          <a:lstStyle/>
          <a:p>
            <a:r>
              <a:rPr lang="en-US" b="1" dirty="0"/>
              <a:t>Sustainable development in Wales</a:t>
            </a:r>
          </a:p>
        </p:txBody>
      </p:sp>
      <p:sp>
        <p:nvSpPr>
          <p:cNvPr id="6" name="Content Placeholder 5">
            <a:extLst>
              <a:ext uri="{FF2B5EF4-FFF2-40B4-BE49-F238E27FC236}">
                <a16:creationId xmlns:a16="http://schemas.microsoft.com/office/drawing/2014/main" id="{05EDB5EA-7DEE-6E9A-924B-03EE71A78CA7}"/>
              </a:ext>
            </a:extLst>
          </p:cNvPr>
          <p:cNvSpPr>
            <a:spLocks noGrp="1"/>
          </p:cNvSpPr>
          <p:nvPr>
            <p:ph sz="half" idx="1"/>
          </p:nvPr>
        </p:nvSpPr>
        <p:spPr>
          <a:xfrm>
            <a:off x="1280161" y="2926080"/>
            <a:ext cx="9821954" cy="2926080"/>
          </a:xfrm>
        </p:spPr>
        <p:txBody>
          <a:bodyPr/>
          <a:lstStyle/>
          <a:p>
            <a:pPr marL="0" indent="0">
              <a:buNone/>
            </a:pPr>
            <a:r>
              <a:rPr lang="en-US" dirty="0"/>
              <a:t>The Well-being of Future Generations (Wales) Act 2015 guides public services to enhance their decision-making skills for long term wellbeing. </a:t>
            </a:r>
          </a:p>
          <a:p>
            <a:pPr marL="0" indent="0">
              <a:buNone/>
            </a:pPr>
            <a:r>
              <a:rPr lang="en-US" dirty="0"/>
              <a:t>This act establishes that people’s health crucially impacted by socioeconomic issues, social situation, environmental factors and culture-related wellbeing. </a:t>
            </a:r>
          </a:p>
          <a:p>
            <a:pPr marL="0" indent="0">
              <a:buNone/>
            </a:pPr>
            <a:r>
              <a:rPr lang="en-US" dirty="0"/>
              <a:t>Critical viewpoint: These goals should be prioritized based on actual outcomes. How much its useful for local organizations to practice without exploiting their resources.</a:t>
            </a:r>
            <a:endParaRPr lang="en-PK" dirty="0"/>
          </a:p>
        </p:txBody>
      </p:sp>
    </p:spTree>
    <p:extLst>
      <p:ext uri="{BB962C8B-B14F-4D97-AF65-F5344CB8AC3E}">
        <p14:creationId xmlns:p14="http://schemas.microsoft.com/office/powerpoint/2010/main" val="643777997"/>
      </p:ext>
    </p:extLst>
  </p:cSld>
  <p:clrMapOvr>
    <a:masterClrMapping/>
  </p:clrMapOvr>
  <p:extLst mod="1">
    <p:ext uri="{6950BFC3-D8DA-4A85-94F7-54DA5524770B}">
      <p188:commentRel xmlns="" xmlns:p188="http://schemas.microsoft.com/office/powerpoint/2018/8/main" r:id="rId3"/>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E39FA-84F2-3624-49D6-32B9E0363C56}"/>
              </a:ext>
            </a:extLst>
          </p:cNvPr>
          <p:cNvSpPr>
            <a:spLocks noGrp="1"/>
          </p:cNvSpPr>
          <p:nvPr>
            <p:ph type="title"/>
          </p:nvPr>
        </p:nvSpPr>
        <p:spPr>
          <a:xfrm>
            <a:off x="1280160" y="779780"/>
            <a:ext cx="9601200" cy="914400"/>
          </a:xfrm>
          <a:noFill/>
        </p:spPr>
        <p:txBody>
          <a:bodyPr bIns="0" anchor="ctr" anchorCtr="0"/>
          <a:lstStyle/>
          <a:p>
            <a:r>
              <a:rPr lang="en-US" b="1" dirty="0"/>
              <a:t>Public health and air pollution</a:t>
            </a:r>
          </a:p>
        </p:txBody>
      </p:sp>
      <p:sp>
        <p:nvSpPr>
          <p:cNvPr id="4" name="Text Placeholder 3">
            <a:extLst>
              <a:ext uri="{FF2B5EF4-FFF2-40B4-BE49-F238E27FC236}">
                <a16:creationId xmlns:a16="http://schemas.microsoft.com/office/drawing/2014/main" id="{A704BCD3-171F-C06E-AC4E-108832525DF4}"/>
              </a:ext>
            </a:extLst>
          </p:cNvPr>
          <p:cNvSpPr>
            <a:spLocks noGrp="1"/>
          </p:cNvSpPr>
          <p:nvPr>
            <p:ph type="body" sz="quarter" idx="4294967295"/>
          </p:nvPr>
        </p:nvSpPr>
        <p:spPr>
          <a:xfrm>
            <a:off x="1280160" y="1915852"/>
            <a:ext cx="9115425" cy="4568075"/>
          </a:xfrm>
        </p:spPr>
        <p:txBody>
          <a:bodyPr anchor="t" anchorCtr="0"/>
          <a:lstStyle/>
          <a:p>
            <a:pPr marL="0" indent="0" algn="just">
              <a:buNone/>
            </a:pPr>
            <a:r>
              <a:rPr lang="en-US" dirty="0"/>
              <a:t>Air </a:t>
            </a:r>
            <a:r>
              <a:rPr lang="en-US" dirty="0" smtClean="0"/>
              <a:t>Pollution </a:t>
            </a:r>
            <a:r>
              <a:rPr lang="en-US" dirty="0"/>
              <a:t>has become a major driver of environmental degradation and, in turn, affects people’s health. </a:t>
            </a:r>
          </a:p>
          <a:p>
            <a:pPr marL="0" indent="0" algn="just">
              <a:buNone/>
            </a:pPr>
            <a:r>
              <a:rPr lang="en-US" dirty="0"/>
              <a:t>Daily </a:t>
            </a:r>
            <a:r>
              <a:rPr lang="en-US" dirty="0" smtClean="0"/>
              <a:t>Exposure </a:t>
            </a:r>
            <a:r>
              <a:rPr lang="en-US" dirty="0"/>
              <a:t>to polluted air can cause breathing issues and affect individuals' cardiovascular health. </a:t>
            </a:r>
          </a:p>
          <a:p>
            <a:pPr marL="0" indent="0" algn="just">
              <a:buNone/>
            </a:pPr>
            <a:r>
              <a:rPr lang="en-US" dirty="0"/>
              <a:t>A few ways to provide healthcare services under these environmental conditions include cleaner medical transport, reducing carbon waste, better urban planning, and measures to improve the air quality index.  </a:t>
            </a:r>
          </a:p>
          <a:p>
            <a:pPr marL="0" indent="0" algn="just">
              <a:buNone/>
            </a:pPr>
            <a:r>
              <a:rPr lang="en-US" b="1" dirty="0"/>
              <a:t>Critical Point: </a:t>
            </a:r>
            <a:r>
              <a:rPr lang="en-US" dirty="0"/>
              <a:t>These measures only work if implemented; if not, exposure remains high, and it is unclear which population groups are benefiting</a:t>
            </a:r>
            <a:r>
              <a:rPr lang="en-US" dirty="0" smtClean="0"/>
              <a:t>.</a:t>
            </a:r>
            <a:endParaRPr lang="en-US" dirty="0"/>
          </a:p>
        </p:txBody>
      </p:sp>
    </p:spTree>
    <p:extLst>
      <p:ext uri="{BB962C8B-B14F-4D97-AF65-F5344CB8AC3E}">
        <p14:creationId xmlns:p14="http://schemas.microsoft.com/office/powerpoint/2010/main" val="487522735"/>
      </p:ext>
    </p:extLst>
  </p:cSld>
  <p:clrMapOvr>
    <a:masterClrMapping/>
  </p:clrMapOvr>
  <p:extLst mod="1">
    <p:ext uri="{6950BFC3-D8DA-4A85-94F7-54DA5524770B}">
      <p188:commentRel xmlns="" xmlns:p188="http://schemas.microsoft.com/office/powerpoint/2018/8/main" r:id="rId3"/>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1280160" y="3931920"/>
            <a:ext cx="5029200" cy="1828800"/>
          </a:xfrm>
          <a:noFill/>
        </p:spPr>
        <p:txBody>
          <a:bodyPr/>
          <a:lstStyle/>
          <a:p>
            <a:r>
              <a:rPr lang="en-US" b="1" dirty="0"/>
              <a:t>Climate change and health </a:t>
            </a:r>
            <a:r>
              <a:rPr lang="en-PK" b="1" dirty="0"/>
              <a:t>imbalance</a:t>
            </a:r>
            <a:endParaRPr lang="en-US" b="1" dirty="0"/>
          </a:p>
        </p:txBody>
      </p:sp>
      <p:sp>
        <p:nvSpPr>
          <p:cNvPr id="3" name="Content Placeholder 2">
            <a:extLst>
              <a:ext uri="{FF2B5EF4-FFF2-40B4-BE49-F238E27FC236}">
                <a16:creationId xmlns:a16="http://schemas.microsoft.com/office/drawing/2014/main" id="{ECC8AA23-D8D0-93BE-5C5F-103A750B0D2F}"/>
              </a:ext>
            </a:extLst>
          </p:cNvPr>
          <p:cNvSpPr>
            <a:spLocks noGrp="1"/>
          </p:cNvSpPr>
          <p:nvPr>
            <p:ph sz="half" idx="1"/>
          </p:nvPr>
        </p:nvSpPr>
        <p:spPr>
          <a:xfrm>
            <a:off x="7205472" y="731520"/>
            <a:ext cx="4306824" cy="5974080"/>
          </a:xfrm>
          <a:noFill/>
        </p:spPr>
        <p:txBody>
          <a:bodyPr vert="horz" lIns="91440" tIns="45720" rIns="91440" bIns="45720" rtlCol="0" anchor="b" anchorCtr="0">
            <a:noAutofit/>
          </a:bodyPr>
          <a:lstStyle/>
          <a:p>
            <a:pPr marL="0" indent="0">
              <a:buNone/>
            </a:pPr>
            <a:endParaRPr lang="en-US" sz="2000" cap="none" dirty="0" smtClean="0"/>
          </a:p>
          <a:p>
            <a:pPr marL="0" indent="0">
              <a:buNone/>
            </a:pPr>
            <a:r>
              <a:rPr lang="en-US" sz="2000" cap="none" dirty="0" smtClean="0"/>
              <a:t>Not Everyone </a:t>
            </a:r>
            <a:r>
              <a:rPr lang="en-US" sz="2000" cap="none" dirty="0"/>
              <a:t>faces the same environmental factors affecting health.  </a:t>
            </a:r>
          </a:p>
          <a:p>
            <a:pPr marL="0" indent="0">
              <a:buNone/>
            </a:pPr>
            <a:r>
              <a:rPr lang="en-US" sz="2000" cap="none" dirty="0"/>
              <a:t>Some </a:t>
            </a:r>
            <a:r>
              <a:rPr lang="en-US" sz="2000" cap="none" dirty="0" smtClean="0"/>
              <a:t>People, </a:t>
            </a:r>
            <a:r>
              <a:rPr lang="en-US" sz="2000" cap="none" dirty="0"/>
              <a:t>when facing exposure, are affected more by it due to age, weak immunity, unsafe housing situations, an exposed occupation or low income  </a:t>
            </a:r>
          </a:p>
          <a:p>
            <a:pPr marL="0" indent="0">
              <a:buNone/>
            </a:pPr>
            <a:r>
              <a:rPr lang="en-US" sz="2000" cap="none" dirty="0"/>
              <a:t>Examples </a:t>
            </a:r>
            <a:r>
              <a:rPr lang="en-US" sz="2000" cap="none" dirty="0" smtClean="0"/>
              <a:t>Include </a:t>
            </a:r>
            <a:r>
              <a:rPr lang="en-US" sz="2000" cap="none" dirty="0"/>
              <a:t>sudden heat waves, floods and poorly insulated homes</a:t>
            </a:r>
          </a:p>
          <a:p>
            <a:pPr marL="0" indent="0">
              <a:buNone/>
            </a:pPr>
            <a:r>
              <a:rPr lang="en-US" sz="2000" cap="none" dirty="0"/>
              <a:t>Critical </a:t>
            </a:r>
            <a:r>
              <a:rPr lang="en-US" sz="2000" cap="none" dirty="0" smtClean="0"/>
              <a:t>Consideration: </a:t>
            </a:r>
            <a:r>
              <a:rPr lang="en-US" sz="2000" cap="none" dirty="0"/>
              <a:t>Public measures to fight climate issues should consider vulnerable groups of people so everyone gets fair service</a:t>
            </a:r>
          </a:p>
          <a:p>
            <a:pPr marL="0" indent="0">
              <a:buNone/>
            </a:pPr>
            <a:endParaRPr lang="en-PK" sz="2000" cap="none" dirty="0"/>
          </a:p>
        </p:txBody>
      </p:sp>
    </p:spTree>
    <p:extLst>
      <p:ext uri="{BB962C8B-B14F-4D97-AF65-F5344CB8AC3E}">
        <p14:creationId xmlns:p14="http://schemas.microsoft.com/office/powerpoint/2010/main" val="2737241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AA72458-37F3-2B90-4F9A-B2693B2D9852}"/>
              </a:ext>
            </a:extLst>
          </p:cNvPr>
          <p:cNvSpPr>
            <a:spLocks noGrp="1"/>
          </p:cNvSpPr>
          <p:nvPr>
            <p:ph type="title"/>
          </p:nvPr>
        </p:nvSpPr>
        <p:spPr>
          <a:xfrm>
            <a:off x="1280160" y="174275"/>
            <a:ext cx="9601200" cy="914400"/>
          </a:xfrm>
        </p:spPr>
        <p:txBody>
          <a:bodyPr/>
          <a:lstStyle/>
          <a:p>
            <a:r>
              <a:rPr lang="en-US" b="1" dirty="0"/>
              <a:t>Recommendations</a:t>
            </a:r>
            <a:endParaRPr lang="en-PK" b="1" dirty="0"/>
          </a:p>
        </p:txBody>
      </p:sp>
      <p:sp>
        <p:nvSpPr>
          <p:cNvPr id="3" name="Subtitle 2">
            <a:extLst>
              <a:ext uri="{FF2B5EF4-FFF2-40B4-BE49-F238E27FC236}">
                <a16:creationId xmlns:a16="http://schemas.microsoft.com/office/drawing/2014/main" id="{6557CA16-0DCD-DE33-FDC4-E7A42F5ACA3B}"/>
              </a:ext>
            </a:extLst>
          </p:cNvPr>
          <p:cNvSpPr>
            <a:spLocks noGrp="1"/>
          </p:cNvSpPr>
          <p:nvPr>
            <p:ph type="subTitle" idx="4294967295"/>
          </p:nvPr>
        </p:nvSpPr>
        <p:spPr>
          <a:xfrm>
            <a:off x="1183178" y="1088675"/>
            <a:ext cx="9601200" cy="5547652"/>
          </a:xfrm>
        </p:spPr>
        <p:txBody>
          <a:bodyPr/>
          <a:lstStyle/>
          <a:p>
            <a:pPr marL="0" indent="0">
              <a:buNone/>
            </a:pPr>
            <a:r>
              <a:rPr lang="en-GB" dirty="0"/>
              <a:t>A few recommendations are: </a:t>
            </a:r>
          </a:p>
          <a:p>
            <a:pPr marL="342900" indent="-342900"/>
            <a:r>
              <a:rPr lang="en-GB" dirty="0"/>
              <a:t>Encourage public healthcare organisations to do medical camps and awareness campaigns towards the prevention of common diseases in areas where there are health disparities  </a:t>
            </a:r>
          </a:p>
          <a:p>
            <a:pPr marL="342900" indent="-342900"/>
            <a:r>
              <a:rPr lang="en-GB" dirty="0"/>
              <a:t>Assess how social prescribing is working well for patients by keeping records of their experiences </a:t>
            </a:r>
          </a:p>
          <a:p>
            <a:pPr marL="342900" indent="-342900"/>
            <a:r>
              <a:rPr lang="en-GB" dirty="0"/>
              <a:t>Reduction of preventive environmental issues while keeping high care quality </a:t>
            </a:r>
          </a:p>
          <a:p>
            <a:pPr marL="342900" indent="-342900"/>
            <a:r>
              <a:rPr lang="en-GB" dirty="0"/>
              <a:t>Understanding the significance of correlation between medical services, social services and communities involved.</a:t>
            </a:r>
          </a:p>
          <a:p>
            <a:pPr marL="342900" indent="-342900"/>
            <a:r>
              <a:rPr lang="en-GB" dirty="0"/>
              <a:t>Derive </a:t>
            </a:r>
            <a:r>
              <a:rPr lang="en-GB" dirty="0" smtClean="0"/>
              <a:t>Data </a:t>
            </a:r>
            <a:r>
              <a:rPr lang="en-GB" dirty="0"/>
              <a:t>that educates us to identify communities experiencing health inequalities.</a:t>
            </a:r>
          </a:p>
          <a:p>
            <a:pPr marL="0" indent="0" algn="just">
              <a:buNone/>
            </a:pPr>
            <a:endParaRPr lang="en-PK" sz="1800" dirty="0"/>
          </a:p>
        </p:txBody>
      </p:sp>
      <p:sp>
        <p:nvSpPr>
          <p:cNvPr id="4" name="TextBox 3">
            <a:extLst>
              <a:ext uri="{FF2B5EF4-FFF2-40B4-BE49-F238E27FC236}">
                <a16:creationId xmlns:a16="http://schemas.microsoft.com/office/drawing/2014/main" id="{5445C786-8E02-35F8-C83F-59B048ACF5C0}"/>
              </a:ext>
            </a:extLst>
          </p:cNvPr>
          <p:cNvSpPr txBox="1"/>
          <p:nvPr/>
        </p:nvSpPr>
        <p:spPr>
          <a:xfrm>
            <a:off x="11709400" y="3048000"/>
            <a:ext cx="184731" cy="369332"/>
          </a:xfrm>
          <a:prstGeom prst="rect">
            <a:avLst/>
          </a:prstGeom>
          <a:noFill/>
        </p:spPr>
        <p:txBody>
          <a:bodyPr wrap="none" rtlCol="0">
            <a:spAutoFit/>
          </a:bodyPr>
          <a:lstStyle/>
          <a:p>
            <a:endParaRPr lang="en-PK" dirty="0"/>
          </a:p>
        </p:txBody>
      </p:sp>
    </p:spTree>
    <p:extLst>
      <p:ext uri="{BB962C8B-B14F-4D97-AF65-F5344CB8AC3E}">
        <p14:creationId xmlns:p14="http://schemas.microsoft.com/office/powerpoint/2010/main" val="1613875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9CFA3-3533-5D1E-0576-5652E61E70FF}"/>
              </a:ext>
            </a:extLst>
          </p:cNvPr>
          <p:cNvSpPr>
            <a:spLocks noGrp="1"/>
          </p:cNvSpPr>
          <p:nvPr>
            <p:ph type="title"/>
          </p:nvPr>
        </p:nvSpPr>
        <p:spPr>
          <a:xfrm>
            <a:off x="1295400" y="182880"/>
            <a:ext cx="9601200" cy="914400"/>
          </a:xfrm>
        </p:spPr>
        <p:txBody>
          <a:bodyPr/>
          <a:lstStyle/>
          <a:p>
            <a:r>
              <a:rPr lang="en-US" b="1" dirty="0"/>
              <a:t>secondary data</a:t>
            </a:r>
            <a:endParaRPr lang="en-PK" b="1" dirty="0"/>
          </a:p>
        </p:txBody>
      </p:sp>
      <p:sp>
        <p:nvSpPr>
          <p:cNvPr id="8" name="TextBox 7">
            <a:extLst>
              <a:ext uri="{FF2B5EF4-FFF2-40B4-BE49-F238E27FC236}">
                <a16:creationId xmlns:a16="http://schemas.microsoft.com/office/drawing/2014/main" id="{16B48972-68F9-A1B1-26A2-AE01F3E0E580}"/>
              </a:ext>
            </a:extLst>
          </p:cNvPr>
          <p:cNvSpPr txBox="1"/>
          <p:nvPr/>
        </p:nvSpPr>
        <p:spPr>
          <a:xfrm>
            <a:off x="905740" y="820189"/>
            <a:ext cx="10380519" cy="5940088"/>
          </a:xfrm>
          <a:prstGeom prst="rect">
            <a:avLst/>
          </a:prstGeom>
          <a:noFill/>
        </p:spPr>
        <p:txBody>
          <a:bodyPr wrap="square">
            <a:spAutoFit/>
          </a:bodyPr>
          <a:lstStyle/>
          <a:p>
            <a:pPr algn="just"/>
            <a:r>
              <a:rPr lang="en-US" sz="2000" dirty="0"/>
              <a:t>The Office for National Statistics (2025) reports that healthy life expectancy in the UK varies significantly across socioeconomic groups. </a:t>
            </a:r>
          </a:p>
          <a:p>
            <a:pPr algn="just"/>
            <a:r>
              <a:rPr lang="en-US" sz="2000" b="1" dirty="0"/>
              <a:t>Key Findings (2020–2022):</a:t>
            </a:r>
          </a:p>
          <a:p>
            <a:pPr algn="just"/>
            <a:endParaRPr lang="en-US" sz="2000" b="1" dirty="0" smtClean="0"/>
          </a:p>
          <a:p>
            <a:pPr algn="just"/>
            <a:r>
              <a:rPr lang="en-US" sz="2000" b="1" dirty="0" smtClean="0"/>
              <a:t>Males</a:t>
            </a:r>
            <a:r>
              <a:rPr lang="en-US" sz="2000" b="1" dirty="0"/>
              <a:t>: </a:t>
            </a:r>
            <a:r>
              <a:rPr lang="en-US" sz="2000" dirty="0"/>
              <a:t>51.1 healthy years in the most deprived areas compared with 70.1 years in the least deprived areas.</a:t>
            </a:r>
          </a:p>
          <a:p>
            <a:pPr algn="just"/>
            <a:endParaRPr lang="en-US" sz="2000" b="1" dirty="0" smtClean="0"/>
          </a:p>
          <a:p>
            <a:pPr algn="just"/>
            <a:r>
              <a:rPr lang="en-US" sz="2000" b="1" dirty="0" smtClean="0"/>
              <a:t>Females</a:t>
            </a:r>
            <a:r>
              <a:rPr lang="en-US" sz="2000" b="1" dirty="0"/>
              <a:t>: </a:t>
            </a:r>
            <a:r>
              <a:rPr lang="en-US" sz="2000" dirty="0"/>
              <a:t>50.5 healthy years in the most deprived areas compared with 70.2 years in the least deprived areas.</a:t>
            </a:r>
          </a:p>
          <a:p>
            <a:pPr algn="just"/>
            <a:endParaRPr lang="en-US" sz="2000" dirty="0" smtClean="0"/>
          </a:p>
          <a:p>
            <a:pPr algn="just"/>
            <a:r>
              <a:rPr lang="en-US" sz="2000" dirty="0" smtClean="0"/>
              <a:t>Men In the least deprived areas, people </a:t>
            </a:r>
            <a:r>
              <a:rPr lang="en-US" sz="2000" dirty="0"/>
              <a:t>experience approximately 19 additional healthy years.</a:t>
            </a:r>
          </a:p>
          <a:p>
            <a:pPr algn="just"/>
            <a:r>
              <a:rPr lang="en-US" sz="2000" dirty="0"/>
              <a:t>Women </a:t>
            </a:r>
            <a:r>
              <a:rPr lang="en-US" sz="2000" dirty="0" smtClean="0"/>
              <a:t>Experience </a:t>
            </a:r>
            <a:r>
              <a:rPr lang="en-US" sz="2000" dirty="0"/>
              <a:t>approximately 19.6 additional healthy years.</a:t>
            </a:r>
          </a:p>
          <a:p>
            <a:pPr algn="just"/>
            <a:endParaRPr lang="en-US" sz="2000" b="1" dirty="0" smtClean="0"/>
          </a:p>
          <a:p>
            <a:pPr algn="just"/>
            <a:r>
              <a:rPr lang="en-US" sz="2000" b="1" dirty="0" smtClean="0"/>
              <a:t>Critical </a:t>
            </a:r>
            <a:r>
              <a:rPr lang="en-US" sz="2000" b="1" dirty="0"/>
              <a:t>Analysis: </a:t>
            </a:r>
            <a:r>
              <a:rPr lang="en-US" sz="2000" dirty="0"/>
              <a:t>These statistics show that people facing poor financial and social conditions experience health inequalities. These differences in access and health longevity depend on low income, poverty, homelessness, and limited access to education and healthcare. However, these results show a correlation between these factors, not that they directly cause the outcomes</a:t>
            </a:r>
            <a:r>
              <a:rPr lang="en-US" sz="2000" dirty="0" smtClean="0"/>
              <a:t>.</a:t>
            </a:r>
            <a:endParaRPr lang="en-PK" sz="2000" dirty="0"/>
          </a:p>
        </p:txBody>
      </p:sp>
    </p:spTree>
    <p:extLst>
      <p:ext uri="{BB962C8B-B14F-4D97-AF65-F5344CB8AC3E}">
        <p14:creationId xmlns:p14="http://schemas.microsoft.com/office/powerpoint/2010/main" val="2891683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613BD-9552-1258-4BCA-049399399992}"/>
              </a:ext>
            </a:extLst>
          </p:cNvPr>
          <p:cNvSpPr>
            <a:spLocks noGrp="1"/>
          </p:cNvSpPr>
          <p:nvPr>
            <p:ph type="title"/>
          </p:nvPr>
        </p:nvSpPr>
        <p:spPr>
          <a:xfrm>
            <a:off x="1280160" y="387927"/>
            <a:ext cx="9601200" cy="737062"/>
          </a:xfrm>
        </p:spPr>
        <p:txBody>
          <a:bodyPr/>
          <a:lstStyle/>
          <a:p>
            <a:r>
              <a:rPr lang="en-US" b="1" dirty="0" smtClean="0"/>
              <a:t>References </a:t>
            </a:r>
            <a:endParaRPr lang="en-PK" b="1" dirty="0"/>
          </a:p>
        </p:txBody>
      </p:sp>
      <p:sp>
        <p:nvSpPr>
          <p:cNvPr id="5" name="TextBox 4">
            <a:extLst>
              <a:ext uri="{FF2B5EF4-FFF2-40B4-BE49-F238E27FC236}">
                <a16:creationId xmlns:a16="http://schemas.microsoft.com/office/drawing/2014/main" id="{97E1AF76-83AA-9EB8-3BDE-DEB7FC0CD91D}"/>
              </a:ext>
            </a:extLst>
          </p:cNvPr>
          <p:cNvSpPr txBox="1"/>
          <p:nvPr/>
        </p:nvSpPr>
        <p:spPr>
          <a:xfrm>
            <a:off x="709236" y="1010245"/>
            <a:ext cx="11150256" cy="5847755"/>
          </a:xfrm>
          <a:prstGeom prst="rect">
            <a:avLst/>
          </a:prstGeom>
          <a:noFill/>
        </p:spPr>
        <p:txBody>
          <a:bodyPr wrap="square">
            <a:spAutoFit/>
          </a:bodyPr>
          <a:lstStyle/>
          <a:p>
            <a:pPr marL="285750" indent="-285750">
              <a:buFont typeface="Arial" panose="020B0604020202020204" pitchFamily="34" charset="0"/>
              <a:buChar char="•"/>
            </a:pPr>
            <a:r>
              <a:rPr lang="en-US" sz="1700" dirty="0"/>
              <a:t>Dahlgren, </a:t>
            </a:r>
            <a:r>
              <a:rPr lang="en-US" sz="1700" dirty="0" smtClean="0"/>
              <a:t>G., and </a:t>
            </a:r>
            <a:r>
              <a:rPr lang="en-US" sz="1700" dirty="0"/>
              <a:t>Whitehead, </a:t>
            </a:r>
            <a:r>
              <a:rPr lang="en-US" sz="1700" dirty="0" smtClean="0"/>
              <a:t>M. (1991) ‘Policies </a:t>
            </a:r>
            <a:r>
              <a:rPr lang="en-US" sz="1700" dirty="0"/>
              <a:t>and strategies to promote social equity in health. Background document to WHO - Strategy paper for </a:t>
            </a:r>
            <a:r>
              <a:rPr lang="en-US" sz="1700" dirty="0" smtClean="0"/>
              <a:t>Europe’, </a:t>
            </a:r>
            <a:r>
              <a:rPr lang="en-US" sz="1700" i="1" dirty="0" err="1"/>
              <a:t>Arbetsrapport</a:t>
            </a:r>
            <a:r>
              <a:rPr lang="en-US" sz="1700" i="1" dirty="0"/>
              <a:t> 2007:14, Institute for Futures Studies</a:t>
            </a:r>
            <a:r>
              <a:rPr lang="en-US" sz="1700" dirty="0" smtClean="0"/>
              <a:t>.</a:t>
            </a:r>
          </a:p>
          <a:p>
            <a:pPr marL="342900" indent="-342900">
              <a:buFont typeface="Arial" panose="020B0604020202020204" pitchFamily="34" charset="0"/>
              <a:buChar char="•"/>
            </a:pPr>
            <a:endParaRPr lang="en-US" sz="1700" dirty="0"/>
          </a:p>
          <a:p>
            <a:pPr marL="285750" indent="-285750">
              <a:buFont typeface="Arial" panose="020B0604020202020204" pitchFamily="34" charset="0"/>
              <a:buChar char="•"/>
            </a:pPr>
            <a:r>
              <a:rPr lang="en-PK" sz="1700" dirty="0" smtClean="0"/>
              <a:t>National </a:t>
            </a:r>
            <a:r>
              <a:rPr lang="en-PK" sz="1700" dirty="0"/>
              <a:t>Institute for Health and Care Excellence (NICE) (2016) </a:t>
            </a:r>
            <a:r>
              <a:rPr lang="en-PK" sz="1700" i="1" dirty="0"/>
              <a:t>Community Engagement: Improving Health and Wellbeing and Reducing Health Inequalities</a:t>
            </a:r>
            <a:r>
              <a:rPr lang="en-PK" sz="1700" dirty="0"/>
              <a:t>. NICE guideline NG44. Available at: </a:t>
            </a:r>
            <a:r>
              <a:rPr lang="en-PK" sz="1700" dirty="0">
                <a:hlinkClick r:id="rId2"/>
              </a:rPr>
              <a:t>https://</a:t>
            </a:r>
            <a:r>
              <a:rPr lang="en-PK" sz="1700" dirty="0" smtClean="0">
                <a:hlinkClick r:id="rId2"/>
              </a:rPr>
              <a:t>www.nice.org.uk/guidance/ng44</a:t>
            </a:r>
            <a:r>
              <a:rPr lang="en-US" sz="1700" dirty="0" smtClean="0"/>
              <a:t> </a:t>
            </a:r>
            <a:r>
              <a:rPr lang="en-GB" sz="1700" dirty="0"/>
              <a:t>(Accessed: 12 Oct 2026</a:t>
            </a:r>
            <a:r>
              <a:rPr lang="en-GB" sz="1700" dirty="0" smtClean="0"/>
              <a:t>).</a:t>
            </a:r>
          </a:p>
          <a:p>
            <a:pPr marL="342900" indent="-342900">
              <a:buFont typeface="Arial" panose="020B0604020202020204" pitchFamily="34" charset="0"/>
              <a:buChar char="•"/>
            </a:pPr>
            <a:endParaRPr lang="en-GB" sz="1700" dirty="0"/>
          </a:p>
          <a:p>
            <a:pPr marL="285750" indent="-285750">
              <a:buFont typeface="Arial" panose="020B0604020202020204" pitchFamily="34" charset="0"/>
              <a:buChar char="•"/>
            </a:pPr>
            <a:r>
              <a:rPr lang="en-PK" sz="1700" dirty="0"/>
              <a:t>NHS England (2020) </a:t>
            </a:r>
            <a:r>
              <a:rPr lang="en-PK" sz="1700" i="1" dirty="0"/>
              <a:t>Delivering a ‘Net Zero’ National Health Service</a:t>
            </a:r>
            <a:r>
              <a:rPr lang="en-PK" sz="1700" dirty="0"/>
              <a:t>. Available at: </a:t>
            </a:r>
            <a:r>
              <a:rPr lang="en-GB" sz="1700" dirty="0">
                <a:hlinkClick r:id="rId3"/>
              </a:rPr>
              <a:t>https://www.england.nhs.uk/greenernhs/wp-content/uploads/sites/51/2020/10/delivering-a-net-zero-national-health-service.pdf</a:t>
            </a:r>
            <a:r>
              <a:rPr lang="en-GB" sz="1700" dirty="0"/>
              <a:t> (Accessed: 12 Oct 2026</a:t>
            </a:r>
            <a:r>
              <a:rPr lang="en-GB" sz="1700" dirty="0" smtClean="0"/>
              <a:t>).</a:t>
            </a:r>
          </a:p>
          <a:p>
            <a:pPr marL="285750" indent="-285750">
              <a:buFont typeface="Arial" panose="020B0604020202020204" pitchFamily="34" charset="0"/>
              <a:buChar char="•"/>
            </a:pPr>
            <a:endParaRPr lang="en-US" sz="1700" dirty="0" smtClean="0"/>
          </a:p>
          <a:p>
            <a:pPr marL="285750" indent="-285750">
              <a:buFont typeface="Arial" panose="020B0604020202020204" pitchFamily="34" charset="0"/>
              <a:buChar char="•"/>
            </a:pPr>
            <a:r>
              <a:rPr lang="en-PK" sz="1700" dirty="0"/>
              <a:t>NHS </a:t>
            </a:r>
            <a:r>
              <a:rPr lang="en-PK" sz="1700" dirty="0"/>
              <a:t>England (2019) Universal Personalised Care. London: NHS England. Available at: </a:t>
            </a:r>
            <a:r>
              <a:rPr lang="en-GB" sz="1700" dirty="0">
                <a:hlinkClick r:id="rId4"/>
              </a:rPr>
              <a:t>https://www.england.nhs.uk/personalisedcare/comprehensive-model/</a:t>
            </a:r>
            <a:r>
              <a:rPr lang="en-GB" sz="1700" dirty="0"/>
              <a:t> (Accessed: 13 Oct 2026).</a:t>
            </a:r>
          </a:p>
          <a:p>
            <a:pPr marL="457200" indent="-457200">
              <a:buFont typeface="Arial" panose="020B0604020202020204" pitchFamily="34" charset="0"/>
              <a:buChar char="•"/>
            </a:pPr>
            <a:endParaRPr lang="en-GB" sz="1700" dirty="0"/>
          </a:p>
          <a:p>
            <a:pPr marL="285750" indent="-285750">
              <a:buFont typeface="Arial" panose="020B0604020202020204" pitchFamily="34" charset="0"/>
              <a:buChar char="•"/>
            </a:pPr>
            <a:r>
              <a:rPr lang="en-PK" sz="1700" dirty="0"/>
              <a:t>Office for National Statistics (2024) </a:t>
            </a:r>
            <a:r>
              <a:rPr lang="en-US" sz="1700" i="1" dirty="0"/>
              <a:t>National life tables – life expectancy in the UK: 2022 to 2024</a:t>
            </a:r>
            <a:r>
              <a:rPr lang="en-PK" sz="1700" dirty="0"/>
              <a:t>. Available at: </a:t>
            </a:r>
            <a:r>
              <a:rPr lang="en-GB" sz="1700" dirty="0">
                <a:hlinkClick r:id="rId5"/>
              </a:rPr>
              <a:t>https://www.ons.gov.uk/peoplepopulationandcommunity/birthsdeathsandmarriages/lifeexpectancies/bulletins/nationallifetablesunitedkingdom/2022to2024</a:t>
            </a:r>
            <a:r>
              <a:rPr lang="en-GB" sz="1700" dirty="0"/>
              <a:t> (Accessed: 13 Oct 2026).</a:t>
            </a:r>
          </a:p>
          <a:p>
            <a:pPr marL="457200" indent="-457200">
              <a:buFont typeface="Arial" panose="020B0604020202020204" pitchFamily="34" charset="0"/>
              <a:buChar char="•"/>
            </a:pPr>
            <a:endParaRPr lang="en-US" sz="1700" dirty="0"/>
          </a:p>
          <a:p>
            <a:pPr marL="285750" indent="-285750">
              <a:buFont typeface="Arial" panose="020B0604020202020204" pitchFamily="34" charset="0"/>
              <a:buChar char="•"/>
            </a:pPr>
            <a:r>
              <a:rPr lang="en-PK" sz="1700" dirty="0"/>
              <a:t>Public Health Wales (2023) </a:t>
            </a:r>
            <a:r>
              <a:rPr lang="en-PK" sz="1700" i="1" dirty="0"/>
              <a:t>Our Long-Term Strategy 2023–2035.</a:t>
            </a:r>
            <a:r>
              <a:rPr lang="en-PK" sz="1700" dirty="0"/>
              <a:t> Cardiff: Public Health Wales. Available at: </a:t>
            </a:r>
            <a:r>
              <a:rPr lang="en-GB" sz="1700" dirty="0">
                <a:hlinkClick r:id="rId6"/>
              </a:rPr>
              <a:t>https://phw.nhs.wales/knowledge-article/our-long-term-strategy-2023-to-2035/</a:t>
            </a:r>
            <a:r>
              <a:rPr lang="en-GB" sz="1700" dirty="0"/>
              <a:t> (Accessed: 13 Oct 2026).</a:t>
            </a:r>
          </a:p>
          <a:p>
            <a:pPr marL="342900" indent="-342900">
              <a:buFont typeface="Arial" panose="020B0604020202020204" pitchFamily="34" charset="0"/>
              <a:buChar char="•"/>
            </a:pPr>
            <a:endParaRPr lang="en-GB" sz="1700" dirty="0"/>
          </a:p>
          <a:p>
            <a:endParaRPr lang="en-GB" sz="1700" dirty="0"/>
          </a:p>
        </p:txBody>
      </p:sp>
    </p:spTree>
    <p:extLst>
      <p:ext uri="{BB962C8B-B14F-4D97-AF65-F5344CB8AC3E}">
        <p14:creationId xmlns:p14="http://schemas.microsoft.com/office/powerpoint/2010/main" val="4100253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60" y="293716"/>
            <a:ext cx="9601200" cy="551411"/>
          </a:xfrm>
        </p:spPr>
        <p:txBody>
          <a:bodyPr/>
          <a:lstStyle/>
          <a:p>
            <a:r>
              <a:rPr lang="en-GB" b="1" dirty="0" smtClean="0"/>
              <a:t>references</a:t>
            </a:r>
            <a:endParaRPr lang="en-GB" b="1" dirty="0"/>
          </a:p>
        </p:txBody>
      </p:sp>
      <p:sp>
        <p:nvSpPr>
          <p:cNvPr id="4" name="Rectangle 3"/>
          <p:cNvSpPr/>
          <p:nvPr/>
        </p:nvSpPr>
        <p:spPr>
          <a:xfrm>
            <a:off x="717665" y="1133356"/>
            <a:ext cx="10906299" cy="5232202"/>
          </a:xfrm>
          <a:prstGeom prst="rect">
            <a:avLst/>
          </a:prstGeom>
        </p:spPr>
        <p:txBody>
          <a:bodyPr wrap="square">
            <a:spAutoFit/>
          </a:bodyPr>
          <a:lstStyle/>
          <a:p>
            <a:pPr marL="457200" indent="-457200">
              <a:buFont typeface="Arial" panose="020B0604020202020204" pitchFamily="34" charset="0"/>
              <a:buChar char="•"/>
            </a:pPr>
            <a:r>
              <a:rPr lang="en-PK" sz="1600" dirty="0" smtClean="0"/>
              <a:t>Romanello</a:t>
            </a:r>
            <a:r>
              <a:rPr lang="en-PK" sz="1600" dirty="0"/>
              <a:t>, M. et al. (2024) ‘The 2024 report of the Lancet Countdown on health and climate change: Facing record-breaking threats from delayed action’, </a:t>
            </a:r>
            <a:r>
              <a:rPr lang="fr-FR" sz="1600" i="1" dirty="0"/>
              <a:t>Lancet (London, </a:t>
            </a:r>
            <a:r>
              <a:rPr lang="fr-FR" sz="1600" i="1" dirty="0" err="1"/>
              <a:t>England</a:t>
            </a:r>
            <a:r>
              <a:rPr lang="fr-FR" sz="1600" i="1" dirty="0"/>
              <a:t>), </a:t>
            </a:r>
            <a:r>
              <a:rPr lang="fr-FR" sz="1600" dirty="0"/>
              <a:t>404(10465), 1847–1896. </a:t>
            </a:r>
            <a:r>
              <a:rPr lang="fr-FR" sz="1600" dirty="0">
                <a:hlinkClick r:id="rId2"/>
              </a:rPr>
              <a:t>https://doi.org/10.1016/S0140-6736(24)01822-1</a:t>
            </a:r>
            <a:endParaRPr lang="fr-FR" sz="1600" dirty="0"/>
          </a:p>
          <a:p>
            <a:pPr marL="457200" indent="-457200">
              <a:buFont typeface="Arial" panose="020B0604020202020204" pitchFamily="34" charset="0"/>
              <a:buChar char="•"/>
            </a:pPr>
            <a:endParaRPr lang="en-GB" sz="1600" dirty="0" smtClean="0"/>
          </a:p>
          <a:p>
            <a:pPr marL="457200" indent="-457200">
              <a:buFont typeface="Arial" panose="020B0604020202020204" pitchFamily="34" charset="0"/>
              <a:buChar char="•"/>
            </a:pPr>
            <a:r>
              <a:rPr lang="en-PK" sz="1600" dirty="0"/>
              <a:t>Solar, O. and Irwin, A. (2010) </a:t>
            </a:r>
            <a:r>
              <a:rPr lang="en-PK" sz="1600" i="1" dirty="0"/>
              <a:t>A Conceptual Framework for Action on the Social Determinants of Health. Geneva: World Health Organization</a:t>
            </a:r>
            <a:r>
              <a:rPr lang="en-PK" sz="1600" dirty="0"/>
              <a:t>. Available at: </a:t>
            </a:r>
            <a:r>
              <a:rPr lang="en-PK" sz="1600" dirty="0">
                <a:hlinkClick r:id="rId3"/>
              </a:rPr>
              <a:t>https://iris.who.int/handle/10665/44489</a:t>
            </a:r>
            <a:r>
              <a:rPr lang="en-US" sz="1600" dirty="0"/>
              <a:t> (Accessed: 10 Oct 2026).</a:t>
            </a:r>
            <a:endParaRPr lang="en-PK" sz="1600" dirty="0"/>
          </a:p>
          <a:p>
            <a:pPr marL="457200" indent="-457200">
              <a:buFont typeface="Arial" panose="020B0604020202020204" pitchFamily="34" charset="0"/>
              <a:buChar char="•"/>
            </a:pPr>
            <a:endParaRPr lang="en-US" sz="1600" dirty="0" smtClean="0"/>
          </a:p>
          <a:p>
            <a:pPr marL="457200" indent="-457200">
              <a:buFont typeface="Arial" panose="020B0604020202020204" pitchFamily="34" charset="0"/>
              <a:buChar char="•"/>
            </a:pPr>
            <a:r>
              <a:rPr lang="en-PK" sz="1600" i="1" dirty="0"/>
              <a:t>Well-being of Future Generations (Wales) Act 2015</a:t>
            </a:r>
            <a:r>
              <a:rPr lang="en-US" sz="1600" i="1" dirty="0"/>
              <a:t>, </a:t>
            </a:r>
            <a:r>
              <a:rPr lang="en-US" sz="1600" i="1" dirty="0" err="1"/>
              <a:t>anaw</a:t>
            </a:r>
            <a:r>
              <a:rPr lang="en-US" sz="1600" i="1" dirty="0"/>
              <a:t> 2</a:t>
            </a:r>
            <a:r>
              <a:rPr lang="en-PK" sz="1600" dirty="0"/>
              <a:t>. Available at: </a:t>
            </a:r>
            <a:r>
              <a:rPr lang="en-PK" sz="1600" dirty="0">
                <a:hlinkClick r:id="rId4"/>
              </a:rPr>
              <a:t>https://www.legislation.gov.uk/anaw/2015/2/contents</a:t>
            </a:r>
            <a:r>
              <a:rPr lang="en-US" sz="1600" dirty="0"/>
              <a:t> </a:t>
            </a:r>
            <a:r>
              <a:rPr lang="en-GB" sz="1600" dirty="0"/>
              <a:t>(Accessed: 13 Oct 2026).</a:t>
            </a:r>
          </a:p>
          <a:p>
            <a:pPr marL="457200" indent="-457200">
              <a:buFont typeface="Arial" panose="020B0604020202020204" pitchFamily="34" charset="0"/>
              <a:buChar char="•"/>
            </a:pPr>
            <a:endParaRPr lang="en-US" sz="1600" dirty="0" smtClean="0"/>
          </a:p>
          <a:p>
            <a:pPr marL="457200" indent="-457200">
              <a:buFont typeface="Arial" panose="020B0604020202020204" pitchFamily="34" charset="0"/>
              <a:buChar char="•"/>
            </a:pPr>
            <a:r>
              <a:rPr lang="en-PK" sz="1600" dirty="0" smtClean="0"/>
              <a:t>Whitmee</a:t>
            </a:r>
            <a:r>
              <a:rPr lang="en-PK" sz="1600" dirty="0"/>
              <a:t>, S. et al. (2015) ‘Safeguarding human health in the Anthropocene epoch: Report of The Rockefeller Foundation–Lancet Commission on planetary health’, </a:t>
            </a:r>
            <a:r>
              <a:rPr lang="en-PK" sz="1600" i="1" dirty="0"/>
              <a:t>The Lancet, 386(10007)</a:t>
            </a:r>
            <a:r>
              <a:rPr lang="en-PK" sz="1600" dirty="0"/>
              <a:t>, pp. 1973–2028. </a:t>
            </a:r>
            <a:r>
              <a:rPr lang="en-PK" sz="1600" dirty="0">
                <a:hlinkClick r:id="rId5"/>
              </a:rPr>
              <a:t>https://doi.org/10.1016/S0140-6736(15)60901-1</a:t>
            </a:r>
            <a:endParaRPr lang="en-PK" sz="1600" dirty="0"/>
          </a:p>
          <a:p>
            <a:pPr marL="457200" indent="-457200">
              <a:buFont typeface="Arial" panose="020B0604020202020204" pitchFamily="34" charset="0"/>
              <a:buChar char="•"/>
            </a:pPr>
            <a:endParaRPr lang="en-GB" sz="1600" dirty="0" smtClean="0"/>
          </a:p>
          <a:p>
            <a:pPr marL="457200" indent="-457200">
              <a:buFont typeface="Arial" panose="020B0604020202020204" pitchFamily="34" charset="0"/>
              <a:buChar char="•"/>
            </a:pPr>
            <a:r>
              <a:rPr lang="en-PK" sz="1600" dirty="0"/>
              <a:t>World Health Organization (2016) </a:t>
            </a:r>
            <a:r>
              <a:rPr lang="en-PK" sz="1600" i="1" dirty="0"/>
              <a:t>Framework on Integrated, People-Centred Health Services</a:t>
            </a:r>
            <a:r>
              <a:rPr lang="en-PK" sz="1600" dirty="0"/>
              <a:t>. Geneva: WHO. Available at: </a:t>
            </a:r>
            <a:r>
              <a:rPr lang="en-GB" sz="1600" dirty="0">
                <a:hlinkClick r:id="rId6"/>
              </a:rPr>
              <a:t>https://apps.who.int/gb/ebwha/pdf_files/wha69/a69_39-en.pdf</a:t>
            </a:r>
            <a:r>
              <a:rPr lang="en-GB" sz="1600" dirty="0"/>
              <a:t> (Accessed: 13 Oct 2026).</a:t>
            </a:r>
          </a:p>
          <a:p>
            <a:pPr marL="457200" indent="-457200">
              <a:buFont typeface="Arial" panose="020B0604020202020204" pitchFamily="34" charset="0"/>
              <a:buChar char="•"/>
            </a:pPr>
            <a:endParaRPr lang="en-US" sz="1400" dirty="0" smtClean="0"/>
          </a:p>
          <a:p>
            <a:pPr marL="457200" indent="-457200">
              <a:buFont typeface="Arial" panose="020B0604020202020204" pitchFamily="34" charset="0"/>
              <a:buChar char="•"/>
            </a:pPr>
            <a:r>
              <a:rPr lang="en-PK" sz="1600" dirty="0" smtClean="0"/>
              <a:t>World </a:t>
            </a:r>
            <a:r>
              <a:rPr lang="en-PK" sz="1600" dirty="0"/>
              <a:t>Health Organization (2021</a:t>
            </a:r>
            <a:r>
              <a:rPr lang="en-PK" sz="1600" i="1" dirty="0"/>
              <a:t>) WHO Global Air Quality Guidelines: Particulate Matter (PM2.5 and PM10), Ozone, Nitrogen Dioxide, Sulfur Dioxide and Carbon Monoxide</a:t>
            </a:r>
            <a:r>
              <a:rPr lang="en-PK" sz="1600" dirty="0"/>
              <a:t>. Geneva: WHO. Available at: </a:t>
            </a:r>
            <a:r>
              <a:rPr lang="en-PK" sz="1600" dirty="0">
                <a:hlinkClick r:id="rId7"/>
              </a:rPr>
              <a:t>https://</a:t>
            </a:r>
            <a:r>
              <a:rPr lang="en-PK" sz="1600" dirty="0" smtClean="0">
                <a:hlinkClick r:id="rId7"/>
              </a:rPr>
              <a:t>www.who.int/publications/i/item/9789240034228</a:t>
            </a:r>
            <a:r>
              <a:rPr lang="en-US" sz="1600" dirty="0" smtClean="0"/>
              <a:t> </a:t>
            </a:r>
            <a:r>
              <a:rPr lang="en-GB" sz="1600" dirty="0"/>
              <a:t>(Accessed: 13 Oct 2026).</a:t>
            </a:r>
          </a:p>
          <a:p>
            <a:pPr marL="457200" indent="-457200">
              <a:buFont typeface="Arial" panose="020B0604020202020204" pitchFamily="34" charset="0"/>
              <a:buChar char="•"/>
            </a:pPr>
            <a:endParaRPr lang="en-PK" sz="1600" dirty="0"/>
          </a:p>
        </p:txBody>
      </p:sp>
    </p:spTree>
    <p:extLst>
      <p:ext uri="{BB962C8B-B14F-4D97-AF65-F5344CB8AC3E}">
        <p14:creationId xmlns:p14="http://schemas.microsoft.com/office/powerpoint/2010/main" val="2571522453"/>
      </p:ext>
    </p:extLst>
  </p:cSld>
  <p:clrMapOvr>
    <a:masterClrMapping/>
  </p:clrMapOvr>
</p:sld>
</file>

<file path=ppt/theme/theme1.xml><?xml version="1.0" encoding="utf-8"?>
<a:theme xmlns:a="http://schemas.openxmlformats.org/drawingml/2006/main" name="Custom">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 discovery_V1_win32_EF_v4.potx" id="{C76E1CB0-558D-4FB9-AA8B-DAB0BFDB970A}" vid="{87D4F3E9-C3BB-413B-A87E-0B7BB674A5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DF8397A0-8C35-4EEE-8E61-47C914415B57}">
  <ds:schemaRefs>
    <ds:schemaRef ds:uri="http://schemas.microsoft.com/sharepoint/v3/contenttype/forms"/>
  </ds:schemaRefs>
</ds:datastoreItem>
</file>

<file path=customXml/itemProps2.xml><?xml version="1.0" encoding="utf-8"?>
<ds:datastoreItem xmlns:ds="http://schemas.openxmlformats.org/officeDocument/2006/customXml" ds:itemID="{C9A734A7-6096-47AA-9737-CDF62701A0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881D8D6-8849-400B-8BC9-21D401C7DD06}">
  <ds:schemaRefs>
    <ds:schemaRef ds:uri="http://schemas.microsoft.com/office/2006/metadata/properties"/>
    <ds:schemaRef ds:uri="71af3243-3dd4-4a8d-8c0d-dd76da1f02a5"/>
    <ds:schemaRef ds:uri="http://purl.org/dc/terms/"/>
    <ds:schemaRef ds:uri="http://schemas.microsoft.com/office/2006/documentManagement/types"/>
    <ds:schemaRef ds:uri="http://purl.org/dc/elements/1.1/"/>
    <ds:schemaRef ds:uri="http://schemas.microsoft.com/office/infopath/2007/PartnerControls"/>
    <ds:schemaRef ds:uri="http://www.w3.org/XML/1998/namespace"/>
    <ds:schemaRef ds:uri="http://purl.org/dc/dcmitype/"/>
    <ds:schemaRef ds:uri="http://schemas.openxmlformats.org/package/2006/metadata/core-properties"/>
    <ds:schemaRef ds:uri="230e9df3-be65-4c73-a93b-d1236ebd677e"/>
    <ds:schemaRef ds:uri="16c05727-aa75-4e4a-9b5f-8a80a1165891"/>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{082A08CA-7D56-457E-9699-78BB83336DC1}TF51de1e5f-e0e8-4dd0-99f3-5b7584f7abdc7d30e886_win32-78d4aef5ad8e</Template>
  <TotalTime>298</TotalTime>
  <Words>2168</Words>
  <Application>Microsoft Office PowerPoint</Application>
  <PresentationFormat>Widescreen</PresentationFormat>
  <Paragraphs>164</Paragraphs>
  <Slides>16</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Calibri</vt:lpstr>
      <vt:lpstr>Courier New</vt:lpstr>
      <vt:lpstr>Daytona Condensed Light</vt:lpstr>
      <vt:lpstr>Posterama</vt:lpstr>
      <vt:lpstr>Custom</vt:lpstr>
      <vt:lpstr>HEALTH, WELLBEING &amp; SUSTAINABLE DEVELOPMENT</vt:lpstr>
      <vt:lpstr>Introduction</vt:lpstr>
      <vt:lpstr>Understanding health and wellbeing</vt:lpstr>
      <vt:lpstr>Sustainability of  healthcare and development</vt:lpstr>
      <vt:lpstr>Social Factors of Health</vt:lpstr>
      <vt:lpstr>Different approaches to health</vt:lpstr>
      <vt:lpstr>Combined health and social care</vt:lpstr>
      <vt:lpstr>Social prescribing</vt:lpstr>
      <vt:lpstr>Sustainable healthcare policy</vt:lpstr>
      <vt:lpstr>Sustainable development in Wales</vt:lpstr>
      <vt:lpstr>Public health and air pollution</vt:lpstr>
      <vt:lpstr>Climate change and health imbalance</vt:lpstr>
      <vt:lpstr>Recommendations</vt:lpstr>
      <vt:lpstr>secondary data</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&amp; SUSTAINABLE DEVELOPMENT</dc:title>
  <dc:creator>Alia Farooq</dc:creator>
  <cp:lastModifiedBy>dell</cp:lastModifiedBy>
  <cp:revision>28</cp:revision>
  <dcterms:created xsi:type="dcterms:W3CDTF">2026-10-14T17:54:44Z</dcterms:created>
  <dcterms:modified xsi:type="dcterms:W3CDTF">2026-10-14T22:58:10Z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