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2" r:id="rId1"/>
  </p:sldMasterIdLst>
  <p:notesMasterIdLst>
    <p:notesMasterId r:id="rId22"/>
  </p:notesMasterIdLst>
  <p:sldIdLst>
    <p:sldId id="278" r:id="rId2"/>
    <p:sldId id="256" r:id="rId3"/>
    <p:sldId id="272" r:id="rId4"/>
    <p:sldId id="258" r:id="rId5"/>
    <p:sldId id="259" r:id="rId6"/>
    <p:sldId id="257" r:id="rId7"/>
    <p:sldId id="260" r:id="rId8"/>
    <p:sldId id="261" r:id="rId9"/>
    <p:sldId id="262" r:id="rId10"/>
    <p:sldId id="266" r:id="rId11"/>
    <p:sldId id="271" r:id="rId12"/>
    <p:sldId id="264" r:id="rId13"/>
    <p:sldId id="265" r:id="rId14"/>
    <p:sldId id="267" r:id="rId15"/>
    <p:sldId id="270" r:id="rId16"/>
    <p:sldId id="273" r:id="rId17"/>
    <p:sldId id="274" r:id="rId18"/>
    <p:sldId id="275" r:id="rId19"/>
    <p:sldId id="276" r:id="rId20"/>
    <p:sldId id="27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34559" autoAdjust="0"/>
    <p:restoredTop sz="94249" autoAdjust="0"/>
  </p:normalViewPr>
  <p:slideViewPr>
    <p:cSldViewPr snapToGrid="0">
      <p:cViewPr>
        <p:scale>
          <a:sx n="62" d="100"/>
          <a:sy n="62" d="100"/>
        </p:scale>
        <p:origin x="42" y="240"/>
      </p:cViewPr>
      <p:guideLst/>
    </p:cSldViewPr>
  </p:slideViewPr>
  <p:outlineViewPr>
    <p:cViewPr>
      <p:scale>
        <a:sx n="25" d="100"/>
        <a:sy n="25"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912A43-A0CC-402D-AE0C-90F39A3CBD01}" type="doc">
      <dgm:prSet loTypeId="urn:microsoft.com/office/officeart/2005/8/layout/list1" loCatId="list" qsTypeId="urn:microsoft.com/office/officeart/2005/8/quickstyle/simple2" qsCatId="simple" csTypeId="urn:microsoft.com/office/officeart/2005/8/colors/accent3_3" csCatId="accent3" phldr="1"/>
      <dgm:spPr/>
      <dgm:t>
        <a:bodyPr/>
        <a:lstStyle/>
        <a:p>
          <a:endParaRPr lang="en-US"/>
        </a:p>
      </dgm:t>
    </dgm:pt>
    <dgm:pt modelId="{81BF891C-F8F7-479C-B3FB-DA7ED3359C82}">
      <dgm:prSet/>
      <dgm:spPr/>
      <dgm:t>
        <a:bodyPr/>
        <a:lstStyle/>
        <a:p>
          <a:r>
            <a:rPr lang="en-GB" b="1" dirty="0"/>
            <a:t>WE INVESTED IN OUR BRANDS AND BUSINESS</a:t>
          </a:r>
          <a:endParaRPr lang="en-US" dirty="0"/>
        </a:p>
      </dgm:t>
    </dgm:pt>
    <dgm:pt modelId="{C7E2451A-9E7B-49BF-A07F-2D1EB65496BC}" type="parTrans" cxnId="{169B8037-1050-44E2-9942-9DE5E2E44F23}">
      <dgm:prSet/>
      <dgm:spPr/>
      <dgm:t>
        <a:bodyPr/>
        <a:lstStyle/>
        <a:p>
          <a:endParaRPr lang="en-US"/>
        </a:p>
      </dgm:t>
    </dgm:pt>
    <dgm:pt modelId="{B59B87CE-B823-4522-890F-99192F1272C2}" type="sibTrans" cxnId="{169B8037-1050-44E2-9942-9DE5E2E44F23}">
      <dgm:prSet/>
      <dgm:spPr/>
      <dgm:t>
        <a:bodyPr/>
        <a:lstStyle/>
        <a:p>
          <a:endParaRPr lang="en-US"/>
        </a:p>
      </dgm:t>
    </dgm:pt>
    <dgm:pt modelId="{B599E088-DEF3-4054-93BB-A2667D377201}">
      <dgm:prSet/>
      <dgm:spPr/>
      <dgm:t>
        <a:bodyPr/>
        <a:lstStyle/>
        <a:p>
          <a:r>
            <a:rPr lang="en-GB" b="1" dirty="0"/>
            <a:t>WE BECAME MORE EFFICIENT</a:t>
          </a:r>
          <a:endParaRPr lang="en-US" dirty="0"/>
        </a:p>
      </dgm:t>
    </dgm:pt>
    <dgm:pt modelId="{AB15EC12-CA36-48A3-AD12-1B6D63761632}" type="parTrans" cxnId="{9D16FB30-A128-4817-9AD6-175168FA8A81}">
      <dgm:prSet/>
      <dgm:spPr/>
      <dgm:t>
        <a:bodyPr/>
        <a:lstStyle/>
        <a:p>
          <a:endParaRPr lang="en-US"/>
        </a:p>
      </dgm:t>
    </dgm:pt>
    <dgm:pt modelId="{329A772A-9F18-4E7C-9569-0806E9D31FAA}" type="sibTrans" cxnId="{9D16FB30-A128-4817-9AD6-175168FA8A81}">
      <dgm:prSet/>
      <dgm:spPr/>
      <dgm:t>
        <a:bodyPr/>
        <a:lstStyle/>
        <a:p>
          <a:endParaRPr lang="en-US"/>
        </a:p>
      </dgm:t>
    </dgm:pt>
    <dgm:pt modelId="{74AC77E0-E178-409D-AC2B-4F05A9CD4D0D}">
      <dgm:prSet/>
      <dgm:spPr/>
      <dgm:t>
        <a:bodyPr/>
        <a:lstStyle/>
        <a:p>
          <a:r>
            <a:rPr lang="en-GB" b="1" dirty="0"/>
            <a:t>WE SIMPLIFIED OUR COMPANY</a:t>
          </a:r>
          <a:endParaRPr lang="en-US" dirty="0"/>
        </a:p>
      </dgm:t>
    </dgm:pt>
    <dgm:pt modelId="{27B2BDD0-43D2-4B80-830A-1AB51FBF737E}" type="parTrans" cxnId="{FC2BDFFB-6246-414F-B51E-2BBF441B096A}">
      <dgm:prSet/>
      <dgm:spPr/>
      <dgm:t>
        <a:bodyPr/>
        <a:lstStyle/>
        <a:p>
          <a:endParaRPr lang="en-US"/>
        </a:p>
      </dgm:t>
    </dgm:pt>
    <dgm:pt modelId="{D6A20A19-12E1-497C-B404-7853DA21D3D4}" type="sibTrans" cxnId="{FC2BDFFB-6246-414F-B51E-2BBF441B096A}">
      <dgm:prSet/>
      <dgm:spPr/>
      <dgm:t>
        <a:bodyPr/>
        <a:lstStyle/>
        <a:p>
          <a:endParaRPr lang="en-US"/>
        </a:p>
      </dgm:t>
    </dgm:pt>
    <dgm:pt modelId="{E540924C-952D-43A8-AC70-92DD17A807B2}">
      <dgm:prSet/>
      <dgm:spPr/>
      <dgm:t>
        <a:bodyPr/>
        <a:lstStyle/>
        <a:p>
          <a:r>
            <a:rPr lang="en-GB" b="1" dirty="0"/>
            <a:t>WE REFOCUSED ON OUR CORE BUSINESS MODEL”</a:t>
          </a:r>
          <a:endParaRPr lang="en-US" dirty="0"/>
        </a:p>
      </dgm:t>
    </dgm:pt>
    <dgm:pt modelId="{51DE89E0-922A-4099-98BD-D98BB52B6F08}" type="parTrans" cxnId="{C2858EC0-409E-4DEE-B38C-54E36CA96F88}">
      <dgm:prSet/>
      <dgm:spPr/>
      <dgm:t>
        <a:bodyPr/>
        <a:lstStyle/>
        <a:p>
          <a:endParaRPr lang="en-US"/>
        </a:p>
      </dgm:t>
    </dgm:pt>
    <dgm:pt modelId="{9B758843-E0AC-45A6-8967-DDA7B04D64F8}" type="sibTrans" cxnId="{C2858EC0-409E-4DEE-B38C-54E36CA96F88}">
      <dgm:prSet/>
      <dgm:spPr/>
      <dgm:t>
        <a:bodyPr/>
        <a:lstStyle/>
        <a:p>
          <a:endParaRPr lang="en-US"/>
        </a:p>
      </dgm:t>
    </dgm:pt>
    <dgm:pt modelId="{E6DA51E3-A53C-47D7-A18E-5C7D6C676BF3}">
      <dgm:prSet/>
      <dgm:spPr/>
      <dgm:t>
        <a:bodyPr/>
        <a:lstStyle/>
        <a:p>
          <a:r>
            <a:rPr lang="en-GB" b="1" dirty="0"/>
            <a:t>“WE FOCUSED ON DRIVING REVENUE AND PROFIT GROWTH</a:t>
          </a:r>
          <a:endParaRPr lang="en-US" dirty="0"/>
        </a:p>
      </dgm:t>
    </dgm:pt>
    <dgm:pt modelId="{69374B98-C6DE-499C-8364-7233766CFD87}" type="sibTrans" cxnId="{E47BC8F4-226B-4D7A-AFB2-5F4FA1861BF4}">
      <dgm:prSet/>
      <dgm:spPr/>
      <dgm:t>
        <a:bodyPr/>
        <a:lstStyle/>
        <a:p>
          <a:endParaRPr lang="en-US"/>
        </a:p>
      </dgm:t>
    </dgm:pt>
    <dgm:pt modelId="{F88EC425-9423-4AC3-BF30-FAF3BBB37547}" type="parTrans" cxnId="{E47BC8F4-226B-4D7A-AFB2-5F4FA1861BF4}">
      <dgm:prSet/>
      <dgm:spPr/>
      <dgm:t>
        <a:bodyPr/>
        <a:lstStyle/>
        <a:p>
          <a:endParaRPr lang="en-US"/>
        </a:p>
      </dgm:t>
    </dgm:pt>
    <dgm:pt modelId="{BB299299-2B4A-4762-91FF-C40ABF08D8A3}">
      <dgm:prSet/>
      <dgm:spPr/>
      <dgm:t>
        <a:bodyPr/>
        <a:lstStyle/>
        <a:p>
          <a:endParaRPr lang="en-US" dirty="0"/>
        </a:p>
      </dgm:t>
    </dgm:pt>
    <dgm:pt modelId="{5F5D3438-BF0A-4EF8-B67E-39E65F376FE8}" type="sibTrans" cxnId="{0AFEC54C-C3AC-4F78-A89D-AF0A19A19980}">
      <dgm:prSet/>
      <dgm:spPr/>
      <dgm:t>
        <a:bodyPr/>
        <a:lstStyle/>
        <a:p>
          <a:endParaRPr lang="en-US"/>
        </a:p>
      </dgm:t>
    </dgm:pt>
    <dgm:pt modelId="{BC73987F-A769-4EC9-BB01-834679DE2687}" type="parTrans" cxnId="{0AFEC54C-C3AC-4F78-A89D-AF0A19A19980}">
      <dgm:prSet/>
      <dgm:spPr/>
      <dgm:t>
        <a:bodyPr/>
        <a:lstStyle/>
        <a:p>
          <a:endParaRPr lang="en-US"/>
        </a:p>
      </dgm:t>
    </dgm:pt>
    <dgm:pt modelId="{9E09F9EC-75A8-4942-9F22-779EBE0D2D23}" type="pres">
      <dgm:prSet presAssocID="{76912A43-A0CC-402D-AE0C-90F39A3CBD01}" presName="linear" presStyleCnt="0">
        <dgm:presLayoutVars>
          <dgm:dir/>
          <dgm:animLvl val="lvl"/>
          <dgm:resizeHandles val="exact"/>
        </dgm:presLayoutVars>
      </dgm:prSet>
      <dgm:spPr/>
    </dgm:pt>
    <dgm:pt modelId="{B62F457F-CC36-4E9D-944B-512D02BB4DDC}" type="pres">
      <dgm:prSet presAssocID="{BB299299-2B4A-4762-91FF-C40ABF08D8A3}" presName="parentLin" presStyleCnt="0"/>
      <dgm:spPr/>
    </dgm:pt>
    <dgm:pt modelId="{A164C307-FA91-4828-A0EF-9EE78C48D4C0}" type="pres">
      <dgm:prSet presAssocID="{BB299299-2B4A-4762-91FF-C40ABF08D8A3}" presName="parentLeftMargin" presStyleLbl="node1" presStyleIdx="0" presStyleCnt="1"/>
      <dgm:spPr/>
    </dgm:pt>
    <dgm:pt modelId="{AB5A3AD4-D5B6-4B45-BDA5-9C4ED18D610C}" type="pres">
      <dgm:prSet presAssocID="{BB299299-2B4A-4762-91FF-C40ABF08D8A3}" presName="parentText" presStyleLbl="node1" presStyleIdx="0" presStyleCnt="1" custFlipVert="1" custScaleX="28571" custScaleY="13497">
        <dgm:presLayoutVars>
          <dgm:chMax val="0"/>
          <dgm:bulletEnabled val="1"/>
        </dgm:presLayoutVars>
      </dgm:prSet>
      <dgm:spPr/>
    </dgm:pt>
    <dgm:pt modelId="{6750D0DA-DAC0-4D3B-8220-F568712AB3E0}" type="pres">
      <dgm:prSet presAssocID="{BB299299-2B4A-4762-91FF-C40ABF08D8A3}" presName="negativeSpace" presStyleCnt="0"/>
      <dgm:spPr/>
    </dgm:pt>
    <dgm:pt modelId="{B0427E27-C763-41DF-A192-B1D6689B223F}" type="pres">
      <dgm:prSet presAssocID="{BB299299-2B4A-4762-91FF-C40ABF08D8A3}" presName="childText" presStyleLbl="conFgAcc1" presStyleIdx="0" presStyleCnt="1" custScaleY="122916" custLinFactY="-4817" custLinFactNeighborX="-49" custLinFactNeighborY="-100000">
        <dgm:presLayoutVars>
          <dgm:bulletEnabled val="1"/>
        </dgm:presLayoutVars>
      </dgm:prSet>
      <dgm:spPr/>
    </dgm:pt>
  </dgm:ptLst>
  <dgm:cxnLst>
    <dgm:cxn modelId="{088D720F-FD15-4935-A125-61D1E79B70E8}" type="presOf" srcId="{BB299299-2B4A-4762-91FF-C40ABF08D8A3}" destId="{A164C307-FA91-4828-A0EF-9EE78C48D4C0}" srcOrd="0" destOrd="0" presId="urn:microsoft.com/office/officeart/2005/8/layout/list1"/>
    <dgm:cxn modelId="{B5FAA212-710A-4264-A330-2BE21411C4F9}" type="presOf" srcId="{BB299299-2B4A-4762-91FF-C40ABF08D8A3}" destId="{AB5A3AD4-D5B6-4B45-BDA5-9C4ED18D610C}" srcOrd="1" destOrd="0" presId="urn:microsoft.com/office/officeart/2005/8/layout/list1"/>
    <dgm:cxn modelId="{9D16FB30-A128-4817-9AD6-175168FA8A81}" srcId="{BB299299-2B4A-4762-91FF-C40ABF08D8A3}" destId="{B599E088-DEF3-4054-93BB-A2667D377201}" srcOrd="2" destOrd="0" parTransId="{AB15EC12-CA36-48A3-AD12-1B6D63761632}" sibTransId="{329A772A-9F18-4E7C-9569-0806E9D31FAA}"/>
    <dgm:cxn modelId="{169B8037-1050-44E2-9942-9DE5E2E44F23}" srcId="{BB299299-2B4A-4762-91FF-C40ABF08D8A3}" destId="{81BF891C-F8F7-479C-B3FB-DA7ED3359C82}" srcOrd="1" destOrd="0" parTransId="{C7E2451A-9E7B-49BF-A07F-2D1EB65496BC}" sibTransId="{B59B87CE-B823-4522-890F-99192F1272C2}"/>
    <dgm:cxn modelId="{B6D0F939-9033-40A9-B560-6F61BC5FED4D}" type="presOf" srcId="{74AC77E0-E178-409D-AC2B-4F05A9CD4D0D}" destId="{B0427E27-C763-41DF-A192-B1D6689B223F}" srcOrd="0" destOrd="3" presId="urn:microsoft.com/office/officeart/2005/8/layout/list1"/>
    <dgm:cxn modelId="{0AFEC54C-C3AC-4F78-A89D-AF0A19A19980}" srcId="{76912A43-A0CC-402D-AE0C-90F39A3CBD01}" destId="{BB299299-2B4A-4762-91FF-C40ABF08D8A3}" srcOrd="0" destOrd="0" parTransId="{BC73987F-A769-4EC9-BB01-834679DE2687}" sibTransId="{5F5D3438-BF0A-4EF8-B67E-39E65F376FE8}"/>
    <dgm:cxn modelId="{E2DA1757-6E31-44A3-B6AC-23413210185B}" type="presOf" srcId="{76912A43-A0CC-402D-AE0C-90F39A3CBD01}" destId="{9E09F9EC-75A8-4942-9F22-779EBE0D2D23}" srcOrd="0" destOrd="0" presId="urn:microsoft.com/office/officeart/2005/8/layout/list1"/>
    <dgm:cxn modelId="{044A865A-EB78-4743-84ED-1AB6FCF9B285}" type="presOf" srcId="{E540924C-952D-43A8-AC70-92DD17A807B2}" destId="{B0427E27-C763-41DF-A192-B1D6689B223F}" srcOrd="0" destOrd="4" presId="urn:microsoft.com/office/officeart/2005/8/layout/list1"/>
    <dgm:cxn modelId="{A9128993-8FB8-4E67-B683-88D6CCA7B27F}" type="presOf" srcId="{E6DA51E3-A53C-47D7-A18E-5C7D6C676BF3}" destId="{B0427E27-C763-41DF-A192-B1D6689B223F}" srcOrd="0" destOrd="0" presId="urn:microsoft.com/office/officeart/2005/8/layout/list1"/>
    <dgm:cxn modelId="{A485A395-EC1B-44E3-B43E-1D4FD3F4C918}" type="presOf" srcId="{81BF891C-F8F7-479C-B3FB-DA7ED3359C82}" destId="{B0427E27-C763-41DF-A192-B1D6689B223F}" srcOrd="0" destOrd="1" presId="urn:microsoft.com/office/officeart/2005/8/layout/list1"/>
    <dgm:cxn modelId="{C2858EC0-409E-4DEE-B38C-54E36CA96F88}" srcId="{BB299299-2B4A-4762-91FF-C40ABF08D8A3}" destId="{E540924C-952D-43A8-AC70-92DD17A807B2}" srcOrd="4" destOrd="0" parTransId="{51DE89E0-922A-4099-98BD-D98BB52B6F08}" sibTransId="{9B758843-E0AC-45A6-8967-DDA7B04D64F8}"/>
    <dgm:cxn modelId="{E47BC8F4-226B-4D7A-AFB2-5F4FA1861BF4}" srcId="{BB299299-2B4A-4762-91FF-C40ABF08D8A3}" destId="{E6DA51E3-A53C-47D7-A18E-5C7D6C676BF3}" srcOrd="0" destOrd="0" parTransId="{F88EC425-9423-4AC3-BF30-FAF3BBB37547}" sibTransId="{69374B98-C6DE-499C-8364-7233766CFD87}"/>
    <dgm:cxn modelId="{FC2BDFFB-6246-414F-B51E-2BBF441B096A}" srcId="{BB299299-2B4A-4762-91FF-C40ABF08D8A3}" destId="{74AC77E0-E178-409D-AC2B-4F05A9CD4D0D}" srcOrd="3" destOrd="0" parTransId="{27B2BDD0-43D2-4B80-830A-1AB51FBF737E}" sibTransId="{D6A20A19-12E1-497C-B404-7853DA21D3D4}"/>
    <dgm:cxn modelId="{B7CE7AFD-47BB-4EF7-BE5A-49DC6368A0E9}" type="presOf" srcId="{B599E088-DEF3-4054-93BB-A2667D377201}" destId="{B0427E27-C763-41DF-A192-B1D6689B223F}" srcOrd="0" destOrd="2" presId="urn:microsoft.com/office/officeart/2005/8/layout/list1"/>
    <dgm:cxn modelId="{A5A2B8A5-472F-4715-B748-A974B0978D98}" type="presParOf" srcId="{9E09F9EC-75A8-4942-9F22-779EBE0D2D23}" destId="{B62F457F-CC36-4E9D-944B-512D02BB4DDC}" srcOrd="0" destOrd="0" presId="urn:microsoft.com/office/officeart/2005/8/layout/list1"/>
    <dgm:cxn modelId="{FCCB4227-CCA0-4A73-81C4-A379C4FD50C2}" type="presParOf" srcId="{B62F457F-CC36-4E9D-944B-512D02BB4DDC}" destId="{A164C307-FA91-4828-A0EF-9EE78C48D4C0}" srcOrd="0" destOrd="0" presId="urn:microsoft.com/office/officeart/2005/8/layout/list1"/>
    <dgm:cxn modelId="{759F6D5A-DCEF-4A3D-8D8B-5AD597EC2254}" type="presParOf" srcId="{B62F457F-CC36-4E9D-944B-512D02BB4DDC}" destId="{AB5A3AD4-D5B6-4B45-BDA5-9C4ED18D610C}" srcOrd="1" destOrd="0" presId="urn:microsoft.com/office/officeart/2005/8/layout/list1"/>
    <dgm:cxn modelId="{3CBB299F-CA0E-4E28-9586-4747975406D1}" type="presParOf" srcId="{9E09F9EC-75A8-4942-9F22-779EBE0D2D23}" destId="{6750D0DA-DAC0-4D3B-8220-F568712AB3E0}" srcOrd="1" destOrd="0" presId="urn:microsoft.com/office/officeart/2005/8/layout/list1"/>
    <dgm:cxn modelId="{0AF7701C-AB9F-47CF-BD3F-E7C248A00E71}" type="presParOf" srcId="{9E09F9EC-75A8-4942-9F22-779EBE0D2D23}" destId="{B0427E27-C763-41DF-A192-B1D6689B223F}"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6F7C91-56DC-465C-B231-75C64E1C0641}" type="doc">
      <dgm:prSet loTypeId="urn:microsoft.com/office/officeart/2005/8/layout/hierarchy1" loCatId="hierarchy" qsTypeId="urn:microsoft.com/office/officeart/2005/8/quickstyle/simple5" qsCatId="simple" csTypeId="urn:microsoft.com/office/officeart/2005/8/colors/colorful3" csCatId="colorful" phldr="1"/>
      <dgm:spPr/>
      <dgm:t>
        <a:bodyPr/>
        <a:lstStyle/>
        <a:p>
          <a:endParaRPr lang="en-US"/>
        </a:p>
      </dgm:t>
    </dgm:pt>
    <dgm:pt modelId="{0D54C5C9-B902-47CD-ACC8-8C10DA975077}">
      <dgm:prSet/>
      <dgm:spPr/>
      <dgm:t>
        <a:bodyPr/>
        <a:lstStyle/>
        <a:p>
          <a:endParaRPr lang="en-US" dirty="0"/>
        </a:p>
      </dgm:t>
    </dgm:pt>
    <dgm:pt modelId="{D4809A98-7F94-4762-854A-62CB1624B11B}" type="parTrans" cxnId="{1FBE4848-5243-44C3-96D2-5ACA6D7CB740}">
      <dgm:prSet/>
      <dgm:spPr/>
      <dgm:t>
        <a:bodyPr/>
        <a:lstStyle/>
        <a:p>
          <a:endParaRPr lang="en-US"/>
        </a:p>
      </dgm:t>
    </dgm:pt>
    <dgm:pt modelId="{6E02B5C6-8860-4DE0-8061-5D611F0F49DC}" type="sibTrans" cxnId="{1FBE4848-5243-44C3-96D2-5ACA6D7CB740}">
      <dgm:prSet/>
      <dgm:spPr/>
      <dgm:t>
        <a:bodyPr/>
        <a:lstStyle/>
        <a:p>
          <a:endParaRPr lang="en-US"/>
        </a:p>
      </dgm:t>
    </dgm:pt>
    <dgm:pt modelId="{BE3A8570-CC85-4918-909C-2FBAECE7F656}">
      <dgm:prSet/>
      <dgm:spPr/>
      <dgm:t>
        <a:bodyPr/>
        <a:lstStyle/>
        <a:p>
          <a:r>
            <a:rPr lang="en-GB"/>
            <a:t>Importance of strategy</a:t>
          </a:r>
          <a:endParaRPr lang="en-US"/>
        </a:p>
      </dgm:t>
    </dgm:pt>
    <dgm:pt modelId="{95DADE9F-97EB-4B8D-A0B2-328E221D9264}" type="parTrans" cxnId="{B388DB29-5AFB-427F-9107-857BC8FBFEB4}">
      <dgm:prSet/>
      <dgm:spPr/>
      <dgm:t>
        <a:bodyPr/>
        <a:lstStyle/>
        <a:p>
          <a:endParaRPr lang="en-US"/>
        </a:p>
      </dgm:t>
    </dgm:pt>
    <dgm:pt modelId="{14F9A0D0-E9A8-4556-8E21-35AB2B57F939}" type="sibTrans" cxnId="{B388DB29-5AFB-427F-9107-857BC8FBFEB4}">
      <dgm:prSet/>
      <dgm:spPr/>
      <dgm:t>
        <a:bodyPr/>
        <a:lstStyle/>
        <a:p>
          <a:endParaRPr lang="en-US"/>
        </a:p>
      </dgm:t>
    </dgm:pt>
    <dgm:pt modelId="{D02D93DB-4FD4-464E-8DBA-200D30F9C0C5}">
      <dgm:prSet/>
      <dgm:spPr/>
      <dgm:t>
        <a:bodyPr/>
        <a:lstStyle/>
        <a:p>
          <a:r>
            <a:rPr lang="en-GB"/>
            <a:t>Marketing Strategy</a:t>
          </a:r>
          <a:endParaRPr lang="en-US"/>
        </a:p>
      </dgm:t>
    </dgm:pt>
    <dgm:pt modelId="{F29FC4F7-8ECF-4D43-BF2F-7525329F4C9C}" type="parTrans" cxnId="{641C6952-6DE4-4BCD-A285-9AAE7905F80F}">
      <dgm:prSet/>
      <dgm:spPr/>
      <dgm:t>
        <a:bodyPr/>
        <a:lstStyle/>
        <a:p>
          <a:endParaRPr lang="en-US"/>
        </a:p>
      </dgm:t>
    </dgm:pt>
    <dgm:pt modelId="{1AE39AAB-4A01-4971-8409-3A8045D41543}" type="sibTrans" cxnId="{641C6952-6DE4-4BCD-A285-9AAE7905F80F}">
      <dgm:prSet/>
      <dgm:spPr/>
      <dgm:t>
        <a:bodyPr/>
        <a:lstStyle/>
        <a:p>
          <a:endParaRPr lang="en-US"/>
        </a:p>
      </dgm:t>
    </dgm:pt>
    <dgm:pt modelId="{DB8C8611-7FA3-48EF-9071-EA716DD89037}" type="pres">
      <dgm:prSet presAssocID="{076F7C91-56DC-465C-B231-75C64E1C0641}" presName="hierChild1" presStyleCnt="0">
        <dgm:presLayoutVars>
          <dgm:chPref val="1"/>
          <dgm:dir/>
          <dgm:animOne val="branch"/>
          <dgm:animLvl val="lvl"/>
          <dgm:resizeHandles/>
        </dgm:presLayoutVars>
      </dgm:prSet>
      <dgm:spPr/>
    </dgm:pt>
    <dgm:pt modelId="{D140AF42-09B2-432B-A79E-A69C82DCE8C2}" type="pres">
      <dgm:prSet presAssocID="{0D54C5C9-B902-47CD-ACC8-8C10DA975077}" presName="hierRoot1" presStyleCnt="0"/>
      <dgm:spPr/>
    </dgm:pt>
    <dgm:pt modelId="{48607F6B-B763-4405-8870-DE63AB4E6447}" type="pres">
      <dgm:prSet presAssocID="{0D54C5C9-B902-47CD-ACC8-8C10DA975077}" presName="composite" presStyleCnt="0"/>
      <dgm:spPr/>
    </dgm:pt>
    <dgm:pt modelId="{B30E9218-7DEF-4D94-AAAF-ACB4233F8AD0}" type="pres">
      <dgm:prSet presAssocID="{0D54C5C9-B902-47CD-ACC8-8C10DA975077}" presName="background" presStyleLbl="node0" presStyleIdx="0" presStyleCnt="1"/>
      <dgm:spPr/>
    </dgm:pt>
    <dgm:pt modelId="{E0A1BB33-D8BE-4E9A-ACD8-F01415A827F3}" type="pres">
      <dgm:prSet presAssocID="{0D54C5C9-B902-47CD-ACC8-8C10DA975077}" presName="text" presStyleLbl="fgAcc0" presStyleIdx="0" presStyleCnt="1">
        <dgm:presLayoutVars>
          <dgm:chPref val="3"/>
        </dgm:presLayoutVars>
      </dgm:prSet>
      <dgm:spPr/>
    </dgm:pt>
    <dgm:pt modelId="{BC922DFE-E058-48F8-A807-9F40E30E861B}" type="pres">
      <dgm:prSet presAssocID="{0D54C5C9-B902-47CD-ACC8-8C10DA975077}" presName="hierChild2" presStyleCnt="0"/>
      <dgm:spPr/>
    </dgm:pt>
    <dgm:pt modelId="{CD060C9A-6962-4059-8B95-33EAB1335186}" type="pres">
      <dgm:prSet presAssocID="{95DADE9F-97EB-4B8D-A0B2-328E221D9264}" presName="Name10" presStyleLbl="parChTrans1D2" presStyleIdx="0" presStyleCnt="2"/>
      <dgm:spPr/>
    </dgm:pt>
    <dgm:pt modelId="{B54B7D78-C7CA-4440-AB96-F9E4C0AE9F3C}" type="pres">
      <dgm:prSet presAssocID="{BE3A8570-CC85-4918-909C-2FBAECE7F656}" presName="hierRoot2" presStyleCnt="0"/>
      <dgm:spPr/>
    </dgm:pt>
    <dgm:pt modelId="{3BCF0BEC-1FF9-406C-B396-791AA29B9E0C}" type="pres">
      <dgm:prSet presAssocID="{BE3A8570-CC85-4918-909C-2FBAECE7F656}" presName="composite2" presStyleCnt="0"/>
      <dgm:spPr/>
    </dgm:pt>
    <dgm:pt modelId="{26C78C67-553E-44CD-B22B-63F6DAF459CB}" type="pres">
      <dgm:prSet presAssocID="{BE3A8570-CC85-4918-909C-2FBAECE7F656}" presName="background2" presStyleLbl="node2" presStyleIdx="0" presStyleCnt="2"/>
      <dgm:spPr/>
    </dgm:pt>
    <dgm:pt modelId="{FB597873-B5C9-47F9-8829-5749CCBD4EBF}" type="pres">
      <dgm:prSet presAssocID="{BE3A8570-CC85-4918-909C-2FBAECE7F656}" presName="text2" presStyleLbl="fgAcc2" presStyleIdx="0" presStyleCnt="2">
        <dgm:presLayoutVars>
          <dgm:chPref val="3"/>
        </dgm:presLayoutVars>
      </dgm:prSet>
      <dgm:spPr/>
    </dgm:pt>
    <dgm:pt modelId="{ED83C5E9-570B-4E0F-BD1D-A49DE5BB8C99}" type="pres">
      <dgm:prSet presAssocID="{BE3A8570-CC85-4918-909C-2FBAECE7F656}" presName="hierChild3" presStyleCnt="0"/>
      <dgm:spPr/>
    </dgm:pt>
    <dgm:pt modelId="{B333E522-EA59-4EFB-B2CE-34674D74C7DD}" type="pres">
      <dgm:prSet presAssocID="{F29FC4F7-8ECF-4D43-BF2F-7525329F4C9C}" presName="Name10" presStyleLbl="parChTrans1D2" presStyleIdx="1" presStyleCnt="2"/>
      <dgm:spPr/>
    </dgm:pt>
    <dgm:pt modelId="{423A13E6-F490-4CA1-B99D-42CFFA8B04B2}" type="pres">
      <dgm:prSet presAssocID="{D02D93DB-4FD4-464E-8DBA-200D30F9C0C5}" presName="hierRoot2" presStyleCnt="0"/>
      <dgm:spPr/>
    </dgm:pt>
    <dgm:pt modelId="{090CAB0E-C1E7-4FB8-AB2C-7C56B7B634AF}" type="pres">
      <dgm:prSet presAssocID="{D02D93DB-4FD4-464E-8DBA-200D30F9C0C5}" presName="composite2" presStyleCnt="0"/>
      <dgm:spPr/>
    </dgm:pt>
    <dgm:pt modelId="{5F259E6F-8107-49ED-9A6E-21B69F628AD6}" type="pres">
      <dgm:prSet presAssocID="{D02D93DB-4FD4-464E-8DBA-200D30F9C0C5}" presName="background2" presStyleLbl="node2" presStyleIdx="1" presStyleCnt="2"/>
      <dgm:spPr/>
    </dgm:pt>
    <dgm:pt modelId="{C111EE10-BD49-4CAE-87D9-73CE3882F6A9}" type="pres">
      <dgm:prSet presAssocID="{D02D93DB-4FD4-464E-8DBA-200D30F9C0C5}" presName="text2" presStyleLbl="fgAcc2" presStyleIdx="1" presStyleCnt="2">
        <dgm:presLayoutVars>
          <dgm:chPref val="3"/>
        </dgm:presLayoutVars>
      </dgm:prSet>
      <dgm:spPr/>
    </dgm:pt>
    <dgm:pt modelId="{ACD120CF-30D2-4960-AE3F-3B6F48BD89B6}" type="pres">
      <dgm:prSet presAssocID="{D02D93DB-4FD4-464E-8DBA-200D30F9C0C5}" presName="hierChild3" presStyleCnt="0"/>
      <dgm:spPr/>
    </dgm:pt>
  </dgm:ptLst>
  <dgm:cxnLst>
    <dgm:cxn modelId="{3F0F561F-5513-4BC9-8ABF-B1318FC76C8B}" type="presOf" srcId="{F29FC4F7-8ECF-4D43-BF2F-7525329F4C9C}" destId="{B333E522-EA59-4EFB-B2CE-34674D74C7DD}" srcOrd="0" destOrd="0" presId="urn:microsoft.com/office/officeart/2005/8/layout/hierarchy1"/>
    <dgm:cxn modelId="{B388DB29-5AFB-427F-9107-857BC8FBFEB4}" srcId="{0D54C5C9-B902-47CD-ACC8-8C10DA975077}" destId="{BE3A8570-CC85-4918-909C-2FBAECE7F656}" srcOrd="0" destOrd="0" parTransId="{95DADE9F-97EB-4B8D-A0B2-328E221D9264}" sibTransId="{14F9A0D0-E9A8-4556-8E21-35AB2B57F939}"/>
    <dgm:cxn modelId="{B0674539-4C2C-43CF-BB78-6F763A0E842D}" type="presOf" srcId="{076F7C91-56DC-465C-B231-75C64E1C0641}" destId="{DB8C8611-7FA3-48EF-9071-EA716DD89037}" srcOrd="0" destOrd="0" presId="urn:microsoft.com/office/officeart/2005/8/layout/hierarchy1"/>
    <dgm:cxn modelId="{2FB92D5D-B36F-41DB-BB89-424437B1F76D}" type="presOf" srcId="{0D54C5C9-B902-47CD-ACC8-8C10DA975077}" destId="{E0A1BB33-D8BE-4E9A-ACD8-F01415A827F3}" srcOrd="0" destOrd="0" presId="urn:microsoft.com/office/officeart/2005/8/layout/hierarchy1"/>
    <dgm:cxn modelId="{1FBE4848-5243-44C3-96D2-5ACA6D7CB740}" srcId="{076F7C91-56DC-465C-B231-75C64E1C0641}" destId="{0D54C5C9-B902-47CD-ACC8-8C10DA975077}" srcOrd="0" destOrd="0" parTransId="{D4809A98-7F94-4762-854A-62CB1624B11B}" sibTransId="{6E02B5C6-8860-4DE0-8061-5D611F0F49DC}"/>
    <dgm:cxn modelId="{641C6952-6DE4-4BCD-A285-9AAE7905F80F}" srcId="{0D54C5C9-B902-47CD-ACC8-8C10DA975077}" destId="{D02D93DB-4FD4-464E-8DBA-200D30F9C0C5}" srcOrd="1" destOrd="0" parTransId="{F29FC4F7-8ECF-4D43-BF2F-7525329F4C9C}" sibTransId="{1AE39AAB-4A01-4971-8409-3A8045D41543}"/>
    <dgm:cxn modelId="{91560480-81C0-403B-815F-86D56686665F}" type="presOf" srcId="{D02D93DB-4FD4-464E-8DBA-200D30F9C0C5}" destId="{C111EE10-BD49-4CAE-87D9-73CE3882F6A9}" srcOrd="0" destOrd="0" presId="urn:microsoft.com/office/officeart/2005/8/layout/hierarchy1"/>
    <dgm:cxn modelId="{671B75A4-61A3-4DEA-89FC-644D299CA5E0}" type="presOf" srcId="{95DADE9F-97EB-4B8D-A0B2-328E221D9264}" destId="{CD060C9A-6962-4059-8B95-33EAB1335186}" srcOrd="0" destOrd="0" presId="urn:microsoft.com/office/officeart/2005/8/layout/hierarchy1"/>
    <dgm:cxn modelId="{2B462ACA-CBE0-4FF6-8A40-47B68DEA0FF7}" type="presOf" srcId="{BE3A8570-CC85-4918-909C-2FBAECE7F656}" destId="{FB597873-B5C9-47F9-8829-5749CCBD4EBF}" srcOrd="0" destOrd="0" presId="urn:microsoft.com/office/officeart/2005/8/layout/hierarchy1"/>
    <dgm:cxn modelId="{95AD613E-6B6E-498E-A998-06BC9BB5ABEF}" type="presParOf" srcId="{DB8C8611-7FA3-48EF-9071-EA716DD89037}" destId="{D140AF42-09B2-432B-A79E-A69C82DCE8C2}" srcOrd="0" destOrd="0" presId="urn:microsoft.com/office/officeart/2005/8/layout/hierarchy1"/>
    <dgm:cxn modelId="{71A6FCCF-5641-4810-B0DA-C625D980D68E}" type="presParOf" srcId="{D140AF42-09B2-432B-A79E-A69C82DCE8C2}" destId="{48607F6B-B763-4405-8870-DE63AB4E6447}" srcOrd="0" destOrd="0" presId="urn:microsoft.com/office/officeart/2005/8/layout/hierarchy1"/>
    <dgm:cxn modelId="{8F2CCC3F-31EC-42C4-824A-7BCDE7BFD061}" type="presParOf" srcId="{48607F6B-B763-4405-8870-DE63AB4E6447}" destId="{B30E9218-7DEF-4D94-AAAF-ACB4233F8AD0}" srcOrd="0" destOrd="0" presId="urn:microsoft.com/office/officeart/2005/8/layout/hierarchy1"/>
    <dgm:cxn modelId="{44235001-2D33-4200-B4AB-4B868FEB1405}" type="presParOf" srcId="{48607F6B-B763-4405-8870-DE63AB4E6447}" destId="{E0A1BB33-D8BE-4E9A-ACD8-F01415A827F3}" srcOrd="1" destOrd="0" presId="urn:microsoft.com/office/officeart/2005/8/layout/hierarchy1"/>
    <dgm:cxn modelId="{DA15EA51-3692-4C05-ABD0-AC77567C3569}" type="presParOf" srcId="{D140AF42-09B2-432B-A79E-A69C82DCE8C2}" destId="{BC922DFE-E058-48F8-A807-9F40E30E861B}" srcOrd="1" destOrd="0" presId="urn:microsoft.com/office/officeart/2005/8/layout/hierarchy1"/>
    <dgm:cxn modelId="{9E2C6C6A-0DA3-40D3-8F11-6620CCFDECCC}" type="presParOf" srcId="{BC922DFE-E058-48F8-A807-9F40E30E861B}" destId="{CD060C9A-6962-4059-8B95-33EAB1335186}" srcOrd="0" destOrd="0" presId="urn:microsoft.com/office/officeart/2005/8/layout/hierarchy1"/>
    <dgm:cxn modelId="{CBDE56C4-5B37-4FA5-A24C-63CFC6DC68B8}" type="presParOf" srcId="{BC922DFE-E058-48F8-A807-9F40E30E861B}" destId="{B54B7D78-C7CA-4440-AB96-F9E4C0AE9F3C}" srcOrd="1" destOrd="0" presId="urn:microsoft.com/office/officeart/2005/8/layout/hierarchy1"/>
    <dgm:cxn modelId="{3D51BBBE-07EC-4DD5-9F52-B0C5AACA824E}" type="presParOf" srcId="{B54B7D78-C7CA-4440-AB96-F9E4C0AE9F3C}" destId="{3BCF0BEC-1FF9-406C-B396-791AA29B9E0C}" srcOrd="0" destOrd="0" presId="urn:microsoft.com/office/officeart/2005/8/layout/hierarchy1"/>
    <dgm:cxn modelId="{6915A717-659B-4EDC-96FE-2E78A258B3E1}" type="presParOf" srcId="{3BCF0BEC-1FF9-406C-B396-791AA29B9E0C}" destId="{26C78C67-553E-44CD-B22B-63F6DAF459CB}" srcOrd="0" destOrd="0" presId="urn:microsoft.com/office/officeart/2005/8/layout/hierarchy1"/>
    <dgm:cxn modelId="{CE7A22BA-729C-44AC-A0F5-166C207FFB5F}" type="presParOf" srcId="{3BCF0BEC-1FF9-406C-B396-791AA29B9E0C}" destId="{FB597873-B5C9-47F9-8829-5749CCBD4EBF}" srcOrd="1" destOrd="0" presId="urn:microsoft.com/office/officeart/2005/8/layout/hierarchy1"/>
    <dgm:cxn modelId="{14150C2C-63DD-41EA-AD55-0F2CA8D2D218}" type="presParOf" srcId="{B54B7D78-C7CA-4440-AB96-F9E4C0AE9F3C}" destId="{ED83C5E9-570B-4E0F-BD1D-A49DE5BB8C99}" srcOrd="1" destOrd="0" presId="urn:microsoft.com/office/officeart/2005/8/layout/hierarchy1"/>
    <dgm:cxn modelId="{5AAC5550-43DA-4D11-8AAB-6543A00F7EAC}" type="presParOf" srcId="{BC922DFE-E058-48F8-A807-9F40E30E861B}" destId="{B333E522-EA59-4EFB-B2CE-34674D74C7DD}" srcOrd="2" destOrd="0" presId="urn:microsoft.com/office/officeart/2005/8/layout/hierarchy1"/>
    <dgm:cxn modelId="{66A4B51A-4920-4B8E-B8CF-205C05CD02FE}" type="presParOf" srcId="{BC922DFE-E058-48F8-A807-9F40E30E861B}" destId="{423A13E6-F490-4CA1-B99D-42CFFA8B04B2}" srcOrd="3" destOrd="0" presId="urn:microsoft.com/office/officeart/2005/8/layout/hierarchy1"/>
    <dgm:cxn modelId="{35B9AC02-CDBE-447F-8BAA-DFCCF3E9E213}" type="presParOf" srcId="{423A13E6-F490-4CA1-B99D-42CFFA8B04B2}" destId="{090CAB0E-C1E7-4FB8-AB2C-7C56B7B634AF}" srcOrd="0" destOrd="0" presId="urn:microsoft.com/office/officeart/2005/8/layout/hierarchy1"/>
    <dgm:cxn modelId="{BFC4A8CD-9164-4C21-91D9-A8B42F96A0F6}" type="presParOf" srcId="{090CAB0E-C1E7-4FB8-AB2C-7C56B7B634AF}" destId="{5F259E6F-8107-49ED-9A6E-21B69F628AD6}" srcOrd="0" destOrd="0" presId="urn:microsoft.com/office/officeart/2005/8/layout/hierarchy1"/>
    <dgm:cxn modelId="{209CCE97-D528-4586-8E72-18DCB67FEBFB}" type="presParOf" srcId="{090CAB0E-C1E7-4FB8-AB2C-7C56B7B634AF}" destId="{C111EE10-BD49-4CAE-87D9-73CE3882F6A9}" srcOrd="1" destOrd="0" presId="urn:microsoft.com/office/officeart/2005/8/layout/hierarchy1"/>
    <dgm:cxn modelId="{48BEC274-B354-400A-893B-02D3463BB224}" type="presParOf" srcId="{423A13E6-F490-4CA1-B99D-42CFFA8B04B2}" destId="{ACD120CF-30D2-4960-AE3F-3B6F48BD89B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7AE26C1-D5C9-4DEF-A0BD-F1BC22B2E622}" type="doc">
      <dgm:prSet loTypeId="urn:microsoft.com/office/officeart/2005/8/layout/hierarchy1" loCatId="hierarchy" qsTypeId="urn:microsoft.com/office/officeart/2005/8/quickstyle/simple1" qsCatId="simple" csTypeId="urn:microsoft.com/office/officeart/2005/8/colors/accent2_4" csCatId="accent2"/>
      <dgm:spPr/>
      <dgm:t>
        <a:bodyPr/>
        <a:lstStyle/>
        <a:p>
          <a:endParaRPr lang="en-US"/>
        </a:p>
      </dgm:t>
    </dgm:pt>
    <dgm:pt modelId="{BE15ABDC-316D-45D4-8CC1-9D139E4D94B3}">
      <dgm:prSet/>
      <dgm:spPr/>
      <dgm:t>
        <a:bodyPr/>
        <a:lstStyle/>
        <a:p>
          <a:r>
            <a:rPr lang="en-GB"/>
            <a:t>Political Factors</a:t>
          </a:r>
          <a:endParaRPr lang="en-US"/>
        </a:p>
      </dgm:t>
    </dgm:pt>
    <dgm:pt modelId="{4A874D00-BE4B-4435-A1BE-71994C3E40B4}" type="parTrans" cxnId="{07E23779-DC2C-4A8A-BDD3-2919EE49E8D1}">
      <dgm:prSet/>
      <dgm:spPr/>
      <dgm:t>
        <a:bodyPr/>
        <a:lstStyle/>
        <a:p>
          <a:endParaRPr lang="en-US"/>
        </a:p>
      </dgm:t>
    </dgm:pt>
    <dgm:pt modelId="{21EFFC6F-2804-4A03-8D5E-47BBB6ADE83B}" type="sibTrans" cxnId="{07E23779-DC2C-4A8A-BDD3-2919EE49E8D1}">
      <dgm:prSet/>
      <dgm:spPr/>
      <dgm:t>
        <a:bodyPr/>
        <a:lstStyle/>
        <a:p>
          <a:endParaRPr lang="en-US"/>
        </a:p>
      </dgm:t>
    </dgm:pt>
    <dgm:pt modelId="{DDB4AEED-E392-48CA-921E-0F4EFA1C53A8}">
      <dgm:prSet/>
      <dgm:spPr/>
      <dgm:t>
        <a:bodyPr/>
        <a:lstStyle/>
        <a:p>
          <a:r>
            <a:rPr lang="en-GB"/>
            <a:t>Economic Factors</a:t>
          </a:r>
          <a:endParaRPr lang="en-US"/>
        </a:p>
      </dgm:t>
    </dgm:pt>
    <dgm:pt modelId="{3F5B393C-C123-4FE9-9678-55E18F909EB3}" type="parTrans" cxnId="{CF93EFD5-03CC-4D0E-831C-467D380CBDBC}">
      <dgm:prSet/>
      <dgm:spPr/>
      <dgm:t>
        <a:bodyPr/>
        <a:lstStyle/>
        <a:p>
          <a:endParaRPr lang="en-US"/>
        </a:p>
      </dgm:t>
    </dgm:pt>
    <dgm:pt modelId="{EE1FBEAB-1AAF-4C4C-B169-E29AF41581A6}" type="sibTrans" cxnId="{CF93EFD5-03CC-4D0E-831C-467D380CBDBC}">
      <dgm:prSet/>
      <dgm:spPr/>
      <dgm:t>
        <a:bodyPr/>
        <a:lstStyle/>
        <a:p>
          <a:endParaRPr lang="en-US"/>
        </a:p>
      </dgm:t>
    </dgm:pt>
    <dgm:pt modelId="{DD7FBF9D-010D-41A4-806B-854DB234A1F5}">
      <dgm:prSet/>
      <dgm:spPr/>
      <dgm:t>
        <a:bodyPr/>
        <a:lstStyle/>
        <a:p>
          <a:r>
            <a:rPr lang="en-GB"/>
            <a:t>Social Factors</a:t>
          </a:r>
          <a:endParaRPr lang="en-US"/>
        </a:p>
      </dgm:t>
    </dgm:pt>
    <dgm:pt modelId="{84714A23-1718-4E1B-AB31-893E0FD4319D}" type="parTrans" cxnId="{989784C2-3318-414E-9AA5-766D5E80DA42}">
      <dgm:prSet/>
      <dgm:spPr/>
      <dgm:t>
        <a:bodyPr/>
        <a:lstStyle/>
        <a:p>
          <a:endParaRPr lang="en-US"/>
        </a:p>
      </dgm:t>
    </dgm:pt>
    <dgm:pt modelId="{35E1F75F-5D2B-42FF-9F69-4FB0B04B2569}" type="sibTrans" cxnId="{989784C2-3318-414E-9AA5-766D5E80DA42}">
      <dgm:prSet/>
      <dgm:spPr/>
      <dgm:t>
        <a:bodyPr/>
        <a:lstStyle/>
        <a:p>
          <a:endParaRPr lang="en-US"/>
        </a:p>
      </dgm:t>
    </dgm:pt>
    <dgm:pt modelId="{48D94B6C-4B65-494E-8507-80BB0136F4C7}">
      <dgm:prSet/>
      <dgm:spPr/>
      <dgm:t>
        <a:bodyPr/>
        <a:lstStyle/>
        <a:p>
          <a:r>
            <a:rPr lang="en-GB"/>
            <a:t>Technology</a:t>
          </a:r>
          <a:endParaRPr lang="en-US"/>
        </a:p>
      </dgm:t>
    </dgm:pt>
    <dgm:pt modelId="{DED1FD04-1AE9-4CB3-A283-CE89AE70E0EA}" type="parTrans" cxnId="{D9E3E649-E659-479D-B2B6-179D161DA708}">
      <dgm:prSet/>
      <dgm:spPr/>
      <dgm:t>
        <a:bodyPr/>
        <a:lstStyle/>
        <a:p>
          <a:endParaRPr lang="en-US"/>
        </a:p>
      </dgm:t>
    </dgm:pt>
    <dgm:pt modelId="{3350A376-5B29-4C86-B050-5813C9F29E3E}" type="sibTrans" cxnId="{D9E3E649-E659-479D-B2B6-179D161DA708}">
      <dgm:prSet/>
      <dgm:spPr/>
      <dgm:t>
        <a:bodyPr/>
        <a:lstStyle/>
        <a:p>
          <a:endParaRPr lang="en-US"/>
        </a:p>
      </dgm:t>
    </dgm:pt>
    <dgm:pt modelId="{8DB09471-A7DB-4A01-92E7-5B2B98314159}" type="pres">
      <dgm:prSet presAssocID="{87AE26C1-D5C9-4DEF-A0BD-F1BC22B2E622}" presName="hierChild1" presStyleCnt="0">
        <dgm:presLayoutVars>
          <dgm:chPref val="1"/>
          <dgm:dir/>
          <dgm:animOne val="branch"/>
          <dgm:animLvl val="lvl"/>
          <dgm:resizeHandles/>
        </dgm:presLayoutVars>
      </dgm:prSet>
      <dgm:spPr/>
    </dgm:pt>
    <dgm:pt modelId="{0CFA35C7-90B3-4D20-8E2D-F19E27A0747D}" type="pres">
      <dgm:prSet presAssocID="{BE15ABDC-316D-45D4-8CC1-9D139E4D94B3}" presName="hierRoot1" presStyleCnt="0"/>
      <dgm:spPr/>
    </dgm:pt>
    <dgm:pt modelId="{575E3021-EA61-468F-BD51-01C4DE008763}" type="pres">
      <dgm:prSet presAssocID="{BE15ABDC-316D-45D4-8CC1-9D139E4D94B3}" presName="composite" presStyleCnt="0"/>
      <dgm:spPr/>
    </dgm:pt>
    <dgm:pt modelId="{A3CD72E3-3460-493C-BC38-9E8C2D163F4C}" type="pres">
      <dgm:prSet presAssocID="{BE15ABDC-316D-45D4-8CC1-9D139E4D94B3}" presName="background" presStyleLbl="node0" presStyleIdx="0" presStyleCnt="4"/>
      <dgm:spPr/>
    </dgm:pt>
    <dgm:pt modelId="{66995BBA-62A8-4E6E-8C39-7C1348303036}" type="pres">
      <dgm:prSet presAssocID="{BE15ABDC-316D-45D4-8CC1-9D139E4D94B3}" presName="text" presStyleLbl="fgAcc0" presStyleIdx="0" presStyleCnt="4">
        <dgm:presLayoutVars>
          <dgm:chPref val="3"/>
        </dgm:presLayoutVars>
      </dgm:prSet>
      <dgm:spPr/>
    </dgm:pt>
    <dgm:pt modelId="{88E40D9C-A682-46B6-9336-829D34515289}" type="pres">
      <dgm:prSet presAssocID="{BE15ABDC-316D-45D4-8CC1-9D139E4D94B3}" presName="hierChild2" presStyleCnt="0"/>
      <dgm:spPr/>
    </dgm:pt>
    <dgm:pt modelId="{84746554-2C3A-49E4-9580-75A80C92E3E4}" type="pres">
      <dgm:prSet presAssocID="{DDB4AEED-E392-48CA-921E-0F4EFA1C53A8}" presName="hierRoot1" presStyleCnt="0"/>
      <dgm:spPr/>
    </dgm:pt>
    <dgm:pt modelId="{8DF2A2B3-8CBD-44B7-AE7C-E6E713CB6AD4}" type="pres">
      <dgm:prSet presAssocID="{DDB4AEED-E392-48CA-921E-0F4EFA1C53A8}" presName="composite" presStyleCnt="0"/>
      <dgm:spPr/>
    </dgm:pt>
    <dgm:pt modelId="{FA7AAA24-DA9F-4734-B640-D6DB82A950B5}" type="pres">
      <dgm:prSet presAssocID="{DDB4AEED-E392-48CA-921E-0F4EFA1C53A8}" presName="background" presStyleLbl="node0" presStyleIdx="1" presStyleCnt="4"/>
      <dgm:spPr/>
    </dgm:pt>
    <dgm:pt modelId="{F413B1BF-B786-4C08-95BB-98F26BC4A27D}" type="pres">
      <dgm:prSet presAssocID="{DDB4AEED-E392-48CA-921E-0F4EFA1C53A8}" presName="text" presStyleLbl="fgAcc0" presStyleIdx="1" presStyleCnt="4">
        <dgm:presLayoutVars>
          <dgm:chPref val="3"/>
        </dgm:presLayoutVars>
      </dgm:prSet>
      <dgm:spPr/>
    </dgm:pt>
    <dgm:pt modelId="{CA3BC3C9-3FC1-4FA2-8EBD-25784E0A13F0}" type="pres">
      <dgm:prSet presAssocID="{DDB4AEED-E392-48CA-921E-0F4EFA1C53A8}" presName="hierChild2" presStyleCnt="0"/>
      <dgm:spPr/>
    </dgm:pt>
    <dgm:pt modelId="{5554FFCD-5F54-4B5A-A10B-A2737A57D2AF}" type="pres">
      <dgm:prSet presAssocID="{DD7FBF9D-010D-41A4-806B-854DB234A1F5}" presName="hierRoot1" presStyleCnt="0"/>
      <dgm:spPr/>
    </dgm:pt>
    <dgm:pt modelId="{D38A4188-B0C0-4DF7-8ABA-B21ED406FC24}" type="pres">
      <dgm:prSet presAssocID="{DD7FBF9D-010D-41A4-806B-854DB234A1F5}" presName="composite" presStyleCnt="0"/>
      <dgm:spPr/>
    </dgm:pt>
    <dgm:pt modelId="{F331F0D6-219D-4CC9-BCB2-CF12452027BE}" type="pres">
      <dgm:prSet presAssocID="{DD7FBF9D-010D-41A4-806B-854DB234A1F5}" presName="background" presStyleLbl="node0" presStyleIdx="2" presStyleCnt="4"/>
      <dgm:spPr/>
    </dgm:pt>
    <dgm:pt modelId="{D2EF7B47-3602-4977-B865-38B32E716D46}" type="pres">
      <dgm:prSet presAssocID="{DD7FBF9D-010D-41A4-806B-854DB234A1F5}" presName="text" presStyleLbl="fgAcc0" presStyleIdx="2" presStyleCnt="4">
        <dgm:presLayoutVars>
          <dgm:chPref val="3"/>
        </dgm:presLayoutVars>
      </dgm:prSet>
      <dgm:spPr/>
    </dgm:pt>
    <dgm:pt modelId="{93EF319F-AAB0-4E5D-82A3-E0614A511E36}" type="pres">
      <dgm:prSet presAssocID="{DD7FBF9D-010D-41A4-806B-854DB234A1F5}" presName="hierChild2" presStyleCnt="0"/>
      <dgm:spPr/>
    </dgm:pt>
    <dgm:pt modelId="{797BB815-D0B2-4FCE-BC5A-A292CF2788B7}" type="pres">
      <dgm:prSet presAssocID="{48D94B6C-4B65-494E-8507-80BB0136F4C7}" presName="hierRoot1" presStyleCnt="0"/>
      <dgm:spPr/>
    </dgm:pt>
    <dgm:pt modelId="{4FB0C44C-F8CC-468D-8124-4C798EF0E2AC}" type="pres">
      <dgm:prSet presAssocID="{48D94B6C-4B65-494E-8507-80BB0136F4C7}" presName="composite" presStyleCnt="0"/>
      <dgm:spPr/>
    </dgm:pt>
    <dgm:pt modelId="{DD219E25-D6CA-479F-B3B5-F0C5D3048C50}" type="pres">
      <dgm:prSet presAssocID="{48D94B6C-4B65-494E-8507-80BB0136F4C7}" presName="background" presStyleLbl="node0" presStyleIdx="3" presStyleCnt="4"/>
      <dgm:spPr/>
    </dgm:pt>
    <dgm:pt modelId="{23FDF9CB-51FD-4EEA-9AE6-9028E394DA95}" type="pres">
      <dgm:prSet presAssocID="{48D94B6C-4B65-494E-8507-80BB0136F4C7}" presName="text" presStyleLbl="fgAcc0" presStyleIdx="3" presStyleCnt="4">
        <dgm:presLayoutVars>
          <dgm:chPref val="3"/>
        </dgm:presLayoutVars>
      </dgm:prSet>
      <dgm:spPr/>
    </dgm:pt>
    <dgm:pt modelId="{0344078B-CFD4-4691-96F7-450E132F5928}" type="pres">
      <dgm:prSet presAssocID="{48D94B6C-4B65-494E-8507-80BB0136F4C7}" presName="hierChild2" presStyleCnt="0"/>
      <dgm:spPr/>
    </dgm:pt>
  </dgm:ptLst>
  <dgm:cxnLst>
    <dgm:cxn modelId="{99655512-904B-49E7-B414-40FB9E6954F6}" type="presOf" srcId="{48D94B6C-4B65-494E-8507-80BB0136F4C7}" destId="{23FDF9CB-51FD-4EEA-9AE6-9028E394DA95}" srcOrd="0" destOrd="0" presId="urn:microsoft.com/office/officeart/2005/8/layout/hierarchy1"/>
    <dgm:cxn modelId="{6E321A1A-8082-4E95-90FD-BA2F42A8DEB9}" type="presOf" srcId="{BE15ABDC-316D-45D4-8CC1-9D139E4D94B3}" destId="{66995BBA-62A8-4E6E-8C39-7C1348303036}" srcOrd="0" destOrd="0" presId="urn:microsoft.com/office/officeart/2005/8/layout/hierarchy1"/>
    <dgm:cxn modelId="{AF78F067-EFE5-4DFE-8897-82D42F0D4F29}" type="presOf" srcId="{87AE26C1-D5C9-4DEF-A0BD-F1BC22B2E622}" destId="{8DB09471-A7DB-4A01-92E7-5B2B98314159}" srcOrd="0" destOrd="0" presId="urn:microsoft.com/office/officeart/2005/8/layout/hierarchy1"/>
    <dgm:cxn modelId="{D9E3E649-E659-479D-B2B6-179D161DA708}" srcId="{87AE26C1-D5C9-4DEF-A0BD-F1BC22B2E622}" destId="{48D94B6C-4B65-494E-8507-80BB0136F4C7}" srcOrd="3" destOrd="0" parTransId="{DED1FD04-1AE9-4CB3-A283-CE89AE70E0EA}" sibTransId="{3350A376-5B29-4C86-B050-5813C9F29E3E}"/>
    <dgm:cxn modelId="{7E4E0251-B6DD-48DD-8F7A-C88B5F2D9038}" type="presOf" srcId="{DD7FBF9D-010D-41A4-806B-854DB234A1F5}" destId="{D2EF7B47-3602-4977-B865-38B32E716D46}" srcOrd="0" destOrd="0" presId="urn:microsoft.com/office/officeart/2005/8/layout/hierarchy1"/>
    <dgm:cxn modelId="{07E23779-DC2C-4A8A-BDD3-2919EE49E8D1}" srcId="{87AE26C1-D5C9-4DEF-A0BD-F1BC22B2E622}" destId="{BE15ABDC-316D-45D4-8CC1-9D139E4D94B3}" srcOrd="0" destOrd="0" parTransId="{4A874D00-BE4B-4435-A1BE-71994C3E40B4}" sibTransId="{21EFFC6F-2804-4A03-8D5E-47BBB6ADE83B}"/>
    <dgm:cxn modelId="{989784C2-3318-414E-9AA5-766D5E80DA42}" srcId="{87AE26C1-D5C9-4DEF-A0BD-F1BC22B2E622}" destId="{DD7FBF9D-010D-41A4-806B-854DB234A1F5}" srcOrd="2" destOrd="0" parTransId="{84714A23-1718-4E1B-AB31-893E0FD4319D}" sibTransId="{35E1F75F-5D2B-42FF-9F69-4FB0B04B2569}"/>
    <dgm:cxn modelId="{CF93EFD5-03CC-4D0E-831C-467D380CBDBC}" srcId="{87AE26C1-D5C9-4DEF-A0BD-F1BC22B2E622}" destId="{DDB4AEED-E392-48CA-921E-0F4EFA1C53A8}" srcOrd="1" destOrd="0" parTransId="{3F5B393C-C123-4FE9-9678-55E18F909EB3}" sibTransId="{EE1FBEAB-1AAF-4C4C-B169-E29AF41581A6}"/>
    <dgm:cxn modelId="{8C9D8EFD-F20A-44EC-91C6-6633A106A4E0}" type="presOf" srcId="{DDB4AEED-E392-48CA-921E-0F4EFA1C53A8}" destId="{F413B1BF-B786-4C08-95BB-98F26BC4A27D}" srcOrd="0" destOrd="0" presId="urn:microsoft.com/office/officeart/2005/8/layout/hierarchy1"/>
    <dgm:cxn modelId="{7BB768A5-E027-4D1D-B15C-EABDCA1ADE9D}" type="presParOf" srcId="{8DB09471-A7DB-4A01-92E7-5B2B98314159}" destId="{0CFA35C7-90B3-4D20-8E2D-F19E27A0747D}" srcOrd="0" destOrd="0" presId="urn:microsoft.com/office/officeart/2005/8/layout/hierarchy1"/>
    <dgm:cxn modelId="{03E7A76A-E3F5-4164-8537-94C695EAC5D8}" type="presParOf" srcId="{0CFA35C7-90B3-4D20-8E2D-F19E27A0747D}" destId="{575E3021-EA61-468F-BD51-01C4DE008763}" srcOrd="0" destOrd="0" presId="urn:microsoft.com/office/officeart/2005/8/layout/hierarchy1"/>
    <dgm:cxn modelId="{4FAF30CD-788B-446C-97A7-0162C07617B1}" type="presParOf" srcId="{575E3021-EA61-468F-BD51-01C4DE008763}" destId="{A3CD72E3-3460-493C-BC38-9E8C2D163F4C}" srcOrd="0" destOrd="0" presId="urn:microsoft.com/office/officeart/2005/8/layout/hierarchy1"/>
    <dgm:cxn modelId="{CCB0BE49-61BD-4A88-B21B-6668707783EF}" type="presParOf" srcId="{575E3021-EA61-468F-BD51-01C4DE008763}" destId="{66995BBA-62A8-4E6E-8C39-7C1348303036}" srcOrd="1" destOrd="0" presId="urn:microsoft.com/office/officeart/2005/8/layout/hierarchy1"/>
    <dgm:cxn modelId="{923CBFF6-44B9-463B-AF55-67579ABD3EDF}" type="presParOf" srcId="{0CFA35C7-90B3-4D20-8E2D-F19E27A0747D}" destId="{88E40D9C-A682-46B6-9336-829D34515289}" srcOrd="1" destOrd="0" presId="urn:microsoft.com/office/officeart/2005/8/layout/hierarchy1"/>
    <dgm:cxn modelId="{0617ECAE-F4AF-4CBB-8CA7-9F58CF3A2EA7}" type="presParOf" srcId="{8DB09471-A7DB-4A01-92E7-5B2B98314159}" destId="{84746554-2C3A-49E4-9580-75A80C92E3E4}" srcOrd="1" destOrd="0" presId="urn:microsoft.com/office/officeart/2005/8/layout/hierarchy1"/>
    <dgm:cxn modelId="{C3A3BBD8-02CA-4A5A-ABAB-50C77B2AD8E4}" type="presParOf" srcId="{84746554-2C3A-49E4-9580-75A80C92E3E4}" destId="{8DF2A2B3-8CBD-44B7-AE7C-E6E713CB6AD4}" srcOrd="0" destOrd="0" presId="urn:microsoft.com/office/officeart/2005/8/layout/hierarchy1"/>
    <dgm:cxn modelId="{D4898406-2E8E-4087-A59C-EF22BEB17962}" type="presParOf" srcId="{8DF2A2B3-8CBD-44B7-AE7C-E6E713CB6AD4}" destId="{FA7AAA24-DA9F-4734-B640-D6DB82A950B5}" srcOrd="0" destOrd="0" presId="urn:microsoft.com/office/officeart/2005/8/layout/hierarchy1"/>
    <dgm:cxn modelId="{03B4AC09-CE46-42DC-9417-4EBAAE5D46B7}" type="presParOf" srcId="{8DF2A2B3-8CBD-44B7-AE7C-E6E713CB6AD4}" destId="{F413B1BF-B786-4C08-95BB-98F26BC4A27D}" srcOrd="1" destOrd="0" presId="urn:microsoft.com/office/officeart/2005/8/layout/hierarchy1"/>
    <dgm:cxn modelId="{EC45A38E-DF9B-4EE3-943F-E91DFDFC3CB2}" type="presParOf" srcId="{84746554-2C3A-49E4-9580-75A80C92E3E4}" destId="{CA3BC3C9-3FC1-4FA2-8EBD-25784E0A13F0}" srcOrd="1" destOrd="0" presId="urn:microsoft.com/office/officeart/2005/8/layout/hierarchy1"/>
    <dgm:cxn modelId="{86B19539-06ED-4F53-B819-3F12BF0B8FA9}" type="presParOf" srcId="{8DB09471-A7DB-4A01-92E7-5B2B98314159}" destId="{5554FFCD-5F54-4B5A-A10B-A2737A57D2AF}" srcOrd="2" destOrd="0" presId="urn:microsoft.com/office/officeart/2005/8/layout/hierarchy1"/>
    <dgm:cxn modelId="{C60A57AA-2E96-40CF-9015-91E0E4CF8153}" type="presParOf" srcId="{5554FFCD-5F54-4B5A-A10B-A2737A57D2AF}" destId="{D38A4188-B0C0-4DF7-8ABA-B21ED406FC24}" srcOrd="0" destOrd="0" presId="urn:microsoft.com/office/officeart/2005/8/layout/hierarchy1"/>
    <dgm:cxn modelId="{9660BA6A-AC42-4A22-BECA-7A7C8D515B1F}" type="presParOf" srcId="{D38A4188-B0C0-4DF7-8ABA-B21ED406FC24}" destId="{F331F0D6-219D-4CC9-BCB2-CF12452027BE}" srcOrd="0" destOrd="0" presId="urn:microsoft.com/office/officeart/2005/8/layout/hierarchy1"/>
    <dgm:cxn modelId="{4108CCD4-9F94-42A7-A381-6A1F1DB72BD8}" type="presParOf" srcId="{D38A4188-B0C0-4DF7-8ABA-B21ED406FC24}" destId="{D2EF7B47-3602-4977-B865-38B32E716D46}" srcOrd="1" destOrd="0" presId="urn:microsoft.com/office/officeart/2005/8/layout/hierarchy1"/>
    <dgm:cxn modelId="{13801069-2410-455B-87E8-CA1D19FFF502}" type="presParOf" srcId="{5554FFCD-5F54-4B5A-A10B-A2737A57D2AF}" destId="{93EF319F-AAB0-4E5D-82A3-E0614A511E36}" srcOrd="1" destOrd="0" presId="urn:microsoft.com/office/officeart/2005/8/layout/hierarchy1"/>
    <dgm:cxn modelId="{DCA58091-2179-4256-A2EE-2BDDED4AC68A}" type="presParOf" srcId="{8DB09471-A7DB-4A01-92E7-5B2B98314159}" destId="{797BB815-D0B2-4FCE-BC5A-A292CF2788B7}" srcOrd="3" destOrd="0" presId="urn:microsoft.com/office/officeart/2005/8/layout/hierarchy1"/>
    <dgm:cxn modelId="{A555EC80-2F76-41CB-B80B-4F348276FF82}" type="presParOf" srcId="{797BB815-D0B2-4FCE-BC5A-A292CF2788B7}" destId="{4FB0C44C-F8CC-468D-8124-4C798EF0E2AC}" srcOrd="0" destOrd="0" presId="urn:microsoft.com/office/officeart/2005/8/layout/hierarchy1"/>
    <dgm:cxn modelId="{4BF716A8-4DF1-4130-8CD7-F7ACBAC942FA}" type="presParOf" srcId="{4FB0C44C-F8CC-468D-8124-4C798EF0E2AC}" destId="{DD219E25-D6CA-479F-B3B5-F0C5D3048C50}" srcOrd="0" destOrd="0" presId="urn:microsoft.com/office/officeart/2005/8/layout/hierarchy1"/>
    <dgm:cxn modelId="{D1198FAE-015D-43A1-B2C1-36421A0CA4F9}" type="presParOf" srcId="{4FB0C44C-F8CC-468D-8124-4C798EF0E2AC}" destId="{23FDF9CB-51FD-4EEA-9AE6-9028E394DA95}" srcOrd="1" destOrd="0" presId="urn:microsoft.com/office/officeart/2005/8/layout/hierarchy1"/>
    <dgm:cxn modelId="{1F8C35F0-3E2A-4499-B1EF-BBDDF15F65EC}" type="presParOf" srcId="{797BB815-D0B2-4FCE-BC5A-A292CF2788B7}" destId="{0344078B-CFD4-4691-96F7-450E132F592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A942123-4691-45F4-884B-5E8CA9D6F52D}" type="doc">
      <dgm:prSet loTypeId="urn:microsoft.com/office/officeart/2016/7/layout/LinearBlockProcessNumbered" loCatId="process" qsTypeId="urn:microsoft.com/office/officeart/2005/8/quickstyle/simple5" qsCatId="simple" csTypeId="urn:microsoft.com/office/officeart/2005/8/colors/colorful4" csCatId="colorful"/>
      <dgm:spPr/>
      <dgm:t>
        <a:bodyPr/>
        <a:lstStyle/>
        <a:p>
          <a:endParaRPr lang="en-US"/>
        </a:p>
      </dgm:t>
    </dgm:pt>
    <dgm:pt modelId="{FF07A0F3-E1DA-48DA-B288-F6328E6E5E7B}">
      <dgm:prSet/>
      <dgm:spPr/>
      <dgm:t>
        <a:bodyPr/>
        <a:lstStyle/>
        <a:p>
          <a:r>
            <a:rPr lang="en-GB"/>
            <a:t>Threat of new  entrants</a:t>
          </a:r>
          <a:endParaRPr lang="en-US"/>
        </a:p>
      </dgm:t>
    </dgm:pt>
    <dgm:pt modelId="{62384EE2-C195-455A-AF4B-7C74AD702AEC}" type="parTrans" cxnId="{C39DE9D6-8275-4635-B675-1EC2F30C514B}">
      <dgm:prSet/>
      <dgm:spPr/>
      <dgm:t>
        <a:bodyPr/>
        <a:lstStyle/>
        <a:p>
          <a:endParaRPr lang="en-US"/>
        </a:p>
      </dgm:t>
    </dgm:pt>
    <dgm:pt modelId="{4534ECBE-37F5-42C2-9737-E8567A21755F}" type="sibTrans" cxnId="{C39DE9D6-8275-4635-B675-1EC2F30C514B}">
      <dgm:prSet phldrT="01" phldr="0"/>
      <dgm:spPr/>
      <dgm:t>
        <a:bodyPr/>
        <a:lstStyle/>
        <a:p>
          <a:r>
            <a:rPr lang="en-US"/>
            <a:t>01</a:t>
          </a:r>
        </a:p>
      </dgm:t>
    </dgm:pt>
    <dgm:pt modelId="{D819E841-0F1E-4F78-B47B-DF4D68C142D5}">
      <dgm:prSet/>
      <dgm:spPr/>
      <dgm:t>
        <a:bodyPr/>
        <a:lstStyle/>
        <a:p>
          <a:r>
            <a:rPr lang="en-GB"/>
            <a:t>Rivalry</a:t>
          </a:r>
          <a:endParaRPr lang="en-US"/>
        </a:p>
      </dgm:t>
    </dgm:pt>
    <dgm:pt modelId="{4DC04CDA-A6E2-4993-B689-1E6BE3F2B2CB}" type="parTrans" cxnId="{9D1AB601-6152-4B8A-8C41-752DBBB2BA8D}">
      <dgm:prSet/>
      <dgm:spPr/>
      <dgm:t>
        <a:bodyPr/>
        <a:lstStyle/>
        <a:p>
          <a:endParaRPr lang="en-US"/>
        </a:p>
      </dgm:t>
    </dgm:pt>
    <dgm:pt modelId="{04BF7EEE-D9DA-4CCA-BFA9-F034D2E6355C}" type="sibTrans" cxnId="{9D1AB601-6152-4B8A-8C41-752DBBB2BA8D}">
      <dgm:prSet phldrT="02" phldr="0"/>
      <dgm:spPr/>
      <dgm:t>
        <a:bodyPr/>
        <a:lstStyle/>
        <a:p>
          <a:r>
            <a:rPr lang="en-US"/>
            <a:t>02</a:t>
          </a:r>
        </a:p>
      </dgm:t>
    </dgm:pt>
    <dgm:pt modelId="{45A73CD3-4A15-4719-89A9-E49E286FD0C8}">
      <dgm:prSet/>
      <dgm:spPr/>
      <dgm:t>
        <a:bodyPr/>
        <a:lstStyle/>
        <a:p>
          <a:r>
            <a:rPr lang="en-GB"/>
            <a:t>Threat of substitutes</a:t>
          </a:r>
          <a:endParaRPr lang="en-US"/>
        </a:p>
      </dgm:t>
    </dgm:pt>
    <dgm:pt modelId="{B39FE9FD-405C-42D8-AE00-EF080EDD5B52}" type="parTrans" cxnId="{97069FAB-3ACC-4298-BE1E-FACEB7A02ACF}">
      <dgm:prSet/>
      <dgm:spPr/>
      <dgm:t>
        <a:bodyPr/>
        <a:lstStyle/>
        <a:p>
          <a:endParaRPr lang="en-US"/>
        </a:p>
      </dgm:t>
    </dgm:pt>
    <dgm:pt modelId="{DB9ADB45-3D70-4C1C-991D-7FBE745C9999}" type="sibTrans" cxnId="{97069FAB-3ACC-4298-BE1E-FACEB7A02ACF}">
      <dgm:prSet phldrT="03" phldr="0"/>
      <dgm:spPr/>
      <dgm:t>
        <a:bodyPr/>
        <a:lstStyle/>
        <a:p>
          <a:r>
            <a:rPr lang="en-US"/>
            <a:t>03</a:t>
          </a:r>
        </a:p>
      </dgm:t>
    </dgm:pt>
    <dgm:pt modelId="{409338F9-474D-4002-9CF1-6EDB8498A38C}">
      <dgm:prSet/>
      <dgm:spPr/>
      <dgm:t>
        <a:bodyPr/>
        <a:lstStyle/>
        <a:p>
          <a:r>
            <a:rPr lang="en-GB"/>
            <a:t>Bargaining power of buyers</a:t>
          </a:r>
          <a:endParaRPr lang="en-US"/>
        </a:p>
      </dgm:t>
    </dgm:pt>
    <dgm:pt modelId="{3076ECC5-C0CA-416C-AB7C-171D410731D2}" type="parTrans" cxnId="{D9B472B7-5574-4243-B75B-2FFAF0025E17}">
      <dgm:prSet/>
      <dgm:spPr/>
      <dgm:t>
        <a:bodyPr/>
        <a:lstStyle/>
        <a:p>
          <a:endParaRPr lang="en-US"/>
        </a:p>
      </dgm:t>
    </dgm:pt>
    <dgm:pt modelId="{5097F322-8404-4A10-AF26-9668AA99ECF8}" type="sibTrans" cxnId="{D9B472B7-5574-4243-B75B-2FFAF0025E17}">
      <dgm:prSet phldrT="04" phldr="0"/>
      <dgm:spPr/>
      <dgm:t>
        <a:bodyPr/>
        <a:lstStyle/>
        <a:p>
          <a:r>
            <a:rPr lang="en-US"/>
            <a:t>04</a:t>
          </a:r>
        </a:p>
      </dgm:t>
    </dgm:pt>
    <dgm:pt modelId="{8E975497-2D8A-4051-A9B7-0D83ECF599A9}">
      <dgm:prSet/>
      <dgm:spPr/>
      <dgm:t>
        <a:bodyPr/>
        <a:lstStyle/>
        <a:p>
          <a:r>
            <a:rPr lang="en-GB"/>
            <a:t>Bargaining power of suppliers</a:t>
          </a:r>
          <a:endParaRPr lang="en-US"/>
        </a:p>
      </dgm:t>
    </dgm:pt>
    <dgm:pt modelId="{BA93ABC3-3160-4213-AF70-6ECC5A53B289}" type="parTrans" cxnId="{84B4BE8E-8E8C-4320-8059-5A422456C828}">
      <dgm:prSet/>
      <dgm:spPr/>
      <dgm:t>
        <a:bodyPr/>
        <a:lstStyle/>
        <a:p>
          <a:endParaRPr lang="en-US"/>
        </a:p>
      </dgm:t>
    </dgm:pt>
    <dgm:pt modelId="{DBC8C3BF-AC24-4A2F-AD10-82C9F15FD772}" type="sibTrans" cxnId="{84B4BE8E-8E8C-4320-8059-5A422456C828}">
      <dgm:prSet phldrT="05" phldr="0"/>
      <dgm:spPr/>
      <dgm:t>
        <a:bodyPr/>
        <a:lstStyle/>
        <a:p>
          <a:r>
            <a:rPr lang="en-US"/>
            <a:t>05</a:t>
          </a:r>
        </a:p>
      </dgm:t>
    </dgm:pt>
    <dgm:pt modelId="{FAFA56D5-4561-44B3-AEF3-0472BE66061A}" type="pres">
      <dgm:prSet presAssocID="{CA942123-4691-45F4-884B-5E8CA9D6F52D}" presName="Name0" presStyleCnt="0">
        <dgm:presLayoutVars>
          <dgm:animLvl val="lvl"/>
          <dgm:resizeHandles val="exact"/>
        </dgm:presLayoutVars>
      </dgm:prSet>
      <dgm:spPr/>
    </dgm:pt>
    <dgm:pt modelId="{49FF5A8F-981F-410A-8974-11CB12825743}" type="pres">
      <dgm:prSet presAssocID="{FF07A0F3-E1DA-48DA-B288-F6328E6E5E7B}" presName="compositeNode" presStyleCnt="0">
        <dgm:presLayoutVars>
          <dgm:bulletEnabled val="1"/>
        </dgm:presLayoutVars>
      </dgm:prSet>
      <dgm:spPr/>
    </dgm:pt>
    <dgm:pt modelId="{2117BF41-121F-4CF8-BCF0-615E8FA38012}" type="pres">
      <dgm:prSet presAssocID="{FF07A0F3-E1DA-48DA-B288-F6328E6E5E7B}" presName="bgRect" presStyleLbl="alignNode1" presStyleIdx="0" presStyleCnt="5"/>
      <dgm:spPr/>
    </dgm:pt>
    <dgm:pt modelId="{8A10FB9E-912A-4ED7-87E5-E2E95D87E50E}" type="pres">
      <dgm:prSet presAssocID="{4534ECBE-37F5-42C2-9737-E8567A21755F}" presName="sibTransNodeRect" presStyleLbl="alignNode1" presStyleIdx="0" presStyleCnt="5">
        <dgm:presLayoutVars>
          <dgm:chMax val="0"/>
          <dgm:bulletEnabled val="1"/>
        </dgm:presLayoutVars>
      </dgm:prSet>
      <dgm:spPr/>
    </dgm:pt>
    <dgm:pt modelId="{F1C083EB-4567-4D3F-A2BD-632C2775FBB6}" type="pres">
      <dgm:prSet presAssocID="{FF07A0F3-E1DA-48DA-B288-F6328E6E5E7B}" presName="nodeRect" presStyleLbl="alignNode1" presStyleIdx="0" presStyleCnt="5">
        <dgm:presLayoutVars>
          <dgm:bulletEnabled val="1"/>
        </dgm:presLayoutVars>
      </dgm:prSet>
      <dgm:spPr/>
    </dgm:pt>
    <dgm:pt modelId="{396B681F-8245-4314-8686-4EF2937666E3}" type="pres">
      <dgm:prSet presAssocID="{4534ECBE-37F5-42C2-9737-E8567A21755F}" presName="sibTrans" presStyleCnt="0"/>
      <dgm:spPr/>
    </dgm:pt>
    <dgm:pt modelId="{DDEDC0C3-A1DA-4374-93CE-AA7F31D6A8D9}" type="pres">
      <dgm:prSet presAssocID="{D819E841-0F1E-4F78-B47B-DF4D68C142D5}" presName="compositeNode" presStyleCnt="0">
        <dgm:presLayoutVars>
          <dgm:bulletEnabled val="1"/>
        </dgm:presLayoutVars>
      </dgm:prSet>
      <dgm:spPr/>
    </dgm:pt>
    <dgm:pt modelId="{B2A53A22-97F7-4169-8B4B-9E8F404480D2}" type="pres">
      <dgm:prSet presAssocID="{D819E841-0F1E-4F78-B47B-DF4D68C142D5}" presName="bgRect" presStyleLbl="alignNode1" presStyleIdx="1" presStyleCnt="5"/>
      <dgm:spPr/>
    </dgm:pt>
    <dgm:pt modelId="{ADB69860-3102-4C3C-889F-5211FF852A80}" type="pres">
      <dgm:prSet presAssocID="{04BF7EEE-D9DA-4CCA-BFA9-F034D2E6355C}" presName="sibTransNodeRect" presStyleLbl="alignNode1" presStyleIdx="1" presStyleCnt="5">
        <dgm:presLayoutVars>
          <dgm:chMax val="0"/>
          <dgm:bulletEnabled val="1"/>
        </dgm:presLayoutVars>
      </dgm:prSet>
      <dgm:spPr/>
    </dgm:pt>
    <dgm:pt modelId="{9D2BF534-FAF9-4449-87E9-EED5902A9676}" type="pres">
      <dgm:prSet presAssocID="{D819E841-0F1E-4F78-B47B-DF4D68C142D5}" presName="nodeRect" presStyleLbl="alignNode1" presStyleIdx="1" presStyleCnt="5">
        <dgm:presLayoutVars>
          <dgm:bulletEnabled val="1"/>
        </dgm:presLayoutVars>
      </dgm:prSet>
      <dgm:spPr/>
    </dgm:pt>
    <dgm:pt modelId="{D1D535B2-E9BD-4862-8F83-946A6055DF5B}" type="pres">
      <dgm:prSet presAssocID="{04BF7EEE-D9DA-4CCA-BFA9-F034D2E6355C}" presName="sibTrans" presStyleCnt="0"/>
      <dgm:spPr/>
    </dgm:pt>
    <dgm:pt modelId="{80900ECA-E8FA-4FD1-8F40-26CC2A76B4F3}" type="pres">
      <dgm:prSet presAssocID="{45A73CD3-4A15-4719-89A9-E49E286FD0C8}" presName="compositeNode" presStyleCnt="0">
        <dgm:presLayoutVars>
          <dgm:bulletEnabled val="1"/>
        </dgm:presLayoutVars>
      </dgm:prSet>
      <dgm:spPr/>
    </dgm:pt>
    <dgm:pt modelId="{A41DBF39-B3E8-4BFA-AD1B-F6CB20873CE3}" type="pres">
      <dgm:prSet presAssocID="{45A73CD3-4A15-4719-89A9-E49E286FD0C8}" presName="bgRect" presStyleLbl="alignNode1" presStyleIdx="2" presStyleCnt="5"/>
      <dgm:spPr/>
    </dgm:pt>
    <dgm:pt modelId="{E6B37ED3-AFC8-4E2F-B108-D40DD76E2C90}" type="pres">
      <dgm:prSet presAssocID="{DB9ADB45-3D70-4C1C-991D-7FBE745C9999}" presName="sibTransNodeRect" presStyleLbl="alignNode1" presStyleIdx="2" presStyleCnt="5">
        <dgm:presLayoutVars>
          <dgm:chMax val="0"/>
          <dgm:bulletEnabled val="1"/>
        </dgm:presLayoutVars>
      </dgm:prSet>
      <dgm:spPr/>
    </dgm:pt>
    <dgm:pt modelId="{43F2952B-D3E1-438A-9617-3E6195E8FC32}" type="pres">
      <dgm:prSet presAssocID="{45A73CD3-4A15-4719-89A9-E49E286FD0C8}" presName="nodeRect" presStyleLbl="alignNode1" presStyleIdx="2" presStyleCnt="5">
        <dgm:presLayoutVars>
          <dgm:bulletEnabled val="1"/>
        </dgm:presLayoutVars>
      </dgm:prSet>
      <dgm:spPr/>
    </dgm:pt>
    <dgm:pt modelId="{C33B665F-C439-4815-B633-057C5F7DB3C2}" type="pres">
      <dgm:prSet presAssocID="{DB9ADB45-3D70-4C1C-991D-7FBE745C9999}" presName="sibTrans" presStyleCnt="0"/>
      <dgm:spPr/>
    </dgm:pt>
    <dgm:pt modelId="{520B79C4-00D4-4084-8534-37F4B8FB47F6}" type="pres">
      <dgm:prSet presAssocID="{409338F9-474D-4002-9CF1-6EDB8498A38C}" presName="compositeNode" presStyleCnt="0">
        <dgm:presLayoutVars>
          <dgm:bulletEnabled val="1"/>
        </dgm:presLayoutVars>
      </dgm:prSet>
      <dgm:spPr/>
    </dgm:pt>
    <dgm:pt modelId="{54E8D53D-87E4-40BE-A16B-DCC1F1961F36}" type="pres">
      <dgm:prSet presAssocID="{409338F9-474D-4002-9CF1-6EDB8498A38C}" presName="bgRect" presStyleLbl="alignNode1" presStyleIdx="3" presStyleCnt="5"/>
      <dgm:spPr/>
    </dgm:pt>
    <dgm:pt modelId="{3684C48E-C189-4BC9-9526-F86158791684}" type="pres">
      <dgm:prSet presAssocID="{5097F322-8404-4A10-AF26-9668AA99ECF8}" presName="sibTransNodeRect" presStyleLbl="alignNode1" presStyleIdx="3" presStyleCnt="5">
        <dgm:presLayoutVars>
          <dgm:chMax val="0"/>
          <dgm:bulletEnabled val="1"/>
        </dgm:presLayoutVars>
      </dgm:prSet>
      <dgm:spPr/>
    </dgm:pt>
    <dgm:pt modelId="{7DAB56CB-9551-4D9B-BF69-1E4E6E2D0FE2}" type="pres">
      <dgm:prSet presAssocID="{409338F9-474D-4002-9CF1-6EDB8498A38C}" presName="nodeRect" presStyleLbl="alignNode1" presStyleIdx="3" presStyleCnt="5">
        <dgm:presLayoutVars>
          <dgm:bulletEnabled val="1"/>
        </dgm:presLayoutVars>
      </dgm:prSet>
      <dgm:spPr/>
    </dgm:pt>
    <dgm:pt modelId="{B62C4B4E-CA1F-4742-BEB4-5DA127FDC21A}" type="pres">
      <dgm:prSet presAssocID="{5097F322-8404-4A10-AF26-9668AA99ECF8}" presName="sibTrans" presStyleCnt="0"/>
      <dgm:spPr/>
    </dgm:pt>
    <dgm:pt modelId="{6957D567-FA3F-4CAE-A538-7E9FFA6CF73B}" type="pres">
      <dgm:prSet presAssocID="{8E975497-2D8A-4051-A9B7-0D83ECF599A9}" presName="compositeNode" presStyleCnt="0">
        <dgm:presLayoutVars>
          <dgm:bulletEnabled val="1"/>
        </dgm:presLayoutVars>
      </dgm:prSet>
      <dgm:spPr/>
    </dgm:pt>
    <dgm:pt modelId="{F771DF1A-F3DA-4CF2-A21E-AC734893FD66}" type="pres">
      <dgm:prSet presAssocID="{8E975497-2D8A-4051-A9B7-0D83ECF599A9}" presName="bgRect" presStyleLbl="alignNode1" presStyleIdx="4" presStyleCnt="5"/>
      <dgm:spPr/>
    </dgm:pt>
    <dgm:pt modelId="{2F7CE319-4008-41E4-8D4E-6914678A9C72}" type="pres">
      <dgm:prSet presAssocID="{DBC8C3BF-AC24-4A2F-AD10-82C9F15FD772}" presName="sibTransNodeRect" presStyleLbl="alignNode1" presStyleIdx="4" presStyleCnt="5">
        <dgm:presLayoutVars>
          <dgm:chMax val="0"/>
          <dgm:bulletEnabled val="1"/>
        </dgm:presLayoutVars>
      </dgm:prSet>
      <dgm:spPr/>
    </dgm:pt>
    <dgm:pt modelId="{E8615F33-40AE-4FE9-89C1-3E56FAA9DD2F}" type="pres">
      <dgm:prSet presAssocID="{8E975497-2D8A-4051-A9B7-0D83ECF599A9}" presName="nodeRect" presStyleLbl="alignNode1" presStyleIdx="4" presStyleCnt="5">
        <dgm:presLayoutVars>
          <dgm:bulletEnabled val="1"/>
        </dgm:presLayoutVars>
      </dgm:prSet>
      <dgm:spPr/>
    </dgm:pt>
  </dgm:ptLst>
  <dgm:cxnLst>
    <dgm:cxn modelId="{9D1AB601-6152-4B8A-8C41-752DBBB2BA8D}" srcId="{CA942123-4691-45F4-884B-5E8CA9D6F52D}" destId="{D819E841-0F1E-4F78-B47B-DF4D68C142D5}" srcOrd="1" destOrd="0" parTransId="{4DC04CDA-A6E2-4993-B689-1E6BE3F2B2CB}" sibTransId="{04BF7EEE-D9DA-4CCA-BFA9-F034D2E6355C}"/>
    <dgm:cxn modelId="{89748D0B-534E-4F12-8C92-DD726E6DD775}" type="presOf" srcId="{45A73CD3-4A15-4719-89A9-E49E286FD0C8}" destId="{43F2952B-D3E1-438A-9617-3E6195E8FC32}" srcOrd="1" destOrd="0" presId="urn:microsoft.com/office/officeart/2016/7/layout/LinearBlockProcessNumbered"/>
    <dgm:cxn modelId="{17C8AC11-A6D3-4EF7-ADEC-CF061FCDB9B6}" type="presOf" srcId="{409338F9-474D-4002-9CF1-6EDB8498A38C}" destId="{54E8D53D-87E4-40BE-A16B-DCC1F1961F36}" srcOrd="0" destOrd="0" presId="urn:microsoft.com/office/officeart/2016/7/layout/LinearBlockProcessNumbered"/>
    <dgm:cxn modelId="{46B16465-FA68-4032-B53F-EC727472900E}" type="presOf" srcId="{5097F322-8404-4A10-AF26-9668AA99ECF8}" destId="{3684C48E-C189-4BC9-9526-F86158791684}" srcOrd="0" destOrd="0" presId="urn:microsoft.com/office/officeart/2016/7/layout/LinearBlockProcessNumbered"/>
    <dgm:cxn modelId="{0D8E4C65-C756-4FA0-9A9C-02C04A0DCF5C}" type="presOf" srcId="{409338F9-474D-4002-9CF1-6EDB8498A38C}" destId="{7DAB56CB-9551-4D9B-BF69-1E4E6E2D0FE2}" srcOrd="1" destOrd="0" presId="urn:microsoft.com/office/officeart/2016/7/layout/LinearBlockProcessNumbered"/>
    <dgm:cxn modelId="{64CDC346-498E-4AE5-AB3F-8F2372C0030B}" type="presOf" srcId="{8E975497-2D8A-4051-A9B7-0D83ECF599A9}" destId="{E8615F33-40AE-4FE9-89C1-3E56FAA9DD2F}" srcOrd="1" destOrd="0" presId="urn:microsoft.com/office/officeart/2016/7/layout/LinearBlockProcessNumbered"/>
    <dgm:cxn modelId="{3A3FE668-BD16-4CDD-97CA-17630C8A403B}" type="presOf" srcId="{04BF7EEE-D9DA-4CCA-BFA9-F034D2E6355C}" destId="{ADB69860-3102-4C3C-889F-5211FF852A80}" srcOrd="0" destOrd="0" presId="urn:microsoft.com/office/officeart/2016/7/layout/LinearBlockProcessNumbered"/>
    <dgm:cxn modelId="{C5950651-9416-4256-B4E7-9C5E02A2E862}" type="presOf" srcId="{FF07A0F3-E1DA-48DA-B288-F6328E6E5E7B}" destId="{F1C083EB-4567-4D3F-A2BD-632C2775FBB6}" srcOrd="1" destOrd="0" presId="urn:microsoft.com/office/officeart/2016/7/layout/LinearBlockProcessNumbered"/>
    <dgm:cxn modelId="{4F017582-DC10-4905-9FCF-5C517461942A}" type="presOf" srcId="{DB9ADB45-3D70-4C1C-991D-7FBE745C9999}" destId="{E6B37ED3-AFC8-4E2F-B108-D40DD76E2C90}" srcOrd="0" destOrd="0" presId="urn:microsoft.com/office/officeart/2016/7/layout/LinearBlockProcessNumbered"/>
    <dgm:cxn modelId="{01484A84-594A-4FCA-8215-DAFD68E0FF92}" type="presOf" srcId="{45A73CD3-4A15-4719-89A9-E49E286FD0C8}" destId="{A41DBF39-B3E8-4BFA-AD1B-F6CB20873CE3}" srcOrd="0" destOrd="0" presId="urn:microsoft.com/office/officeart/2016/7/layout/LinearBlockProcessNumbered"/>
    <dgm:cxn modelId="{28710A8E-70B9-4FFA-BE1E-9351E9B2D521}" type="presOf" srcId="{8E975497-2D8A-4051-A9B7-0D83ECF599A9}" destId="{F771DF1A-F3DA-4CF2-A21E-AC734893FD66}" srcOrd="0" destOrd="0" presId="urn:microsoft.com/office/officeart/2016/7/layout/LinearBlockProcessNumbered"/>
    <dgm:cxn modelId="{84B4BE8E-8E8C-4320-8059-5A422456C828}" srcId="{CA942123-4691-45F4-884B-5E8CA9D6F52D}" destId="{8E975497-2D8A-4051-A9B7-0D83ECF599A9}" srcOrd="4" destOrd="0" parTransId="{BA93ABC3-3160-4213-AF70-6ECC5A53B289}" sibTransId="{DBC8C3BF-AC24-4A2F-AD10-82C9F15FD772}"/>
    <dgm:cxn modelId="{97069FAB-3ACC-4298-BE1E-FACEB7A02ACF}" srcId="{CA942123-4691-45F4-884B-5E8CA9D6F52D}" destId="{45A73CD3-4A15-4719-89A9-E49E286FD0C8}" srcOrd="2" destOrd="0" parTransId="{B39FE9FD-405C-42D8-AE00-EF080EDD5B52}" sibTransId="{DB9ADB45-3D70-4C1C-991D-7FBE745C9999}"/>
    <dgm:cxn modelId="{D9B472B7-5574-4243-B75B-2FFAF0025E17}" srcId="{CA942123-4691-45F4-884B-5E8CA9D6F52D}" destId="{409338F9-474D-4002-9CF1-6EDB8498A38C}" srcOrd="3" destOrd="0" parTransId="{3076ECC5-C0CA-416C-AB7C-171D410731D2}" sibTransId="{5097F322-8404-4A10-AF26-9668AA99ECF8}"/>
    <dgm:cxn modelId="{0002DEBF-74F7-40D8-9623-AB5BE4884716}" type="presOf" srcId="{DBC8C3BF-AC24-4A2F-AD10-82C9F15FD772}" destId="{2F7CE319-4008-41E4-8D4E-6914678A9C72}" srcOrd="0" destOrd="0" presId="urn:microsoft.com/office/officeart/2016/7/layout/LinearBlockProcessNumbered"/>
    <dgm:cxn modelId="{83D1EDCA-03FE-4AFE-A093-DADA423FA061}" type="presOf" srcId="{CA942123-4691-45F4-884B-5E8CA9D6F52D}" destId="{FAFA56D5-4561-44B3-AEF3-0472BE66061A}" srcOrd="0" destOrd="0" presId="urn:microsoft.com/office/officeart/2016/7/layout/LinearBlockProcessNumbered"/>
    <dgm:cxn modelId="{47E369D0-4DF3-4321-A270-7BD09D3DD922}" type="presOf" srcId="{D819E841-0F1E-4F78-B47B-DF4D68C142D5}" destId="{9D2BF534-FAF9-4449-87E9-EED5902A9676}" srcOrd="1" destOrd="0" presId="urn:microsoft.com/office/officeart/2016/7/layout/LinearBlockProcessNumbered"/>
    <dgm:cxn modelId="{C39DE9D6-8275-4635-B675-1EC2F30C514B}" srcId="{CA942123-4691-45F4-884B-5E8CA9D6F52D}" destId="{FF07A0F3-E1DA-48DA-B288-F6328E6E5E7B}" srcOrd="0" destOrd="0" parTransId="{62384EE2-C195-455A-AF4B-7C74AD702AEC}" sibTransId="{4534ECBE-37F5-42C2-9737-E8567A21755F}"/>
    <dgm:cxn modelId="{FF0E06D7-05DD-47C9-B224-0003994E4F51}" type="presOf" srcId="{FF07A0F3-E1DA-48DA-B288-F6328E6E5E7B}" destId="{2117BF41-121F-4CF8-BCF0-615E8FA38012}" srcOrd="0" destOrd="0" presId="urn:microsoft.com/office/officeart/2016/7/layout/LinearBlockProcessNumbered"/>
    <dgm:cxn modelId="{7F0FE4E7-BFEC-41F7-AD36-A5746805DF92}" type="presOf" srcId="{4534ECBE-37F5-42C2-9737-E8567A21755F}" destId="{8A10FB9E-912A-4ED7-87E5-E2E95D87E50E}" srcOrd="0" destOrd="0" presId="urn:microsoft.com/office/officeart/2016/7/layout/LinearBlockProcessNumbered"/>
    <dgm:cxn modelId="{010050F8-C957-4867-8D76-1491DC90B241}" type="presOf" srcId="{D819E841-0F1E-4F78-B47B-DF4D68C142D5}" destId="{B2A53A22-97F7-4169-8B4B-9E8F404480D2}" srcOrd="0" destOrd="0" presId="urn:microsoft.com/office/officeart/2016/7/layout/LinearBlockProcessNumbered"/>
    <dgm:cxn modelId="{704D8EA6-B2DE-4239-A61A-9F6C48B81272}" type="presParOf" srcId="{FAFA56D5-4561-44B3-AEF3-0472BE66061A}" destId="{49FF5A8F-981F-410A-8974-11CB12825743}" srcOrd="0" destOrd="0" presId="urn:microsoft.com/office/officeart/2016/7/layout/LinearBlockProcessNumbered"/>
    <dgm:cxn modelId="{408CFC2D-413B-4E08-9604-32BBD3E88BD2}" type="presParOf" srcId="{49FF5A8F-981F-410A-8974-11CB12825743}" destId="{2117BF41-121F-4CF8-BCF0-615E8FA38012}" srcOrd="0" destOrd="0" presId="urn:microsoft.com/office/officeart/2016/7/layout/LinearBlockProcessNumbered"/>
    <dgm:cxn modelId="{45D12FCB-AE59-468D-B4A8-13CF6375770A}" type="presParOf" srcId="{49FF5A8F-981F-410A-8974-11CB12825743}" destId="{8A10FB9E-912A-4ED7-87E5-E2E95D87E50E}" srcOrd="1" destOrd="0" presId="urn:microsoft.com/office/officeart/2016/7/layout/LinearBlockProcessNumbered"/>
    <dgm:cxn modelId="{993AE9A1-4902-4E2F-9CF6-D693D51F0EEA}" type="presParOf" srcId="{49FF5A8F-981F-410A-8974-11CB12825743}" destId="{F1C083EB-4567-4D3F-A2BD-632C2775FBB6}" srcOrd="2" destOrd="0" presId="urn:microsoft.com/office/officeart/2016/7/layout/LinearBlockProcessNumbered"/>
    <dgm:cxn modelId="{8E309642-37A1-49E5-B744-31AE73BE9D40}" type="presParOf" srcId="{FAFA56D5-4561-44B3-AEF3-0472BE66061A}" destId="{396B681F-8245-4314-8686-4EF2937666E3}" srcOrd="1" destOrd="0" presId="urn:microsoft.com/office/officeart/2016/7/layout/LinearBlockProcessNumbered"/>
    <dgm:cxn modelId="{8AE6C686-9EF0-451A-96E5-0FF86BB5823F}" type="presParOf" srcId="{FAFA56D5-4561-44B3-AEF3-0472BE66061A}" destId="{DDEDC0C3-A1DA-4374-93CE-AA7F31D6A8D9}" srcOrd="2" destOrd="0" presId="urn:microsoft.com/office/officeart/2016/7/layout/LinearBlockProcessNumbered"/>
    <dgm:cxn modelId="{0BAE29B0-F017-4D26-8058-687A98CE6B26}" type="presParOf" srcId="{DDEDC0C3-A1DA-4374-93CE-AA7F31D6A8D9}" destId="{B2A53A22-97F7-4169-8B4B-9E8F404480D2}" srcOrd="0" destOrd="0" presId="urn:microsoft.com/office/officeart/2016/7/layout/LinearBlockProcessNumbered"/>
    <dgm:cxn modelId="{241C5A63-2FC1-4071-B0D8-B80A0D9BAF61}" type="presParOf" srcId="{DDEDC0C3-A1DA-4374-93CE-AA7F31D6A8D9}" destId="{ADB69860-3102-4C3C-889F-5211FF852A80}" srcOrd="1" destOrd="0" presId="urn:microsoft.com/office/officeart/2016/7/layout/LinearBlockProcessNumbered"/>
    <dgm:cxn modelId="{FEF27B75-1563-4087-AE3C-BE98BAB7341B}" type="presParOf" srcId="{DDEDC0C3-A1DA-4374-93CE-AA7F31D6A8D9}" destId="{9D2BF534-FAF9-4449-87E9-EED5902A9676}" srcOrd="2" destOrd="0" presId="urn:microsoft.com/office/officeart/2016/7/layout/LinearBlockProcessNumbered"/>
    <dgm:cxn modelId="{A9AE8B7E-775C-453A-90B4-FA3A1FF5F790}" type="presParOf" srcId="{FAFA56D5-4561-44B3-AEF3-0472BE66061A}" destId="{D1D535B2-E9BD-4862-8F83-946A6055DF5B}" srcOrd="3" destOrd="0" presId="urn:microsoft.com/office/officeart/2016/7/layout/LinearBlockProcessNumbered"/>
    <dgm:cxn modelId="{CAC77B4C-B998-43EA-94DE-48D4B00AE41C}" type="presParOf" srcId="{FAFA56D5-4561-44B3-AEF3-0472BE66061A}" destId="{80900ECA-E8FA-4FD1-8F40-26CC2A76B4F3}" srcOrd="4" destOrd="0" presId="urn:microsoft.com/office/officeart/2016/7/layout/LinearBlockProcessNumbered"/>
    <dgm:cxn modelId="{D9681C68-7868-4368-970C-9129479D7231}" type="presParOf" srcId="{80900ECA-E8FA-4FD1-8F40-26CC2A76B4F3}" destId="{A41DBF39-B3E8-4BFA-AD1B-F6CB20873CE3}" srcOrd="0" destOrd="0" presId="urn:microsoft.com/office/officeart/2016/7/layout/LinearBlockProcessNumbered"/>
    <dgm:cxn modelId="{8FF0B9D8-C573-4125-BA14-6A6453E7AD20}" type="presParOf" srcId="{80900ECA-E8FA-4FD1-8F40-26CC2A76B4F3}" destId="{E6B37ED3-AFC8-4E2F-B108-D40DD76E2C90}" srcOrd="1" destOrd="0" presId="urn:microsoft.com/office/officeart/2016/7/layout/LinearBlockProcessNumbered"/>
    <dgm:cxn modelId="{DA01C7E3-4A52-4030-B040-D6840FFD0A88}" type="presParOf" srcId="{80900ECA-E8FA-4FD1-8F40-26CC2A76B4F3}" destId="{43F2952B-D3E1-438A-9617-3E6195E8FC32}" srcOrd="2" destOrd="0" presId="urn:microsoft.com/office/officeart/2016/7/layout/LinearBlockProcessNumbered"/>
    <dgm:cxn modelId="{A34B5EF5-F723-439F-B1DD-2BBB04555D6A}" type="presParOf" srcId="{FAFA56D5-4561-44B3-AEF3-0472BE66061A}" destId="{C33B665F-C439-4815-B633-057C5F7DB3C2}" srcOrd="5" destOrd="0" presId="urn:microsoft.com/office/officeart/2016/7/layout/LinearBlockProcessNumbered"/>
    <dgm:cxn modelId="{C720A32E-6DFC-44B5-B517-CCCD702A61F8}" type="presParOf" srcId="{FAFA56D5-4561-44B3-AEF3-0472BE66061A}" destId="{520B79C4-00D4-4084-8534-37F4B8FB47F6}" srcOrd="6" destOrd="0" presId="urn:microsoft.com/office/officeart/2016/7/layout/LinearBlockProcessNumbered"/>
    <dgm:cxn modelId="{E5844F18-9DCF-41C9-96C9-08708D1B017F}" type="presParOf" srcId="{520B79C4-00D4-4084-8534-37F4B8FB47F6}" destId="{54E8D53D-87E4-40BE-A16B-DCC1F1961F36}" srcOrd="0" destOrd="0" presId="urn:microsoft.com/office/officeart/2016/7/layout/LinearBlockProcessNumbered"/>
    <dgm:cxn modelId="{4EF93106-D674-45AD-A152-23B771783DC5}" type="presParOf" srcId="{520B79C4-00D4-4084-8534-37F4B8FB47F6}" destId="{3684C48E-C189-4BC9-9526-F86158791684}" srcOrd="1" destOrd="0" presId="urn:microsoft.com/office/officeart/2016/7/layout/LinearBlockProcessNumbered"/>
    <dgm:cxn modelId="{69690BC8-7B07-424C-B04D-72695B48F80E}" type="presParOf" srcId="{520B79C4-00D4-4084-8534-37F4B8FB47F6}" destId="{7DAB56CB-9551-4D9B-BF69-1E4E6E2D0FE2}" srcOrd="2" destOrd="0" presId="urn:microsoft.com/office/officeart/2016/7/layout/LinearBlockProcessNumbered"/>
    <dgm:cxn modelId="{121A39E1-E81D-4599-994E-CF22B2EF0ED8}" type="presParOf" srcId="{FAFA56D5-4561-44B3-AEF3-0472BE66061A}" destId="{B62C4B4E-CA1F-4742-BEB4-5DA127FDC21A}" srcOrd="7" destOrd="0" presId="urn:microsoft.com/office/officeart/2016/7/layout/LinearBlockProcessNumbered"/>
    <dgm:cxn modelId="{0F9249D1-4772-4ACE-91F9-3D1B506971FD}" type="presParOf" srcId="{FAFA56D5-4561-44B3-AEF3-0472BE66061A}" destId="{6957D567-FA3F-4CAE-A538-7E9FFA6CF73B}" srcOrd="8" destOrd="0" presId="urn:microsoft.com/office/officeart/2016/7/layout/LinearBlockProcessNumbered"/>
    <dgm:cxn modelId="{69CE963A-427C-4A1B-A582-CA8FC1336F6B}" type="presParOf" srcId="{6957D567-FA3F-4CAE-A538-7E9FFA6CF73B}" destId="{F771DF1A-F3DA-4CF2-A21E-AC734893FD66}" srcOrd="0" destOrd="0" presId="urn:microsoft.com/office/officeart/2016/7/layout/LinearBlockProcessNumbered"/>
    <dgm:cxn modelId="{0E82965B-451B-43F1-85A2-51549608A310}" type="presParOf" srcId="{6957D567-FA3F-4CAE-A538-7E9FFA6CF73B}" destId="{2F7CE319-4008-41E4-8D4E-6914678A9C72}" srcOrd="1" destOrd="0" presId="urn:microsoft.com/office/officeart/2016/7/layout/LinearBlockProcessNumbered"/>
    <dgm:cxn modelId="{3F4D6CF5-03BF-40C1-A869-6893F19E49EE}" type="presParOf" srcId="{6957D567-FA3F-4CAE-A538-7E9FFA6CF73B}" destId="{E8615F33-40AE-4FE9-89C1-3E56FAA9DD2F}"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DE044E7-526E-4F05-B5D3-29EDF3E13675}" type="doc">
      <dgm:prSet loTypeId="urn:microsoft.com/office/officeart/2008/layout/LinedList" loCatId="list" qsTypeId="urn:microsoft.com/office/officeart/2005/8/quickstyle/simple5" qsCatId="simple" csTypeId="urn:microsoft.com/office/officeart/2005/8/colors/colorful3" csCatId="colorful"/>
      <dgm:spPr/>
      <dgm:t>
        <a:bodyPr/>
        <a:lstStyle/>
        <a:p>
          <a:endParaRPr lang="en-US"/>
        </a:p>
      </dgm:t>
    </dgm:pt>
    <dgm:pt modelId="{A1920465-B029-4F05-AE7C-75122F713172}">
      <dgm:prSet/>
      <dgm:spPr/>
      <dgm:t>
        <a:bodyPr/>
        <a:lstStyle/>
        <a:p>
          <a:r>
            <a:rPr lang="en-GB" dirty="0"/>
            <a:t>Strengths</a:t>
          </a:r>
          <a:endParaRPr lang="en-US" dirty="0"/>
        </a:p>
      </dgm:t>
    </dgm:pt>
    <dgm:pt modelId="{ECF93273-6121-47BA-A5BB-19B4480FA8A0}" type="parTrans" cxnId="{AC917ACD-8E9A-4EBF-8F63-F075594107F1}">
      <dgm:prSet/>
      <dgm:spPr/>
      <dgm:t>
        <a:bodyPr/>
        <a:lstStyle/>
        <a:p>
          <a:endParaRPr lang="en-US"/>
        </a:p>
      </dgm:t>
    </dgm:pt>
    <dgm:pt modelId="{4F9ED6AA-2927-410B-B626-AA9C0F2FA028}" type="sibTrans" cxnId="{AC917ACD-8E9A-4EBF-8F63-F075594107F1}">
      <dgm:prSet/>
      <dgm:spPr/>
      <dgm:t>
        <a:bodyPr/>
        <a:lstStyle/>
        <a:p>
          <a:endParaRPr lang="en-US"/>
        </a:p>
      </dgm:t>
    </dgm:pt>
    <dgm:pt modelId="{348355F1-5F69-43E1-B87A-02452EB65C59}">
      <dgm:prSet/>
      <dgm:spPr/>
      <dgm:t>
        <a:bodyPr/>
        <a:lstStyle/>
        <a:p>
          <a:r>
            <a:rPr lang="en-GB"/>
            <a:t>Weaknesses</a:t>
          </a:r>
          <a:endParaRPr lang="en-US"/>
        </a:p>
      </dgm:t>
    </dgm:pt>
    <dgm:pt modelId="{C9D59369-5F48-4E26-9618-A6BD36F768B4}" type="parTrans" cxnId="{3E5C464A-9F82-4867-B94C-065104D077A2}">
      <dgm:prSet/>
      <dgm:spPr/>
      <dgm:t>
        <a:bodyPr/>
        <a:lstStyle/>
        <a:p>
          <a:endParaRPr lang="en-US"/>
        </a:p>
      </dgm:t>
    </dgm:pt>
    <dgm:pt modelId="{EE4A4E45-5B0F-4BAB-A59A-2F6DDD3FE543}" type="sibTrans" cxnId="{3E5C464A-9F82-4867-B94C-065104D077A2}">
      <dgm:prSet/>
      <dgm:spPr/>
      <dgm:t>
        <a:bodyPr/>
        <a:lstStyle/>
        <a:p>
          <a:endParaRPr lang="en-US"/>
        </a:p>
      </dgm:t>
    </dgm:pt>
    <dgm:pt modelId="{4DDCBF35-C2D0-4A1C-A570-631B69576C5F}">
      <dgm:prSet/>
      <dgm:spPr/>
      <dgm:t>
        <a:bodyPr/>
        <a:lstStyle/>
        <a:p>
          <a:r>
            <a:rPr lang="en-GB"/>
            <a:t>Opportunities</a:t>
          </a:r>
          <a:endParaRPr lang="en-US"/>
        </a:p>
      </dgm:t>
    </dgm:pt>
    <dgm:pt modelId="{9783AB18-1D00-4FB8-95C2-6D7EA7BE480D}" type="parTrans" cxnId="{9CF8BE63-D891-4C15-816D-1F1EBE60F42C}">
      <dgm:prSet/>
      <dgm:spPr/>
      <dgm:t>
        <a:bodyPr/>
        <a:lstStyle/>
        <a:p>
          <a:endParaRPr lang="en-US"/>
        </a:p>
      </dgm:t>
    </dgm:pt>
    <dgm:pt modelId="{B9B8299E-A49A-4651-93E7-312B738A813F}" type="sibTrans" cxnId="{9CF8BE63-D891-4C15-816D-1F1EBE60F42C}">
      <dgm:prSet/>
      <dgm:spPr/>
      <dgm:t>
        <a:bodyPr/>
        <a:lstStyle/>
        <a:p>
          <a:endParaRPr lang="en-US"/>
        </a:p>
      </dgm:t>
    </dgm:pt>
    <dgm:pt modelId="{BC43E5ED-8C7D-4DA7-A9A6-D9BB581DF84C}">
      <dgm:prSet/>
      <dgm:spPr/>
      <dgm:t>
        <a:bodyPr/>
        <a:lstStyle/>
        <a:p>
          <a:r>
            <a:rPr lang="en-GB"/>
            <a:t>Threats</a:t>
          </a:r>
          <a:endParaRPr lang="en-US"/>
        </a:p>
      </dgm:t>
    </dgm:pt>
    <dgm:pt modelId="{68331AF0-4926-472F-8FE0-BE8D746D8566}" type="parTrans" cxnId="{144394B3-83E1-4477-ADE9-8E62759D0EBF}">
      <dgm:prSet/>
      <dgm:spPr/>
      <dgm:t>
        <a:bodyPr/>
        <a:lstStyle/>
        <a:p>
          <a:endParaRPr lang="en-US"/>
        </a:p>
      </dgm:t>
    </dgm:pt>
    <dgm:pt modelId="{623C957C-A02B-4810-8CF0-AB8A2EDEE35B}" type="sibTrans" cxnId="{144394B3-83E1-4477-ADE9-8E62759D0EBF}">
      <dgm:prSet/>
      <dgm:spPr/>
      <dgm:t>
        <a:bodyPr/>
        <a:lstStyle/>
        <a:p>
          <a:endParaRPr lang="en-US"/>
        </a:p>
      </dgm:t>
    </dgm:pt>
    <dgm:pt modelId="{E69A481A-66FA-4B23-8D6D-049359C13610}" type="pres">
      <dgm:prSet presAssocID="{3DE044E7-526E-4F05-B5D3-29EDF3E13675}" presName="vert0" presStyleCnt="0">
        <dgm:presLayoutVars>
          <dgm:dir/>
          <dgm:animOne val="branch"/>
          <dgm:animLvl val="lvl"/>
        </dgm:presLayoutVars>
      </dgm:prSet>
      <dgm:spPr/>
    </dgm:pt>
    <dgm:pt modelId="{CA194B32-1299-4AB4-9697-EA617310AEAE}" type="pres">
      <dgm:prSet presAssocID="{A1920465-B029-4F05-AE7C-75122F713172}" presName="thickLine" presStyleLbl="alignNode1" presStyleIdx="0" presStyleCnt="4"/>
      <dgm:spPr/>
    </dgm:pt>
    <dgm:pt modelId="{306A4A6A-FBF7-4650-84B1-9BD6EEB8160D}" type="pres">
      <dgm:prSet presAssocID="{A1920465-B029-4F05-AE7C-75122F713172}" presName="horz1" presStyleCnt="0"/>
      <dgm:spPr/>
    </dgm:pt>
    <dgm:pt modelId="{B0067D4B-2B96-4C1A-A032-E91B43EA8308}" type="pres">
      <dgm:prSet presAssocID="{A1920465-B029-4F05-AE7C-75122F713172}" presName="tx1" presStyleLbl="revTx" presStyleIdx="0" presStyleCnt="4"/>
      <dgm:spPr/>
    </dgm:pt>
    <dgm:pt modelId="{E44AEBCB-B953-4D6C-8500-349CCD97BFBD}" type="pres">
      <dgm:prSet presAssocID="{A1920465-B029-4F05-AE7C-75122F713172}" presName="vert1" presStyleCnt="0"/>
      <dgm:spPr/>
    </dgm:pt>
    <dgm:pt modelId="{BF1271F4-3E19-4F33-B379-E2CA9CDDB12D}" type="pres">
      <dgm:prSet presAssocID="{348355F1-5F69-43E1-B87A-02452EB65C59}" presName="thickLine" presStyleLbl="alignNode1" presStyleIdx="1" presStyleCnt="4"/>
      <dgm:spPr/>
    </dgm:pt>
    <dgm:pt modelId="{700F151A-6503-4D8B-91AD-A16A6A2F5400}" type="pres">
      <dgm:prSet presAssocID="{348355F1-5F69-43E1-B87A-02452EB65C59}" presName="horz1" presStyleCnt="0"/>
      <dgm:spPr/>
    </dgm:pt>
    <dgm:pt modelId="{06DA5F23-42F2-4E15-89D3-629772F85A86}" type="pres">
      <dgm:prSet presAssocID="{348355F1-5F69-43E1-B87A-02452EB65C59}" presName="tx1" presStyleLbl="revTx" presStyleIdx="1" presStyleCnt="4"/>
      <dgm:spPr/>
    </dgm:pt>
    <dgm:pt modelId="{BFA5B3B5-1E96-4376-BBE4-A3ACEEAACBFF}" type="pres">
      <dgm:prSet presAssocID="{348355F1-5F69-43E1-B87A-02452EB65C59}" presName="vert1" presStyleCnt="0"/>
      <dgm:spPr/>
    </dgm:pt>
    <dgm:pt modelId="{680070E3-0E99-4CDA-95B4-D5895D53747F}" type="pres">
      <dgm:prSet presAssocID="{4DDCBF35-C2D0-4A1C-A570-631B69576C5F}" presName="thickLine" presStyleLbl="alignNode1" presStyleIdx="2" presStyleCnt="4"/>
      <dgm:spPr/>
    </dgm:pt>
    <dgm:pt modelId="{F587D4A2-85E9-4C5B-8F07-B6317BE2189B}" type="pres">
      <dgm:prSet presAssocID="{4DDCBF35-C2D0-4A1C-A570-631B69576C5F}" presName="horz1" presStyleCnt="0"/>
      <dgm:spPr/>
    </dgm:pt>
    <dgm:pt modelId="{3BAA2904-DC4E-4FE8-933A-090F115E9E00}" type="pres">
      <dgm:prSet presAssocID="{4DDCBF35-C2D0-4A1C-A570-631B69576C5F}" presName="tx1" presStyleLbl="revTx" presStyleIdx="2" presStyleCnt="4"/>
      <dgm:spPr/>
    </dgm:pt>
    <dgm:pt modelId="{F2DFF94F-9539-46EE-A1F7-4DF7BE13F161}" type="pres">
      <dgm:prSet presAssocID="{4DDCBF35-C2D0-4A1C-A570-631B69576C5F}" presName="vert1" presStyleCnt="0"/>
      <dgm:spPr/>
    </dgm:pt>
    <dgm:pt modelId="{642E933F-E38B-4BE8-B6C9-BFD8A16227CF}" type="pres">
      <dgm:prSet presAssocID="{BC43E5ED-8C7D-4DA7-A9A6-D9BB581DF84C}" presName="thickLine" presStyleLbl="alignNode1" presStyleIdx="3" presStyleCnt="4"/>
      <dgm:spPr/>
    </dgm:pt>
    <dgm:pt modelId="{A93399A7-77D5-4B8E-A284-FF91FE316DB0}" type="pres">
      <dgm:prSet presAssocID="{BC43E5ED-8C7D-4DA7-A9A6-D9BB581DF84C}" presName="horz1" presStyleCnt="0"/>
      <dgm:spPr/>
    </dgm:pt>
    <dgm:pt modelId="{0CD7C5A2-7983-4168-8774-A11421F94160}" type="pres">
      <dgm:prSet presAssocID="{BC43E5ED-8C7D-4DA7-A9A6-D9BB581DF84C}" presName="tx1" presStyleLbl="revTx" presStyleIdx="3" presStyleCnt="4"/>
      <dgm:spPr/>
    </dgm:pt>
    <dgm:pt modelId="{3EE2FF93-332D-4A81-9CFA-90E3DB16D8EB}" type="pres">
      <dgm:prSet presAssocID="{BC43E5ED-8C7D-4DA7-A9A6-D9BB581DF84C}" presName="vert1" presStyleCnt="0"/>
      <dgm:spPr/>
    </dgm:pt>
  </dgm:ptLst>
  <dgm:cxnLst>
    <dgm:cxn modelId="{361B8A14-CCB1-4CC5-B68C-183A65529C70}" type="presOf" srcId="{A1920465-B029-4F05-AE7C-75122F713172}" destId="{B0067D4B-2B96-4C1A-A032-E91B43EA8308}" srcOrd="0" destOrd="0" presId="urn:microsoft.com/office/officeart/2008/layout/LinedList"/>
    <dgm:cxn modelId="{F5396220-6216-4F53-99CC-8736C38354DE}" type="presOf" srcId="{4DDCBF35-C2D0-4A1C-A570-631B69576C5F}" destId="{3BAA2904-DC4E-4FE8-933A-090F115E9E00}" srcOrd="0" destOrd="0" presId="urn:microsoft.com/office/officeart/2008/layout/LinedList"/>
    <dgm:cxn modelId="{9CF8BE63-D891-4C15-816D-1F1EBE60F42C}" srcId="{3DE044E7-526E-4F05-B5D3-29EDF3E13675}" destId="{4DDCBF35-C2D0-4A1C-A570-631B69576C5F}" srcOrd="2" destOrd="0" parTransId="{9783AB18-1D00-4FB8-95C2-6D7EA7BE480D}" sibTransId="{B9B8299E-A49A-4651-93E7-312B738A813F}"/>
    <dgm:cxn modelId="{3E5C464A-9F82-4867-B94C-065104D077A2}" srcId="{3DE044E7-526E-4F05-B5D3-29EDF3E13675}" destId="{348355F1-5F69-43E1-B87A-02452EB65C59}" srcOrd="1" destOrd="0" parTransId="{C9D59369-5F48-4E26-9618-A6BD36F768B4}" sibTransId="{EE4A4E45-5B0F-4BAB-A59A-2F6DDD3FE543}"/>
    <dgm:cxn modelId="{9BBCC56E-3936-4B1E-98CA-A8FAA0AEC7FF}" type="presOf" srcId="{BC43E5ED-8C7D-4DA7-A9A6-D9BB581DF84C}" destId="{0CD7C5A2-7983-4168-8774-A11421F94160}" srcOrd="0" destOrd="0" presId="urn:microsoft.com/office/officeart/2008/layout/LinedList"/>
    <dgm:cxn modelId="{033E4657-F24A-4F19-B5A8-93E337463A4F}" type="presOf" srcId="{348355F1-5F69-43E1-B87A-02452EB65C59}" destId="{06DA5F23-42F2-4E15-89D3-629772F85A86}" srcOrd="0" destOrd="0" presId="urn:microsoft.com/office/officeart/2008/layout/LinedList"/>
    <dgm:cxn modelId="{144394B3-83E1-4477-ADE9-8E62759D0EBF}" srcId="{3DE044E7-526E-4F05-B5D3-29EDF3E13675}" destId="{BC43E5ED-8C7D-4DA7-A9A6-D9BB581DF84C}" srcOrd="3" destOrd="0" parTransId="{68331AF0-4926-472F-8FE0-BE8D746D8566}" sibTransId="{623C957C-A02B-4810-8CF0-AB8A2EDEE35B}"/>
    <dgm:cxn modelId="{AC917ACD-8E9A-4EBF-8F63-F075594107F1}" srcId="{3DE044E7-526E-4F05-B5D3-29EDF3E13675}" destId="{A1920465-B029-4F05-AE7C-75122F713172}" srcOrd="0" destOrd="0" parTransId="{ECF93273-6121-47BA-A5BB-19B4480FA8A0}" sibTransId="{4F9ED6AA-2927-410B-B626-AA9C0F2FA028}"/>
    <dgm:cxn modelId="{9E50FFF6-1D19-4D0B-AD52-A799A7B4B9BE}" type="presOf" srcId="{3DE044E7-526E-4F05-B5D3-29EDF3E13675}" destId="{E69A481A-66FA-4B23-8D6D-049359C13610}" srcOrd="0" destOrd="0" presId="urn:microsoft.com/office/officeart/2008/layout/LinedList"/>
    <dgm:cxn modelId="{F9C39D4C-8DE1-4966-B5AD-AC19DCE76D36}" type="presParOf" srcId="{E69A481A-66FA-4B23-8D6D-049359C13610}" destId="{CA194B32-1299-4AB4-9697-EA617310AEAE}" srcOrd="0" destOrd="0" presId="urn:microsoft.com/office/officeart/2008/layout/LinedList"/>
    <dgm:cxn modelId="{FD673A2F-EFA6-4725-9580-4A1D29C7445C}" type="presParOf" srcId="{E69A481A-66FA-4B23-8D6D-049359C13610}" destId="{306A4A6A-FBF7-4650-84B1-9BD6EEB8160D}" srcOrd="1" destOrd="0" presId="urn:microsoft.com/office/officeart/2008/layout/LinedList"/>
    <dgm:cxn modelId="{B6E1B216-0B40-4171-BEFF-D40E77A4C81B}" type="presParOf" srcId="{306A4A6A-FBF7-4650-84B1-9BD6EEB8160D}" destId="{B0067D4B-2B96-4C1A-A032-E91B43EA8308}" srcOrd="0" destOrd="0" presId="urn:microsoft.com/office/officeart/2008/layout/LinedList"/>
    <dgm:cxn modelId="{CD6615AD-B94B-4F23-9EF9-D5824E41B852}" type="presParOf" srcId="{306A4A6A-FBF7-4650-84B1-9BD6EEB8160D}" destId="{E44AEBCB-B953-4D6C-8500-349CCD97BFBD}" srcOrd="1" destOrd="0" presId="urn:microsoft.com/office/officeart/2008/layout/LinedList"/>
    <dgm:cxn modelId="{1B9F6AAC-E388-41F4-92F7-B159DB819795}" type="presParOf" srcId="{E69A481A-66FA-4B23-8D6D-049359C13610}" destId="{BF1271F4-3E19-4F33-B379-E2CA9CDDB12D}" srcOrd="2" destOrd="0" presId="urn:microsoft.com/office/officeart/2008/layout/LinedList"/>
    <dgm:cxn modelId="{D0810638-EA02-4C68-BA26-A7AEBB7F755F}" type="presParOf" srcId="{E69A481A-66FA-4B23-8D6D-049359C13610}" destId="{700F151A-6503-4D8B-91AD-A16A6A2F5400}" srcOrd="3" destOrd="0" presId="urn:microsoft.com/office/officeart/2008/layout/LinedList"/>
    <dgm:cxn modelId="{F8FFD66B-4A36-4C6A-B12A-84FF363C46AC}" type="presParOf" srcId="{700F151A-6503-4D8B-91AD-A16A6A2F5400}" destId="{06DA5F23-42F2-4E15-89D3-629772F85A86}" srcOrd="0" destOrd="0" presId="urn:microsoft.com/office/officeart/2008/layout/LinedList"/>
    <dgm:cxn modelId="{C9771D48-9058-47C4-A297-17290A13D95B}" type="presParOf" srcId="{700F151A-6503-4D8B-91AD-A16A6A2F5400}" destId="{BFA5B3B5-1E96-4376-BBE4-A3ACEEAACBFF}" srcOrd="1" destOrd="0" presId="urn:microsoft.com/office/officeart/2008/layout/LinedList"/>
    <dgm:cxn modelId="{AFD894CC-67B2-49E3-8E40-64C13E54C8AD}" type="presParOf" srcId="{E69A481A-66FA-4B23-8D6D-049359C13610}" destId="{680070E3-0E99-4CDA-95B4-D5895D53747F}" srcOrd="4" destOrd="0" presId="urn:microsoft.com/office/officeart/2008/layout/LinedList"/>
    <dgm:cxn modelId="{5529F9C7-998A-4FEF-B2AA-ABC5456E3F3F}" type="presParOf" srcId="{E69A481A-66FA-4B23-8D6D-049359C13610}" destId="{F587D4A2-85E9-4C5B-8F07-B6317BE2189B}" srcOrd="5" destOrd="0" presId="urn:microsoft.com/office/officeart/2008/layout/LinedList"/>
    <dgm:cxn modelId="{7803738D-034A-4DEB-B03F-58F2FAB6382C}" type="presParOf" srcId="{F587D4A2-85E9-4C5B-8F07-B6317BE2189B}" destId="{3BAA2904-DC4E-4FE8-933A-090F115E9E00}" srcOrd="0" destOrd="0" presId="urn:microsoft.com/office/officeart/2008/layout/LinedList"/>
    <dgm:cxn modelId="{EF89EA0B-319A-4011-A935-0BF8102F1529}" type="presParOf" srcId="{F587D4A2-85E9-4C5B-8F07-B6317BE2189B}" destId="{F2DFF94F-9539-46EE-A1F7-4DF7BE13F161}" srcOrd="1" destOrd="0" presId="urn:microsoft.com/office/officeart/2008/layout/LinedList"/>
    <dgm:cxn modelId="{E203170A-C60D-4DDF-A3E9-51652C11F37B}" type="presParOf" srcId="{E69A481A-66FA-4B23-8D6D-049359C13610}" destId="{642E933F-E38B-4BE8-B6C9-BFD8A16227CF}" srcOrd="6" destOrd="0" presId="urn:microsoft.com/office/officeart/2008/layout/LinedList"/>
    <dgm:cxn modelId="{A0203C2B-49D2-42CD-BD5E-995790C8EB1D}" type="presParOf" srcId="{E69A481A-66FA-4B23-8D6D-049359C13610}" destId="{A93399A7-77D5-4B8E-A284-FF91FE316DB0}" srcOrd="7" destOrd="0" presId="urn:microsoft.com/office/officeart/2008/layout/LinedList"/>
    <dgm:cxn modelId="{CCE2EE17-1178-4411-BF88-85278F794842}" type="presParOf" srcId="{A93399A7-77D5-4B8E-A284-FF91FE316DB0}" destId="{0CD7C5A2-7983-4168-8774-A11421F94160}" srcOrd="0" destOrd="0" presId="urn:microsoft.com/office/officeart/2008/layout/LinedList"/>
    <dgm:cxn modelId="{7746E78C-0F1E-435A-88F7-8539FDF4E34E}" type="presParOf" srcId="{A93399A7-77D5-4B8E-A284-FF91FE316DB0}" destId="{3EE2FF93-332D-4A81-9CFA-90E3DB16D8E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78DD416-B48C-4266-A574-7C955665A839}" type="doc">
      <dgm:prSet loTypeId="urn:microsoft.com/office/officeart/2005/8/layout/hierarchy1" loCatId="hierarchy" qsTypeId="urn:microsoft.com/office/officeart/2005/8/quickstyle/simple2" qsCatId="simple" csTypeId="urn:microsoft.com/office/officeart/2005/8/colors/accent3_2" csCatId="accent3"/>
      <dgm:spPr/>
      <dgm:t>
        <a:bodyPr/>
        <a:lstStyle/>
        <a:p>
          <a:endParaRPr lang="en-US"/>
        </a:p>
      </dgm:t>
    </dgm:pt>
    <dgm:pt modelId="{4DB6A305-3152-4509-931F-94B8B19F76EB}">
      <dgm:prSet/>
      <dgm:spPr/>
      <dgm:t>
        <a:bodyPr/>
        <a:lstStyle/>
        <a:p>
          <a:r>
            <a:rPr lang="en-GB"/>
            <a:t>Market Standing</a:t>
          </a:r>
          <a:endParaRPr lang="en-US"/>
        </a:p>
      </dgm:t>
    </dgm:pt>
    <dgm:pt modelId="{303F503F-F289-468E-B706-C52CC3AC83DE}" type="parTrans" cxnId="{DD3314C8-982E-4880-B7F5-2C370A7C323A}">
      <dgm:prSet/>
      <dgm:spPr/>
      <dgm:t>
        <a:bodyPr/>
        <a:lstStyle/>
        <a:p>
          <a:endParaRPr lang="en-US"/>
        </a:p>
      </dgm:t>
    </dgm:pt>
    <dgm:pt modelId="{7643BAF6-603B-44AD-9B8C-03BF81DBF69D}" type="sibTrans" cxnId="{DD3314C8-982E-4880-B7F5-2C370A7C323A}">
      <dgm:prSet phldrT="01" phldr="0"/>
      <dgm:spPr/>
      <dgm:t>
        <a:bodyPr/>
        <a:lstStyle/>
        <a:p>
          <a:endParaRPr lang="en-US"/>
        </a:p>
      </dgm:t>
    </dgm:pt>
    <dgm:pt modelId="{8A9E8F00-6FBC-4622-A845-84FDE30EE496}">
      <dgm:prSet/>
      <dgm:spPr/>
      <dgm:t>
        <a:bodyPr/>
        <a:lstStyle/>
        <a:p>
          <a:r>
            <a:rPr lang="en-GB"/>
            <a:t>Innovation</a:t>
          </a:r>
          <a:endParaRPr lang="en-US"/>
        </a:p>
      </dgm:t>
    </dgm:pt>
    <dgm:pt modelId="{04C1DAE9-6569-4027-90B7-F1EEBE2E7651}" type="parTrans" cxnId="{716E6F9A-BDB3-4AAE-9338-FD46FC6DA695}">
      <dgm:prSet/>
      <dgm:spPr/>
      <dgm:t>
        <a:bodyPr/>
        <a:lstStyle/>
        <a:p>
          <a:endParaRPr lang="en-US"/>
        </a:p>
      </dgm:t>
    </dgm:pt>
    <dgm:pt modelId="{26D489DE-7E94-4861-8BBB-34CD7D1E1B68}" type="sibTrans" cxnId="{716E6F9A-BDB3-4AAE-9338-FD46FC6DA695}">
      <dgm:prSet phldrT="02" phldr="0"/>
      <dgm:spPr/>
      <dgm:t>
        <a:bodyPr/>
        <a:lstStyle/>
        <a:p>
          <a:endParaRPr lang="en-US"/>
        </a:p>
      </dgm:t>
    </dgm:pt>
    <dgm:pt modelId="{F15770EE-8A99-4E30-8640-58FCDA7A57BC}" type="pres">
      <dgm:prSet presAssocID="{078DD416-B48C-4266-A574-7C955665A839}" presName="hierChild1" presStyleCnt="0">
        <dgm:presLayoutVars>
          <dgm:chPref val="1"/>
          <dgm:dir/>
          <dgm:animOne val="branch"/>
          <dgm:animLvl val="lvl"/>
          <dgm:resizeHandles/>
        </dgm:presLayoutVars>
      </dgm:prSet>
      <dgm:spPr/>
    </dgm:pt>
    <dgm:pt modelId="{0D412771-81A8-432A-B642-387070CD5EB8}" type="pres">
      <dgm:prSet presAssocID="{4DB6A305-3152-4509-931F-94B8B19F76EB}" presName="hierRoot1" presStyleCnt="0"/>
      <dgm:spPr/>
    </dgm:pt>
    <dgm:pt modelId="{5C704B7D-B47F-4B48-925D-46B3FD14E3C6}" type="pres">
      <dgm:prSet presAssocID="{4DB6A305-3152-4509-931F-94B8B19F76EB}" presName="composite" presStyleCnt="0"/>
      <dgm:spPr/>
    </dgm:pt>
    <dgm:pt modelId="{3537F2EF-F581-4A88-AD8A-0EB76C517FBC}" type="pres">
      <dgm:prSet presAssocID="{4DB6A305-3152-4509-931F-94B8B19F76EB}" presName="background" presStyleLbl="node0" presStyleIdx="0" presStyleCnt="2"/>
      <dgm:spPr/>
    </dgm:pt>
    <dgm:pt modelId="{0E790EBD-170D-43F7-8E78-C0726A6F1C08}" type="pres">
      <dgm:prSet presAssocID="{4DB6A305-3152-4509-931F-94B8B19F76EB}" presName="text" presStyleLbl="fgAcc0" presStyleIdx="0" presStyleCnt="2">
        <dgm:presLayoutVars>
          <dgm:chPref val="3"/>
        </dgm:presLayoutVars>
      </dgm:prSet>
      <dgm:spPr/>
    </dgm:pt>
    <dgm:pt modelId="{0BF1E56E-0411-4725-8420-248D3A41ED6E}" type="pres">
      <dgm:prSet presAssocID="{4DB6A305-3152-4509-931F-94B8B19F76EB}" presName="hierChild2" presStyleCnt="0"/>
      <dgm:spPr/>
    </dgm:pt>
    <dgm:pt modelId="{F367B207-E517-4416-A80D-26B3A6C07377}" type="pres">
      <dgm:prSet presAssocID="{8A9E8F00-6FBC-4622-A845-84FDE30EE496}" presName="hierRoot1" presStyleCnt="0"/>
      <dgm:spPr/>
    </dgm:pt>
    <dgm:pt modelId="{AF655875-CFC6-4971-8CE7-A3B786FE02A7}" type="pres">
      <dgm:prSet presAssocID="{8A9E8F00-6FBC-4622-A845-84FDE30EE496}" presName="composite" presStyleCnt="0"/>
      <dgm:spPr/>
    </dgm:pt>
    <dgm:pt modelId="{CE0551A6-321A-4F7D-BE86-4A1687321303}" type="pres">
      <dgm:prSet presAssocID="{8A9E8F00-6FBC-4622-A845-84FDE30EE496}" presName="background" presStyleLbl="node0" presStyleIdx="1" presStyleCnt="2"/>
      <dgm:spPr/>
    </dgm:pt>
    <dgm:pt modelId="{B8396CFC-C909-4915-821F-077CADBBE117}" type="pres">
      <dgm:prSet presAssocID="{8A9E8F00-6FBC-4622-A845-84FDE30EE496}" presName="text" presStyleLbl="fgAcc0" presStyleIdx="1" presStyleCnt="2">
        <dgm:presLayoutVars>
          <dgm:chPref val="3"/>
        </dgm:presLayoutVars>
      </dgm:prSet>
      <dgm:spPr/>
    </dgm:pt>
    <dgm:pt modelId="{DDC15BC6-3DBD-49B9-ADFB-DC3EE8106226}" type="pres">
      <dgm:prSet presAssocID="{8A9E8F00-6FBC-4622-A845-84FDE30EE496}" presName="hierChild2" presStyleCnt="0"/>
      <dgm:spPr/>
    </dgm:pt>
  </dgm:ptLst>
  <dgm:cxnLst>
    <dgm:cxn modelId="{543EA703-E8E1-455F-A834-424A7C6A7E7C}" type="presOf" srcId="{078DD416-B48C-4266-A574-7C955665A839}" destId="{F15770EE-8A99-4E30-8640-58FCDA7A57BC}" srcOrd="0" destOrd="0" presId="urn:microsoft.com/office/officeart/2005/8/layout/hierarchy1"/>
    <dgm:cxn modelId="{716E6F9A-BDB3-4AAE-9338-FD46FC6DA695}" srcId="{078DD416-B48C-4266-A574-7C955665A839}" destId="{8A9E8F00-6FBC-4622-A845-84FDE30EE496}" srcOrd="1" destOrd="0" parTransId="{04C1DAE9-6569-4027-90B7-F1EEBE2E7651}" sibTransId="{26D489DE-7E94-4861-8BBB-34CD7D1E1B68}"/>
    <dgm:cxn modelId="{0598CCC7-791B-46B8-9342-B474C2636787}" type="presOf" srcId="{8A9E8F00-6FBC-4622-A845-84FDE30EE496}" destId="{B8396CFC-C909-4915-821F-077CADBBE117}" srcOrd="0" destOrd="0" presId="urn:microsoft.com/office/officeart/2005/8/layout/hierarchy1"/>
    <dgm:cxn modelId="{DD3314C8-982E-4880-B7F5-2C370A7C323A}" srcId="{078DD416-B48C-4266-A574-7C955665A839}" destId="{4DB6A305-3152-4509-931F-94B8B19F76EB}" srcOrd="0" destOrd="0" parTransId="{303F503F-F289-468E-B706-C52CC3AC83DE}" sibTransId="{7643BAF6-603B-44AD-9B8C-03BF81DBF69D}"/>
    <dgm:cxn modelId="{8C7C20E1-49C5-4832-98D4-0A109674AE78}" type="presOf" srcId="{4DB6A305-3152-4509-931F-94B8B19F76EB}" destId="{0E790EBD-170D-43F7-8E78-C0726A6F1C08}" srcOrd="0" destOrd="0" presId="urn:microsoft.com/office/officeart/2005/8/layout/hierarchy1"/>
    <dgm:cxn modelId="{B30AF34A-F54B-4A89-9519-DC5E6CDEF053}" type="presParOf" srcId="{F15770EE-8A99-4E30-8640-58FCDA7A57BC}" destId="{0D412771-81A8-432A-B642-387070CD5EB8}" srcOrd="0" destOrd="0" presId="urn:microsoft.com/office/officeart/2005/8/layout/hierarchy1"/>
    <dgm:cxn modelId="{7FA4D19D-58F2-4546-9D53-504D24438BE2}" type="presParOf" srcId="{0D412771-81A8-432A-B642-387070CD5EB8}" destId="{5C704B7D-B47F-4B48-925D-46B3FD14E3C6}" srcOrd="0" destOrd="0" presId="urn:microsoft.com/office/officeart/2005/8/layout/hierarchy1"/>
    <dgm:cxn modelId="{11C2488F-8753-4172-B068-39A924B8EF2B}" type="presParOf" srcId="{5C704B7D-B47F-4B48-925D-46B3FD14E3C6}" destId="{3537F2EF-F581-4A88-AD8A-0EB76C517FBC}" srcOrd="0" destOrd="0" presId="urn:microsoft.com/office/officeart/2005/8/layout/hierarchy1"/>
    <dgm:cxn modelId="{EDAF63A6-05B8-4793-A904-37CDEA2DEDBD}" type="presParOf" srcId="{5C704B7D-B47F-4B48-925D-46B3FD14E3C6}" destId="{0E790EBD-170D-43F7-8E78-C0726A6F1C08}" srcOrd="1" destOrd="0" presId="urn:microsoft.com/office/officeart/2005/8/layout/hierarchy1"/>
    <dgm:cxn modelId="{4FD75D0F-2F50-4C45-8BE7-C2D1B5C89746}" type="presParOf" srcId="{0D412771-81A8-432A-B642-387070CD5EB8}" destId="{0BF1E56E-0411-4725-8420-248D3A41ED6E}" srcOrd="1" destOrd="0" presId="urn:microsoft.com/office/officeart/2005/8/layout/hierarchy1"/>
    <dgm:cxn modelId="{279AE4E0-AF7E-45D6-B9F9-8376D5165448}" type="presParOf" srcId="{F15770EE-8A99-4E30-8640-58FCDA7A57BC}" destId="{F367B207-E517-4416-A80D-26B3A6C07377}" srcOrd="1" destOrd="0" presId="urn:microsoft.com/office/officeart/2005/8/layout/hierarchy1"/>
    <dgm:cxn modelId="{5023BDCB-B2C1-4C3F-9595-9CB193EFFC3F}" type="presParOf" srcId="{F367B207-E517-4416-A80D-26B3A6C07377}" destId="{AF655875-CFC6-4971-8CE7-A3B786FE02A7}" srcOrd="0" destOrd="0" presId="urn:microsoft.com/office/officeart/2005/8/layout/hierarchy1"/>
    <dgm:cxn modelId="{3A3DBF84-CC82-4E14-B10D-53C9FA199415}" type="presParOf" srcId="{AF655875-CFC6-4971-8CE7-A3B786FE02A7}" destId="{CE0551A6-321A-4F7D-BE86-4A1687321303}" srcOrd="0" destOrd="0" presId="urn:microsoft.com/office/officeart/2005/8/layout/hierarchy1"/>
    <dgm:cxn modelId="{5E2B7B98-1546-43AB-A8A4-C48EBFB09476}" type="presParOf" srcId="{AF655875-CFC6-4971-8CE7-A3B786FE02A7}" destId="{B8396CFC-C909-4915-821F-077CADBBE117}" srcOrd="1" destOrd="0" presId="urn:microsoft.com/office/officeart/2005/8/layout/hierarchy1"/>
    <dgm:cxn modelId="{E5497CD4-BDD6-4504-BC50-B3F3EF521091}" type="presParOf" srcId="{F367B207-E517-4416-A80D-26B3A6C07377}" destId="{DDC15BC6-3DBD-49B9-ADFB-DC3EE810622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78DD416-B48C-4266-A574-7C955665A839}" type="doc">
      <dgm:prSet loTypeId="urn:microsoft.com/office/officeart/2005/8/layout/hierarchy1" loCatId="hierarchy" qsTypeId="urn:microsoft.com/office/officeart/2005/8/quickstyle/simple2" qsCatId="simple" csTypeId="urn:microsoft.com/office/officeart/2005/8/colors/accent4_1" csCatId="accent4"/>
      <dgm:spPr/>
      <dgm:t>
        <a:bodyPr/>
        <a:lstStyle/>
        <a:p>
          <a:endParaRPr lang="en-US"/>
        </a:p>
      </dgm:t>
    </dgm:pt>
    <dgm:pt modelId="{3AE12FE7-01A4-44D5-A255-8540DBF00C36}">
      <dgm:prSet/>
      <dgm:spPr/>
      <dgm:t>
        <a:bodyPr/>
        <a:lstStyle/>
        <a:p>
          <a:r>
            <a:rPr lang="en-GB"/>
            <a:t>Productivity</a:t>
          </a:r>
          <a:endParaRPr lang="en-US"/>
        </a:p>
      </dgm:t>
    </dgm:pt>
    <dgm:pt modelId="{AB97D193-152C-4E79-BB3C-61603F1DCF98}" type="parTrans" cxnId="{53519D42-FC18-4F4A-9873-69FD87271AA0}">
      <dgm:prSet/>
      <dgm:spPr/>
      <dgm:t>
        <a:bodyPr/>
        <a:lstStyle/>
        <a:p>
          <a:endParaRPr lang="en-US"/>
        </a:p>
      </dgm:t>
    </dgm:pt>
    <dgm:pt modelId="{7F0AE491-DFBE-469C-9EC0-0220E6E9D600}" type="sibTrans" cxnId="{53519D42-FC18-4F4A-9873-69FD87271AA0}">
      <dgm:prSet phldrT="01" phldr="0"/>
      <dgm:spPr/>
      <dgm:t>
        <a:bodyPr/>
        <a:lstStyle/>
        <a:p>
          <a:endParaRPr lang="en-US" dirty="0"/>
        </a:p>
      </dgm:t>
    </dgm:pt>
    <dgm:pt modelId="{D1244342-43F2-4734-AE0C-4DA827103520}">
      <dgm:prSet/>
      <dgm:spPr/>
      <dgm:t>
        <a:bodyPr/>
        <a:lstStyle/>
        <a:p>
          <a:r>
            <a:rPr lang="en-GB"/>
            <a:t>Physical and Financial Resources</a:t>
          </a:r>
          <a:endParaRPr lang="en-US"/>
        </a:p>
      </dgm:t>
    </dgm:pt>
    <dgm:pt modelId="{6F256840-E3CB-4DD9-A994-A6021E8BB17E}" type="parTrans" cxnId="{F2EE8AD7-BA23-4A74-96EC-FB529E07F6D6}">
      <dgm:prSet/>
      <dgm:spPr/>
      <dgm:t>
        <a:bodyPr/>
        <a:lstStyle/>
        <a:p>
          <a:endParaRPr lang="en-US"/>
        </a:p>
      </dgm:t>
    </dgm:pt>
    <dgm:pt modelId="{B809C7A5-AE33-4F64-ADE1-D4F4EA0E1953}" type="sibTrans" cxnId="{F2EE8AD7-BA23-4A74-96EC-FB529E07F6D6}">
      <dgm:prSet phldrT="02" phldr="0"/>
      <dgm:spPr/>
      <dgm:t>
        <a:bodyPr/>
        <a:lstStyle/>
        <a:p>
          <a:endParaRPr lang="en-US"/>
        </a:p>
      </dgm:t>
    </dgm:pt>
    <dgm:pt modelId="{2B05771A-9FCC-42D9-9CB4-5DF802614F34}" type="pres">
      <dgm:prSet presAssocID="{078DD416-B48C-4266-A574-7C955665A839}" presName="hierChild1" presStyleCnt="0">
        <dgm:presLayoutVars>
          <dgm:chPref val="1"/>
          <dgm:dir/>
          <dgm:animOne val="branch"/>
          <dgm:animLvl val="lvl"/>
          <dgm:resizeHandles/>
        </dgm:presLayoutVars>
      </dgm:prSet>
      <dgm:spPr/>
    </dgm:pt>
    <dgm:pt modelId="{5C4DCF88-6F21-4382-8B6A-9686D3F2A906}" type="pres">
      <dgm:prSet presAssocID="{3AE12FE7-01A4-44D5-A255-8540DBF00C36}" presName="hierRoot1" presStyleCnt="0"/>
      <dgm:spPr/>
    </dgm:pt>
    <dgm:pt modelId="{F84D7055-DE32-472F-896D-2CBA54B8B51D}" type="pres">
      <dgm:prSet presAssocID="{3AE12FE7-01A4-44D5-A255-8540DBF00C36}" presName="composite" presStyleCnt="0"/>
      <dgm:spPr/>
    </dgm:pt>
    <dgm:pt modelId="{6BDD0063-5AF4-4B9C-8664-EE6D3D400A1A}" type="pres">
      <dgm:prSet presAssocID="{3AE12FE7-01A4-44D5-A255-8540DBF00C36}" presName="background" presStyleLbl="node0" presStyleIdx="0" presStyleCnt="2"/>
      <dgm:spPr/>
    </dgm:pt>
    <dgm:pt modelId="{2611B576-1A44-45C6-9D29-C3B7C990020E}" type="pres">
      <dgm:prSet presAssocID="{3AE12FE7-01A4-44D5-A255-8540DBF00C36}" presName="text" presStyleLbl="fgAcc0" presStyleIdx="0" presStyleCnt="2">
        <dgm:presLayoutVars>
          <dgm:chPref val="3"/>
        </dgm:presLayoutVars>
      </dgm:prSet>
      <dgm:spPr/>
    </dgm:pt>
    <dgm:pt modelId="{6AA49A69-793C-4C79-B80D-297D3151CD0E}" type="pres">
      <dgm:prSet presAssocID="{3AE12FE7-01A4-44D5-A255-8540DBF00C36}" presName="hierChild2" presStyleCnt="0"/>
      <dgm:spPr/>
    </dgm:pt>
    <dgm:pt modelId="{673A1727-7800-4DEC-BC7E-37284EA7B8C3}" type="pres">
      <dgm:prSet presAssocID="{D1244342-43F2-4734-AE0C-4DA827103520}" presName="hierRoot1" presStyleCnt="0"/>
      <dgm:spPr/>
    </dgm:pt>
    <dgm:pt modelId="{90368234-4120-4525-80D7-E8EB3B254F4C}" type="pres">
      <dgm:prSet presAssocID="{D1244342-43F2-4734-AE0C-4DA827103520}" presName="composite" presStyleCnt="0"/>
      <dgm:spPr/>
    </dgm:pt>
    <dgm:pt modelId="{4BB1FB45-3A56-4392-8060-CE90ADA33D3D}" type="pres">
      <dgm:prSet presAssocID="{D1244342-43F2-4734-AE0C-4DA827103520}" presName="background" presStyleLbl="node0" presStyleIdx="1" presStyleCnt="2"/>
      <dgm:spPr/>
    </dgm:pt>
    <dgm:pt modelId="{0FA5AE3F-20A9-48F2-820C-946878DFE1B2}" type="pres">
      <dgm:prSet presAssocID="{D1244342-43F2-4734-AE0C-4DA827103520}" presName="text" presStyleLbl="fgAcc0" presStyleIdx="1" presStyleCnt="2">
        <dgm:presLayoutVars>
          <dgm:chPref val="3"/>
        </dgm:presLayoutVars>
      </dgm:prSet>
      <dgm:spPr/>
    </dgm:pt>
    <dgm:pt modelId="{283A821C-DB88-49B8-A0F7-CB966E831DB5}" type="pres">
      <dgm:prSet presAssocID="{D1244342-43F2-4734-AE0C-4DA827103520}" presName="hierChild2" presStyleCnt="0"/>
      <dgm:spPr/>
    </dgm:pt>
  </dgm:ptLst>
  <dgm:cxnLst>
    <dgm:cxn modelId="{37D7C002-1FF2-4357-AB4A-081DDD7BEBCA}" type="presOf" srcId="{078DD416-B48C-4266-A574-7C955665A839}" destId="{2B05771A-9FCC-42D9-9CB4-5DF802614F34}" srcOrd="0" destOrd="0" presId="urn:microsoft.com/office/officeart/2005/8/layout/hierarchy1"/>
    <dgm:cxn modelId="{877E813A-9AD5-4564-AAF0-2471AFA1A0CC}" type="presOf" srcId="{3AE12FE7-01A4-44D5-A255-8540DBF00C36}" destId="{2611B576-1A44-45C6-9D29-C3B7C990020E}" srcOrd="0" destOrd="0" presId="urn:microsoft.com/office/officeart/2005/8/layout/hierarchy1"/>
    <dgm:cxn modelId="{53519D42-FC18-4F4A-9873-69FD87271AA0}" srcId="{078DD416-B48C-4266-A574-7C955665A839}" destId="{3AE12FE7-01A4-44D5-A255-8540DBF00C36}" srcOrd="0" destOrd="0" parTransId="{AB97D193-152C-4E79-BB3C-61603F1DCF98}" sibTransId="{7F0AE491-DFBE-469C-9EC0-0220E6E9D600}"/>
    <dgm:cxn modelId="{DDBE456E-7897-4F5E-B439-062AB4933E46}" type="presOf" srcId="{D1244342-43F2-4734-AE0C-4DA827103520}" destId="{0FA5AE3F-20A9-48F2-820C-946878DFE1B2}" srcOrd="0" destOrd="0" presId="urn:microsoft.com/office/officeart/2005/8/layout/hierarchy1"/>
    <dgm:cxn modelId="{F2EE8AD7-BA23-4A74-96EC-FB529E07F6D6}" srcId="{078DD416-B48C-4266-A574-7C955665A839}" destId="{D1244342-43F2-4734-AE0C-4DA827103520}" srcOrd="1" destOrd="0" parTransId="{6F256840-E3CB-4DD9-A994-A6021E8BB17E}" sibTransId="{B809C7A5-AE33-4F64-ADE1-D4F4EA0E1953}"/>
    <dgm:cxn modelId="{48172156-88EC-48D6-87BE-340541FE3CE1}" type="presParOf" srcId="{2B05771A-9FCC-42D9-9CB4-5DF802614F34}" destId="{5C4DCF88-6F21-4382-8B6A-9686D3F2A906}" srcOrd="0" destOrd="0" presId="urn:microsoft.com/office/officeart/2005/8/layout/hierarchy1"/>
    <dgm:cxn modelId="{F6A3C8CD-07FA-4D68-AE71-9FBF39FE689A}" type="presParOf" srcId="{5C4DCF88-6F21-4382-8B6A-9686D3F2A906}" destId="{F84D7055-DE32-472F-896D-2CBA54B8B51D}" srcOrd="0" destOrd="0" presId="urn:microsoft.com/office/officeart/2005/8/layout/hierarchy1"/>
    <dgm:cxn modelId="{68FEFEB7-8EFA-4914-A947-22DBFA8D87CB}" type="presParOf" srcId="{F84D7055-DE32-472F-896D-2CBA54B8B51D}" destId="{6BDD0063-5AF4-4B9C-8664-EE6D3D400A1A}" srcOrd="0" destOrd="0" presId="urn:microsoft.com/office/officeart/2005/8/layout/hierarchy1"/>
    <dgm:cxn modelId="{3FB9A509-65EA-404A-96A1-E88D8D724014}" type="presParOf" srcId="{F84D7055-DE32-472F-896D-2CBA54B8B51D}" destId="{2611B576-1A44-45C6-9D29-C3B7C990020E}" srcOrd="1" destOrd="0" presId="urn:microsoft.com/office/officeart/2005/8/layout/hierarchy1"/>
    <dgm:cxn modelId="{7DF43094-EA3D-4C7D-99EA-06AC46BA44EB}" type="presParOf" srcId="{5C4DCF88-6F21-4382-8B6A-9686D3F2A906}" destId="{6AA49A69-793C-4C79-B80D-297D3151CD0E}" srcOrd="1" destOrd="0" presId="urn:microsoft.com/office/officeart/2005/8/layout/hierarchy1"/>
    <dgm:cxn modelId="{F6F527D1-8A3E-49AE-9484-0392D91A5DDE}" type="presParOf" srcId="{2B05771A-9FCC-42D9-9CB4-5DF802614F34}" destId="{673A1727-7800-4DEC-BC7E-37284EA7B8C3}" srcOrd="1" destOrd="0" presId="urn:microsoft.com/office/officeart/2005/8/layout/hierarchy1"/>
    <dgm:cxn modelId="{0001562E-DC37-4D3F-8285-7AB66711A70B}" type="presParOf" srcId="{673A1727-7800-4DEC-BC7E-37284EA7B8C3}" destId="{90368234-4120-4525-80D7-E8EB3B254F4C}" srcOrd="0" destOrd="0" presId="urn:microsoft.com/office/officeart/2005/8/layout/hierarchy1"/>
    <dgm:cxn modelId="{3C9F3BB8-B3B4-45D1-9F8F-5FCFA11A3127}" type="presParOf" srcId="{90368234-4120-4525-80D7-E8EB3B254F4C}" destId="{4BB1FB45-3A56-4392-8060-CE90ADA33D3D}" srcOrd="0" destOrd="0" presId="urn:microsoft.com/office/officeart/2005/8/layout/hierarchy1"/>
    <dgm:cxn modelId="{7629CB36-017A-4E85-BE9A-96E3487E11B0}" type="presParOf" srcId="{90368234-4120-4525-80D7-E8EB3B254F4C}" destId="{0FA5AE3F-20A9-48F2-820C-946878DFE1B2}" srcOrd="1" destOrd="0" presId="urn:microsoft.com/office/officeart/2005/8/layout/hierarchy1"/>
    <dgm:cxn modelId="{396A1129-84D9-4E79-8C90-CD533C3047C6}" type="presParOf" srcId="{673A1727-7800-4DEC-BC7E-37284EA7B8C3}" destId="{283A821C-DB88-49B8-A0F7-CB966E831DB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9CEB512-38B4-4CF4-B78B-0A3EF1257BE4}" type="doc">
      <dgm:prSet loTypeId="urn:microsoft.com/office/officeart/2005/8/layout/hierarchy1" loCatId="hierarchy" qsTypeId="urn:microsoft.com/office/officeart/2005/8/quickstyle/simple3" qsCatId="simple" csTypeId="urn:microsoft.com/office/officeart/2005/8/colors/accent6_2" csCatId="accent6" phldr="1"/>
      <dgm:spPr/>
      <dgm:t>
        <a:bodyPr/>
        <a:lstStyle/>
        <a:p>
          <a:endParaRPr lang="en-US"/>
        </a:p>
      </dgm:t>
    </dgm:pt>
    <dgm:pt modelId="{62733F26-6907-4ED6-BAB7-F2601E10C953}">
      <dgm:prSet/>
      <dgm:spPr/>
      <dgm:t>
        <a:bodyPr/>
        <a:lstStyle/>
        <a:p>
          <a:r>
            <a:rPr lang="en-GB" dirty="0"/>
            <a:t>Corporate  Social Responsibility</a:t>
          </a:r>
          <a:endParaRPr lang="en-US" dirty="0"/>
        </a:p>
      </dgm:t>
    </dgm:pt>
    <dgm:pt modelId="{9C48FF6D-BAAE-47AE-85CF-AEAEAFF64082}" type="parTrans" cxnId="{4C6F5A78-EF08-4F53-9569-7BB203EB3790}">
      <dgm:prSet/>
      <dgm:spPr/>
      <dgm:t>
        <a:bodyPr/>
        <a:lstStyle/>
        <a:p>
          <a:endParaRPr lang="en-US"/>
        </a:p>
      </dgm:t>
    </dgm:pt>
    <dgm:pt modelId="{C161288E-5B72-41E2-960E-4DD4AC1CCA0D}" type="sibTrans" cxnId="{4C6F5A78-EF08-4F53-9569-7BB203EB3790}">
      <dgm:prSet/>
      <dgm:spPr/>
      <dgm:t>
        <a:bodyPr/>
        <a:lstStyle/>
        <a:p>
          <a:endParaRPr lang="en-US"/>
        </a:p>
      </dgm:t>
    </dgm:pt>
    <dgm:pt modelId="{43F9417F-D133-4CE2-8323-760FA5FE58D2}">
      <dgm:prSet/>
      <dgm:spPr/>
      <dgm:t>
        <a:bodyPr/>
        <a:lstStyle/>
        <a:p>
          <a:r>
            <a:rPr lang="en-GB"/>
            <a:t>Ethics </a:t>
          </a:r>
          <a:endParaRPr lang="en-US"/>
        </a:p>
      </dgm:t>
    </dgm:pt>
    <dgm:pt modelId="{5CD44299-D059-4365-89E1-ABFDFDF364BB}" type="parTrans" cxnId="{34B63108-57BC-4DA0-96C4-A2BC255F04B9}">
      <dgm:prSet/>
      <dgm:spPr/>
      <dgm:t>
        <a:bodyPr/>
        <a:lstStyle/>
        <a:p>
          <a:endParaRPr lang="en-US"/>
        </a:p>
      </dgm:t>
    </dgm:pt>
    <dgm:pt modelId="{55E6EE44-6CDA-4ED5-8AD2-D5778329A9FE}" type="sibTrans" cxnId="{34B63108-57BC-4DA0-96C4-A2BC255F04B9}">
      <dgm:prSet/>
      <dgm:spPr/>
      <dgm:t>
        <a:bodyPr/>
        <a:lstStyle/>
        <a:p>
          <a:endParaRPr lang="en-US"/>
        </a:p>
      </dgm:t>
    </dgm:pt>
    <dgm:pt modelId="{0B5A3521-8040-4DF5-BF37-26977B50A1DF}" type="pres">
      <dgm:prSet presAssocID="{19CEB512-38B4-4CF4-B78B-0A3EF1257BE4}" presName="hierChild1" presStyleCnt="0">
        <dgm:presLayoutVars>
          <dgm:chPref val="1"/>
          <dgm:dir/>
          <dgm:animOne val="branch"/>
          <dgm:animLvl val="lvl"/>
          <dgm:resizeHandles/>
        </dgm:presLayoutVars>
      </dgm:prSet>
      <dgm:spPr/>
    </dgm:pt>
    <dgm:pt modelId="{0A3C0282-C59D-4EE3-BE58-0E427DDD0282}" type="pres">
      <dgm:prSet presAssocID="{62733F26-6907-4ED6-BAB7-F2601E10C953}" presName="hierRoot1" presStyleCnt="0"/>
      <dgm:spPr/>
    </dgm:pt>
    <dgm:pt modelId="{6A0BADA0-0E34-4E87-8BFE-F9688F813C20}" type="pres">
      <dgm:prSet presAssocID="{62733F26-6907-4ED6-BAB7-F2601E10C953}" presName="composite" presStyleCnt="0"/>
      <dgm:spPr/>
    </dgm:pt>
    <dgm:pt modelId="{2096453D-178C-4109-9908-B24BE6865B1C}" type="pres">
      <dgm:prSet presAssocID="{62733F26-6907-4ED6-BAB7-F2601E10C953}" presName="background" presStyleLbl="node0" presStyleIdx="0" presStyleCnt="2"/>
      <dgm:spPr/>
    </dgm:pt>
    <dgm:pt modelId="{06C6A5E9-D7C2-4D29-89B7-4E58A75274EA}" type="pres">
      <dgm:prSet presAssocID="{62733F26-6907-4ED6-BAB7-F2601E10C953}" presName="text" presStyleLbl="fgAcc0" presStyleIdx="0" presStyleCnt="2">
        <dgm:presLayoutVars>
          <dgm:chPref val="3"/>
        </dgm:presLayoutVars>
      </dgm:prSet>
      <dgm:spPr/>
    </dgm:pt>
    <dgm:pt modelId="{1D8254FA-7DDA-4E0E-84EB-6E5CEA32D6CF}" type="pres">
      <dgm:prSet presAssocID="{62733F26-6907-4ED6-BAB7-F2601E10C953}" presName="hierChild2" presStyleCnt="0"/>
      <dgm:spPr/>
    </dgm:pt>
    <dgm:pt modelId="{636B2C42-100B-4E27-96F4-04BAC04A52C6}" type="pres">
      <dgm:prSet presAssocID="{43F9417F-D133-4CE2-8323-760FA5FE58D2}" presName="hierRoot1" presStyleCnt="0"/>
      <dgm:spPr/>
    </dgm:pt>
    <dgm:pt modelId="{118DA3CF-F63A-4F61-8708-1E5CCB3C7910}" type="pres">
      <dgm:prSet presAssocID="{43F9417F-D133-4CE2-8323-760FA5FE58D2}" presName="composite" presStyleCnt="0"/>
      <dgm:spPr/>
    </dgm:pt>
    <dgm:pt modelId="{2AC30B3A-68B0-45C9-B527-B3759C315D16}" type="pres">
      <dgm:prSet presAssocID="{43F9417F-D133-4CE2-8323-760FA5FE58D2}" presName="background" presStyleLbl="node0" presStyleIdx="1" presStyleCnt="2"/>
      <dgm:spPr/>
    </dgm:pt>
    <dgm:pt modelId="{2D1E1B75-1D8A-4D7F-B83F-8062AFB70EDF}" type="pres">
      <dgm:prSet presAssocID="{43F9417F-D133-4CE2-8323-760FA5FE58D2}" presName="text" presStyleLbl="fgAcc0" presStyleIdx="1" presStyleCnt="2">
        <dgm:presLayoutVars>
          <dgm:chPref val="3"/>
        </dgm:presLayoutVars>
      </dgm:prSet>
      <dgm:spPr/>
    </dgm:pt>
    <dgm:pt modelId="{FA6DC10D-0B44-40C6-ACF5-5FE5591AB071}" type="pres">
      <dgm:prSet presAssocID="{43F9417F-D133-4CE2-8323-760FA5FE58D2}" presName="hierChild2" presStyleCnt="0"/>
      <dgm:spPr/>
    </dgm:pt>
  </dgm:ptLst>
  <dgm:cxnLst>
    <dgm:cxn modelId="{34B63108-57BC-4DA0-96C4-A2BC255F04B9}" srcId="{19CEB512-38B4-4CF4-B78B-0A3EF1257BE4}" destId="{43F9417F-D133-4CE2-8323-760FA5FE58D2}" srcOrd="1" destOrd="0" parTransId="{5CD44299-D059-4365-89E1-ABFDFDF364BB}" sibTransId="{55E6EE44-6CDA-4ED5-8AD2-D5778329A9FE}"/>
    <dgm:cxn modelId="{EE4A4423-6846-48EE-9AFD-2EDDD55736B7}" type="presOf" srcId="{62733F26-6907-4ED6-BAB7-F2601E10C953}" destId="{06C6A5E9-D7C2-4D29-89B7-4E58A75274EA}" srcOrd="0" destOrd="0" presId="urn:microsoft.com/office/officeart/2005/8/layout/hierarchy1"/>
    <dgm:cxn modelId="{4C6F5A78-EF08-4F53-9569-7BB203EB3790}" srcId="{19CEB512-38B4-4CF4-B78B-0A3EF1257BE4}" destId="{62733F26-6907-4ED6-BAB7-F2601E10C953}" srcOrd="0" destOrd="0" parTransId="{9C48FF6D-BAAE-47AE-85CF-AEAEAFF64082}" sibTransId="{C161288E-5B72-41E2-960E-4DD4AC1CCA0D}"/>
    <dgm:cxn modelId="{827630A7-1BD6-4067-961D-3749FD477922}" type="presOf" srcId="{43F9417F-D133-4CE2-8323-760FA5FE58D2}" destId="{2D1E1B75-1D8A-4D7F-B83F-8062AFB70EDF}" srcOrd="0" destOrd="0" presId="urn:microsoft.com/office/officeart/2005/8/layout/hierarchy1"/>
    <dgm:cxn modelId="{899F4EC9-3140-4D0D-812F-4603AE1CF1F1}" type="presOf" srcId="{19CEB512-38B4-4CF4-B78B-0A3EF1257BE4}" destId="{0B5A3521-8040-4DF5-BF37-26977B50A1DF}" srcOrd="0" destOrd="0" presId="urn:microsoft.com/office/officeart/2005/8/layout/hierarchy1"/>
    <dgm:cxn modelId="{FE83EF59-5E26-44EE-936C-4C9ABF223396}" type="presParOf" srcId="{0B5A3521-8040-4DF5-BF37-26977B50A1DF}" destId="{0A3C0282-C59D-4EE3-BE58-0E427DDD0282}" srcOrd="0" destOrd="0" presId="urn:microsoft.com/office/officeart/2005/8/layout/hierarchy1"/>
    <dgm:cxn modelId="{5C25EB27-797D-4A46-94F1-26E96DEC5E45}" type="presParOf" srcId="{0A3C0282-C59D-4EE3-BE58-0E427DDD0282}" destId="{6A0BADA0-0E34-4E87-8BFE-F9688F813C20}" srcOrd="0" destOrd="0" presId="urn:microsoft.com/office/officeart/2005/8/layout/hierarchy1"/>
    <dgm:cxn modelId="{A3B5A13B-45EF-4411-B3E5-BDB262651743}" type="presParOf" srcId="{6A0BADA0-0E34-4E87-8BFE-F9688F813C20}" destId="{2096453D-178C-4109-9908-B24BE6865B1C}" srcOrd="0" destOrd="0" presId="urn:microsoft.com/office/officeart/2005/8/layout/hierarchy1"/>
    <dgm:cxn modelId="{D999E11C-82F8-42E5-8435-F0020DFE273A}" type="presParOf" srcId="{6A0BADA0-0E34-4E87-8BFE-F9688F813C20}" destId="{06C6A5E9-D7C2-4D29-89B7-4E58A75274EA}" srcOrd="1" destOrd="0" presId="urn:microsoft.com/office/officeart/2005/8/layout/hierarchy1"/>
    <dgm:cxn modelId="{6C8F2AE4-176D-4BFD-B963-569145BC8634}" type="presParOf" srcId="{0A3C0282-C59D-4EE3-BE58-0E427DDD0282}" destId="{1D8254FA-7DDA-4E0E-84EB-6E5CEA32D6CF}" srcOrd="1" destOrd="0" presId="urn:microsoft.com/office/officeart/2005/8/layout/hierarchy1"/>
    <dgm:cxn modelId="{D01AD18C-1CD7-4E8A-A8A9-96621BD54691}" type="presParOf" srcId="{0B5A3521-8040-4DF5-BF37-26977B50A1DF}" destId="{636B2C42-100B-4E27-96F4-04BAC04A52C6}" srcOrd="1" destOrd="0" presId="urn:microsoft.com/office/officeart/2005/8/layout/hierarchy1"/>
    <dgm:cxn modelId="{DCA7A918-14CD-49F5-95DE-1689AC5FFF1B}" type="presParOf" srcId="{636B2C42-100B-4E27-96F4-04BAC04A52C6}" destId="{118DA3CF-F63A-4F61-8708-1E5CCB3C7910}" srcOrd="0" destOrd="0" presId="urn:microsoft.com/office/officeart/2005/8/layout/hierarchy1"/>
    <dgm:cxn modelId="{09F50AC8-F724-42E3-AD0B-AA1404430861}" type="presParOf" srcId="{118DA3CF-F63A-4F61-8708-1E5CCB3C7910}" destId="{2AC30B3A-68B0-45C9-B527-B3759C315D16}" srcOrd="0" destOrd="0" presId="urn:microsoft.com/office/officeart/2005/8/layout/hierarchy1"/>
    <dgm:cxn modelId="{1408036F-CB3E-4D06-948E-5BDD635DBCEF}" type="presParOf" srcId="{118DA3CF-F63A-4F61-8708-1E5CCB3C7910}" destId="{2D1E1B75-1D8A-4D7F-B83F-8062AFB70EDF}" srcOrd="1" destOrd="0" presId="urn:microsoft.com/office/officeart/2005/8/layout/hierarchy1"/>
    <dgm:cxn modelId="{80E30C4A-7BE7-46C0-AE7E-06A0EB2135F2}" type="presParOf" srcId="{636B2C42-100B-4E27-96F4-04BAC04A52C6}" destId="{FA6DC10D-0B44-40C6-ACF5-5FE5591AB07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B14DBD5-49B9-4091-82BF-5AC5B8BE71C9}" type="doc">
      <dgm:prSet loTypeId="urn:microsoft.com/office/officeart/2016/7/layout/RepeatingBendingProcessNew" loCatId="process" qsTypeId="urn:microsoft.com/office/officeart/2005/8/quickstyle/simple5" qsCatId="simple" csTypeId="urn:microsoft.com/office/officeart/2005/8/colors/accent3_1" csCatId="accent3" phldr="1"/>
      <dgm:spPr/>
      <dgm:t>
        <a:bodyPr/>
        <a:lstStyle/>
        <a:p>
          <a:endParaRPr lang="en-US"/>
        </a:p>
      </dgm:t>
    </dgm:pt>
    <dgm:pt modelId="{491058AA-B168-449E-AA03-FC08FFEFAFE1}">
      <dgm:prSet/>
      <dgm:spPr/>
      <dgm:t>
        <a:bodyPr/>
        <a:lstStyle/>
        <a:p>
          <a:r>
            <a:rPr lang="en-GB"/>
            <a:t>Social Responsibilities</a:t>
          </a:r>
          <a:endParaRPr lang="en-US"/>
        </a:p>
      </dgm:t>
    </dgm:pt>
    <dgm:pt modelId="{95635D19-7261-4043-BB9A-07574E2627B8}" type="parTrans" cxnId="{050FC8E5-16C1-45D4-AE5A-F37AB0673888}">
      <dgm:prSet/>
      <dgm:spPr/>
      <dgm:t>
        <a:bodyPr/>
        <a:lstStyle/>
        <a:p>
          <a:endParaRPr lang="en-US"/>
        </a:p>
      </dgm:t>
    </dgm:pt>
    <dgm:pt modelId="{F73C136A-7680-4D0A-BDF7-528C154A078A}" type="sibTrans" cxnId="{050FC8E5-16C1-45D4-AE5A-F37AB0673888}">
      <dgm:prSet/>
      <dgm:spPr/>
      <dgm:t>
        <a:bodyPr/>
        <a:lstStyle/>
        <a:p>
          <a:endParaRPr lang="en-US"/>
        </a:p>
      </dgm:t>
    </dgm:pt>
    <dgm:pt modelId="{5B665A86-E159-4BC8-A1CF-AE24AE3B445E}">
      <dgm:prSet/>
      <dgm:spPr/>
      <dgm:t>
        <a:bodyPr/>
        <a:lstStyle/>
        <a:p>
          <a:r>
            <a:rPr lang="en-GB"/>
            <a:t>Human Rights Policies</a:t>
          </a:r>
          <a:endParaRPr lang="en-US"/>
        </a:p>
      </dgm:t>
    </dgm:pt>
    <dgm:pt modelId="{09A11864-0973-43A7-B36E-86E98CB36222}" type="parTrans" cxnId="{B13AD5D3-394D-4260-B252-D83C255A8D60}">
      <dgm:prSet/>
      <dgm:spPr/>
      <dgm:t>
        <a:bodyPr/>
        <a:lstStyle/>
        <a:p>
          <a:endParaRPr lang="en-US"/>
        </a:p>
      </dgm:t>
    </dgm:pt>
    <dgm:pt modelId="{4F39871E-53E0-4DD3-B3A8-0FBFF014471D}" type="sibTrans" cxnId="{B13AD5D3-394D-4260-B252-D83C255A8D60}">
      <dgm:prSet/>
      <dgm:spPr/>
      <dgm:t>
        <a:bodyPr/>
        <a:lstStyle/>
        <a:p>
          <a:endParaRPr lang="en-US"/>
        </a:p>
      </dgm:t>
    </dgm:pt>
    <dgm:pt modelId="{967D09EC-0B4C-4D3B-9EAF-06A3819B800E}" type="pres">
      <dgm:prSet presAssocID="{1B14DBD5-49B9-4091-82BF-5AC5B8BE71C9}" presName="Name0" presStyleCnt="0">
        <dgm:presLayoutVars>
          <dgm:dir/>
          <dgm:resizeHandles val="exact"/>
        </dgm:presLayoutVars>
      </dgm:prSet>
      <dgm:spPr/>
    </dgm:pt>
    <dgm:pt modelId="{DFAC8699-B9FC-460A-9A7E-CE7BEC60E907}" type="pres">
      <dgm:prSet presAssocID="{491058AA-B168-449E-AA03-FC08FFEFAFE1}" presName="node" presStyleLbl="node1" presStyleIdx="0" presStyleCnt="2">
        <dgm:presLayoutVars>
          <dgm:bulletEnabled val="1"/>
        </dgm:presLayoutVars>
      </dgm:prSet>
      <dgm:spPr/>
    </dgm:pt>
    <dgm:pt modelId="{004D647A-2787-430A-AEE3-24A7EE58FE43}" type="pres">
      <dgm:prSet presAssocID="{F73C136A-7680-4D0A-BDF7-528C154A078A}" presName="sibTrans" presStyleLbl="sibTrans1D1" presStyleIdx="0" presStyleCnt="1"/>
      <dgm:spPr/>
    </dgm:pt>
    <dgm:pt modelId="{DFB72EEE-4766-4E51-8053-D0562E72CEED}" type="pres">
      <dgm:prSet presAssocID="{F73C136A-7680-4D0A-BDF7-528C154A078A}" presName="connectorText" presStyleLbl="sibTrans1D1" presStyleIdx="0" presStyleCnt="1"/>
      <dgm:spPr/>
    </dgm:pt>
    <dgm:pt modelId="{CAC4C8B7-6ADE-49C3-A943-3ABB5190A34C}" type="pres">
      <dgm:prSet presAssocID="{5B665A86-E159-4BC8-A1CF-AE24AE3B445E}" presName="node" presStyleLbl="node1" presStyleIdx="1" presStyleCnt="2">
        <dgm:presLayoutVars>
          <dgm:bulletEnabled val="1"/>
        </dgm:presLayoutVars>
      </dgm:prSet>
      <dgm:spPr/>
    </dgm:pt>
  </dgm:ptLst>
  <dgm:cxnLst>
    <dgm:cxn modelId="{3F8FD908-4108-4E8B-91CB-93B81BC5EAC2}" type="presOf" srcId="{491058AA-B168-449E-AA03-FC08FFEFAFE1}" destId="{DFAC8699-B9FC-460A-9A7E-CE7BEC60E907}" srcOrd="0" destOrd="0" presId="urn:microsoft.com/office/officeart/2016/7/layout/RepeatingBendingProcessNew"/>
    <dgm:cxn modelId="{BAAF2F37-F2D6-43D8-96BF-DE6F5B4FAB30}" type="presOf" srcId="{F73C136A-7680-4D0A-BDF7-528C154A078A}" destId="{004D647A-2787-430A-AEE3-24A7EE58FE43}" srcOrd="0" destOrd="0" presId="urn:microsoft.com/office/officeart/2016/7/layout/RepeatingBendingProcessNew"/>
    <dgm:cxn modelId="{802EC23C-1E96-4BEC-8BD5-5C80D6F6E50B}" type="presOf" srcId="{1B14DBD5-49B9-4091-82BF-5AC5B8BE71C9}" destId="{967D09EC-0B4C-4D3B-9EAF-06A3819B800E}" srcOrd="0" destOrd="0" presId="urn:microsoft.com/office/officeart/2016/7/layout/RepeatingBendingProcessNew"/>
    <dgm:cxn modelId="{10331C7C-34A7-4BFC-8C90-28E8F91A99A6}" type="presOf" srcId="{5B665A86-E159-4BC8-A1CF-AE24AE3B445E}" destId="{CAC4C8B7-6ADE-49C3-A943-3ABB5190A34C}" srcOrd="0" destOrd="0" presId="urn:microsoft.com/office/officeart/2016/7/layout/RepeatingBendingProcessNew"/>
    <dgm:cxn modelId="{83A50EC1-C43D-44BF-AFA3-839B299A8A98}" type="presOf" srcId="{F73C136A-7680-4D0A-BDF7-528C154A078A}" destId="{DFB72EEE-4766-4E51-8053-D0562E72CEED}" srcOrd="1" destOrd="0" presId="urn:microsoft.com/office/officeart/2016/7/layout/RepeatingBendingProcessNew"/>
    <dgm:cxn modelId="{B13AD5D3-394D-4260-B252-D83C255A8D60}" srcId="{1B14DBD5-49B9-4091-82BF-5AC5B8BE71C9}" destId="{5B665A86-E159-4BC8-A1CF-AE24AE3B445E}" srcOrd="1" destOrd="0" parTransId="{09A11864-0973-43A7-B36E-86E98CB36222}" sibTransId="{4F39871E-53E0-4DD3-B3A8-0FBFF014471D}"/>
    <dgm:cxn modelId="{050FC8E5-16C1-45D4-AE5A-F37AB0673888}" srcId="{1B14DBD5-49B9-4091-82BF-5AC5B8BE71C9}" destId="{491058AA-B168-449E-AA03-FC08FFEFAFE1}" srcOrd="0" destOrd="0" parTransId="{95635D19-7261-4043-BB9A-07574E2627B8}" sibTransId="{F73C136A-7680-4D0A-BDF7-528C154A078A}"/>
    <dgm:cxn modelId="{2EFCBB04-1BD2-4D6E-8C22-5FF26ACB9ADB}" type="presParOf" srcId="{967D09EC-0B4C-4D3B-9EAF-06A3819B800E}" destId="{DFAC8699-B9FC-460A-9A7E-CE7BEC60E907}" srcOrd="0" destOrd="0" presId="urn:microsoft.com/office/officeart/2016/7/layout/RepeatingBendingProcessNew"/>
    <dgm:cxn modelId="{138276CB-E814-4C3B-A329-2308F2DCAF70}" type="presParOf" srcId="{967D09EC-0B4C-4D3B-9EAF-06A3819B800E}" destId="{004D647A-2787-430A-AEE3-24A7EE58FE43}" srcOrd="1" destOrd="0" presId="urn:microsoft.com/office/officeart/2016/7/layout/RepeatingBendingProcessNew"/>
    <dgm:cxn modelId="{A90C81BE-6639-4AA9-8788-76716FA40F2E}" type="presParOf" srcId="{004D647A-2787-430A-AEE3-24A7EE58FE43}" destId="{DFB72EEE-4766-4E51-8053-D0562E72CEED}" srcOrd="0" destOrd="0" presId="urn:microsoft.com/office/officeart/2016/7/layout/RepeatingBendingProcessNew"/>
    <dgm:cxn modelId="{C7B2EAE6-6CF3-410C-AFC0-5B85F4B2D30A}" type="presParOf" srcId="{967D09EC-0B4C-4D3B-9EAF-06A3819B800E}" destId="{CAC4C8B7-6ADE-49C3-A943-3ABB5190A34C}" srcOrd="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482C2F1-119E-4698-B5AB-E177CFF72AB0}"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20C1B2BD-4103-41EF-B34F-65F28E2DD95C}">
      <dgm:prSet/>
      <dgm:spPr/>
      <dgm:t>
        <a:bodyPr/>
        <a:lstStyle/>
        <a:p>
          <a:r>
            <a:rPr lang="en-GB" dirty="0"/>
            <a:t>Recycling and Packaging</a:t>
          </a:r>
          <a:endParaRPr lang="en-US" dirty="0"/>
        </a:p>
      </dgm:t>
    </dgm:pt>
    <dgm:pt modelId="{DB1344E9-8339-4DD0-B536-1EF1D1B20DC7}" type="parTrans" cxnId="{795C6B00-FCF8-4D45-8499-4B9FCD58F56C}">
      <dgm:prSet/>
      <dgm:spPr/>
      <dgm:t>
        <a:bodyPr/>
        <a:lstStyle/>
        <a:p>
          <a:endParaRPr lang="en-US"/>
        </a:p>
      </dgm:t>
    </dgm:pt>
    <dgm:pt modelId="{3F81B173-6295-43C2-B448-26D5002230A7}" type="sibTrans" cxnId="{795C6B00-FCF8-4D45-8499-4B9FCD58F56C}">
      <dgm:prSet/>
      <dgm:spPr/>
      <dgm:t>
        <a:bodyPr/>
        <a:lstStyle/>
        <a:p>
          <a:endParaRPr lang="en-US"/>
        </a:p>
      </dgm:t>
    </dgm:pt>
    <dgm:pt modelId="{18A3410F-B0A8-4CA9-900F-7344F399EFB6}">
      <dgm:prSet/>
      <dgm:spPr/>
      <dgm:t>
        <a:bodyPr/>
        <a:lstStyle/>
        <a:p>
          <a:r>
            <a:rPr lang="en-US" dirty="0"/>
            <a:t>Empowering Women</a:t>
          </a:r>
        </a:p>
      </dgm:t>
    </dgm:pt>
    <dgm:pt modelId="{DCE69B06-BE38-43F3-9A93-25C9F642FF65}" type="parTrans" cxnId="{6DD21827-8192-45BF-B55C-42B1FD3DA584}">
      <dgm:prSet/>
      <dgm:spPr/>
      <dgm:t>
        <a:bodyPr/>
        <a:lstStyle/>
        <a:p>
          <a:endParaRPr lang="en-US"/>
        </a:p>
      </dgm:t>
    </dgm:pt>
    <dgm:pt modelId="{7510A52F-C13F-46B0-8C2B-4280554A9766}" type="sibTrans" cxnId="{6DD21827-8192-45BF-B55C-42B1FD3DA584}">
      <dgm:prSet/>
      <dgm:spPr/>
      <dgm:t>
        <a:bodyPr/>
        <a:lstStyle/>
        <a:p>
          <a:endParaRPr lang="en-US"/>
        </a:p>
      </dgm:t>
    </dgm:pt>
    <dgm:pt modelId="{E514687D-D3F6-4902-8856-2B05B54F9854}">
      <dgm:prSet/>
      <dgm:spPr/>
      <dgm:t>
        <a:bodyPr/>
        <a:lstStyle/>
        <a:p>
          <a:r>
            <a:rPr lang="en-GB" dirty="0"/>
            <a:t>Water Stewardship</a:t>
          </a:r>
          <a:endParaRPr lang="en-US" dirty="0"/>
        </a:p>
      </dgm:t>
    </dgm:pt>
    <dgm:pt modelId="{5EAD9610-7DF9-41DF-B99A-E6AD19D96E99}" type="parTrans" cxnId="{55F20FF7-6313-45C9-B53B-8E703DA12F72}">
      <dgm:prSet/>
      <dgm:spPr/>
      <dgm:t>
        <a:bodyPr/>
        <a:lstStyle/>
        <a:p>
          <a:endParaRPr lang="en-US"/>
        </a:p>
      </dgm:t>
    </dgm:pt>
    <dgm:pt modelId="{E58416F9-4A3F-4F9B-9876-BD7D9B65926E}" type="sibTrans" cxnId="{55F20FF7-6313-45C9-B53B-8E703DA12F72}">
      <dgm:prSet/>
      <dgm:spPr/>
      <dgm:t>
        <a:bodyPr/>
        <a:lstStyle/>
        <a:p>
          <a:endParaRPr lang="en-US"/>
        </a:p>
      </dgm:t>
    </dgm:pt>
    <dgm:pt modelId="{12E45145-CF7B-4BFA-BC91-A7B74E68EB37}" type="pres">
      <dgm:prSet presAssocID="{4482C2F1-119E-4698-B5AB-E177CFF72AB0}" presName="linear" presStyleCnt="0">
        <dgm:presLayoutVars>
          <dgm:animLvl val="lvl"/>
          <dgm:resizeHandles val="exact"/>
        </dgm:presLayoutVars>
      </dgm:prSet>
      <dgm:spPr/>
    </dgm:pt>
    <dgm:pt modelId="{41D53273-E392-4FB0-9EE1-AD73973C1A4B}" type="pres">
      <dgm:prSet presAssocID="{20C1B2BD-4103-41EF-B34F-65F28E2DD95C}" presName="parentText" presStyleLbl="node1" presStyleIdx="0" presStyleCnt="3">
        <dgm:presLayoutVars>
          <dgm:chMax val="0"/>
          <dgm:bulletEnabled val="1"/>
        </dgm:presLayoutVars>
      </dgm:prSet>
      <dgm:spPr/>
    </dgm:pt>
    <dgm:pt modelId="{50E92B44-AC4E-4FB7-851A-74866C0C4B0E}" type="pres">
      <dgm:prSet presAssocID="{3F81B173-6295-43C2-B448-26D5002230A7}" presName="spacer" presStyleCnt="0"/>
      <dgm:spPr/>
    </dgm:pt>
    <dgm:pt modelId="{6C5F238E-3751-4A78-9DEE-A979F333BCB2}" type="pres">
      <dgm:prSet presAssocID="{18A3410F-B0A8-4CA9-900F-7344F399EFB6}" presName="parentText" presStyleLbl="node1" presStyleIdx="1" presStyleCnt="3">
        <dgm:presLayoutVars>
          <dgm:chMax val="0"/>
          <dgm:bulletEnabled val="1"/>
        </dgm:presLayoutVars>
      </dgm:prSet>
      <dgm:spPr/>
    </dgm:pt>
    <dgm:pt modelId="{51851CC8-30FF-41D5-A1D2-0108E5A39C6B}" type="pres">
      <dgm:prSet presAssocID="{7510A52F-C13F-46B0-8C2B-4280554A9766}" presName="spacer" presStyleCnt="0"/>
      <dgm:spPr/>
    </dgm:pt>
    <dgm:pt modelId="{26DC02FB-5412-4802-9A9E-A7C2FF5B198D}" type="pres">
      <dgm:prSet presAssocID="{E514687D-D3F6-4902-8856-2B05B54F9854}" presName="parentText" presStyleLbl="node1" presStyleIdx="2" presStyleCnt="3">
        <dgm:presLayoutVars>
          <dgm:chMax val="0"/>
          <dgm:bulletEnabled val="1"/>
        </dgm:presLayoutVars>
      </dgm:prSet>
      <dgm:spPr/>
    </dgm:pt>
  </dgm:ptLst>
  <dgm:cxnLst>
    <dgm:cxn modelId="{795C6B00-FCF8-4D45-8499-4B9FCD58F56C}" srcId="{4482C2F1-119E-4698-B5AB-E177CFF72AB0}" destId="{20C1B2BD-4103-41EF-B34F-65F28E2DD95C}" srcOrd="0" destOrd="0" parTransId="{DB1344E9-8339-4DD0-B536-1EF1D1B20DC7}" sibTransId="{3F81B173-6295-43C2-B448-26D5002230A7}"/>
    <dgm:cxn modelId="{FEC9EE20-3D35-4C63-8EE9-B65DE3150995}" type="presOf" srcId="{E514687D-D3F6-4902-8856-2B05B54F9854}" destId="{26DC02FB-5412-4802-9A9E-A7C2FF5B198D}" srcOrd="0" destOrd="0" presId="urn:microsoft.com/office/officeart/2005/8/layout/vList2"/>
    <dgm:cxn modelId="{6DD21827-8192-45BF-B55C-42B1FD3DA584}" srcId="{4482C2F1-119E-4698-B5AB-E177CFF72AB0}" destId="{18A3410F-B0A8-4CA9-900F-7344F399EFB6}" srcOrd="1" destOrd="0" parTransId="{DCE69B06-BE38-43F3-9A93-25C9F642FF65}" sibTransId="{7510A52F-C13F-46B0-8C2B-4280554A9766}"/>
    <dgm:cxn modelId="{530492A5-4AC9-443B-8A39-E581AC3FF556}" type="presOf" srcId="{4482C2F1-119E-4698-B5AB-E177CFF72AB0}" destId="{12E45145-CF7B-4BFA-BC91-A7B74E68EB37}" srcOrd="0" destOrd="0" presId="urn:microsoft.com/office/officeart/2005/8/layout/vList2"/>
    <dgm:cxn modelId="{D99343AE-67CE-4A2B-9A40-3276E92B232D}" type="presOf" srcId="{20C1B2BD-4103-41EF-B34F-65F28E2DD95C}" destId="{41D53273-E392-4FB0-9EE1-AD73973C1A4B}" srcOrd="0" destOrd="0" presId="urn:microsoft.com/office/officeart/2005/8/layout/vList2"/>
    <dgm:cxn modelId="{900638F5-52C4-4737-AFC9-0FA1533D32D6}" type="presOf" srcId="{18A3410F-B0A8-4CA9-900F-7344F399EFB6}" destId="{6C5F238E-3751-4A78-9DEE-A979F333BCB2}" srcOrd="0" destOrd="0" presId="urn:microsoft.com/office/officeart/2005/8/layout/vList2"/>
    <dgm:cxn modelId="{55F20FF7-6313-45C9-B53B-8E703DA12F72}" srcId="{4482C2F1-119E-4698-B5AB-E177CFF72AB0}" destId="{E514687D-D3F6-4902-8856-2B05B54F9854}" srcOrd="2" destOrd="0" parTransId="{5EAD9610-7DF9-41DF-B99A-E6AD19D96E99}" sibTransId="{E58416F9-4A3F-4F9B-9876-BD7D9B65926E}"/>
    <dgm:cxn modelId="{B3D54EDD-0E04-40DF-B5EF-A0652392C03D}" type="presParOf" srcId="{12E45145-CF7B-4BFA-BC91-A7B74E68EB37}" destId="{41D53273-E392-4FB0-9EE1-AD73973C1A4B}" srcOrd="0" destOrd="0" presId="urn:microsoft.com/office/officeart/2005/8/layout/vList2"/>
    <dgm:cxn modelId="{5CAA5508-BC4E-4017-A4E3-80A4CB400638}" type="presParOf" srcId="{12E45145-CF7B-4BFA-BC91-A7B74E68EB37}" destId="{50E92B44-AC4E-4FB7-851A-74866C0C4B0E}" srcOrd="1" destOrd="0" presId="urn:microsoft.com/office/officeart/2005/8/layout/vList2"/>
    <dgm:cxn modelId="{282F1439-0BAA-4AF9-AB77-27880CAC4CCC}" type="presParOf" srcId="{12E45145-CF7B-4BFA-BC91-A7B74E68EB37}" destId="{6C5F238E-3751-4A78-9DEE-A979F333BCB2}" srcOrd="2" destOrd="0" presId="urn:microsoft.com/office/officeart/2005/8/layout/vList2"/>
    <dgm:cxn modelId="{E00029E3-9426-473D-AB38-378328590FDB}" type="presParOf" srcId="{12E45145-CF7B-4BFA-BC91-A7B74E68EB37}" destId="{51851CC8-30FF-41D5-A1D2-0108E5A39C6B}" srcOrd="3" destOrd="0" presId="urn:microsoft.com/office/officeart/2005/8/layout/vList2"/>
    <dgm:cxn modelId="{AC011CFF-597F-495F-895B-2512624E2460}" type="presParOf" srcId="{12E45145-CF7B-4BFA-BC91-A7B74E68EB37}" destId="{26DC02FB-5412-4802-9A9E-A7C2FF5B198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427E27-C763-41DF-A192-B1D6689B223F}">
      <dsp:nvSpPr>
        <dsp:cNvPr id="0" name=""/>
        <dsp:cNvSpPr/>
      </dsp:nvSpPr>
      <dsp:spPr>
        <a:xfrm>
          <a:off x="0" y="0"/>
          <a:ext cx="10515600" cy="4011240"/>
        </a:xfrm>
        <a:prstGeom prst="rect">
          <a:avLst/>
        </a:prstGeom>
        <a:solidFill>
          <a:schemeClr val="lt1">
            <a:alpha val="90000"/>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16127" tIns="583184" rIns="816127" bIns="199136" numCol="1" spcCol="1270" anchor="t" anchorCtr="0">
          <a:noAutofit/>
        </a:bodyPr>
        <a:lstStyle/>
        <a:p>
          <a:pPr marL="285750" lvl="1" indent="-285750" algn="l" defTabSz="1244600">
            <a:lnSpc>
              <a:spcPct val="90000"/>
            </a:lnSpc>
            <a:spcBef>
              <a:spcPct val="0"/>
            </a:spcBef>
            <a:spcAft>
              <a:spcPct val="15000"/>
            </a:spcAft>
            <a:buChar char="•"/>
          </a:pPr>
          <a:r>
            <a:rPr lang="en-GB" sz="2800" b="1" kern="1200" dirty="0"/>
            <a:t>“WE FOCUSED ON DRIVING REVENUE AND PROFIT GROWTH</a:t>
          </a:r>
          <a:endParaRPr lang="en-US" sz="2800" kern="1200" dirty="0"/>
        </a:p>
        <a:p>
          <a:pPr marL="285750" lvl="1" indent="-285750" algn="l" defTabSz="1244600">
            <a:lnSpc>
              <a:spcPct val="90000"/>
            </a:lnSpc>
            <a:spcBef>
              <a:spcPct val="0"/>
            </a:spcBef>
            <a:spcAft>
              <a:spcPct val="15000"/>
            </a:spcAft>
            <a:buChar char="•"/>
          </a:pPr>
          <a:r>
            <a:rPr lang="en-GB" sz="2800" b="1" kern="1200" dirty="0"/>
            <a:t>WE INVESTED IN OUR BRANDS AND BUSINESS</a:t>
          </a:r>
          <a:endParaRPr lang="en-US" sz="2800" kern="1200" dirty="0"/>
        </a:p>
        <a:p>
          <a:pPr marL="285750" lvl="1" indent="-285750" algn="l" defTabSz="1244600">
            <a:lnSpc>
              <a:spcPct val="90000"/>
            </a:lnSpc>
            <a:spcBef>
              <a:spcPct val="0"/>
            </a:spcBef>
            <a:spcAft>
              <a:spcPct val="15000"/>
            </a:spcAft>
            <a:buChar char="•"/>
          </a:pPr>
          <a:r>
            <a:rPr lang="en-GB" sz="2800" b="1" kern="1200" dirty="0"/>
            <a:t>WE BECAME MORE EFFICIENT</a:t>
          </a:r>
          <a:endParaRPr lang="en-US" sz="2800" kern="1200" dirty="0"/>
        </a:p>
        <a:p>
          <a:pPr marL="285750" lvl="1" indent="-285750" algn="l" defTabSz="1244600">
            <a:lnSpc>
              <a:spcPct val="90000"/>
            </a:lnSpc>
            <a:spcBef>
              <a:spcPct val="0"/>
            </a:spcBef>
            <a:spcAft>
              <a:spcPct val="15000"/>
            </a:spcAft>
            <a:buChar char="•"/>
          </a:pPr>
          <a:r>
            <a:rPr lang="en-GB" sz="2800" b="1" kern="1200" dirty="0"/>
            <a:t>WE SIMPLIFIED OUR COMPANY</a:t>
          </a:r>
          <a:endParaRPr lang="en-US" sz="2800" kern="1200" dirty="0"/>
        </a:p>
        <a:p>
          <a:pPr marL="285750" lvl="1" indent="-285750" algn="l" defTabSz="1244600">
            <a:lnSpc>
              <a:spcPct val="90000"/>
            </a:lnSpc>
            <a:spcBef>
              <a:spcPct val="0"/>
            </a:spcBef>
            <a:spcAft>
              <a:spcPct val="15000"/>
            </a:spcAft>
            <a:buChar char="•"/>
          </a:pPr>
          <a:r>
            <a:rPr lang="en-GB" sz="2800" b="1" kern="1200" dirty="0"/>
            <a:t>WE REFOCUSED ON OUR CORE BUSINESS MODEL”</a:t>
          </a:r>
          <a:endParaRPr lang="en-US" sz="2800" kern="1200" dirty="0"/>
        </a:p>
      </dsp:txBody>
      <dsp:txXfrm>
        <a:off x="0" y="0"/>
        <a:ext cx="10515600" cy="4011240"/>
      </dsp:txXfrm>
    </dsp:sp>
    <dsp:sp modelId="{AB5A3AD4-D5B6-4B45-BDA5-9C4ED18D610C}">
      <dsp:nvSpPr>
        <dsp:cNvPr id="0" name=""/>
        <dsp:cNvSpPr/>
      </dsp:nvSpPr>
      <dsp:spPr>
        <a:xfrm flipV="1">
          <a:off x="525780" y="373342"/>
          <a:ext cx="2103088" cy="111560"/>
        </a:xfrm>
        <a:prstGeom prst="roundRect">
          <a:avLst/>
        </a:prstGeom>
        <a:solidFill>
          <a:schemeClr val="accent3">
            <a:shade val="8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244600">
            <a:lnSpc>
              <a:spcPct val="90000"/>
            </a:lnSpc>
            <a:spcBef>
              <a:spcPct val="0"/>
            </a:spcBef>
            <a:spcAft>
              <a:spcPct val="35000"/>
            </a:spcAft>
            <a:buNone/>
          </a:pPr>
          <a:endParaRPr lang="en-US" sz="2800" kern="1200" dirty="0"/>
        </a:p>
      </dsp:txBody>
      <dsp:txXfrm rot="10800000">
        <a:off x="531226" y="378788"/>
        <a:ext cx="2092196" cy="1006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33E522-EA59-4EFB-B2CE-34674D74C7DD}">
      <dsp:nvSpPr>
        <dsp:cNvPr id="0" name=""/>
        <dsp:cNvSpPr/>
      </dsp:nvSpPr>
      <dsp:spPr>
        <a:xfrm>
          <a:off x="5135340" y="1401461"/>
          <a:ext cx="1347054" cy="641075"/>
        </a:xfrm>
        <a:custGeom>
          <a:avLst/>
          <a:gdLst/>
          <a:ahLst/>
          <a:cxnLst/>
          <a:rect l="0" t="0" r="0" b="0"/>
          <a:pathLst>
            <a:path>
              <a:moveTo>
                <a:pt x="0" y="0"/>
              </a:moveTo>
              <a:lnTo>
                <a:pt x="0" y="436874"/>
              </a:lnTo>
              <a:lnTo>
                <a:pt x="1347054" y="436874"/>
              </a:lnTo>
              <a:lnTo>
                <a:pt x="1347054" y="641075"/>
              </a:lnTo>
            </a:path>
          </a:pathLst>
        </a:custGeom>
        <a:noFill/>
        <a:ln w="127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D060C9A-6962-4059-8B95-33EAB1335186}">
      <dsp:nvSpPr>
        <dsp:cNvPr id="0" name=""/>
        <dsp:cNvSpPr/>
      </dsp:nvSpPr>
      <dsp:spPr>
        <a:xfrm>
          <a:off x="3788285" y="1401461"/>
          <a:ext cx="1347054" cy="641075"/>
        </a:xfrm>
        <a:custGeom>
          <a:avLst/>
          <a:gdLst/>
          <a:ahLst/>
          <a:cxnLst/>
          <a:rect l="0" t="0" r="0" b="0"/>
          <a:pathLst>
            <a:path>
              <a:moveTo>
                <a:pt x="1347054" y="0"/>
              </a:moveTo>
              <a:lnTo>
                <a:pt x="1347054" y="436874"/>
              </a:lnTo>
              <a:lnTo>
                <a:pt x="0" y="436874"/>
              </a:lnTo>
              <a:lnTo>
                <a:pt x="0" y="641075"/>
              </a:lnTo>
            </a:path>
          </a:pathLst>
        </a:custGeom>
        <a:noFill/>
        <a:ln w="127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30E9218-7DEF-4D94-AAAF-ACB4233F8AD0}">
      <dsp:nvSpPr>
        <dsp:cNvPr id="0" name=""/>
        <dsp:cNvSpPr/>
      </dsp:nvSpPr>
      <dsp:spPr>
        <a:xfrm>
          <a:off x="4033204" y="1749"/>
          <a:ext cx="2204271" cy="1399712"/>
        </a:xfrm>
        <a:prstGeom prst="roundRect">
          <a:avLst>
            <a:gd name="adj" fmla="val 10000"/>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0A1BB33-D8BE-4E9A-ACD8-F01415A827F3}">
      <dsp:nvSpPr>
        <dsp:cNvPr id="0" name=""/>
        <dsp:cNvSpPr/>
      </dsp:nvSpPr>
      <dsp:spPr>
        <a:xfrm>
          <a:off x="4278123" y="234422"/>
          <a:ext cx="2204271" cy="1399712"/>
        </a:xfrm>
        <a:prstGeom prst="roundRect">
          <a:avLst>
            <a:gd name="adj" fmla="val 10000"/>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endParaRPr lang="en-US" sz="2900" kern="1200" dirty="0"/>
        </a:p>
      </dsp:txBody>
      <dsp:txXfrm>
        <a:off x="4319119" y="275418"/>
        <a:ext cx="2122279" cy="1317720"/>
      </dsp:txXfrm>
    </dsp:sp>
    <dsp:sp modelId="{26C78C67-553E-44CD-B22B-63F6DAF459CB}">
      <dsp:nvSpPr>
        <dsp:cNvPr id="0" name=""/>
        <dsp:cNvSpPr/>
      </dsp:nvSpPr>
      <dsp:spPr>
        <a:xfrm>
          <a:off x="2686150" y="2042536"/>
          <a:ext cx="2204271" cy="1399712"/>
        </a:xfrm>
        <a:prstGeom prst="roundRect">
          <a:avLst>
            <a:gd name="adj" fmla="val 10000"/>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B597873-B5C9-47F9-8829-5749CCBD4EBF}">
      <dsp:nvSpPr>
        <dsp:cNvPr id="0" name=""/>
        <dsp:cNvSpPr/>
      </dsp:nvSpPr>
      <dsp:spPr>
        <a:xfrm>
          <a:off x="2931069" y="2275209"/>
          <a:ext cx="2204271" cy="1399712"/>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Importance of strategy</a:t>
          </a:r>
          <a:endParaRPr lang="en-US" sz="2900" kern="1200"/>
        </a:p>
      </dsp:txBody>
      <dsp:txXfrm>
        <a:off x="2972065" y="2316205"/>
        <a:ext cx="2122279" cy="1317720"/>
      </dsp:txXfrm>
    </dsp:sp>
    <dsp:sp modelId="{5F259E6F-8107-49ED-9A6E-21B69F628AD6}">
      <dsp:nvSpPr>
        <dsp:cNvPr id="0" name=""/>
        <dsp:cNvSpPr/>
      </dsp:nvSpPr>
      <dsp:spPr>
        <a:xfrm>
          <a:off x="5380259" y="2042536"/>
          <a:ext cx="2204271" cy="1399712"/>
        </a:xfrm>
        <a:prstGeom prst="roundRect">
          <a:avLst>
            <a:gd name="adj" fmla="val 10000"/>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111EE10-BD49-4CAE-87D9-73CE3882F6A9}">
      <dsp:nvSpPr>
        <dsp:cNvPr id="0" name=""/>
        <dsp:cNvSpPr/>
      </dsp:nvSpPr>
      <dsp:spPr>
        <a:xfrm>
          <a:off x="5625178" y="2275209"/>
          <a:ext cx="2204271" cy="1399712"/>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Marketing Strategy</a:t>
          </a:r>
          <a:endParaRPr lang="en-US" sz="2900" kern="1200"/>
        </a:p>
      </dsp:txBody>
      <dsp:txXfrm>
        <a:off x="5666174" y="2316205"/>
        <a:ext cx="2122279" cy="13177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CD72E3-3460-493C-BC38-9E8C2D163F4C}">
      <dsp:nvSpPr>
        <dsp:cNvPr id="0" name=""/>
        <dsp:cNvSpPr/>
      </dsp:nvSpPr>
      <dsp:spPr>
        <a:xfrm>
          <a:off x="3080" y="1023854"/>
          <a:ext cx="2199649" cy="1396777"/>
        </a:xfrm>
        <a:prstGeom prst="roundRect">
          <a:avLst>
            <a:gd name="adj" fmla="val 10000"/>
          </a:avLst>
        </a:prstGeom>
        <a:solidFill>
          <a:schemeClr val="accent2">
            <a:shade val="6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995BBA-62A8-4E6E-8C39-7C1348303036}">
      <dsp:nvSpPr>
        <dsp:cNvPr id="0" name=""/>
        <dsp:cNvSpPr/>
      </dsp:nvSpPr>
      <dsp:spPr>
        <a:xfrm>
          <a:off x="247486" y="1256039"/>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Political Factors</a:t>
          </a:r>
          <a:endParaRPr lang="en-US" sz="3000" kern="1200"/>
        </a:p>
      </dsp:txBody>
      <dsp:txXfrm>
        <a:off x="288396" y="1296949"/>
        <a:ext cx="2117829" cy="1314957"/>
      </dsp:txXfrm>
    </dsp:sp>
    <dsp:sp modelId="{FA7AAA24-DA9F-4734-B640-D6DB82A950B5}">
      <dsp:nvSpPr>
        <dsp:cNvPr id="0" name=""/>
        <dsp:cNvSpPr/>
      </dsp:nvSpPr>
      <dsp:spPr>
        <a:xfrm>
          <a:off x="2691541" y="1023854"/>
          <a:ext cx="2199649" cy="1396777"/>
        </a:xfrm>
        <a:prstGeom prst="roundRect">
          <a:avLst>
            <a:gd name="adj" fmla="val 10000"/>
          </a:avLst>
        </a:prstGeom>
        <a:solidFill>
          <a:schemeClr val="accent2">
            <a:shade val="6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13B1BF-B786-4C08-95BB-98F26BC4A27D}">
      <dsp:nvSpPr>
        <dsp:cNvPr id="0" name=""/>
        <dsp:cNvSpPr/>
      </dsp:nvSpPr>
      <dsp:spPr>
        <a:xfrm>
          <a:off x="2935947" y="1256039"/>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Economic Factors</a:t>
          </a:r>
          <a:endParaRPr lang="en-US" sz="3000" kern="1200"/>
        </a:p>
      </dsp:txBody>
      <dsp:txXfrm>
        <a:off x="2976857" y="1296949"/>
        <a:ext cx="2117829" cy="1314957"/>
      </dsp:txXfrm>
    </dsp:sp>
    <dsp:sp modelId="{F331F0D6-219D-4CC9-BCB2-CF12452027BE}">
      <dsp:nvSpPr>
        <dsp:cNvPr id="0" name=""/>
        <dsp:cNvSpPr/>
      </dsp:nvSpPr>
      <dsp:spPr>
        <a:xfrm>
          <a:off x="5380002" y="1023854"/>
          <a:ext cx="2199649" cy="1396777"/>
        </a:xfrm>
        <a:prstGeom prst="roundRect">
          <a:avLst>
            <a:gd name="adj" fmla="val 10000"/>
          </a:avLst>
        </a:prstGeom>
        <a:solidFill>
          <a:schemeClr val="accent2">
            <a:shade val="6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EF7B47-3602-4977-B865-38B32E716D46}">
      <dsp:nvSpPr>
        <dsp:cNvPr id="0" name=""/>
        <dsp:cNvSpPr/>
      </dsp:nvSpPr>
      <dsp:spPr>
        <a:xfrm>
          <a:off x="5624408" y="1256039"/>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Social Factors</a:t>
          </a:r>
          <a:endParaRPr lang="en-US" sz="3000" kern="1200"/>
        </a:p>
      </dsp:txBody>
      <dsp:txXfrm>
        <a:off x="5665318" y="1296949"/>
        <a:ext cx="2117829" cy="1314957"/>
      </dsp:txXfrm>
    </dsp:sp>
    <dsp:sp modelId="{DD219E25-D6CA-479F-B3B5-F0C5D3048C50}">
      <dsp:nvSpPr>
        <dsp:cNvPr id="0" name=""/>
        <dsp:cNvSpPr/>
      </dsp:nvSpPr>
      <dsp:spPr>
        <a:xfrm>
          <a:off x="8068463" y="1023854"/>
          <a:ext cx="2199649" cy="1396777"/>
        </a:xfrm>
        <a:prstGeom prst="roundRect">
          <a:avLst>
            <a:gd name="adj" fmla="val 10000"/>
          </a:avLst>
        </a:prstGeom>
        <a:solidFill>
          <a:schemeClr val="accent2">
            <a:shade val="6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FDF9CB-51FD-4EEA-9AE6-9028E394DA95}">
      <dsp:nvSpPr>
        <dsp:cNvPr id="0" name=""/>
        <dsp:cNvSpPr/>
      </dsp:nvSpPr>
      <dsp:spPr>
        <a:xfrm>
          <a:off x="8312869" y="1256039"/>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Technology</a:t>
          </a:r>
          <a:endParaRPr lang="en-US" sz="3000" kern="1200"/>
        </a:p>
      </dsp:txBody>
      <dsp:txXfrm>
        <a:off x="8353779" y="1296949"/>
        <a:ext cx="2117829" cy="13149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17BF41-121F-4CF8-BCF0-615E8FA38012}">
      <dsp:nvSpPr>
        <dsp:cNvPr id="0" name=""/>
        <dsp:cNvSpPr/>
      </dsp:nvSpPr>
      <dsp:spPr>
        <a:xfrm>
          <a:off x="6315" y="892698"/>
          <a:ext cx="1974242" cy="2369090"/>
        </a:xfrm>
        <a:prstGeom prst="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w="9525" cap="flat" cmpd="sng" algn="ctr">
          <a:solidFill>
            <a:schemeClr val="accent4">
              <a:hueOff val="0"/>
              <a:satOff val="0"/>
              <a:lumOff val="0"/>
              <a:alphaOff val="0"/>
            </a:schemeClr>
          </a:solidFill>
          <a:prstDash val="solid"/>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95011" tIns="0" rIns="195011" bIns="330200" numCol="1" spcCol="1270" anchor="t" anchorCtr="0">
          <a:noAutofit/>
        </a:bodyPr>
        <a:lstStyle/>
        <a:p>
          <a:pPr marL="0" lvl="0" indent="0" algn="l" defTabSz="1111250">
            <a:lnSpc>
              <a:spcPct val="90000"/>
            </a:lnSpc>
            <a:spcBef>
              <a:spcPct val="0"/>
            </a:spcBef>
            <a:spcAft>
              <a:spcPct val="35000"/>
            </a:spcAft>
            <a:buNone/>
          </a:pPr>
          <a:r>
            <a:rPr lang="en-GB" sz="2500" kern="1200"/>
            <a:t>Threat of new  entrants</a:t>
          </a:r>
          <a:endParaRPr lang="en-US" sz="2500" kern="1200"/>
        </a:p>
      </dsp:txBody>
      <dsp:txXfrm>
        <a:off x="6315" y="1840334"/>
        <a:ext cx="1974242" cy="1421454"/>
      </dsp:txXfrm>
    </dsp:sp>
    <dsp:sp modelId="{8A10FB9E-912A-4ED7-87E5-E2E95D87E50E}">
      <dsp:nvSpPr>
        <dsp:cNvPr id="0" name=""/>
        <dsp:cNvSpPr/>
      </dsp:nvSpPr>
      <dsp:spPr>
        <a:xfrm>
          <a:off x="6315" y="892698"/>
          <a:ext cx="1974242" cy="947636"/>
        </a:xfrm>
        <a:prstGeom prst="rect">
          <a:avLst/>
        </a:prstGeom>
        <a:noFill/>
        <a:ln w="9525" cap="flat" cmpd="sng" algn="ctr">
          <a:noFill/>
          <a:prstDash val="solid"/>
        </a:ln>
        <a:effectLst>
          <a:outerShdw blurRad="57150" dist="19050" dir="5400000" algn="ctr" rotWithShape="0">
            <a:srgbClr val="000000">
              <a:alpha val="63000"/>
            </a:srgbClr>
          </a:outerShdw>
        </a:effectLst>
        <a:sp3d/>
      </dsp:spPr>
      <dsp:style>
        <a:lnRef idx="1">
          <a:scrgbClr r="0" g="0" b="0"/>
        </a:lnRef>
        <a:fillRef idx="3">
          <a:scrgbClr r="0" g="0" b="0"/>
        </a:fillRef>
        <a:effectRef idx="3">
          <a:scrgbClr r="0" g="0" b="0"/>
        </a:effectRef>
        <a:fontRef idx="minor">
          <a:schemeClr val="lt1"/>
        </a:fontRef>
      </dsp:style>
      <dsp:txBody>
        <a:bodyPr spcFirstLastPara="0" vert="horz" wrap="square" lIns="195011" tIns="165100" rIns="195011" bIns="165100" numCol="1" spcCol="1270" anchor="ctr" anchorCtr="0">
          <a:noAutofit/>
        </a:bodyPr>
        <a:lstStyle/>
        <a:p>
          <a:pPr marL="0" lvl="0" indent="0" algn="l" defTabSz="2044700">
            <a:lnSpc>
              <a:spcPct val="90000"/>
            </a:lnSpc>
            <a:spcBef>
              <a:spcPct val="0"/>
            </a:spcBef>
            <a:spcAft>
              <a:spcPct val="35000"/>
            </a:spcAft>
            <a:buNone/>
          </a:pPr>
          <a:r>
            <a:rPr lang="en-US" sz="4600" kern="1200"/>
            <a:t>01</a:t>
          </a:r>
        </a:p>
      </dsp:txBody>
      <dsp:txXfrm>
        <a:off x="6315" y="892698"/>
        <a:ext cx="1974242" cy="947636"/>
      </dsp:txXfrm>
    </dsp:sp>
    <dsp:sp modelId="{B2A53A22-97F7-4169-8B4B-9E8F404480D2}">
      <dsp:nvSpPr>
        <dsp:cNvPr id="0" name=""/>
        <dsp:cNvSpPr/>
      </dsp:nvSpPr>
      <dsp:spPr>
        <a:xfrm>
          <a:off x="2138497" y="892698"/>
          <a:ext cx="1974242" cy="2369090"/>
        </a:xfrm>
        <a:prstGeom prst="rect">
          <a:avLst/>
        </a:prstGeom>
        <a:gradFill rotWithShape="0">
          <a:gsLst>
            <a:gs pos="0">
              <a:schemeClr val="accent4">
                <a:hueOff val="2411242"/>
                <a:satOff val="-2167"/>
                <a:lumOff val="-343"/>
                <a:alphaOff val="0"/>
                <a:tint val="94000"/>
                <a:satMod val="103000"/>
                <a:lumMod val="102000"/>
              </a:schemeClr>
            </a:gs>
            <a:gs pos="50000">
              <a:schemeClr val="accent4">
                <a:hueOff val="2411242"/>
                <a:satOff val="-2167"/>
                <a:lumOff val="-343"/>
                <a:alphaOff val="0"/>
                <a:shade val="100000"/>
                <a:satMod val="110000"/>
                <a:lumMod val="100000"/>
              </a:schemeClr>
            </a:gs>
            <a:gs pos="100000">
              <a:schemeClr val="accent4">
                <a:hueOff val="2411242"/>
                <a:satOff val="-2167"/>
                <a:lumOff val="-343"/>
                <a:alphaOff val="0"/>
                <a:shade val="78000"/>
                <a:satMod val="120000"/>
                <a:lumMod val="99000"/>
              </a:schemeClr>
            </a:gs>
          </a:gsLst>
          <a:lin ang="5400000" scaled="0"/>
        </a:gradFill>
        <a:ln w="9525" cap="flat" cmpd="sng" algn="ctr">
          <a:solidFill>
            <a:schemeClr val="accent4">
              <a:hueOff val="2411242"/>
              <a:satOff val="-2167"/>
              <a:lumOff val="-343"/>
              <a:alphaOff val="0"/>
            </a:schemeClr>
          </a:solidFill>
          <a:prstDash val="solid"/>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95011" tIns="0" rIns="195011" bIns="330200" numCol="1" spcCol="1270" anchor="t" anchorCtr="0">
          <a:noAutofit/>
        </a:bodyPr>
        <a:lstStyle/>
        <a:p>
          <a:pPr marL="0" lvl="0" indent="0" algn="l" defTabSz="1111250">
            <a:lnSpc>
              <a:spcPct val="90000"/>
            </a:lnSpc>
            <a:spcBef>
              <a:spcPct val="0"/>
            </a:spcBef>
            <a:spcAft>
              <a:spcPct val="35000"/>
            </a:spcAft>
            <a:buNone/>
          </a:pPr>
          <a:r>
            <a:rPr lang="en-GB" sz="2500" kern="1200"/>
            <a:t>Rivalry</a:t>
          </a:r>
          <a:endParaRPr lang="en-US" sz="2500" kern="1200"/>
        </a:p>
      </dsp:txBody>
      <dsp:txXfrm>
        <a:off x="2138497" y="1840334"/>
        <a:ext cx="1974242" cy="1421454"/>
      </dsp:txXfrm>
    </dsp:sp>
    <dsp:sp modelId="{ADB69860-3102-4C3C-889F-5211FF852A80}">
      <dsp:nvSpPr>
        <dsp:cNvPr id="0" name=""/>
        <dsp:cNvSpPr/>
      </dsp:nvSpPr>
      <dsp:spPr>
        <a:xfrm>
          <a:off x="2138497" y="892698"/>
          <a:ext cx="1974242" cy="947636"/>
        </a:xfrm>
        <a:prstGeom prst="rect">
          <a:avLst/>
        </a:prstGeom>
        <a:noFill/>
        <a:ln w="9525" cap="flat" cmpd="sng" algn="ctr">
          <a:noFill/>
          <a:prstDash val="solid"/>
        </a:ln>
        <a:effectLst>
          <a:outerShdw blurRad="57150" dist="19050" dir="5400000" algn="ctr" rotWithShape="0">
            <a:srgbClr val="000000">
              <a:alpha val="63000"/>
            </a:srgbClr>
          </a:outerShdw>
        </a:effectLst>
        <a:sp3d/>
      </dsp:spPr>
      <dsp:style>
        <a:lnRef idx="1">
          <a:scrgbClr r="0" g="0" b="0"/>
        </a:lnRef>
        <a:fillRef idx="3">
          <a:scrgbClr r="0" g="0" b="0"/>
        </a:fillRef>
        <a:effectRef idx="3">
          <a:scrgbClr r="0" g="0" b="0"/>
        </a:effectRef>
        <a:fontRef idx="minor">
          <a:schemeClr val="lt1"/>
        </a:fontRef>
      </dsp:style>
      <dsp:txBody>
        <a:bodyPr spcFirstLastPara="0" vert="horz" wrap="square" lIns="195011" tIns="165100" rIns="195011" bIns="165100" numCol="1" spcCol="1270" anchor="ctr" anchorCtr="0">
          <a:noAutofit/>
        </a:bodyPr>
        <a:lstStyle/>
        <a:p>
          <a:pPr marL="0" lvl="0" indent="0" algn="l" defTabSz="2044700">
            <a:lnSpc>
              <a:spcPct val="90000"/>
            </a:lnSpc>
            <a:spcBef>
              <a:spcPct val="0"/>
            </a:spcBef>
            <a:spcAft>
              <a:spcPct val="35000"/>
            </a:spcAft>
            <a:buNone/>
          </a:pPr>
          <a:r>
            <a:rPr lang="en-US" sz="4600" kern="1200"/>
            <a:t>02</a:t>
          </a:r>
        </a:p>
      </dsp:txBody>
      <dsp:txXfrm>
        <a:off x="2138497" y="892698"/>
        <a:ext cx="1974242" cy="947636"/>
      </dsp:txXfrm>
    </dsp:sp>
    <dsp:sp modelId="{A41DBF39-B3E8-4BFA-AD1B-F6CB20873CE3}">
      <dsp:nvSpPr>
        <dsp:cNvPr id="0" name=""/>
        <dsp:cNvSpPr/>
      </dsp:nvSpPr>
      <dsp:spPr>
        <a:xfrm>
          <a:off x="4270678" y="892698"/>
          <a:ext cx="1974242" cy="2369090"/>
        </a:xfrm>
        <a:prstGeom prst="rect">
          <a:avLst/>
        </a:prstGeom>
        <a:gradFill rotWithShape="0">
          <a:gsLst>
            <a:gs pos="0">
              <a:schemeClr val="accent4">
                <a:hueOff val="4822484"/>
                <a:satOff val="-4333"/>
                <a:lumOff val="-686"/>
                <a:alphaOff val="0"/>
                <a:tint val="94000"/>
                <a:satMod val="103000"/>
                <a:lumMod val="102000"/>
              </a:schemeClr>
            </a:gs>
            <a:gs pos="50000">
              <a:schemeClr val="accent4">
                <a:hueOff val="4822484"/>
                <a:satOff val="-4333"/>
                <a:lumOff val="-686"/>
                <a:alphaOff val="0"/>
                <a:shade val="100000"/>
                <a:satMod val="110000"/>
                <a:lumMod val="100000"/>
              </a:schemeClr>
            </a:gs>
            <a:gs pos="100000">
              <a:schemeClr val="accent4">
                <a:hueOff val="4822484"/>
                <a:satOff val="-4333"/>
                <a:lumOff val="-686"/>
                <a:alphaOff val="0"/>
                <a:shade val="78000"/>
                <a:satMod val="120000"/>
                <a:lumMod val="99000"/>
              </a:schemeClr>
            </a:gs>
          </a:gsLst>
          <a:lin ang="5400000" scaled="0"/>
        </a:gradFill>
        <a:ln w="9525" cap="flat" cmpd="sng" algn="ctr">
          <a:solidFill>
            <a:schemeClr val="accent4">
              <a:hueOff val="4822484"/>
              <a:satOff val="-4333"/>
              <a:lumOff val="-686"/>
              <a:alphaOff val="0"/>
            </a:schemeClr>
          </a:solidFill>
          <a:prstDash val="solid"/>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95011" tIns="0" rIns="195011" bIns="330200" numCol="1" spcCol="1270" anchor="t" anchorCtr="0">
          <a:noAutofit/>
        </a:bodyPr>
        <a:lstStyle/>
        <a:p>
          <a:pPr marL="0" lvl="0" indent="0" algn="l" defTabSz="1111250">
            <a:lnSpc>
              <a:spcPct val="90000"/>
            </a:lnSpc>
            <a:spcBef>
              <a:spcPct val="0"/>
            </a:spcBef>
            <a:spcAft>
              <a:spcPct val="35000"/>
            </a:spcAft>
            <a:buNone/>
          </a:pPr>
          <a:r>
            <a:rPr lang="en-GB" sz="2500" kern="1200"/>
            <a:t>Threat of substitutes</a:t>
          </a:r>
          <a:endParaRPr lang="en-US" sz="2500" kern="1200"/>
        </a:p>
      </dsp:txBody>
      <dsp:txXfrm>
        <a:off x="4270678" y="1840334"/>
        <a:ext cx="1974242" cy="1421454"/>
      </dsp:txXfrm>
    </dsp:sp>
    <dsp:sp modelId="{E6B37ED3-AFC8-4E2F-B108-D40DD76E2C90}">
      <dsp:nvSpPr>
        <dsp:cNvPr id="0" name=""/>
        <dsp:cNvSpPr/>
      </dsp:nvSpPr>
      <dsp:spPr>
        <a:xfrm>
          <a:off x="4270678" y="892698"/>
          <a:ext cx="1974242" cy="947636"/>
        </a:xfrm>
        <a:prstGeom prst="rect">
          <a:avLst/>
        </a:prstGeom>
        <a:noFill/>
        <a:ln w="9525" cap="flat" cmpd="sng" algn="ctr">
          <a:noFill/>
          <a:prstDash val="solid"/>
        </a:ln>
        <a:effectLst>
          <a:outerShdw blurRad="57150" dist="19050" dir="5400000" algn="ctr" rotWithShape="0">
            <a:srgbClr val="000000">
              <a:alpha val="63000"/>
            </a:srgbClr>
          </a:outerShdw>
        </a:effectLst>
        <a:sp3d/>
      </dsp:spPr>
      <dsp:style>
        <a:lnRef idx="1">
          <a:scrgbClr r="0" g="0" b="0"/>
        </a:lnRef>
        <a:fillRef idx="3">
          <a:scrgbClr r="0" g="0" b="0"/>
        </a:fillRef>
        <a:effectRef idx="3">
          <a:scrgbClr r="0" g="0" b="0"/>
        </a:effectRef>
        <a:fontRef idx="minor">
          <a:schemeClr val="lt1"/>
        </a:fontRef>
      </dsp:style>
      <dsp:txBody>
        <a:bodyPr spcFirstLastPara="0" vert="horz" wrap="square" lIns="195011" tIns="165100" rIns="195011" bIns="165100" numCol="1" spcCol="1270" anchor="ctr" anchorCtr="0">
          <a:noAutofit/>
        </a:bodyPr>
        <a:lstStyle/>
        <a:p>
          <a:pPr marL="0" lvl="0" indent="0" algn="l" defTabSz="2044700">
            <a:lnSpc>
              <a:spcPct val="90000"/>
            </a:lnSpc>
            <a:spcBef>
              <a:spcPct val="0"/>
            </a:spcBef>
            <a:spcAft>
              <a:spcPct val="35000"/>
            </a:spcAft>
            <a:buNone/>
          </a:pPr>
          <a:r>
            <a:rPr lang="en-US" sz="4600" kern="1200"/>
            <a:t>03</a:t>
          </a:r>
        </a:p>
      </dsp:txBody>
      <dsp:txXfrm>
        <a:off x="4270678" y="892698"/>
        <a:ext cx="1974242" cy="947636"/>
      </dsp:txXfrm>
    </dsp:sp>
    <dsp:sp modelId="{54E8D53D-87E4-40BE-A16B-DCC1F1961F36}">
      <dsp:nvSpPr>
        <dsp:cNvPr id="0" name=""/>
        <dsp:cNvSpPr/>
      </dsp:nvSpPr>
      <dsp:spPr>
        <a:xfrm>
          <a:off x="6402860" y="892698"/>
          <a:ext cx="1974242" cy="2369090"/>
        </a:xfrm>
        <a:prstGeom prst="rect">
          <a:avLst/>
        </a:prstGeom>
        <a:gradFill rotWithShape="0">
          <a:gsLst>
            <a:gs pos="0">
              <a:schemeClr val="accent4">
                <a:hueOff val="7233727"/>
                <a:satOff val="-6500"/>
                <a:lumOff val="-1030"/>
                <a:alphaOff val="0"/>
                <a:tint val="94000"/>
                <a:satMod val="103000"/>
                <a:lumMod val="102000"/>
              </a:schemeClr>
            </a:gs>
            <a:gs pos="50000">
              <a:schemeClr val="accent4">
                <a:hueOff val="7233727"/>
                <a:satOff val="-6500"/>
                <a:lumOff val="-1030"/>
                <a:alphaOff val="0"/>
                <a:shade val="100000"/>
                <a:satMod val="110000"/>
                <a:lumMod val="100000"/>
              </a:schemeClr>
            </a:gs>
            <a:gs pos="100000">
              <a:schemeClr val="accent4">
                <a:hueOff val="7233727"/>
                <a:satOff val="-6500"/>
                <a:lumOff val="-1030"/>
                <a:alphaOff val="0"/>
                <a:shade val="78000"/>
                <a:satMod val="120000"/>
                <a:lumMod val="99000"/>
              </a:schemeClr>
            </a:gs>
          </a:gsLst>
          <a:lin ang="5400000" scaled="0"/>
        </a:gradFill>
        <a:ln w="9525" cap="flat" cmpd="sng" algn="ctr">
          <a:solidFill>
            <a:schemeClr val="accent4">
              <a:hueOff val="7233727"/>
              <a:satOff val="-6500"/>
              <a:lumOff val="-1030"/>
              <a:alphaOff val="0"/>
            </a:schemeClr>
          </a:solidFill>
          <a:prstDash val="solid"/>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95011" tIns="0" rIns="195011" bIns="330200" numCol="1" spcCol="1270" anchor="t" anchorCtr="0">
          <a:noAutofit/>
        </a:bodyPr>
        <a:lstStyle/>
        <a:p>
          <a:pPr marL="0" lvl="0" indent="0" algn="l" defTabSz="1111250">
            <a:lnSpc>
              <a:spcPct val="90000"/>
            </a:lnSpc>
            <a:spcBef>
              <a:spcPct val="0"/>
            </a:spcBef>
            <a:spcAft>
              <a:spcPct val="35000"/>
            </a:spcAft>
            <a:buNone/>
          </a:pPr>
          <a:r>
            <a:rPr lang="en-GB" sz="2500" kern="1200"/>
            <a:t>Bargaining power of buyers</a:t>
          </a:r>
          <a:endParaRPr lang="en-US" sz="2500" kern="1200"/>
        </a:p>
      </dsp:txBody>
      <dsp:txXfrm>
        <a:off x="6402860" y="1840334"/>
        <a:ext cx="1974242" cy="1421454"/>
      </dsp:txXfrm>
    </dsp:sp>
    <dsp:sp modelId="{3684C48E-C189-4BC9-9526-F86158791684}">
      <dsp:nvSpPr>
        <dsp:cNvPr id="0" name=""/>
        <dsp:cNvSpPr/>
      </dsp:nvSpPr>
      <dsp:spPr>
        <a:xfrm>
          <a:off x="6402860" y="892698"/>
          <a:ext cx="1974242" cy="947636"/>
        </a:xfrm>
        <a:prstGeom prst="rect">
          <a:avLst/>
        </a:prstGeom>
        <a:noFill/>
        <a:ln w="9525" cap="flat" cmpd="sng" algn="ctr">
          <a:noFill/>
          <a:prstDash val="solid"/>
        </a:ln>
        <a:effectLst>
          <a:outerShdw blurRad="57150" dist="19050" dir="5400000" algn="ctr" rotWithShape="0">
            <a:srgbClr val="000000">
              <a:alpha val="63000"/>
            </a:srgbClr>
          </a:outerShdw>
        </a:effectLst>
        <a:sp3d/>
      </dsp:spPr>
      <dsp:style>
        <a:lnRef idx="1">
          <a:scrgbClr r="0" g="0" b="0"/>
        </a:lnRef>
        <a:fillRef idx="3">
          <a:scrgbClr r="0" g="0" b="0"/>
        </a:fillRef>
        <a:effectRef idx="3">
          <a:scrgbClr r="0" g="0" b="0"/>
        </a:effectRef>
        <a:fontRef idx="minor">
          <a:schemeClr val="lt1"/>
        </a:fontRef>
      </dsp:style>
      <dsp:txBody>
        <a:bodyPr spcFirstLastPara="0" vert="horz" wrap="square" lIns="195011" tIns="165100" rIns="195011" bIns="165100" numCol="1" spcCol="1270" anchor="ctr" anchorCtr="0">
          <a:noAutofit/>
        </a:bodyPr>
        <a:lstStyle/>
        <a:p>
          <a:pPr marL="0" lvl="0" indent="0" algn="l" defTabSz="2044700">
            <a:lnSpc>
              <a:spcPct val="90000"/>
            </a:lnSpc>
            <a:spcBef>
              <a:spcPct val="0"/>
            </a:spcBef>
            <a:spcAft>
              <a:spcPct val="35000"/>
            </a:spcAft>
            <a:buNone/>
          </a:pPr>
          <a:r>
            <a:rPr lang="en-US" sz="4600" kern="1200"/>
            <a:t>04</a:t>
          </a:r>
        </a:p>
      </dsp:txBody>
      <dsp:txXfrm>
        <a:off x="6402860" y="892698"/>
        <a:ext cx="1974242" cy="947636"/>
      </dsp:txXfrm>
    </dsp:sp>
    <dsp:sp modelId="{F771DF1A-F3DA-4CF2-A21E-AC734893FD66}">
      <dsp:nvSpPr>
        <dsp:cNvPr id="0" name=""/>
        <dsp:cNvSpPr/>
      </dsp:nvSpPr>
      <dsp:spPr>
        <a:xfrm>
          <a:off x="8535042" y="892698"/>
          <a:ext cx="1974242" cy="2369090"/>
        </a:xfrm>
        <a:prstGeom prst="rect">
          <a:avLst/>
        </a:prstGeom>
        <a:gradFill rotWithShape="0">
          <a:gsLst>
            <a:gs pos="0">
              <a:schemeClr val="accent4">
                <a:hueOff val="9644969"/>
                <a:satOff val="-8667"/>
                <a:lumOff val="-1373"/>
                <a:alphaOff val="0"/>
                <a:tint val="94000"/>
                <a:satMod val="103000"/>
                <a:lumMod val="102000"/>
              </a:schemeClr>
            </a:gs>
            <a:gs pos="50000">
              <a:schemeClr val="accent4">
                <a:hueOff val="9644969"/>
                <a:satOff val="-8667"/>
                <a:lumOff val="-1373"/>
                <a:alphaOff val="0"/>
                <a:shade val="100000"/>
                <a:satMod val="110000"/>
                <a:lumMod val="100000"/>
              </a:schemeClr>
            </a:gs>
            <a:gs pos="100000">
              <a:schemeClr val="accent4">
                <a:hueOff val="9644969"/>
                <a:satOff val="-8667"/>
                <a:lumOff val="-1373"/>
                <a:alphaOff val="0"/>
                <a:shade val="78000"/>
                <a:satMod val="120000"/>
                <a:lumMod val="99000"/>
              </a:schemeClr>
            </a:gs>
          </a:gsLst>
          <a:lin ang="5400000" scaled="0"/>
        </a:gradFill>
        <a:ln w="9525" cap="flat" cmpd="sng" algn="ctr">
          <a:solidFill>
            <a:schemeClr val="accent4">
              <a:hueOff val="9644969"/>
              <a:satOff val="-8667"/>
              <a:lumOff val="-1373"/>
              <a:alphaOff val="0"/>
            </a:schemeClr>
          </a:solidFill>
          <a:prstDash val="solid"/>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95011" tIns="0" rIns="195011" bIns="330200" numCol="1" spcCol="1270" anchor="t" anchorCtr="0">
          <a:noAutofit/>
        </a:bodyPr>
        <a:lstStyle/>
        <a:p>
          <a:pPr marL="0" lvl="0" indent="0" algn="l" defTabSz="1111250">
            <a:lnSpc>
              <a:spcPct val="90000"/>
            </a:lnSpc>
            <a:spcBef>
              <a:spcPct val="0"/>
            </a:spcBef>
            <a:spcAft>
              <a:spcPct val="35000"/>
            </a:spcAft>
            <a:buNone/>
          </a:pPr>
          <a:r>
            <a:rPr lang="en-GB" sz="2500" kern="1200"/>
            <a:t>Bargaining power of suppliers</a:t>
          </a:r>
          <a:endParaRPr lang="en-US" sz="2500" kern="1200"/>
        </a:p>
      </dsp:txBody>
      <dsp:txXfrm>
        <a:off x="8535042" y="1840334"/>
        <a:ext cx="1974242" cy="1421454"/>
      </dsp:txXfrm>
    </dsp:sp>
    <dsp:sp modelId="{2F7CE319-4008-41E4-8D4E-6914678A9C72}">
      <dsp:nvSpPr>
        <dsp:cNvPr id="0" name=""/>
        <dsp:cNvSpPr/>
      </dsp:nvSpPr>
      <dsp:spPr>
        <a:xfrm>
          <a:off x="8535042" y="892698"/>
          <a:ext cx="1974242" cy="947636"/>
        </a:xfrm>
        <a:prstGeom prst="rect">
          <a:avLst/>
        </a:prstGeom>
        <a:noFill/>
        <a:ln w="9525" cap="flat" cmpd="sng" algn="ctr">
          <a:noFill/>
          <a:prstDash val="solid"/>
        </a:ln>
        <a:effectLst>
          <a:outerShdw blurRad="57150" dist="19050" dir="5400000" algn="ctr" rotWithShape="0">
            <a:srgbClr val="000000">
              <a:alpha val="63000"/>
            </a:srgbClr>
          </a:outerShdw>
        </a:effectLst>
        <a:sp3d/>
      </dsp:spPr>
      <dsp:style>
        <a:lnRef idx="1">
          <a:scrgbClr r="0" g="0" b="0"/>
        </a:lnRef>
        <a:fillRef idx="3">
          <a:scrgbClr r="0" g="0" b="0"/>
        </a:fillRef>
        <a:effectRef idx="3">
          <a:scrgbClr r="0" g="0" b="0"/>
        </a:effectRef>
        <a:fontRef idx="minor">
          <a:schemeClr val="lt1"/>
        </a:fontRef>
      </dsp:style>
      <dsp:txBody>
        <a:bodyPr spcFirstLastPara="0" vert="horz" wrap="square" lIns="195011" tIns="165100" rIns="195011" bIns="165100" numCol="1" spcCol="1270" anchor="ctr" anchorCtr="0">
          <a:noAutofit/>
        </a:bodyPr>
        <a:lstStyle/>
        <a:p>
          <a:pPr marL="0" lvl="0" indent="0" algn="l" defTabSz="2044700">
            <a:lnSpc>
              <a:spcPct val="90000"/>
            </a:lnSpc>
            <a:spcBef>
              <a:spcPct val="0"/>
            </a:spcBef>
            <a:spcAft>
              <a:spcPct val="35000"/>
            </a:spcAft>
            <a:buNone/>
          </a:pPr>
          <a:r>
            <a:rPr lang="en-US" sz="4600" kern="1200"/>
            <a:t>05</a:t>
          </a:r>
        </a:p>
      </dsp:txBody>
      <dsp:txXfrm>
        <a:off x="8535042" y="892698"/>
        <a:ext cx="1974242" cy="9476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94B32-1299-4AB4-9697-EA617310AEAE}">
      <dsp:nvSpPr>
        <dsp:cNvPr id="0" name=""/>
        <dsp:cNvSpPr/>
      </dsp:nvSpPr>
      <dsp:spPr>
        <a:xfrm>
          <a:off x="0" y="0"/>
          <a:ext cx="10515600" cy="0"/>
        </a:xfrm>
        <a:prstGeom prst="line">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w="9525" cap="flat" cmpd="sng" algn="ctr">
          <a:solidFill>
            <a:schemeClr val="accent3">
              <a:hueOff val="0"/>
              <a:satOff val="0"/>
              <a:lumOff val="0"/>
              <a:alphaOff val="0"/>
            </a:schemeClr>
          </a:solidFill>
          <a:prstDash val="solid"/>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0067D4B-2B96-4C1A-A032-E91B43EA8308}">
      <dsp:nvSpPr>
        <dsp:cNvPr id="0" name=""/>
        <dsp:cNvSpPr/>
      </dsp:nvSpPr>
      <dsp:spPr>
        <a:xfrm>
          <a:off x="0" y="0"/>
          <a:ext cx="10515600" cy="9191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dirty="0"/>
            <a:t>Strengths</a:t>
          </a:r>
          <a:endParaRPr lang="en-US" sz="4300" kern="1200" dirty="0"/>
        </a:p>
      </dsp:txBody>
      <dsp:txXfrm>
        <a:off x="0" y="0"/>
        <a:ext cx="10515600" cy="919167"/>
      </dsp:txXfrm>
    </dsp:sp>
    <dsp:sp modelId="{BF1271F4-3E19-4F33-B379-E2CA9CDDB12D}">
      <dsp:nvSpPr>
        <dsp:cNvPr id="0" name=""/>
        <dsp:cNvSpPr/>
      </dsp:nvSpPr>
      <dsp:spPr>
        <a:xfrm>
          <a:off x="0" y="919167"/>
          <a:ext cx="10515600" cy="0"/>
        </a:xfrm>
        <a:prstGeom prst="line">
          <a:avLst/>
        </a:prstGeom>
        <a:gradFill rotWithShape="0">
          <a:gsLst>
            <a:gs pos="0">
              <a:schemeClr val="accent3">
                <a:hueOff val="-1860324"/>
                <a:satOff val="-10190"/>
                <a:lumOff val="3137"/>
                <a:alphaOff val="0"/>
                <a:tint val="94000"/>
                <a:satMod val="103000"/>
                <a:lumMod val="102000"/>
              </a:schemeClr>
            </a:gs>
            <a:gs pos="50000">
              <a:schemeClr val="accent3">
                <a:hueOff val="-1860324"/>
                <a:satOff val="-10190"/>
                <a:lumOff val="3137"/>
                <a:alphaOff val="0"/>
                <a:shade val="100000"/>
                <a:satMod val="110000"/>
                <a:lumMod val="100000"/>
              </a:schemeClr>
            </a:gs>
            <a:gs pos="100000">
              <a:schemeClr val="accent3">
                <a:hueOff val="-1860324"/>
                <a:satOff val="-10190"/>
                <a:lumOff val="3137"/>
                <a:alphaOff val="0"/>
                <a:shade val="78000"/>
                <a:satMod val="120000"/>
                <a:lumMod val="99000"/>
              </a:schemeClr>
            </a:gs>
          </a:gsLst>
          <a:lin ang="5400000" scaled="0"/>
        </a:gradFill>
        <a:ln w="9525" cap="flat" cmpd="sng" algn="ctr">
          <a:solidFill>
            <a:schemeClr val="accent3">
              <a:hueOff val="-1860324"/>
              <a:satOff val="-10190"/>
              <a:lumOff val="3137"/>
              <a:alphaOff val="0"/>
            </a:schemeClr>
          </a:solidFill>
          <a:prstDash val="solid"/>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6DA5F23-42F2-4E15-89D3-629772F85A86}">
      <dsp:nvSpPr>
        <dsp:cNvPr id="0" name=""/>
        <dsp:cNvSpPr/>
      </dsp:nvSpPr>
      <dsp:spPr>
        <a:xfrm>
          <a:off x="0" y="919167"/>
          <a:ext cx="10515600" cy="9191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Weaknesses</a:t>
          </a:r>
          <a:endParaRPr lang="en-US" sz="4300" kern="1200"/>
        </a:p>
      </dsp:txBody>
      <dsp:txXfrm>
        <a:off x="0" y="919167"/>
        <a:ext cx="10515600" cy="919167"/>
      </dsp:txXfrm>
    </dsp:sp>
    <dsp:sp modelId="{680070E3-0E99-4CDA-95B4-D5895D53747F}">
      <dsp:nvSpPr>
        <dsp:cNvPr id="0" name=""/>
        <dsp:cNvSpPr/>
      </dsp:nvSpPr>
      <dsp:spPr>
        <a:xfrm>
          <a:off x="0" y="1838335"/>
          <a:ext cx="10515600" cy="0"/>
        </a:xfrm>
        <a:prstGeom prst="line">
          <a:avLst/>
        </a:prstGeom>
        <a:gradFill rotWithShape="0">
          <a:gsLst>
            <a:gs pos="0">
              <a:schemeClr val="accent3">
                <a:hueOff val="-3720648"/>
                <a:satOff val="-20381"/>
                <a:lumOff val="6275"/>
                <a:alphaOff val="0"/>
                <a:tint val="94000"/>
                <a:satMod val="103000"/>
                <a:lumMod val="102000"/>
              </a:schemeClr>
            </a:gs>
            <a:gs pos="50000">
              <a:schemeClr val="accent3">
                <a:hueOff val="-3720648"/>
                <a:satOff val="-20381"/>
                <a:lumOff val="6275"/>
                <a:alphaOff val="0"/>
                <a:shade val="100000"/>
                <a:satMod val="110000"/>
                <a:lumMod val="100000"/>
              </a:schemeClr>
            </a:gs>
            <a:gs pos="100000">
              <a:schemeClr val="accent3">
                <a:hueOff val="-3720648"/>
                <a:satOff val="-20381"/>
                <a:lumOff val="6275"/>
                <a:alphaOff val="0"/>
                <a:shade val="78000"/>
                <a:satMod val="120000"/>
                <a:lumMod val="99000"/>
              </a:schemeClr>
            </a:gs>
          </a:gsLst>
          <a:lin ang="5400000" scaled="0"/>
        </a:gradFill>
        <a:ln w="9525" cap="flat" cmpd="sng" algn="ctr">
          <a:solidFill>
            <a:schemeClr val="accent3">
              <a:hueOff val="-3720648"/>
              <a:satOff val="-20381"/>
              <a:lumOff val="6275"/>
              <a:alphaOff val="0"/>
            </a:schemeClr>
          </a:solidFill>
          <a:prstDash val="solid"/>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BAA2904-DC4E-4FE8-933A-090F115E9E00}">
      <dsp:nvSpPr>
        <dsp:cNvPr id="0" name=""/>
        <dsp:cNvSpPr/>
      </dsp:nvSpPr>
      <dsp:spPr>
        <a:xfrm>
          <a:off x="0" y="1838335"/>
          <a:ext cx="10515600" cy="9191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Opportunities</a:t>
          </a:r>
          <a:endParaRPr lang="en-US" sz="4300" kern="1200"/>
        </a:p>
      </dsp:txBody>
      <dsp:txXfrm>
        <a:off x="0" y="1838335"/>
        <a:ext cx="10515600" cy="919167"/>
      </dsp:txXfrm>
    </dsp:sp>
    <dsp:sp modelId="{642E933F-E38B-4BE8-B6C9-BFD8A16227CF}">
      <dsp:nvSpPr>
        <dsp:cNvPr id="0" name=""/>
        <dsp:cNvSpPr/>
      </dsp:nvSpPr>
      <dsp:spPr>
        <a:xfrm>
          <a:off x="0" y="2757503"/>
          <a:ext cx="10515600" cy="0"/>
        </a:xfrm>
        <a:prstGeom prst="line">
          <a:avLst/>
        </a:prstGeom>
        <a:gradFill rotWithShape="0">
          <a:gsLst>
            <a:gs pos="0">
              <a:schemeClr val="accent3">
                <a:hueOff val="-5580972"/>
                <a:satOff val="-30571"/>
                <a:lumOff val="9412"/>
                <a:alphaOff val="0"/>
                <a:tint val="94000"/>
                <a:satMod val="103000"/>
                <a:lumMod val="102000"/>
              </a:schemeClr>
            </a:gs>
            <a:gs pos="50000">
              <a:schemeClr val="accent3">
                <a:hueOff val="-5580972"/>
                <a:satOff val="-30571"/>
                <a:lumOff val="9412"/>
                <a:alphaOff val="0"/>
                <a:shade val="100000"/>
                <a:satMod val="110000"/>
                <a:lumMod val="100000"/>
              </a:schemeClr>
            </a:gs>
            <a:gs pos="100000">
              <a:schemeClr val="accent3">
                <a:hueOff val="-5580972"/>
                <a:satOff val="-30571"/>
                <a:lumOff val="9412"/>
                <a:alphaOff val="0"/>
                <a:shade val="78000"/>
                <a:satMod val="120000"/>
                <a:lumMod val="99000"/>
              </a:schemeClr>
            </a:gs>
          </a:gsLst>
          <a:lin ang="5400000" scaled="0"/>
        </a:gradFill>
        <a:ln w="9525" cap="flat" cmpd="sng" algn="ctr">
          <a:solidFill>
            <a:schemeClr val="accent3">
              <a:hueOff val="-5580972"/>
              <a:satOff val="-30571"/>
              <a:lumOff val="9412"/>
              <a:alphaOff val="0"/>
            </a:schemeClr>
          </a:solidFill>
          <a:prstDash val="solid"/>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CD7C5A2-7983-4168-8774-A11421F94160}">
      <dsp:nvSpPr>
        <dsp:cNvPr id="0" name=""/>
        <dsp:cNvSpPr/>
      </dsp:nvSpPr>
      <dsp:spPr>
        <a:xfrm>
          <a:off x="0" y="2757503"/>
          <a:ext cx="10515600" cy="9191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Threats</a:t>
          </a:r>
          <a:endParaRPr lang="en-US" sz="4300" kern="1200"/>
        </a:p>
      </dsp:txBody>
      <dsp:txXfrm>
        <a:off x="0" y="2757503"/>
        <a:ext cx="10515600" cy="9191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37F2EF-F581-4A88-AD8A-0EB76C517FBC}">
      <dsp:nvSpPr>
        <dsp:cNvPr id="0" name=""/>
        <dsp:cNvSpPr/>
      </dsp:nvSpPr>
      <dsp:spPr>
        <a:xfrm>
          <a:off x="764" y="1795903"/>
          <a:ext cx="2682673" cy="1703497"/>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0E790EBD-170D-43F7-8E78-C0726A6F1C08}">
      <dsp:nvSpPr>
        <dsp:cNvPr id="0" name=""/>
        <dsp:cNvSpPr/>
      </dsp:nvSpPr>
      <dsp:spPr>
        <a:xfrm>
          <a:off x="298839" y="2079074"/>
          <a:ext cx="2682673" cy="1703497"/>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Market Standing</a:t>
          </a:r>
          <a:endParaRPr lang="en-US" sz="3800" kern="1200"/>
        </a:p>
      </dsp:txBody>
      <dsp:txXfrm>
        <a:off x="348733" y="2128968"/>
        <a:ext cx="2582885" cy="1603709"/>
      </dsp:txXfrm>
    </dsp:sp>
    <dsp:sp modelId="{CE0551A6-321A-4F7D-BE86-4A1687321303}">
      <dsp:nvSpPr>
        <dsp:cNvPr id="0" name=""/>
        <dsp:cNvSpPr/>
      </dsp:nvSpPr>
      <dsp:spPr>
        <a:xfrm>
          <a:off x="3279587" y="1795903"/>
          <a:ext cx="2682673" cy="1703497"/>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8396CFC-C909-4915-821F-077CADBBE117}">
      <dsp:nvSpPr>
        <dsp:cNvPr id="0" name=""/>
        <dsp:cNvSpPr/>
      </dsp:nvSpPr>
      <dsp:spPr>
        <a:xfrm>
          <a:off x="3577662" y="2079074"/>
          <a:ext cx="2682673" cy="1703497"/>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Innovation</a:t>
          </a:r>
          <a:endParaRPr lang="en-US" sz="3800" kern="1200"/>
        </a:p>
      </dsp:txBody>
      <dsp:txXfrm>
        <a:off x="3627556" y="2128968"/>
        <a:ext cx="2582885" cy="16037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DD0063-5AF4-4B9C-8664-EE6D3D400A1A}">
      <dsp:nvSpPr>
        <dsp:cNvPr id="0" name=""/>
        <dsp:cNvSpPr/>
      </dsp:nvSpPr>
      <dsp:spPr>
        <a:xfrm>
          <a:off x="764" y="1795903"/>
          <a:ext cx="2682673" cy="1703497"/>
        </a:xfrm>
        <a:prstGeom prst="roundRect">
          <a:avLst>
            <a:gd name="adj" fmla="val 10000"/>
          </a:avLst>
        </a:prstGeom>
        <a:solidFill>
          <a:schemeClr val="lt1">
            <a:hueOff val="0"/>
            <a:satOff val="0"/>
            <a:lumOff val="0"/>
            <a:alphaOff val="0"/>
          </a:schemeClr>
        </a:solidFill>
        <a:ln w="19050" cap="flat" cmpd="sng" algn="ctr">
          <a:solidFill>
            <a:schemeClr val="accent4">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611B576-1A44-45C6-9D29-C3B7C990020E}">
      <dsp:nvSpPr>
        <dsp:cNvPr id="0" name=""/>
        <dsp:cNvSpPr/>
      </dsp:nvSpPr>
      <dsp:spPr>
        <a:xfrm>
          <a:off x="298839" y="2079074"/>
          <a:ext cx="2682673" cy="1703497"/>
        </a:xfrm>
        <a:prstGeom prst="roundRect">
          <a:avLst>
            <a:gd name="adj" fmla="val 10000"/>
          </a:avLst>
        </a:prstGeom>
        <a:solidFill>
          <a:schemeClr val="accent4">
            <a:alpha val="90000"/>
            <a:tint val="4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Productivity</a:t>
          </a:r>
          <a:endParaRPr lang="en-US" sz="3300" kern="1200"/>
        </a:p>
      </dsp:txBody>
      <dsp:txXfrm>
        <a:off x="348733" y="2128968"/>
        <a:ext cx="2582885" cy="1603709"/>
      </dsp:txXfrm>
    </dsp:sp>
    <dsp:sp modelId="{4BB1FB45-3A56-4392-8060-CE90ADA33D3D}">
      <dsp:nvSpPr>
        <dsp:cNvPr id="0" name=""/>
        <dsp:cNvSpPr/>
      </dsp:nvSpPr>
      <dsp:spPr>
        <a:xfrm>
          <a:off x="3279587" y="1795903"/>
          <a:ext cx="2682673" cy="1703497"/>
        </a:xfrm>
        <a:prstGeom prst="roundRect">
          <a:avLst>
            <a:gd name="adj" fmla="val 10000"/>
          </a:avLst>
        </a:prstGeom>
        <a:solidFill>
          <a:schemeClr val="lt1">
            <a:hueOff val="0"/>
            <a:satOff val="0"/>
            <a:lumOff val="0"/>
            <a:alphaOff val="0"/>
          </a:schemeClr>
        </a:solidFill>
        <a:ln w="19050" cap="flat" cmpd="sng" algn="ctr">
          <a:solidFill>
            <a:schemeClr val="accent4">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0FA5AE3F-20A9-48F2-820C-946878DFE1B2}">
      <dsp:nvSpPr>
        <dsp:cNvPr id="0" name=""/>
        <dsp:cNvSpPr/>
      </dsp:nvSpPr>
      <dsp:spPr>
        <a:xfrm>
          <a:off x="3577662" y="2079074"/>
          <a:ext cx="2682673" cy="1703497"/>
        </a:xfrm>
        <a:prstGeom prst="roundRect">
          <a:avLst>
            <a:gd name="adj" fmla="val 10000"/>
          </a:avLst>
        </a:prstGeom>
        <a:solidFill>
          <a:schemeClr val="accent4">
            <a:alpha val="90000"/>
            <a:tint val="4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Physical and Financial Resources</a:t>
          </a:r>
          <a:endParaRPr lang="en-US" sz="3300" kern="1200"/>
        </a:p>
      </dsp:txBody>
      <dsp:txXfrm>
        <a:off x="3627556" y="2128968"/>
        <a:ext cx="2582885" cy="16037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96453D-178C-4109-9908-B24BE6865B1C}">
      <dsp:nvSpPr>
        <dsp:cNvPr id="0" name=""/>
        <dsp:cNvSpPr/>
      </dsp:nvSpPr>
      <dsp:spPr>
        <a:xfrm>
          <a:off x="1283" y="170017"/>
          <a:ext cx="4505585" cy="2861046"/>
        </a:xfrm>
        <a:prstGeom prst="roundRect">
          <a:avLst>
            <a:gd name="adj" fmla="val 10000"/>
          </a:avLst>
        </a:prstGeom>
        <a:gradFill rotWithShape="0">
          <a:gsLst>
            <a:gs pos="0">
              <a:schemeClr val="accent6">
                <a:hueOff val="0"/>
                <a:satOff val="0"/>
                <a:lumOff val="0"/>
                <a:alphaOff val="0"/>
                <a:tint val="60000"/>
                <a:satMod val="100000"/>
                <a:lumMod val="110000"/>
              </a:schemeClr>
            </a:gs>
            <a:gs pos="100000">
              <a:schemeClr val="accent6">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06C6A5E9-D7C2-4D29-89B7-4E58A75274EA}">
      <dsp:nvSpPr>
        <dsp:cNvPr id="0" name=""/>
        <dsp:cNvSpPr/>
      </dsp:nvSpPr>
      <dsp:spPr>
        <a:xfrm>
          <a:off x="501904" y="645606"/>
          <a:ext cx="4505585" cy="2861046"/>
        </a:xfrm>
        <a:prstGeom prst="roundRect">
          <a:avLst>
            <a:gd name="adj" fmla="val 10000"/>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dirty="0"/>
            <a:t>Corporate  Social Responsibility</a:t>
          </a:r>
          <a:endParaRPr lang="en-US" sz="5000" kern="1200" dirty="0"/>
        </a:p>
      </dsp:txBody>
      <dsp:txXfrm>
        <a:off x="585701" y="729403"/>
        <a:ext cx="4337991" cy="2693452"/>
      </dsp:txXfrm>
    </dsp:sp>
    <dsp:sp modelId="{2AC30B3A-68B0-45C9-B527-B3759C315D16}">
      <dsp:nvSpPr>
        <dsp:cNvPr id="0" name=""/>
        <dsp:cNvSpPr/>
      </dsp:nvSpPr>
      <dsp:spPr>
        <a:xfrm>
          <a:off x="5508110" y="170017"/>
          <a:ext cx="4505585" cy="2861046"/>
        </a:xfrm>
        <a:prstGeom prst="roundRect">
          <a:avLst>
            <a:gd name="adj" fmla="val 10000"/>
          </a:avLst>
        </a:prstGeom>
        <a:gradFill rotWithShape="0">
          <a:gsLst>
            <a:gs pos="0">
              <a:schemeClr val="accent6">
                <a:hueOff val="0"/>
                <a:satOff val="0"/>
                <a:lumOff val="0"/>
                <a:alphaOff val="0"/>
                <a:tint val="60000"/>
                <a:satMod val="100000"/>
                <a:lumMod val="110000"/>
              </a:schemeClr>
            </a:gs>
            <a:gs pos="100000">
              <a:schemeClr val="accent6">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D1E1B75-1D8A-4D7F-B83F-8062AFB70EDF}">
      <dsp:nvSpPr>
        <dsp:cNvPr id="0" name=""/>
        <dsp:cNvSpPr/>
      </dsp:nvSpPr>
      <dsp:spPr>
        <a:xfrm>
          <a:off x="6008730" y="645606"/>
          <a:ext cx="4505585" cy="2861046"/>
        </a:xfrm>
        <a:prstGeom prst="roundRect">
          <a:avLst>
            <a:gd name="adj" fmla="val 10000"/>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a:t>Ethics </a:t>
          </a:r>
          <a:endParaRPr lang="en-US" sz="5000" kern="1200"/>
        </a:p>
      </dsp:txBody>
      <dsp:txXfrm>
        <a:off x="6092527" y="729403"/>
        <a:ext cx="4337991" cy="269345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4D647A-2787-430A-AEE3-24A7EE58FE43}">
      <dsp:nvSpPr>
        <dsp:cNvPr id="0" name=""/>
        <dsp:cNvSpPr/>
      </dsp:nvSpPr>
      <dsp:spPr>
        <a:xfrm>
          <a:off x="3088799" y="2336491"/>
          <a:ext cx="91440" cy="864941"/>
        </a:xfrm>
        <a:custGeom>
          <a:avLst/>
          <a:gdLst/>
          <a:ahLst/>
          <a:cxnLst/>
          <a:rect l="0" t="0" r="0" b="0"/>
          <a:pathLst>
            <a:path>
              <a:moveTo>
                <a:pt x="45720" y="0"/>
              </a:moveTo>
              <a:lnTo>
                <a:pt x="45720" y="864941"/>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12130" y="2764484"/>
        <a:ext cx="44777" cy="8955"/>
      </dsp:txXfrm>
    </dsp:sp>
    <dsp:sp modelId="{DFAC8699-B9FC-460A-9A7E-CE7BEC60E907}">
      <dsp:nvSpPr>
        <dsp:cNvPr id="0" name=""/>
        <dsp:cNvSpPr/>
      </dsp:nvSpPr>
      <dsp:spPr>
        <a:xfrm>
          <a:off x="1187688" y="2095"/>
          <a:ext cx="3893660" cy="2336196"/>
        </a:xfrm>
        <a:prstGeom prst="rect">
          <a:avLst/>
        </a:prstGeom>
        <a:gradFill rotWithShape="0">
          <a:gsLst>
            <a:gs pos="0">
              <a:schemeClr val="lt1">
                <a:hueOff val="0"/>
                <a:satOff val="0"/>
                <a:lumOff val="0"/>
                <a:alphaOff val="0"/>
                <a:tint val="94000"/>
                <a:satMod val="103000"/>
                <a:lumMod val="102000"/>
              </a:schemeClr>
            </a:gs>
            <a:gs pos="50000">
              <a:schemeClr val="lt1">
                <a:hueOff val="0"/>
                <a:satOff val="0"/>
                <a:lumOff val="0"/>
                <a:alphaOff val="0"/>
                <a:shade val="100000"/>
                <a:satMod val="110000"/>
                <a:lumMod val="100000"/>
              </a:schemeClr>
            </a:gs>
            <a:gs pos="100000">
              <a:schemeClr val="l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0793" tIns="200270" rIns="190793" bIns="200270" numCol="1" spcCol="1270" anchor="ctr" anchorCtr="0">
          <a:noAutofit/>
        </a:bodyPr>
        <a:lstStyle/>
        <a:p>
          <a:pPr marL="0" lvl="0" indent="0" algn="ctr" defTabSz="1778000">
            <a:lnSpc>
              <a:spcPct val="90000"/>
            </a:lnSpc>
            <a:spcBef>
              <a:spcPct val="0"/>
            </a:spcBef>
            <a:spcAft>
              <a:spcPct val="35000"/>
            </a:spcAft>
            <a:buNone/>
          </a:pPr>
          <a:r>
            <a:rPr lang="en-GB" sz="4000" kern="1200"/>
            <a:t>Social Responsibilities</a:t>
          </a:r>
          <a:endParaRPr lang="en-US" sz="4000" kern="1200"/>
        </a:p>
      </dsp:txBody>
      <dsp:txXfrm>
        <a:off x="1187688" y="2095"/>
        <a:ext cx="3893660" cy="2336196"/>
      </dsp:txXfrm>
    </dsp:sp>
    <dsp:sp modelId="{CAC4C8B7-6ADE-49C3-A943-3ABB5190A34C}">
      <dsp:nvSpPr>
        <dsp:cNvPr id="0" name=""/>
        <dsp:cNvSpPr/>
      </dsp:nvSpPr>
      <dsp:spPr>
        <a:xfrm>
          <a:off x="1187688" y="3233833"/>
          <a:ext cx="3893660" cy="2336196"/>
        </a:xfrm>
        <a:prstGeom prst="rect">
          <a:avLst/>
        </a:prstGeom>
        <a:gradFill rotWithShape="0">
          <a:gsLst>
            <a:gs pos="0">
              <a:schemeClr val="lt1">
                <a:hueOff val="0"/>
                <a:satOff val="0"/>
                <a:lumOff val="0"/>
                <a:alphaOff val="0"/>
                <a:tint val="94000"/>
                <a:satMod val="103000"/>
                <a:lumMod val="102000"/>
              </a:schemeClr>
            </a:gs>
            <a:gs pos="50000">
              <a:schemeClr val="lt1">
                <a:hueOff val="0"/>
                <a:satOff val="0"/>
                <a:lumOff val="0"/>
                <a:alphaOff val="0"/>
                <a:shade val="100000"/>
                <a:satMod val="110000"/>
                <a:lumMod val="100000"/>
              </a:schemeClr>
            </a:gs>
            <a:gs pos="100000">
              <a:schemeClr val="l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0793" tIns="200270" rIns="190793" bIns="200270" numCol="1" spcCol="1270" anchor="ctr" anchorCtr="0">
          <a:noAutofit/>
        </a:bodyPr>
        <a:lstStyle/>
        <a:p>
          <a:pPr marL="0" lvl="0" indent="0" algn="ctr" defTabSz="1778000">
            <a:lnSpc>
              <a:spcPct val="90000"/>
            </a:lnSpc>
            <a:spcBef>
              <a:spcPct val="0"/>
            </a:spcBef>
            <a:spcAft>
              <a:spcPct val="35000"/>
            </a:spcAft>
            <a:buNone/>
          </a:pPr>
          <a:r>
            <a:rPr lang="en-GB" sz="4000" kern="1200"/>
            <a:t>Human Rights Policies</a:t>
          </a:r>
          <a:endParaRPr lang="en-US" sz="4000" kern="1200"/>
        </a:p>
      </dsp:txBody>
      <dsp:txXfrm>
        <a:off x="1187688" y="3233833"/>
        <a:ext cx="3893660" cy="233619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D53273-E392-4FB0-9EE1-AD73973C1A4B}">
      <dsp:nvSpPr>
        <dsp:cNvPr id="0" name=""/>
        <dsp:cNvSpPr/>
      </dsp:nvSpPr>
      <dsp:spPr>
        <a:xfrm>
          <a:off x="0" y="26323"/>
          <a:ext cx="10515600" cy="126360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dirty="0"/>
            <a:t>Recycling and Packaging</a:t>
          </a:r>
          <a:endParaRPr lang="en-US" sz="5400" kern="1200" dirty="0"/>
        </a:p>
      </dsp:txBody>
      <dsp:txXfrm>
        <a:off x="61684" y="88007"/>
        <a:ext cx="10392232" cy="1140232"/>
      </dsp:txXfrm>
    </dsp:sp>
    <dsp:sp modelId="{6C5F238E-3751-4A78-9DEE-A979F333BCB2}">
      <dsp:nvSpPr>
        <dsp:cNvPr id="0" name=""/>
        <dsp:cNvSpPr/>
      </dsp:nvSpPr>
      <dsp:spPr>
        <a:xfrm>
          <a:off x="0" y="1445443"/>
          <a:ext cx="10515600" cy="1263600"/>
        </a:xfrm>
        <a:prstGeom prst="round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US" sz="5400" kern="1200" dirty="0"/>
            <a:t>Empowering Women</a:t>
          </a:r>
        </a:p>
      </dsp:txBody>
      <dsp:txXfrm>
        <a:off x="61684" y="1507127"/>
        <a:ext cx="10392232" cy="1140232"/>
      </dsp:txXfrm>
    </dsp:sp>
    <dsp:sp modelId="{26DC02FB-5412-4802-9A9E-A7C2FF5B198D}">
      <dsp:nvSpPr>
        <dsp:cNvPr id="0" name=""/>
        <dsp:cNvSpPr/>
      </dsp:nvSpPr>
      <dsp:spPr>
        <a:xfrm>
          <a:off x="0" y="2864564"/>
          <a:ext cx="10515600" cy="1263600"/>
        </a:xfrm>
        <a:prstGeom prst="round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dirty="0"/>
            <a:t>Water Stewardship</a:t>
          </a:r>
          <a:endParaRPr lang="en-US" sz="5400" kern="1200" dirty="0"/>
        </a:p>
      </dsp:txBody>
      <dsp:txXfrm>
        <a:off x="61684" y="2926248"/>
        <a:ext cx="10392232" cy="114023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F8FD1F-EEF5-47A0-8E6A-9A22B3369951}" type="datetimeFigureOut">
              <a:rPr lang="en-GB" smtClean="0"/>
              <a:t>12/12/2017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BB8E40-B20B-47F0-A9DF-3F9804B11F8C}" type="slidenum">
              <a:rPr lang="en-GB" smtClean="0"/>
              <a:t>‹#›</a:t>
            </a:fld>
            <a:endParaRPr lang="en-GB"/>
          </a:p>
        </p:txBody>
      </p:sp>
    </p:spTree>
    <p:extLst>
      <p:ext uri="{BB962C8B-B14F-4D97-AF65-F5344CB8AC3E}">
        <p14:creationId xmlns:p14="http://schemas.microsoft.com/office/powerpoint/2010/main" val="31897162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Coca cola was invented in 1886 by John Pemberton. What started as a simple caramel-coloured liquid, he combined it with carbonated water at Jacobs Pharmacy to make the drink we all know and love today (Journey Staff, 2017a). In his laboratory in Atlanta, John Pemberton had set up a coca extract filtering system which when completed, he would hope to sell as a drink and medicine concoction (</a:t>
            </a:r>
            <a:r>
              <a:rPr lang="en-GB" sz="1200" kern="1200" dirty="0" err="1">
                <a:solidFill>
                  <a:schemeClr val="tx1"/>
                </a:solidFill>
                <a:effectLst/>
                <a:latin typeface="+mn-lt"/>
                <a:ea typeface="+mn-ea"/>
                <a:cs typeface="+mn-cs"/>
              </a:rPr>
              <a:t>Pendergrast</a:t>
            </a:r>
            <a:r>
              <a:rPr lang="en-GB" sz="1200" kern="1200" dirty="0">
                <a:solidFill>
                  <a:schemeClr val="tx1"/>
                </a:solidFill>
                <a:effectLst/>
                <a:latin typeface="+mn-lt"/>
                <a:ea typeface="+mn-ea"/>
                <a:cs typeface="+mn-cs"/>
              </a:rPr>
              <a:t>, 2013). In its original state, Coca-Cola was advertised as a “brain tonic” that “cures morphine and opium habits and desire for intoxicants” (Elmore, 2014). This presentation will explore how what was once used as a medicine, became the worlds most recognisable and famous brand.</a:t>
            </a:r>
          </a:p>
          <a:p>
            <a:endParaRPr lang="en-GB" dirty="0"/>
          </a:p>
          <a:p>
            <a:endParaRPr lang="en-GB" dirty="0"/>
          </a:p>
        </p:txBody>
      </p:sp>
      <p:sp>
        <p:nvSpPr>
          <p:cNvPr id="4" name="Slide Number Placeholder 3"/>
          <p:cNvSpPr>
            <a:spLocks noGrp="1"/>
          </p:cNvSpPr>
          <p:nvPr>
            <p:ph type="sldNum" sz="quarter" idx="10"/>
          </p:nvPr>
        </p:nvSpPr>
        <p:spPr/>
        <p:txBody>
          <a:bodyPr/>
          <a:lstStyle/>
          <a:p>
            <a:fld id="{EBBB8E40-B20B-47F0-A9DF-3F9804B11F8C}" type="slidenum">
              <a:rPr lang="en-GB" smtClean="0"/>
              <a:t>2</a:t>
            </a:fld>
            <a:endParaRPr lang="en-GB"/>
          </a:p>
        </p:txBody>
      </p:sp>
    </p:spTree>
    <p:extLst>
      <p:ext uri="{BB962C8B-B14F-4D97-AF65-F5344CB8AC3E}">
        <p14:creationId xmlns:p14="http://schemas.microsoft.com/office/powerpoint/2010/main" val="682054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Coca-Cola’s mission statement, as outlined above, is one of simplicity and covers a broad range of ideals. The statement suggests that they are consumer driven, holding in high regard the happiness and taste experience of their customers. Coca-Cola describes their mission as “enduring”, using the mission statement as a standard on which the business should be run. Research has shown that the quality of possessions is less important than quality of life and purchases that have an experience attached bring more satisfaction than a material purchase (Hill, Roche, &amp; Allen, 2007). With over 200 countries consuming 1.9 billion servings per day (How many drinks does The Coca-Cola Company sell worldwide each day?,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 it could be suggested that Coca-Cola’s mission statement has come to fruition.</a:t>
            </a:r>
          </a:p>
          <a:p>
            <a:endParaRPr lang="en-GB" dirty="0"/>
          </a:p>
        </p:txBody>
      </p:sp>
      <p:sp>
        <p:nvSpPr>
          <p:cNvPr id="4" name="Slide Number Placeholder 3"/>
          <p:cNvSpPr>
            <a:spLocks noGrp="1"/>
          </p:cNvSpPr>
          <p:nvPr>
            <p:ph type="sldNum" sz="quarter" idx="10"/>
          </p:nvPr>
        </p:nvSpPr>
        <p:spPr/>
        <p:txBody>
          <a:bodyPr/>
          <a:lstStyle/>
          <a:p>
            <a:fld id="{EBBB8E40-B20B-47F0-A9DF-3F9804B11F8C}" type="slidenum">
              <a:rPr lang="en-GB" smtClean="0"/>
              <a:t>4</a:t>
            </a:fld>
            <a:endParaRPr lang="en-GB"/>
          </a:p>
        </p:txBody>
      </p:sp>
    </p:spTree>
    <p:extLst>
      <p:ext uri="{BB962C8B-B14F-4D97-AF65-F5344CB8AC3E}">
        <p14:creationId xmlns:p14="http://schemas.microsoft.com/office/powerpoint/2010/main" val="41238952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a:t>
            </a:r>
            <a:r>
              <a:rPr lang="en-GB" sz="1200" kern="1200" dirty="0" err="1">
                <a:solidFill>
                  <a:schemeClr val="tx1"/>
                </a:solidFill>
                <a:effectLst/>
                <a:latin typeface="+mn-lt"/>
                <a:ea typeface="+mn-ea"/>
                <a:cs typeface="+mn-cs"/>
              </a:rPr>
              <a:t>forbes</a:t>
            </a:r>
            <a:r>
              <a:rPr lang="en-GB" sz="1200" kern="1200" dirty="0">
                <a:solidFill>
                  <a:schemeClr val="tx1"/>
                </a:solidFill>
                <a:effectLst/>
                <a:latin typeface="+mn-lt"/>
                <a:ea typeface="+mn-ea"/>
                <a:cs typeface="+mn-cs"/>
              </a:rPr>
              <a:t>, Coca-Cola is ranked number 74 in the world of rich companies. Its estimated value is £182.9 billion in 2017 (Forbes, 2017). </a:t>
            </a:r>
          </a:p>
          <a:p>
            <a:r>
              <a:rPr lang="en-GB" sz="1200" kern="1200" dirty="0">
                <a:solidFill>
                  <a:schemeClr val="tx1"/>
                </a:solidFill>
                <a:effectLst/>
                <a:latin typeface="+mn-lt"/>
                <a:ea typeface="+mn-ea"/>
                <a:cs typeface="+mn-cs"/>
              </a:rPr>
              <a:t>Their strategy to focus on driving revenue and profit growth has been achieved by, in emerging markets, increasing volume, keeping beverages at an affordable price. In developed markets a different tactic was undertaken. To further drive revenue growth, Coca-Cola segmented the markets globally, enabling them to gain value share worldwide and also organic revenue increased substantially (Five Strategic Actions, 2016)</a:t>
            </a:r>
          </a:p>
          <a:p>
            <a:r>
              <a:rPr lang="en-GB" sz="1200" kern="1200" dirty="0">
                <a:solidFill>
                  <a:schemeClr val="tx1"/>
                </a:solidFill>
                <a:effectLst/>
                <a:latin typeface="+mn-lt"/>
                <a:ea typeface="+mn-ea"/>
                <a:cs typeface="+mn-cs"/>
              </a:rPr>
              <a:t>Coca-Cola has invested heavily in advertising and marketing their brand, increasing the quality of both. £250 million was spent creating stronger impactful ads (Five Strategic Actions, 2016), none more so than the famous Coca-Cola Christmas ad. One that is known UK wide, and in my opinion, is synonymous with the start if the Christmas holidays. Coca-Cola invested heavily in their extensive beverage portfolio entering the energy market and forming alliances with energy drinks such as Monster Beverage Corporation, an umbrella company of various energy drinks (Monster Beverage Corporation, 2017)</a:t>
            </a:r>
          </a:p>
          <a:p>
            <a:r>
              <a:rPr lang="en-GB" sz="1200" kern="1200" dirty="0">
                <a:solidFill>
                  <a:schemeClr val="tx1"/>
                </a:solidFill>
                <a:effectLst/>
                <a:latin typeface="+mn-lt"/>
                <a:ea typeface="+mn-ea"/>
                <a:cs typeface="+mn-cs"/>
              </a:rPr>
              <a:t>Coca-Cola used the zero work theory as a solution to make the business more efficient. This meant that an organisational budget would start at zero each financial year, and not based on spending of previous years (Five Strategic Actions, 2016). Spending was also reduced on non-media promotions. Coca-Cola realized in excess of $600 million in 2015 which they were able to invest in brands and a return in investment to shareholders (Five Strategic Actions, 2016).</a:t>
            </a:r>
          </a:p>
          <a:p>
            <a:r>
              <a:rPr lang="en-GB" sz="1200" kern="1200" dirty="0">
                <a:solidFill>
                  <a:schemeClr val="tx1"/>
                </a:solidFill>
                <a:effectLst/>
                <a:latin typeface="+mn-lt"/>
                <a:ea typeface="+mn-ea"/>
                <a:cs typeface="+mn-cs"/>
              </a:rPr>
              <a:t>Coca-Cola have reshaped their business since 1866. To simplify the company, a functional management layer was removed, consumer tastes and preferences evolved. Coca-Cola have created a working environment that focuses on speed, precision and employees who feel empowered, resulting in more productivity and a winning mentality.</a:t>
            </a:r>
          </a:p>
          <a:p>
            <a:r>
              <a:rPr lang="en-GB" sz="1200" kern="1200" dirty="0">
                <a:solidFill>
                  <a:schemeClr val="tx1"/>
                </a:solidFill>
                <a:effectLst/>
                <a:latin typeface="+mn-lt"/>
                <a:ea typeface="+mn-ea"/>
                <a:cs typeface="+mn-cs"/>
              </a:rPr>
              <a:t>Coca-Cola has set itself a goal of completely refranchising the bottling system in North America by the end of 2017. Also bottling system improvements are being made in East Africa, China, and Indonesia. Their core business model is to revert their bottling territories back to independent status while maintaining high performance, optimising distribution and manufacturing systems and maintain value for its restaurant and retail customers (Five Strategic Actions, 2016).</a:t>
            </a:r>
          </a:p>
          <a:p>
            <a:endParaRPr lang="en-GB" dirty="0"/>
          </a:p>
        </p:txBody>
      </p:sp>
      <p:sp>
        <p:nvSpPr>
          <p:cNvPr id="4" name="Slide Number Placeholder 3"/>
          <p:cNvSpPr>
            <a:spLocks noGrp="1"/>
          </p:cNvSpPr>
          <p:nvPr>
            <p:ph type="sldNum" sz="quarter" idx="10"/>
          </p:nvPr>
        </p:nvSpPr>
        <p:spPr/>
        <p:txBody>
          <a:bodyPr/>
          <a:lstStyle/>
          <a:p>
            <a:fld id="{EBBB8E40-B20B-47F0-A9DF-3F9804B11F8C}" type="slidenum">
              <a:rPr lang="en-GB" smtClean="0"/>
              <a:t>5</a:t>
            </a:fld>
            <a:endParaRPr lang="en-GB"/>
          </a:p>
        </p:txBody>
      </p:sp>
    </p:spTree>
    <p:extLst>
      <p:ext uri="{BB962C8B-B14F-4D97-AF65-F5344CB8AC3E}">
        <p14:creationId xmlns:p14="http://schemas.microsoft.com/office/powerpoint/2010/main" val="41077388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Importance of Strategy</a:t>
            </a:r>
          </a:p>
          <a:p>
            <a:r>
              <a:rPr lang="en-GB" sz="1200" kern="1200" dirty="0">
                <a:solidFill>
                  <a:schemeClr val="tx1"/>
                </a:solidFill>
                <a:effectLst/>
                <a:latin typeface="+mn-lt"/>
                <a:ea typeface="+mn-ea"/>
                <a:cs typeface="+mn-cs"/>
              </a:rPr>
              <a:t>Strategy in any company is key. It is the responsibility of the chief executive officer to develop and maintain a clear and concise strategy initiative for their respected company (</a:t>
            </a:r>
            <a:r>
              <a:rPr lang="en-GB" sz="1200" kern="1200" dirty="0" err="1">
                <a:solidFill>
                  <a:schemeClr val="tx1"/>
                </a:solidFill>
                <a:effectLst/>
                <a:latin typeface="+mn-lt"/>
                <a:ea typeface="+mn-ea"/>
                <a:cs typeface="+mn-cs"/>
              </a:rPr>
              <a:t>Ordal</a:t>
            </a:r>
            <a:r>
              <a:rPr lang="en-GB" sz="1200" kern="1200" dirty="0">
                <a:solidFill>
                  <a:schemeClr val="tx1"/>
                </a:solidFill>
                <a:effectLst/>
                <a:latin typeface="+mn-lt"/>
                <a:ea typeface="+mn-ea"/>
                <a:cs typeface="+mn-cs"/>
              </a:rPr>
              <a:t> &amp; Todd, 2016). </a:t>
            </a:r>
            <a:r>
              <a:rPr lang="en-GB" sz="1200" kern="1200" dirty="0" err="1">
                <a:solidFill>
                  <a:schemeClr val="tx1"/>
                </a:solidFill>
                <a:effectLst/>
                <a:latin typeface="+mn-lt"/>
                <a:ea typeface="+mn-ea"/>
                <a:cs typeface="+mn-cs"/>
              </a:rPr>
              <a:t>Ordal</a:t>
            </a:r>
            <a:r>
              <a:rPr lang="en-GB" sz="1200" kern="1200" dirty="0">
                <a:solidFill>
                  <a:schemeClr val="tx1"/>
                </a:solidFill>
                <a:effectLst/>
                <a:latin typeface="+mn-lt"/>
                <a:ea typeface="+mn-ea"/>
                <a:cs typeface="+mn-cs"/>
              </a:rPr>
              <a:t> and Todd (2016) also state that clear and well-defined steps to execution of said strategy is vital, and without that, strategy is no more than activities undertaken aimlessly. </a:t>
            </a:r>
          </a:p>
          <a:p>
            <a:r>
              <a:rPr lang="en-GB" sz="1200" kern="1200" dirty="0">
                <a:solidFill>
                  <a:schemeClr val="tx1"/>
                </a:solidFill>
                <a:effectLst/>
                <a:latin typeface="+mn-lt"/>
                <a:ea typeface="+mn-ea"/>
                <a:cs typeface="+mn-cs"/>
              </a:rPr>
              <a:t>With globalization, many different market strategies are now being used by Coca-Cola to get the desired effect. None more so than international communications and international marketing (</a:t>
            </a:r>
            <a:r>
              <a:rPr lang="en-GB" sz="1200" kern="1200" dirty="0" err="1">
                <a:solidFill>
                  <a:schemeClr val="tx1"/>
                </a:solidFill>
                <a:effectLst/>
                <a:latin typeface="+mn-lt"/>
                <a:ea typeface="+mn-ea"/>
                <a:cs typeface="+mn-cs"/>
              </a:rPr>
              <a:t>Gerbe</a:t>
            </a:r>
            <a:r>
              <a:rPr lang="en-GB" sz="1200" kern="1200" dirty="0">
                <a:solidFill>
                  <a:schemeClr val="tx1"/>
                </a:solidFill>
                <a:effectLst/>
                <a:latin typeface="+mn-lt"/>
                <a:ea typeface="+mn-ea"/>
                <a:cs typeface="+mn-cs"/>
              </a:rPr>
              <a:t>, 2007). Problems were faced while marketing in China. Initially the pronunciation of the drinks name translated to “a thirsty mouthful of candle wax”. A new strategy and pronunciation was found, translating into “joyful tastes and happiness” (</a:t>
            </a:r>
            <a:r>
              <a:rPr lang="en-GB" sz="1200" kern="1200" dirty="0" err="1">
                <a:solidFill>
                  <a:schemeClr val="tx1"/>
                </a:solidFill>
                <a:effectLst/>
                <a:latin typeface="+mn-lt"/>
                <a:ea typeface="+mn-ea"/>
                <a:cs typeface="+mn-cs"/>
              </a:rPr>
              <a:t>Doole</a:t>
            </a:r>
            <a:r>
              <a:rPr lang="en-GB" sz="1200" kern="1200" dirty="0">
                <a:solidFill>
                  <a:schemeClr val="tx1"/>
                </a:solidFill>
                <a:effectLst/>
                <a:latin typeface="+mn-lt"/>
                <a:ea typeface="+mn-ea"/>
                <a:cs typeface="+mn-cs"/>
              </a:rPr>
              <a:t> &amp; Lowe, 2008). International marketing focuses on the needs and wants of customers, the best methods to satisfy such needs and wants, steering the company to provide such needs and wants and meeting organisational objectives. Coca-Colas strategic marketing plan is known as 2020 vision. A primary goal is to increase its consumer servings to 3 billion per year. To achieve this, an estimated $4 billion will be spent annually on advertising and marketing. Coca-Cola also used an integrated marketing strategy through Olympic partnerships, sponsoring every United States of America team from 1928 to now (Ferrell &amp; </a:t>
            </a:r>
            <a:r>
              <a:rPr lang="en-GB" sz="1200" kern="1200" dirty="0" err="1">
                <a:solidFill>
                  <a:schemeClr val="tx1"/>
                </a:solidFill>
                <a:effectLst/>
                <a:latin typeface="+mn-lt"/>
                <a:ea typeface="+mn-ea"/>
                <a:cs typeface="+mn-cs"/>
              </a:rPr>
              <a:t>Speh</a:t>
            </a:r>
            <a:r>
              <a:rPr lang="en-GB" sz="1200" kern="1200" dirty="0">
                <a:solidFill>
                  <a:schemeClr val="tx1"/>
                </a:solidFill>
                <a:effectLst/>
                <a:latin typeface="+mn-lt"/>
                <a:ea typeface="+mn-ea"/>
                <a:cs typeface="+mn-cs"/>
              </a:rPr>
              <a:t>, 2017). Coca-Cola committed to develop long-term goals relationship with its customers. This is achieved by providing as much information to its customers and shareholders through their advertising. </a:t>
            </a:r>
          </a:p>
          <a:p>
            <a:endParaRPr lang="en-GB" dirty="0"/>
          </a:p>
          <a:p>
            <a:r>
              <a:rPr lang="en-GB" dirty="0"/>
              <a:t>Marketing</a:t>
            </a:r>
            <a:r>
              <a:rPr lang="en-GB" baseline="0" dirty="0"/>
              <a:t> Strategy</a:t>
            </a:r>
          </a:p>
          <a:p>
            <a:r>
              <a:rPr lang="en-GB" sz="1200" kern="1200" dirty="0">
                <a:solidFill>
                  <a:schemeClr val="tx1"/>
                </a:solidFill>
                <a:effectLst/>
                <a:latin typeface="+mn-lt"/>
                <a:ea typeface="+mn-ea"/>
                <a:cs typeface="+mn-cs"/>
              </a:rPr>
              <a:t>Products produced by Coca-Cola are governed by the Food and Drug Administration (FDA). Rules, recommendations, and guidelines such as your added sugar intake should not be in excess of your daily calorie intake total (</a:t>
            </a:r>
            <a:r>
              <a:rPr lang="en-GB" sz="1200" kern="1200" dirty="0" err="1">
                <a:solidFill>
                  <a:schemeClr val="tx1"/>
                </a:solidFill>
                <a:effectLst/>
                <a:latin typeface="+mn-lt"/>
                <a:ea typeface="+mn-ea"/>
                <a:cs typeface="+mn-cs"/>
              </a:rPr>
              <a:t>Tarkan</a:t>
            </a:r>
            <a:r>
              <a:rPr lang="en-GB" sz="1200" kern="1200" dirty="0">
                <a:solidFill>
                  <a:schemeClr val="tx1"/>
                </a:solidFill>
                <a:effectLst/>
                <a:latin typeface="+mn-lt"/>
                <a:ea typeface="+mn-ea"/>
                <a:cs typeface="+mn-cs"/>
              </a:rPr>
              <a:t>, 2015). Also, distribution may be affected by established low changes, changes in labour, taxes, accounting, and marketing. </a:t>
            </a:r>
          </a:p>
          <a:p>
            <a:r>
              <a:rPr lang="en-GB" sz="1200" kern="1200" dirty="0">
                <a:solidFill>
                  <a:schemeClr val="tx1"/>
                </a:solidFill>
                <a:effectLst/>
                <a:latin typeface="+mn-lt"/>
                <a:ea typeface="+mn-ea"/>
                <a:cs typeface="+mn-cs"/>
              </a:rPr>
              <a:t>As Coca-Cola distributes to over 200 countries, different customs, cultures, tastes and desires have to be factored into how it conducts its business. Of their income, roughly 70% is generated from outside the US (How Coca-Cola Company Makes Money? Understanding Coca-Cola Business Model,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 With the healthy alternative drink becoming apparent, no evidence is shown that they are making effort to accommodate as demonstrated in the brands that they own (Journey Staff,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Coca-Cola meets the demands of the majority of countries it distributes in. Japanese customers can choose from 30 alternative flavours. However, in America, where customers are more health conscious, products need to be created to meet that demand. </a:t>
            </a:r>
          </a:p>
          <a:p>
            <a:r>
              <a:rPr lang="en-GB" sz="1200" kern="1200" dirty="0">
                <a:solidFill>
                  <a:schemeClr val="tx1"/>
                </a:solidFill>
                <a:effectLst/>
                <a:latin typeface="+mn-lt"/>
                <a:ea typeface="+mn-ea"/>
                <a:cs typeface="+mn-cs"/>
              </a:rPr>
              <a:t>Coca-Cola have used different forms of technology as exposure for their campaigns. Social media, internet and television have played a big part in driving sales. </a:t>
            </a:r>
          </a:p>
          <a:p>
            <a:endParaRPr lang="en-GB" dirty="0"/>
          </a:p>
        </p:txBody>
      </p:sp>
      <p:sp>
        <p:nvSpPr>
          <p:cNvPr id="4" name="Slide Number Placeholder 3"/>
          <p:cNvSpPr>
            <a:spLocks noGrp="1"/>
          </p:cNvSpPr>
          <p:nvPr>
            <p:ph type="sldNum" sz="quarter" idx="10"/>
          </p:nvPr>
        </p:nvSpPr>
        <p:spPr/>
        <p:txBody>
          <a:bodyPr/>
          <a:lstStyle/>
          <a:p>
            <a:fld id="{EBBB8E40-B20B-47F0-A9DF-3F9804B11F8C}" type="slidenum">
              <a:rPr lang="en-GB" smtClean="0"/>
              <a:t>6</a:t>
            </a:fld>
            <a:endParaRPr lang="en-GB"/>
          </a:p>
        </p:txBody>
      </p:sp>
    </p:spTree>
    <p:extLst>
      <p:ext uri="{BB962C8B-B14F-4D97-AF65-F5344CB8AC3E}">
        <p14:creationId xmlns:p14="http://schemas.microsoft.com/office/powerpoint/2010/main" val="18304632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Political Factors</a:t>
            </a:r>
          </a:p>
          <a:p>
            <a:r>
              <a:rPr lang="en-GB" sz="1200" kern="1200" dirty="0">
                <a:solidFill>
                  <a:schemeClr val="tx1"/>
                </a:solidFill>
                <a:effectLst/>
                <a:latin typeface="+mn-lt"/>
                <a:ea typeface="+mn-ea"/>
                <a:cs typeface="+mn-cs"/>
              </a:rPr>
              <a:t>Products produced by Coca-Cola are governed by the Food and Drug Administration (FDA). Rules, recommendations, and guidelines such as your added sugar intake should not be in excess of your daily calorie intake total (</a:t>
            </a:r>
            <a:r>
              <a:rPr lang="en-GB" sz="1200" kern="1200" dirty="0" err="1">
                <a:solidFill>
                  <a:schemeClr val="tx1"/>
                </a:solidFill>
                <a:effectLst/>
                <a:latin typeface="+mn-lt"/>
                <a:ea typeface="+mn-ea"/>
                <a:cs typeface="+mn-cs"/>
              </a:rPr>
              <a:t>Tarkan</a:t>
            </a:r>
            <a:r>
              <a:rPr lang="en-GB" sz="1200" kern="1200" dirty="0">
                <a:solidFill>
                  <a:schemeClr val="tx1"/>
                </a:solidFill>
                <a:effectLst/>
                <a:latin typeface="+mn-lt"/>
                <a:ea typeface="+mn-ea"/>
                <a:cs typeface="+mn-cs"/>
              </a:rPr>
              <a:t>, 2015). Also, distribution may be affected by established low changes, changes in labour, taxes, accounting, and marketing.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Economic Factors</a:t>
            </a:r>
          </a:p>
          <a:p>
            <a:r>
              <a:rPr lang="en-GB" sz="1200" kern="1200" dirty="0">
                <a:solidFill>
                  <a:schemeClr val="tx1"/>
                </a:solidFill>
                <a:effectLst/>
                <a:latin typeface="+mn-lt"/>
                <a:ea typeface="+mn-ea"/>
                <a:cs typeface="+mn-cs"/>
              </a:rPr>
              <a:t>As Coca-Cola distributes to over 200 countries, different customs, cultures, tastes and desires have to be factored into how it conducts its business. Of their income, roughly 70% is generated from outside the US (How Coca-Cola Company Makes Money? Understanding Coca-Cola Business Model,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 With the healthy alternative drink becoming apparent, no evidence is shown that they are making effort to accommodate as demonstrated in the brands that they own (Journey Staff,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Social</a:t>
            </a:r>
            <a:r>
              <a:rPr lang="en-GB" sz="1200" kern="1200" baseline="0" dirty="0">
                <a:solidFill>
                  <a:schemeClr val="tx1"/>
                </a:solidFill>
                <a:effectLst/>
                <a:latin typeface="+mn-lt"/>
                <a:ea typeface="+mn-ea"/>
                <a:cs typeface="+mn-cs"/>
              </a:rPr>
              <a:t> Factors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Coca-Cola meets the demands of the majority of countries it distributes in. Japanese customers can choose from 30 alternative flavours. However, in America, where customers are more health conscious, products need to be created to meet that demand.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Technology</a:t>
            </a:r>
          </a:p>
          <a:p>
            <a:r>
              <a:rPr lang="en-GB" sz="1200" kern="1200" dirty="0">
                <a:solidFill>
                  <a:schemeClr val="tx1"/>
                </a:solidFill>
                <a:effectLst/>
                <a:latin typeface="+mn-lt"/>
                <a:ea typeface="+mn-ea"/>
                <a:cs typeface="+mn-cs"/>
              </a:rPr>
              <a:t>Coca-Cola have used different forms of technology as exposure for their campaigns. Social media, internet and television have played a big part in driving sales. </a:t>
            </a:r>
          </a:p>
          <a:p>
            <a:endParaRPr lang="en-GB" dirty="0"/>
          </a:p>
        </p:txBody>
      </p:sp>
      <p:sp>
        <p:nvSpPr>
          <p:cNvPr id="4" name="Slide Number Placeholder 3"/>
          <p:cNvSpPr>
            <a:spLocks noGrp="1"/>
          </p:cNvSpPr>
          <p:nvPr>
            <p:ph type="sldNum" sz="quarter" idx="10"/>
          </p:nvPr>
        </p:nvSpPr>
        <p:spPr/>
        <p:txBody>
          <a:bodyPr/>
          <a:lstStyle/>
          <a:p>
            <a:fld id="{EBBB8E40-B20B-47F0-A9DF-3F9804B11F8C}" type="slidenum">
              <a:rPr lang="en-GB" smtClean="0"/>
              <a:t>7</a:t>
            </a:fld>
            <a:endParaRPr lang="en-GB"/>
          </a:p>
        </p:txBody>
      </p:sp>
    </p:spTree>
    <p:extLst>
      <p:ext uri="{BB962C8B-B14F-4D97-AF65-F5344CB8AC3E}">
        <p14:creationId xmlns:p14="http://schemas.microsoft.com/office/powerpoint/2010/main" val="26008176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Threat</a:t>
            </a:r>
          </a:p>
          <a:p>
            <a:r>
              <a:rPr lang="en-GB" sz="1200" kern="1200" dirty="0">
                <a:solidFill>
                  <a:schemeClr val="tx1"/>
                </a:solidFill>
                <a:effectLst/>
                <a:latin typeface="+mn-lt"/>
                <a:ea typeface="+mn-ea"/>
                <a:cs typeface="+mn-cs"/>
              </a:rPr>
              <a:t>Several factors discourage new brands from entering the industry. Coca-Cola is ranked in the top three brands in the world (Chapman, 2016) and the building of that brand takes time (Montoya &amp; </a:t>
            </a:r>
            <a:r>
              <a:rPr lang="en-GB" sz="1200" kern="1200" dirty="0" err="1">
                <a:solidFill>
                  <a:schemeClr val="tx1"/>
                </a:solidFill>
                <a:effectLst/>
                <a:latin typeface="+mn-lt"/>
                <a:ea typeface="+mn-ea"/>
                <a:cs typeface="+mn-cs"/>
              </a:rPr>
              <a:t>Vandehey</a:t>
            </a:r>
            <a:r>
              <a:rPr lang="en-GB" sz="1200" kern="1200" dirty="0">
                <a:solidFill>
                  <a:schemeClr val="tx1"/>
                </a:solidFill>
                <a:effectLst/>
                <a:latin typeface="+mn-lt"/>
                <a:ea typeface="+mn-ea"/>
                <a:cs typeface="+mn-cs"/>
              </a:rPr>
              <a:t>, 2008). Along with Coca-Cola’s large customer base, these factors would make it difficult for new entrants to compete.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Rivalry</a:t>
            </a:r>
          </a:p>
          <a:p>
            <a:r>
              <a:rPr lang="en-GB" sz="1200" kern="1200" dirty="0">
                <a:solidFill>
                  <a:schemeClr val="tx1"/>
                </a:solidFill>
                <a:effectLst/>
                <a:latin typeface="+mn-lt"/>
                <a:ea typeface="+mn-ea"/>
                <a:cs typeface="+mn-cs"/>
              </a:rPr>
              <a:t>Coca-Colas main rival is Pepsi. Their feud is legendary. The feud originated nearly a century ago and continues to this day (</a:t>
            </a:r>
            <a:r>
              <a:rPr lang="en-GB" sz="1200" kern="1200" dirty="0" err="1">
                <a:solidFill>
                  <a:schemeClr val="tx1"/>
                </a:solidFill>
                <a:effectLst/>
                <a:latin typeface="+mn-lt"/>
                <a:ea typeface="+mn-ea"/>
                <a:cs typeface="+mn-cs"/>
              </a:rPr>
              <a:t>Bashin</a:t>
            </a:r>
            <a:r>
              <a:rPr lang="en-GB" sz="1200" kern="1200" dirty="0">
                <a:solidFill>
                  <a:schemeClr val="tx1"/>
                </a:solidFill>
                <a:effectLst/>
                <a:latin typeface="+mn-lt"/>
                <a:ea typeface="+mn-ea"/>
                <a:cs typeface="+mn-cs"/>
              </a:rPr>
              <a:t>, 2011). Despite their rivalry, the two companies are very different. Coca-Cola is predominantly beverages, while Pepsi snacks business that is very lucrative (Foley, 2017).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Threat of Substitutes</a:t>
            </a:r>
          </a:p>
          <a:p>
            <a:r>
              <a:rPr lang="en-GB" sz="1200" kern="1200" dirty="0">
                <a:solidFill>
                  <a:schemeClr val="tx1"/>
                </a:solidFill>
                <a:effectLst/>
                <a:latin typeface="+mn-lt"/>
                <a:ea typeface="+mn-ea"/>
                <a:cs typeface="+mn-cs"/>
              </a:rPr>
              <a:t>The threats of substitutes are strong. Beverages such as Pepsi, fruit juices and hot and cold beverages make it easy for customers to switch.</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Bargaining Power of Buyers</a:t>
            </a:r>
          </a:p>
          <a:p>
            <a:r>
              <a:rPr lang="en-GB" sz="1200" kern="1200" dirty="0">
                <a:solidFill>
                  <a:schemeClr val="tx1"/>
                </a:solidFill>
                <a:effectLst/>
                <a:latin typeface="+mn-lt"/>
                <a:ea typeface="+mn-ea"/>
                <a:cs typeface="+mn-cs"/>
              </a:rPr>
              <a:t>The bargaining power of buyers is weak. Customers generally buy small volumes and switching costs and prices are relatively low.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Bargaining</a:t>
            </a:r>
            <a:r>
              <a:rPr lang="en-GB" sz="1200" kern="1200" baseline="0" dirty="0">
                <a:solidFill>
                  <a:schemeClr val="tx1"/>
                </a:solidFill>
                <a:effectLst/>
                <a:latin typeface="+mn-lt"/>
                <a:ea typeface="+mn-ea"/>
                <a:cs typeface="+mn-cs"/>
              </a:rPr>
              <a:t> Power of Suppliers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bargaining power of suppliers in weak. Number of suppliers is high which make the switching costs for Coca-Cola low. </a:t>
            </a:r>
          </a:p>
          <a:p>
            <a:endParaRPr lang="en-GB" dirty="0"/>
          </a:p>
        </p:txBody>
      </p:sp>
      <p:sp>
        <p:nvSpPr>
          <p:cNvPr id="4" name="Slide Number Placeholder 3"/>
          <p:cNvSpPr>
            <a:spLocks noGrp="1"/>
          </p:cNvSpPr>
          <p:nvPr>
            <p:ph type="sldNum" sz="quarter" idx="10"/>
          </p:nvPr>
        </p:nvSpPr>
        <p:spPr/>
        <p:txBody>
          <a:bodyPr/>
          <a:lstStyle/>
          <a:p>
            <a:fld id="{EBBB8E40-B20B-47F0-A9DF-3F9804B11F8C}" type="slidenum">
              <a:rPr lang="en-GB" smtClean="0"/>
              <a:t>8</a:t>
            </a:fld>
            <a:endParaRPr lang="en-GB"/>
          </a:p>
        </p:txBody>
      </p:sp>
    </p:spTree>
    <p:extLst>
      <p:ext uri="{BB962C8B-B14F-4D97-AF65-F5344CB8AC3E}">
        <p14:creationId xmlns:p14="http://schemas.microsoft.com/office/powerpoint/2010/main" val="42257651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Strengths</a:t>
            </a:r>
          </a:p>
          <a:p>
            <a:r>
              <a:rPr lang="en-GB" sz="1200" kern="1200" dirty="0">
                <a:solidFill>
                  <a:schemeClr val="tx1"/>
                </a:solidFill>
                <a:effectLst/>
                <a:latin typeface="+mn-lt"/>
                <a:ea typeface="+mn-ea"/>
                <a:cs typeface="+mn-cs"/>
              </a:rPr>
              <a:t>Coca-Cola has a vast global presence. It is consumed in over 200 countries (How many drinks does The Coca-Cola Company sell worldwide each day?,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 Coca-Cola as a company, is one of the most valuable in the world, valued at 182.9 billion dollars (Forbes, 2017), with only Pepsi as its nearest rival, Coca-Cola has the majority of market shares (Reynolds, 2017).</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Weaknesses</a:t>
            </a:r>
          </a:p>
          <a:p>
            <a:r>
              <a:rPr lang="en-GB" sz="1200" kern="1200" dirty="0">
                <a:solidFill>
                  <a:schemeClr val="tx1"/>
                </a:solidFill>
                <a:effectLst/>
                <a:latin typeface="+mn-lt"/>
                <a:ea typeface="+mn-ea"/>
                <a:cs typeface="+mn-cs"/>
              </a:rPr>
              <a:t>Coca-Cola has four main weaknesses;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Their competition with Pepsi as discussed in “Porters five forces”.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Product diversification is low, currently they are only in the non-alcoholic beverage market, whereas competitors such as Pepsi have diversified into snacks.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Absence of health beverages. Coca-Cola is the largest manufacturer of carbonated beverages and the absence of healthy drink options is apparent on their brand listing (Journey Staff,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Vast consumption of water in regions where water source has encouraged lawsuits against Coca-Cola (</a:t>
            </a:r>
            <a:r>
              <a:rPr lang="en-GB" sz="1200" kern="1200" dirty="0" err="1">
                <a:solidFill>
                  <a:schemeClr val="tx1"/>
                </a:solidFill>
                <a:effectLst/>
                <a:latin typeface="+mn-lt"/>
                <a:ea typeface="+mn-ea"/>
                <a:cs typeface="+mn-cs"/>
              </a:rPr>
              <a:t>Hansia</a:t>
            </a:r>
            <a:r>
              <a:rPr lang="en-GB" sz="1200" kern="1200" dirty="0">
                <a:solidFill>
                  <a:schemeClr val="tx1"/>
                </a:solidFill>
                <a:effectLst/>
                <a:latin typeface="+mn-lt"/>
                <a:ea typeface="+mn-ea"/>
                <a:cs typeface="+mn-cs"/>
              </a:rPr>
              <a:t>, 2014)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Opportunities</a:t>
            </a:r>
          </a:p>
          <a:p>
            <a:r>
              <a:rPr lang="en-GB" sz="1200" kern="1200" dirty="0">
                <a:solidFill>
                  <a:schemeClr val="tx1"/>
                </a:solidFill>
                <a:effectLst/>
                <a:latin typeface="+mn-lt"/>
                <a:ea typeface="+mn-ea"/>
                <a:cs typeface="+mn-cs"/>
              </a:rPr>
              <a:t>There are plenty of opportunities to gain more revenue for Coca-Cola. They increase product selling in developing countries, focus more on marketing the lesser sold products in their portfolio, and improve their supply chain.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Threats</a:t>
            </a:r>
          </a:p>
          <a:p>
            <a:r>
              <a:rPr lang="en-GB" sz="1200" kern="1200" dirty="0">
                <a:solidFill>
                  <a:schemeClr val="tx1"/>
                </a:solidFill>
                <a:effectLst/>
                <a:latin typeface="+mn-lt"/>
                <a:ea typeface="+mn-ea"/>
                <a:cs typeface="+mn-cs"/>
              </a:rPr>
              <a:t>The scarcity of water is on the rise, and with issues such as climate change, this could have a major downfall in revenue should levels drop more Also, indirect competitors such as Costa, and Starbucks are making a dent in the beverage market. </a:t>
            </a:r>
          </a:p>
          <a:p>
            <a:endParaRPr lang="en-GB" dirty="0"/>
          </a:p>
        </p:txBody>
      </p:sp>
      <p:sp>
        <p:nvSpPr>
          <p:cNvPr id="4" name="Slide Number Placeholder 3"/>
          <p:cNvSpPr>
            <a:spLocks noGrp="1"/>
          </p:cNvSpPr>
          <p:nvPr>
            <p:ph type="sldNum" sz="quarter" idx="10"/>
          </p:nvPr>
        </p:nvSpPr>
        <p:spPr/>
        <p:txBody>
          <a:bodyPr/>
          <a:lstStyle/>
          <a:p>
            <a:fld id="{EBBB8E40-B20B-47F0-A9DF-3F9804B11F8C}" type="slidenum">
              <a:rPr lang="en-GB" smtClean="0"/>
              <a:t>9</a:t>
            </a:fld>
            <a:endParaRPr lang="en-GB"/>
          </a:p>
        </p:txBody>
      </p:sp>
    </p:spTree>
    <p:extLst>
      <p:ext uri="{BB962C8B-B14F-4D97-AF65-F5344CB8AC3E}">
        <p14:creationId xmlns:p14="http://schemas.microsoft.com/office/powerpoint/2010/main" val="32294138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Coca-Cola has had a rough year in the markets. Their value shares have been lost as bottled water has topped soft drink sales for the first time (Kaplan, 2017).</a:t>
            </a:r>
          </a:p>
          <a:p>
            <a:r>
              <a:rPr lang="en-GB" sz="1200" kern="1200" dirty="0">
                <a:solidFill>
                  <a:schemeClr val="tx1"/>
                </a:solidFill>
                <a:effectLst/>
                <a:latin typeface="+mn-lt"/>
                <a:ea typeface="+mn-ea"/>
                <a:cs typeface="+mn-cs"/>
              </a:rPr>
              <a:t>Coca-Cola has a very innovative system in place to keep them as market leaders. Designs such as packaging, products and coolers interconnect to drive growth (Butler &amp; Tischler, 2015).</a:t>
            </a:r>
          </a:p>
          <a:p>
            <a:endParaRPr lang="en-GB" dirty="0"/>
          </a:p>
        </p:txBody>
      </p:sp>
      <p:sp>
        <p:nvSpPr>
          <p:cNvPr id="4" name="Slide Number Placeholder 3"/>
          <p:cNvSpPr>
            <a:spLocks noGrp="1"/>
          </p:cNvSpPr>
          <p:nvPr>
            <p:ph type="sldNum" sz="quarter" idx="10"/>
          </p:nvPr>
        </p:nvSpPr>
        <p:spPr/>
        <p:txBody>
          <a:bodyPr/>
          <a:lstStyle/>
          <a:p>
            <a:fld id="{EBBB8E40-B20B-47F0-A9DF-3F9804B11F8C}" type="slidenum">
              <a:rPr lang="en-GB" smtClean="0"/>
              <a:t>10</a:t>
            </a:fld>
            <a:endParaRPr lang="en-GB"/>
          </a:p>
        </p:txBody>
      </p:sp>
    </p:spTree>
    <p:extLst>
      <p:ext uri="{BB962C8B-B14F-4D97-AF65-F5344CB8AC3E}">
        <p14:creationId xmlns:p14="http://schemas.microsoft.com/office/powerpoint/2010/main" val="28816888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Productivity</a:t>
            </a:r>
          </a:p>
          <a:p>
            <a:r>
              <a:rPr lang="en-GB" sz="1200" kern="1200" dirty="0">
                <a:solidFill>
                  <a:schemeClr val="tx1"/>
                </a:solidFill>
                <a:effectLst/>
                <a:latin typeface="+mn-lt"/>
                <a:ea typeface="+mn-ea"/>
                <a:cs typeface="+mn-cs"/>
              </a:rPr>
              <a:t>Coca-Cola’s productivity has decreased in the last year. In its aim to move away from the capital intensive and low margin business of distribution, its intent is to refranchise bottles in China and North America, whilst also making structural changes in Europe (Forbes, 2017). Human acquisition is a form of acquiring physical resources, and managers constantly thrive to acquire them (Ireland, </a:t>
            </a:r>
            <a:r>
              <a:rPr lang="en-GB" sz="1200" kern="1200" dirty="0" err="1">
                <a:solidFill>
                  <a:schemeClr val="tx1"/>
                </a:solidFill>
                <a:effectLst/>
                <a:latin typeface="+mn-lt"/>
                <a:ea typeface="+mn-ea"/>
                <a:cs typeface="+mn-cs"/>
              </a:rPr>
              <a:t>Hoskisson</a:t>
            </a:r>
            <a:r>
              <a:rPr lang="en-GB" sz="1200" kern="1200" dirty="0">
                <a:solidFill>
                  <a:schemeClr val="tx1"/>
                </a:solidFill>
                <a:effectLst/>
                <a:latin typeface="+mn-lt"/>
                <a:ea typeface="+mn-ea"/>
                <a:cs typeface="+mn-cs"/>
              </a:rPr>
              <a:t>, &amp; </a:t>
            </a:r>
            <a:r>
              <a:rPr lang="en-GB" sz="1200" kern="1200" dirty="0" err="1">
                <a:solidFill>
                  <a:schemeClr val="tx1"/>
                </a:solidFill>
                <a:effectLst/>
                <a:latin typeface="+mn-lt"/>
                <a:ea typeface="+mn-ea"/>
                <a:cs typeface="+mn-cs"/>
              </a:rPr>
              <a:t>Hitt</a:t>
            </a:r>
            <a:r>
              <a:rPr lang="en-GB" sz="1200" kern="1200" dirty="0">
                <a:solidFill>
                  <a:schemeClr val="tx1"/>
                </a:solidFill>
                <a:effectLst/>
                <a:latin typeface="+mn-lt"/>
                <a:ea typeface="+mn-ea"/>
                <a:cs typeface="+mn-cs"/>
              </a:rPr>
              <a:t>, 2008). At present, Coca-Cola employ over 700,000 associates, each helping to achieve its goal with their unique ideas and talents (The Coca-Cola Company, 2017). In terms of physical assets, Coca-Cola has more than 900 bottling and manufacturing plants globally (Journey Staff, 2017b). Across the UK, Coca-Cola European </a:t>
            </a:r>
            <a:r>
              <a:rPr lang="en-GB" sz="1200" kern="1200" dirty="0" err="1">
                <a:solidFill>
                  <a:schemeClr val="tx1"/>
                </a:solidFill>
                <a:effectLst/>
                <a:latin typeface="+mn-lt"/>
                <a:ea typeface="+mn-ea"/>
                <a:cs typeface="+mn-cs"/>
              </a:rPr>
              <a:t>parners</a:t>
            </a:r>
            <a:r>
              <a:rPr lang="en-GB" sz="1200" kern="1200" dirty="0">
                <a:solidFill>
                  <a:schemeClr val="tx1"/>
                </a:solidFill>
                <a:effectLst/>
                <a:latin typeface="+mn-lt"/>
                <a:ea typeface="+mn-ea"/>
                <a:cs typeface="+mn-cs"/>
              </a:rPr>
              <a:t>, a division of Coca-Cola, there are six factories, employing over 4000 people (Journey Staff, 2016). </a:t>
            </a:r>
          </a:p>
          <a:p>
            <a:r>
              <a:rPr lang="en-GB" sz="1200" kern="1200" dirty="0">
                <a:solidFill>
                  <a:schemeClr val="tx1"/>
                </a:solidFill>
                <a:effectLst/>
                <a:latin typeface="+mn-lt"/>
                <a:ea typeface="+mn-ea"/>
                <a:cs typeface="+mn-cs"/>
              </a:rPr>
              <a:t>Coca-Cola’s revenue has fallen to $9.08 billion as the refranchising of various bottling operations takes place. Share holders are set to receive a net income of $1.45 billion which equates to 33 cents per share. These figures were for third quarter earnings, ending September 29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2017. </a:t>
            </a:r>
          </a:p>
          <a:p>
            <a:r>
              <a:rPr lang="en-GB" sz="1200" kern="1200" dirty="0">
                <a:solidFill>
                  <a:schemeClr val="tx1"/>
                </a:solidFill>
                <a:effectLst/>
                <a:latin typeface="+mn-lt"/>
                <a:ea typeface="+mn-ea"/>
                <a:cs typeface="+mn-cs"/>
              </a:rPr>
              <a:t>Coca-Cola is outperforming Pepsi and steadily gaining more market share areas where bottlers are franchised (Ramakrishnan, 2017).</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BBB8E40-B20B-47F0-A9DF-3F9804B11F8C}" type="slidenum">
              <a:rPr lang="en-GB" smtClean="0"/>
              <a:t>11</a:t>
            </a:fld>
            <a:endParaRPr lang="en-GB"/>
          </a:p>
        </p:txBody>
      </p:sp>
    </p:spTree>
    <p:extLst>
      <p:ext uri="{BB962C8B-B14F-4D97-AF65-F5344CB8AC3E}">
        <p14:creationId xmlns:p14="http://schemas.microsoft.com/office/powerpoint/2010/main" val="25807513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Corporate Social Responsibility</a:t>
            </a:r>
          </a:p>
          <a:p>
            <a:r>
              <a:rPr lang="en-GB" sz="1200" kern="1200" dirty="0">
                <a:solidFill>
                  <a:schemeClr val="tx1"/>
                </a:solidFill>
                <a:effectLst/>
                <a:latin typeface="+mn-lt"/>
                <a:ea typeface="+mn-ea"/>
                <a:cs typeface="+mn-cs"/>
              </a:rPr>
              <a:t>It has now been said that the adjective ‘social’ should be dropped from ‘Corporate Social Responsibility’ (CSR) and the phrase ‘Corporate Responsibility’ used (</a:t>
            </a:r>
            <a:r>
              <a:rPr lang="en-GB" sz="1200" kern="1200" dirty="0" err="1">
                <a:solidFill>
                  <a:schemeClr val="tx1"/>
                </a:solidFill>
                <a:effectLst/>
                <a:latin typeface="+mn-lt"/>
                <a:ea typeface="+mn-ea"/>
                <a:cs typeface="+mn-cs"/>
              </a:rPr>
              <a:t>Mullerat</a:t>
            </a:r>
            <a:r>
              <a:rPr lang="en-GB" sz="1200" kern="1200" dirty="0">
                <a:solidFill>
                  <a:schemeClr val="tx1"/>
                </a:solidFill>
                <a:effectLst/>
                <a:latin typeface="+mn-lt"/>
                <a:ea typeface="+mn-ea"/>
                <a:cs typeface="+mn-cs"/>
              </a:rPr>
              <a:t>, 2010). </a:t>
            </a:r>
            <a:r>
              <a:rPr lang="en-GB" sz="1200" kern="1200" dirty="0" err="1">
                <a:solidFill>
                  <a:schemeClr val="tx1"/>
                </a:solidFill>
                <a:effectLst/>
                <a:latin typeface="+mn-lt"/>
                <a:ea typeface="+mn-ea"/>
                <a:cs typeface="+mn-cs"/>
              </a:rPr>
              <a:t>Mullerat</a:t>
            </a:r>
            <a:r>
              <a:rPr lang="en-GB" sz="1200" kern="1200" dirty="0">
                <a:solidFill>
                  <a:schemeClr val="tx1"/>
                </a:solidFill>
                <a:effectLst/>
                <a:latin typeface="+mn-lt"/>
                <a:ea typeface="+mn-ea"/>
                <a:cs typeface="+mn-cs"/>
              </a:rPr>
              <a:t> (2010) also states “it better embraces the inevitable relationship between corporate governance, corporate responsibility to shareholders, the value chain and the community and its integral value rather than a social add on” . Coca-Colas’ CSR is a strong one. In 2013, they aimed to give back 1% of its annual income to charitable causes, as reported by their CSR expenses distribution report (</a:t>
            </a:r>
            <a:r>
              <a:rPr lang="en-GB" sz="1200" kern="1200" dirty="0" err="1">
                <a:solidFill>
                  <a:schemeClr val="tx1"/>
                </a:solidFill>
                <a:effectLst/>
                <a:latin typeface="+mn-lt"/>
                <a:ea typeface="+mn-ea"/>
                <a:cs typeface="+mn-cs"/>
              </a:rPr>
              <a:t>Dudovskiy</a:t>
            </a:r>
            <a:r>
              <a:rPr lang="en-GB" sz="1200" kern="1200" dirty="0">
                <a:solidFill>
                  <a:schemeClr val="tx1"/>
                </a:solidFill>
                <a:effectLst/>
                <a:latin typeface="+mn-lt"/>
                <a:ea typeface="+mn-ea"/>
                <a:cs typeface="+mn-cs"/>
              </a:rPr>
              <a:t>, 2015). Coca-Cola has been consistently above average in their CSR rating</a:t>
            </a:r>
            <a:r>
              <a:rPr lang="en-GB" sz="1200" kern="1200" baseline="0" dirty="0">
                <a:solidFill>
                  <a:schemeClr val="tx1"/>
                </a:solidFill>
                <a:effectLst/>
                <a:latin typeface="+mn-lt"/>
                <a:ea typeface="+mn-ea"/>
                <a:cs typeface="+mn-cs"/>
              </a:rPr>
              <a:t> as of July</a:t>
            </a:r>
            <a:r>
              <a:rPr lang="en-GB" sz="1200" kern="1200" dirty="0">
                <a:solidFill>
                  <a:schemeClr val="tx1"/>
                </a:solidFill>
                <a:effectLst/>
                <a:latin typeface="+mn-lt"/>
                <a:ea typeface="+mn-ea"/>
                <a:cs typeface="+mn-cs"/>
              </a:rPr>
              <a:t> 2015 to present. Based on a comparison of 17,579 companies (CSR HUB,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a:t>
            </a:r>
          </a:p>
          <a:p>
            <a:endParaRPr lang="en-GB" dirty="0"/>
          </a:p>
          <a:p>
            <a:r>
              <a:rPr lang="en-GB" sz="1200" kern="1200" dirty="0">
                <a:solidFill>
                  <a:schemeClr val="tx1"/>
                </a:solidFill>
                <a:effectLst/>
                <a:latin typeface="+mn-lt"/>
                <a:ea typeface="+mn-ea"/>
                <a:cs typeface="+mn-cs"/>
              </a:rPr>
              <a:t>Ethics</a:t>
            </a:r>
          </a:p>
          <a:p>
            <a:r>
              <a:rPr lang="en-GB" sz="1200" kern="1200" dirty="0">
                <a:solidFill>
                  <a:schemeClr val="tx1"/>
                </a:solidFill>
                <a:effectLst/>
                <a:latin typeface="+mn-lt"/>
                <a:ea typeface="+mn-ea"/>
                <a:cs typeface="+mn-cs"/>
              </a:rPr>
              <a:t>In 2012, Coca-Cola seemed to be struggling with various ethics issues. Accusations of unethical practice has led to various court battles, private settlements and many unresolved cases. Accusations such as racial discrimination, product safety, pollution, depletion of natural resources and anti-competitiveness have all forced Coca-Cola to respond and rethink the way it handles ethical situations (Ferrell, </a:t>
            </a:r>
            <a:r>
              <a:rPr lang="en-GB" sz="1200" kern="1200" dirty="0" err="1">
                <a:solidFill>
                  <a:schemeClr val="tx1"/>
                </a:solidFill>
                <a:effectLst/>
                <a:latin typeface="+mn-lt"/>
                <a:ea typeface="+mn-ea"/>
                <a:cs typeface="+mn-cs"/>
              </a:rPr>
              <a:t>Fraedrich</a:t>
            </a:r>
            <a:r>
              <a:rPr lang="en-GB" sz="1200" kern="1200" dirty="0">
                <a:solidFill>
                  <a:schemeClr val="tx1"/>
                </a:solidFill>
                <a:effectLst/>
                <a:latin typeface="+mn-lt"/>
                <a:ea typeface="+mn-ea"/>
                <a:cs typeface="+mn-cs"/>
              </a:rPr>
              <a:t>, &amp; Ferrell, 2012). To rectify thesis e problems, Coca-Cola now has an ethics and compliance programme as outlined in their Code of Business Conduct. An </a:t>
            </a:r>
            <a:r>
              <a:rPr lang="en-GB" sz="1200" kern="1200" dirty="0" err="1">
                <a:solidFill>
                  <a:schemeClr val="tx1"/>
                </a:solidFill>
                <a:effectLst/>
                <a:latin typeface="+mn-lt"/>
                <a:ea typeface="+mn-ea"/>
                <a:cs typeface="+mn-cs"/>
              </a:rPr>
              <a:t>EthicsLine</a:t>
            </a:r>
            <a:r>
              <a:rPr lang="en-GB" sz="1200" kern="1200" dirty="0">
                <a:solidFill>
                  <a:schemeClr val="tx1"/>
                </a:solidFill>
                <a:effectLst/>
                <a:latin typeface="+mn-lt"/>
                <a:ea typeface="+mn-ea"/>
                <a:cs typeface="+mn-cs"/>
              </a:rPr>
              <a:t> is also available 24 hours a day, seven days a week where consumers or customers with any compliance issues , potential violations to report, or questions regarding their ethics standpoint, can access this service. This service is also available with translators (The Coca-Cola Company, 2016). </a:t>
            </a:r>
          </a:p>
          <a:p>
            <a:endParaRPr lang="en-GB" dirty="0"/>
          </a:p>
        </p:txBody>
      </p:sp>
      <p:sp>
        <p:nvSpPr>
          <p:cNvPr id="4" name="Slide Number Placeholder 3"/>
          <p:cNvSpPr>
            <a:spLocks noGrp="1"/>
          </p:cNvSpPr>
          <p:nvPr>
            <p:ph type="sldNum" sz="quarter" idx="10"/>
          </p:nvPr>
        </p:nvSpPr>
        <p:spPr/>
        <p:txBody>
          <a:bodyPr/>
          <a:lstStyle/>
          <a:p>
            <a:fld id="{EBBB8E40-B20B-47F0-A9DF-3F9804B11F8C}" type="slidenum">
              <a:rPr lang="en-GB" smtClean="0"/>
              <a:t>12</a:t>
            </a:fld>
            <a:endParaRPr lang="en-GB"/>
          </a:p>
        </p:txBody>
      </p:sp>
    </p:spTree>
    <p:extLst>
      <p:ext uri="{BB962C8B-B14F-4D97-AF65-F5344CB8AC3E}">
        <p14:creationId xmlns:p14="http://schemas.microsoft.com/office/powerpoint/2010/main" val="3910191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Social Responsibility</a:t>
            </a:r>
          </a:p>
          <a:p>
            <a:r>
              <a:rPr lang="en-GB" sz="1200" kern="1200" dirty="0">
                <a:solidFill>
                  <a:schemeClr val="tx1"/>
                </a:solidFill>
                <a:effectLst/>
                <a:latin typeface="+mn-lt"/>
                <a:ea typeface="+mn-ea"/>
                <a:cs typeface="+mn-cs"/>
              </a:rPr>
              <a:t>Coca-Cola has an executive level sustainability stance that has steadily grown post 2011 (</a:t>
            </a:r>
            <a:r>
              <a:rPr lang="en-GB" sz="1200" kern="1200" dirty="0" err="1">
                <a:solidFill>
                  <a:schemeClr val="tx1"/>
                </a:solidFill>
                <a:effectLst/>
                <a:latin typeface="+mn-lt"/>
                <a:ea typeface="+mn-ea"/>
                <a:cs typeface="+mn-cs"/>
              </a:rPr>
              <a:t>Krosinsky</a:t>
            </a:r>
            <a:r>
              <a:rPr lang="en-GB" sz="1200" kern="1200" dirty="0">
                <a:solidFill>
                  <a:schemeClr val="tx1"/>
                </a:solidFill>
                <a:effectLst/>
                <a:latin typeface="+mn-lt"/>
                <a:ea typeface="+mn-ea"/>
                <a:cs typeface="+mn-cs"/>
              </a:rPr>
              <a:t>, Robins, &amp; </a:t>
            </a:r>
            <a:r>
              <a:rPr lang="en-GB" sz="1200" kern="1200" dirty="0" err="1">
                <a:solidFill>
                  <a:schemeClr val="tx1"/>
                </a:solidFill>
                <a:effectLst/>
                <a:latin typeface="+mn-lt"/>
                <a:ea typeface="+mn-ea"/>
                <a:cs typeface="+mn-cs"/>
              </a:rPr>
              <a:t>Viederman</a:t>
            </a:r>
            <a:r>
              <a:rPr lang="en-GB" sz="1200" kern="1200" dirty="0">
                <a:solidFill>
                  <a:schemeClr val="tx1"/>
                </a:solidFill>
                <a:effectLst/>
                <a:latin typeface="+mn-lt"/>
                <a:ea typeface="+mn-ea"/>
                <a:cs typeface="+mn-cs"/>
              </a:rPr>
              <a:t>, 2011). Many steps have been taken to reshape the business and its and its contribution to the environment, and how the business is run. Their Our Way Forward campaign aims to reduce the sugar intake of customers, making drinking coke healthier.</a:t>
            </a:r>
          </a:p>
          <a:p>
            <a:endParaRPr lang="en-GB" dirty="0"/>
          </a:p>
          <a:p>
            <a:r>
              <a:rPr lang="en-GB" sz="1200" kern="1200" dirty="0">
                <a:solidFill>
                  <a:schemeClr val="tx1"/>
                </a:solidFill>
                <a:effectLst/>
                <a:latin typeface="+mn-lt"/>
                <a:ea typeface="+mn-ea"/>
                <a:cs typeface="+mn-cs"/>
              </a:rPr>
              <a:t>Human Rights</a:t>
            </a:r>
          </a:p>
          <a:p>
            <a:r>
              <a:rPr lang="en-GB" sz="1200" kern="1200" dirty="0">
                <a:solidFill>
                  <a:schemeClr val="tx1"/>
                </a:solidFill>
                <a:effectLst/>
                <a:latin typeface="+mn-lt"/>
                <a:ea typeface="+mn-ea"/>
                <a:cs typeface="+mn-cs"/>
              </a:rPr>
              <a:t>Coca-Cola has a transparent human rights policy. It states that “We strive to respect and promote human rights in accordance with the UN Guiding Principles on Business and Human Rights. Our aim is to help increase the enjoyment of human rights in the communities in which we operate. Our Human Rights Policy is a cornerstone in these endeavours” (Coca-Cola Company,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 However, in previous years, several allegations have been made regarding Coca-Colas’ treatment of it’s workers. It was reported in 2001 that bottling workers were intimidated, systematically abused, detained against their will and murdered in a Coca-Cola Columbian bottling plant (Borger, 2001). Several reported cases and lawsuits have also been filed regarding best practice of Coca-Cola. Remains to be seen as to how the reshape will minimize further violations.</a:t>
            </a:r>
          </a:p>
          <a:p>
            <a:endParaRPr lang="en-GB" dirty="0"/>
          </a:p>
        </p:txBody>
      </p:sp>
      <p:sp>
        <p:nvSpPr>
          <p:cNvPr id="4" name="Slide Number Placeholder 3"/>
          <p:cNvSpPr>
            <a:spLocks noGrp="1"/>
          </p:cNvSpPr>
          <p:nvPr>
            <p:ph type="sldNum" sz="quarter" idx="10"/>
          </p:nvPr>
        </p:nvSpPr>
        <p:spPr/>
        <p:txBody>
          <a:bodyPr/>
          <a:lstStyle/>
          <a:p>
            <a:fld id="{EBBB8E40-B20B-47F0-A9DF-3F9804B11F8C}" type="slidenum">
              <a:rPr lang="en-GB" smtClean="0"/>
              <a:t>13</a:t>
            </a:fld>
            <a:endParaRPr lang="en-GB"/>
          </a:p>
        </p:txBody>
      </p:sp>
    </p:spTree>
    <p:extLst>
      <p:ext uri="{BB962C8B-B14F-4D97-AF65-F5344CB8AC3E}">
        <p14:creationId xmlns:p14="http://schemas.microsoft.com/office/powerpoint/2010/main" val="19000565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Recycling and Packaging</a:t>
            </a:r>
          </a:p>
          <a:p>
            <a:r>
              <a:rPr lang="en-GB" sz="1200" kern="1200" dirty="0">
                <a:solidFill>
                  <a:schemeClr val="tx1"/>
                </a:solidFill>
                <a:effectLst/>
                <a:latin typeface="+mn-lt"/>
                <a:ea typeface="+mn-ea"/>
                <a:cs typeface="+mn-cs"/>
              </a:rPr>
              <a:t>According to Coca-Cola’s website, they have invested $125M + to develop and install two of the worlds  largest food-grade PET bottle to bottle recycling plants in Mexico. They have also recovered or supported the recovery of </a:t>
            </a:r>
            <a:r>
              <a:rPr lang="en-GB" sz="1200" kern="1200" dirty="0" err="1">
                <a:solidFill>
                  <a:schemeClr val="tx1"/>
                </a:solidFill>
                <a:effectLst/>
                <a:latin typeface="+mn-lt"/>
                <a:ea typeface="+mn-ea"/>
                <a:cs typeface="+mn-cs"/>
              </a:rPr>
              <a:t>of</a:t>
            </a:r>
            <a:r>
              <a:rPr lang="en-GB" sz="1200" kern="1200" dirty="0">
                <a:solidFill>
                  <a:schemeClr val="tx1"/>
                </a:solidFill>
                <a:effectLst/>
                <a:latin typeface="+mn-lt"/>
                <a:ea typeface="+mn-ea"/>
                <a:cs typeface="+mn-cs"/>
              </a:rPr>
              <a:t> the equivalent of 60% of the bottles and cans that the market place has been introduced to. Furthermore, the majority of their packaging is now 100% recyclable (The Coca-Cola Company, 2017).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Water Stewardship</a:t>
            </a:r>
          </a:p>
          <a:p>
            <a:r>
              <a:rPr lang="en-GB" sz="1200" kern="1200" dirty="0">
                <a:solidFill>
                  <a:schemeClr val="tx1"/>
                </a:solidFill>
                <a:effectLst/>
                <a:latin typeface="+mn-lt"/>
                <a:ea typeface="+mn-ea"/>
                <a:cs typeface="+mn-cs"/>
              </a:rPr>
              <a:t>Coca-Cola is also committed to replenishing 221 billion litres of water per year through several watershed projects globally. Their goal is to help various communities sustain their drinking sources, making them clean and safe (The Coca-Cola Company, 2017).</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Empowering Women</a:t>
            </a:r>
          </a:p>
          <a:p>
            <a:r>
              <a:rPr lang="en-GB" sz="1200" kern="1200" dirty="0">
                <a:solidFill>
                  <a:schemeClr val="tx1"/>
                </a:solidFill>
                <a:effectLst/>
                <a:latin typeface="+mn-lt"/>
                <a:ea typeface="+mn-ea"/>
                <a:cs typeface="+mn-cs"/>
              </a:rPr>
              <a:t>The empowering of women is of great importance to Coca-Cola. Their 5by20 vision aims to empower 5 million women entrepreneurs to have a strong standpoint in todays economy. They aim to enable women to build businesses, build communities and support their families (The Coca-Cola Company, 2017).</a:t>
            </a:r>
          </a:p>
          <a:p>
            <a:endParaRPr lang="en-GB" dirty="0"/>
          </a:p>
        </p:txBody>
      </p:sp>
      <p:sp>
        <p:nvSpPr>
          <p:cNvPr id="4" name="Slide Number Placeholder 3"/>
          <p:cNvSpPr>
            <a:spLocks noGrp="1"/>
          </p:cNvSpPr>
          <p:nvPr>
            <p:ph type="sldNum" sz="quarter" idx="10"/>
          </p:nvPr>
        </p:nvSpPr>
        <p:spPr/>
        <p:txBody>
          <a:bodyPr/>
          <a:lstStyle/>
          <a:p>
            <a:fld id="{EBBB8E40-B20B-47F0-A9DF-3F9804B11F8C}" type="slidenum">
              <a:rPr lang="en-GB" smtClean="0"/>
              <a:t>14</a:t>
            </a:fld>
            <a:endParaRPr lang="en-GB"/>
          </a:p>
        </p:txBody>
      </p:sp>
    </p:spTree>
    <p:extLst>
      <p:ext uri="{BB962C8B-B14F-4D97-AF65-F5344CB8AC3E}">
        <p14:creationId xmlns:p14="http://schemas.microsoft.com/office/powerpoint/2010/main" val="40639668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kern="1200" dirty="0">
                <a:solidFill>
                  <a:schemeClr val="tx1"/>
                </a:solidFill>
                <a:effectLst/>
                <a:latin typeface="+mn-lt"/>
                <a:ea typeface="+mn-ea"/>
                <a:cs typeface="+mn-cs"/>
              </a:rPr>
              <a:t>Monster Beverage Corporation</a:t>
            </a:r>
            <a:r>
              <a:rPr lang="en-US" sz="1200" kern="1200" dirty="0">
                <a:solidFill>
                  <a:schemeClr val="tx1"/>
                </a:solidFill>
                <a:effectLst/>
                <a:latin typeface="+mn-lt"/>
                <a:ea typeface="+mn-ea"/>
                <a:cs typeface="+mn-cs"/>
              </a:rPr>
              <a:t>. (2017). Retrieved from Monster Beverage Corporation: https://www.monsterbevcorp.com/</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Montoya, P., &amp; </a:t>
            </a:r>
            <a:r>
              <a:rPr lang="en-US" sz="1200" kern="1200" dirty="0" err="1">
                <a:solidFill>
                  <a:schemeClr val="tx1"/>
                </a:solidFill>
                <a:effectLst/>
                <a:latin typeface="+mn-lt"/>
                <a:ea typeface="+mn-ea"/>
                <a:cs typeface="+mn-cs"/>
              </a:rPr>
              <a:t>Vandehey</a:t>
            </a:r>
            <a:r>
              <a:rPr lang="en-US" sz="1200" kern="1200" dirty="0">
                <a:solidFill>
                  <a:schemeClr val="tx1"/>
                </a:solidFill>
                <a:effectLst/>
                <a:latin typeface="+mn-lt"/>
                <a:ea typeface="+mn-ea"/>
                <a:cs typeface="+mn-cs"/>
              </a:rPr>
              <a:t>, T. (2008). </a:t>
            </a:r>
            <a:r>
              <a:rPr lang="en-US" sz="1200" i="1" kern="1200" dirty="0">
                <a:solidFill>
                  <a:schemeClr val="tx1"/>
                </a:solidFill>
                <a:effectLst/>
                <a:latin typeface="+mn-lt"/>
                <a:ea typeface="+mn-ea"/>
                <a:cs typeface="+mn-cs"/>
              </a:rPr>
              <a:t>The Brand Called You: Make Your Business Stand Out in a Crowded Marketplace.</a:t>
            </a:r>
            <a:r>
              <a:rPr lang="en-US" sz="1200" kern="1200" dirty="0">
                <a:solidFill>
                  <a:schemeClr val="tx1"/>
                </a:solidFill>
                <a:effectLst/>
                <a:latin typeface="+mn-lt"/>
                <a:ea typeface="+mn-ea"/>
                <a:cs typeface="+mn-cs"/>
              </a:rPr>
              <a:t> McGraw Hill Professional.</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Mullerat</a:t>
            </a:r>
            <a:r>
              <a:rPr lang="en-US" sz="1200" kern="1200" dirty="0">
                <a:solidFill>
                  <a:schemeClr val="tx1"/>
                </a:solidFill>
                <a:effectLst/>
                <a:latin typeface="+mn-lt"/>
                <a:ea typeface="+mn-ea"/>
                <a:cs typeface="+mn-cs"/>
              </a:rPr>
              <a:t>, R. (2010). </a:t>
            </a:r>
            <a:r>
              <a:rPr lang="en-US" sz="1200" i="1" kern="1200" dirty="0">
                <a:solidFill>
                  <a:schemeClr val="tx1"/>
                </a:solidFill>
                <a:effectLst/>
                <a:latin typeface="+mn-lt"/>
                <a:ea typeface="+mn-ea"/>
                <a:cs typeface="+mn-cs"/>
              </a:rPr>
              <a:t>International Corporate Social Responsibility: The Role of Corporations in the Economic Order of the 21st Century.</a:t>
            </a:r>
            <a:r>
              <a:rPr lang="en-US" sz="1200" kern="1200" dirty="0">
                <a:solidFill>
                  <a:schemeClr val="tx1"/>
                </a:solidFill>
                <a:effectLst/>
                <a:latin typeface="+mn-lt"/>
                <a:ea typeface="+mn-ea"/>
                <a:cs typeface="+mn-cs"/>
              </a:rPr>
              <a:t> Netherlands: Kluwer Law International.</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Ordal</a:t>
            </a:r>
            <a:r>
              <a:rPr lang="en-US" sz="1200" kern="1200" dirty="0">
                <a:solidFill>
                  <a:schemeClr val="tx1"/>
                </a:solidFill>
                <a:effectLst/>
                <a:latin typeface="+mn-lt"/>
                <a:ea typeface="+mn-ea"/>
                <a:cs typeface="+mn-cs"/>
              </a:rPr>
              <a:t>, &amp; Todd. (2016). Leadership Excellence Essentials. </a:t>
            </a:r>
            <a:r>
              <a:rPr lang="en-US" sz="1200" i="1" kern="1200" dirty="0">
                <a:solidFill>
                  <a:schemeClr val="tx1"/>
                </a:solidFill>
                <a:effectLst/>
                <a:latin typeface="+mn-lt"/>
                <a:ea typeface="+mn-ea"/>
                <a:cs typeface="+mn-cs"/>
              </a:rPr>
              <a:t>33</a:t>
            </a:r>
            <a:r>
              <a:rPr lang="en-US" sz="1200" kern="1200" dirty="0">
                <a:solidFill>
                  <a:schemeClr val="tx1"/>
                </a:solidFill>
                <a:effectLst/>
                <a:latin typeface="+mn-lt"/>
                <a:ea typeface="+mn-ea"/>
                <a:cs typeface="+mn-cs"/>
              </a:rPr>
              <a:t>(5), 52-53.</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Pendergrast</a:t>
            </a:r>
            <a:r>
              <a:rPr lang="en-US" sz="1200" kern="1200" dirty="0">
                <a:solidFill>
                  <a:schemeClr val="tx1"/>
                </a:solidFill>
                <a:effectLst/>
                <a:latin typeface="+mn-lt"/>
                <a:ea typeface="+mn-ea"/>
                <a:cs typeface="+mn-cs"/>
              </a:rPr>
              <a:t>, M. (2013). </a:t>
            </a:r>
            <a:r>
              <a:rPr lang="en-US" sz="1200" i="1" kern="1200" dirty="0">
                <a:solidFill>
                  <a:schemeClr val="tx1"/>
                </a:solidFill>
                <a:effectLst/>
                <a:latin typeface="+mn-lt"/>
                <a:ea typeface="+mn-ea"/>
                <a:cs typeface="+mn-cs"/>
              </a:rPr>
              <a:t>For God, Country, and Coca-Cola.</a:t>
            </a:r>
            <a:r>
              <a:rPr lang="en-US" sz="1200" kern="1200" dirty="0">
                <a:solidFill>
                  <a:schemeClr val="tx1"/>
                </a:solidFill>
                <a:effectLst/>
                <a:latin typeface="+mn-lt"/>
                <a:ea typeface="+mn-ea"/>
                <a:cs typeface="+mn-cs"/>
              </a:rPr>
              <a:t> United States of America: Hachette UK.</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Ramakrishnan, S. (2017). </a:t>
            </a:r>
            <a:r>
              <a:rPr lang="en-US" sz="1200" i="1" kern="1200" dirty="0">
                <a:solidFill>
                  <a:schemeClr val="tx1"/>
                </a:solidFill>
                <a:effectLst/>
                <a:latin typeface="+mn-lt"/>
                <a:ea typeface="+mn-ea"/>
                <a:cs typeface="+mn-cs"/>
              </a:rPr>
              <a:t>Coca-Cola beats on earnings as Sprite sales surge</a:t>
            </a:r>
            <a:r>
              <a:rPr lang="en-US" sz="1200" kern="1200" dirty="0">
                <a:solidFill>
                  <a:schemeClr val="tx1"/>
                </a:solidFill>
                <a:effectLst/>
                <a:latin typeface="+mn-lt"/>
                <a:ea typeface="+mn-ea"/>
                <a:cs typeface="+mn-cs"/>
              </a:rPr>
              <a:t>. Retrieved from Business Insider UK: http://uk.businessinsider.com/coca-cola-earnings-q3-2017-10</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Reynolds, B. (2017). </a:t>
            </a:r>
            <a:r>
              <a:rPr lang="en-US" sz="1200" i="1" kern="1200" dirty="0">
                <a:solidFill>
                  <a:schemeClr val="tx1"/>
                </a:solidFill>
                <a:effectLst/>
                <a:latin typeface="+mn-lt"/>
                <a:ea typeface="+mn-ea"/>
                <a:cs typeface="+mn-cs"/>
              </a:rPr>
              <a:t>Coca-Cola’s Growth Potential &amp; Market Share</a:t>
            </a:r>
            <a:r>
              <a:rPr lang="en-US" sz="1200" kern="1200" dirty="0">
                <a:solidFill>
                  <a:schemeClr val="tx1"/>
                </a:solidFill>
                <a:effectLst/>
                <a:latin typeface="+mn-lt"/>
                <a:ea typeface="+mn-ea"/>
                <a:cs typeface="+mn-cs"/>
              </a:rPr>
              <a:t>. Retrieved from Sure Dividend: https://www.suredividend.com/coca-colas-growth-potential/</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Tarkan</a:t>
            </a:r>
            <a:r>
              <a:rPr lang="en-US" sz="1200" kern="1200" dirty="0">
                <a:solidFill>
                  <a:schemeClr val="tx1"/>
                </a:solidFill>
                <a:effectLst/>
                <a:latin typeface="+mn-lt"/>
                <a:ea typeface="+mn-ea"/>
                <a:cs typeface="+mn-cs"/>
              </a:rPr>
              <a:t>, L. (2015). </a:t>
            </a:r>
            <a:r>
              <a:rPr lang="en-US" sz="1200" i="1" kern="1200" dirty="0">
                <a:solidFill>
                  <a:schemeClr val="tx1"/>
                </a:solidFill>
                <a:effectLst/>
                <a:latin typeface="+mn-lt"/>
                <a:ea typeface="+mn-ea"/>
                <a:cs typeface="+mn-cs"/>
              </a:rPr>
              <a:t>Big Soda in a froth over proposed new sugar-labeling rules</a:t>
            </a:r>
            <a:r>
              <a:rPr lang="en-US" sz="1200" kern="1200" dirty="0">
                <a:solidFill>
                  <a:schemeClr val="tx1"/>
                </a:solidFill>
                <a:effectLst/>
                <a:latin typeface="+mn-lt"/>
                <a:ea typeface="+mn-ea"/>
                <a:cs typeface="+mn-cs"/>
              </a:rPr>
              <a:t>. Retrieved from Fortune: http://fortune.com/2015/07/29/fda-nutrition-labels-sugar-soda/</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Coca-Cola Company. (2016). </a:t>
            </a:r>
            <a:r>
              <a:rPr lang="en-US" sz="1200" i="1" kern="1200" dirty="0">
                <a:solidFill>
                  <a:schemeClr val="tx1"/>
                </a:solidFill>
                <a:effectLst/>
                <a:latin typeface="+mn-lt"/>
                <a:ea typeface="+mn-ea"/>
                <a:cs typeface="+mn-cs"/>
              </a:rPr>
              <a:t>Governance &amp; Ethics</a:t>
            </a:r>
            <a:r>
              <a:rPr lang="en-US" sz="1200" kern="1200" dirty="0">
                <a:solidFill>
                  <a:schemeClr val="tx1"/>
                </a:solidFill>
                <a:effectLst/>
                <a:latin typeface="+mn-lt"/>
                <a:ea typeface="+mn-ea"/>
                <a:cs typeface="+mn-cs"/>
              </a:rPr>
              <a:t>. Retrieved from The Coca-Cola Journey: http://www.coca-colacompany.com/our-company/workplace-overview/governance-ethics/governance-and-ethics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Coca-Cola Company. (2017). </a:t>
            </a:r>
            <a:r>
              <a:rPr lang="en-US" sz="1200" i="1" kern="1200" dirty="0">
                <a:solidFill>
                  <a:schemeClr val="tx1"/>
                </a:solidFill>
                <a:effectLst/>
                <a:latin typeface="+mn-lt"/>
                <a:ea typeface="+mn-ea"/>
                <a:cs typeface="+mn-cs"/>
              </a:rPr>
              <a:t>Our Company</a:t>
            </a:r>
            <a:r>
              <a:rPr lang="en-US" sz="1200" kern="1200" dirty="0">
                <a:solidFill>
                  <a:schemeClr val="tx1"/>
                </a:solidFill>
                <a:effectLst/>
                <a:latin typeface="+mn-lt"/>
                <a:ea typeface="+mn-ea"/>
                <a:cs typeface="+mn-cs"/>
              </a:rPr>
              <a:t>. Retrieved from Coca-Cola Journey: http://www.coca-colacompany.com/our-company/employee-engagement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EBBB8E40-B20B-47F0-A9DF-3F9804B11F8C}" type="slidenum">
              <a:rPr lang="en-GB" smtClean="0"/>
              <a:t>17</a:t>
            </a:fld>
            <a:endParaRPr lang="en-GB"/>
          </a:p>
        </p:txBody>
      </p:sp>
    </p:spTree>
    <p:extLst>
      <p:ext uri="{BB962C8B-B14F-4D97-AF65-F5344CB8AC3E}">
        <p14:creationId xmlns:p14="http://schemas.microsoft.com/office/powerpoint/2010/main" val="259918174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CBEE0DE-D09D-47B5-B8E7-B6749C282D5B}"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EFAD52EC-6CFC-4FD9-9667-A686B345A73D}" type="slidenum">
              <a:rPr lang="en-GB" smtClean="0"/>
              <a:t>‹#›</a:t>
            </a:fld>
            <a:endParaRPr lang="en-GB"/>
          </a:p>
        </p:txBody>
      </p:sp>
    </p:spTree>
    <p:extLst>
      <p:ext uri="{BB962C8B-B14F-4D97-AF65-F5344CB8AC3E}">
        <p14:creationId xmlns:p14="http://schemas.microsoft.com/office/powerpoint/2010/main" val="3615070844"/>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BEE0DE-D09D-47B5-B8E7-B6749C282D5B}"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D52EC-6CFC-4FD9-9667-A686B345A73D}" type="slidenum">
              <a:rPr lang="en-GB" smtClean="0"/>
              <a:t>‹#›</a:t>
            </a:fld>
            <a:endParaRPr lang="en-GB"/>
          </a:p>
        </p:txBody>
      </p:sp>
    </p:spTree>
    <p:extLst>
      <p:ext uri="{BB962C8B-B14F-4D97-AF65-F5344CB8AC3E}">
        <p14:creationId xmlns:p14="http://schemas.microsoft.com/office/powerpoint/2010/main" val="1342596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CBEE0DE-D09D-47B5-B8E7-B6749C282D5B}"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EFAD52EC-6CFC-4FD9-9667-A686B345A73D}" type="slidenum">
              <a:rPr lang="en-GB" smtClean="0"/>
              <a:t>‹#›</a:t>
            </a:fld>
            <a:endParaRPr lang="en-GB"/>
          </a:p>
        </p:txBody>
      </p:sp>
    </p:spTree>
    <p:extLst>
      <p:ext uri="{BB962C8B-B14F-4D97-AF65-F5344CB8AC3E}">
        <p14:creationId xmlns:p14="http://schemas.microsoft.com/office/powerpoint/2010/main" val="2602464181"/>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CBEE0DE-D09D-47B5-B8E7-B6749C282D5B}" type="datetimeFigureOut">
              <a:rPr lang="en-GB" smtClean="0"/>
              <a:t>12/12/2017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AD52EC-6CFC-4FD9-9667-A686B345A73D}" type="slidenum">
              <a:rPr lang="en-GB" smtClean="0"/>
              <a:t>‹#›</a:t>
            </a:fld>
            <a:endParaRPr lang="en-GB"/>
          </a:p>
        </p:txBody>
      </p:sp>
    </p:spTree>
    <p:extLst>
      <p:ext uri="{BB962C8B-B14F-4D97-AF65-F5344CB8AC3E}">
        <p14:creationId xmlns:p14="http://schemas.microsoft.com/office/powerpoint/2010/main" val="362146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BEE0DE-D09D-47B5-B8E7-B6749C282D5B}" type="datetimeFigureOut">
              <a:rPr lang="en-GB" smtClean="0"/>
              <a:t>12/12/2017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AD52EC-6CFC-4FD9-9667-A686B345A73D}" type="slidenum">
              <a:rPr lang="en-GB" smtClean="0"/>
              <a:t>‹#›</a:t>
            </a:fld>
            <a:endParaRPr lang="en-GB"/>
          </a:p>
        </p:txBody>
      </p:sp>
    </p:spTree>
    <p:extLst>
      <p:ext uri="{BB962C8B-B14F-4D97-AF65-F5344CB8AC3E}">
        <p14:creationId xmlns:p14="http://schemas.microsoft.com/office/powerpoint/2010/main" val="2188734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CBEE0DE-D09D-47B5-B8E7-B6749C282D5B}" type="datetimeFigureOut">
              <a:rPr lang="en-GB" smtClean="0"/>
              <a:t>12/12/2017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AD52EC-6CFC-4FD9-9667-A686B345A73D}" type="slidenum">
              <a:rPr lang="en-GB" smtClean="0"/>
              <a:t>‹#›</a:t>
            </a:fld>
            <a:endParaRPr lang="en-GB"/>
          </a:p>
        </p:txBody>
      </p:sp>
    </p:spTree>
    <p:extLst>
      <p:ext uri="{BB962C8B-B14F-4D97-AF65-F5344CB8AC3E}">
        <p14:creationId xmlns:p14="http://schemas.microsoft.com/office/powerpoint/2010/main" val="1701414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BCBEE0DE-D09D-47B5-B8E7-B6749C282D5B}" type="datetimeFigureOut">
              <a:rPr lang="en-GB" smtClean="0"/>
              <a:t>12/12/2017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AD52EC-6CFC-4FD9-9667-A686B345A73D}" type="slidenum">
              <a:rPr lang="en-GB" smtClean="0"/>
              <a:t>‹#›</a:t>
            </a:fld>
            <a:endParaRPr lang="en-GB"/>
          </a:p>
        </p:txBody>
      </p:sp>
    </p:spTree>
    <p:extLst>
      <p:ext uri="{BB962C8B-B14F-4D97-AF65-F5344CB8AC3E}">
        <p14:creationId xmlns:p14="http://schemas.microsoft.com/office/powerpoint/2010/main" val="858010769"/>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CBEE0DE-D09D-47B5-B8E7-B6749C282D5B}" type="datetimeFigureOut">
              <a:rPr lang="en-GB" smtClean="0"/>
              <a:t>12/12/2017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AD52EC-6CFC-4FD9-9667-A686B345A73D}" type="slidenum">
              <a:rPr lang="en-GB" smtClean="0"/>
              <a:t>‹#›</a:t>
            </a:fld>
            <a:endParaRPr lang="en-GB"/>
          </a:p>
        </p:txBody>
      </p:sp>
    </p:spTree>
    <p:extLst>
      <p:ext uri="{BB962C8B-B14F-4D97-AF65-F5344CB8AC3E}">
        <p14:creationId xmlns:p14="http://schemas.microsoft.com/office/powerpoint/2010/main" val="400240177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CBEE0DE-D09D-47B5-B8E7-B6749C282D5B}" type="datetimeFigureOut">
              <a:rPr lang="en-GB" smtClean="0"/>
              <a:t>12/12/2017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AD52EC-6CFC-4FD9-9667-A686B345A73D}" type="slidenum">
              <a:rPr lang="en-GB" smtClean="0"/>
              <a:t>‹#›</a:t>
            </a:fld>
            <a:endParaRPr lang="en-GB"/>
          </a:p>
        </p:txBody>
      </p:sp>
    </p:spTree>
    <p:extLst>
      <p:ext uri="{BB962C8B-B14F-4D97-AF65-F5344CB8AC3E}">
        <p14:creationId xmlns:p14="http://schemas.microsoft.com/office/powerpoint/2010/main" val="2164009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CBEE0DE-D09D-47B5-B8E7-B6749C282D5B}" type="datetimeFigureOut">
              <a:rPr lang="en-GB" smtClean="0"/>
              <a:t>12/12/2017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EFAD52EC-6CFC-4FD9-9667-A686B345A73D}" type="slidenum">
              <a:rPr lang="en-GB" smtClean="0"/>
              <a:t>‹#›</a:t>
            </a:fld>
            <a:endParaRPr lang="en-GB"/>
          </a:p>
        </p:txBody>
      </p:sp>
    </p:spTree>
    <p:extLst>
      <p:ext uri="{BB962C8B-B14F-4D97-AF65-F5344CB8AC3E}">
        <p14:creationId xmlns:p14="http://schemas.microsoft.com/office/powerpoint/2010/main" val="278118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CBEE0DE-D09D-47B5-B8E7-B6749C282D5B}" type="datetimeFigureOut">
              <a:rPr lang="en-GB" smtClean="0"/>
              <a:t>12/12/2017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EFAD52EC-6CFC-4FD9-9667-A686B345A73D}" type="slidenum">
              <a:rPr lang="en-GB" smtClean="0"/>
              <a:t>‹#›</a:t>
            </a:fld>
            <a:endParaRPr lang="en-GB"/>
          </a:p>
        </p:txBody>
      </p:sp>
    </p:spTree>
    <p:extLst>
      <p:ext uri="{BB962C8B-B14F-4D97-AF65-F5344CB8AC3E}">
        <p14:creationId xmlns:p14="http://schemas.microsoft.com/office/powerpoint/2010/main" val="34209074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CBEE0DE-D09D-47B5-B8E7-B6749C282D5B}" type="datetimeFigureOut">
              <a:rPr lang="en-GB" smtClean="0"/>
              <a:t>12/12/2017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EFAD52EC-6CFC-4FD9-9667-A686B345A73D}"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7969365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CBEE0DE-D09D-47B5-B8E7-B6749C282D5B}" type="datetimeFigureOut">
              <a:rPr lang="en-GB" smtClean="0"/>
              <a:t>12/12/2017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EFAD52EC-6CFC-4FD9-9667-A686B345A73D}" type="slidenum">
              <a:rPr lang="en-GB" smtClean="0"/>
              <a:t>‹#›</a:t>
            </a:fld>
            <a:endParaRPr lang="en-GB"/>
          </a:p>
        </p:txBody>
      </p:sp>
    </p:spTree>
    <p:extLst>
      <p:ext uri="{BB962C8B-B14F-4D97-AF65-F5344CB8AC3E}">
        <p14:creationId xmlns:p14="http://schemas.microsoft.com/office/powerpoint/2010/main" val="38318328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CBEE0DE-D09D-47B5-B8E7-B6749C282D5B}" type="datetimeFigureOut">
              <a:rPr lang="en-GB" smtClean="0"/>
              <a:t>12/12/2017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AD52EC-6CFC-4FD9-9667-A686B345A73D}" type="slidenum">
              <a:rPr lang="en-GB" smtClean="0"/>
              <a:t>‹#›</a:t>
            </a:fld>
            <a:endParaRPr lang="en-GB"/>
          </a:p>
        </p:txBody>
      </p:sp>
    </p:spTree>
    <p:extLst>
      <p:ext uri="{BB962C8B-B14F-4D97-AF65-F5344CB8AC3E}">
        <p14:creationId xmlns:p14="http://schemas.microsoft.com/office/powerpoint/2010/main" val="2909987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CBEE0DE-D09D-47B5-B8E7-B6749C282D5B}" type="datetimeFigureOut">
              <a:rPr lang="en-GB" smtClean="0"/>
              <a:t>12/12/2017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AD52EC-6CFC-4FD9-9667-A686B345A73D}" type="slidenum">
              <a:rPr lang="en-GB" smtClean="0"/>
              <a:t>‹#›</a:t>
            </a:fld>
            <a:endParaRPr lang="en-GB"/>
          </a:p>
        </p:txBody>
      </p:sp>
    </p:spTree>
    <p:extLst>
      <p:ext uri="{BB962C8B-B14F-4D97-AF65-F5344CB8AC3E}">
        <p14:creationId xmlns:p14="http://schemas.microsoft.com/office/powerpoint/2010/main" val="21053456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BEE0DE-D09D-47B5-B8E7-B6749C282D5B}"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D52EC-6CFC-4FD9-9667-A686B345A73D}" type="slidenum">
              <a:rPr lang="en-GB" smtClean="0"/>
              <a:t>‹#›</a:t>
            </a:fld>
            <a:endParaRPr lang="en-GB"/>
          </a:p>
        </p:txBody>
      </p:sp>
    </p:spTree>
    <p:extLst>
      <p:ext uri="{BB962C8B-B14F-4D97-AF65-F5344CB8AC3E}">
        <p14:creationId xmlns:p14="http://schemas.microsoft.com/office/powerpoint/2010/main" val="4659246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CBEE0DE-D09D-47B5-B8E7-B6749C282D5B}" type="datetimeFigureOut">
              <a:rPr lang="en-GB" smtClean="0"/>
              <a:t>12/12/2017</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EFAD52EC-6CFC-4FD9-9667-A686B345A73D}" type="slidenum">
              <a:rPr lang="en-GB" smtClean="0"/>
              <a:t>‹#›</a:t>
            </a:fld>
            <a:endParaRPr lang="en-GB"/>
          </a:p>
        </p:txBody>
      </p:sp>
    </p:spTree>
    <p:extLst>
      <p:ext uri="{BB962C8B-B14F-4D97-AF65-F5344CB8AC3E}">
        <p14:creationId xmlns:p14="http://schemas.microsoft.com/office/powerpoint/2010/main" val="4288497145"/>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CBEE0DE-D09D-47B5-B8E7-B6749C282D5B}" type="datetimeFigureOut">
              <a:rPr lang="en-GB" smtClean="0"/>
              <a:t>12/12/2017</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EFAD52EC-6CFC-4FD9-9667-A686B345A73D}" type="slidenum">
              <a:rPr lang="en-GB" smtClean="0"/>
              <a:t>‹#›</a:t>
            </a:fld>
            <a:endParaRPr lang="en-GB"/>
          </a:p>
        </p:txBody>
      </p:sp>
    </p:spTree>
    <p:extLst>
      <p:ext uri="{BB962C8B-B14F-4D97-AF65-F5344CB8AC3E}">
        <p14:creationId xmlns:p14="http://schemas.microsoft.com/office/powerpoint/2010/main" val="1858854972"/>
      </p:ext>
    </p:extLst>
  </p:cSld>
  <p:clrMap bg1="dk1" tx1="lt1" bg2="dk2" tx2="lt2" accent1="accent1" accent2="accent2" accent3="accent3" accent4="accent4" accent5="accent5" accent6="accent6" hlink="hlink" folHlink="folHlink"/>
  <p:sldLayoutIdLst>
    <p:sldLayoutId id="2147483863" r:id="rId1"/>
    <p:sldLayoutId id="2147483864" r:id="rId2"/>
    <p:sldLayoutId id="2147483865" r:id="rId3"/>
    <p:sldLayoutId id="2147483866" r:id="rId4"/>
    <p:sldLayoutId id="2147483867" r:id="rId5"/>
    <p:sldLayoutId id="2147483868" r:id="rId6"/>
    <p:sldLayoutId id="2147483869" r:id="rId7"/>
    <p:sldLayoutId id="2147483870" r:id="rId8"/>
    <p:sldLayoutId id="2147483871" r:id="rId9"/>
    <p:sldLayoutId id="2147483872" r:id="rId10"/>
    <p:sldLayoutId id="2147483873" r:id="rId11"/>
    <p:sldLayoutId id="2147483874" r:id="rId12"/>
    <p:sldLayoutId id="2147483875" r:id="rId13"/>
    <p:sldLayoutId id="2147483876" r:id="rId14"/>
    <p:sldLayoutId id="2147483877" r:id="rId15"/>
    <p:sldLayoutId id="2147483878" r:id="rId16"/>
    <p:sldLayoutId id="2147483879"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2" Type="http://schemas.openxmlformats.org/officeDocument/2006/relationships/hyperlink" Target="http://www.coca-colacompany.com/content/dam/journey/us/en/private/fileassets/pdf/2017/2016-sustainability-update/2016-Sustainability-Report-The-Coca-Cola-Company.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uk.businessinsider.com/soda-wars-%09coca-cola-pepsi-history-infographic-2011-11/#psi-merged-with-frito-lay-in-the-mid-60s-to-	create-pepsico-setting-the-stage-for-the-war-today-diet-drinks-popped-up-too-creating-a-whole-new-soda-segment-9" TargetMode="External"/><Relationship Id="rId7" Type="http://schemas.openxmlformats.org/officeDocument/2006/relationships/hyperlink" Target="http://www.coca-colacompany.com/our-company/human-rights-policy"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www.independent.co.uk/news/business/news/apple-most-valuable-brand-iphone-7-google-coca-cola-a7345501.html" TargetMode="External"/><Relationship Id="rId5" Type="http://schemas.openxmlformats.org/officeDocument/2006/relationships/hyperlink" Target="https://www.theguardian.com/world/2001/jul/21/julianborger" TargetMode="External"/><Relationship Id="rId4" Type="http://schemas.openxmlformats.org/officeDocument/2006/relationships/hyperlink" Target="http://uk.businessinsider.com/soda-wars-coca-cola-pepsi-history-infographic-2011-11/#psi-merged-with-frito-lay-in-the-mid-60s-to-create-pepsico-setting-the-	stage-for-the-war-today-diet-drinks-popped-up-too-creating-a-whole-new-soda-segment-9"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www.coca-colacompany.com/stories/five-strategic-actions" TargetMode="External"/><Relationship Id="rId7" Type="http://schemas.openxmlformats.org/officeDocument/2006/relationships/hyperlink" Target="http://www.corpwatch.org/article.php?id=15963" TargetMode="External"/><Relationship Id="rId2" Type="http://schemas.openxmlformats.org/officeDocument/2006/relationships/hyperlink" Target="https://research-methodology.net/coca-cola-corporate-social-responsibility/" TargetMode="External"/><Relationship Id="rId1" Type="http://schemas.openxmlformats.org/officeDocument/2006/relationships/slideLayout" Target="../slideLayouts/slideLayout7.xml"/><Relationship Id="rId6" Type="http://schemas.openxmlformats.org/officeDocument/2006/relationships/hyperlink" Target="https://www.forbes.com/companies/coca-cola/" TargetMode="External"/><Relationship Id="rId5" Type="http://schemas.openxmlformats.org/officeDocument/2006/relationships/hyperlink" Target="https://www.forbes.com/sites/greatspeculations/2017/07/24/refranchising-likely-to-again-be-a-drag-on-coca-colas-earnings/#509606781231" TargetMode="External"/><Relationship Id="rId4" Type="http://schemas.openxmlformats.org/officeDocument/2006/relationships/hyperlink" Target="https://www.ft.com/content/bd4d1876-e464-11e4-9039-00144feab7de"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bloomberg.com/news/articles/2017-04-19/pepsico-coke-lose-market-share-as-americans-flee-soda-drinks" TargetMode="External"/><Relationship Id="rId3" Type="http://schemas.openxmlformats.org/officeDocument/2006/relationships/hyperlink" Target="http://www.coca-cola.co.uk/faq/how-many-cans-of-coca-cola-are-sold-worldwide-in-a-day" TargetMode="External"/><Relationship Id="rId7" Type="http://schemas.openxmlformats.org/officeDocument/2006/relationships/hyperlink" Target="http://www.coca-colacompany.com/brands/the-coca-cola-company" TargetMode="External"/><Relationship Id="rId2" Type="http://schemas.openxmlformats.org/officeDocument/2006/relationships/hyperlink" Target="https://revenuesandprofits.com/how-coca-cola-company-makes-money-understanding-coca-cola-business-model/" TargetMode="External"/><Relationship Id="rId1" Type="http://schemas.openxmlformats.org/officeDocument/2006/relationships/slideLayout" Target="../slideLayouts/slideLayout7.xml"/><Relationship Id="rId6" Type="http://schemas.openxmlformats.org/officeDocument/2006/relationships/hyperlink" Target="http://www.coca-cola.co.uk/stories/history/heritage/our-story-1886-1892--the-beginning" TargetMode="External"/><Relationship Id="rId5" Type="http://schemas.openxmlformats.org/officeDocument/2006/relationships/hyperlink" Target="http://www.coca-colacompany.com/stories/offices-bottling-plants" TargetMode="External"/><Relationship Id="rId4" Type="http://schemas.openxmlformats.org/officeDocument/2006/relationships/hyperlink" Target="http://www.coca-cola.co.uk/about-us/our-busines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uk.businessinsider.com/coca-cola-earnings-q3-2017-10" TargetMode="External"/><Relationship Id="rId7" Type="http://schemas.openxmlformats.org/officeDocument/2006/relationships/hyperlink" Target="http://www.coca-colacompany.com/our-company/employee-engagement" TargetMode="External"/><Relationship Id="rId2" Type="http://schemas.openxmlformats.org/officeDocument/2006/relationships/hyperlink" Target="https://www.monsterbevcorp.com/" TargetMode="External"/><Relationship Id="rId1" Type="http://schemas.openxmlformats.org/officeDocument/2006/relationships/slideLayout" Target="../slideLayouts/slideLayout7.xml"/><Relationship Id="rId6" Type="http://schemas.openxmlformats.org/officeDocument/2006/relationships/hyperlink" Target="http://www.coca-colacompany.com/our-company/workplace-overview/governance-ethics/governance-%09and-ethics" TargetMode="External"/><Relationship Id="rId5" Type="http://schemas.openxmlformats.org/officeDocument/2006/relationships/hyperlink" Target="http://fortune.com/2015/07/29/fda-nutrition-labels-sugar-soda/" TargetMode="External"/><Relationship Id="rId4" Type="http://schemas.openxmlformats.org/officeDocument/2006/relationships/hyperlink" Target="https://www.suredividend.com/coca-colas-growth-potential/"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739CF6C-635B-4857-9380-6455D89EF871}"/>
              </a:ext>
            </a:extLst>
          </p:cNvPr>
          <p:cNvSpPr txBox="1"/>
          <p:nvPr/>
        </p:nvSpPr>
        <p:spPr>
          <a:xfrm>
            <a:off x="2138766" y="2151727"/>
            <a:ext cx="6617776" cy="2554545"/>
          </a:xfrm>
          <a:prstGeom prst="rect">
            <a:avLst/>
          </a:prstGeom>
          <a:noFill/>
        </p:spPr>
        <p:txBody>
          <a:bodyPr wrap="square" rtlCol="0">
            <a:spAutoFit/>
          </a:bodyPr>
          <a:lstStyle/>
          <a:p>
            <a:r>
              <a:rPr lang="en-GB" sz="2000" dirty="0">
                <a:solidFill>
                  <a:schemeClr val="bg1"/>
                </a:solidFill>
              </a:rPr>
              <a:t>Name: Daniel Ramsey</a:t>
            </a:r>
          </a:p>
          <a:p>
            <a:r>
              <a:rPr lang="en-GB" sz="2000" dirty="0">
                <a:solidFill>
                  <a:schemeClr val="bg1"/>
                </a:solidFill>
              </a:rPr>
              <a:t>Student number: 1703665</a:t>
            </a:r>
          </a:p>
          <a:p>
            <a:r>
              <a:rPr lang="en-GB" sz="2000" dirty="0">
                <a:solidFill>
                  <a:schemeClr val="bg1"/>
                </a:solidFill>
              </a:rPr>
              <a:t>Module Title: Contemporary approaches to management</a:t>
            </a:r>
          </a:p>
          <a:p>
            <a:r>
              <a:rPr lang="en-GB" sz="2000" dirty="0">
                <a:solidFill>
                  <a:schemeClr val="bg1"/>
                </a:solidFill>
              </a:rPr>
              <a:t>Module code: BMSP4002</a:t>
            </a:r>
          </a:p>
          <a:p>
            <a:r>
              <a:rPr lang="en-GB" sz="2000" dirty="0">
                <a:solidFill>
                  <a:schemeClr val="bg1"/>
                </a:solidFill>
              </a:rPr>
              <a:t>Lecturer: Anthony Burns</a:t>
            </a:r>
          </a:p>
          <a:p>
            <a:r>
              <a:rPr lang="en-GB" sz="2000" dirty="0">
                <a:solidFill>
                  <a:schemeClr val="bg1"/>
                </a:solidFill>
              </a:rPr>
              <a:t>Title: Contemporary approaches to management presentation</a:t>
            </a:r>
          </a:p>
          <a:p>
            <a:r>
              <a:rPr lang="en-GB" sz="2000" dirty="0">
                <a:solidFill>
                  <a:schemeClr val="bg1"/>
                </a:solidFill>
              </a:rPr>
              <a:t>Assessment deadline:14/12/2017</a:t>
            </a:r>
          </a:p>
        </p:txBody>
      </p:sp>
    </p:spTree>
    <p:extLst>
      <p:ext uri="{BB962C8B-B14F-4D97-AF65-F5344CB8AC3E}">
        <p14:creationId xmlns:p14="http://schemas.microsoft.com/office/powerpoint/2010/main" val="494449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F0287DE-A6D1-4415-9BF2-F18FA744E193}"/>
              </a:ext>
            </a:extLst>
          </p:cNvPr>
          <p:cNvPicPr>
            <a:picLocks noChangeAspect="1"/>
          </p:cNvPicPr>
          <p:nvPr/>
        </p:nvPicPr>
        <p:blipFill rotWithShape="1">
          <a:blip r:embed="rId3">
            <a:extLst>
              <a:ext uri="{28A0092B-C50C-407E-A947-70E740481C1C}">
                <a14:useLocalDpi xmlns:a14="http://schemas.microsoft.com/office/drawing/2010/main" val="0"/>
              </a:ext>
            </a:extLst>
          </a:blip>
          <a:srcRect t="8182" r="1" b="11742"/>
          <a:stretch/>
        </p:blipFill>
        <p:spPr>
          <a:xfrm rot="21480000">
            <a:off x="1137836" y="1754333"/>
            <a:ext cx="9916327" cy="4764396"/>
          </a:xfrm>
          <a:prstGeom prst="rect">
            <a:avLst/>
          </a:prstGeom>
        </p:spPr>
      </p:pic>
      <p:sp>
        <p:nvSpPr>
          <p:cNvPr id="8" name="Title 7">
            <a:extLst>
              <a:ext uri="{FF2B5EF4-FFF2-40B4-BE49-F238E27FC236}">
                <a16:creationId xmlns:a16="http://schemas.microsoft.com/office/drawing/2014/main" id="{0997D6A7-D70C-42FD-A520-287A8F544089}"/>
              </a:ext>
            </a:extLst>
          </p:cNvPr>
          <p:cNvSpPr>
            <a:spLocks noGrp="1"/>
          </p:cNvSpPr>
          <p:nvPr>
            <p:ph type="title"/>
          </p:nvPr>
        </p:nvSpPr>
        <p:spPr/>
        <p:txBody>
          <a:bodyPr>
            <a:noAutofit/>
          </a:bodyPr>
          <a:lstStyle/>
          <a:p>
            <a:pPr algn="ctr"/>
            <a:r>
              <a:rPr lang="en-GB" sz="8000" b="1" u="sng" dirty="0"/>
              <a:t>COCA-COLA</a:t>
            </a:r>
          </a:p>
        </p:txBody>
      </p:sp>
    </p:spTree>
    <p:extLst>
      <p:ext uri="{BB962C8B-B14F-4D97-AF65-F5344CB8AC3E}">
        <p14:creationId xmlns:p14="http://schemas.microsoft.com/office/powerpoint/2010/main" val="3228311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CA80A3D-17F4-43E7-9E27-BF5F3CC637DB}"/>
              </a:ext>
            </a:extLst>
          </p:cNvPr>
          <p:cNvSpPr>
            <a:spLocks noGrp="1"/>
          </p:cNvSpPr>
          <p:nvPr>
            <p:ph type="title"/>
          </p:nvPr>
        </p:nvSpPr>
        <p:spPr>
          <a:xfrm>
            <a:off x="680321" y="0"/>
            <a:ext cx="9613861" cy="1273629"/>
          </a:xfrm>
        </p:spPr>
        <p:txBody>
          <a:bodyPr>
            <a:noAutofit/>
          </a:bodyPr>
          <a:lstStyle/>
          <a:p>
            <a:pPr algn="ctr"/>
            <a:r>
              <a:rPr lang="en-GB" sz="8000" b="1" u="sng" dirty="0"/>
              <a:t>CONTENTS</a:t>
            </a:r>
          </a:p>
        </p:txBody>
      </p:sp>
      <p:sp>
        <p:nvSpPr>
          <p:cNvPr id="6" name="Content Placeholder 5">
            <a:extLst>
              <a:ext uri="{FF2B5EF4-FFF2-40B4-BE49-F238E27FC236}">
                <a16:creationId xmlns:a16="http://schemas.microsoft.com/office/drawing/2014/main" id="{37D7DAE7-FEC2-4B7C-ADDA-414C639A62FD}"/>
              </a:ext>
            </a:extLst>
          </p:cNvPr>
          <p:cNvSpPr>
            <a:spLocks noGrp="1"/>
          </p:cNvSpPr>
          <p:nvPr>
            <p:ph idx="1"/>
          </p:nvPr>
        </p:nvSpPr>
        <p:spPr>
          <a:xfrm>
            <a:off x="680321" y="1273628"/>
            <a:ext cx="9613861" cy="5584371"/>
          </a:xfrm>
        </p:spPr>
        <p:txBody>
          <a:bodyPr>
            <a:normAutofit/>
          </a:bodyPr>
          <a:lstStyle/>
          <a:p>
            <a:pPr marL="457200" indent="-457200">
              <a:buFont typeface="+mj-lt"/>
              <a:buAutoNum type="arabicPeriod"/>
            </a:pPr>
            <a:r>
              <a:rPr lang="en-GB" sz="1800" dirty="0"/>
              <a:t>Coca-Cola Introduction</a:t>
            </a:r>
          </a:p>
          <a:p>
            <a:pPr marL="457200" indent="-457200">
              <a:buFont typeface="+mj-lt"/>
              <a:buAutoNum type="arabicPeriod"/>
            </a:pPr>
            <a:r>
              <a:rPr lang="en-GB" sz="1800" dirty="0"/>
              <a:t>Contents</a:t>
            </a:r>
          </a:p>
          <a:p>
            <a:pPr marL="457200" indent="-457200">
              <a:buFont typeface="+mj-lt"/>
              <a:buAutoNum type="arabicPeriod"/>
            </a:pPr>
            <a:r>
              <a:rPr lang="en-GB" sz="1800" dirty="0"/>
              <a:t>Mission Statement</a:t>
            </a:r>
          </a:p>
          <a:p>
            <a:pPr marL="457200" indent="-457200">
              <a:buFont typeface="+mj-lt"/>
              <a:buAutoNum type="arabicPeriod"/>
            </a:pPr>
            <a:r>
              <a:rPr lang="en-GB" sz="1800" dirty="0"/>
              <a:t>Strategic Actions</a:t>
            </a:r>
          </a:p>
          <a:p>
            <a:pPr marL="457200" indent="-457200">
              <a:buFont typeface="+mj-lt"/>
              <a:buAutoNum type="arabicPeriod"/>
            </a:pPr>
            <a:r>
              <a:rPr lang="en-GB" sz="1800" dirty="0"/>
              <a:t>Approach to Strategy</a:t>
            </a:r>
          </a:p>
          <a:p>
            <a:pPr marL="457200" indent="-457200">
              <a:buFont typeface="+mj-lt"/>
              <a:buAutoNum type="arabicPeriod"/>
            </a:pPr>
            <a:r>
              <a:rPr lang="en-GB" sz="1800" dirty="0"/>
              <a:t>PEST-Analysis</a:t>
            </a:r>
          </a:p>
          <a:p>
            <a:pPr marL="457200" indent="-457200">
              <a:buFont typeface="+mj-lt"/>
              <a:buAutoNum type="arabicPeriod"/>
            </a:pPr>
            <a:r>
              <a:rPr lang="en-GB" sz="1800" dirty="0"/>
              <a:t>Porter’s Five Forces</a:t>
            </a:r>
          </a:p>
          <a:p>
            <a:pPr marL="457200" indent="-457200">
              <a:buFont typeface="+mj-lt"/>
              <a:buAutoNum type="arabicPeriod"/>
            </a:pPr>
            <a:r>
              <a:rPr lang="en-GB" sz="1800" dirty="0"/>
              <a:t>SWOT-Analysis</a:t>
            </a:r>
          </a:p>
          <a:p>
            <a:pPr marL="457200" indent="-457200">
              <a:buFont typeface="+mj-lt"/>
              <a:buAutoNum type="arabicPeriod"/>
            </a:pPr>
            <a:r>
              <a:rPr lang="en-GB" sz="1800" dirty="0"/>
              <a:t>Performance and Results</a:t>
            </a:r>
          </a:p>
          <a:p>
            <a:pPr marL="457200" indent="-457200">
              <a:buFont typeface="+mj-lt"/>
              <a:buAutoNum type="arabicPeriod"/>
            </a:pPr>
            <a:r>
              <a:rPr lang="en-GB" sz="1800" dirty="0"/>
              <a:t>Performance and Results</a:t>
            </a:r>
          </a:p>
          <a:p>
            <a:pPr marL="457200" indent="-457200">
              <a:buFont typeface="+mj-lt"/>
              <a:buAutoNum type="arabicPeriod"/>
            </a:pPr>
            <a:r>
              <a:rPr lang="en-GB" sz="1800" dirty="0"/>
              <a:t>Corporate Social Responsibility</a:t>
            </a:r>
          </a:p>
          <a:p>
            <a:pPr marL="457200" indent="-457200">
              <a:buFont typeface="+mj-lt"/>
              <a:buAutoNum type="arabicPeriod"/>
            </a:pPr>
            <a:r>
              <a:rPr lang="en-GB" sz="1800" dirty="0"/>
              <a:t>Corporate Social Responsibility</a:t>
            </a:r>
          </a:p>
          <a:p>
            <a:pPr marL="457200" indent="-457200">
              <a:buFont typeface="+mj-lt"/>
              <a:buAutoNum type="arabicPeriod"/>
            </a:pPr>
            <a:r>
              <a:rPr lang="en-GB" sz="1800" dirty="0"/>
              <a:t>Sustainability</a:t>
            </a:r>
          </a:p>
          <a:p>
            <a:pPr marL="457200" indent="-457200">
              <a:buFont typeface="+mj-lt"/>
              <a:buAutoNum type="arabicPeriod"/>
            </a:pPr>
            <a:r>
              <a:rPr lang="en-GB" sz="1800" dirty="0"/>
              <a:t>Sustainability Report</a:t>
            </a:r>
          </a:p>
          <a:p>
            <a:pPr marL="457200" indent="-457200">
              <a:buFont typeface="+mj-lt"/>
              <a:buAutoNum type="arabicPeriod"/>
            </a:pPr>
            <a:r>
              <a:rPr lang="en-GB" sz="1800" dirty="0"/>
              <a:t>Summary</a:t>
            </a:r>
          </a:p>
          <a:p>
            <a:pPr marL="457200" indent="-457200">
              <a:buFont typeface="+mj-lt"/>
              <a:buAutoNum type="arabicPeriod"/>
            </a:pPr>
            <a:endParaRPr lang="en-GB" sz="1800" dirty="0"/>
          </a:p>
        </p:txBody>
      </p:sp>
    </p:spTree>
    <p:extLst>
      <p:ext uri="{BB962C8B-B14F-4D97-AF65-F5344CB8AC3E}">
        <p14:creationId xmlns:p14="http://schemas.microsoft.com/office/powerpoint/2010/main" val="3612055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0CA9D90-B992-4A20-9A38-3F82B4EFBD49}"/>
              </a:ext>
            </a:extLst>
          </p:cNvPr>
          <p:cNvSpPr/>
          <p:nvPr/>
        </p:nvSpPr>
        <p:spPr>
          <a:xfrm>
            <a:off x="1528548" y="1241946"/>
            <a:ext cx="7615451" cy="5293757"/>
          </a:xfrm>
          <a:prstGeom prst="rect">
            <a:avLst/>
          </a:prstGeom>
        </p:spPr>
        <p:txBody>
          <a:bodyPr wrap="square">
            <a:spAutoFit/>
          </a:bodyPr>
          <a:lstStyle/>
          <a:p>
            <a:pPr algn="ctr"/>
            <a:r>
              <a:rPr lang="en-GB" sz="3600" b="1" dirty="0"/>
              <a:t>The Coca Cola Company Mission</a:t>
            </a:r>
          </a:p>
          <a:p>
            <a:pPr algn="ctr"/>
            <a:r>
              <a:rPr lang="en-GB" sz="3600" dirty="0"/>
              <a:t>“Our mission is:</a:t>
            </a:r>
          </a:p>
          <a:p>
            <a:pPr algn="ctr">
              <a:buFont typeface="Arial" panose="020B0604020202020204" pitchFamily="34" charset="0"/>
              <a:buChar char="•"/>
            </a:pPr>
            <a:r>
              <a:rPr lang="en-GB" sz="3600" dirty="0"/>
              <a:t>To refresh the world in mind, body and spirit</a:t>
            </a:r>
          </a:p>
          <a:p>
            <a:pPr algn="ctr">
              <a:buFont typeface="Arial" panose="020B0604020202020204" pitchFamily="34" charset="0"/>
              <a:buChar char="•"/>
            </a:pPr>
            <a:r>
              <a:rPr lang="en-GB" sz="3600" dirty="0"/>
              <a:t>To inspire moments of optimism and happiness through our brands and actions</a:t>
            </a:r>
          </a:p>
          <a:p>
            <a:pPr algn="ctr">
              <a:buFont typeface="Arial" panose="020B0604020202020204" pitchFamily="34" charset="0"/>
              <a:buChar char="•"/>
            </a:pPr>
            <a:r>
              <a:rPr lang="en-GB" sz="3600" dirty="0"/>
              <a:t>To create value and make a difference.”</a:t>
            </a:r>
          </a:p>
          <a:p>
            <a:pPr algn="ctr"/>
            <a:r>
              <a:rPr lang="en-GB" sz="1400" dirty="0"/>
              <a:t>Source : Coca-Cola Company 2017</a:t>
            </a:r>
          </a:p>
        </p:txBody>
      </p:sp>
      <p:sp>
        <p:nvSpPr>
          <p:cNvPr id="3" name="Title 2">
            <a:extLst>
              <a:ext uri="{FF2B5EF4-FFF2-40B4-BE49-F238E27FC236}">
                <a16:creationId xmlns:a16="http://schemas.microsoft.com/office/drawing/2014/main" id="{BA71FC04-A8A9-4FD1-B8B7-00D2DE499EB9}"/>
              </a:ext>
            </a:extLst>
          </p:cNvPr>
          <p:cNvSpPr>
            <a:spLocks noGrp="1"/>
          </p:cNvSpPr>
          <p:nvPr>
            <p:ph type="title" idx="4294967295"/>
          </p:nvPr>
        </p:nvSpPr>
        <p:spPr>
          <a:xfrm>
            <a:off x="680321" y="322297"/>
            <a:ext cx="9613861" cy="919649"/>
          </a:xfrm>
        </p:spPr>
        <p:txBody>
          <a:bodyPr>
            <a:noAutofit/>
          </a:bodyPr>
          <a:lstStyle/>
          <a:p>
            <a:pPr algn="ctr"/>
            <a:r>
              <a:rPr lang="en-GB" sz="7200" b="1" u="sng" dirty="0"/>
              <a:t>MISSION STATEMENT</a:t>
            </a:r>
          </a:p>
        </p:txBody>
      </p:sp>
    </p:spTree>
    <p:extLst>
      <p:ext uri="{BB962C8B-B14F-4D97-AF65-F5344CB8AC3E}">
        <p14:creationId xmlns:p14="http://schemas.microsoft.com/office/powerpoint/2010/main" val="210820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2CAE4-1828-4255-8BA7-DA0FAE785CB1}"/>
              </a:ext>
            </a:extLst>
          </p:cNvPr>
          <p:cNvSpPr>
            <a:spLocks noGrp="1"/>
          </p:cNvSpPr>
          <p:nvPr>
            <p:ph type="title"/>
          </p:nvPr>
        </p:nvSpPr>
        <p:spPr>
          <a:xfrm>
            <a:off x="833002" y="365125"/>
            <a:ext cx="10520702" cy="1325563"/>
          </a:xfrm>
        </p:spPr>
        <p:txBody>
          <a:bodyPr>
            <a:normAutofit/>
          </a:bodyPr>
          <a:lstStyle/>
          <a:p>
            <a:r>
              <a:rPr lang="en-GB" b="1" u="sng" dirty="0"/>
              <a:t>STRATEGIC ACTIONS</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57959414"/>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63011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7575-E8C5-41EF-ABD8-909FD7C97BAE}"/>
              </a:ext>
            </a:extLst>
          </p:cNvPr>
          <p:cNvSpPr>
            <a:spLocks noGrp="1"/>
          </p:cNvSpPr>
          <p:nvPr>
            <p:ph type="title"/>
          </p:nvPr>
        </p:nvSpPr>
        <p:spPr/>
        <p:txBody>
          <a:bodyPr>
            <a:normAutofit/>
          </a:bodyPr>
          <a:lstStyle/>
          <a:p>
            <a:r>
              <a:rPr lang="en-GB" b="1" u="sng" dirty="0">
                <a:solidFill>
                  <a:schemeClr val="bg1"/>
                </a:solidFill>
              </a:rPr>
              <a:t>APPROACH TO STRATEGY</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42605304"/>
              </p:ext>
            </p:extLst>
          </p:nvPr>
        </p:nvGraphicFramePr>
        <p:xfrm>
          <a:off x="838200" y="2500291"/>
          <a:ext cx="10515600" cy="36766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354747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FBA8A-1877-4E4D-BA87-1E2075B97364}"/>
              </a:ext>
            </a:extLst>
          </p:cNvPr>
          <p:cNvSpPr>
            <a:spLocks noGrp="1"/>
          </p:cNvSpPr>
          <p:nvPr>
            <p:ph type="title"/>
          </p:nvPr>
        </p:nvSpPr>
        <p:spPr/>
        <p:txBody>
          <a:bodyPr>
            <a:normAutofit/>
          </a:bodyPr>
          <a:lstStyle/>
          <a:p>
            <a:r>
              <a:rPr lang="en-GB" b="1" u="sng" dirty="0">
                <a:solidFill>
                  <a:schemeClr val="bg1"/>
                </a:solidFill>
              </a:rPr>
              <a:t>PEST- ANALYSIS</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870667856"/>
              </p:ext>
            </p:extLst>
          </p:nvPr>
        </p:nvGraphicFramePr>
        <p:xfrm>
          <a:off x="838200" y="2500291"/>
          <a:ext cx="10515600" cy="36766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554499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0CEA4-0BAB-4E58-B430-0BAC26D92828}"/>
              </a:ext>
            </a:extLst>
          </p:cNvPr>
          <p:cNvSpPr>
            <a:spLocks noGrp="1"/>
          </p:cNvSpPr>
          <p:nvPr>
            <p:ph type="title"/>
          </p:nvPr>
        </p:nvSpPr>
        <p:spPr>
          <a:xfrm>
            <a:off x="833002" y="365125"/>
            <a:ext cx="10520702" cy="1325563"/>
          </a:xfrm>
        </p:spPr>
        <p:txBody>
          <a:bodyPr>
            <a:normAutofit/>
          </a:bodyPr>
          <a:lstStyle/>
          <a:p>
            <a:r>
              <a:rPr lang="en-GB" b="1" u="sng" dirty="0"/>
              <a:t>PORTER’S FIVE FORCES</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142882864"/>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11249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2B4B2-77AE-49B5-A4C2-6D21650FA359}"/>
              </a:ext>
            </a:extLst>
          </p:cNvPr>
          <p:cNvSpPr>
            <a:spLocks noGrp="1"/>
          </p:cNvSpPr>
          <p:nvPr>
            <p:ph type="title"/>
          </p:nvPr>
        </p:nvSpPr>
        <p:spPr/>
        <p:txBody>
          <a:bodyPr>
            <a:normAutofit/>
          </a:bodyPr>
          <a:lstStyle/>
          <a:p>
            <a:r>
              <a:rPr lang="en-GB" b="1" u="sng" dirty="0">
                <a:solidFill>
                  <a:schemeClr val="bg1"/>
                </a:solidFill>
              </a:rPr>
              <a:t>SWOT-ANALYSIS</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988912265"/>
              </p:ext>
            </p:extLst>
          </p:nvPr>
        </p:nvGraphicFramePr>
        <p:xfrm>
          <a:off x="838200" y="2500291"/>
          <a:ext cx="10515600" cy="36766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245926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FA6DF181-3254-4E2B-BD4B-1FC6217FF454}"/>
              </a:ext>
            </a:extLst>
          </p:cNvPr>
          <p:cNvSpPr>
            <a:spLocks noGrp="1"/>
          </p:cNvSpPr>
          <p:nvPr>
            <p:ph type="title"/>
          </p:nvPr>
        </p:nvSpPr>
        <p:spPr>
          <a:xfrm>
            <a:off x="680321" y="2063262"/>
            <a:ext cx="3739279" cy="2661052"/>
          </a:xfrm>
        </p:spPr>
        <p:txBody>
          <a:bodyPr>
            <a:normAutofit/>
          </a:bodyPr>
          <a:lstStyle/>
          <a:p>
            <a:pPr algn="r"/>
            <a:r>
              <a:rPr lang="en-GB" sz="4400" b="1" u="sng" dirty="0"/>
              <a:t>PERFORMACE AND RESULTS</a:t>
            </a:r>
          </a:p>
        </p:txBody>
      </p:sp>
      <p:graphicFrame>
        <p:nvGraphicFramePr>
          <p:cNvPr id="21" name="Content Placeholder 10"/>
          <p:cNvGraphicFramePr>
            <a:graphicFrameLocks noGrp="1"/>
          </p:cNvGraphicFramePr>
          <p:nvPr>
            <p:ph idx="1"/>
            <p:extLst>
              <p:ext uri="{D42A27DB-BD31-4B8C-83A1-F6EECF244321}">
                <p14:modId xmlns:p14="http://schemas.microsoft.com/office/powerpoint/2010/main" val="966452177"/>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576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FA6DF181-3254-4E2B-BD4B-1FC6217FF454}"/>
              </a:ext>
            </a:extLst>
          </p:cNvPr>
          <p:cNvSpPr>
            <a:spLocks noGrp="1"/>
          </p:cNvSpPr>
          <p:nvPr>
            <p:ph type="title"/>
          </p:nvPr>
        </p:nvSpPr>
        <p:spPr>
          <a:xfrm>
            <a:off x="680321" y="2063262"/>
            <a:ext cx="3739279" cy="2661052"/>
          </a:xfrm>
        </p:spPr>
        <p:txBody>
          <a:bodyPr>
            <a:normAutofit/>
          </a:bodyPr>
          <a:lstStyle/>
          <a:p>
            <a:pPr algn="r"/>
            <a:r>
              <a:rPr lang="en-GB" sz="4400" b="1" u="sng" dirty="0"/>
              <a:t>PERFORMACE AND RESULTS</a:t>
            </a:r>
          </a:p>
        </p:txBody>
      </p:sp>
      <p:graphicFrame>
        <p:nvGraphicFramePr>
          <p:cNvPr id="21" name="Content Placeholder 10"/>
          <p:cNvGraphicFramePr>
            <a:graphicFrameLocks noGrp="1"/>
          </p:cNvGraphicFramePr>
          <p:nvPr>
            <p:ph idx="1"/>
            <p:extLst>
              <p:ext uri="{D42A27DB-BD31-4B8C-83A1-F6EECF244321}">
                <p14:modId xmlns:p14="http://schemas.microsoft.com/office/powerpoint/2010/main" val="2112925055"/>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1494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24DF3-B35A-4973-83E9-FE01B11CA132}"/>
              </a:ext>
            </a:extLst>
          </p:cNvPr>
          <p:cNvSpPr>
            <a:spLocks noGrp="1"/>
          </p:cNvSpPr>
          <p:nvPr>
            <p:ph type="title"/>
          </p:nvPr>
        </p:nvSpPr>
        <p:spPr/>
        <p:txBody>
          <a:bodyPr>
            <a:normAutofit/>
          </a:bodyPr>
          <a:lstStyle/>
          <a:p>
            <a:r>
              <a:rPr lang="en-GB" b="1" u="sng" dirty="0">
                <a:solidFill>
                  <a:schemeClr val="bg1"/>
                </a:solidFill>
              </a:rPr>
              <a:t>CORPORATE SOCIAL RESPONSIBITY</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4250934384"/>
              </p:ext>
            </p:extLst>
          </p:nvPr>
        </p:nvGraphicFramePr>
        <p:xfrm>
          <a:off x="838200" y="2500291"/>
          <a:ext cx="10515600" cy="36766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422235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3304-A92B-4E75-97FB-60F9D23A273E}"/>
              </a:ext>
            </a:extLst>
          </p:cNvPr>
          <p:cNvSpPr>
            <a:spLocks noGrp="1"/>
          </p:cNvSpPr>
          <p:nvPr>
            <p:ph type="title"/>
          </p:nvPr>
        </p:nvSpPr>
        <p:spPr>
          <a:xfrm>
            <a:off x="943277" y="712269"/>
            <a:ext cx="3370998" cy="5502264"/>
          </a:xfrm>
        </p:spPr>
        <p:txBody>
          <a:bodyPr>
            <a:normAutofit/>
          </a:bodyPr>
          <a:lstStyle/>
          <a:p>
            <a:r>
              <a:rPr lang="en-GB" b="1" u="sng" dirty="0">
                <a:solidFill>
                  <a:srgbClr val="FFFFFF"/>
                </a:solidFill>
              </a:rPr>
              <a:t>CORPORATE SOCIAL RESPONSIBITY</a:t>
            </a:r>
            <a:endParaRPr lang="en-GB" dirty="0">
              <a:solidFill>
                <a:srgbClr val="FFFFFF"/>
              </a:solidFill>
            </a:endParaRP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303770500"/>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59795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D98A4-50E0-46A1-892C-B953FD3AAF1C}"/>
              </a:ext>
            </a:extLst>
          </p:cNvPr>
          <p:cNvSpPr>
            <a:spLocks noGrp="1"/>
          </p:cNvSpPr>
          <p:nvPr>
            <p:ph type="title"/>
          </p:nvPr>
        </p:nvSpPr>
        <p:spPr>
          <a:xfrm>
            <a:off x="833002" y="365125"/>
            <a:ext cx="10520702" cy="1325563"/>
          </a:xfrm>
        </p:spPr>
        <p:txBody>
          <a:bodyPr>
            <a:normAutofit/>
          </a:bodyPr>
          <a:lstStyle/>
          <a:p>
            <a:r>
              <a:rPr lang="en-GB" b="1" u="sng" dirty="0"/>
              <a:t>SUSTAINABILITY</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1174152422"/>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741981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C183-2960-45ED-97DD-AACA9D4196FE}"/>
              </a:ext>
            </a:extLst>
          </p:cNvPr>
          <p:cNvSpPr>
            <a:spLocks noGrp="1"/>
          </p:cNvSpPr>
          <p:nvPr>
            <p:ph type="title"/>
          </p:nvPr>
        </p:nvSpPr>
        <p:spPr/>
        <p:txBody>
          <a:bodyPr>
            <a:normAutofit/>
          </a:bodyPr>
          <a:lstStyle/>
          <a:p>
            <a:pPr algn="ctr"/>
            <a:r>
              <a:rPr lang="en-GB" sz="5400" b="1" u="sng" dirty="0"/>
              <a:t>SUSTAINABILITY REPORTS</a:t>
            </a:r>
          </a:p>
        </p:txBody>
      </p:sp>
      <p:sp>
        <p:nvSpPr>
          <p:cNvPr id="3" name="Content Placeholder 2">
            <a:extLst>
              <a:ext uri="{FF2B5EF4-FFF2-40B4-BE49-F238E27FC236}">
                <a16:creationId xmlns:a16="http://schemas.microsoft.com/office/drawing/2014/main" id="{9AAF1493-1020-4454-B9D1-4641FD3163E7}"/>
              </a:ext>
            </a:extLst>
          </p:cNvPr>
          <p:cNvSpPr>
            <a:spLocks noGrp="1"/>
          </p:cNvSpPr>
          <p:nvPr>
            <p:ph idx="1"/>
          </p:nvPr>
        </p:nvSpPr>
        <p:spPr/>
        <p:txBody>
          <a:bodyPr/>
          <a:lstStyle/>
          <a:p>
            <a:r>
              <a:rPr lang="en-GB" sz="2000" dirty="0"/>
              <a:t>Coca</a:t>
            </a:r>
            <a:r>
              <a:rPr lang="en-GB" sz="2000" dirty="0">
                <a:latin typeface="Times New Roman" panose="02020603050405020304" pitchFamily="18" charset="0"/>
                <a:cs typeface="Times New Roman" panose="02020603050405020304" pitchFamily="18" charset="0"/>
              </a:rPr>
              <a:t>-Cola is committed to sustainability and helping the community. A full report can be accessed via the link below.</a:t>
            </a:r>
            <a:endParaRPr lang="en-GB" sz="2000" dirty="0"/>
          </a:p>
          <a:p>
            <a:pPr marL="0" indent="0">
              <a:buNone/>
            </a:pPr>
            <a:endParaRPr lang="en-GB" sz="2000" dirty="0">
              <a:hlinkClick r:id="rId2"/>
            </a:endParaRPr>
          </a:p>
          <a:p>
            <a:r>
              <a:rPr lang="en-GB" sz="2000" dirty="0">
                <a:hlinkClick r:id="rId2"/>
              </a:rPr>
              <a:t>http://www.coca-colacompany.com/content/dam/journey/us/en/private/fileassets/pdf/2017/2016-sustainability-update/2016-Sustainability-Report-The-Coca-Cola-Company.pdf</a:t>
            </a:r>
            <a:endParaRPr lang="en-GB" sz="2000" dirty="0"/>
          </a:p>
          <a:p>
            <a:endParaRPr lang="en-GB" sz="2000" dirty="0"/>
          </a:p>
          <a:p>
            <a:endParaRPr lang="en-GB" dirty="0"/>
          </a:p>
        </p:txBody>
      </p:sp>
    </p:spTree>
    <p:extLst>
      <p:ext uri="{BB962C8B-B14F-4D97-AF65-F5344CB8AC3E}">
        <p14:creationId xmlns:p14="http://schemas.microsoft.com/office/powerpoint/2010/main" val="4271918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36EE254-265E-4A10-8DD5-3C3059573042}"/>
              </a:ext>
            </a:extLst>
          </p:cNvPr>
          <p:cNvSpPr txBox="1"/>
          <p:nvPr/>
        </p:nvSpPr>
        <p:spPr>
          <a:xfrm>
            <a:off x="277586" y="261257"/>
            <a:ext cx="10189028" cy="6596743"/>
          </a:xfrm>
          <a:prstGeom prst="rect">
            <a:avLst/>
          </a:prstGeom>
          <a:noFill/>
        </p:spPr>
        <p:txBody>
          <a:bodyPr wrap="square" rtlCol="0">
            <a:spAutoFit/>
          </a:bodyPr>
          <a:lstStyle/>
          <a:p>
            <a:endParaRPr lang="en-GB" dirty="0"/>
          </a:p>
        </p:txBody>
      </p:sp>
      <p:sp>
        <p:nvSpPr>
          <p:cNvPr id="4" name="Title 3">
            <a:extLst>
              <a:ext uri="{FF2B5EF4-FFF2-40B4-BE49-F238E27FC236}">
                <a16:creationId xmlns:a16="http://schemas.microsoft.com/office/drawing/2014/main" id="{ECF7CA06-32FE-452A-9761-3185279338BF}"/>
              </a:ext>
            </a:extLst>
          </p:cNvPr>
          <p:cNvSpPr>
            <a:spLocks noGrp="1"/>
          </p:cNvSpPr>
          <p:nvPr>
            <p:ph type="title"/>
          </p:nvPr>
        </p:nvSpPr>
        <p:spPr/>
        <p:txBody>
          <a:bodyPr>
            <a:noAutofit/>
          </a:bodyPr>
          <a:lstStyle/>
          <a:p>
            <a:pPr algn="ctr"/>
            <a:r>
              <a:rPr lang="en-GB" sz="8000" b="1" u="sng" dirty="0"/>
              <a:t>SUMMARY</a:t>
            </a:r>
          </a:p>
        </p:txBody>
      </p:sp>
      <p:sp>
        <p:nvSpPr>
          <p:cNvPr id="5" name="Content Placeholder 4">
            <a:extLst>
              <a:ext uri="{FF2B5EF4-FFF2-40B4-BE49-F238E27FC236}">
                <a16:creationId xmlns:a16="http://schemas.microsoft.com/office/drawing/2014/main" id="{5AECC317-6EB9-4A96-B782-FD06296AB9FF}"/>
              </a:ext>
            </a:extLst>
          </p:cNvPr>
          <p:cNvSpPr>
            <a:spLocks noGrp="1"/>
          </p:cNvSpPr>
          <p:nvPr>
            <p:ph idx="1"/>
          </p:nvPr>
        </p:nvSpPr>
        <p:spPr/>
        <p:txBody>
          <a:bodyPr/>
          <a:lstStyle/>
          <a:p>
            <a:pPr marL="0" indent="0">
              <a:buNone/>
            </a:pPr>
            <a:r>
              <a:rPr lang="en-GB" dirty="0"/>
              <a:t>This presentation has demonstrated the different Strategic Approaches used by Coca-Cola Company to be the leading non-alcoholic beverage brand in the world. Various methods of research has been utilized to analyse and critique their day to day running of the business and also their social and corporate responsibilities. </a:t>
            </a:r>
          </a:p>
          <a:p>
            <a:pPr marL="0" indent="0">
              <a:buNone/>
            </a:pPr>
            <a:r>
              <a:rPr lang="en-GB" dirty="0"/>
              <a:t>Coca-Cola is a very profitable brand. Evidence has shown that periodically, bad practices have been in use which poses the question, profit over people?</a:t>
            </a:r>
          </a:p>
          <a:p>
            <a:pPr marL="0" indent="0">
              <a:buNone/>
            </a:pPr>
            <a:endParaRPr lang="en-GB" dirty="0"/>
          </a:p>
        </p:txBody>
      </p:sp>
    </p:spTree>
    <p:extLst>
      <p:ext uri="{BB962C8B-B14F-4D97-AF65-F5344CB8AC3E}">
        <p14:creationId xmlns:p14="http://schemas.microsoft.com/office/powerpoint/2010/main" val="6044139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21A470A5-73E7-4B4D-BEAB-BFA65A2DD327}"/>
              </a:ext>
            </a:extLst>
          </p:cNvPr>
          <p:cNvSpPr>
            <a:spLocks noChangeArrowheads="1"/>
          </p:cNvSpPr>
          <p:nvPr/>
        </p:nvSpPr>
        <p:spPr bwMode="auto">
          <a:xfrm>
            <a:off x="0" y="28569"/>
            <a:ext cx="293670" cy="4000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9" name="TextBox 8">
            <a:extLst>
              <a:ext uri="{FF2B5EF4-FFF2-40B4-BE49-F238E27FC236}">
                <a16:creationId xmlns:a16="http://schemas.microsoft.com/office/drawing/2014/main" id="{417C5536-DDE6-4323-9D30-F8692E0DFA9F}"/>
              </a:ext>
            </a:extLst>
          </p:cNvPr>
          <p:cNvSpPr txBox="1"/>
          <p:nvPr/>
        </p:nvSpPr>
        <p:spPr>
          <a:xfrm>
            <a:off x="293670" y="366123"/>
            <a:ext cx="10575471" cy="6555641"/>
          </a:xfrm>
          <a:prstGeom prst="rect">
            <a:avLst/>
          </a:prstGeom>
          <a:noFill/>
        </p:spPr>
        <p:txBody>
          <a:bodyPr wrap="square" rtlCol="0">
            <a:spAutoFit/>
          </a:bodyPr>
          <a:lstStyle/>
          <a:p>
            <a:r>
              <a:rPr lang="en-US" sz="2400" b="1" dirty="0"/>
              <a:t>References</a:t>
            </a:r>
            <a:endParaRPr lang="en-GB" sz="2400" b="1" dirty="0"/>
          </a:p>
          <a:p>
            <a:pPr indent="-457200"/>
            <a:r>
              <a:rPr lang="en-US" dirty="0" err="1"/>
              <a:t>Bashin</a:t>
            </a:r>
            <a:r>
              <a:rPr lang="en-US" dirty="0"/>
              <a:t>, K. (2011). Retrieved from Business Insider UK: </a:t>
            </a:r>
            <a:r>
              <a:rPr lang="en-US" dirty="0">
                <a:hlinkClick r:id="rId3"/>
              </a:rPr>
              <a:t>http://uk.businessinsider.com/soda-wars-	coca-cola-pepsi-history-infographic-2011-11/#psi-merged-with-frito-lay-in-the-mid-60s-to-	create-pepsico-setting-the-stage-for-the-war-today-diet-drinks-popped-up-too-creating-a-	whole-new-soda-segment-9</a:t>
            </a:r>
            <a:endParaRPr lang="en-GB" dirty="0"/>
          </a:p>
          <a:p>
            <a:pPr indent="-457200"/>
            <a:r>
              <a:rPr lang="en-US" dirty="0" err="1"/>
              <a:t>Bashin</a:t>
            </a:r>
            <a:r>
              <a:rPr lang="en-US" dirty="0"/>
              <a:t>, K. (2011). </a:t>
            </a:r>
            <a:r>
              <a:rPr lang="en-US" i="1" dirty="0"/>
              <a:t>COKE VS. PEPSI: The Amazing Story Behind The Cola Wars</a:t>
            </a:r>
            <a:r>
              <a:rPr lang="en-US" dirty="0"/>
              <a:t>. Retrieved from 	Business Insider UK: </a:t>
            </a:r>
            <a:r>
              <a:rPr lang="en-US" dirty="0">
                <a:hlinkClick r:id="rId4"/>
              </a:rPr>
              <a:t>http://uk.businessinsider.com/soda-wars-coca-cola-pepsi-history-	infographic-2011-11/#psi-merged-with-frito-lay-in-the-mid-60s-to-create-pepsico-setting-the-	stage-for-the-war-today-diet-drinks-popped-up-too-creating-a-whole-new-soda-segment-9</a:t>
            </a:r>
            <a:endParaRPr lang="en-GB" dirty="0"/>
          </a:p>
          <a:p>
            <a:pPr indent="-457200"/>
            <a:r>
              <a:rPr lang="en-US" dirty="0"/>
              <a:t>Borger, j. (2001). </a:t>
            </a:r>
            <a:r>
              <a:rPr lang="en-US" i="1" dirty="0"/>
              <a:t>Coca-Cola sued over bottling plant 'terror campaign</a:t>
            </a:r>
            <a:r>
              <a:rPr lang="en-US" dirty="0"/>
              <a:t>. Retrieved from The 	Guardian: </a:t>
            </a:r>
            <a:r>
              <a:rPr lang="en-US" dirty="0">
                <a:hlinkClick r:id="rId5"/>
              </a:rPr>
              <a:t>https://www.theguardian.com/world/2001/jul/21/julianborger</a:t>
            </a:r>
            <a:r>
              <a:rPr lang="en-US" dirty="0"/>
              <a:t> </a:t>
            </a:r>
            <a:endParaRPr lang="en-GB" dirty="0"/>
          </a:p>
          <a:p>
            <a:pPr indent="-457200"/>
            <a:r>
              <a:rPr lang="en-US" dirty="0"/>
              <a:t>Butler, D., &amp; Tischler, L. (2015). </a:t>
            </a:r>
            <a:r>
              <a:rPr lang="en-US" i="1" dirty="0"/>
              <a:t>Design to Grow: How Coca-Cola Learned to Combine Scale and 	Agility (and How You Can, Too).</a:t>
            </a:r>
            <a:r>
              <a:rPr lang="en-US" dirty="0"/>
              <a:t> Penguin UK.</a:t>
            </a:r>
            <a:endParaRPr lang="en-GB" dirty="0"/>
          </a:p>
          <a:p>
            <a:pPr indent="-457200"/>
            <a:r>
              <a:rPr lang="en-US" dirty="0"/>
              <a:t>Chapman, B. (2016). </a:t>
            </a:r>
            <a:r>
              <a:rPr lang="en-US" i="1" dirty="0"/>
              <a:t>The top 100 brands in the world have been revealed</a:t>
            </a:r>
            <a:r>
              <a:rPr lang="en-US" dirty="0"/>
              <a:t>. Retrieved from The I	</a:t>
            </a:r>
            <a:r>
              <a:rPr lang="en-US" dirty="0" err="1"/>
              <a:t>ndependent</a:t>
            </a:r>
            <a:r>
              <a:rPr lang="en-US" dirty="0"/>
              <a:t>: </a:t>
            </a:r>
            <a:r>
              <a:rPr lang="en-US" dirty="0">
                <a:hlinkClick r:id="rId6"/>
              </a:rPr>
              <a:t>http://www.independent.co.uk/news/business/news/apple-most-valuable-brand-	iphone-7-google-coca-cola-a7345501.html</a:t>
            </a:r>
            <a:endParaRPr lang="en-GB" dirty="0"/>
          </a:p>
          <a:p>
            <a:pPr indent="-457200"/>
            <a:r>
              <a:rPr lang="en-US" dirty="0"/>
              <a:t>Coca-Cola Company. (</a:t>
            </a:r>
            <a:r>
              <a:rPr lang="en-US" dirty="0" err="1"/>
              <a:t>n.d.</a:t>
            </a:r>
            <a:r>
              <a:rPr lang="en-US" dirty="0"/>
              <a:t>). </a:t>
            </a:r>
            <a:r>
              <a:rPr lang="en-US" i="1" dirty="0"/>
              <a:t>Human and Workplace Rights</a:t>
            </a:r>
            <a:r>
              <a:rPr lang="en-US" dirty="0"/>
              <a:t>. Retrieved December 13, 2017, from Coca-	Cola Journey: </a:t>
            </a:r>
            <a:r>
              <a:rPr lang="en-US" dirty="0">
                <a:hlinkClick r:id="rId7"/>
              </a:rPr>
              <a:t>http://www.coca-colacompany.com/our-company/human-rights-policy</a:t>
            </a:r>
            <a:r>
              <a:rPr lang="en-US" dirty="0"/>
              <a:t> </a:t>
            </a:r>
            <a:endParaRPr lang="en-GB" dirty="0"/>
          </a:p>
          <a:p>
            <a:pPr indent="-457200"/>
            <a:r>
              <a:rPr lang="en-US" dirty="0"/>
              <a:t>CSR HUB. (</a:t>
            </a:r>
            <a:r>
              <a:rPr lang="en-US" dirty="0" err="1"/>
              <a:t>n.d.</a:t>
            </a:r>
            <a:r>
              <a:rPr lang="en-US" dirty="0"/>
              <a:t>). </a:t>
            </a:r>
            <a:r>
              <a:rPr lang="en-US" i="1" dirty="0"/>
              <a:t>The Coca-Cola Company CSR Ratings</a:t>
            </a:r>
            <a:r>
              <a:rPr lang="en-US" dirty="0"/>
              <a:t>. Retrieved December 13, 2017, from CSR 	HUB: John </a:t>
            </a:r>
            <a:r>
              <a:rPr lang="en-US" dirty="0" err="1"/>
              <a:t>Dudovskiy</a:t>
            </a:r>
            <a:endParaRPr lang="en-GB" dirty="0"/>
          </a:p>
          <a:p>
            <a:pPr indent="-457200"/>
            <a:r>
              <a:rPr lang="en-US" dirty="0" err="1"/>
              <a:t>Doole</a:t>
            </a:r>
            <a:r>
              <a:rPr lang="en-US" dirty="0"/>
              <a:t>, I., &amp; Lowe, R. (2008). </a:t>
            </a:r>
            <a:r>
              <a:rPr lang="en-US" i="1" dirty="0"/>
              <a:t>International Marketing Strategy: Analysis, Development and 	Implementation</a:t>
            </a:r>
            <a:r>
              <a:rPr lang="en-US" dirty="0"/>
              <a:t> (5th ed.). London: Cengage Learning EMEA.</a:t>
            </a:r>
            <a:endParaRPr lang="en-GB" dirty="0"/>
          </a:p>
          <a:p>
            <a:endParaRPr lang="en-GB" dirty="0"/>
          </a:p>
        </p:txBody>
      </p:sp>
    </p:spTree>
    <p:extLst>
      <p:ext uri="{BB962C8B-B14F-4D97-AF65-F5344CB8AC3E}">
        <p14:creationId xmlns:p14="http://schemas.microsoft.com/office/powerpoint/2010/main" val="7949288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03BB2A-20CC-4A11-80CD-36EBA2EFADFC}"/>
              </a:ext>
            </a:extLst>
          </p:cNvPr>
          <p:cNvSpPr txBox="1"/>
          <p:nvPr/>
        </p:nvSpPr>
        <p:spPr>
          <a:xfrm>
            <a:off x="261257" y="310243"/>
            <a:ext cx="11642272" cy="6463308"/>
          </a:xfrm>
          <a:prstGeom prst="rect">
            <a:avLst/>
          </a:prstGeom>
          <a:noFill/>
        </p:spPr>
        <p:txBody>
          <a:bodyPr wrap="square" rtlCol="0">
            <a:spAutoFit/>
          </a:bodyPr>
          <a:lstStyle/>
          <a:p>
            <a:r>
              <a:rPr lang="en-US" dirty="0" err="1"/>
              <a:t>Dudovskiy</a:t>
            </a:r>
            <a:r>
              <a:rPr lang="en-US" dirty="0"/>
              <a:t>, J. (2015). </a:t>
            </a:r>
            <a:r>
              <a:rPr lang="en-US" i="1" dirty="0"/>
              <a:t>Coca Cola Corporate Social Responsibility</a:t>
            </a:r>
            <a:r>
              <a:rPr lang="en-US" dirty="0"/>
              <a:t>. Retrieved from Research Methodology: 	</a:t>
            </a:r>
            <a:r>
              <a:rPr lang="en-US" dirty="0">
                <a:hlinkClick r:id="rId2"/>
              </a:rPr>
              <a:t>https://research-methodology.net/coca-cola-corporate-social-responsibility/</a:t>
            </a:r>
            <a:r>
              <a:rPr lang="en-US" dirty="0"/>
              <a:t> </a:t>
            </a:r>
            <a:endParaRPr lang="en-GB" dirty="0"/>
          </a:p>
          <a:p>
            <a:r>
              <a:rPr lang="en-US" dirty="0"/>
              <a:t>Elmore, B. J. (2014). </a:t>
            </a:r>
            <a:r>
              <a:rPr lang="en-US" i="1" dirty="0"/>
              <a:t>Citizen Coke: The Making of Coca-Cola Capitalism.</a:t>
            </a:r>
            <a:r>
              <a:rPr lang="en-US" dirty="0"/>
              <a:t> W. W. Norton &amp; Company.</a:t>
            </a:r>
            <a:endParaRPr lang="en-GB" dirty="0"/>
          </a:p>
          <a:p>
            <a:r>
              <a:rPr lang="en-US" dirty="0"/>
              <a:t>Ferrell, O., &amp; </a:t>
            </a:r>
            <a:r>
              <a:rPr lang="en-US" dirty="0" err="1"/>
              <a:t>Speh</a:t>
            </a:r>
            <a:r>
              <a:rPr lang="en-US" dirty="0"/>
              <a:t>, T. (2017). </a:t>
            </a:r>
            <a:r>
              <a:rPr lang="en-US" i="1" dirty="0"/>
              <a:t>Marketing Strategy, Loose-Leaf Version</a:t>
            </a:r>
            <a:r>
              <a:rPr lang="en-US" dirty="0"/>
              <a:t> (7 ed.). United States of America: 	Cengage Learning.</a:t>
            </a:r>
            <a:endParaRPr lang="en-GB" dirty="0"/>
          </a:p>
          <a:p>
            <a:r>
              <a:rPr lang="en-US" dirty="0"/>
              <a:t>Ferrell, O., </a:t>
            </a:r>
            <a:r>
              <a:rPr lang="en-US" dirty="0" err="1"/>
              <a:t>Fraedrich</a:t>
            </a:r>
            <a:r>
              <a:rPr lang="en-US" dirty="0"/>
              <a:t>, J., &amp; Ferrell. (2012). </a:t>
            </a:r>
            <a:r>
              <a:rPr lang="en-US" i="1" dirty="0"/>
              <a:t>Business Ethics: Ethical Decision Making &amp; Cases.</a:t>
            </a:r>
            <a:r>
              <a:rPr lang="en-US" dirty="0"/>
              <a:t> Cengage 	Learning.</a:t>
            </a:r>
            <a:endParaRPr lang="en-GB" dirty="0"/>
          </a:p>
          <a:p>
            <a:r>
              <a:rPr lang="en-US" i="1" dirty="0"/>
              <a:t>Five Strategic Actions</a:t>
            </a:r>
            <a:r>
              <a:rPr lang="en-US" dirty="0"/>
              <a:t>. (2016, Apr). Retrieved December 2017, from The Coca-Cola Company: 	</a:t>
            </a:r>
            <a:r>
              <a:rPr lang="en-US" dirty="0">
                <a:hlinkClick r:id="rId3"/>
              </a:rPr>
              <a:t>http://www.coca-colacompany.com/stories/five-strategic-actions</a:t>
            </a:r>
            <a:r>
              <a:rPr lang="en-US" dirty="0"/>
              <a:t> </a:t>
            </a:r>
            <a:endParaRPr lang="en-GB" dirty="0"/>
          </a:p>
          <a:p>
            <a:r>
              <a:rPr lang="en-US" dirty="0"/>
              <a:t>Foley, S. (2017). </a:t>
            </a:r>
            <a:r>
              <a:rPr lang="en-US" i="1" dirty="0"/>
              <a:t>Coca-Cola: When less is more</a:t>
            </a:r>
            <a:r>
              <a:rPr lang="en-US" dirty="0"/>
              <a:t>. Retrieved from Financial Times: 	</a:t>
            </a:r>
            <a:r>
              <a:rPr lang="en-US" dirty="0">
                <a:hlinkClick r:id="rId4"/>
              </a:rPr>
              <a:t>https://www.ft.com/content/bd4d1876-e464-11e4-9039-00144feab7de</a:t>
            </a:r>
            <a:r>
              <a:rPr lang="en-US" dirty="0"/>
              <a:t> </a:t>
            </a:r>
            <a:endParaRPr lang="en-GB" dirty="0"/>
          </a:p>
          <a:p>
            <a:r>
              <a:rPr lang="en-US" dirty="0"/>
              <a:t>Foley, S. (2017). </a:t>
            </a:r>
            <a:r>
              <a:rPr lang="en-US" i="1" dirty="0"/>
              <a:t>Coca-Cola: When less is more</a:t>
            </a:r>
            <a:r>
              <a:rPr lang="en-US" dirty="0"/>
              <a:t>. Retrieved from Financial Times: 	</a:t>
            </a:r>
            <a:r>
              <a:rPr lang="en-US" dirty="0">
                <a:hlinkClick r:id="rId4"/>
              </a:rPr>
              <a:t>https://www.ft.com/content/bd4d1876-e464-11e4-9039-00144feab7de</a:t>
            </a:r>
            <a:r>
              <a:rPr lang="en-US" dirty="0"/>
              <a:t> </a:t>
            </a:r>
            <a:endParaRPr lang="en-GB" dirty="0"/>
          </a:p>
          <a:p>
            <a:r>
              <a:rPr lang="en-US" dirty="0"/>
              <a:t>Forbes. (2017). </a:t>
            </a:r>
            <a:r>
              <a:rPr lang="en-US" i="1" dirty="0"/>
              <a:t>Refranchising Likely To Again Be A Drag On Coca-Cola's Earnings</a:t>
            </a:r>
            <a:r>
              <a:rPr lang="en-US" dirty="0"/>
              <a:t>. Retrieved from Forbes: 	</a:t>
            </a:r>
            <a:r>
              <a:rPr lang="en-US" dirty="0">
                <a:hlinkClick r:id="rId5"/>
              </a:rPr>
              <a:t>https://www.forbes.com/sites/greatspeculations/2017/07/24/refranchising-likely-to-again-be-a-drag-on-	coca-colas-earnings/#509606781231</a:t>
            </a:r>
            <a:endParaRPr lang="en-GB" dirty="0"/>
          </a:p>
          <a:p>
            <a:r>
              <a:rPr lang="en-US" dirty="0"/>
              <a:t>Forbes. (2017). </a:t>
            </a:r>
            <a:r>
              <a:rPr lang="en-US" i="1" dirty="0"/>
              <a:t>The Just 100: America's Best Corporate Citizens </a:t>
            </a:r>
            <a:r>
              <a:rPr lang="en-US" dirty="0"/>
              <a:t>. Retrieved from Forbes: 	</a:t>
            </a:r>
            <a:r>
              <a:rPr lang="en-US" dirty="0">
                <a:hlinkClick r:id="rId6"/>
              </a:rPr>
              <a:t>https://www.forbes.com/companies/coca-cola/</a:t>
            </a:r>
            <a:r>
              <a:rPr lang="en-US" dirty="0"/>
              <a:t> </a:t>
            </a:r>
            <a:endParaRPr lang="en-GB" dirty="0"/>
          </a:p>
          <a:p>
            <a:r>
              <a:rPr lang="en-US" dirty="0" err="1"/>
              <a:t>Gerbe</a:t>
            </a:r>
            <a:r>
              <a:rPr lang="en-US" dirty="0"/>
              <a:t>, K. (2007). </a:t>
            </a:r>
            <a:r>
              <a:rPr lang="en-US" i="1" dirty="0"/>
              <a:t>Intercultural Communication as a Strategy of Global Marketing.</a:t>
            </a:r>
            <a:r>
              <a:rPr lang="en-US" dirty="0"/>
              <a:t> Germany: GRIN Verlag.</a:t>
            </a:r>
            <a:endParaRPr lang="en-GB" dirty="0"/>
          </a:p>
          <a:p>
            <a:r>
              <a:rPr lang="en-US" dirty="0" err="1"/>
              <a:t>Hansia</a:t>
            </a:r>
            <a:r>
              <a:rPr lang="en-US" dirty="0"/>
              <a:t>, F. (2014). </a:t>
            </a:r>
            <a:r>
              <a:rPr lang="en-US" i="1" dirty="0"/>
              <a:t>Coca-Cola Forced To Shut Bottling Plant in India</a:t>
            </a:r>
            <a:r>
              <a:rPr lang="en-US" dirty="0"/>
              <a:t>. Retrieved from Corp Watch. Holding 	Corporations Accountable: </a:t>
            </a:r>
            <a:r>
              <a:rPr lang="en-US" dirty="0">
                <a:hlinkClick r:id="rId7"/>
              </a:rPr>
              <a:t>http://www.corpwatch.org/article.php?id=15963</a:t>
            </a:r>
            <a:r>
              <a:rPr lang="en-US" dirty="0"/>
              <a:t> </a:t>
            </a:r>
            <a:endParaRPr lang="en-GB" dirty="0"/>
          </a:p>
          <a:p>
            <a:r>
              <a:rPr lang="en-US" dirty="0"/>
              <a:t>Hill, N., Roche, G., &amp; Allen, R. (2007). </a:t>
            </a:r>
            <a:r>
              <a:rPr lang="en-US" i="1" dirty="0"/>
              <a:t>Customer Satisfaction: The Customer Experience Through the 	Customer's Eyes</a:t>
            </a:r>
            <a:r>
              <a:rPr lang="en-US" dirty="0"/>
              <a:t> (Illustrated ed.). London: The Leadership Factor.</a:t>
            </a:r>
            <a:endParaRPr lang="en-GB" dirty="0"/>
          </a:p>
        </p:txBody>
      </p:sp>
    </p:spTree>
    <p:extLst>
      <p:ext uri="{BB962C8B-B14F-4D97-AF65-F5344CB8AC3E}">
        <p14:creationId xmlns:p14="http://schemas.microsoft.com/office/powerpoint/2010/main" val="17634719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2EC4BE-865D-4E4E-81F3-30AF1CFCAE52}"/>
              </a:ext>
            </a:extLst>
          </p:cNvPr>
          <p:cNvSpPr txBox="1"/>
          <p:nvPr/>
        </p:nvSpPr>
        <p:spPr>
          <a:xfrm>
            <a:off x="261257" y="212272"/>
            <a:ext cx="11609614" cy="5909310"/>
          </a:xfrm>
          <a:prstGeom prst="rect">
            <a:avLst/>
          </a:prstGeom>
          <a:noFill/>
        </p:spPr>
        <p:txBody>
          <a:bodyPr wrap="square" rtlCol="0">
            <a:spAutoFit/>
          </a:bodyPr>
          <a:lstStyle/>
          <a:p>
            <a:r>
              <a:rPr lang="en-US" i="1" dirty="0"/>
              <a:t>How Coca-Cola Company Makes Money? Understanding Coca-Cola Business Model</a:t>
            </a:r>
            <a:r>
              <a:rPr lang="en-US" dirty="0"/>
              <a:t>. (</a:t>
            </a:r>
            <a:r>
              <a:rPr lang="en-US" dirty="0" err="1"/>
              <a:t>n.d.</a:t>
            </a:r>
            <a:r>
              <a:rPr lang="en-US" dirty="0"/>
              <a:t>). Retrieved from 	Revenues and Profits: </a:t>
            </a:r>
            <a:r>
              <a:rPr lang="en-US" dirty="0">
                <a:hlinkClick r:id="rId2"/>
              </a:rPr>
              <a:t>https://revenuesandprofits.com/how-coca-cola-company-makes-money-	understanding-</a:t>
            </a:r>
            <a:r>
              <a:rPr lang="en-US" dirty="0" err="1">
                <a:hlinkClick r:id="rId2"/>
              </a:rPr>
              <a:t>coca-cola</a:t>
            </a:r>
            <a:r>
              <a:rPr lang="en-US" dirty="0">
                <a:hlinkClick r:id="rId2"/>
              </a:rPr>
              <a:t>-business-model/</a:t>
            </a:r>
            <a:endParaRPr lang="en-GB" dirty="0"/>
          </a:p>
          <a:p>
            <a:r>
              <a:rPr lang="en-US" i="1" dirty="0"/>
              <a:t>How many drinks does The Coca-Cola Company sell worldwide each day?</a:t>
            </a:r>
            <a:r>
              <a:rPr lang="en-US" dirty="0"/>
              <a:t> (</a:t>
            </a:r>
            <a:r>
              <a:rPr lang="en-US" dirty="0" err="1"/>
              <a:t>n.d.</a:t>
            </a:r>
            <a:r>
              <a:rPr lang="en-US" dirty="0"/>
              <a:t>). Retrieved December 12, 2017, 	from Coca-Cola Journey: </a:t>
            </a:r>
            <a:r>
              <a:rPr lang="en-US" dirty="0">
                <a:hlinkClick r:id="rId3"/>
              </a:rPr>
              <a:t>http://www.coca-cola.co.uk/faq/how-many-cans-of-coca-cola-are-sold-	worldwide-in-a-day</a:t>
            </a:r>
            <a:endParaRPr lang="en-GB" dirty="0"/>
          </a:p>
          <a:p>
            <a:r>
              <a:rPr lang="en-US" dirty="0"/>
              <a:t>Ireland, R., </a:t>
            </a:r>
            <a:r>
              <a:rPr lang="en-US" dirty="0" err="1"/>
              <a:t>Hoskisson</a:t>
            </a:r>
            <a:r>
              <a:rPr lang="en-US" dirty="0"/>
              <a:t>, R., &amp; </a:t>
            </a:r>
            <a:r>
              <a:rPr lang="en-US" dirty="0" err="1"/>
              <a:t>Hitt</a:t>
            </a:r>
            <a:r>
              <a:rPr lang="en-US" dirty="0"/>
              <a:t>, M. (2008). </a:t>
            </a:r>
            <a:r>
              <a:rPr lang="en-US" i="1" dirty="0"/>
              <a:t>Understanding Business Strategy: Concepts and Cases.</a:t>
            </a:r>
            <a:r>
              <a:rPr lang="en-US" dirty="0"/>
              <a:t> Canada: 	Cengage Learning.</a:t>
            </a:r>
            <a:endParaRPr lang="en-GB" dirty="0"/>
          </a:p>
          <a:p>
            <a:r>
              <a:rPr lang="en-US" dirty="0"/>
              <a:t>Journey Staff. (2016). </a:t>
            </a:r>
            <a:r>
              <a:rPr lang="en-US" i="1" dirty="0"/>
              <a:t>Our business </a:t>
            </a:r>
            <a:r>
              <a:rPr lang="en-US" dirty="0"/>
              <a:t>. Retrieved from Coca-Cola Journey: </a:t>
            </a:r>
            <a:r>
              <a:rPr lang="en-US" dirty="0">
                <a:hlinkClick r:id="rId4"/>
              </a:rPr>
              <a:t>http://www.coca-cola.co.uk/about-	us/our-business</a:t>
            </a:r>
            <a:endParaRPr lang="en-GB" dirty="0"/>
          </a:p>
          <a:p>
            <a:r>
              <a:rPr lang="en-US" dirty="0"/>
              <a:t>Journey Staff. (2017b). </a:t>
            </a:r>
            <a:r>
              <a:rPr lang="en-US" i="1" dirty="0"/>
              <a:t>Offices &amp; Bottling Plants</a:t>
            </a:r>
            <a:r>
              <a:rPr lang="en-US" dirty="0"/>
              <a:t>. Retrieved from Coca-Cola Journey: </a:t>
            </a:r>
            <a:r>
              <a:rPr lang="en-US" dirty="0">
                <a:hlinkClick r:id="rId5"/>
              </a:rPr>
              <a:t>http://www.coca-	colacompany.com/stories/offices-bottling-plants</a:t>
            </a:r>
            <a:endParaRPr lang="en-GB" dirty="0"/>
          </a:p>
          <a:p>
            <a:r>
              <a:rPr lang="en-US" dirty="0"/>
              <a:t>Journey Staff. (2017a). </a:t>
            </a:r>
            <a:r>
              <a:rPr lang="en-US" i="1" dirty="0"/>
              <a:t>Our story 1886-1892: the beginning</a:t>
            </a:r>
            <a:r>
              <a:rPr lang="en-US" dirty="0"/>
              <a:t>. Retrieved December 12, 2017, from Coca-Cola Journey: </a:t>
            </a:r>
            <a:r>
              <a:rPr lang="en-US" dirty="0">
                <a:hlinkClick r:id="rId6"/>
              </a:rPr>
              <a:t>http://www.coca-cola.co.uk/stories/history/heritage/our-story-1886-1892--the-beginning</a:t>
            </a:r>
            <a:r>
              <a:rPr lang="en-US" dirty="0"/>
              <a:t> </a:t>
            </a:r>
            <a:endParaRPr lang="en-GB" dirty="0"/>
          </a:p>
          <a:p>
            <a:r>
              <a:rPr lang="en-US" dirty="0"/>
              <a:t>Journey Staff. (</a:t>
            </a:r>
            <a:r>
              <a:rPr lang="en-US" dirty="0" err="1"/>
              <a:t>n.d.</a:t>
            </a:r>
            <a:r>
              <a:rPr lang="en-US" dirty="0"/>
              <a:t>). </a:t>
            </a:r>
            <a:r>
              <a:rPr lang="en-US" i="1" dirty="0"/>
              <a:t>Brands</a:t>
            </a:r>
            <a:r>
              <a:rPr lang="en-US" dirty="0"/>
              <a:t>. Retrieved December 12, 2017, from Coca-Cola Journey: </a:t>
            </a:r>
            <a:r>
              <a:rPr lang="en-US" dirty="0">
                <a:hlinkClick r:id="rId7"/>
              </a:rPr>
              <a:t>http://www.coca-	colacompany.com/brands/the-</a:t>
            </a:r>
            <a:r>
              <a:rPr lang="en-US" dirty="0" err="1">
                <a:hlinkClick r:id="rId7"/>
              </a:rPr>
              <a:t>coca-cola</a:t>
            </a:r>
            <a:r>
              <a:rPr lang="en-US" dirty="0">
                <a:hlinkClick r:id="rId7"/>
              </a:rPr>
              <a:t>-company</a:t>
            </a:r>
            <a:endParaRPr lang="en-GB" dirty="0"/>
          </a:p>
          <a:p>
            <a:r>
              <a:rPr lang="en-US" dirty="0"/>
              <a:t>Kaplan, J. (2017). </a:t>
            </a:r>
            <a:r>
              <a:rPr lang="en-US" i="1" dirty="0"/>
              <a:t>PepsiCo, Coke Lose Market Share as Americans Drink Less Soda</a:t>
            </a:r>
            <a:r>
              <a:rPr lang="en-US" dirty="0"/>
              <a:t>. Retrieved from Bloomberg: 	</a:t>
            </a:r>
            <a:r>
              <a:rPr lang="en-US" dirty="0">
                <a:hlinkClick r:id="rId8"/>
              </a:rPr>
              <a:t>https://www.bloomberg.com/news/articles/2017-04-19/pepsico-coke-lose-market-share-as-americans-	flee-soda-drinks</a:t>
            </a:r>
            <a:endParaRPr lang="en-GB" dirty="0"/>
          </a:p>
          <a:p>
            <a:r>
              <a:rPr lang="en-US" dirty="0" err="1"/>
              <a:t>Krosinsky</a:t>
            </a:r>
            <a:r>
              <a:rPr lang="en-US" dirty="0"/>
              <a:t>, C., Robins, N., &amp; </a:t>
            </a:r>
            <a:r>
              <a:rPr lang="en-US" dirty="0" err="1"/>
              <a:t>Viederman</a:t>
            </a:r>
            <a:r>
              <a:rPr lang="en-US" dirty="0"/>
              <a:t>, S. (2011). </a:t>
            </a:r>
            <a:r>
              <a:rPr lang="en-US" i="1" dirty="0"/>
              <a:t>Evolutions in Sustainable Investing: Strategies, Funds and 	Thought Leadership</a:t>
            </a:r>
            <a:r>
              <a:rPr lang="en-US" dirty="0"/>
              <a:t> (illustrated ed.). John Wiley &amp; Sons.</a:t>
            </a:r>
            <a:endParaRPr lang="en-GB" dirty="0"/>
          </a:p>
        </p:txBody>
      </p:sp>
    </p:spTree>
    <p:extLst>
      <p:ext uri="{BB962C8B-B14F-4D97-AF65-F5344CB8AC3E}">
        <p14:creationId xmlns:p14="http://schemas.microsoft.com/office/powerpoint/2010/main" val="22651038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0D0276E-7B80-4373-B6C6-631B5227F0DF}"/>
              </a:ext>
            </a:extLst>
          </p:cNvPr>
          <p:cNvSpPr txBox="1"/>
          <p:nvPr/>
        </p:nvSpPr>
        <p:spPr>
          <a:xfrm>
            <a:off x="293914" y="653143"/>
            <a:ext cx="11397343" cy="5909310"/>
          </a:xfrm>
          <a:prstGeom prst="rect">
            <a:avLst/>
          </a:prstGeom>
          <a:noFill/>
        </p:spPr>
        <p:txBody>
          <a:bodyPr wrap="square" rtlCol="0">
            <a:spAutoFit/>
          </a:bodyPr>
          <a:lstStyle/>
          <a:p>
            <a:r>
              <a:rPr lang="en-US" i="1" dirty="0"/>
              <a:t>Monster Beverage Corporation</a:t>
            </a:r>
            <a:r>
              <a:rPr lang="en-US" dirty="0"/>
              <a:t>. (2017). Retrieved from Monster Beverage Corporation: 	</a:t>
            </a:r>
            <a:r>
              <a:rPr lang="en-US" dirty="0">
                <a:hlinkClick r:id="rId2"/>
              </a:rPr>
              <a:t>https://www.monsterbevcorp.com/</a:t>
            </a:r>
            <a:r>
              <a:rPr lang="en-US" dirty="0"/>
              <a:t> </a:t>
            </a:r>
            <a:endParaRPr lang="en-GB" dirty="0"/>
          </a:p>
          <a:p>
            <a:r>
              <a:rPr lang="en-US" dirty="0"/>
              <a:t>Montoya, P., &amp; </a:t>
            </a:r>
            <a:r>
              <a:rPr lang="en-US" dirty="0" err="1"/>
              <a:t>Vandehey</a:t>
            </a:r>
            <a:r>
              <a:rPr lang="en-US" dirty="0"/>
              <a:t>, T. (2008). </a:t>
            </a:r>
            <a:r>
              <a:rPr lang="en-US" i="1" dirty="0"/>
              <a:t>The Brand Called You: Make Your Business Stand Out in a Crowded 	Marketplace.</a:t>
            </a:r>
            <a:r>
              <a:rPr lang="en-US" dirty="0"/>
              <a:t> McGraw Hill Professional.</a:t>
            </a:r>
            <a:endParaRPr lang="en-GB" dirty="0"/>
          </a:p>
          <a:p>
            <a:r>
              <a:rPr lang="en-US" dirty="0" err="1"/>
              <a:t>Mullerat</a:t>
            </a:r>
            <a:r>
              <a:rPr lang="en-US" dirty="0"/>
              <a:t>, R. (2010). </a:t>
            </a:r>
            <a:r>
              <a:rPr lang="en-US" i="1" dirty="0"/>
              <a:t>International Corporate Social Responsibility: The Role of Corporations in the Economic 	Order of the 21st Century.</a:t>
            </a:r>
            <a:r>
              <a:rPr lang="en-US" dirty="0"/>
              <a:t> Netherlands: Kluwer Law International.</a:t>
            </a:r>
            <a:endParaRPr lang="en-GB" dirty="0"/>
          </a:p>
          <a:p>
            <a:r>
              <a:rPr lang="en-US" dirty="0" err="1"/>
              <a:t>Ordal</a:t>
            </a:r>
            <a:r>
              <a:rPr lang="en-US" dirty="0"/>
              <a:t>, &amp; Todd. (2016). Leadership Excellence Essentials. </a:t>
            </a:r>
            <a:r>
              <a:rPr lang="en-US" i="1" dirty="0"/>
              <a:t>33</a:t>
            </a:r>
            <a:r>
              <a:rPr lang="en-US" dirty="0"/>
              <a:t>(5), 52-53.</a:t>
            </a:r>
            <a:endParaRPr lang="en-GB" dirty="0"/>
          </a:p>
          <a:p>
            <a:r>
              <a:rPr lang="en-US" dirty="0" err="1"/>
              <a:t>Pendergrast</a:t>
            </a:r>
            <a:r>
              <a:rPr lang="en-US" dirty="0"/>
              <a:t>, M. (2013). </a:t>
            </a:r>
            <a:r>
              <a:rPr lang="en-US" i="1" dirty="0"/>
              <a:t>For God, Country, and Coca-Cola.</a:t>
            </a:r>
            <a:r>
              <a:rPr lang="en-US" dirty="0"/>
              <a:t> United States of America: Hachette UK.</a:t>
            </a:r>
            <a:endParaRPr lang="en-GB" dirty="0"/>
          </a:p>
          <a:p>
            <a:r>
              <a:rPr lang="en-US" dirty="0"/>
              <a:t>Ramakrishnan, S. (2017). </a:t>
            </a:r>
            <a:r>
              <a:rPr lang="en-US" i="1" dirty="0"/>
              <a:t>Coca-Cola beats on earnings as Sprite sales surge</a:t>
            </a:r>
            <a:r>
              <a:rPr lang="en-US" dirty="0"/>
              <a:t>. Retrieved from Business Insider 	UK: </a:t>
            </a:r>
            <a:r>
              <a:rPr lang="en-US" dirty="0">
                <a:hlinkClick r:id="rId3"/>
              </a:rPr>
              <a:t>http://uk.businessinsider.com/coca-cola-earnings-q3-2017-10</a:t>
            </a:r>
            <a:r>
              <a:rPr lang="en-US" dirty="0"/>
              <a:t> </a:t>
            </a:r>
            <a:endParaRPr lang="en-GB" dirty="0"/>
          </a:p>
          <a:p>
            <a:r>
              <a:rPr lang="en-US" dirty="0"/>
              <a:t>Reynolds, B. (2017). </a:t>
            </a:r>
            <a:r>
              <a:rPr lang="en-US" i="1" dirty="0"/>
              <a:t>Coca-Cola’s Growth Potential &amp; Market Share</a:t>
            </a:r>
            <a:r>
              <a:rPr lang="en-US" dirty="0"/>
              <a:t>. Retrieved from Sure Dividend: 	</a:t>
            </a:r>
            <a:r>
              <a:rPr lang="en-US" dirty="0">
                <a:hlinkClick r:id="rId4"/>
              </a:rPr>
              <a:t>https://www.suredividend.com/coca-colas-growth-potential/</a:t>
            </a:r>
            <a:r>
              <a:rPr lang="en-US" dirty="0"/>
              <a:t> </a:t>
            </a:r>
            <a:endParaRPr lang="en-GB" dirty="0"/>
          </a:p>
          <a:p>
            <a:r>
              <a:rPr lang="en-US" dirty="0" err="1"/>
              <a:t>Tarkan</a:t>
            </a:r>
            <a:r>
              <a:rPr lang="en-US" dirty="0"/>
              <a:t>, L. (2015). </a:t>
            </a:r>
            <a:r>
              <a:rPr lang="en-US" i="1" dirty="0"/>
              <a:t>Big Soda in a froth over proposed new sugar-labeling rules</a:t>
            </a:r>
            <a:r>
              <a:rPr lang="en-US" dirty="0"/>
              <a:t>. Retrieved from Fortune: 	</a:t>
            </a:r>
            <a:r>
              <a:rPr lang="en-US" dirty="0">
                <a:hlinkClick r:id="rId5"/>
              </a:rPr>
              <a:t>http://fortune.com/2015/07/29/fda-nutrition-labels-sugar-soda/</a:t>
            </a:r>
            <a:r>
              <a:rPr lang="en-US" dirty="0"/>
              <a:t> </a:t>
            </a:r>
            <a:endParaRPr lang="en-GB" dirty="0"/>
          </a:p>
          <a:p>
            <a:r>
              <a:rPr lang="en-US" dirty="0"/>
              <a:t>The Coca-Cola Company. (2016). </a:t>
            </a:r>
            <a:r>
              <a:rPr lang="en-US" i="1" dirty="0"/>
              <a:t>Governance &amp; Ethics</a:t>
            </a:r>
            <a:r>
              <a:rPr lang="en-US" dirty="0"/>
              <a:t>. Retrieved from The Coca-Cola Journey: 	</a:t>
            </a:r>
            <a:r>
              <a:rPr lang="en-US" dirty="0">
                <a:hlinkClick r:id="rId6"/>
              </a:rPr>
              <a:t>http://www.coca-colacompany.com/our-company/workplace-overview/governance-ethics/governance-	and-ethics</a:t>
            </a:r>
            <a:endParaRPr lang="en-GB" dirty="0"/>
          </a:p>
          <a:p>
            <a:r>
              <a:rPr lang="en-US" dirty="0"/>
              <a:t>The Coca-Cola Company. (2017). </a:t>
            </a:r>
            <a:r>
              <a:rPr lang="en-US" i="1" dirty="0"/>
              <a:t>Our Company</a:t>
            </a:r>
            <a:r>
              <a:rPr lang="en-US" dirty="0"/>
              <a:t>. Retrieved from Coca-Cola Journey: </a:t>
            </a:r>
            <a:r>
              <a:rPr lang="en-US" dirty="0">
                <a:hlinkClick r:id="rId7"/>
              </a:rPr>
              <a:t>http://www.coca-	colacompany.com/our-company/employee-engagement</a:t>
            </a:r>
            <a:endParaRPr lang="en-GB" dirty="0"/>
          </a:p>
          <a:p>
            <a:r>
              <a:rPr lang="en-GB" dirty="0"/>
              <a:t> </a:t>
            </a:r>
          </a:p>
          <a:p>
            <a:endParaRPr lang="en-GB" dirty="0"/>
          </a:p>
        </p:txBody>
      </p:sp>
    </p:spTree>
    <p:extLst>
      <p:ext uri="{BB962C8B-B14F-4D97-AF65-F5344CB8AC3E}">
        <p14:creationId xmlns:p14="http://schemas.microsoft.com/office/powerpoint/2010/main" val="3611161283"/>
      </p:ext>
    </p:extLst>
  </p:cSld>
  <p:clrMapOvr>
    <a:masterClrMapping/>
  </p:clrMapOvr>
</p:sld>
</file>

<file path=ppt/theme/theme1.xml><?xml version="1.0" encoding="utf-8"?>
<a:theme xmlns:a="http://schemas.openxmlformats.org/drawingml/2006/main" name="Berlin">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9488</TotalTime>
  <Words>3628</Words>
  <Application>Microsoft Office PowerPoint</Application>
  <PresentationFormat>Widescreen</PresentationFormat>
  <Paragraphs>231</Paragraphs>
  <Slides>20</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Calibri Light</vt:lpstr>
      <vt:lpstr>Times New Roman</vt:lpstr>
      <vt:lpstr>Trebuchet MS</vt:lpstr>
      <vt:lpstr>Berlin</vt:lpstr>
      <vt:lpstr>PowerPoint Presentation</vt:lpstr>
      <vt:lpstr>COCA-COLA</vt:lpstr>
      <vt:lpstr>CONTENTS</vt:lpstr>
      <vt:lpstr>MISSION STATEMENT</vt:lpstr>
      <vt:lpstr>STRATEGIC ACTIONS</vt:lpstr>
      <vt:lpstr>APPROACH TO STRATEGY</vt:lpstr>
      <vt:lpstr>PEST- ANALYSIS</vt:lpstr>
      <vt:lpstr>PORTER’S FIVE FORCES</vt:lpstr>
      <vt:lpstr>SWOT-ANALYSIS</vt:lpstr>
      <vt:lpstr>PERFORMACE AND RESULTS</vt:lpstr>
      <vt:lpstr>PERFORMACE AND RESULTS</vt:lpstr>
      <vt:lpstr>CORPORATE SOCIAL RESPONSIBITY</vt:lpstr>
      <vt:lpstr>CORPORATE SOCIAL RESPONSIBITY</vt:lpstr>
      <vt:lpstr>SUSTAINABILITY</vt:lpstr>
      <vt:lpstr>SUSTAINABILITY REPORTS</vt:lpstr>
      <vt:lpstr>SUMMARY</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ramsey</dc:creator>
  <cp:lastModifiedBy>daniel ramsey</cp:lastModifiedBy>
  <cp:revision>63</cp:revision>
  <dcterms:created xsi:type="dcterms:W3CDTF">2017-12-07T12:30:17Z</dcterms:created>
  <dcterms:modified xsi:type="dcterms:W3CDTF">2017-12-14T09:42:43Z</dcterms:modified>
</cp:coreProperties>
</file>