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62" r:id="rId7"/>
    <p:sldId id="264" r:id="rId8"/>
    <p:sldId id="266" r:id="rId9"/>
    <p:sldId id="267" r:id="rId10"/>
    <p:sldId id="268" r:id="rId11"/>
    <p:sldId id="270" r:id="rId12"/>
    <p:sldId id="271" r:id="rId13"/>
    <p:sldId id="272"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B47349-48F4-4F54-BF8A-0BEF86211EA6}" type="datetimeFigureOut">
              <a:rPr lang="en-GB" smtClean="0"/>
              <a:t>01/05/2023</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2170348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B47349-48F4-4F54-BF8A-0BEF86211EA6}"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1215840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B47349-48F4-4F54-BF8A-0BEF86211EA6}"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3889274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B47349-48F4-4F54-BF8A-0BEF86211EA6}"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443394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B47349-48F4-4F54-BF8A-0BEF86211EA6}" type="datetimeFigureOut">
              <a:rPr lang="en-GB" smtClean="0"/>
              <a:t>01/05/2023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2077887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B47349-48F4-4F54-BF8A-0BEF86211EA6}" type="datetimeFigureOut">
              <a:rPr lang="en-GB" smtClean="0"/>
              <a:t>01/05/2023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1193827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B47349-48F4-4F54-BF8A-0BEF86211EA6}" type="datetimeFigureOut">
              <a:rPr lang="en-GB" smtClean="0"/>
              <a:t>01/05/2023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299232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B47349-48F4-4F54-BF8A-0BEF86211EA6}"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894998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B47349-48F4-4F54-BF8A-0BEF86211EA6}"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620408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B47349-48F4-4F54-BF8A-0BEF86211EA6}" type="datetimeFigureOut">
              <a:rPr lang="en-GB" smtClean="0"/>
              <a:t>01/05/2023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63597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B47349-48F4-4F54-BF8A-0BEF86211EA6}"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2828375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B47349-48F4-4F54-BF8A-0BEF86211EA6}"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31686033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B47349-48F4-4F54-BF8A-0BEF86211EA6}"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2108883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B47349-48F4-4F54-BF8A-0BEF86211EA6}"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35725958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B47349-48F4-4F54-BF8A-0BEF86211EA6}"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21885952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B47349-48F4-4F54-BF8A-0BEF86211EA6}"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1332834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B47349-48F4-4F54-BF8A-0BEF86211EA6}" type="datetimeFigureOut">
              <a:rPr lang="en-GB" smtClean="0"/>
              <a:t>01/05/2023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F0D944-6DBB-4BD9-9B1F-867DCAE18172}" type="slidenum">
              <a:rPr lang="en-GB" smtClean="0"/>
              <a:t>‹#›</a:t>
            </a:fld>
            <a:endParaRPr lang="en-GB"/>
          </a:p>
        </p:txBody>
      </p:sp>
    </p:spTree>
    <p:extLst>
      <p:ext uri="{BB962C8B-B14F-4D97-AF65-F5344CB8AC3E}">
        <p14:creationId xmlns:p14="http://schemas.microsoft.com/office/powerpoint/2010/main" val="951668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DB47349-48F4-4F54-BF8A-0BEF86211EA6}" type="datetimeFigureOut">
              <a:rPr lang="en-GB" smtClean="0"/>
              <a:t>01/05/2023</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4F0D944-6DBB-4BD9-9B1F-867DCAE18172}" type="slidenum">
              <a:rPr lang="en-GB" smtClean="0"/>
              <a:t>‹#›</a:t>
            </a:fld>
            <a:endParaRPr lang="en-GB"/>
          </a:p>
        </p:txBody>
      </p:sp>
    </p:spTree>
    <p:extLst>
      <p:ext uri="{BB962C8B-B14F-4D97-AF65-F5344CB8AC3E}">
        <p14:creationId xmlns:p14="http://schemas.microsoft.com/office/powerpoint/2010/main" val="2457390943"/>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F78BF-C29A-7A15-A8E5-EEBF4A9F7512}"/>
              </a:ext>
            </a:extLst>
          </p:cNvPr>
          <p:cNvSpPr>
            <a:spLocks noGrp="1"/>
          </p:cNvSpPr>
          <p:nvPr>
            <p:ph type="ctrTitle"/>
          </p:nvPr>
        </p:nvSpPr>
        <p:spPr/>
        <p:txBody>
          <a:bodyPr/>
          <a:lstStyle/>
          <a:p>
            <a:r>
              <a:rPr lang="en-IN" sz="2000" b="1" dirty="0">
                <a:effectLst/>
                <a:latin typeface="Arial" panose="020B0604020202020204" pitchFamily="34" charset="0"/>
                <a:ea typeface="Times New Roman" panose="02020603050405020304" pitchFamily="18" charset="0"/>
              </a:rPr>
              <a:t>THE GLOBAL BUSINESS ENVIRONMENT</a:t>
            </a:r>
            <a:br>
              <a:rPr lang="en-GB" sz="1800" dirty="0">
                <a:effectLst/>
                <a:latin typeface="Arial" panose="020B0604020202020204" pitchFamily="34" charset="0"/>
                <a:ea typeface="Arial" panose="020B0604020202020204" pitchFamily="34" charset="0"/>
              </a:rPr>
            </a:br>
            <a:br>
              <a:rPr lang="en-GB" sz="1800" dirty="0">
                <a:effectLst/>
                <a:latin typeface="Arial" panose="020B0604020202020204" pitchFamily="34" charset="0"/>
                <a:ea typeface="Arial" panose="020B0604020202020204" pitchFamily="34" charset="0"/>
              </a:rPr>
            </a:br>
            <a:endParaRPr lang="en-GB" dirty="0"/>
          </a:p>
        </p:txBody>
      </p:sp>
      <p:sp>
        <p:nvSpPr>
          <p:cNvPr id="3" name="Subtitle 2">
            <a:extLst>
              <a:ext uri="{FF2B5EF4-FFF2-40B4-BE49-F238E27FC236}">
                <a16:creationId xmlns:a16="http://schemas.microsoft.com/office/drawing/2014/main" id="{289EDEE5-67E0-37EB-292C-0C4E685C5E37}"/>
              </a:ext>
            </a:extLst>
          </p:cNvPr>
          <p:cNvSpPr>
            <a:spLocks noGrp="1"/>
          </p:cNvSpPr>
          <p:nvPr>
            <p:ph type="subTitle" idx="1"/>
          </p:nvPr>
        </p:nvSpPr>
        <p:spPr/>
        <p:txBody>
          <a:bodyPr/>
          <a:lstStyle/>
          <a:p>
            <a:r>
              <a:rPr lang="en-IN" sz="3200" b="1" dirty="0">
                <a:effectLst/>
                <a:latin typeface="Arial" panose="020B0604020202020204" pitchFamily="34" charset="0"/>
                <a:ea typeface="Times New Roman" panose="02020603050405020304" pitchFamily="18" charset="0"/>
              </a:rPr>
              <a:t>BRITISH AIRWAYS IN BOLIVIA</a:t>
            </a:r>
            <a:endParaRPr lang="en-GB" sz="3200" dirty="0">
              <a:effectLst/>
              <a:latin typeface="Arial" panose="020B0604020202020204" pitchFamily="34" charset="0"/>
              <a:ea typeface="Arial" panose="020B0604020202020204" pitchFamily="34" charset="0"/>
            </a:endParaRPr>
          </a:p>
          <a:p>
            <a:endParaRPr lang="en-GB" dirty="0"/>
          </a:p>
        </p:txBody>
      </p:sp>
      <p:pic>
        <p:nvPicPr>
          <p:cNvPr id="4" name="Picture 3" descr="Text&#10;&#10;Description automatically generated">
            <a:extLst>
              <a:ext uri="{FF2B5EF4-FFF2-40B4-BE49-F238E27FC236}">
                <a16:creationId xmlns:a16="http://schemas.microsoft.com/office/drawing/2014/main" id="{02C3CE78-1F09-C5EA-BB71-87BD4EC145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4863" y="205365"/>
            <a:ext cx="2248159" cy="745980"/>
          </a:xfrm>
          <a:prstGeom prst="rect">
            <a:avLst/>
          </a:prstGeom>
        </p:spPr>
      </p:pic>
    </p:spTree>
    <p:extLst>
      <p:ext uri="{BB962C8B-B14F-4D97-AF65-F5344CB8AC3E}">
        <p14:creationId xmlns:p14="http://schemas.microsoft.com/office/powerpoint/2010/main" val="3550605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57A96A8-B47E-76F3-B4B5-62EAF6E3D8A9}"/>
              </a:ext>
            </a:extLst>
          </p:cNvPr>
          <p:cNvSpPr>
            <a:spLocks noGrp="1"/>
          </p:cNvSpPr>
          <p:nvPr>
            <p:ph type="title"/>
          </p:nvPr>
        </p:nvSpPr>
        <p:spPr>
          <a:xfrm>
            <a:off x="496112" y="685801"/>
            <a:ext cx="2743200" cy="5105400"/>
          </a:xfrm>
        </p:spPr>
        <p:txBody>
          <a:bodyPr>
            <a:normAutofit/>
          </a:bodyPr>
          <a:lstStyle/>
          <a:p>
            <a:pPr algn="l"/>
            <a:r>
              <a:rPr lang="en-IN" sz="3200" b="1" kern="0">
                <a:solidFill>
                  <a:srgbClr val="FFFFFF"/>
                </a:solidFill>
                <a:effectLst/>
                <a:latin typeface="Arial" panose="020B0604020202020204" pitchFamily="34" charset="0"/>
                <a:cs typeface="Arial" panose="020B0604020202020204" pitchFamily="34" charset="0"/>
              </a:rPr>
              <a:t>Introduction</a:t>
            </a:r>
            <a:br>
              <a:rPr lang="en-GB" sz="3200" b="1" kern="0">
                <a:solidFill>
                  <a:srgbClr val="FFFFFF"/>
                </a:solidFill>
                <a:effectLst/>
                <a:latin typeface="Times New Roman" panose="02020603050405020304" pitchFamily="18" charset="0"/>
                <a:cs typeface="Arial" panose="020B0604020202020204" pitchFamily="34" charset="0"/>
              </a:rPr>
            </a:br>
            <a:endParaRPr lang="en-GB" sz="3200">
              <a:solidFill>
                <a:srgbClr val="FFFFFF"/>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0ABA5A4E-A171-8C3B-5A3A-0B8D590A6A1D}"/>
              </a:ext>
            </a:extLst>
          </p:cNvPr>
          <p:cNvSpPr>
            <a:spLocks noGrp="1"/>
          </p:cNvSpPr>
          <p:nvPr>
            <p:ph idx="1"/>
          </p:nvPr>
        </p:nvSpPr>
        <p:spPr>
          <a:xfrm>
            <a:off x="5117106" y="685801"/>
            <a:ext cx="6385918" cy="5105400"/>
          </a:xfrm>
        </p:spPr>
        <p:txBody>
          <a:bodyPr>
            <a:normAutofit/>
          </a:bodyPr>
          <a:lstStyle/>
          <a:p>
            <a:pPr marL="0" indent="0" algn="just">
              <a:buNone/>
            </a:pPr>
            <a:r>
              <a:rPr lang="en-IN" sz="2000" dirty="0">
                <a:effectLst/>
                <a:latin typeface="Arial" panose="020B0604020202020204" pitchFamily="34" charset="0"/>
                <a:ea typeface="Arial" panose="020B0604020202020204" pitchFamily="34" charset="0"/>
              </a:rPr>
              <a:t>This particular report will discuss the operation of British Airways (a UK-based renowned airline organisation) which is aiming to go to a developing country named Bolivia to earn profits in detail. Furthermore, elaboration will be conducted on assessing the external business environment of Bolivia through effective theoretical illustrations. After that, the report will illuminate necessary opportunities and challenges associated with corporate governance, business strategy and cultural sensitivity with suitable examples.</a:t>
            </a:r>
            <a:endParaRPr lang="en-GB" sz="2000" dirty="0"/>
          </a:p>
        </p:txBody>
      </p:sp>
    </p:spTree>
    <p:extLst>
      <p:ext uri="{BB962C8B-B14F-4D97-AF65-F5344CB8AC3E}">
        <p14:creationId xmlns:p14="http://schemas.microsoft.com/office/powerpoint/2010/main" val="3310643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E2F1F-4745-4DB3-D31D-ABFBA8D12653}"/>
              </a:ext>
            </a:extLst>
          </p:cNvPr>
          <p:cNvSpPr>
            <a:spLocks noGrp="1"/>
          </p:cNvSpPr>
          <p:nvPr>
            <p:ph type="title"/>
          </p:nvPr>
        </p:nvSpPr>
        <p:spPr/>
        <p:txBody>
          <a:bodyPr/>
          <a:lstStyle/>
          <a:p>
            <a:r>
              <a:rPr lang="en-IN" sz="2000" b="1" kern="0" dirty="0">
                <a:effectLst/>
                <a:latin typeface="Arial" panose="020B0604020202020204" pitchFamily="34" charset="0"/>
                <a:cs typeface="Arial" panose="020B0604020202020204" pitchFamily="34" charset="0"/>
              </a:rPr>
              <a:t>Introduction of the selected developing country</a:t>
            </a:r>
            <a:br>
              <a:rPr lang="en-GB" sz="1800" b="1" kern="0" dirty="0">
                <a:effectLst/>
                <a:latin typeface="Times New Roman" panose="02020603050405020304" pitchFamily="18"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BF6BEDB-7494-3877-530B-F93F58BD0CFB}"/>
              </a:ext>
            </a:extLst>
          </p:cNvPr>
          <p:cNvSpPr>
            <a:spLocks noGrp="1"/>
          </p:cNvSpPr>
          <p:nvPr>
            <p:ph idx="1"/>
          </p:nvPr>
        </p:nvSpPr>
        <p:spPr>
          <a:xfrm>
            <a:off x="1484310" y="1664899"/>
            <a:ext cx="10018713" cy="4126302"/>
          </a:xfrm>
        </p:spPr>
        <p:txBody>
          <a:bodyPr>
            <a:normAutofit/>
          </a:bodyPr>
          <a:lstStyle/>
          <a:p>
            <a:r>
              <a:rPr lang="en-IN" sz="1800" dirty="0">
                <a:effectLst/>
                <a:latin typeface="Arial" panose="020B0604020202020204" pitchFamily="34" charset="0"/>
                <a:ea typeface="Times New Roman" panose="02020603050405020304" pitchFamily="18" charset="0"/>
              </a:rPr>
              <a:t>Bolivia is a well-known South American country which is surrounded by Brazil in the North and East directions, in the south by Argentina, and in the west by Chile. </a:t>
            </a:r>
          </a:p>
          <a:p>
            <a:r>
              <a:rPr lang="en-IN" sz="1800" dirty="0">
                <a:effectLst/>
                <a:latin typeface="Arial" panose="020B0604020202020204" pitchFamily="34" charset="0"/>
                <a:ea typeface="Times New Roman" panose="02020603050405020304" pitchFamily="18" charset="0"/>
              </a:rPr>
              <a:t>The country has </a:t>
            </a:r>
            <a:r>
              <a:rPr lang="en-IN" sz="1800" b="1" i="1" dirty="0">
                <a:effectLst/>
                <a:latin typeface="Arial" panose="020B0604020202020204" pitchFamily="34" charset="0"/>
                <a:ea typeface="Times New Roman" panose="02020603050405020304" pitchFamily="18" charset="0"/>
              </a:rPr>
              <a:t>“more than 30 languages” </a:t>
            </a:r>
            <a:r>
              <a:rPr lang="en-IN" sz="1800" dirty="0">
                <a:effectLst/>
                <a:latin typeface="Arial" panose="020B0604020202020204" pitchFamily="34" charset="0"/>
                <a:ea typeface="Times New Roman" panose="02020603050405020304" pitchFamily="18" charset="0"/>
              </a:rPr>
              <a:t>and operates with two capitals namely </a:t>
            </a:r>
            <a:r>
              <a:rPr lang="en-IN" sz="1800" b="1" i="1" dirty="0">
                <a:effectLst/>
                <a:latin typeface="Arial" panose="020B0604020202020204" pitchFamily="34" charset="0"/>
                <a:ea typeface="Times New Roman" panose="02020603050405020304" pitchFamily="18" charset="0"/>
              </a:rPr>
              <a:t>“La Paz”</a:t>
            </a:r>
            <a:r>
              <a:rPr lang="en-IN" sz="1800" dirty="0">
                <a:effectLst/>
                <a:latin typeface="Arial" panose="020B0604020202020204" pitchFamily="34" charset="0"/>
                <a:ea typeface="Times New Roman" panose="02020603050405020304" pitchFamily="18" charset="0"/>
              </a:rPr>
              <a:t> and </a:t>
            </a:r>
            <a:r>
              <a:rPr lang="en-IN" sz="1800" b="1" i="1" dirty="0">
                <a:effectLst/>
                <a:latin typeface="Arial" panose="020B0604020202020204" pitchFamily="34" charset="0"/>
                <a:ea typeface="Times New Roman" panose="02020603050405020304" pitchFamily="18" charset="0"/>
              </a:rPr>
              <a:t>“Sucre”</a:t>
            </a:r>
            <a:r>
              <a:rPr lang="en-IN" sz="1800" dirty="0">
                <a:effectLst/>
                <a:latin typeface="Arial" panose="020B0604020202020204" pitchFamily="34" charset="0"/>
                <a:ea typeface="Times New Roman" panose="02020603050405020304" pitchFamily="18" charset="0"/>
              </a:rPr>
              <a:t>, the latter being the official capital of the country. </a:t>
            </a:r>
          </a:p>
          <a:p>
            <a:r>
              <a:rPr lang="en-IN" sz="1800" dirty="0">
                <a:effectLst/>
                <a:latin typeface="Arial" panose="020B0604020202020204" pitchFamily="34" charset="0"/>
                <a:ea typeface="Times New Roman" panose="02020603050405020304" pitchFamily="18" charset="0"/>
              </a:rPr>
              <a:t>The human development index of the country is </a:t>
            </a:r>
            <a:r>
              <a:rPr lang="en-IN" sz="1800" b="1" dirty="0">
                <a:effectLst/>
                <a:latin typeface="Arial" panose="020B0604020202020204" pitchFamily="34" charset="0"/>
                <a:ea typeface="Times New Roman" panose="02020603050405020304" pitchFamily="18" charset="0"/>
              </a:rPr>
              <a:t>0.703 </a:t>
            </a:r>
            <a:r>
              <a:rPr lang="en-IN" sz="1800" dirty="0">
                <a:effectLst/>
                <a:latin typeface="Arial" panose="020B0604020202020204" pitchFamily="34" charset="0"/>
                <a:ea typeface="Times New Roman" panose="02020603050405020304" pitchFamily="18" charset="0"/>
              </a:rPr>
              <a:t>which is placed </a:t>
            </a:r>
            <a:r>
              <a:rPr lang="en-IN" sz="1800" b="1" dirty="0">
                <a:effectLst/>
                <a:latin typeface="Arial" panose="020B0604020202020204" pitchFamily="34" charset="0"/>
                <a:ea typeface="Times New Roman" panose="02020603050405020304" pitchFamily="18" charset="0"/>
              </a:rPr>
              <a:t>114th</a:t>
            </a:r>
            <a:r>
              <a:rPr lang="en-IN" sz="1800" dirty="0">
                <a:effectLst/>
                <a:latin typeface="Arial" panose="020B0604020202020204" pitchFamily="34" charset="0"/>
                <a:ea typeface="Times New Roman" panose="02020603050405020304" pitchFamily="18" charset="0"/>
              </a:rPr>
              <a:t> globally. The country’s economic freedom score is </a:t>
            </a:r>
            <a:r>
              <a:rPr lang="en-IN" sz="1800" b="1" dirty="0">
                <a:effectLst/>
                <a:latin typeface="Arial" panose="020B0604020202020204" pitchFamily="34" charset="0"/>
                <a:ea typeface="Times New Roman" panose="02020603050405020304" pitchFamily="18" charset="0"/>
              </a:rPr>
              <a:t>43.4</a:t>
            </a:r>
            <a:r>
              <a:rPr lang="en-IN" sz="1800" dirty="0">
                <a:effectLst/>
                <a:latin typeface="Arial" panose="020B0604020202020204" pitchFamily="34" charset="0"/>
                <a:ea typeface="Times New Roman" panose="02020603050405020304" pitchFamily="18" charset="0"/>
              </a:rPr>
              <a:t> which has made the economy “</a:t>
            </a:r>
            <a:r>
              <a:rPr lang="en-IN" sz="1800" b="1" i="1" dirty="0">
                <a:effectLst/>
                <a:latin typeface="Arial" panose="020B0604020202020204" pitchFamily="34" charset="0"/>
                <a:ea typeface="Times New Roman" panose="02020603050405020304" pitchFamily="18" charset="0"/>
              </a:rPr>
              <a:t>167th freest”</a:t>
            </a:r>
            <a:r>
              <a:rPr lang="en-IN" sz="1800" dirty="0">
                <a:effectLst/>
                <a:latin typeface="Arial" panose="020B0604020202020204" pitchFamily="34" charset="0"/>
                <a:ea typeface="Times New Roman" panose="02020603050405020304" pitchFamily="18" charset="0"/>
              </a:rPr>
              <a:t> as per the index of 2023. </a:t>
            </a:r>
          </a:p>
          <a:p>
            <a:r>
              <a:rPr lang="en-IN" sz="1800" dirty="0">
                <a:effectLst/>
                <a:latin typeface="Arial" panose="020B0604020202020204" pitchFamily="34" charset="0"/>
                <a:ea typeface="Times New Roman" panose="02020603050405020304" pitchFamily="18" charset="0"/>
              </a:rPr>
              <a:t>The presence of rich resources has made the country “developing” in its nature which time strives to become excellent by creating opportunities for businesses to enter and utilise its soil for business purposes. </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460653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38E10-AC94-C3A7-FC9B-056761363A21}"/>
              </a:ext>
            </a:extLst>
          </p:cNvPr>
          <p:cNvSpPr>
            <a:spLocks noGrp="1"/>
          </p:cNvSpPr>
          <p:nvPr>
            <p:ph type="title"/>
          </p:nvPr>
        </p:nvSpPr>
        <p:spPr/>
        <p:txBody>
          <a:bodyPr/>
          <a:lstStyle/>
          <a:p>
            <a:r>
              <a:rPr lang="en-IN" sz="2000" b="1" kern="0" dirty="0">
                <a:effectLst/>
                <a:latin typeface="Arial" panose="020B0604020202020204" pitchFamily="34" charset="0"/>
                <a:cs typeface="Arial" panose="020B0604020202020204" pitchFamily="34" charset="0"/>
              </a:rPr>
              <a:t>Theoretical applications of the business environment of the selected country</a:t>
            </a:r>
            <a:br>
              <a:rPr lang="en-GB" sz="1800" b="1" kern="0" dirty="0">
                <a:effectLst/>
                <a:latin typeface="Times New Roman" panose="02020603050405020304" pitchFamily="18"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3C58F07-55E3-C7C2-DBB4-A370584239F4}"/>
              </a:ext>
            </a:extLst>
          </p:cNvPr>
          <p:cNvSpPr>
            <a:spLocks noGrp="1"/>
          </p:cNvSpPr>
          <p:nvPr>
            <p:ph idx="1"/>
          </p:nvPr>
        </p:nvSpPr>
        <p:spPr>
          <a:xfrm>
            <a:off x="1484310" y="1906439"/>
            <a:ext cx="10018713" cy="3884762"/>
          </a:xfrm>
        </p:spPr>
        <p:txBody>
          <a:bodyPr>
            <a:normAutofit/>
          </a:bodyPr>
          <a:lstStyle/>
          <a:p>
            <a:pPr marL="0" indent="0">
              <a:buNone/>
            </a:pPr>
            <a:r>
              <a:rPr lang="en-IN" sz="1800" dirty="0">
                <a:effectLst/>
                <a:latin typeface="Arial" panose="020B0604020202020204" pitchFamily="34" charset="0"/>
                <a:ea typeface="Times New Roman" panose="02020603050405020304" pitchFamily="18" charset="0"/>
              </a:rPr>
              <a:t>Effective analysis of the Bolivian business environment would make way for the organisation to prepare a strategic plan using which it can be able to provide effective service to customers of the country. Below are described several theoretical underpinnings required to be assessed by British Airways in Bolivia: </a:t>
            </a:r>
          </a:p>
          <a:p>
            <a:pPr marL="0" indent="0">
              <a:buNone/>
            </a:pPr>
            <a:endParaRPr lang="en-IN" sz="1800" dirty="0">
              <a:latin typeface="Arial" panose="020B0604020202020204" pitchFamily="34" charset="0"/>
            </a:endParaRPr>
          </a:p>
          <a:p>
            <a:pPr marL="0" indent="0" algn="just">
              <a:lnSpc>
                <a:spcPct val="150000"/>
              </a:lnSpc>
              <a:spcBef>
                <a:spcPts val="1800"/>
              </a:spcBef>
              <a:spcAft>
                <a:spcPts val="600"/>
              </a:spcAft>
              <a:buNone/>
            </a:pPr>
            <a:r>
              <a:rPr lang="en-IN" sz="1800" b="1" dirty="0">
                <a:effectLst/>
                <a:latin typeface="Arial" panose="020B0604020202020204" pitchFamily="34" charset="0"/>
                <a:cs typeface="Arial" panose="020B0604020202020204" pitchFamily="34" charset="0"/>
              </a:rPr>
              <a:t>Pestle Analysis </a:t>
            </a:r>
            <a:endParaRPr lang="en-GB" sz="1800" b="1" dirty="0">
              <a:effectLst/>
              <a:latin typeface="Times New Roman" panose="02020603050405020304" pitchFamily="18" charset="0"/>
              <a:cs typeface="Arial" panose="020B0604020202020204" pitchFamily="34" charset="0"/>
            </a:endParaRPr>
          </a:p>
          <a:p>
            <a:pPr marL="0" indent="0" algn="just">
              <a:lnSpc>
                <a:spcPct val="150000"/>
              </a:lnSpc>
              <a:buNone/>
            </a:pPr>
            <a:r>
              <a:rPr lang="en-IN" sz="1800" dirty="0">
                <a:effectLst/>
                <a:latin typeface="Arial" panose="020B0604020202020204" pitchFamily="34" charset="0"/>
                <a:ea typeface="Arial" panose="020B0604020202020204" pitchFamily="34" charset="0"/>
              </a:rPr>
              <a:t>PESTEL analysis highlights six environmental factors in particular: political, economic, social, technological, ecological and legal. Whittington, R. et al.(2019,p.36)</a:t>
            </a:r>
            <a:endParaRPr lang="en-GB" sz="1800" dirty="0">
              <a:effectLst/>
              <a:latin typeface="Arial" panose="020B0604020202020204" pitchFamily="34" charset="0"/>
              <a:ea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34549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D39873-5AD6-746F-3F30-C147004965E9}"/>
              </a:ext>
            </a:extLst>
          </p:cNvPr>
          <p:cNvSpPr>
            <a:spLocks noGrp="1"/>
          </p:cNvSpPr>
          <p:nvPr>
            <p:ph idx="1"/>
          </p:nvPr>
        </p:nvSpPr>
        <p:spPr>
          <a:xfrm>
            <a:off x="1484310" y="517585"/>
            <a:ext cx="10018713" cy="5909094"/>
          </a:xfrm>
        </p:spPr>
        <p:txBody>
          <a:bodyPr/>
          <a:lstStyle/>
          <a:p>
            <a:r>
              <a:rPr lang="en-IN" sz="1800" dirty="0">
                <a:effectLst/>
                <a:highlight>
                  <a:srgbClr val="FFFF00"/>
                </a:highlight>
                <a:latin typeface="Arial" panose="020B0604020202020204" pitchFamily="34" charset="0"/>
                <a:ea typeface="Times New Roman" panose="02020603050405020304" pitchFamily="18" charset="0"/>
              </a:rPr>
              <a:t>Political Factors</a:t>
            </a:r>
            <a:r>
              <a:rPr lang="en-IN" sz="1800" dirty="0">
                <a:effectLst/>
                <a:latin typeface="Arial" panose="020B0604020202020204" pitchFamily="34" charset="0"/>
                <a:ea typeface="Times New Roman" panose="02020603050405020304" pitchFamily="18" charset="0"/>
              </a:rPr>
              <a:t>: Being a </a:t>
            </a:r>
            <a:r>
              <a:rPr lang="en-IN" sz="1800" b="1" i="1" dirty="0">
                <a:effectLst/>
                <a:latin typeface="Arial" panose="020B0604020202020204" pitchFamily="34" charset="0"/>
                <a:ea typeface="Times New Roman" panose="02020603050405020304" pitchFamily="18" charset="0"/>
              </a:rPr>
              <a:t>“Constitutional Multiparty Republic”</a:t>
            </a:r>
            <a:r>
              <a:rPr lang="en-IN" sz="1800" dirty="0">
                <a:effectLst/>
                <a:latin typeface="Arial" panose="020B0604020202020204" pitchFamily="34" charset="0"/>
                <a:ea typeface="Times New Roman" panose="02020603050405020304" pitchFamily="18" charset="0"/>
              </a:rPr>
              <a:t> Bolivia relies on continuing its political operations by means of bicameral legislation. Every time the government of the country focuses on building efficacious policies for citizens living there as well as new businesses so that there should not be any problematic issues for them. Added to this, the corruption label in the country tends to be on the lower side which also would be useful for British Airways to move its business operations to the country. </a:t>
            </a:r>
          </a:p>
          <a:p>
            <a:pPr marL="0" indent="0">
              <a:buNone/>
            </a:pPr>
            <a:endParaRPr lang="en-IN" sz="1800" dirty="0">
              <a:effectLst/>
              <a:latin typeface="Arial" panose="020B0604020202020204" pitchFamily="34" charset="0"/>
              <a:ea typeface="Times New Roman" panose="02020603050405020304" pitchFamily="18" charset="0"/>
            </a:endParaRPr>
          </a:p>
          <a:p>
            <a:r>
              <a:rPr lang="en-IN" sz="1800" i="1" dirty="0">
                <a:effectLst/>
                <a:highlight>
                  <a:srgbClr val="FFFF00"/>
                </a:highlight>
                <a:latin typeface="Arial" panose="020B0604020202020204" pitchFamily="34" charset="0"/>
                <a:ea typeface="Times New Roman" panose="02020603050405020304" pitchFamily="18" charset="0"/>
              </a:rPr>
              <a:t>Economic Factors: </a:t>
            </a:r>
            <a:r>
              <a:rPr lang="en-IN" sz="1800" dirty="0">
                <a:effectLst/>
                <a:latin typeface="Arial" panose="020B0604020202020204" pitchFamily="34" charset="0"/>
                <a:ea typeface="Times New Roman" panose="02020603050405020304" pitchFamily="18" charset="0"/>
              </a:rPr>
              <a:t>This is a vital factor for the British Airways organisation to make an entry in Bolivia. Regarding this, aspects such as “</a:t>
            </a:r>
            <a:r>
              <a:rPr lang="en-IN" sz="1800" b="1" i="1" dirty="0">
                <a:effectLst/>
                <a:latin typeface="Arial" panose="020B0604020202020204" pitchFamily="34" charset="0"/>
                <a:ea typeface="Times New Roman" panose="02020603050405020304" pitchFamily="18" charset="0"/>
              </a:rPr>
              <a:t>GDP rate”, “rate of inflation”</a:t>
            </a:r>
            <a:r>
              <a:rPr lang="en-IN" sz="1800" dirty="0">
                <a:effectLst/>
                <a:latin typeface="Arial" panose="020B0604020202020204" pitchFamily="34" charset="0"/>
                <a:ea typeface="Times New Roman" panose="02020603050405020304" pitchFamily="18" charset="0"/>
              </a:rPr>
              <a:t> etc would be necessary to consider. For example, during the pandemic covid 19 period the GDP of the country was </a:t>
            </a:r>
            <a:r>
              <a:rPr lang="en-IN" sz="1800" b="1" i="1" dirty="0">
                <a:effectLst/>
                <a:latin typeface="Arial" panose="020B0604020202020204" pitchFamily="34" charset="0"/>
                <a:ea typeface="Times New Roman" panose="02020603050405020304" pitchFamily="18" charset="0"/>
              </a:rPr>
              <a:t>“36.9 BS”</a:t>
            </a:r>
            <a:r>
              <a:rPr lang="en-IN" sz="1800" dirty="0">
                <a:effectLst/>
                <a:latin typeface="Arial" panose="020B0604020202020204" pitchFamily="34" charset="0"/>
                <a:ea typeface="Times New Roman" panose="02020603050405020304" pitchFamily="18" charset="0"/>
              </a:rPr>
              <a:t> which increased to </a:t>
            </a:r>
            <a:r>
              <a:rPr lang="en-IN" sz="1800" b="1" i="1" dirty="0">
                <a:effectLst/>
                <a:latin typeface="Arial" panose="020B0604020202020204" pitchFamily="34" charset="0"/>
                <a:ea typeface="Times New Roman" panose="02020603050405020304" pitchFamily="18" charset="0"/>
              </a:rPr>
              <a:t>“40.7 BS in 2021”</a:t>
            </a:r>
            <a:r>
              <a:rPr lang="en-IN" sz="1800" dirty="0">
                <a:effectLst/>
                <a:latin typeface="Arial" panose="020B0604020202020204" pitchFamily="34" charset="0"/>
                <a:ea typeface="Times New Roman" panose="02020603050405020304" pitchFamily="18" charset="0"/>
              </a:rPr>
              <a:t> (</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Statista, 2022</a:t>
            </a:r>
            <a:r>
              <a:rPr lang="en-IN" sz="1800" dirty="0">
                <a:effectLst/>
                <a:latin typeface="Arial" panose="020B0604020202020204" pitchFamily="34" charset="0"/>
                <a:ea typeface="Times New Roman" panose="02020603050405020304" pitchFamily="18" charset="0"/>
              </a:rPr>
              <a:t>). Similarly, the inflation rate in 2020 was </a:t>
            </a:r>
            <a:r>
              <a:rPr lang="en-IN" sz="1800" b="1" i="1" dirty="0">
                <a:effectLst/>
                <a:latin typeface="Arial" panose="020B0604020202020204" pitchFamily="34" charset="0"/>
                <a:ea typeface="Times New Roman" panose="02020603050405020304" pitchFamily="18" charset="0"/>
              </a:rPr>
              <a:t>“0.94 per cent”</a:t>
            </a:r>
            <a:r>
              <a:rPr lang="en-IN" sz="1800" dirty="0">
                <a:effectLst/>
                <a:latin typeface="Arial" panose="020B0604020202020204" pitchFamily="34" charset="0"/>
                <a:ea typeface="Times New Roman" panose="02020603050405020304" pitchFamily="18" charset="0"/>
              </a:rPr>
              <a:t> which lessened to </a:t>
            </a:r>
            <a:r>
              <a:rPr lang="en-IN" sz="1800" b="1" i="1" dirty="0">
                <a:effectLst/>
                <a:latin typeface="Arial" panose="020B0604020202020204" pitchFamily="34" charset="0"/>
                <a:ea typeface="Times New Roman" panose="02020603050405020304" pitchFamily="18" charset="0"/>
              </a:rPr>
              <a:t>“0.74 per cent”</a:t>
            </a:r>
            <a:r>
              <a:rPr lang="en-IN" sz="1800" dirty="0">
                <a:effectLst/>
                <a:latin typeface="Arial" panose="020B0604020202020204" pitchFamily="34" charset="0"/>
                <a:ea typeface="Times New Roman" panose="02020603050405020304" pitchFamily="18" charset="0"/>
              </a:rPr>
              <a:t> in the next year which is 2021 (</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Statista, 2022</a:t>
            </a:r>
            <a:r>
              <a:rPr lang="en-IN" sz="1800" dirty="0">
                <a:effectLst/>
                <a:latin typeface="Arial" panose="020B0604020202020204" pitchFamily="34" charset="0"/>
                <a:ea typeface="Times New Roman" panose="02020603050405020304" pitchFamily="18" charset="0"/>
              </a:rPr>
              <a:t>). This would indeed be helpful for British Airways to formulate effective business strategies keeping in mind the standard of living of the people present in the country. </a:t>
            </a:r>
            <a:endParaRPr lang="en-GB"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853692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3FA42D-3D20-EB54-8A26-725F25C468BA}"/>
              </a:ext>
            </a:extLst>
          </p:cNvPr>
          <p:cNvSpPr>
            <a:spLocks noGrp="1"/>
          </p:cNvSpPr>
          <p:nvPr>
            <p:ph idx="1"/>
          </p:nvPr>
        </p:nvSpPr>
        <p:spPr>
          <a:xfrm>
            <a:off x="1484310" y="793631"/>
            <a:ext cx="10018713" cy="4997570"/>
          </a:xfrm>
        </p:spPr>
        <p:txBody>
          <a:bodyPr>
            <a:normAutofit/>
          </a:bodyPr>
          <a:lstStyle/>
          <a:p>
            <a:r>
              <a:rPr lang="en-IN" sz="1800" dirty="0">
                <a:effectLst/>
                <a:highlight>
                  <a:srgbClr val="FFFF00"/>
                </a:highlight>
                <a:latin typeface="Arial" panose="020B0604020202020204" pitchFamily="34" charset="0"/>
                <a:ea typeface="Times New Roman" panose="02020603050405020304" pitchFamily="18" charset="0"/>
              </a:rPr>
              <a:t>Social factors</a:t>
            </a:r>
            <a:r>
              <a:rPr lang="en-IN" sz="1800" dirty="0">
                <a:effectLst/>
                <a:latin typeface="Arial" panose="020B0604020202020204" pitchFamily="34" charset="0"/>
                <a:ea typeface="Times New Roman" panose="02020603050405020304" pitchFamily="18" charset="0"/>
              </a:rPr>
              <a:t>: In this aspect, the inequality perspective prevailing in the country would have to be dealt with strongly by British Airways. It is because the percentage of national income is 4 per cent and nearly 20 per cent of the household of the population lives in a state of extreme poverty. However, with time the governor has been effective in taking steps for reducing the aspect of inequality. It would definitely be helpful for British Airways in recruiting skilled labourers in the future to continue its operations smoothly on Bolivian soil. </a:t>
            </a:r>
          </a:p>
          <a:p>
            <a:endParaRPr lang="en-IN" sz="1800" dirty="0">
              <a:latin typeface="Arial" panose="020B0604020202020204" pitchFamily="34" charset="0"/>
              <a:ea typeface="Arial" panose="020B0604020202020204" pitchFamily="34" charset="0"/>
            </a:endParaRPr>
          </a:p>
          <a:p>
            <a:r>
              <a:rPr lang="en-IN" sz="1800" dirty="0">
                <a:effectLst/>
                <a:highlight>
                  <a:srgbClr val="FFFF00"/>
                </a:highlight>
                <a:latin typeface="Arial" panose="020B0604020202020204" pitchFamily="34" charset="0"/>
                <a:ea typeface="Times New Roman" panose="02020603050405020304" pitchFamily="18" charset="0"/>
              </a:rPr>
              <a:t>Technological factors</a:t>
            </a:r>
            <a:r>
              <a:rPr lang="en-IN" sz="1800" dirty="0">
                <a:effectLst/>
                <a:latin typeface="Arial" panose="020B0604020202020204" pitchFamily="34" charset="0"/>
                <a:ea typeface="Times New Roman" panose="02020603050405020304" pitchFamily="18" charset="0"/>
              </a:rPr>
              <a:t>: Bolivia has a strong growth to assess captive markets in relation to the exports of natural gas to Brazil and Argentina. However, the government also has been instrumental in building suitable technological infrastructures based on which business organisations of the country would get the scope of accessing superior technologies. In this aspect, British Airways can use Artificial intelligence, Machine learning and others in the country to make the operation more profitable. </a:t>
            </a:r>
            <a:endParaRPr lang="en-GB" sz="1800" dirty="0">
              <a:effectLst/>
              <a:latin typeface="Arial" panose="020B0604020202020204" pitchFamily="34" charset="0"/>
              <a:ea typeface="Arial" panose="020B0604020202020204" pitchFamily="34" charset="0"/>
            </a:endParaRPr>
          </a:p>
          <a:p>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223934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3EA569-DE13-C717-B70C-C379B2B52542}"/>
              </a:ext>
            </a:extLst>
          </p:cNvPr>
          <p:cNvSpPr>
            <a:spLocks noGrp="1"/>
          </p:cNvSpPr>
          <p:nvPr>
            <p:ph idx="1"/>
          </p:nvPr>
        </p:nvSpPr>
        <p:spPr>
          <a:xfrm>
            <a:off x="1484310" y="681487"/>
            <a:ext cx="10018713" cy="5109713"/>
          </a:xfrm>
        </p:spPr>
        <p:txBody>
          <a:bodyPr/>
          <a:lstStyle/>
          <a:p>
            <a:r>
              <a:rPr lang="en-IN" sz="1800" dirty="0">
                <a:effectLst/>
                <a:highlight>
                  <a:srgbClr val="FFFF00"/>
                </a:highlight>
                <a:latin typeface="Arial" panose="020B0604020202020204" pitchFamily="34" charset="0"/>
                <a:ea typeface="Times New Roman" panose="02020603050405020304" pitchFamily="18" charset="0"/>
              </a:rPr>
              <a:t>Legal factors</a:t>
            </a:r>
            <a:r>
              <a:rPr lang="en-IN" sz="1800" dirty="0">
                <a:effectLst/>
                <a:latin typeface="Arial" panose="020B0604020202020204" pitchFamily="34" charset="0"/>
                <a:ea typeface="Times New Roman" panose="02020603050405020304" pitchFamily="18" charset="0"/>
              </a:rPr>
              <a:t>: In this regard, Brush Airways would be required to abide by The Labour Law in Bolivia which would help the organisation in providing accurate wages and remuneration to its employees wrong in the organisation. Also, Data Protection Law would be a handful for the organisation to safeguard the secrecy and confidentiality of the data of customers. </a:t>
            </a:r>
          </a:p>
          <a:p>
            <a:endParaRPr lang="en-IN" sz="1800" dirty="0">
              <a:latin typeface="Arial" panose="020B0604020202020204" pitchFamily="34" charset="0"/>
              <a:ea typeface="Arial" panose="020B0604020202020204" pitchFamily="34" charset="0"/>
            </a:endParaRPr>
          </a:p>
          <a:p>
            <a:r>
              <a:rPr lang="en-IN" sz="1800" dirty="0">
                <a:effectLst/>
                <a:highlight>
                  <a:srgbClr val="FFFF00"/>
                </a:highlight>
                <a:latin typeface="Arial" panose="020B0604020202020204" pitchFamily="34" charset="0"/>
                <a:ea typeface="Times New Roman" panose="02020603050405020304" pitchFamily="18" charset="0"/>
              </a:rPr>
              <a:t>Environmental factors</a:t>
            </a:r>
            <a:r>
              <a:rPr lang="en-IN" sz="1800" dirty="0">
                <a:effectLst/>
                <a:latin typeface="Arial" panose="020B0604020202020204" pitchFamily="34" charset="0"/>
                <a:ea typeface="Times New Roman" panose="02020603050405020304" pitchFamily="18" charset="0"/>
              </a:rPr>
              <a:t>: Effective execution of </a:t>
            </a:r>
            <a:r>
              <a:rPr lang="en-IN" sz="1800" b="1" i="1" dirty="0">
                <a:effectLst/>
                <a:latin typeface="Arial" panose="020B0604020202020204" pitchFamily="34" charset="0"/>
                <a:ea typeface="Times New Roman" panose="02020603050405020304" pitchFamily="18" charset="0"/>
              </a:rPr>
              <a:t>“The Mother Earth Law”</a:t>
            </a:r>
            <a:r>
              <a:rPr lang="en-IN" sz="1800" b="1" dirty="0">
                <a:effectLst/>
                <a:latin typeface="Arial" panose="020B0604020202020204" pitchFamily="34" charset="0"/>
                <a:ea typeface="Times New Roman" panose="02020603050405020304" pitchFamily="18" charset="0"/>
              </a:rPr>
              <a:t> </a:t>
            </a:r>
            <a:r>
              <a:rPr lang="en-IN" sz="1800" dirty="0">
                <a:effectLst/>
                <a:latin typeface="Arial" panose="020B0604020202020204" pitchFamily="34" charset="0"/>
                <a:ea typeface="Times New Roman" panose="02020603050405020304" pitchFamily="18" charset="0"/>
              </a:rPr>
              <a:t>would aid British Airways to enhance the aspect of sustainability in Bolivian soil. More importantly, it would help the organisation in endorsing waste management practices, and zero carbon emission in its operations for strengthening its sustainable image in the market. </a:t>
            </a:r>
            <a:endParaRPr lang="en-GB" sz="1800" dirty="0">
              <a:effectLst/>
              <a:latin typeface="Arial" panose="020B0604020202020204" pitchFamily="34" charset="0"/>
              <a:ea typeface="Arial" panose="020B0604020202020204" pitchFamily="34" charset="0"/>
            </a:endParaRPr>
          </a:p>
          <a:p>
            <a:endParaRPr lang="en-GB" sz="1800" dirty="0">
              <a:effectLst/>
              <a:latin typeface="Arial" panose="020B0604020202020204" pitchFamily="34" charset="0"/>
              <a:ea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387014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E3FAF-965C-18BC-EF55-3410FA6D2532}"/>
              </a:ext>
            </a:extLst>
          </p:cNvPr>
          <p:cNvSpPr>
            <a:spLocks noGrp="1"/>
          </p:cNvSpPr>
          <p:nvPr>
            <p:ph type="title"/>
          </p:nvPr>
        </p:nvSpPr>
        <p:spPr>
          <a:xfrm>
            <a:off x="1274065" y="409217"/>
            <a:ext cx="4818888" cy="1481328"/>
          </a:xfrm>
        </p:spPr>
        <p:txBody>
          <a:bodyPr anchor="b">
            <a:normAutofit/>
          </a:bodyPr>
          <a:lstStyle/>
          <a:p>
            <a:r>
              <a:rPr lang="en-IN" sz="3000" b="1" dirty="0">
                <a:effectLst/>
                <a:latin typeface="Arial" panose="020B0604020202020204" pitchFamily="34" charset="0"/>
                <a:cs typeface="Arial" panose="020B0604020202020204" pitchFamily="34" charset="0"/>
              </a:rPr>
              <a:t>Porter's diamond model</a:t>
            </a:r>
            <a:br>
              <a:rPr lang="en-GB" sz="3000" b="1" dirty="0">
                <a:effectLst/>
                <a:latin typeface="Times New Roman" panose="02020603050405020304" pitchFamily="18" charset="0"/>
                <a:cs typeface="Arial" panose="020B0604020202020204" pitchFamily="34" charset="0"/>
              </a:rPr>
            </a:br>
            <a:endParaRPr lang="en-GB" sz="3000" dirty="0"/>
          </a:p>
        </p:txBody>
      </p:sp>
      <p:sp>
        <p:nvSpPr>
          <p:cNvPr id="3" name="Content Placeholder 2">
            <a:extLst>
              <a:ext uri="{FF2B5EF4-FFF2-40B4-BE49-F238E27FC236}">
                <a16:creationId xmlns:a16="http://schemas.microsoft.com/office/drawing/2014/main" id="{6B4CF17D-CF86-9C99-02B1-871276BBFF7F}"/>
              </a:ext>
            </a:extLst>
          </p:cNvPr>
          <p:cNvSpPr>
            <a:spLocks noGrp="1"/>
          </p:cNvSpPr>
          <p:nvPr>
            <p:ph idx="1"/>
          </p:nvPr>
        </p:nvSpPr>
        <p:spPr>
          <a:xfrm>
            <a:off x="1053629" y="2031176"/>
            <a:ext cx="4915849" cy="3676942"/>
          </a:xfrm>
        </p:spPr>
        <p:txBody>
          <a:bodyPr anchor="t">
            <a:normAutofit/>
          </a:bodyPr>
          <a:lstStyle/>
          <a:p>
            <a:r>
              <a:rPr lang="en-IN" sz="1500" b="0" dirty="0">
                <a:effectLst/>
                <a:latin typeface="Arial" panose="020B0604020202020204" pitchFamily="34" charset="0"/>
                <a:cs typeface="Arial" panose="020B0604020202020204" pitchFamily="34" charset="0"/>
              </a:rPr>
              <a:t>Porter’s Diamond suggests that locational advantages may stem from local factor conditions; local demand conditions; local related and supporting industries; and from   local ﬁrm strategy structure and rivalry.</a:t>
            </a:r>
            <a:br>
              <a:rPr lang="en-IN" sz="1500" b="0" dirty="0">
                <a:effectLst/>
                <a:latin typeface="Arial" panose="020B0604020202020204" pitchFamily="34" charset="0"/>
                <a:cs typeface="Arial" panose="020B0604020202020204" pitchFamily="34" charset="0"/>
              </a:rPr>
            </a:br>
            <a:r>
              <a:rPr lang="en-IN" sz="1500" b="0" dirty="0">
                <a:effectLst/>
                <a:latin typeface="Arial" panose="020B0604020202020204" pitchFamily="34" charset="0"/>
                <a:cs typeface="Arial" panose="020B0604020202020204" pitchFamily="34" charset="0"/>
              </a:rPr>
              <a:t>Whittington, R. et al.(2019,p.276) </a:t>
            </a:r>
            <a:endParaRPr lang="en-GB" sz="1500" b="1" dirty="0">
              <a:effectLst/>
              <a:latin typeface="Times New Roman" panose="02020603050405020304" pitchFamily="18" charset="0"/>
              <a:cs typeface="Arial" panose="020B0604020202020204" pitchFamily="34" charset="0"/>
            </a:endParaRPr>
          </a:p>
          <a:p>
            <a:r>
              <a:rPr lang="en-IN" sz="1500" dirty="0">
                <a:effectLst/>
                <a:latin typeface="Arial" panose="020B0604020202020204" pitchFamily="34" charset="0"/>
                <a:ea typeface="Times New Roman" panose="02020603050405020304" pitchFamily="18" charset="0"/>
              </a:rPr>
              <a:t>Alternatively known as</a:t>
            </a:r>
            <a:r>
              <a:rPr lang="en-IN" sz="1500" b="1" i="1" dirty="0">
                <a:effectLst/>
                <a:latin typeface="Arial" panose="020B0604020202020204" pitchFamily="34" charset="0"/>
                <a:ea typeface="Times New Roman" panose="02020603050405020304" pitchFamily="18" charset="0"/>
              </a:rPr>
              <a:t> “Porter’s Diamond Theory of National Advantage”, </a:t>
            </a:r>
            <a:r>
              <a:rPr lang="en-IN" sz="1500" dirty="0">
                <a:effectLst/>
                <a:latin typeface="Arial" panose="020B0604020202020204" pitchFamily="34" charset="0"/>
                <a:ea typeface="Times New Roman" panose="02020603050405020304" pitchFamily="18" charset="0"/>
              </a:rPr>
              <a:t>this model is used by business organisations for assessing the extent of competition in the contemporary market. The model was devised by Michael Porter and was released in the year 1990. The model has specific aspects of effective execution of which would be prolific for British Airways to cotinine its operations in Bolivia</a:t>
            </a:r>
            <a:endParaRPr lang="en-GB" sz="1500" dirty="0"/>
          </a:p>
        </p:txBody>
      </p:sp>
      <p:pic>
        <p:nvPicPr>
          <p:cNvPr id="4" name="image3.png">
            <a:extLst>
              <a:ext uri="{FF2B5EF4-FFF2-40B4-BE49-F238E27FC236}">
                <a16:creationId xmlns:a16="http://schemas.microsoft.com/office/drawing/2014/main" id="{F248700D-F802-9108-C52E-240EEC3529A7}"/>
              </a:ext>
            </a:extLst>
          </p:cNvPr>
          <p:cNvPicPr/>
          <p:nvPr/>
        </p:nvPicPr>
        <p:blipFill>
          <a:blip r:embed="rId2"/>
          <a:stretch>
            <a:fillRect/>
          </a:stretch>
        </p:blipFill>
        <p:spPr>
          <a:xfrm>
            <a:off x="6099048" y="1149881"/>
            <a:ext cx="5458968" cy="4558237"/>
          </a:xfrm>
          <a:prstGeom prst="rect">
            <a:avLst/>
          </a:prstGeom>
        </p:spPr>
      </p:pic>
      <p:sp>
        <p:nvSpPr>
          <p:cNvPr id="5" name="Title 1">
            <a:extLst>
              <a:ext uri="{FF2B5EF4-FFF2-40B4-BE49-F238E27FC236}">
                <a16:creationId xmlns:a16="http://schemas.microsoft.com/office/drawing/2014/main" id="{6B0FFEEA-B738-A38B-5E74-CD2550C79B48}"/>
              </a:ext>
            </a:extLst>
          </p:cNvPr>
          <p:cNvSpPr txBox="1">
            <a:spLocks/>
          </p:cNvSpPr>
          <p:nvPr/>
        </p:nvSpPr>
        <p:spPr>
          <a:xfrm>
            <a:off x="6742178" y="5827067"/>
            <a:ext cx="4818888" cy="1117198"/>
          </a:xfrm>
          <a:prstGeom prst="rect">
            <a:avLst/>
          </a:prstGeom>
        </p:spPr>
        <p:txBody>
          <a:bodyPr vert="horz" lIns="91440" tIns="45720" rIns="91440" bIns="45720" rtlCol="0" anchor="b">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IN" sz="1200" b="1" dirty="0">
                <a:effectLst/>
                <a:latin typeface="Arial" panose="020B0604020202020204" pitchFamily="34" charset="0"/>
                <a:ea typeface="Times New Roman" panose="02020603050405020304" pitchFamily="18" charset="0"/>
              </a:rPr>
              <a:t>Figure 1: Porter's diamond model </a:t>
            </a:r>
            <a:endParaRPr lang="en-GB" sz="1200" dirty="0">
              <a:effectLst/>
              <a:latin typeface="Arial" panose="020B0604020202020204" pitchFamily="34" charset="0"/>
              <a:ea typeface="Arial" panose="020B0604020202020204" pitchFamily="34" charset="0"/>
            </a:endParaRPr>
          </a:p>
          <a:p>
            <a:pPr algn="ctr">
              <a:lnSpc>
                <a:spcPct val="150000"/>
              </a:lnSpc>
            </a:pPr>
            <a:r>
              <a:rPr lang="en-IN" sz="1200" dirty="0">
                <a:effectLst/>
                <a:latin typeface="Arial" panose="020B0604020202020204" pitchFamily="34" charset="0"/>
                <a:ea typeface="Times New Roman" panose="02020603050405020304" pitchFamily="18" charset="0"/>
              </a:rPr>
              <a:t>(Source: </a:t>
            </a:r>
            <a:r>
              <a:rPr lang="en-IN" sz="1200" dirty="0">
                <a:solidFill>
                  <a:srgbClr val="222222"/>
                </a:solidFill>
                <a:effectLst/>
                <a:highlight>
                  <a:srgbClr val="FFFFFF"/>
                </a:highlight>
                <a:latin typeface="Arial" panose="020B0604020202020204" pitchFamily="34" charset="0"/>
                <a:ea typeface="Times New Roman" panose="02020603050405020304" pitchFamily="18" charset="0"/>
              </a:rPr>
              <a:t>McLeod </a:t>
            </a:r>
            <a:r>
              <a:rPr lang="en-IN" sz="1200" i="1" dirty="0">
                <a:solidFill>
                  <a:srgbClr val="222222"/>
                </a:solidFill>
                <a:effectLst/>
                <a:highlight>
                  <a:srgbClr val="FFFFFF"/>
                </a:highlight>
                <a:latin typeface="Arial" panose="020B0604020202020204" pitchFamily="34" charset="0"/>
                <a:ea typeface="Times New Roman" panose="02020603050405020304" pitchFamily="18" charset="0"/>
              </a:rPr>
              <a:t>et al., </a:t>
            </a:r>
            <a:r>
              <a:rPr lang="en-IN" sz="1200" dirty="0">
                <a:solidFill>
                  <a:srgbClr val="222222"/>
                </a:solidFill>
                <a:effectLst/>
                <a:highlight>
                  <a:srgbClr val="FFFFFF"/>
                </a:highlight>
                <a:latin typeface="Arial" panose="020B0604020202020204" pitchFamily="34" charset="0"/>
                <a:ea typeface="Times New Roman" panose="02020603050405020304" pitchFamily="18" charset="0"/>
              </a:rPr>
              <a:t>2019</a:t>
            </a:r>
            <a:r>
              <a:rPr lang="en-IN" sz="1200" dirty="0">
                <a:effectLst/>
                <a:latin typeface="Arial" panose="020B0604020202020204" pitchFamily="34" charset="0"/>
                <a:ea typeface="Times New Roman" panose="02020603050405020304" pitchFamily="18" charset="0"/>
              </a:rPr>
              <a:t>)</a:t>
            </a:r>
            <a:endParaRPr lang="en-GB" sz="1200" dirty="0">
              <a:effectLst/>
              <a:latin typeface="Arial" panose="020B0604020202020204" pitchFamily="34" charset="0"/>
              <a:ea typeface="Arial" panose="020B0604020202020204" pitchFamily="34" charset="0"/>
            </a:endParaRPr>
          </a:p>
          <a:p>
            <a:br>
              <a:rPr lang="en-GB" sz="3000" b="1" dirty="0">
                <a:latin typeface="Times New Roman" panose="02020603050405020304" pitchFamily="18" charset="0"/>
                <a:cs typeface="Arial" panose="020B0604020202020204" pitchFamily="34" charset="0"/>
              </a:rPr>
            </a:br>
            <a:endParaRPr lang="en-GB" sz="3000" dirty="0"/>
          </a:p>
        </p:txBody>
      </p:sp>
    </p:spTree>
    <p:extLst>
      <p:ext uri="{BB962C8B-B14F-4D97-AF65-F5344CB8AC3E}">
        <p14:creationId xmlns:p14="http://schemas.microsoft.com/office/powerpoint/2010/main" val="4205012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4A657D-5CBA-D4D3-5AA9-A61F54ADDB0B}"/>
              </a:ext>
            </a:extLst>
          </p:cNvPr>
          <p:cNvSpPr>
            <a:spLocks noGrp="1"/>
          </p:cNvSpPr>
          <p:nvPr>
            <p:ph idx="1"/>
          </p:nvPr>
        </p:nvSpPr>
        <p:spPr>
          <a:xfrm>
            <a:off x="1484310" y="500333"/>
            <a:ext cx="10018713" cy="5926346"/>
          </a:xfrm>
        </p:spPr>
        <p:txBody>
          <a:bodyPr>
            <a:normAutofit/>
          </a:bodyPr>
          <a:lstStyle/>
          <a:p>
            <a:pPr algn="just">
              <a:lnSpc>
                <a:spcPct val="150000"/>
              </a:lnSpc>
            </a:pPr>
            <a:r>
              <a:rPr lang="en-IN" sz="1800" b="1" i="1" dirty="0">
                <a:effectLst/>
                <a:latin typeface="Arial" panose="020B0604020202020204" pitchFamily="34" charset="0"/>
                <a:ea typeface="Times New Roman" panose="02020603050405020304" pitchFamily="18" charset="0"/>
              </a:rPr>
              <a:t>Demand Conditions</a:t>
            </a:r>
            <a:r>
              <a:rPr lang="en-GB" sz="1800" b="1" i="1" dirty="0">
                <a:latin typeface="Arial" panose="020B0604020202020204" pitchFamily="34" charset="0"/>
                <a:ea typeface="Times New Roman" panose="02020603050405020304" pitchFamily="18" charset="0"/>
              </a:rPr>
              <a:t> - </a:t>
            </a:r>
            <a:r>
              <a:rPr lang="en-IN" sz="1800" dirty="0">
                <a:effectLst/>
                <a:latin typeface="Arial" panose="020B0604020202020204" pitchFamily="34" charset="0"/>
                <a:ea typeface="Times New Roman" panose="02020603050405020304" pitchFamily="18" charset="0"/>
              </a:rPr>
              <a:t>Regarding this, British Airways would require to conduct market research for assessing the needs and preferences of customers present there, and it would help the management of the organisation to presume the demand condition based on which it can become more customer-specific (</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McLeod </a:t>
            </a:r>
            <a:r>
              <a:rPr lang="en-IN" sz="1800" i="1" dirty="0">
                <a:solidFill>
                  <a:srgbClr val="222222"/>
                </a:solidFill>
                <a:effectLst/>
                <a:highlight>
                  <a:srgbClr val="FFFFFF"/>
                </a:highlight>
                <a:latin typeface="Arial" panose="020B0604020202020204" pitchFamily="34" charset="0"/>
                <a:ea typeface="Times New Roman" panose="02020603050405020304" pitchFamily="18" charset="0"/>
              </a:rPr>
              <a:t>et al., </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2019</a:t>
            </a:r>
            <a:r>
              <a:rPr lang="en-IN" sz="1800" dirty="0">
                <a:effectLst/>
                <a:latin typeface="Arial" panose="020B0604020202020204" pitchFamily="34" charset="0"/>
                <a:ea typeface="Times New Roman" panose="02020603050405020304" pitchFamily="18" charset="0"/>
              </a:rPr>
              <a:t>). It will compel the organisation to drive innovation and creativity in its travel flight packages from its rivals mentioned earlier for achieving sustainability. </a:t>
            </a:r>
          </a:p>
          <a:p>
            <a:pPr algn="just">
              <a:lnSpc>
                <a:spcPct val="150000"/>
              </a:lnSpc>
            </a:pPr>
            <a:r>
              <a:rPr lang="en-IN" sz="1800" b="1" i="1" dirty="0">
                <a:effectLst/>
                <a:latin typeface="Arial" panose="020B0604020202020204" pitchFamily="34" charset="0"/>
                <a:ea typeface="Times New Roman" panose="02020603050405020304" pitchFamily="18" charset="0"/>
              </a:rPr>
              <a:t>Related and Supporting Industries</a:t>
            </a:r>
            <a:r>
              <a:rPr lang="en-GB" sz="1800" b="1" i="1" dirty="0">
                <a:latin typeface="Arial" panose="020B0604020202020204" pitchFamily="34" charset="0"/>
                <a:ea typeface="Times New Roman" panose="02020603050405020304" pitchFamily="18" charset="0"/>
              </a:rPr>
              <a:t> - </a:t>
            </a:r>
            <a:r>
              <a:rPr lang="en-IN" sz="1800" dirty="0">
                <a:effectLst/>
                <a:latin typeface="Arial" panose="020B0604020202020204" pitchFamily="34" charset="0"/>
                <a:ea typeface="Times New Roman" panose="02020603050405020304" pitchFamily="18" charset="0"/>
              </a:rPr>
              <a:t>British Airways would have to maintain a smooth relationship with its suppliers in the market for providing high-quality inputs for its airline services in the Bolivia market. The existence of effective suppliers would make the job easier for the organisation to create innovative business strategies for becoming more profitable in the contemporary market (</a:t>
            </a:r>
            <a:r>
              <a:rPr lang="en-IN" sz="1800" dirty="0" err="1">
                <a:solidFill>
                  <a:srgbClr val="222222"/>
                </a:solidFill>
                <a:effectLst/>
                <a:highlight>
                  <a:srgbClr val="FFFFFF"/>
                </a:highlight>
                <a:latin typeface="Arial" panose="020B0604020202020204" pitchFamily="34" charset="0"/>
                <a:ea typeface="Times New Roman" panose="02020603050405020304" pitchFamily="18" charset="0"/>
              </a:rPr>
              <a:t>Chebiego</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 </a:t>
            </a:r>
            <a:r>
              <a:rPr lang="en-IN" sz="1800" i="1" dirty="0">
                <a:solidFill>
                  <a:srgbClr val="222222"/>
                </a:solidFill>
                <a:effectLst/>
                <a:highlight>
                  <a:srgbClr val="FFFFFF"/>
                </a:highlight>
                <a:latin typeface="Arial" panose="020B0604020202020204" pitchFamily="34" charset="0"/>
                <a:ea typeface="Times New Roman" panose="02020603050405020304" pitchFamily="18" charset="0"/>
              </a:rPr>
              <a:t>et al., </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2021</a:t>
            </a:r>
            <a:r>
              <a:rPr lang="en-IN" sz="1800" dirty="0">
                <a:effectLst/>
                <a:latin typeface="Arial" panose="020B0604020202020204" pitchFamily="34"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988357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BF4DC7-F6AC-557D-D613-9CDF6FFA6F71}"/>
              </a:ext>
            </a:extLst>
          </p:cNvPr>
          <p:cNvSpPr>
            <a:spLocks noGrp="1"/>
          </p:cNvSpPr>
          <p:nvPr>
            <p:ph idx="1"/>
          </p:nvPr>
        </p:nvSpPr>
        <p:spPr>
          <a:xfrm>
            <a:off x="1484310" y="353683"/>
            <a:ext cx="10018713" cy="5437517"/>
          </a:xfrm>
        </p:spPr>
        <p:txBody>
          <a:bodyPr>
            <a:normAutofit/>
          </a:bodyPr>
          <a:lstStyle/>
          <a:p>
            <a:pPr algn="just">
              <a:lnSpc>
                <a:spcPct val="150000"/>
              </a:lnSpc>
            </a:pPr>
            <a:r>
              <a:rPr lang="en-IN" sz="1800" b="1" i="1" dirty="0">
                <a:effectLst/>
                <a:latin typeface="Arial" panose="020B0604020202020204" pitchFamily="34" charset="0"/>
                <a:ea typeface="Times New Roman" panose="02020603050405020304" pitchFamily="18" charset="0"/>
              </a:rPr>
              <a:t>Role of government - </a:t>
            </a:r>
            <a:r>
              <a:rPr lang="en-IN" sz="1800" dirty="0">
                <a:effectLst/>
                <a:latin typeface="Arial" panose="020B0604020202020204" pitchFamily="34" charset="0"/>
                <a:ea typeface="Times New Roman" panose="02020603050405020304" pitchFamily="18" charset="0"/>
              </a:rPr>
              <a:t>It is also necessary for the sense that the Bolivian government would need to provide effective infrastructure for British Airways to grow and proliferate (which can be observed as a chance)  in developing countries like Bolivia. It would help in increasing the GDP of the country considerably in the future. Necessary encouragement needs to come from the government for British Airways to become more competitive in the years to come.  </a:t>
            </a:r>
            <a:endParaRPr lang="en-GB" sz="1800" dirty="0">
              <a:effectLst/>
              <a:latin typeface="Arial" panose="020B0604020202020204" pitchFamily="34" charset="0"/>
              <a:ea typeface="Arial" panose="020B0604020202020204" pitchFamily="34" charset="0"/>
            </a:endParaRPr>
          </a:p>
          <a:p>
            <a:pPr algn="just">
              <a:lnSpc>
                <a:spcPct val="150000"/>
              </a:lnSpc>
              <a:spcBef>
                <a:spcPts val="1800"/>
              </a:spcBef>
              <a:spcAft>
                <a:spcPts val="600"/>
              </a:spcAft>
            </a:pPr>
            <a:r>
              <a:rPr lang="en-IN" sz="1800" b="1" dirty="0">
                <a:effectLst/>
                <a:latin typeface="Arial" panose="020B0604020202020204" pitchFamily="34" charset="0"/>
                <a:cs typeface="Arial" panose="020B0604020202020204" pitchFamily="34" charset="0"/>
              </a:rPr>
              <a:t>Porter's value chain - </a:t>
            </a:r>
            <a:r>
              <a:rPr lang="en-IN" sz="1800" dirty="0">
                <a:solidFill>
                  <a:srgbClr val="555555"/>
                </a:solidFill>
                <a:effectLst/>
                <a:latin typeface="Arial" panose="020B0604020202020204" pitchFamily="34" charset="0"/>
                <a:ea typeface="Arial" panose="020B0604020202020204" pitchFamily="34" charset="0"/>
              </a:rPr>
              <a:t>The value chain describes the categories of activities within an organisation which, together, create a product or service. Whittington, R. et al(2019,p.105)</a:t>
            </a:r>
            <a:r>
              <a:rPr lang="en-GB" sz="1800" dirty="0">
                <a:solidFill>
                  <a:srgbClr val="555555"/>
                </a:solidFill>
                <a:latin typeface="Arial" panose="020B0604020202020204" pitchFamily="34" charset="0"/>
                <a:ea typeface="Arial" panose="020B0604020202020204" pitchFamily="34" charset="0"/>
              </a:rPr>
              <a:t>. </a:t>
            </a:r>
            <a:r>
              <a:rPr lang="en-IN" sz="1800" dirty="0">
                <a:effectLst/>
                <a:latin typeface="Arial" panose="020B0604020202020204" pitchFamily="34" charset="0"/>
                <a:ea typeface="Times New Roman" panose="02020603050405020304" pitchFamily="18" charset="0"/>
              </a:rPr>
              <a:t>It is also a useful strategic management tool created by Michael Porter in 1985 that helps business organisations to keep their efficiency process up to date for making tragic business decisions. There are two types of activities of value chain analysis that are discussed on behalf of British Airways in detail:</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95092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170BA-4AB9-E3F7-80DC-FD2B39FE511F}"/>
              </a:ext>
            </a:extLst>
          </p:cNvPr>
          <p:cNvSpPr>
            <a:spLocks noGrp="1"/>
          </p:cNvSpPr>
          <p:nvPr>
            <p:ph type="title"/>
          </p:nvPr>
        </p:nvSpPr>
        <p:spPr>
          <a:xfrm>
            <a:off x="3978129" y="4618"/>
            <a:ext cx="5710816" cy="1504335"/>
          </a:xfrm>
        </p:spPr>
        <p:txBody>
          <a:bodyPr>
            <a:normAutofit/>
          </a:bodyPr>
          <a:lstStyle/>
          <a:p>
            <a:r>
              <a:rPr lang="en-IN" sz="2400" b="1" i="1" dirty="0">
                <a:effectLst/>
                <a:latin typeface="Arial" panose="020B0604020202020204" pitchFamily="34" charset="0"/>
                <a:ea typeface="Times New Roman" panose="02020603050405020304" pitchFamily="18" charset="0"/>
              </a:rPr>
              <a:t>Primary Activities</a:t>
            </a:r>
            <a:endParaRPr lang="en-GB" sz="2400" dirty="0"/>
          </a:p>
        </p:txBody>
      </p:sp>
      <p:sp>
        <p:nvSpPr>
          <p:cNvPr id="3" name="Content Placeholder 2">
            <a:extLst>
              <a:ext uri="{FF2B5EF4-FFF2-40B4-BE49-F238E27FC236}">
                <a16:creationId xmlns:a16="http://schemas.microsoft.com/office/drawing/2014/main" id="{ABF974B1-2AA7-17CD-3A14-8609F1F6F84D}"/>
              </a:ext>
            </a:extLst>
          </p:cNvPr>
          <p:cNvSpPr>
            <a:spLocks noGrp="1"/>
          </p:cNvSpPr>
          <p:nvPr>
            <p:ph idx="1"/>
          </p:nvPr>
        </p:nvSpPr>
        <p:spPr>
          <a:xfrm>
            <a:off x="1302327" y="1311565"/>
            <a:ext cx="3515480" cy="4479636"/>
          </a:xfrm>
        </p:spPr>
        <p:txBody>
          <a:bodyPr anchor="t">
            <a:normAutofit/>
          </a:bodyPr>
          <a:lstStyle/>
          <a:p>
            <a:pPr marL="0" indent="0" algn="just">
              <a:lnSpc>
                <a:spcPct val="90000"/>
              </a:lnSpc>
              <a:buNone/>
            </a:pPr>
            <a:r>
              <a:rPr lang="en-IN" sz="1400" dirty="0">
                <a:effectLst/>
                <a:latin typeface="Arial" panose="020B0604020202020204" pitchFamily="34" charset="0"/>
                <a:ea typeface="Times New Roman" panose="02020603050405020304" pitchFamily="18" charset="0"/>
              </a:rPr>
              <a:t>The first activity is </a:t>
            </a:r>
            <a:r>
              <a:rPr lang="en-IN" sz="1400" b="1" i="1" dirty="0">
                <a:effectLst/>
                <a:latin typeface="Arial" panose="020B0604020202020204" pitchFamily="34" charset="0"/>
                <a:ea typeface="Times New Roman" panose="02020603050405020304" pitchFamily="18" charset="0"/>
              </a:rPr>
              <a:t>“Inbound Logistics”</a:t>
            </a:r>
            <a:r>
              <a:rPr lang="en-IN" sz="1400" dirty="0">
                <a:effectLst/>
                <a:latin typeface="Arial" panose="020B0604020202020204" pitchFamily="34" charset="0"/>
                <a:ea typeface="Times New Roman" panose="02020603050405020304" pitchFamily="18" charset="0"/>
              </a:rPr>
              <a:t> where British Airways would have to focus on aspects such as “managing inventory control”, and “receiving and warehousing raw materials” for providing superior service. </a:t>
            </a:r>
            <a:r>
              <a:rPr lang="en-IN" sz="1400" b="1" i="1" dirty="0">
                <a:effectLst/>
                <a:latin typeface="Arial" panose="020B0604020202020204" pitchFamily="34" charset="0"/>
                <a:ea typeface="Times New Roman" panose="02020603050405020304" pitchFamily="18" charset="0"/>
              </a:rPr>
              <a:t>“Operations”</a:t>
            </a:r>
            <a:r>
              <a:rPr lang="en-IN" sz="1400" dirty="0">
                <a:effectLst/>
                <a:latin typeface="Arial" panose="020B0604020202020204" pitchFamily="34" charset="0"/>
                <a:ea typeface="Times New Roman" panose="02020603050405020304" pitchFamily="18" charset="0"/>
              </a:rPr>
              <a:t> activity includes the necessary procedure of turning the raw materials into finished service for granting brand value for the organisation in the market.  </a:t>
            </a:r>
            <a:r>
              <a:rPr lang="en-IN" sz="1400" b="1" i="1" dirty="0">
                <a:effectLst/>
                <a:latin typeface="Arial" panose="020B0604020202020204" pitchFamily="34" charset="0"/>
                <a:ea typeface="Times New Roman" panose="02020603050405020304" pitchFamily="18" charset="0"/>
              </a:rPr>
              <a:t>“Outbound logistics”</a:t>
            </a:r>
            <a:r>
              <a:rPr lang="en-IN" sz="1400" dirty="0">
                <a:effectLst/>
                <a:latin typeface="Arial" panose="020B0604020202020204" pitchFamily="34" charset="0"/>
                <a:ea typeface="Times New Roman" panose="02020603050405020304" pitchFamily="18" charset="0"/>
              </a:rPr>
              <a:t> focus on maintaining an effective distribution and storage system for delivering top-quality service to customers (</a:t>
            </a:r>
            <a:r>
              <a:rPr lang="en-IN" sz="1400" dirty="0" err="1">
                <a:effectLst/>
                <a:highlight>
                  <a:srgbClr val="FFFFFF"/>
                </a:highlight>
                <a:latin typeface="Arial" panose="020B0604020202020204" pitchFamily="34" charset="0"/>
                <a:ea typeface="Times New Roman" panose="02020603050405020304" pitchFamily="18" charset="0"/>
              </a:rPr>
              <a:t>Faroukhi</a:t>
            </a:r>
            <a:r>
              <a:rPr lang="en-IN" sz="1400" dirty="0">
                <a:effectLst/>
                <a:highlight>
                  <a:srgbClr val="FFFFFF"/>
                </a:highlight>
                <a:latin typeface="Arial" panose="020B0604020202020204" pitchFamily="34" charset="0"/>
                <a:ea typeface="Times New Roman" panose="02020603050405020304" pitchFamily="18" charset="0"/>
              </a:rPr>
              <a:t> </a:t>
            </a:r>
            <a:r>
              <a:rPr lang="en-IN" sz="1400" i="1" dirty="0">
                <a:effectLst/>
                <a:highlight>
                  <a:srgbClr val="FFFFFF"/>
                </a:highlight>
                <a:latin typeface="Arial" panose="020B0604020202020204" pitchFamily="34" charset="0"/>
                <a:ea typeface="Times New Roman" panose="02020603050405020304" pitchFamily="18" charset="0"/>
              </a:rPr>
              <a:t>et al., </a:t>
            </a:r>
            <a:r>
              <a:rPr lang="en-IN" sz="1400" dirty="0">
                <a:effectLst/>
                <a:highlight>
                  <a:srgbClr val="FFFFFF"/>
                </a:highlight>
                <a:latin typeface="Arial" panose="020B0604020202020204" pitchFamily="34" charset="0"/>
                <a:ea typeface="Times New Roman" panose="02020603050405020304" pitchFamily="18" charset="0"/>
              </a:rPr>
              <a:t>2020</a:t>
            </a:r>
            <a:r>
              <a:rPr lang="en-IN" sz="1400" dirty="0">
                <a:effectLst/>
                <a:latin typeface="Arial" panose="020B0604020202020204" pitchFamily="34" charset="0"/>
                <a:ea typeface="Times New Roman" panose="02020603050405020304" pitchFamily="18" charset="0"/>
              </a:rPr>
              <a:t>). In the case of </a:t>
            </a:r>
            <a:r>
              <a:rPr lang="en-IN" sz="1400" b="1" i="1" dirty="0">
                <a:effectLst/>
                <a:latin typeface="Arial" panose="020B0604020202020204" pitchFamily="34" charset="0"/>
                <a:ea typeface="Times New Roman" panose="02020603050405020304" pitchFamily="18" charset="0"/>
              </a:rPr>
              <a:t>“Marketing and Sales”</a:t>
            </a:r>
            <a:r>
              <a:rPr lang="en-IN" sz="1400" dirty="0">
                <a:effectLst/>
                <a:latin typeface="Arial" panose="020B0604020202020204" pitchFamily="34" charset="0"/>
                <a:ea typeface="Times New Roman" panose="02020603050405020304" pitchFamily="18" charset="0"/>
              </a:rPr>
              <a:t> British Airway focuses on print media, paper media, television, radio advertisement, social media and others for marketing its service to more customers. </a:t>
            </a:r>
            <a:r>
              <a:rPr lang="en-IN" sz="1400" b="1" i="1" dirty="0">
                <a:effectLst/>
                <a:latin typeface="Arial" panose="020B0604020202020204" pitchFamily="34" charset="0"/>
                <a:ea typeface="Times New Roman" panose="02020603050405020304" pitchFamily="18" charset="0"/>
              </a:rPr>
              <a:t>“Service” </a:t>
            </a:r>
            <a:r>
              <a:rPr lang="en-IN" sz="1400" dirty="0">
                <a:effectLst/>
                <a:latin typeface="Arial" panose="020B0604020202020204" pitchFamily="34" charset="0"/>
                <a:ea typeface="Times New Roman" panose="02020603050405020304" pitchFamily="18" charset="0"/>
              </a:rPr>
              <a:t>is the most vital activity for British Airways which would determine the aspect of profitability in the market of Bolivia. </a:t>
            </a:r>
            <a:endParaRPr lang="en-GB" sz="1400" dirty="0">
              <a:effectLst/>
              <a:latin typeface="Arial" panose="020B0604020202020204" pitchFamily="34" charset="0"/>
              <a:ea typeface="Arial" panose="020B0604020202020204" pitchFamily="34" charset="0"/>
            </a:endParaRPr>
          </a:p>
          <a:p>
            <a:pPr marL="0" indent="0">
              <a:lnSpc>
                <a:spcPct val="90000"/>
              </a:lnSpc>
              <a:buNone/>
            </a:pPr>
            <a:endParaRPr lang="en-GB" sz="1000" dirty="0"/>
          </a:p>
        </p:txBody>
      </p:sp>
      <p:pic>
        <p:nvPicPr>
          <p:cNvPr id="6" name="image2.png">
            <a:extLst>
              <a:ext uri="{FF2B5EF4-FFF2-40B4-BE49-F238E27FC236}">
                <a16:creationId xmlns:a16="http://schemas.microsoft.com/office/drawing/2014/main" id="{488A5CA1-2C72-273F-B0BE-FBEF535EDCFB}"/>
              </a:ext>
            </a:extLst>
          </p:cNvPr>
          <p:cNvPicPr/>
          <p:nvPr/>
        </p:nvPicPr>
        <p:blipFill>
          <a:blip r:embed="rId3"/>
          <a:stretch>
            <a:fillRect/>
          </a:stretch>
        </p:blipFill>
        <p:spPr>
          <a:xfrm>
            <a:off x="5262033" y="1597468"/>
            <a:ext cx="6240990" cy="322971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7" name="Content Placeholder 2">
            <a:extLst>
              <a:ext uri="{FF2B5EF4-FFF2-40B4-BE49-F238E27FC236}">
                <a16:creationId xmlns:a16="http://schemas.microsoft.com/office/drawing/2014/main" id="{352DAF52-A00C-712B-2514-28C9758F2CC3}"/>
              </a:ext>
            </a:extLst>
          </p:cNvPr>
          <p:cNvSpPr txBox="1">
            <a:spLocks/>
          </p:cNvSpPr>
          <p:nvPr/>
        </p:nvSpPr>
        <p:spPr>
          <a:xfrm>
            <a:off x="7836250" y="4993113"/>
            <a:ext cx="5500188" cy="1028126"/>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gn="just">
              <a:lnSpc>
                <a:spcPct val="150000"/>
              </a:lnSpc>
              <a:buNone/>
            </a:pPr>
            <a:r>
              <a:rPr lang="en-IN" sz="1000" b="1" dirty="0">
                <a:effectLst/>
                <a:latin typeface="Arial" panose="020B0604020202020204" pitchFamily="34" charset="0"/>
                <a:ea typeface="Times New Roman" panose="02020603050405020304" pitchFamily="18" charset="0"/>
              </a:rPr>
              <a:t>Figure 2: Value Chain Analysis </a:t>
            </a:r>
            <a:endParaRPr lang="en-GB" sz="1000" b="1" dirty="0">
              <a:latin typeface="Arial" panose="020B0604020202020204" pitchFamily="34" charset="0"/>
              <a:ea typeface="Times New Roman" panose="02020603050405020304" pitchFamily="18" charset="0"/>
            </a:endParaRPr>
          </a:p>
          <a:p>
            <a:pPr marL="0" indent="0" algn="just">
              <a:lnSpc>
                <a:spcPct val="150000"/>
              </a:lnSpc>
              <a:buNone/>
            </a:pPr>
            <a:r>
              <a:rPr lang="en-IN" sz="1000" dirty="0">
                <a:effectLst/>
                <a:latin typeface="Arial" panose="020B0604020202020204" pitchFamily="34" charset="0"/>
                <a:ea typeface="Times New Roman" panose="02020603050405020304" pitchFamily="18" charset="0"/>
              </a:rPr>
              <a:t>(Source: </a:t>
            </a:r>
            <a:r>
              <a:rPr lang="en-IN" sz="1000" dirty="0">
                <a:solidFill>
                  <a:srgbClr val="222222"/>
                </a:solidFill>
                <a:effectLst/>
                <a:highlight>
                  <a:srgbClr val="FFFFFF"/>
                </a:highlight>
                <a:latin typeface="Arial" panose="020B0604020202020204" pitchFamily="34" charset="0"/>
                <a:ea typeface="Times New Roman" panose="02020603050405020304" pitchFamily="18" charset="0"/>
              </a:rPr>
              <a:t>McLeod </a:t>
            </a:r>
            <a:r>
              <a:rPr lang="en-IN" sz="1000" i="1" dirty="0">
                <a:solidFill>
                  <a:srgbClr val="222222"/>
                </a:solidFill>
                <a:effectLst/>
                <a:highlight>
                  <a:srgbClr val="FFFFFF"/>
                </a:highlight>
                <a:latin typeface="Arial" panose="020B0604020202020204" pitchFamily="34" charset="0"/>
                <a:ea typeface="Times New Roman" panose="02020603050405020304" pitchFamily="18" charset="0"/>
              </a:rPr>
              <a:t>et al., </a:t>
            </a:r>
            <a:r>
              <a:rPr lang="en-IN" sz="1000" dirty="0">
                <a:solidFill>
                  <a:srgbClr val="222222"/>
                </a:solidFill>
                <a:effectLst/>
                <a:highlight>
                  <a:srgbClr val="FFFFFF"/>
                </a:highlight>
                <a:latin typeface="Arial" panose="020B0604020202020204" pitchFamily="34" charset="0"/>
                <a:ea typeface="Times New Roman" panose="02020603050405020304" pitchFamily="18" charset="0"/>
              </a:rPr>
              <a:t>2019</a:t>
            </a:r>
            <a:r>
              <a:rPr lang="en-IN" sz="1000" dirty="0">
                <a:effectLst/>
                <a:latin typeface="Arial" panose="020B0604020202020204" pitchFamily="34" charset="0"/>
                <a:ea typeface="Times New Roman" panose="02020603050405020304" pitchFamily="18" charset="0"/>
              </a:rPr>
              <a:t>)</a:t>
            </a:r>
            <a:endParaRPr lang="en-GB" sz="10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733543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62AE7-9145-E325-54E5-3A687BF60B84}"/>
              </a:ext>
            </a:extLst>
          </p:cNvPr>
          <p:cNvSpPr>
            <a:spLocks noGrp="1"/>
          </p:cNvSpPr>
          <p:nvPr>
            <p:ph type="title"/>
          </p:nvPr>
        </p:nvSpPr>
        <p:spPr/>
        <p:txBody>
          <a:bodyPr/>
          <a:lstStyle/>
          <a:p>
            <a:r>
              <a:rPr lang="en-IN" sz="2400" b="1" i="1" dirty="0">
                <a:effectLst/>
                <a:latin typeface="Arial" panose="020B0604020202020204" pitchFamily="34" charset="0"/>
                <a:ea typeface="Times New Roman" panose="02020603050405020304" pitchFamily="18" charset="0"/>
              </a:rPr>
              <a:t>Secondary Activities </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5190D74-06EC-BA1B-781B-9EC8F9D146FD}"/>
              </a:ext>
            </a:extLst>
          </p:cNvPr>
          <p:cNvSpPr>
            <a:spLocks noGrp="1"/>
          </p:cNvSpPr>
          <p:nvPr>
            <p:ph idx="1"/>
          </p:nvPr>
        </p:nvSpPr>
        <p:spPr/>
        <p:txBody>
          <a:bodyPr/>
          <a:lstStyle/>
          <a:p>
            <a:r>
              <a:rPr lang="en-IN" sz="1800" b="1" i="1" dirty="0">
                <a:effectLst/>
                <a:latin typeface="Arial" panose="020B0604020202020204" pitchFamily="34" charset="0"/>
                <a:ea typeface="Times New Roman" panose="02020603050405020304" pitchFamily="18" charset="0"/>
              </a:rPr>
              <a:t>“Procurement”</a:t>
            </a:r>
            <a:r>
              <a:rPr lang="en-IN" sz="1800" dirty="0">
                <a:effectLst/>
                <a:latin typeface="Arial" panose="020B0604020202020204" pitchFamily="34" charset="0"/>
                <a:ea typeface="Times New Roman" panose="02020603050405020304" pitchFamily="18" charset="0"/>
              </a:rPr>
              <a:t> is the first activity, which indicates the gathering of necessary inputs for maintaining a smooth delivery of service to customers. It is helpful in keeping a controlled check within the firm. The </a:t>
            </a:r>
            <a:r>
              <a:rPr lang="en-IN" sz="1800" b="1" i="1" dirty="0">
                <a:effectLst/>
                <a:latin typeface="Arial" panose="020B0604020202020204" pitchFamily="34" charset="0"/>
                <a:ea typeface="Times New Roman" panose="02020603050405020304" pitchFamily="18" charset="0"/>
              </a:rPr>
              <a:t>“Human Resource Management”</a:t>
            </a:r>
            <a:r>
              <a:rPr lang="en-IN" sz="1800" dirty="0">
                <a:effectLst/>
                <a:latin typeface="Arial" panose="020B0604020202020204" pitchFamily="34" charset="0"/>
                <a:ea typeface="Times New Roman" panose="02020603050405020304" pitchFamily="18" charset="0"/>
              </a:rPr>
              <a:t> will look to master the aspect of recruiting and hiring talent skillset of individuals in Bolivia in the organisation who can play a decisive role in profit maximisation (</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Franco and </a:t>
            </a:r>
            <a:r>
              <a:rPr lang="en-IN" sz="1800" dirty="0" err="1">
                <a:solidFill>
                  <a:srgbClr val="222222"/>
                </a:solidFill>
                <a:effectLst/>
                <a:highlight>
                  <a:srgbClr val="FFFFFF"/>
                </a:highlight>
                <a:latin typeface="Arial" panose="020B0604020202020204" pitchFamily="34" charset="0"/>
                <a:ea typeface="Times New Roman" panose="02020603050405020304" pitchFamily="18" charset="0"/>
              </a:rPr>
              <a:t>Groesser</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 2021</a:t>
            </a:r>
            <a:r>
              <a:rPr lang="en-IN" sz="1800" dirty="0">
                <a:effectLst/>
                <a:latin typeface="Arial" panose="020B0604020202020204" pitchFamily="34" charset="0"/>
                <a:ea typeface="Times New Roman" panose="02020603050405020304" pitchFamily="18" charset="0"/>
              </a:rPr>
              <a:t>). </a:t>
            </a:r>
            <a:r>
              <a:rPr lang="en-IN" sz="1800" b="1" i="1" dirty="0">
                <a:effectLst/>
                <a:latin typeface="Arial" panose="020B0604020202020204" pitchFamily="34" charset="0"/>
                <a:ea typeface="Times New Roman" panose="02020603050405020304" pitchFamily="18" charset="0"/>
              </a:rPr>
              <a:t>“Infrastructure”</a:t>
            </a:r>
            <a:r>
              <a:rPr lang="en-IN" sz="1800" dirty="0">
                <a:effectLst/>
                <a:latin typeface="Arial" panose="020B0604020202020204" pitchFamily="34" charset="0"/>
                <a:ea typeface="Times New Roman" panose="02020603050405020304" pitchFamily="18" charset="0"/>
              </a:rPr>
              <a:t> takes into account aspects such as </a:t>
            </a:r>
            <a:r>
              <a:rPr lang="en-IN" sz="1800" b="1" i="1" dirty="0">
                <a:effectLst/>
                <a:latin typeface="Arial" panose="020B0604020202020204" pitchFamily="34" charset="0"/>
                <a:ea typeface="Times New Roman" panose="02020603050405020304" pitchFamily="18" charset="0"/>
              </a:rPr>
              <a:t>“accounting functions”, “administrative functions” </a:t>
            </a:r>
            <a:r>
              <a:rPr lang="en-IN" sz="1800" dirty="0">
                <a:effectLst/>
                <a:latin typeface="Arial" panose="020B0604020202020204" pitchFamily="34" charset="0"/>
                <a:ea typeface="Times New Roman" panose="02020603050405020304" pitchFamily="18" charset="0"/>
              </a:rPr>
              <a:t>and others without which the business can not prosper in Bolivia. </a:t>
            </a:r>
            <a:r>
              <a:rPr lang="en-IN" sz="1800" b="1" i="1" dirty="0">
                <a:effectLst/>
                <a:latin typeface="Arial" panose="020B0604020202020204" pitchFamily="34" charset="0"/>
                <a:ea typeface="Times New Roman" panose="02020603050405020304" pitchFamily="18" charset="0"/>
              </a:rPr>
              <a:t>“Technological development”</a:t>
            </a:r>
            <a:r>
              <a:rPr lang="en-IN" sz="1800" dirty="0">
                <a:effectLst/>
                <a:latin typeface="Arial" panose="020B0604020202020204" pitchFamily="34" charset="0"/>
                <a:ea typeface="Times New Roman" panose="02020603050405020304" pitchFamily="18" charset="0"/>
              </a:rPr>
              <a:t> activity would initiate the usage of technology for enhancing operational efficiency within British Airways effectively. </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2692192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F8D5C46-63E5-40C5-A208-4B2189FA10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4A42B4ED-376E-46C3-8BB2-EAFC660D1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94E0795D-42C3-4DFD-AEB0-286A1CF14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A2ACED1B-99D0-4C14-B63B-963889DCD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5C5D324F-33A3-4C66-BFE5-1742CA4E5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EC572FC8-A465-4BA3-BA4D-2EC538C0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66CC2B15-8E3B-4CFF-99E4-5B4E4D8CF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F0A7E6E8-DBC8-7D39-F356-E8362E50B51D}"/>
              </a:ext>
            </a:extLst>
          </p:cNvPr>
          <p:cNvSpPr>
            <a:spLocks noGrp="1"/>
          </p:cNvSpPr>
          <p:nvPr>
            <p:ph type="title"/>
          </p:nvPr>
        </p:nvSpPr>
        <p:spPr>
          <a:xfrm>
            <a:off x="1484312" y="685800"/>
            <a:ext cx="4278928" cy="1263073"/>
          </a:xfrm>
        </p:spPr>
        <p:txBody>
          <a:bodyPr>
            <a:normAutofit/>
          </a:bodyPr>
          <a:lstStyle/>
          <a:p>
            <a:pPr>
              <a:lnSpc>
                <a:spcPct val="90000"/>
              </a:lnSpc>
            </a:pPr>
            <a:r>
              <a:rPr lang="en-IN" sz="2800" b="1" dirty="0">
                <a:effectLst/>
                <a:latin typeface="Arial" panose="020B0604020202020204" pitchFamily="34" charset="0"/>
                <a:cs typeface="Arial" panose="020B0604020202020204" pitchFamily="34" charset="0"/>
              </a:rPr>
              <a:t>Porter's five forces</a:t>
            </a:r>
            <a:br>
              <a:rPr lang="en-GB" b="1" dirty="0">
                <a:effectLst/>
                <a:latin typeface="Times New Roman" panose="02020603050405020304" pitchFamily="18"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1511842-ED52-EAF7-AA9D-F6A37E950DA6}"/>
              </a:ext>
            </a:extLst>
          </p:cNvPr>
          <p:cNvSpPr>
            <a:spLocks noGrp="1"/>
          </p:cNvSpPr>
          <p:nvPr>
            <p:ph idx="1"/>
          </p:nvPr>
        </p:nvSpPr>
        <p:spPr>
          <a:xfrm>
            <a:off x="1484310" y="1607127"/>
            <a:ext cx="4278929" cy="4987637"/>
          </a:xfrm>
        </p:spPr>
        <p:txBody>
          <a:bodyPr>
            <a:normAutofit/>
          </a:bodyPr>
          <a:lstStyle/>
          <a:p>
            <a:pPr algn="just">
              <a:lnSpc>
                <a:spcPct val="90000"/>
              </a:lnSpc>
            </a:pPr>
            <a:r>
              <a:rPr lang="en-IN" sz="1800" dirty="0">
                <a:effectLst/>
                <a:latin typeface="Arial" panose="020B0604020202020204" pitchFamily="34" charset="0"/>
                <a:ea typeface="Arial" panose="020B0604020202020204" pitchFamily="34" charset="0"/>
              </a:rPr>
              <a:t>Porter’s Five Forces Framework 3 assists industry analysis and helps to identify industry attractiveness in terms of five competitive forces: (</a:t>
            </a:r>
            <a:r>
              <a:rPr lang="en-IN" sz="1800" dirty="0" err="1">
                <a:effectLst/>
                <a:latin typeface="Arial" panose="020B0604020202020204" pitchFamily="34" charset="0"/>
                <a:ea typeface="Arial" panose="020B0604020202020204" pitchFamily="34" charset="0"/>
              </a:rPr>
              <a:t>i</a:t>
            </a:r>
            <a:r>
              <a:rPr lang="en-IN" sz="1800" dirty="0">
                <a:effectLst/>
                <a:latin typeface="Arial" panose="020B0604020202020204" pitchFamily="34" charset="0"/>
                <a:ea typeface="Arial" panose="020B0604020202020204" pitchFamily="34" charset="0"/>
              </a:rPr>
              <a:t>) extent of rivalry between competitors; (ii) threat of entry; (iii) threat of substitutes; (iv) power of buyers; and (v) power of suppliers.</a:t>
            </a:r>
            <a:br>
              <a:rPr lang="en-IN" sz="1800" dirty="0">
                <a:effectLst/>
                <a:latin typeface="Arial" panose="020B0604020202020204" pitchFamily="34" charset="0"/>
                <a:ea typeface="Arial" panose="020B0604020202020204" pitchFamily="34" charset="0"/>
              </a:rPr>
            </a:br>
            <a:r>
              <a:rPr lang="en-IN" sz="1800" dirty="0">
                <a:effectLst/>
                <a:latin typeface="Arial" panose="020B0604020202020204" pitchFamily="34" charset="0"/>
                <a:ea typeface="Arial" panose="020B0604020202020204" pitchFamily="34" charset="0"/>
              </a:rPr>
              <a:t>Whittington, R, et al.(2019,p.64) </a:t>
            </a:r>
            <a:endParaRPr lang="en-GB" sz="1800" dirty="0">
              <a:effectLst/>
              <a:latin typeface="Arial" panose="020B0604020202020204" pitchFamily="34" charset="0"/>
              <a:ea typeface="Arial" panose="020B0604020202020204" pitchFamily="34" charset="0"/>
            </a:endParaRPr>
          </a:p>
          <a:p>
            <a:pPr algn="just">
              <a:lnSpc>
                <a:spcPct val="90000"/>
              </a:lnSpc>
            </a:pPr>
            <a:r>
              <a:rPr lang="en-IN" sz="1800" dirty="0">
                <a:effectLst/>
                <a:latin typeface="Arial" panose="020B0604020202020204" pitchFamily="34" charset="0"/>
                <a:ea typeface="Times New Roman" panose="02020603050405020304" pitchFamily="18" charset="0"/>
              </a:rPr>
              <a:t>It is a useful tool for business organisations that help them analyse the strength related to competing in their current competitive environment in the market. In Bolivia, British Airways would have to follow these forces, which </a:t>
            </a:r>
            <a:r>
              <a:rPr lang="en-IN" sz="1800" dirty="0">
                <a:latin typeface="Arial" panose="020B0604020202020204" pitchFamily="34" charset="0"/>
                <a:ea typeface="Times New Roman" panose="02020603050405020304" pitchFamily="18" charset="0"/>
              </a:rPr>
              <a:t>are stated within the diagram:</a:t>
            </a:r>
            <a:endParaRPr lang="en-GB" sz="1800" dirty="0">
              <a:effectLst/>
              <a:latin typeface="Arial" panose="020B0604020202020204" pitchFamily="34" charset="0"/>
              <a:ea typeface="Arial" panose="020B0604020202020204" pitchFamily="34" charset="0"/>
            </a:endParaRPr>
          </a:p>
          <a:p>
            <a:pPr>
              <a:lnSpc>
                <a:spcPct val="90000"/>
              </a:lnSpc>
            </a:pPr>
            <a:endParaRPr lang="en-GB" sz="1300" dirty="0"/>
          </a:p>
        </p:txBody>
      </p:sp>
      <p:sp>
        <p:nvSpPr>
          <p:cNvPr id="17" name="Rounded Rectangle 16">
            <a:extLst>
              <a:ext uri="{FF2B5EF4-FFF2-40B4-BE49-F238E27FC236}">
                <a16:creationId xmlns:a16="http://schemas.microsoft.com/office/drawing/2014/main" id="{63A60C88-7443-4827-9241-5019758CB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1.png">
            <a:extLst>
              <a:ext uri="{FF2B5EF4-FFF2-40B4-BE49-F238E27FC236}">
                <a16:creationId xmlns:a16="http://schemas.microsoft.com/office/drawing/2014/main" id="{56FFF765-84D4-A4F3-8DAA-84A10EA5896C}"/>
              </a:ext>
            </a:extLst>
          </p:cNvPr>
          <p:cNvPicPr/>
          <p:nvPr/>
        </p:nvPicPr>
        <p:blipFill>
          <a:blip r:embed="rId3"/>
          <a:stretch>
            <a:fillRect/>
          </a:stretch>
        </p:blipFill>
        <p:spPr>
          <a:xfrm>
            <a:off x="6434407" y="1079087"/>
            <a:ext cx="4744154" cy="4412063"/>
          </a:xfrm>
          <a:prstGeom prst="rect">
            <a:avLst/>
          </a:prstGeom>
        </p:spPr>
      </p:pic>
    </p:spTree>
    <p:extLst>
      <p:ext uri="{BB962C8B-B14F-4D97-AF65-F5344CB8AC3E}">
        <p14:creationId xmlns:p14="http://schemas.microsoft.com/office/powerpoint/2010/main" val="970910303"/>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6FD3D-C97F-CFC1-B007-396719DFCBA2}"/>
              </a:ext>
            </a:extLst>
          </p:cNvPr>
          <p:cNvSpPr>
            <a:spLocks noGrp="1"/>
          </p:cNvSpPr>
          <p:nvPr>
            <p:ph type="title"/>
          </p:nvPr>
        </p:nvSpPr>
        <p:spPr/>
        <p:txBody>
          <a:bodyPr/>
          <a:lstStyle/>
          <a:p>
            <a:r>
              <a:rPr lang="en-IN" sz="2800" b="1" kern="0" dirty="0">
                <a:effectLst/>
                <a:latin typeface="Arial" panose="020B0604020202020204" pitchFamily="34" charset="0"/>
                <a:cs typeface="Arial" panose="020B0604020202020204" pitchFamily="34" charset="0"/>
              </a:rPr>
              <a:t>Conclusion </a:t>
            </a:r>
            <a:br>
              <a:rPr lang="en-GB" sz="1800" b="1" kern="0" dirty="0">
                <a:effectLst/>
                <a:latin typeface="Times New Roman" panose="02020603050405020304" pitchFamily="18"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2F6B768-2ADA-F9F3-086B-33191791F025}"/>
              </a:ext>
            </a:extLst>
          </p:cNvPr>
          <p:cNvSpPr>
            <a:spLocks noGrp="1"/>
          </p:cNvSpPr>
          <p:nvPr>
            <p:ph idx="1"/>
          </p:nvPr>
        </p:nvSpPr>
        <p:spPr/>
        <p:txBody>
          <a:bodyPr/>
          <a:lstStyle/>
          <a:p>
            <a:pPr marL="0" indent="0" algn="just">
              <a:buNone/>
            </a:pPr>
            <a:r>
              <a:rPr lang="en-IN" sz="2000" dirty="0">
                <a:effectLst/>
                <a:latin typeface="Arial" panose="020B0604020202020204" pitchFamily="34" charset="0"/>
                <a:ea typeface="Times New Roman" panose="02020603050405020304" pitchFamily="18" charset="0"/>
              </a:rPr>
              <a:t>It can be concluded that in Bolivia British Airways would need to become more efficacious in executing its airline operations effectively. At the same time, the organisation would have to assess the external environment more keenly for identifying relevant opportunities for profit maximisation. It would make a significant impact on the profitability of the business. Moreover, aspects such as corporate governance, cultural sensitivity, and business strategy would have to be monitored closely by the senior management of the firm for it to become more effective. Along with this, recommendations stated abode would also be necessary for the organisation to become more systematic in the future in the Bolivian market. </a:t>
            </a:r>
            <a:endParaRPr lang="en-GB" sz="2000" dirty="0">
              <a:effectLst/>
              <a:latin typeface="Arial" panose="020B0604020202020204" pitchFamily="34" charset="0"/>
              <a:ea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0219369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35</TotalTime>
  <Words>1844</Words>
  <Application>Microsoft Office PowerPoint</Application>
  <PresentationFormat>Widescreen</PresentationFormat>
  <Paragraphs>44</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Corbel</vt:lpstr>
      <vt:lpstr>Times New Roman</vt:lpstr>
      <vt:lpstr>Parallax</vt:lpstr>
      <vt:lpstr>THE GLOBAL BUSINESS ENVIRONMENT  </vt:lpstr>
      <vt:lpstr>Introduction </vt:lpstr>
      <vt:lpstr>Introduction of the selected developing country </vt:lpstr>
      <vt:lpstr>Theoretical applications of the business environment of the selected country </vt:lpstr>
      <vt:lpstr>PowerPoint Presentation</vt:lpstr>
      <vt:lpstr>PowerPoint Presentation</vt:lpstr>
      <vt:lpstr>PowerPoint Presentation</vt:lpstr>
      <vt:lpstr>Porter's diamond model </vt:lpstr>
      <vt:lpstr>PowerPoint Presentation</vt:lpstr>
      <vt:lpstr>PowerPoint Presentation</vt:lpstr>
      <vt:lpstr>Primary Activities</vt:lpstr>
      <vt:lpstr>Secondary Activities  </vt:lpstr>
      <vt:lpstr>Porter's five forces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GLOBAL BUSINESS ENVIRONMENT  </dc:title>
  <dc:creator>Aurel Muntean</dc:creator>
  <cp:lastModifiedBy>Aurel Muntean</cp:lastModifiedBy>
  <cp:revision>1</cp:revision>
  <dcterms:created xsi:type="dcterms:W3CDTF">2023-05-01T19:44:00Z</dcterms:created>
  <dcterms:modified xsi:type="dcterms:W3CDTF">2023-05-01T20:19:52Z</dcterms:modified>
</cp:coreProperties>
</file>