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319" r:id="rId2"/>
    <p:sldId id="309" r:id="rId3"/>
    <p:sldId id="308" r:id="rId4"/>
    <p:sldId id="316" r:id="rId5"/>
    <p:sldId id="310" r:id="rId6"/>
    <p:sldId id="313" r:id="rId7"/>
    <p:sldId id="314" r:id="rId8"/>
    <p:sldId id="315" r:id="rId9"/>
    <p:sldId id="282" r:id="rId10"/>
    <p:sldId id="292" r:id="rId11"/>
    <p:sldId id="276" r:id="rId12"/>
    <p:sldId id="285" r:id="rId13"/>
    <p:sldId id="317" r:id="rId14"/>
    <p:sldId id="270" r:id="rId15"/>
    <p:sldId id="271" r:id="rId16"/>
    <p:sldId id="274" r:id="rId17"/>
    <p:sldId id="275" r:id="rId18"/>
    <p:sldId id="318" r:id="rId19"/>
  </p:sldIdLst>
  <p:sldSz cx="9144000" cy="6858000" type="screen4x3"/>
  <p:notesSz cx="6858000" cy="9144000"/>
  <p:custDataLst>
    <p:tags r:id="rId22"/>
  </p:custDataLst>
  <p:defaultTextStyle>
    <a:defPPr>
      <a:defRPr lang="en-US"/>
    </a:defPPr>
    <a:lvl1pPr algn="l" rtl="0" fontAlgn="base">
      <a:spcBef>
        <a:spcPct val="0"/>
      </a:spcBef>
      <a:spcAft>
        <a:spcPct val="0"/>
      </a:spcAft>
      <a:defRPr sz="2800" b="1" kern="1200">
        <a:solidFill>
          <a:schemeClr val="tx1"/>
        </a:solidFill>
        <a:latin typeface="Arial" pitchFamily="34" charset="0"/>
        <a:ea typeface="+mn-ea"/>
        <a:cs typeface="+mn-cs"/>
      </a:defRPr>
    </a:lvl1pPr>
    <a:lvl2pPr marL="457200" algn="l" rtl="0" fontAlgn="base">
      <a:spcBef>
        <a:spcPct val="0"/>
      </a:spcBef>
      <a:spcAft>
        <a:spcPct val="0"/>
      </a:spcAft>
      <a:defRPr sz="2800" b="1" kern="1200">
        <a:solidFill>
          <a:schemeClr val="tx1"/>
        </a:solidFill>
        <a:latin typeface="Arial" pitchFamily="34" charset="0"/>
        <a:ea typeface="+mn-ea"/>
        <a:cs typeface="+mn-cs"/>
      </a:defRPr>
    </a:lvl2pPr>
    <a:lvl3pPr marL="914400" algn="l" rtl="0" fontAlgn="base">
      <a:spcBef>
        <a:spcPct val="0"/>
      </a:spcBef>
      <a:spcAft>
        <a:spcPct val="0"/>
      </a:spcAft>
      <a:defRPr sz="2800" b="1" kern="1200">
        <a:solidFill>
          <a:schemeClr val="tx1"/>
        </a:solidFill>
        <a:latin typeface="Arial" pitchFamily="34" charset="0"/>
        <a:ea typeface="+mn-ea"/>
        <a:cs typeface="+mn-cs"/>
      </a:defRPr>
    </a:lvl3pPr>
    <a:lvl4pPr marL="1371600" algn="l" rtl="0" fontAlgn="base">
      <a:spcBef>
        <a:spcPct val="0"/>
      </a:spcBef>
      <a:spcAft>
        <a:spcPct val="0"/>
      </a:spcAft>
      <a:defRPr sz="2800" b="1" kern="1200">
        <a:solidFill>
          <a:schemeClr val="tx1"/>
        </a:solidFill>
        <a:latin typeface="Arial" pitchFamily="34" charset="0"/>
        <a:ea typeface="+mn-ea"/>
        <a:cs typeface="+mn-cs"/>
      </a:defRPr>
    </a:lvl4pPr>
    <a:lvl5pPr marL="1828800" algn="l" rtl="0" fontAlgn="base">
      <a:spcBef>
        <a:spcPct val="0"/>
      </a:spcBef>
      <a:spcAft>
        <a:spcPct val="0"/>
      </a:spcAft>
      <a:defRPr sz="2800" b="1" kern="1200">
        <a:solidFill>
          <a:schemeClr val="tx1"/>
        </a:solidFill>
        <a:latin typeface="Arial" pitchFamily="34" charset="0"/>
        <a:ea typeface="+mn-ea"/>
        <a:cs typeface="+mn-cs"/>
      </a:defRPr>
    </a:lvl5pPr>
    <a:lvl6pPr marL="2286000" algn="l" defTabSz="914400" rtl="0" eaLnBrk="1" latinLnBrk="0" hangingPunct="1">
      <a:defRPr sz="2800" b="1" kern="1200">
        <a:solidFill>
          <a:schemeClr val="tx1"/>
        </a:solidFill>
        <a:latin typeface="Arial" pitchFamily="34" charset="0"/>
        <a:ea typeface="+mn-ea"/>
        <a:cs typeface="+mn-cs"/>
      </a:defRPr>
    </a:lvl6pPr>
    <a:lvl7pPr marL="2743200" algn="l" defTabSz="914400" rtl="0" eaLnBrk="1" latinLnBrk="0" hangingPunct="1">
      <a:defRPr sz="2800" b="1" kern="1200">
        <a:solidFill>
          <a:schemeClr val="tx1"/>
        </a:solidFill>
        <a:latin typeface="Arial" pitchFamily="34" charset="0"/>
        <a:ea typeface="+mn-ea"/>
        <a:cs typeface="+mn-cs"/>
      </a:defRPr>
    </a:lvl7pPr>
    <a:lvl8pPr marL="3200400" algn="l" defTabSz="914400" rtl="0" eaLnBrk="1" latinLnBrk="0" hangingPunct="1">
      <a:defRPr sz="2800" b="1" kern="1200">
        <a:solidFill>
          <a:schemeClr val="tx1"/>
        </a:solidFill>
        <a:latin typeface="Arial" pitchFamily="34" charset="0"/>
        <a:ea typeface="+mn-ea"/>
        <a:cs typeface="+mn-cs"/>
      </a:defRPr>
    </a:lvl8pPr>
    <a:lvl9pPr marL="3657600" algn="l" defTabSz="914400" rtl="0" eaLnBrk="1" latinLnBrk="0" hangingPunct="1">
      <a:defRPr sz="2800" b="1"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016">
          <p15:clr>
            <a:srgbClr val="A4A3A4"/>
          </p15:clr>
        </p15:guide>
        <p15:guide id="2" orient="horz" pos="672">
          <p15:clr>
            <a:srgbClr val="A4A3A4"/>
          </p15:clr>
        </p15:guide>
        <p15:guide id="3" orient="horz" pos="480">
          <p15:clr>
            <a:srgbClr val="A4A3A4"/>
          </p15:clr>
        </p15:guide>
        <p15:guide id="4" orient="horz" pos="288">
          <p15:clr>
            <a:srgbClr val="A4A3A4"/>
          </p15:clr>
        </p15:guide>
        <p15:guide id="5" orient="horz" pos="3744">
          <p15:clr>
            <a:srgbClr val="A4A3A4"/>
          </p15:clr>
        </p15:guide>
        <p15:guide id="6" orient="horz" pos="876">
          <p15:clr>
            <a:srgbClr val="A4A3A4"/>
          </p15:clr>
        </p15:guide>
        <p15:guide id="7" pos="2880">
          <p15:clr>
            <a:srgbClr val="A4A3A4"/>
          </p15:clr>
        </p15:guide>
        <p15:guide id="8" pos="144">
          <p15:clr>
            <a:srgbClr val="A4A3A4"/>
          </p15:clr>
        </p15:guide>
        <p15:guide id="9" pos="336">
          <p15:clr>
            <a:srgbClr val="A4A3A4"/>
          </p15:clr>
        </p15:guide>
        <p15:guide id="10" pos="528">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a" lastIdx="7" clrIdx="0"/>
  <p:cmAuthor id="1" name="Lw-dlf" initials="0" lastIdx="1" clrIdx="1"/>
  <p:cmAuthor id="2" name="lw-dlf" initials="Q" lastIdx="1"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CCFFFF"/>
    <a:srgbClr val="99FFCC"/>
    <a:srgbClr val="FFCC99"/>
    <a:srgbClr val="99FF99"/>
    <a:srgbClr val="6666FF"/>
    <a:srgbClr val="6699FF"/>
    <a:srgbClr val="0066CC"/>
    <a:srgbClr val="FFFF99"/>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5249" autoAdjust="0"/>
  </p:normalViewPr>
  <p:slideViewPr>
    <p:cSldViewPr showGuides="1">
      <p:cViewPr varScale="1">
        <p:scale>
          <a:sx n="106" d="100"/>
          <a:sy n="106" d="100"/>
        </p:scale>
        <p:origin x="1164" y="126"/>
      </p:cViewPr>
      <p:guideLst>
        <p:guide orient="horz" pos="2016"/>
        <p:guide orient="horz" pos="672"/>
        <p:guide orient="horz" pos="480"/>
        <p:guide orient="horz" pos="288"/>
        <p:guide orient="horz" pos="3744"/>
        <p:guide orient="horz" pos="876"/>
        <p:guide pos="2880"/>
        <p:guide pos="144"/>
        <p:guide pos="336"/>
        <p:guide pos="528"/>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howGuides="1">
      <p:cViewPr varScale="1">
        <p:scale>
          <a:sx n="85" d="100"/>
          <a:sy n="85" d="100"/>
        </p:scale>
        <p:origin x="-3786"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gs" Target="tags/tag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1026"/>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atin typeface="Times New Roman" pitchFamily="18" charset="0"/>
              </a:defRPr>
            </a:lvl1pPr>
          </a:lstStyle>
          <a:p>
            <a:endParaRPr lang="en-US"/>
          </a:p>
        </p:txBody>
      </p:sp>
      <p:sp>
        <p:nvSpPr>
          <p:cNvPr id="37891" name="Rectangle 1027"/>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atin typeface="Times New Roman" pitchFamily="18" charset="0"/>
              </a:defRPr>
            </a:lvl1pPr>
          </a:lstStyle>
          <a:p>
            <a:endParaRPr lang="en-US"/>
          </a:p>
        </p:txBody>
      </p:sp>
      <p:sp>
        <p:nvSpPr>
          <p:cNvPr id="37892" name="Rectangle 1028"/>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atin typeface="Times New Roman" pitchFamily="18" charset="0"/>
              </a:defRPr>
            </a:lvl1pPr>
          </a:lstStyle>
          <a:p>
            <a:endParaRPr lang="en-US"/>
          </a:p>
        </p:txBody>
      </p:sp>
      <p:sp>
        <p:nvSpPr>
          <p:cNvPr id="37893" name="Rectangle 1029"/>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atin typeface="Times New Roman" pitchFamily="18" charset="0"/>
              </a:defRPr>
            </a:lvl1pPr>
          </a:lstStyle>
          <a:p>
            <a:fld id="{C7E6BAFE-8308-474F-84A4-046428342664}" type="slidenum">
              <a:rPr lang="en-US"/>
              <a:pPr/>
              <a:t>‹#›</a:t>
            </a:fld>
            <a:endParaRPr lang="en-US"/>
          </a:p>
        </p:txBody>
      </p:sp>
    </p:spTree>
    <p:extLst>
      <p:ext uri="{BB962C8B-B14F-4D97-AF65-F5344CB8AC3E}">
        <p14:creationId xmlns:p14="http://schemas.microsoft.com/office/powerpoint/2010/main" val="14749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a:latin typeface="Times New Roman" pitchFamily="18" charset="0"/>
              </a:defRPr>
            </a:lvl1pPr>
          </a:lstStyle>
          <a:p>
            <a:endParaRPr lang="en-US"/>
          </a:p>
        </p:txBody>
      </p:sp>
      <p:sp>
        <p:nvSpPr>
          <p:cNvPr id="4301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a:latin typeface="Times New Roman" pitchFamily="18" charset="0"/>
              </a:defRPr>
            </a:lvl1pPr>
          </a:lstStyle>
          <a:p>
            <a:endParaRPr lang="en-US"/>
          </a:p>
        </p:txBody>
      </p:sp>
      <p:sp>
        <p:nvSpPr>
          <p:cNvPr id="4301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301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301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a:latin typeface="Times New Roman" pitchFamily="18" charset="0"/>
              </a:defRPr>
            </a:lvl1pPr>
          </a:lstStyle>
          <a:p>
            <a:endParaRPr lang="en-US"/>
          </a:p>
        </p:txBody>
      </p:sp>
      <p:sp>
        <p:nvSpPr>
          <p:cNvPr id="4301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atin typeface="Times New Roman" pitchFamily="18" charset="0"/>
              </a:defRPr>
            </a:lvl1pPr>
          </a:lstStyle>
          <a:p>
            <a:fld id="{6F56629B-9053-4485-BE90-BB01351A886B}" type="slidenum">
              <a:rPr lang="en-US"/>
              <a:pPr/>
              <a:t>‹#›</a:t>
            </a:fld>
            <a:endParaRPr lang="en-US"/>
          </a:p>
        </p:txBody>
      </p:sp>
    </p:spTree>
    <p:extLst>
      <p:ext uri="{BB962C8B-B14F-4D97-AF65-F5344CB8AC3E}">
        <p14:creationId xmlns:p14="http://schemas.microsoft.com/office/powerpoint/2010/main" val="135388130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lvl="0">
              <a:defRPr/>
            </a:pPr>
            <a:r>
              <a:rPr lang="en-US" sz="1200" b="1" i="0" baseline="0" dirty="0" smtClean="0">
                <a:latin typeface="Arial" pitchFamily="34" charset="0"/>
              </a:rPr>
              <a:t>Figure 4.1  This chapter examines product and service innovation</a:t>
            </a:r>
          </a:p>
          <a:p>
            <a:pPr eaLnBrk="1" hangingPunct="1"/>
            <a:endParaRPr lang="en-GB" dirty="0" smtClean="0"/>
          </a:p>
        </p:txBody>
      </p:sp>
      <p:sp>
        <p:nvSpPr>
          <p:cNvPr id="35844" name="Slide Number Placeholder 3"/>
          <p:cNvSpPr>
            <a:spLocks noGrp="1"/>
          </p:cNvSpPr>
          <p:nvPr>
            <p:ph type="sldNum" sz="quarter" idx="5"/>
          </p:nvPr>
        </p:nvSpPr>
        <p:spPr>
          <a:noFill/>
        </p:spPr>
        <p:txBody>
          <a:bodyPr/>
          <a:lstStyle/>
          <a:p>
            <a:fld id="{4989652C-EA08-4A74-BA28-A1ADB37D6756}" type="slidenum">
              <a:rPr lang="en-US" smtClean="0"/>
              <a:pPr/>
              <a:t>2</a:t>
            </a:fld>
            <a:endParaRPr lang="en-US"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2D3B0839-D00F-411F-A1B3-D61A90817C4B}" type="slidenum">
              <a:rPr lang="en-GB" smtClean="0"/>
              <a:pPr>
                <a:defRPr/>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56629B-9053-4485-BE90-BB01351A886B}"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pPr eaLnBrk="1" hangingPunct="1"/>
            <a:endParaRPr lang="en-GB" dirty="0" smtClean="0"/>
          </a:p>
        </p:txBody>
      </p:sp>
      <p:sp>
        <p:nvSpPr>
          <p:cNvPr id="37892" name="Slide Number Placeholder 3"/>
          <p:cNvSpPr>
            <a:spLocks noGrp="1"/>
          </p:cNvSpPr>
          <p:nvPr>
            <p:ph type="sldNum" sz="quarter" idx="5"/>
          </p:nvPr>
        </p:nvSpPr>
        <p:spPr>
          <a:noFill/>
        </p:spPr>
        <p:txBody>
          <a:bodyPr/>
          <a:lstStyle/>
          <a:p>
            <a:fld id="{D02F24D3-B4E3-4D8F-B0B9-6B84A23651D1}" type="slidenum">
              <a:rPr lang="en-US" smtClean="0"/>
              <a:pPr/>
              <a:t>5</a:t>
            </a:fld>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F56629B-9053-4485-BE90-BB01351A886B}"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pitchFamily="34" charset="0"/>
                <a:ea typeface="+mn-ea"/>
                <a:cs typeface="+mn-cs"/>
              </a:rPr>
              <a:t>Figure 4.4  The Henderson–Clark model</a:t>
            </a:r>
          </a:p>
        </p:txBody>
      </p:sp>
      <p:sp>
        <p:nvSpPr>
          <p:cNvPr id="4" name="Slide Number Placeholder 3"/>
          <p:cNvSpPr>
            <a:spLocks noGrp="1"/>
          </p:cNvSpPr>
          <p:nvPr>
            <p:ph type="sldNum" sz="quarter" idx="10"/>
          </p:nvPr>
        </p:nvSpPr>
        <p:spPr/>
        <p:txBody>
          <a:bodyPr/>
          <a:lstStyle/>
          <a:p>
            <a:fld id="{6F56629B-9053-4485-BE90-BB01351A886B}" type="slidenum">
              <a:rPr lang="en-US" smtClean="0"/>
              <a:pPr/>
              <a:t>7</a:t>
            </a:fld>
            <a:endParaRPr lang="en-US"/>
          </a:p>
        </p:txBody>
      </p:sp>
    </p:spTree>
    <p:extLst>
      <p:ext uri="{BB962C8B-B14F-4D97-AF65-F5344CB8AC3E}">
        <p14:creationId xmlns:p14="http://schemas.microsoft.com/office/powerpoint/2010/main" val="4185895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i="0" baseline="0" dirty="0" smtClean="0">
                <a:latin typeface="Arial" pitchFamily="34" charset="0"/>
              </a:rPr>
              <a:t>Figure 4.5  The design activity is itself a process</a:t>
            </a:r>
          </a:p>
          <a:p>
            <a:endParaRPr lang="en-IN" b="1" i="0" baseline="0" dirty="0">
              <a:latin typeface="Arial" pitchFamily="34" charset="0"/>
            </a:endParaRPr>
          </a:p>
        </p:txBody>
      </p:sp>
      <p:sp>
        <p:nvSpPr>
          <p:cNvPr id="4" name="Slide Number Placeholder 3"/>
          <p:cNvSpPr>
            <a:spLocks noGrp="1"/>
          </p:cNvSpPr>
          <p:nvPr>
            <p:ph type="sldNum" sz="quarter" idx="10"/>
          </p:nvPr>
        </p:nvSpPr>
        <p:spPr/>
        <p:txBody>
          <a:bodyPr/>
          <a:lstStyle/>
          <a:p>
            <a:fld id="{6F56629B-9053-4485-BE90-BB01351A886B}" type="slidenum">
              <a:rPr lang="en-US" smtClean="0"/>
              <a:pPr/>
              <a:t>8</a:t>
            </a:fld>
            <a:endParaRPr lang="en-US"/>
          </a:p>
        </p:txBody>
      </p:sp>
    </p:spTree>
    <p:extLst>
      <p:ext uri="{BB962C8B-B14F-4D97-AF65-F5344CB8AC3E}">
        <p14:creationId xmlns:p14="http://schemas.microsoft.com/office/powerpoint/2010/main" val="3094592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56629B-9053-4485-BE90-BB01351A886B}" type="slidenum">
              <a:rPr lang="en-US" smtClean="0"/>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56629B-9053-4485-BE90-BB01351A886B}"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4.8  The design funnel – progressively reducing the number of possibilities until the final design is reached</a:t>
            </a:r>
          </a:p>
          <a:p>
            <a:endParaRPr lang="en-GB" b="1" i="0" baseline="0" dirty="0">
              <a:latin typeface="Arial" pitchFamily="34" charset="0"/>
            </a:endParaRPr>
          </a:p>
        </p:txBody>
      </p:sp>
      <p:sp>
        <p:nvSpPr>
          <p:cNvPr id="4" name="Slide Number Placeholder 3"/>
          <p:cNvSpPr>
            <a:spLocks noGrp="1"/>
          </p:cNvSpPr>
          <p:nvPr>
            <p:ph type="sldNum" sz="quarter" idx="10"/>
          </p:nvPr>
        </p:nvSpPr>
        <p:spPr/>
        <p:txBody>
          <a:bodyPr/>
          <a:lstStyle/>
          <a:p>
            <a:fld id="{6F56629B-9053-4485-BE90-BB01351A886B}" type="slidenum">
              <a:rPr lang="en-US" smtClean="0"/>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pitchFamily="34" charset="0"/>
                <a:ea typeface="+mn-ea"/>
                <a:cs typeface="+mn-cs"/>
              </a:rPr>
              <a:t>Figure 4.9  The component structure of a remote mouse</a:t>
            </a:r>
            <a:endParaRPr kumimoji="0" lang="en-US" sz="1200" b="1" i="0" u="none" strike="noStrike" kern="1200" cap="none" spc="0" normalizeH="0" baseline="0" noProof="0" dirty="0">
              <a:ln>
                <a:noFill/>
              </a:ln>
              <a:solidFill>
                <a:srgbClr val="000000"/>
              </a:solidFill>
              <a:effectLst/>
              <a:uLnTx/>
              <a:uFillTx/>
              <a:latin typeface="Arial" pitchFamily="34" charset="0"/>
              <a:ea typeface="+mn-ea"/>
              <a:cs typeface="+mn-cs"/>
            </a:endParaRPr>
          </a:p>
        </p:txBody>
      </p:sp>
      <p:sp>
        <p:nvSpPr>
          <p:cNvPr id="4" name="Slide Number Placeholder 3"/>
          <p:cNvSpPr>
            <a:spLocks noGrp="1"/>
          </p:cNvSpPr>
          <p:nvPr>
            <p:ph type="sldNum" sz="quarter" idx="10"/>
          </p:nvPr>
        </p:nvSpPr>
        <p:spPr/>
        <p:txBody>
          <a:bodyPr/>
          <a:lstStyle/>
          <a:p>
            <a:fld id="{6F56629B-9053-4485-BE90-BB01351A886B}"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b="1" i="0" baseline="0" dirty="0" smtClean="0">
                <a:latin typeface="Arial" pitchFamily="34" charset="0"/>
              </a:rPr>
              <a:t>Figure 4.10  QFD matrix for a promotional USB data storage stick</a:t>
            </a:r>
          </a:p>
          <a:p>
            <a:endParaRPr lang="en-IN" b="1" i="0" baseline="0" dirty="0">
              <a:latin typeface="Arial" pitchFamily="34" charset="0"/>
            </a:endParaRPr>
          </a:p>
        </p:txBody>
      </p:sp>
      <p:sp>
        <p:nvSpPr>
          <p:cNvPr id="4" name="Slide Number Placeholder 3"/>
          <p:cNvSpPr>
            <a:spLocks noGrp="1"/>
          </p:cNvSpPr>
          <p:nvPr>
            <p:ph type="sldNum" sz="quarter" idx="10"/>
          </p:nvPr>
        </p:nvSpPr>
        <p:spPr/>
        <p:txBody>
          <a:bodyPr/>
          <a:lstStyle/>
          <a:p>
            <a:fld id="{6F56629B-9053-4485-BE90-BB01351A886B}" type="slidenum">
              <a:rPr lang="en-US" smtClean="0"/>
              <a:pPr/>
              <a:t>13</a:t>
            </a:fld>
            <a:endParaRPr lang="en-US"/>
          </a:p>
        </p:txBody>
      </p:sp>
    </p:spTree>
    <p:extLst>
      <p:ext uri="{BB962C8B-B14F-4D97-AF65-F5344CB8AC3E}">
        <p14:creationId xmlns:p14="http://schemas.microsoft.com/office/powerpoint/2010/main" val="36521054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200" b="1" i="0" u="none" strike="noStrike" kern="1200" cap="none" spc="0" normalizeH="0" baseline="0" noProof="0" dirty="0" smtClean="0">
                <a:ln>
                  <a:noFill/>
                </a:ln>
                <a:solidFill>
                  <a:srgbClr val="000000"/>
                </a:solidFill>
                <a:effectLst/>
                <a:uLnTx/>
                <a:uFillTx/>
                <a:latin typeface="Arial" pitchFamily="34" charset="0"/>
                <a:ea typeface="+mn-ea"/>
                <a:cs typeface="+mn-cs"/>
              </a:rPr>
              <a:t>Figure 4.6  Delay in time to market of new innovations not only reduces and delays revenues, but also increases the costs of development. The combination of both of these effects usually delays the financial break-even point far more than the delay in the launch</a:t>
            </a:r>
          </a:p>
          <a:p>
            <a:endParaRPr lang="en-GB" sz="1200" b="1" i="0" baseline="0" dirty="0"/>
          </a:p>
        </p:txBody>
      </p:sp>
      <p:sp>
        <p:nvSpPr>
          <p:cNvPr id="4" name="Slide Number Placeholder 3"/>
          <p:cNvSpPr>
            <a:spLocks noGrp="1"/>
          </p:cNvSpPr>
          <p:nvPr>
            <p:ph type="sldNum" sz="quarter" idx="10"/>
          </p:nvPr>
        </p:nvSpPr>
        <p:spPr/>
        <p:txBody>
          <a:bodyPr/>
          <a:lstStyle/>
          <a:p>
            <a:fld id="{6F56629B-9053-4485-BE90-BB01351A886B}"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solidFill>
                  <a:srgbClr val="007FA3"/>
                </a:solidFill>
                <a:latin typeface="Arial" pitchFamily="34" charset="0"/>
              </a:rPr>
              <a:t>Figure 4.11 (a)  Sequential arrangement of the stages in the design activity; (b) Simultaneous arrangement of the stages in the design activity</a:t>
            </a:r>
          </a:p>
        </p:txBody>
      </p:sp>
      <p:sp>
        <p:nvSpPr>
          <p:cNvPr id="4" name="Slide Number Placeholder 3"/>
          <p:cNvSpPr>
            <a:spLocks noGrp="1"/>
          </p:cNvSpPr>
          <p:nvPr>
            <p:ph type="sldNum" sz="quarter" idx="10"/>
          </p:nvPr>
        </p:nvSpPr>
        <p:spPr/>
        <p:txBody>
          <a:bodyPr/>
          <a:lstStyle/>
          <a:p>
            <a:fld id="{6F56629B-9053-4485-BE90-BB01351A886B}"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56629B-9053-4485-BE90-BB01351A886B}"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F56629B-9053-4485-BE90-BB01351A886B}"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374243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a:prstGeom prst="rect">
            <a:avLst/>
          </a:prstGeo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a:prstGeom prst="rect">
            <a:avLst/>
          </a:prstGeo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a:prstGeom prst="rect">
            <a:avLst/>
          </a:prstGeo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a:prstGeom prst="rect">
            <a:avLst/>
          </a:prstGeo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solidFill>
                <a:srgbClr val="000000"/>
              </a:solidFill>
            </a:endParaRPr>
          </a:p>
        </p:txBody>
      </p:sp>
      <p:sp>
        <p:nvSpPr>
          <p:cNvPr id="4" name="Date Placeholder 3"/>
          <p:cNvSpPr>
            <a:spLocks noGrp="1"/>
          </p:cNvSpPr>
          <p:nvPr>
            <p:ph type="dt" sz="half" idx="11"/>
          </p:nvPr>
        </p:nvSpPr>
        <p:spPr>
          <a:xfrm>
            <a:off x="6335713" y="113072"/>
            <a:ext cx="2133600" cy="182880"/>
          </a:xfrm>
          <a:prstGeom prst="rect">
            <a:avLst/>
          </a:prstGeom>
        </p:spPr>
        <p:txBody>
          <a:bodyPr/>
          <a:lstStyle/>
          <a:p>
            <a:fld id="{A9DF6EFB-3F44-496C-A842-1E0B3D3B975A}" type="datetimeFigureOut">
              <a:rPr lang="en-US" smtClean="0">
                <a:solidFill>
                  <a:srgbClr val="000000"/>
                </a:solidFill>
              </a:rPr>
              <a:pPr/>
              <a:t>11/7/2017</a:t>
            </a:fld>
            <a:endParaRPr lang="en-US" dirty="0">
              <a:solidFill>
                <a:srgbClr val="000000"/>
              </a:solidFill>
            </a:endParaRPr>
          </a:p>
        </p:txBody>
      </p:sp>
      <p:sp>
        <p:nvSpPr>
          <p:cNvPr id="5" name="Slide Number Placeholder 4"/>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mtClean="0">
                <a:solidFill>
                  <a:srgbClr val="000000"/>
                </a:solidFill>
              </a:rPr>
              <a:pPr/>
              <a:t>‹#›</a:t>
            </a:fld>
            <a:endParaRPr lang="en-US" dirty="0">
              <a:solidFill>
                <a:srgbClr val="000000"/>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1011972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algn="r" fontAlgn="auto">
              <a:spcBef>
                <a:spcPts val="0"/>
              </a:spcBef>
              <a:spcAft>
                <a:spcPts val="0"/>
              </a:spcAft>
              <a:defRPr/>
            </a:pPr>
            <a:r>
              <a:rPr lang="en-US" altLang="en-US" sz="700" b="1" dirty="0" smtClean="0">
                <a:solidFill>
                  <a:srgbClr val="000000"/>
                </a:solidFill>
                <a:ea typeface="Verdana" panose="020B0604030504040204" pitchFamily="34" charset="0"/>
                <a:cs typeface="Verdana" panose="020B0604030504040204" pitchFamily="34" charset="0"/>
              </a:rPr>
              <a:t>Copyright © 2016, 2013, 2010 Pearson Education, Inc. All Rights Reserved</a:t>
            </a:r>
          </a:p>
        </p:txBody>
      </p:sp>
      <p:pic>
        <p:nvPicPr>
          <p:cNvPr id="4" name="Picture 3" descr="Pearson Logo"/>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ExN2OpHWMGo"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gif"/></Relationships>
</file>

<file path=ppt/slides/_rels/slide1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362200"/>
            <a:ext cx="7772400" cy="1470025"/>
          </a:xfrm>
        </p:spPr>
        <p:txBody>
          <a:bodyPr/>
          <a:lstStyle/>
          <a:p>
            <a:r>
              <a:rPr lang="en-GB" dirty="0" smtClean="0">
                <a:latin typeface="Arial Black" panose="020B0A04020102020204" pitchFamily="34" charset="0"/>
              </a:rPr>
              <a:t>Product and Service Innovation </a:t>
            </a:r>
            <a:endParaRPr lang="en-GB" dirty="0">
              <a:latin typeface="Arial Black" panose="020B0A04020102020204" pitchFamily="34" charset="0"/>
            </a:endParaRPr>
          </a:p>
        </p:txBody>
      </p:sp>
    </p:spTree>
    <p:extLst>
      <p:ext uri="{BB962C8B-B14F-4D97-AF65-F5344CB8AC3E}">
        <p14:creationId xmlns:p14="http://schemas.microsoft.com/office/powerpoint/2010/main" val="4261615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Y:\08VOL4\Graphics\Powerpoint\PE_UK\PE522-SLACK\Final files\GIF\ch04\fig-4.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7133" y="1026160"/>
            <a:ext cx="8649734" cy="44094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9919" y="1268760"/>
            <a:ext cx="8336044" cy="4524315"/>
          </a:xfrm>
          <a:prstGeom prst="rect">
            <a:avLst/>
          </a:prstGeom>
          <a:noFill/>
        </p:spPr>
        <p:txBody>
          <a:bodyPr wrap="square" rtlCol="0">
            <a:spAutoFit/>
          </a:bodyPr>
          <a:lstStyle/>
          <a:p>
            <a:r>
              <a:rPr lang="en-US" sz="2400" b="0" i="1" dirty="0" smtClean="0"/>
              <a:t>In Chapter 4</a:t>
            </a:r>
            <a:r>
              <a:rPr lang="en-GB" sz="2400" b="0" i="1" dirty="0" smtClean="0"/>
              <a:t> – Product and service innovation </a:t>
            </a:r>
            <a:r>
              <a:rPr lang="en-US" sz="2400" b="0" i="1" dirty="0" smtClean="0"/>
              <a:t>– Slack et al. identify the following key questions…</a:t>
            </a:r>
          </a:p>
          <a:p>
            <a:endParaRPr lang="en-GB" sz="2400" b="0" dirty="0"/>
          </a:p>
          <a:p>
            <a:pPr marL="342900" indent="-342900">
              <a:lnSpc>
                <a:spcPct val="150000"/>
              </a:lnSpc>
              <a:buClr>
                <a:srgbClr val="FF0000"/>
              </a:buClr>
              <a:buFont typeface="Wingdings" charset="2"/>
              <a:buChar char="q"/>
            </a:pPr>
            <a:r>
              <a:rPr lang="en-US" sz="2400" b="0" dirty="0" smtClean="0"/>
              <a:t>What </a:t>
            </a:r>
            <a:r>
              <a:rPr lang="en-US" sz="2400" b="0" dirty="0"/>
              <a:t>is product and service innovation?</a:t>
            </a:r>
            <a:endParaRPr lang="en-GB" sz="2400" b="0" dirty="0"/>
          </a:p>
          <a:p>
            <a:pPr marL="342900" indent="-342900">
              <a:lnSpc>
                <a:spcPct val="150000"/>
              </a:lnSpc>
              <a:buClr>
                <a:srgbClr val="FF0000"/>
              </a:buClr>
              <a:buFont typeface="Wingdings" charset="2"/>
              <a:buChar char="q"/>
            </a:pPr>
            <a:r>
              <a:rPr lang="en-US" sz="2400" b="0" dirty="0" smtClean="0"/>
              <a:t>What is the strategic role of product and service innovation?</a:t>
            </a:r>
            <a:endParaRPr lang="en-GB" sz="2400" b="0" dirty="0" smtClean="0"/>
          </a:p>
          <a:p>
            <a:pPr marL="342900" indent="-342900">
              <a:lnSpc>
                <a:spcPct val="150000"/>
              </a:lnSpc>
              <a:buClr>
                <a:srgbClr val="FF0000"/>
              </a:buClr>
              <a:buFont typeface="Wingdings" charset="2"/>
              <a:buChar char="q"/>
            </a:pPr>
            <a:r>
              <a:rPr lang="en-US" sz="2400" b="0" dirty="0" smtClean="0"/>
              <a:t>What are the stages of product and service innovation?</a:t>
            </a:r>
            <a:endParaRPr lang="en-GB" sz="2400" b="0" dirty="0" smtClean="0"/>
          </a:p>
          <a:p>
            <a:pPr marL="342900" indent="-342900">
              <a:lnSpc>
                <a:spcPct val="150000"/>
              </a:lnSpc>
              <a:buClr>
                <a:srgbClr val="FF0000"/>
              </a:buClr>
              <a:buFont typeface="Wingdings" charset="2"/>
              <a:buChar char="q"/>
            </a:pPr>
            <a:r>
              <a:rPr lang="en-US" sz="2400" b="0" dirty="0" smtClean="0"/>
              <a:t>What are the benefits of interactive product and service innovation?</a:t>
            </a:r>
            <a:endParaRPr lang="en-GB" sz="2400" b="0" dirty="0" smtClean="0"/>
          </a:p>
        </p:txBody>
      </p:sp>
      <p:sp>
        <p:nvSpPr>
          <p:cNvPr id="3" name="TextBox 2"/>
          <p:cNvSpPr txBox="1"/>
          <p:nvPr/>
        </p:nvSpPr>
        <p:spPr>
          <a:xfrm>
            <a:off x="101483" y="69613"/>
            <a:ext cx="5636362" cy="523220"/>
          </a:xfrm>
          <a:prstGeom prst="rect">
            <a:avLst/>
          </a:prstGeom>
          <a:noFill/>
        </p:spPr>
        <p:txBody>
          <a:bodyPr wrap="square" rtlCol="0">
            <a:spAutoFit/>
          </a:bodyPr>
          <a:lstStyle/>
          <a:p>
            <a:r>
              <a:rPr lang="en-US" sz="2800" dirty="0" smtClean="0">
                <a:solidFill>
                  <a:srgbClr val="007FA3"/>
                </a:solidFill>
              </a:rPr>
              <a:t>Key questions</a:t>
            </a:r>
            <a:endParaRPr lang="en-GB" sz="2800" dirty="0" smtClean="0">
              <a:solidFill>
                <a:srgbClr val="007FA3"/>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p:nvPr/>
        </p:nvSpPr>
        <p:spPr>
          <a:xfrm>
            <a:off x="111208" y="56618"/>
            <a:ext cx="8727992" cy="1384995"/>
          </a:xfrm>
          <a:prstGeom prst="rect">
            <a:avLst/>
          </a:prstGeom>
          <a:noFill/>
        </p:spPr>
        <p:txBody>
          <a:bodyPr wrap="square" rtlCol="0">
            <a:spAutoFit/>
          </a:bodyPr>
          <a:lstStyle/>
          <a:p>
            <a:r>
              <a:rPr lang="en-US" dirty="0" smtClean="0">
                <a:solidFill>
                  <a:srgbClr val="007FA3"/>
                </a:solidFill>
              </a:rPr>
              <a:t>Figure 4.2  </a:t>
            </a:r>
            <a:br>
              <a:rPr lang="en-US" dirty="0" smtClean="0">
                <a:solidFill>
                  <a:srgbClr val="007FA3"/>
                </a:solidFill>
              </a:rPr>
            </a:br>
            <a:r>
              <a:rPr lang="en-US" dirty="0" smtClean="0">
                <a:solidFill>
                  <a:srgbClr val="007FA3"/>
                </a:solidFill>
              </a:rPr>
              <a:t>The relationship between creativity, innovation and design</a:t>
            </a:r>
            <a:endParaRPr lang="en-US" dirty="0">
              <a:solidFill>
                <a:srgbClr val="007FA3"/>
              </a:solidFill>
            </a:endParaRPr>
          </a:p>
        </p:txBody>
      </p:sp>
      <p:pic>
        <p:nvPicPr>
          <p:cNvPr id="2050" name="Picture 2" descr="Y:\08VOL4\Graphics\Powerpoint\PE_UK\PE522-SLACK\Final files\GIF\ch04\fig-4.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2101" y="2602230"/>
            <a:ext cx="8439798" cy="1817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5448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197421" y="117475"/>
            <a:ext cx="7074052" cy="430887"/>
          </a:xfrm>
          <a:prstGeom prst="rect">
            <a:avLst/>
          </a:prstGeom>
          <a:noFill/>
          <a:ln w="12700">
            <a:noFill/>
            <a:miter lim="800000"/>
            <a:headEnd/>
            <a:tailEnd/>
          </a:ln>
        </p:spPr>
        <p:txBody>
          <a:bodyPr wrap="none" lIns="0" tIns="0" rIns="0" bIns="0">
            <a:spAutoFit/>
          </a:bodyPr>
          <a:lstStyle/>
          <a:p>
            <a:pPr defTabSz="762000" eaLnBrk="0" hangingPunct="0"/>
            <a:r>
              <a:rPr lang="en-US" dirty="0">
                <a:solidFill>
                  <a:srgbClr val="007FA3"/>
                </a:solidFill>
              </a:rPr>
              <a:t>Nature and purpose of the design activity</a:t>
            </a:r>
          </a:p>
        </p:txBody>
      </p:sp>
      <p:grpSp>
        <p:nvGrpSpPr>
          <p:cNvPr id="2" name="Group 3"/>
          <p:cNvGrpSpPr>
            <a:grpSpLocks/>
          </p:cNvGrpSpPr>
          <p:nvPr/>
        </p:nvGrpSpPr>
        <p:grpSpPr bwMode="auto">
          <a:xfrm>
            <a:off x="539373" y="1628800"/>
            <a:ext cx="7880675" cy="830263"/>
            <a:chOff x="833" y="1334"/>
            <a:chExt cx="5672" cy="523"/>
          </a:xfrm>
          <a:solidFill>
            <a:schemeClr val="bg1">
              <a:alpha val="60000"/>
            </a:schemeClr>
          </a:solidFill>
          <a:scene3d>
            <a:camera prst="orthographicFront">
              <a:rot lat="0" lon="0" rev="0"/>
            </a:camera>
            <a:lightRig rig="balanced" dir="t">
              <a:rot lat="0" lon="0" rev="8700000"/>
            </a:lightRig>
          </a:scene3d>
        </p:grpSpPr>
        <p:sp>
          <p:nvSpPr>
            <p:cNvPr id="97284" name="Text Box 4"/>
            <p:cNvSpPr txBox="1">
              <a:spLocks noChangeArrowheads="1"/>
            </p:cNvSpPr>
            <p:nvPr/>
          </p:nvSpPr>
          <p:spPr bwMode="auto">
            <a:xfrm>
              <a:off x="1049" y="1334"/>
              <a:ext cx="5456" cy="523"/>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spcBef>
                  <a:spcPct val="50000"/>
                </a:spcBef>
                <a:defRPr/>
              </a:pPr>
              <a:r>
                <a:rPr lang="en-GB" sz="2400" b="0" i="1" dirty="0"/>
                <a:t>Products, services and the processes which produce them all have to be </a:t>
              </a:r>
              <a:r>
                <a:rPr lang="en-GB" sz="2400" b="0" i="1" dirty="0" smtClean="0"/>
                <a:t>designed.</a:t>
              </a:r>
              <a:endParaRPr lang="en-US" sz="2400" b="0" i="1" dirty="0"/>
            </a:p>
          </p:txBody>
        </p:sp>
        <p:sp>
          <p:nvSpPr>
            <p:cNvPr id="97285" name="Oval 5"/>
            <p:cNvSpPr>
              <a:spLocks noChangeArrowheads="1"/>
            </p:cNvSpPr>
            <p:nvPr/>
          </p:nvSpPr>
          <p:spPr bwMode="auto">
            <a:xfrm>
              <a:off x="833" y="1392"/>
              <a:ext cx="143" cy="141"/>
            </a:xfrm>
            <a:prstGeom prst="ellipse">
              <a:avLst/>
            </a:prstGeom>
            <a:solidFill>
              <a:srgbClr val="00B0F0"/>
            </a:solidFill>
            <a:ln w="9525">
              <a:noFill/>
              <a:round/>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sz="2400" i="1" dirty="0">
                <a:solidFill>
                  <a:schemeClr val="bg2">
                    <a:lumMod val="75000"/>
                  </a:schemeClr>
                </a:solidFill>
              </a:endParaRPr>
            </a:p>
          </p:txBody>
        </p:sp>
      </p:grpSp>
      <p:grpSp>
        <p:nvGrpSpPr>
          <p:cNvPr id="3" name="Group 6"/>
          <p:cNvGrpSpPr>
            <a:grpSpLocks/>
          </p:cNvGrpSpPr>
          <p:nvPr/>
        </p:nvGrpSpPr>
        <p:grpSpPr bwMode="auto">
          <a:xfrm>
            <a:off x="536259" y="3371130"/>
            <a:ext cx="7921120" cy="1570038"/>
            <a:chOff x="871" y="2054"/>
            <a:chExt cx="5248" cy="989"/>
          </a:xfrm>
          <a:solidFill>
            <a:schemeClr val="bg1">
              <a:alpha val="60000"/>
            </a:schemeClr>
          </a:solidFill>
          <a:scene3d>
            <a:camera prst="orthographicFront">
              <a:rot lat="0" lon="0" rev="0"/>
            </a:camera>
            <a:lightRig rig="balanced" dir="t">
              <a:rot lat="0" lon="0" rev="8700000"/>
            </a:lightRig>
          </a:scene3d>
        </p:grpSpPr>
        <p:sp>
          <p:nvSpPr>
            <p:cNvPr id="97287" name="Text Box 7"/>
            <p:cNvSpPr txBox="1">
              <a:spLocks noChangeArrowheads="1"/>
            </p:cNvSpPr>
            <p:nvPr/>
          </p:nvSpPr>
          <p:spPr bwMode="auto">
            <a:xfrm>
              <a:off x="1074" y="2054"/>
              <a:ext cx="5045" cy="989"/>
            </a:xfrm>
            <a:prstGeom prst="rect">
              <a:avLst/>
            </a:prstGeom>
            <a:grpFill/>
            <a:ln w="9525">
              <a:noFill/>
              <a:miter lim="800000"/>
              <a:headEnd/>
              <a:tailEnd/>
            </a:ln>
            <a:effectLst>
              <a:outerShdw blurRad="44450" dist="27940" dir="5400000" algn="ctr">
                <a:srgbClr val="000000">
                  <a:alpha val="32000"/>
                </a:srgbClr>
              </a:outerShdw>
            </a:effectLst>
            <a:sp3d>
              <a:bevelT w="190500" h="38100"/>
            </a:sp3d>
          </p:spPr>
          <p:txBody>
            <a:bodyPr>
              <a:spAutoFit/>
            </a:bodyPr>
            <a:lstStyle/>
            <a:p>
              <a:pPr>
                <a:spcBef>
                  <a:spcPct val="50000"/>
                </a:spcBef>
                <a:defRPr/>
              </a:pPr>
              <a:r>
                <a:rPr lang="en-GB" sz="2400" b="0" i="1" dirty="0"/>
                <a:t>Decisions taken during the design of a product or service will have an impact on the decisions taken during the design of the process which produces those products or services and vice versa.</a:t>
              </a:r>
              <a:endParaRPr lang="en-US" sz="2400" b="0" i="1" dirty="0"/>
            </a:p>
          </p:txBody>
        </p:sp>
        <p:sp>
          <p:nvSpPr>
            <p:cNvPr id="97288" name="Oval 8"/>
            <p:cNvSpPr>
              <a:spLocks noChangeArrowheads="1"/>
            </p:cNvSpPr>
            <p:nvPr/>
          </p:nvSpPr>
          <p:spPr bwMode="auto">
            <a:xfrm>
              <a:off x="871" y="2127"/>
              <a:ext cx="143" cy="141"/>
            </a:xfrm>
            <a:prstGeom prst="ellipse">
              <a:avLst/>
            </a:prstGeom>
            <a:solidFill>
              <a:srgbClr val="00B0F0"/>
            </a:solidFill>
            <a:ln w="9525">
              <a:noFill/>
              <a:round/>
              <a:headEnd/>
              <a:tailEnd/>
            </a:ln>
            <a:effectLst>
              <a:outerShdw blurRad="44450" dist="27940" dir="5400000" algn="ctr">
                <a:srgbClr val="000000">
                  <a:alpha val="32000"/>
                </a:srgbClr>
              </a:outerShdw>
            </a:effectLst>
            <a:sp3d>
              <a:bevelT w="190500" h="38100"/>
            </a:sp3d>
          </p:spPr>
          <p:txBody>
            <a:bodyPr wrap="none" anchor="ctr"/>
            <a:lstStyle/>
            <a:p>
              <a:pPr>
                <a:defRPr/>
              </a:pPr>
              <a:endParaRPr lang="en-GB" sz="2400" i="1" dirty="0">
                <a:solidFill>
                  <a:schemeClr val="bg2">
                    <a:lumMod val="75000"/>
                  </a:schemeClr>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extBox 35"/>
          <p:cNvSpPr txBox="1"/>
          <p:nvPr/>
        </p:nvSpPr>
        <p:spPr>
          <a:xfrm>
            <a:off x="108203" y="54226"/>
            <a:ext cx="8020489" cy="954107"/>
          </a:xfrm>
          <a:prstGeom prst="rect">
            <a:avLst/>
          </a:prstGeom>
          <a:noFill/>
        </p:spPr>
        <p:txBody>
          <a:bodyPr wrap="square" rtlCol="0">
            <a:spAutoFit/>
          </a:bodyPr>
          <a:lstStyle/>
          <a:p>
            <a:r>
              <a:rPr lang="en-US" dirty="0" smtClean="0">
                <a:solidFill>
                  <a:srgbClr val="007FA3"/>
                </a:solidFill>
              </a:rPr>
              <a:t>Figure 4.3</a:t>
            </a:r>
            <a:r>
              <a:rPr lang="en-US" dirty="0">
                <a:solidFill>
                  <a:srgbClr val="007FA3"/>
                </a:solidFill>
              </a:rPr>
              <a:t> </a:t>
            </a:r>
            <a:r>
              <a:rPr lang="en-US" dirty="0" smtClean="0">
                <a:solidFill>
                  <a:srgbClr val="007FA3"/>
                </a:solidFill>
              </a:rPr>
              <a:t> </a:t>
            </a:r>
            <a:br>
              <a:rPr lang="en-US" dirty="0" smtClean="0">
                <a:solidFill>
                  <a:srgbClr val="007FA3"/>
                </a:solidFill>
              </a:rPr>
            </a:br>
            <a:r>
              <a:rPr lang="en-US" dirty="0" smtClean="0">
                <a:solidFill>
                  <a:srgbClr val="007FA3"/>
                </a:solidFill>
              </a:rPr>
              <a:t>The S-shaped curve of innovation</a:t>
            </a:r>
            <a:endParaRPr lang="en-US" dirty="0">
              <a:solidFill>
                <a:srgbClr val="007FA3"/>
              </a:solidFill>
            </a:endParaRPr>
          </a:p>
        </p:txBody>
      </p:sp>
      <p:pic>
        <p:nvPicPr>
          <p:cNvPr id="3074" name="Picture 2" descr="Y:\08VOL4\Graphics\Powerpoint\PE_UK\PE522-SLACK\Final files\GIF\ch04\fig-4.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320" y="1981200"/>
            <a:ext cx="8592160" cy="29603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9" name="Rectangle 25"/>
          <p:cNvSpPr>
            <a:spLocks noChangeArrowheads="1"/>
          </p:cNvSpPr>
          <p:nvPr/>
        </p:nvSpPr>
        <p:spPr bwMode="auto">
          <a:xfrm>
            <a:off x="114300" y="53371"/>
            <a:ext cx="7850690" cy="523220"/>
          </a:xfrm>
          <a:prstGeom prst="rect">
            <a:avLst/>
          </a:prstGeom>
          <a:noFill/>
          <a:ln w="9525">
            <a:noFill/>
            <a:miter lim="800000"/>
            <a:headEnd/>
            <a:tailEnd/>
          </a:ln>
          <a:effectLst/>
          <a:scene3d>
            <a:camera prst="orthographicFront">
              <a:rot lat="0" lon="0" rev="0"/>
            </a:camera>
            <a:lightRig rig="balanced" dir="t">
              <a:rot lat="0" lon="0" rev="8700000"/>
            </a:lightRig>
          </a:scene3d>
          <a:sp3d>
            <a:bevelT w="190500" h="38100"/>
          </a:sp3d>
        </p:spPr>
        <p:txBody>
          <a:bodyPr wrap="square">
            <a:spAutoFit/>
          </a:bodyPr>
          <a:lstStyle/>
          <a:p>
            <a:r>
              <a:rPr lang="en-GB" dirty="0" smtClean="0">
                <a:solidFill>
                  <a:srgbClr val="007FA3"/>
                </a:solidFill>
                <a:cs typeface="Arial" pitchFamily="34" charset="0"/>
              </a:rPr>
              <a:t>Innovation in primary </a:t>
            </a:r>
            <a:r>
              <a:rPr lang="en-GB" dirty="0">
                <a:solidFill>
                  <a:srgbClr val="007FA3"/>
                </a:solidFill>
                <a:cs typeface="Arial" pitchFamily="34" charset="0"/>
              </a:rPr>
              <a:t>healthcare </a:t>
            </a:r>
            <a:r>
              <a:rPr lang="en-GB" dirty="0" smtClean="0">
                <a:solidFill>
                  <a:srgbClr val="007FA3"/>
                </a:solidFill>
                <a:cs typeface="Arial" pitchFamily="34" charset="0"/>
              </a:rPr>
              <a:t>example…</a:t>
            </a:r>
            <a:endParaRPr lang="en-GB" dirty="0">
              <a:solidFill>
                <a:srgbClr val="007FA3"/>
              </a:solidFill>
              <a:cs typeface="Arial" pitchFamily="34" charset="0"/>
            </a:endParaRPr>
          </a:p>
        </p:txBody>
      </p:sp>
      <p:pic>
        <p:nvPicPr>
          <p:cNvPr id="4098" name="Picture 2" descr="Y:\08VOL4\Graphics\Powerpoint\PE_UK\PE522-SLACK\Final files\GIF\ch04\fig-4.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799" y="845820"/>
            <a:ext cx="7763802" cy="52501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 Box 2"/>
          <p:cNvSpPr txBox="1">
            <a:spLocks noChangeArrowheads="1"/>
          </p:cNvSpPr>
          <p:nvPr/>
        </p:nvSpPr>
        <p:spPr bwMode="auto">
          <a:xfrm>
            <a:off x="114300" y="66674"/>
            <a:ext cx="8964488" cy="954107"/>
          </a:xfrm>
          <a:prstGeom prst="rect">
            <a:avLst/>
          </a:prstGeom>
          <a:noFill/>
          <a:ln w="9525">
            <a:noFill/>
            <a:miter lim="800000"/>
            <a:headEnd/>
            <a:tailEnd/>
          </a:ln>
        </p:spPr>
        <p:txBody>
          <a:bodyPr wrap="square">
            <a:spAutoFit/>
          </a:bodyPr>
          <a:lstStyle/>
          <a:p>
            <a:pPr eaLnBrk="0" hangingPunct="0">
              <a:spcBef>
                <a:spcPct val="50000"/>
              </a:spcBef>
            </a:pPr>
            <a:r>
              <a:rPr lang="en-US" dirty="0" smtClean="0">
                <a:solidFill>
                  <a:srgbClr val="007FA3"/>
                </a:solidFill>
                <a:cs typeface="Times New Roman" pitchFamily="18" charset="0"/>
              </a:rPr>
              <a:t>The </a:t>
            </a:r>
            <a:r>
              <a:rPr lang="en-US" dirty="0">
                <a:solidFill>
                  <a:srgbClr val="007FA3"/>
                </a:solidFill>
                <a:cs typeface="Times New Roman" pitchFamily="18" charset="0"/>
              </a:rPr>
              <a:t>product and service design </a:t>
            </a:r>
            <a:r>
              <a:rPr lang="en-US" dirty="0" smtClean="0">
                <a:solidFill>
                  <a:srgbClr val="007FA3"/>
                </a:solidFill>
                <a:cs typeface="Times New Roman" pitchFamily="18" charset="0"/>
              </a:rPr>
              <a:t>innovation activity </a:t>
            </a:r>
            <a:r>
              <a:rPr lang="en-US" dirty="0">
                <a:solidFill>
                  <a:srgbClr val="007FA3"/>
                </a:solidFill>
                <a:cs typeface="Times New Roman" pitchFamily="18" charset="0"/>
              </a:rPr>
              <a:t>as a process</a:t>
            </a:r>
            <a:endParaRPr lang="en-US" dirty="0">
              <a:solidFill>
                <a:srgbClr val="007FA3"/>
              </a:solidFill>
            </a:endParaRPr>
          </a:p>
        </p:txBody>
      </p:sp>
      <p:pic>
        <p:nvPicPr>
          <p:cNvPr id="5122" name="Picture 2" descr="Y:\08VOL4\Graphics\Powerpoint\PE_UK\PE522-SLACK\Final files\GIF\ch04\fig-4.5.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014" y="2024380"/>
            <a:ext cx="8445972" cy="29286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p:nvPr/>
        </p:nvSpPr>
        <p:spPr>
          <a:xfrm>
            <a:off x="108584" y="60688"/>
            <a:ext cx="8806816" cy="954107"/>
          </a:xfrm>
          <a:prstGeom prst="rect">
            <a:avLst/>
          </a:prstGeom>
          <a:noFill/>
        </p:spPr>
        <p:txBody>
          <a:bodyPr wrap="square" rtlCol="0">
            <a:spAutoFit/>
          </a:bodyPr>
          <a:lstStyle/>
          <a:p>
            <a:r>
              <a:rPr lang="en-US" dirty="0" smtClean="0">
                <a:solidFill>
                  <a:srgbClr val="007FA3"/>
                </a:solidFill>
              </a:rPr>
              <a:t>Figure 4.7</a:t>
            </a:r>
            <a:r>
              <a:rPr lang="en-US" dirty="0">
                <a:solidFill>
                  <a:srgbClr val="007FA3"/>
                </a:solidFill>
              </a:rPr>
              <a:t> </a:t>
            </a:r>
            <a:r>
              <a:rPr lang="en-US" dirty="0" smtClean="0">
                <a:solidFill>
                  <a:srgbClr val="007FA3"/>
                </a:solidFill>
              </a:rPr>
              <a:t> </a:t>
            </a:r>
            <a:br>
              <a:rPr lang="en-US" dirty="0" smtClean="0">
                <a:solidFill>
                  <a:srgbClr val="007FA3"/>
                </a:solidFill>
              </a:rPr>
            </a:br>
            <a:r>
              <a:rPr lang="en-US" dirty="0" smtClean="0">
                <a:solidFill>
                  <a:srgbClr val="007FA3"/>
                </a:solidFill>
              </a:rPr>
              <a:t>The stages of product/service design innovation</a:t>
            </a:r>
            <a:endParaRPr lang="en-US" dirty="0">
              <a:solidFill>
                <a:srgbClr val="007FA3"/>
              </a:solidFill>
            </a:endParaRPr>
          </a:p>
        </p:txBody>
      </p:sp>
      <p:pic>
        <p:nvPicPr>
          <p:cNvPr id="6146" name="Picture 2" descr="Y:\08VOL4\Graphics\Powerpoint\PE_UK\PE522-SLACK\Final files\GIF\ch04\fig-4.7.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5191" y="2880360"/>
            <a:ext cx="8533618" cy="9296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4" name="Text Box 4"/>
          <p:cNvSpPr txBox="1">
            <a:spLocks noChangeArrowheads="1"/>
          </p:cNvSpPr>
          <p:nvPr/>
        </p:nvSpPr>
        <p:spPr bwMode="auto">
          <a:xfrm>
            <a:off x="114923" y="62216"/>
            <a:ext cx="4464050" cy="519113"/>
          </a:xfrm>
          <a:prstGeom prst="rect">
            <a:avLst/>
          </a:prstGeom>
          <a:noFill/>
          <a:ln w="9525">
            <a:noFill/>
            <a:miter lim="800000"/>
            <a:headEnd/>
            <a:tailEnd/>
          </a:ln>
          <a:effectLst/>
        </p:spPr>
        <p:txBody>
          <a:bodyPr>
            <a:spAutoFit/>
          </a:bodyPr>
          <a:lstStyle/>
          <a:p>
            <a:pPr>
              <a:spcBef>
                <a:spcPct val="50000"/>
              </a:spcBef>
            </a:pPr>
            <a:r>
              <a:rPr lang="en-US" dirty="0">
                <a:solidFill>
                  <a:srgbClr val="007FA3"/>
                </a:solidFill>
              </a:rPr>
              <a:t>Concept </a:t>
            </a:r>
            <a:r>
              <a:rPr lang="en-US" dirty="0" smtClean="0">
                <a:solidFill>
                  <a:srgbClr val="007FA3"/>
                </a:solidFill>
              </a:rPr>
              <a:t>generation…</a:t>
            </a:r>
            <a:endParaRPr lang="en-US" dirty="0">
              <a:solidFill>
                <a:srgbClr val="007FA3"/>
              </a:solidFill>
            </a:endParaRPr>
          </a:p>
        </p:txBody>
      </p:sp>
      <p:grpSp>
        <p:nvGrpSpPr>
          <p:cNvPr id="71695" name="Group 15"/>
          <p:cNvGrpSpPr>
            <a:grpSpLocks/>
          </p:cNvGrpSpPr>
          <p:nvPr/>
        </p:nvGrpSpPr>
        <p:grpSpPr bwMode="auto">
          <a:xfrm>
            <a:off x="534988" y="1265237"/>
            <a:ext cx="7731125" cy="830263"/>
            <a:chOff x="487" y="872"/>
            <a:chExt cx="4870" cy="523"/>
          </a:xfrm>
        </p:grpSpPr>
        <p:sp>
          <p:nvSpPr>
            <p:cNvPr id="71685" name="Rectangle 5"/>
            <p:cNvSpPr>
              <a:spLocks noChangeArrowheads="1"/>
            </p:cNvSpPr>
            <p:nvPr/>
          </p:nvSpPr>
          <p:spPr bwMode="auto">
            <a:xfrm>
              <a:off x="685" y="872"/>
              <a:ext cx="4672" cy="523"/>
            </a:xfrm>
            <a:prstGeom prst="rect">
              <a:avLst/>
            </a:prstGeom>
            <a:noFill/>
            <a:ln w="9525">
              <a:noFill/>
              <a:miter lim="800000"/>
              <a:headEnd/>
              <a:tailEnd/>
            </a:ln>
            <a:effectLst/>
          </p:spPr>
          <p:txBody>
            <a:bodyPr>
              <a:spAutoFit/>
            </a:bodyPr>
            <a:lstStyle/>
            <a:p>
              <a:r>
                <a:rPr lang="en-US" sz="2400" b="0" dirty="0"/>
                <a:t>I</a:t>
              </a:r>
              <a:r>
                <a:rPr lang="en-US" sz="2400" b="0" dirty="0">
                  <a:solidFill>
                    <a:srgbClr val="000000"/>
                  </a:solidFill>
                </a:rPr>
                <a:t>deas from customers formally through </a:t>
              </a:r>
              <a:r>
                <a:rPr lang="en-US" sz="2400" b="0" dirty="0" smtClean="0">
                  <a:solidFill>
                    <a:srgbClr val="000000"/>
                  </a:solidFill>
                </a:rPr>
                <a:t>marketing activities.</a:t>
              </a:r>
              <a:endParaRPr lang="en-US" sz="2400" b="0" dirty="0">
                <a:solidFill>
                  <a:srgbClr val="000000"/>
                </a:solidFill>
              </a:endParaRPr>
            </a:p>
          </p:txBody>
        </p:sp>
        <p:sp>
          <p:nvSpPr>
            <p:cNvPr id="71690" name="Oval 10"/>
            <p:cNvSpPr>
              <a:spLocks noChangeArrowheads="1"/>
            </p:cNvSpPr>
            <p:nvPr/>
          </p:nvSpPr>
          <p:spPr bwMode="auto">
            <a:xfrm>
              <a:off x="487" y="973"/>
              <a:ext cx="113" cy="113"/>
            </a:xfrm>
            <a:prstGeom prst="ellipse">
              <a:avLst/>
            </a:prstGeom>
            <a:solidFill>
              <a:srgbClr val="FF0000"/>
            </a:solidFill>
            <a:ln w="9525">
              <a:solidFill>
                <a:schemeClr val="tx1"/>
              </a:solidFill>
              <a:round/>
              <a:headEnd/>
              <a:tailEnd/>
            </a:ln>
            <a:effectLst/>
          </p:spPr>
          <p:txBody>
            <a:bodyPr wrap="none" anchor="ctr"/>
            <a:lstStyle/>
            <a:p>
              <a:endParaRPr lang="en-GB" dirty="0"/>
            </a:p>
          </p:txBody>
        </p:sp>
      </p:grpSp>
      <p:grpSp>
        <p:nvGrpSpPr>
          <p:cNvPr id="71696" name="Group 16"/>
          <p:cNvGrpSpPr>
            <a:grpSpLocks/>
          </p:cNvGrpSpPr>
          <p:nvPr/>
        </p:nvGrpSpPr>
        <p:grpSpPr bwMode="auto">
          <a:xfrm>
            <a:off x="531813" y="2357431"/>
            <a:ext cx="7138987" cy="461963"/>
            <a:chOff x="485" y="1432"/>
            <a:chExt cx="4497" cy="291"/>
          </a:xfrm>
        </p:grpSpPr>
        <p:sp>
          <p:nvSpPr>
            <p:cNvPr id="71686" name="Rectangle 6"/>
            <p:cNvSpPr>
              <a:spLocks noChangeArrowheads="1"/>
            </p:cNvSpPr>
            <p:nvPr/>
          </p:nvSpPr>
          <p:spPr bwMode="auto">
            <a:xfrm>
              <a:off x="694" y="1432"/>
              <a:ext cx="4288" cy="291"/>
            </a:xfrm>
            <a:prstGeom prst="rect">
              <a:avLst/>
            </a:prstGeom>
            <a:noFill/>
            <a:ln w="9525">
              <a:noFill/>
              <a:miter lim="800000"/>
              <a:headEnd/>
              <a:tailEnd/>
            </a:ln>
            <a:effectLst/>
          </p:spPr>
          <p:txBody>
            <a:bodyPr wrap="none">
              <a:spAutoFit/>
            </a:bodyPr>
            <a:lstStyle/>
            <a:p>
              <a:pPr>
                <a:spcBef>
                  <a:spcPct val="50000"/>
                </a:spcBef>
              </a:pPr>
              <a:r>
                <a:rPr lang="en-US" sz="2400" b="0" dirty="0">
                  <a:solidFill>
                    <a:srgbClr val="000000"/>
                  </a:solidFill>
                </a:rPr>
                <a:t>Listening to customers </a:t>
              </a:r>
              <a:r>
                <a:rPr lang="en-US" sz="2400" b="0" dirty="0" smtClean="0">
                  <a:solidFill>
                    <a:srgbClr val="000000"/>
                  </a:solidFill>
                </a:rPr>
                <a:t>–  </a:t>
              </a:r>
              <a:r>
                <a:rPr lang="en-US" sz="2400" b="0" dirty="0">
                  <a:solidFill>
                    <a:srgbClr val="000000"/>
                  </a:solidFill>
                </a:rPr>
                <a:t>on a day-to-day basis.</a:t>
              </a:r>
              <a:r>
                <a:rPr lang="en-US" sz="2400" b="0" dirty="0"/>
                <a:t> </a:t>
              </a:r>
            </a:p>
          </p:txBody>
        </p:sp>
        <p:sp>
          <p:nvSpPr>
            <p:cNvPr id="71691" name="Oval 11"/>
            <p:cNvSpPr>
              <a:spLocks noChangeArrowheads="1"/>
            </p:cNvSpPr>
            <p:nvPr/>
          </p:nvSpPr>
          <p:spPr bwMode="auto">
            <a:xfrm>
              <a:off x="485" y="1522"/>
              <a:ext cx="113" cy="113"/>
            </a:xfrm>
            <a:prstGeom prst="ellipse">
              <a:avLst/>
            </a:prstGeom>
            <a:solidFill>
              <a:srgbClr val="FF0000"/>
            </a:solidFill>
            <a:ln w="9525">
              <a:solidFill>
                <a:schemeClr val="tx1"/>
              </a:solidFill>
              <a:round/>
              <a:headEnd/>
              <a:tailEnd/>
            </a:ln>
            <a:effectLst/>
          </p:spPr>
          <p:txBody>
            <a:bodyPr wrap="none" anchor="ctr"/>
            <a:lstStyle/>
            <a:p>
              <a:endParaRPr lang="en-GB" dirty="0"/>
            </a:p>
          </p:txBody>
        </p:sp>
      </p:grpSp>
      <p:grpSp>
        <p:nvGrpSpPr>
          <p:cNvPr id="71697" name="Group 17"/>
          <p:cNvGrpSpPr>
            <a:grpSpLocks/>
          </p:cNvGrpSpPr>
          <p:nvPr/>
        </p:nvGrpSpPr>
        <p:grpSpPr bwMode="auto">
          <a:xfrm>
            <a:off x="528638" y="3332153"/>
            <a:ext cx="8053387" cy="830263"/>
            <a:chOff x="483" y="1801"/>
            <a:chExt cx="5073" cy="523"/>
          </a:xfrm>
        </p:grpSpPr>
        <p:sp>
          <p:nvSpPr>
            <p:cNvPr id="71687" name="Rectangle 7"/>
            <p:cNvSpPr>
              <a:spLocks noChangeArrowheads="1"/>
            </p:cNvSpPr>
            <p:nvPr/>
          </p:nvSpPr>
          <p:spPr bwMode="auto">
            <a:xfrm>
              <a:off x="684" y="1801"/>
              <a:ext cx="4872" cy="523"/>
            </a:xfrm>
            <a:prstGeom prst="rect">
              <a:avLst/>
            </a:prstGeom>
            <a:noFill/>
            <a:ln w="9525">
              <a:noFill/>
              <a:miter lim="800000"/>
              <a:headEnd/>
              <a:tailEnd/>
            </a:ln>
            <a:effectLst/>
          </p:spPr>
          <p:txBody>
            <a:bodyPr>
              <a:spAutoFit/>
            </a:bodyPr>
            <a:lstStyle/>
            <a:p>
              <a:pPr>
                <a:spcBef>
                  <a:spcPct val="50000"/>
                </a:spcBef>
                <a:tabLst>
                  <a:tab pos="261938" algn="l"/>
                </a:tabLst>
              </a:pPr>
              <a:r>
                <a:rPr lang="en-US" sz="2400" b="0" dirty="0">
                  <a:solidFill>
                    <a:srgbClr val="000000"/>
                  </a:solidFill>
                </a:rPr>
                <a:t>Ideas from competitor activity – For </a:t>
              </a:r>
              <a:r>
                <a:rPr lang="en-US" sz="2400" b="0" dirty="0" smtClean="0">
                  <a:solidFill>
                    <a:srgbClr val="000000"/>
                  </a:solidFill>
                </a:rPr>
                <a:t>example, </a:t>
              </a:r>
              <a:r>
                <a:rPr lang="en-US" sz="2400" b="0" dirty="0">
                  <a:solidFill>
                    <a:srgbClr val="000000"/>
                  </a:solidFill>
                </a:rPr>
                <a:t>reverse </a:t>
              </a:r>
              <a:r>
                <a:rPr lang="en-US" sz="2400" b="0" dirty="0" smtClean="0">
                  <a:solidFill>
                    <a:srgbClr val="000000"/>
                  </a:solidFill>
                </a:rPr>
                <a:t>engineering.</a:t>
              </a:r>
              <a:endParaRPr lang="en-US" sz="2400" b="0" dirty="0">
                <a:solidFill>
                  <a:srgbClr val="000000"/>
                </a:solidFill>
              </a:endParaRPr>
            </a:p>
          </p:txBody>
        </p:sp>
        <p:sp>
          <p:nvSpPr>
            <p:cNvPr id="71692" name="Oval 12"/>
            <p:cNvSpPr>
              <a:spLocks noChangeArrowheads="1"/>
            </p:cNvSpPr>
            <p:nvPr/>
          </p:nvSpPr>
          <p:spPr bwMode="auto">
            <a:xfrm>
              <a:off x="483" y="1897"/>
              <a:ext cx="113" cy="113"/>
            </a:xfrm>
            <a:prstGeom prst="ellipse">
              <a:avLst/>
            </a:prstGeom>
            <a:solidFill>
              <a:srgbClr val="FF0000"/>
            </a:solidFill>
            <a:ln w="9525">
              <a:solidFill>
                <a:schemeClr val="tx1"/>
              </a:solidFill>
              <a:round/>
              <a:headEnd/>
              <a:tailEnd/>
            </a:ln>
            <a:effectLst/>
          </p:spPr>
          <p:txBody>
            <a:bodyPr wrap="none" anchor="ctr"/>
            <a:lstStyle/>
            <a:p>
              <a:endParaRPr lang="en-GB" dirty="0"/>
            </a:p>
          </p:txBody>
        </p:sp>
      </p:grpSp>
      <p:grpSp>
        <p:nvGrpSpPr>
          <p:cNvPr id="71698" name="Group 18"/>
          <p:cNvGrpSpPr>
            <a:grpSpLocks/>
          </p:cNvGrpSpPr>
          <p:nvPr/>
        </p:nvGrpSpPr>
        <p:grpSpPr bwMode="auto">
          <a:xfrm>
            <a:off x="530225" y="4500569"/>
            <a:ext cx="7686675" cy="822325"/>
            <a:chOff x="472" y="2379"/>
            <a:chExt cx="4842" cy="518"/>
          </a:xfrm>
        </p:grpSpPr>
        <p:sp>
          <p:nvSpPr>
            <p:cNvPr id="71688" name="Rectangle 8"/>
            <p:cNvSpPr>
              <a:spLocks noChangeArrowheads="1"/>
            </p:cNvSpPr>
            <p:nvPr/>
          </p:nvSpPr>
          <p:spPr bwMode="auto">
            <a:xfrm>
              <a:off x="693" y="2379"/>
              <a:ext cx="4621" cy="518"/>
            </a:xfrm>
            <a:prstGeom prst="rect">
              <a:avLst/>
            </a:prstGeom>
            <a:noFill/>
            <a:ln w="9525">
              <a:noFill/>
              <a:miter lim="800000"/>
              <a:headEnd/>
              <a:tailEnd/>
            </a:ln>
            <a:effectLst/>
          </p:spPr>
          <p:txBody>
            <a:bodyPr>
              <a:spAutoFit/>
            </a:bodyPr>
            <a:lstStyle/>
            <a:p>
              <a:pPr>
                <a:spcBef>
                  <a:spcPct val="50000"/>
                </a:spcBef>
                <a:tabLst>
                  <a:tab pos="261938" algn="l"/>
                </a:tabLst>
              </a:pPr>
              <a:r>
                <a:rPr lang="en-US" sz="2400" b="0" dirty="0">
                  <a:solidFill>
                    <a:srgbClr val="000000"/>
                  </a:solidFill>
                </a:rPr>
                <a:t>Ideas from staff – Especially those who meet customers every day.</a:t>
              </a:r>
              <a:r>
                <a:rPr lang="en-US" sz="2400" b="0" dirty="0"/>
                <a:t> </a:t>
              </a:r>
            </a:p>
          </p:txBody>
        </p:sp>
        <p:sp>
          <p:nvSpPr>
            <p:cNvPr id="71693" name="Oval 13"/>
            <p:cNvSpPr>
              <a:spLocks noChangeArrowheads="1"/>
            </p:cNvSpPr>
            <p:nvPr/>
          </p:nvSpPr>
          <p:spPr bwMode="auto">
            <a:xfrm>
              <a:off x="472" y="2506"/>
              <a:ext cx="113" cy="113"/>
            </a:xfrm>
            <a:prstGeom prst="ellipse">
              <a:avLst/>
            </a:prstGeom>
            <a:solidFill>
              <a:srgbClr val="FF0000"/>
            </a:solidFill>
            <a:ln w="9525">
              <a:solidFill>
                <a:schemeClr val="tx1"/>
              </a:solidFill>
              <a:round/>
              <a:headEnd/>
              <a:tailEnd/>
            </a:ln>
            <a:effectLst/>
          </p:spPr>
          <p:txBody>
            <a:bodyPr wrap="none" anchor="ctr"/>
            <a:lstStyle/>
            <a:p>
              <a:endParaRPr lang="en-GB" dirty="0"/>
            </a:p>
          </p:txBody>
        </p:sp>
      </p:grpSp>
      <p:grpSp>
        <p:nvGrpSpPr>
          <p:cNvPr id="71699" name="Group 19"/>
          <p:cNvGrpSpPr>
            <a:grpSpLocks/>
          </p:cNvGrpSpPr>
          <p:nvPr/>
        </p:nvGrpSpPr>
        <p:grpSpPr bwMode="auto">
          <a:xfrm>
            <a:off x="522288" y="5472134"/>
            <a:ext cx="5781674" cy="461963"/>
            <a:chOff x="479" y="2924"/>
            <a:chExt cx="3642" cy="291"/>
          </a:xfrm>
        </p:grpSpPr>
        <p:sp>
          <p:nvSpPr>
            <p:cNvPr id="71689" name="Rectangle 9"/>
            <p:cNvSpPr>
              <a:spLocks noChangeArrowheads="1"/>
            </p:cNvSpPr>
            <p:nvPr/>
          </p:nvSpPr>
          <p:spPr bwMode="auto">
            <a:xfrm>
              <a:off x="684" y="2924"/>
              <a:ext cx="3437" cy="291"/>
            </a:xfrm>
            <a:prstGeom prst="rect">
              <a:avLst/>
            </a:prstGeom>
            <a:noFill/>
            <a:ln w="9525">
              <a:noFill/>
              <a:miter lim="800000"/>
              <a:headEnd/>
              <a:tailEnd/>
            </a:ln>
            <a:effectLst/>
          </p:spPr>
          <p:txBody>
            <a:bodyPr wrap="none">
              <a:spAutoFit/>
            </a:bodyPr>
            <a:lstStyle/>
            <a:p>
              <a:r>
                <a:rPr lang="en-US" sz="2400" b="0" dirty="0">
                  <a:solidFill>
                    <a:srgbClr val="000000"/>
                  </a:solidFill>
                </a:rPr>
                <a:t>Ideas from research and </a:t>
              </a:r>
              <a:r>
                <a:rPr lang="en-US" sz="2400" b="0" dirty="0" smtClean="0">
                  <a:solidFill>
                    <a:srgbClr val="000000"/>
                  </a:solidFill>
                </a:rPr>
                <a:t>development.</a:t>
              </a:r>
              <a:endParaRPr lang="en-US" sz="2400" b="0" dirty="0">
                <a:solidFill>
                  <a:srgbClr val="000000"/>
                </a:solidFill>
              </a:endParaRPr>
            </a:p>
          </p:txBody>
        </p:sp>
        <p:sp>
          <p:nvSpPr>
            <p:cNvPr id="71694" name="Oval 14"/>
            <p:cNvSpPr>
              <a:spLocks noChangeArrowheads="1"/>
            </p:cNvSpPr>
            <p:nvPr/>
          </p:nvSpPr>
          <p:spPr bwMode="auto">
            <a:xfrm>
              <a:off x="479" y="3016"/>
              <a:ext cx="113" cy="113"/>
            </a:xfrm>
            <a:prstGeom prst="ellipse">
              <a:avLst/>
            </a:prstGeom>
            <a:solidFill>
              <a:srgbClr val="FF0000"/>
            </a:solidFill>
            <a:ln w="9525">
              <a:solidFill>
                <a:schemeClr val="tx1"/>
              </a:solidFill>
              <a:round/>
              <a:headEnd/>
              <a:tailEnd/>
            </a:ln>
            <a:effectLst/>
          </p:spPr>
          <p:txBody>
            <a:bodyPr wrap="none" anchor="ctr"/>
            <a:lstStyle/>
            <a:p>
              <a:endParaRPr lang="en-GB" dirty="0"/>
            </a:p>
          </p:txBody>
        </p:sp>
      </p:gr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1695"/>
                                        </p:tgtEl>
                                        <p:attrNameLst>
                                          <p:attrName>style.visibility</p:attrName>
                                        </p:attrNameLst>
                                      </p:cBhvr>
                                      <p:to>
                                        <p:strVal val="visible"/>
                                      </p:to>
                                    </p:set>
                                    <p:animEffect transition="in" filter="wipe(left)">
                                      <p:cBhvr>
                                        <p:cTn id="7" dur="2000"/>
                                        <p:tgtEl>
                                          <p:spTgt spid="7169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71696"/>
                                        </p:tgtEl>
                                        <p:attrNameLst>
                                          <p:attrName>style.visibility</p:attrName>
                                        </p:attrNameLst>
                                      </p:cBhvr>
                                      <p:to>
                                        <p:strVal val="visible"/>
                                      </p:to>
                                    </p:set>
                                    <p:animEffect transition="in" filter="wipe(left)">
                                      <p:cBhvr>
                                        <p:cTn id="12" dur="2000"/>
                                        <p:tgtEl>
                                          <p:spTgt spid="7169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71697"/>
                                        </p:tgtEl>
                                        <p:attrNameLst>
                                          <p:attrName>style.visibility</p:attrName>
                                        </p:attrNameLst>
                                      </p:cBhvr>
                                      <p:to>
                                        <p:strVal val="visible"/>
                                      </p:to>
                                    </p:set>
                                    <p:animEffect transition="in" filter="wipe(left)">
                                      <p:cBhvr>
                                        <p:cTn id="17" dur="2000"/>
                                        <p:tgtEl>
                                          <p:spTgt spid="7169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71698"/>
                                        </p:tgtEl>
                                        <p:attrNameLst>
                                          <p:attrName>style.visibility</p:attrName>
                                        </p:attrNameLst>
                                      </p:cBhvr>
                                      <p:to>
                                        <p:strVal val="visible"/>
                                      </p:to>
                                    </p:set>
                                    <p:animEffect transition="in" filter="wipe(left)">
                                      <p:cBhvr>
                                        <p:cTn id="22" dur="2000"/>
                                        <p:tgtEl>
                                          <p:spTgt spid="7169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71699"/>
                                        </p:tgtEl>
                                        <p:attrNameLst>
                                          <p:attrName>style.visibility</p:attrName>
                                        </p:attrNameLst>
                                      </p:cBhvr>
                                      <p:to>
                                        <p:strVal val="visible"/>
                                      </p:to>
                                    </p:set>
                                    <p:animEffect transition="in" filter="wipe(left)">
                                      <p:cBhvr>
                                        <p:cTn id="27" dur="2000"/>
                                        <p:tgtEl>
                                          <p:spTgt spid="71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Oval 5"/>
          <p:cNvSpPr>
            <a:spLocks noChangeArrowheads="1"/>
          </p:cNvSpPr>
          <p:nvPr/>
        </p:nvSpPr>
        <p:spPr bwMode="auto">
          <a:xfrm>
            <a:off x="2566988" y="2317270"/>
            <a:ext cx="3182937" cy="293688"/>
          </a:xfrm>
          <a:prstGeom prst="ellipse">
            <a:avLst/>
          </a:prstGeom>
          <a:noFill/>
          <a:ln w="25400">
            <a:solidFill>
              <a:schemeClr val="tx1"/>
            </a:solidFill>
            <a:round/>
            <a:headEnd/>
            <a:tailEnd/>
          </a:ln>
          <a:effectLst/>
        </p:spPr>
        <p:txBody>
          <a:bodyPr wrap="none" anchor="ctr"/>
          <a:lstStyle/>
          <a:p>
            <a:endParaRPr lang="en-GB" dirty="0"/>
          </a:p>
        </p:txBody>
      </p:sp>
      <p:sp>
        <p:nvSpPr>
          <p:cNvPr id="38918" name="Oval 6"/>
          <p:cNvSpPr>
            <a:spLocks noChangeArrowheads="1"/>
          </p:cNvSpPr>
          <p:nvPr/>
        </p:nvSpPr>
        <p:spPr bwMode="auto">
          <a:xfrm>
            <a:off x="3867150" y="5093808"/>
            <a:ext cx="566738" cy="165100"/>
          </a:xfrm>
          <a:prstGeom prst="ellipse">
            <a:avLst/>
          </a:prstGeom>
          <a:solidFill>
            <a:srgbClr val="6666FF"/>
          </a:solidFill>
          <a:ln w="25400">
            <a:solidFill>
              <a:schemeClr val="tx1"/>
            </a:solidFill>
            <a:round/>
            <a:headEnd/>
            <a:tailEnd/>
          </a:ln>
          <a:effectLst/>
        </p:spPr>
        <p:txBody>
          <a:bodyPr wrap="none" anchor="ctr"/>
          <a:lstStyle/>
          <a:p>
            <a:endParaRPr lang="en-GB" dirty="0"/>
          </a:p>
        </p:txBody>
      </p:sp>
      <p:grpSp>
        <p:nvGrpSpPr>
          <p:cNvPr id="86" name="Group 85"/>
          <p:cNvGrpSpPr/>
          <p:nvPr/>
        </p:nvGrpSpPr>
        <p:grpSpPr>
          <a:xfrm>
            <a:off x="5790877" y="2026758"/>
            <a:ext cx="2924527" cy="3597290"/>
            <a:chOff x="5790877" y="2046288"/>
            <a:chExt cx="2924527" cy="3597290"/>
          </a:xfrm>
        </p:grpSpPr>
        <p:sp>
          <p:nvSpPr>
            <p:cNvPr id="85" name="Freeform 16"/>
            <p:cNvSpPr>
              <a:spLocks/>
            </p:cNvSpPr>
            <p:nvPr/>
          </p:nvSpPr>
          <p:spPr bwMode="auto">
            <a:xfrm flipH="1" flipV="1">
              <a:off x="6182560" y="2428868"/>
              <a:ext cx="2392235" cy="3000742"/>
            </a:xfrm>
            <a:custGeom>
              <a:avLst/>
              <a:gdLst/>
              <a:ahLst/>
              <a:cxnLst>
                <a:cxn ang="0">
                  <a:pos x="1192" y="1757"/>
                </a:cxn>
                <a:cxn ang="0">
                  <a:pos x="0" y="1757"/>
                </a:cxn>
                <a:cxn ang="0">
                  <a:pos x="1192" y="0"/>
                </a:cxn>
                <a:cxn ang="0">
                  <a:pos x="1192" y="1757"/>
                </a:cxn>
              </a:cxnLst>
              <a:rect l="0" t="0" r="r" b="b"/>
              <a:pathLst>
                <a:path w="1193" h="1758">
                  <a:moveTo>
                    <a:pt x="1192" y="1757"/>
                  </a:moveTo>
                  <a:lnTo>
                    <a:pt x="0" y="1757"/>
                  </a:lnTo>
                  <a:lnTo>
                    <a:pt x="1192" y="0"/>
                  </a:lnTo>
                  <a:lnTo>
                    <a:pt x="1192" y="1757"/>
                  </a:lnTo>
                </a:path>
              </a:pathLst>
            </a:custGeom>
            <a:solidFill>
              <a:srgbClr val="CCFFFF"/>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dirty="0"/>
            </a:p>
          </p:txBody>
        </p:sp>
        <p:sp>
          <p:nvSpPr>
            <p:cNvPr id="38928" name="Freeform 16"/>
            <p:cNvSpPr>
              <a:spLocks/>
            </p:cNvSpPr>
            <p:nvPr/>
          </p:nvSpPr>
          <p:spPr bwMode="auto">
            <a:xfrm>
              <a:off x="6148715" y="2439713"/>
              <a:ext cx="2392235" cy="3000742"/>
            </a:xfrm>
            <a:custGeom>
              <a:avLst/>
              <a:gdLst/>
              <a:ahLst/>
              <a:cxnLst>
                <a:cxn ang="0">
                  <a:pos x="1192" y="1757"/>
                </a:cxn>
                <a:cxn ang="0">
                  <a:pos x="0" y="1757"/>
                </a:cxn>
                <a:cxn ang="0">
                  <a:pos x="1192" y="0"/>
                </a:cxn>
                <a:cxn ang="0">
                  <a:pos x="1192" y="1757"/>
                </a:cxn>
              </a:cxnLst>
              <a:rect l="0" t="0" r="r" b="b"/>
              <a:pathLst>
                <a:path w="1193" h="1758">
                  <a:moveTo>
                    <a:pt x="1192" y="1757"/>
                  </a:moveTo>
                  <a:lnTo>
                    <a:pt x="0" y="1757"/>
                  </a:lnTo>
                  <a:lnTo>
                    <a:pt x="1192" y="0"/>
                  </a:lnTo>
                  <a:lnTo>
                    <a:pt x="1192" y="1757"/>
                  </a:lnTo>
                </a:path>
              </a:pathLst>
            </a:custGeom>
            <a:solidFill>
              <a:srgbClr val="99FFCC"/>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dirty="0"/>
            </a:p>
          </p:txBody>
        </p:sp>
        <p:sp>
          <p:nvSpPr>
            <p:cNvPr id="38929" name="Rectangle 17"/>
            <p:cNvSpPr>
              <a:spLocks noChangeArrowheads="1"/>
            </p:cNvSpPr>
            <p:nvPr/>
          </p:nvSpPr>
          <p:spPr bwMode="auto">
            <a:xfrm>
              <a:off x="6215073" y="2602996"/>
              <a:ext cx="1972957" cy="837665"/>
            </a:xfrm>
            <a:prstGeom prst="rect">
              <a:avLst/>
            </a:prstGeom>
            <a:noFill/>
            <a:ln w="12700">
              <a:noFill/>
              <a:miter lim="800000"/>
              <a:headEnd/>
              <a:tailEnd/>
            </a:ln>
            <a:effectLst/>
          </p:spPr>
          <p:txBody>
            <a:bodyPr wrap="square" lIns="90488" tIns="44450" rIns="90488" bIns="44450" anchorCtr="1">
              <a:spAutoFit/>
            </a:bodyPr>
            <a:lstStyle/>
            <a:p>
              <a:pPr defTabSz="762000" eaLnBrk="0" hangingPunct="0">
                <a:lnSpc>
                  <a:spcPct val="90000"/>
                </a:lnSpc>
                <a:spcAft>
                  <a:spcPct val="67000"/>
                </a:spcAft>
              </a:pPr>
              <a:r>
                <a:rPr lang="en-US" sz="1800" b="0" dirty="0"/>
                <a:t>Uncertainty regarding the final design</a:t>
              </a:r>
            </a:p>
          </p:txBody>
        </p:sp>
        <p:sp>
          <p:nvSpPr>
            <p:cNvPr id="38930" name="Rectangle 18"/>
            <p:cNvSpPr>
              <a:spLocks noChangeArrowheads="1"/>
            </p:cNvSpPr>
            <p:nvPr/>
          </p:nvSpPr>
          <p:spPr bwMode="auto">
            <a:xfrm>
              <a:off x="6866586" y="4404364"/>
              <a:ext cx="1848818" cy="837665"/>
            </a:xfrm>
            <a:prstGeom prst="rect">
              <a:avLst/>
            </a:prstGeom>
            <a:noFill/>
            <a:ln w="12700">
              <a:noFill/>
              <a:miter lim="800000"/>
              <a:headEnd/>
              <a:tailEnd/>
            </a:ln>
            <a:effectLst/>
          </p:spPr>
          <p:txBody>
            <a:bodyPr wrap="square" lIns="90488" tIns="44450" rIns="90488" bIns="44450" anchorCtr="1">
              <a:spAutoFit/>
            </a:bodyPr>
            <a:lstStyle/>
            <a:p>
              <a:pPr algn="r" defTabSz="762000" eaLnBrk="0" hangingPunct="0">
                <a:lnSpc>
                  <a:spcPct val="90000"/>
                </a:lnSpc>
                <a:spcAft>
                  <a:spcPct val="67000"/>
                </a:spcAft>
              </a:pPr>
              <a:r>
                <a:rPr lang="en-US" sz="1800" b="0" dirty="0"/>
                <a:t>Certainty regarding the final design</a:t>
              </a:r>
            </a:p>
          </p:txBody>
        </p:sp>
        <p:sp>
          <p:nvSpPr>
            <p:cNvPr id="38931" name="Rectangle 19"/>
            <p:cNvSpPr>
              <a:spLocks noChangeArrowheads="1"/>
            </p:cNvSpPr>
            <p:nvPr/>
          </p:nvSpPr>
          <p:spPr bwMode="auto">
            <a:xfrm>
              <a:off x="7059087" y="4576761"/>
              <a:ext cx="1343501" cy="344795"/>
            </a:xfrm>
            <a:prstGeom prst="rect">
              <a:avLst/>
            </a:prstGeom>
            <a:noFill/>
            <a:ln w="12700">
              <a:noFill/>
              <a:miter lim="800000"/>
              <a:headEnd/>
              <a:tailEnd/>
            </a:ln>
            <a:effectLst/>
          </p:spPr>
          <p:txBody>
            <a:bodyPr wrap="none" anchor="ctr"/>
            <a:lstStyle/>
            <a:p>
              <a:endParaRPr lang="en-GB" dirty="0"/>
            </a:p>
          </p:txBody>
        </p:sp>
        <p:sp>
          <p:nvSpPr>
            <p:cNvPr id="38932" name="Rectangle 20"/>
            <p:cNvSpPr>
              <a:spLocks noChangeArrowheads="1"/>
            </p:cNvSpPr>
            <p:nvPr/>
          </p:nvSpPr>
          <p:spPr bwMode="auto">
            <a:xfrm rot="5400000">
              <a:off x="5607173" y="3711202"/>
              <a:ext cx="734176" cy="366767"/>
            </a:xfrm>
            <a:prstGeom prst="rect">
              <a:avLst/>
            </a:prstGeom>
            <a:noFill/>
            <a:ln w="12700">
              <a:noFill/>
              <a:miter lim="800000"/>
              <a:headEnd/>
              <a:tailEnd/>
            </a:ln>
            <a:effectLst/>
          </p:spPr>
          <p:txBody>
            <a:bodyPr wrap="none" lIns="90488" tIns="44450" rIns="90488" bIns="44450" anchorCtr="1">
              <a:spAutoFit/>
            </a:bodyPr>
            <a:lstStyle/>
            <a:p>
              <a:pPr algn="ctr" defTabSz="762000" eaLnBrk="0" hangingPunct="0">
                <a:spcAft>
                  <a:spcPct val="67000"/>
                </a:spcAft>
              </a:pPr>
              <a:r>
                <a:rPr lang="en-US" sz="1800" b="0" i="1" dirty="0"/>
                <a:t>TIME</a:t>
              </a:r>
            </a:p>
          </p:txBody>
        </p:sp>
        <p:sp>
          <p:nvSpPr>
            <p:cNvPr id="38933" name="Line 21"/>
            <p:cNvSpPr>
              <a:spLocks noChangeShapeType="1"/>
            </p:cNvSpPr>
            <p:nvPr/>
          </p:nvSpPr>
          <p:spPr bwMode="auto">
            <a:xfrm>
              <a:off x="5984286" y="4255862"/>
              <a:ext cx="0" cy="1387716"/>
            </a:xfrm>
            <a:prstGeom prst="line">
              <a:avLst/>
            </a:prstGeom>
            <a:noFill/>
            <a:ln w="57150">
              <a:solidFill>
                <a:srgbClr val="FF3300"/>
              </a:solidFill>
              <a:round/>
              <a:headEnd/>
              <a:tailEnd type="stealth" w="med" len="med"/>
            </a:ln>
            <a:effectLst/>
          </p:spPr>
          <p:txBody>
            <a:bodyPr wrap="none" anchor="ctr"/>
            <a:lstStyle/>
            <a:p>
              <a:endParaRPr lang="en-GB" dirty="0"/>
            </a:p>
          </p:txBody>
        </p:sp>
        <p:sp>
          <p:nvSpPr>
            <p:cNvPr id="38934" name="Line 22"/>
            <p:cNvSpPr>
              <a:spLocks noChangeShapeType="1"/>
            </p:cNvSpPr>
            <p:nvPr/>
          </p:nvSpPr>
          <p:spPr bwMode="auto">
            <a:xfrm flipV="1">
              <a:off x="5984286" y="2420938"/>
              <a:ext cx="0" cy="1242628"/>
            </a:xfrm>
            <a:prstGeom prst="line">
              <a:avLst/>
            </a:prstGeom>
            <a:noFill/>
            <a:ln w="57150">
              <a:solidFill>
                <a:srgbClr val="FF3300"/>
              </a:solidFill>
              <a:round/>
              <a:headEnd/>
              <a:tailEnd/>
            </a:ln>
            <a:effectLst/>
          </p:spPr>
          <p:txBody>
            <a:bodyPr wrap="none" anchor="ctr"/>
            <a:lstStyle/>
            <a:p>
              <a:endParaRPr lang="en-GB" dirty="0"/>
            </a:p>
          </p:txBody>
        </p:sp>
        <p:sp>
          <p:nvSpPr>
            <p:cNvPr id="38936" name="Rectangle 24"/>
            <p:cNvSpPr>
              <a:spLocks noChangeArrowheads="1"/>
            </p:cNvSpPr>
            <p:nvPr/>
          </p:nvSpPr>
          <p:spPr bwMode="auto">
            <a:xfrm>
              <a:off x="5929313" y="2046288"/>
              <a:ext cx="1108075" cy="260350"/>
            </a:xfrm>
            <a:prstGeom prst="rect">
              <a:avLst/>
            </a:prstGeom>
            <a:noFill/>
            <a:ln w="12700">
              <a:noFill/>
              <a:miter lim="800000"/>
              <a:headEnd/>
              <a:tailEnd/>
            </a:ln>
            <a:effectLst/>
          </p:spPr>
          <p:txBody>
            <a:bodyPr wrap="none" anchor="ctr"/>
            <a:lstStyle/>
            <a:p>
              <a:endParaRPr lang="en-GB" dirty="0"/>
            </a:p>
          </p:txBody>
        </p:sp>
      </p:grpSp>
      <p:grpSp>
        <p:nvGrpSpPr>
          <p:cNvPr id="39002" name="Group 90"/>
          <p:cNvGrpSpPr>
            <a:grpSpLocks/>
          </p:cNvGrpSpPr>
          <p:nvPr/>
        </p:nvGrpSpPr>
        <p:grpSpPr bwMode="auto">
          <a:xfrm>
            <a:off x="2874964" y="1321909"/>
            <a:ext cx="2546350" cy="857251"/>
            <a:chOff x="1811" y="163"/>
            <a:chExt cx="1604" cy="540"/>
          </a:xfrm>
          <a:effectLst/>
        </p:grpSpPr>
        <p:sp>
          <p:nvSpPr>
            <p:cNvPr id="38916" name="Freeform 4"/>
            <p:cNvSpPr>
              <a:spLocks/>
            </p:cNvSpPr>
            <p:nvPr/>
          </p:nvSpPr>
          <p:spPr bwMode="auto">
            <a:xfrm>
              <a:off x="1811" y="163"/>
              <a:ext cx="1604" cy="540"/>
            </a:xfrm>
            <a:custGeom>
              <a:avLst/>
              <a:gdLst/>
              <a:ahLst/>
              <a:cxnLst>
                <a:cxn ang="0">
                  <a:pos x="15" y="186"/>
                </a:cxn>
                <a:cxn ang="0">
                  <a:pos x="31" y="104"/>
                </a:cxn>
                <a:cxn ang="0">
                  <a:pos x="95" y="72"/>
                </a:cxn>
                <a:cxn ang="0">
                  <a:pos x="254" y="41"/>
                </a:cxn>
                <a:cxn ang="0">
                  <a:pos x="384" y="41"/>
                </a:cxn>
                <a:cxn ang="0">
                  <a:pos x="448" y="72"/>
                </a:cxn>
                <a:cxn ang="0">
                  <a:pos x="512" y="62"/>
                </a:cxn>
                <a:cxn ang="0">
                  <a:pos x="577" y="10"/>
                </a:cxn>
                <a:cxn ang="0">
                  <a:pos x="736" y="0"/>
                </a:cxn>
                <a:cxn ang="0">
                  <a:pos x="880" y="0"/>
                </a:cxn>
                <a:cxn ang="0">
                  <a:pos x="945" y="0"/>
                </a:cxn>
                <a:cxn ang="0">
                  <a:pos x="1089" y="83"/>
                </a:cxn>
                <a:cxn ang="0">
                  <a:pos x="1105" y="94"/>
                </a:cxn>
                <a:cxn ang="0">
                  <a:pos x="1186" y="41"/>
                </a:cxn>
                <a:cxn ang="0">
                  <a:pos x="1233" y="41"/>
                </a:cxn>
                <a:cxn ang="0">
                  <a:pos x="1394" y="10"/>
                </a:cxn>
                <a:cxn ang="0">
                  <a:pos x="1490" y="21"/>
                </a:cxn>
                <a:cxn ang="0">
                  <a:pos x="1569" y="104"/>
                </a:cxn>
                <a:cxn ang="0">
                  <a:pos x="1603" y="197"/>
                </a:cxn>
                <a:cxn ang="0">
                  <a:pos x="1603" y="260"/>
                </a:cxn>
                <a:cxn ang="0">
                  <a:pos x="1523" y="301"/>
                </a:cxn>
                <a:cxn ang="0">
                  <a:pos x="1490" y="353"/>
                </a:cxn>
                <a:cxn ang="0">
                  <a:pos x="1410" y="353"/>
                </a:cxn>
                <a:cxn ang="0">
                  <a:pos x="1330" y="353"/>
                </a:cxn>
                <a:cxn ang="0">
                  <a:pos x="1267" y="312"/>
                </a:cxn>
                <a:cxn ang="0">
                  <a:pos x="1249" y="322"/>
                </a:cxn>
                <a:cxn ang="0">
                  <a:pos x="1201" y="353"/>
                </a:cxn>
                <a:cxn ang="0">
                  <a:pos x="1137" y="374"/>
                </a:cxn>
                <a:cxn ang="0">
                  <a:pos x="1041" y="374"/>
                </a:cxn>
                <a:cxn ang="0">
                  <a:pos x="993" y="374"/>
                </a:cxn>
                <a:cxn ang="0">
                  <a:pos x="978" y="374"/>
                </a:cxn>
                <a:cxn ang="0">
                  <a:pos x="880" y="364"/>
                </a:cxn>
                <a:cxn ang="0">
                  <a:pos x="817" y="342"/>
                </a:cxn>
                <a:cxn ang="0">
                  <a:pos x="768" y="342"/>
                </a:cxn>
                <a:cxn ang="0">
                  <a:pos x="671" y="342"/>
                </a:cxn>
                <a:cxn ang="0">
                  <a:pos x="544" y="353"/>
                </a:cxn>
                <a:cxn ang="0">
                  <a:pos x="464" y="364"/>
                </a:cxn>
                <a:cxn ang="0">
                  <a:pos x="288" y="384"/>
                </a:cxn>
                <a:cxn ang="0">
                  <a:pos x="207" y="364"/>
                </a:cxn>
                <a:cxn ang="0">
                  <a:pos x="64" y="322"/>
                </a:cxn>
                <a:cxn ang="0">
                  <a:pos x="15" y="260"/>
                </a:cxn>
                <a:cxn ang="0">
                  <a:pos x="0" y="218"/>
                </a:cxn>
                <a:cxn ang="0">
                  <a:pos x="15" y="186"/>
                </a:cxn>
              </a:cxnLst>
              <a:rect l="0" t="0" r="r" b="b"/>
              <a:pathLst>
                <a:path w="1604" h="385">
                  <a:moveTo>
                    <a:pt x="15" y="186"/>
                  </a:moveTo>
                  <a:lnTo>
                    <a:pt x="31" y="104"/>
                  </a:lnTo>
                  <a:lnTo>
                    <a:pt x="95" y="72"/>
                  </a:lnTo>
                  <a:lnTo>
                    <a:pt x="254" y="41"/>
                  </a:lnTo>
                  <a:lnTo>
                    <a:pt x="384" y="41"/>
                  </a:lnTo>
                  <a:lnTo>
                    <a:pt x="448" y="72"/>
                  </a:lnTo>
                  <a:lnTo>
                    <a:pt x="512" y="62"/>
                  </a:lnTo>
                  <a:lnTo>
                    <a:pt x="577" y="10"/>
                  </a:lnTo>
                  <a:lnTo>
                    <a:pt x="736" y="0"/>
                  </a:lnTo>
                  <a:lnTo>
                    <a:pt x="880" y="0"/>
                  </a:lnTo>
                  <a:lnTo>
                    <a:pt x="945" y="0"/>
                  </a:lnTo>
                  <a:lnTo>
                    <a:pt x="1089" y="83"/>
                  </a:lnTo>
                  <a:lnTo>
                    <a:pt x="1105" y="94"/>
                  </a:lnTo>
                  <a:lnTo>
                    <a:pt x="1186" y="41"/>
                  </a:lnTo>
                  <a:lnTo>
                    <a:pt x="1233" y="41"/>
                  </a:lnTo>
                  <a:lnTo>
                    <a:pt x="1394" y="10"/>
                  </a:lnTo>
                  <a:lnTo>
                    <a:pt x="1490" y="21"/>
                  </a:lnTo>
                  <a:lnTo>
                    <a:pt x="1569" y="104"/>
                  </a:lnTo>
                  <a:lnTo>
                    <a:pt x="1603" y="197"/>
                  </a:lnTo>
                  <a:lnTo>
                    <a:pt x="1603" y="260"/>
                  </a:lnTo>
                  <a:lnTo>
                    <a:pt x="1523" y="301"/>
                  </a:lnTo>
                  <a:lnTo>
                    <a:pt x="1490" y="353"/>
                  </a:lnTo>
                  <a:lnTo>
                    <a:pt x="1410" y="353"/>
                  </a:lnTo>
                  <a:lnTo>
                    <a:pt x="1330" y="353"/>
                  </a:lnTo>
                  <a:lnTo>
                    <a:pt x="1267" y="312"/>
                  </a:lnTo>
                  <a:lnTo>
                    <a:pt x="1249" y="322"/>
                  </a:lnTo>
                  <a:lnTo>
                    <a:pt x="1201" y="353"/>
                  </a:lnTo>
                  <a:lnTo>
                    <a:pt x="1137" y="374"/>
                  </a:lnTo>
                  <a:lnTo>
                    <a:pt x="1041" y="374"/>
                  </a:lnTo>
                  <a:lnTo>
                    <a:pt x="993" y="374"/>
                  </a:lnTo>
                  <a:lnTo>
                    <a:pt x="978" y="374"/>
                  </a:lnTo>
                  <a:lnTo>
                    <a:pt x="880" y="364"/>
                  </a:lnTo>
                  <a:lnTo>
                    <a:pt x="817" y="342"/>
                  </a:lnTo>
                  <a:lnTo>
                    <a:pt x="768" y="342"/>
                  </a:lnTo>
                  <a:lnTo>
                    <a:pt x="671" y="342"/>
                  </a:lnTo>
                  <a:lnTo>
                    <a:pt x="544" y="353"/>
                  </a:lnTo>
                  <a:lnTo>
                    <a:pt x="464" y="364"/>
                  </a:lnTo>
                  <a:lnTo>
                    <a:pt x="288" y="384"/>
                  </a:lnTo>
                  <a:lnTo>
                    <a:pt x="207" y="364"/>
                  </a:lnTo>
                  <a:lnTo>
                    <a:pt x="64" y="322"/>
                  </a:lnTo>
                  <a:lnTo>
                    <a:pt x="15" y="260"/>
                  </a:lnTo>
                  <a:lnTo>
                    <a:pt x="0" y="218"/>
                  </a:lnTo>
                  <a:lnTo>
                    <a:pt x="15" y="186"/>
                  </a:lnTo>
                </a:path>
              </a:pathLst>
            </a:custGeom>
            <a:solidFill>
              <a:schemeClr val="bg1">
                <a:lumMod val="95000"/>
              </a:schemeClr>
            </a:solidFill>
            <a:ln w="12700" cap="rnd" cmpd="sng">
              <a:noFill/>
              <a:prstDash val="solid"/>
              <a:round/>
              <a:headEnd type="none" w="med" len="med"/>
              <a:tailEnd type="none" w="med" len="me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lstStyle/>
            <a:p>
              <a:endParaRPr lang="en-GB" dirty="0"/>
            </a:p>
          </p:txBody>
        </p:sp>
        <p:sp>
          <p:nvSpPr>
            <p:cNvPr id="38942" name="Rectangle 30"/>
            <p:cNvSpPr>
              <a:spLocks noChangeArrowheads="1"/>
            </p:cNvSpPr>
            <p:nvPr/>
          </p:nvSpPr>
          <p:spPr bwMode="auto">
            <a:xfrm>
              <a:off x="2164" y="322"/>
              <a:ext cx="818" cy="229"/>
            </a:xfrm>
            <a:prstGeom prst="rect">
              <a:avLst/>
            </a:prstGeom>
            <a:noFill/>
            <a:ln w="12700">
              <a:noFill/>
              <a:miter lim="800000"/>
              <a:headEnd/>
              <a:tailEnd/>
            </a:ln>
            <a:effectLst/>
          </p:spPr>
          <p:txBody>
            <a:bodyPr wrap="none" lIns="90488" tIns="44450" rIns="90488" bIns="44450" anchorCtr="1">
              <a:spAutoFit/>
            </a:bodyPr>
            <a:lstStyle/>
            <a:p>
              <a:pPr algn="ctr" defTabSz="762000" eaLnBrk="0" hangingPunct="0">
                <a:spcAft>
                  <a:spcPct val="67000"/>
                </a:spcAft>
              </a:pPr>
              <a:r>
                <a:rPr lang="en-US" sz="1800" b="0" i="1" dirty="0"/>
                <a:t>CONCEPT</a:t>
              </a:r>
            </a:p>
          </p:txBody>
        </p:sp>
      </p:grpSp>
      <p:sp>
        <p:nvSpPr>
          <p:cNvPr id="38944" name="Rectangle 32"/>
          <p:cNvSpPr>
            <a:spLocks noChangeArrowheads="1"/>
          </p:cNvSpPr>
          <p:nvPr/>
        </p:nvSpPr>
        <p:spPr bwMode="auto">
          <a:xfrm>
            <a:off x="3214678" y="5435836"/>
            <a:ext cx="1879598" cy="577850"/>
          </a:xfrm>
          <a:prstGeom prst="rect">
            <a:avLst/>
          </a:prstGeom>
          <a:solidFill>
            <a:schemeClr val="bg1">
              <a:lumMod val="95000"/>
            </a:schemeClr>
          </a:solid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lIns="90488" tIns="44450" rIns="90488" bIns="44450" anchorCtr="1">
            <a:spAutoFit/>
          </a:bodyPr>
          <a:lstStyle/>
          <a:p>
            <a:pPr algn="ctr" defTabSz="762000" eaLnBrk="0" hangingPunct="0">
              <a:spcAft>
                <a:spcPct val="67000"/>
              </a:spcAft>
            </a:pPr>
            <a:r>
              <a:rPr lang="en-US" sz="1600" b="0" dirty="0"/>
              <a:t>FINAL DESIGN</a:t>
            </a:r>
            <a:r>
              <a:rPr lang="en-GB" sz="1600" b="0" dirty="0"/>
              <a:t> SPECIFICATON</a:t>
            </a:r>
            <a:endParaRPr lang="en-US" sz="1600" b="0" dirty="0"/>
          </a:p>
        </p:txBody>
      </p:sp>
      <p:grpSp>
        <p:nvGrpSpPr>
          <p:cNvPr id="88" name="Group 87"/>
          <p:cNvGrpSpPr/>
          <p:nvPr/>
        </p:nvGrpSpPr>
        <p:grpSpPr>
          <a:xfrm>
            <a:off x="522288" y="1766396"/>
            <a:ext cx="4576762" cy="2789249"/>
            <a:chOff x="522288" y="1785926"/>
            <a:chExt cx="4576762" cy="2789249"/>
          </a:xfrm>
        </p:grpSpPr>
        <p:sp>
          <p:nvSpPr>
            <p:cNvPr id="38921" name="Oval 9"/>
            <p:cNvSpPr>
              <a:spLocks noChangeArrowheads="1"/>
            </p:cNvSpPr>
            <p:nvPr/>
          </p:nvSpPr>
          <p:spPr bwMode="auto">
            <a:xfrm>
              <a:off x="1069975" y="3881438"/>
              <a:ext cx="796925" cy="122237"/>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8924" name="Line 12"/>
            <p:cNvSpPr>
              <a:spLocks noChangeShapeType="1"/>
            </p:cNvSpPr>
            <p:nvPr/>
          </p:nvSpPr>
          <p:spPr bwMode="auto">
            <a:xfrm>
              <a:off x="1979613" y="3962400"/>
              <a:ext cx="1498600" cy="0"/>
            </a:xfrm>
            <a:prstGeom prst="line">
              <a:avLst/>
            </a:prstGeom>
            <a:noFill/>
            <a:ln w="57150">
              <a:solidFill>
                <a:srgbClr val="FF3300"/>
              </a:solidFill>
              <a:round/>
              <a:headEnd/>
              <a:tailEnd type="stealth" w="med" len="med"/>
            </a:ln>
            <a:effectLst/>
          </p:spPr>
          <p:txBody>
            <a:bodyPr wrap="none" anchor="ctr"/>
            <a:lstStyle/>
            <a:p>
              <a:endParaRPr lang="en-GB" dirty="0"/>
            </a:p>
          </p:txBody>
        </p:sp>
        <p:sp>
          <p:nvSpPr>
            <p:cNvPr id="38925" name="Line 13"/>
            <p:cNvSpPr>
              <a:spLocks noChangeShapeType="1"/>
            </p:cNvSpPr>
            <p:nvPr/>
          </p:nvSpPr>
          <p:spPr bwMode="auto">
            <a:xfrm>
              <a:off x="1979613" y="4495800"/>
              <a:ext cx="1498600" cy="0"/>
            </a:xfrm>
            <a:prstGeom prst="line">
              <a:avLst/>
            </a:prstGeom>
            <a:noFill/>
            <a:ln w="57150">
              <a:solidFill>
                <a:srgbClr val="FF3300"/>
              </a:solidFill>
              <a:round/>
              <a:headEnd/>
              <a:tailEnd type="stealth" w="med" len="med"/>
            </a:ln>
            <a:effectLst/>
          </p:spPr>
          <p:txBody>
            <a:bodyPr wrap="none" anchor="ctr"/>
            <a:lstStyle/>
            <a:p>
              <a:endParaRPr lang="en-GB" dirty="0"/>
            </a:p>
          </p:txBody>
        </p:sp>
        <p:sp>
          <p:nvSpPr>
            <p:cNvPr id="38926" name="Rectangle 14"/>
            <p:cNvSpPr>
              <a:spLocks noChangeArrowheads="1"/>
            </p:cNvSpPr>
            <p:nvPr/>
          </p:nvSpPr>
          <p:spPr bwMode="auto">
            <a:xfrm>
              <a:off x="590552" y="1785926"/>
              <a:ext cx="1623994" cy="837665"/>
            </a:xfrm>
            <a:prstGeom prst="rect">
              <a:avLst/>
            </a:prstGeom>
            <a:noFill/>
            <a:ln w="12700">
              <a:noFill/>
              <a:miter lim="800000"/>
              <a:headEnd/>
              <a:tailEnd/>
            </a:ln>
            <a:effectLst/>
          </p:spPr>
          <p:txBody>
            <a:bodyPr wrap="square" lIns="90488" tIns="44450" rIns="90488" bIns="44450" anchorCtr="1">
              <a:spAutoFit/>
            </a:bodyPr>
            <a:lstStyle/>
            <a:p>
              <a:pPr algn="ctr" defTabSz="762000" eaLnBrk="0" hangingPunct="0">
                <a:lnSpc>
                  <a:spcPct val="90000"/>
                </a:lnSpc>
                <a:spcAft>
                  <a:spcPct val="67000"/>
                </a:spcAft>
              </a:pPr>
              <a:r>
                <a:rPr lang="en-US" sz="1800" b="0" dirty="0"/>
                <a:t>Choice and evaluation </a:t>
              </a:r>
              <a:r>
                <a:rPr lang="en-US" sz="1800" b="0" dirty="0" smtClean="0"/>
                <a:t>screens</a:t>
              </a:r>
              <a:endParaRPr lang="en-US" sz="1800" b="0" dirty="0"/>
            </a:p>
          </p:txBody>
        </p:sp>
        <p:grpSp>
          <p:nvGrpSpPr>
            <p:cNvPr id="38995" name="Group 83"/>
            <p:cNvGrpSpPr>
              <a:grpSpLocks/>
            </p:cNvGrpSpPr>
            <p:nvPr/>
          </p:nvGrpSpPr>
          <p:grpSpPr bwMode="auto">
            <a:xfrm>
              <a:off x="522288" y="2757488"/>
              <a:ext cx="4576762" cy="239712"/>
              <a:chOff x="329" y="1737"/>
              <a:chExt cx="2883" cy="151"/>
            </a:xfrm>
          </p:grpSpPr>
          <p:sp>
            <p:nvSpPr>
              <p:cNvPr id="38919" name="Oval 7"/>
              <p:cNvSpPr>
                <a:spLocks noChangeArrowheads="1"/>
              </p:cNvSpPr>
              <p:nvPr/>
            </p:nvSpPr>
            <p:spPr bwMode="auto">
              <a:xfrm>
                <a:off x="329" y="1737"/>
                <a:ext cx="1206" cy="151"/>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8922" name="Line 10"/>
              <p:cNvSpPr>
                <a:spLocks noChangeShapeType="1"/>
              </p:cNvSpPr>
              <p:nvPr/>
            </p:nvSpPr>
            <p:spPr bwMode="auto">
              <a:xfrm>
                <a:off x="1601" y="1819"/>
                <a:ext cx="418" cy="0"/>
              </a:xfrm>
              <a:prstGeom prst="line">
                <a:avLst/>
              </a:prstGeom>
              <a:noFill/>
              <a:ln w="57150">
                <a:solidFill>
                  <a:srgbClr val="FF3300"/>
                </a:solidFill>
                <a:round/>
                <a:headEnd/>
                <a:tailEnd type="stealth" w="med" len="med"/>
              </a:ln>
              <a:effectLst/>
            </p:spPr>
            <p:txBody>
              <a:bodyPr wrap="none" anchor="ctr"/>
              <a:lstStyle/>
              <a:p>
                <a:endParaRPr lang="en-GB" dirty="0"/>
              </a:p>
            </p:txBody>
          </p:sp>
          <p:sp>
            <p:nvSpPr>
              <p:cNvPr id="38937" name="Oval 25"/>
              <p:cNvSpPr>
                <a:spLocks noChangeArrowheads="1"/>
              </p:cNvSpPr>
              <p:nvPr/>
            </p:nvSpPr>
            <p:spPr bwMode="auto">
              <a:xfrm>
                <a:off x="2006" y="1737"/>
                <a:ext cx="1206" cy="151"/>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grpSp>
        <p:grpSp>
          <p:nvGrpSpPr>
            <p:cNvPr id="38996" name="Group 84"/>
            <p:cNvGrpSpPr>
              <a:grpSpLocks/>
            </p:cNvGrpSpPr>
            <p:nvPr/>
          </p:nvGrpSpPr>
          <p:grpSpPr bwMode="auto">
            <a:xfrm>
              <a:off x="949325" y="3362325"/>
              <a:ext cx="3702050" cy="153988"/>
              <a:chOff x="598" y="2118"/>
              <a:chExt cx="2332" cy="97"/>
            </a:xfrm>
          </p:grpSpPr>
          <p:sp>
            <p:nvSpPr>
              <p:cNvPr id="38920" name="Oval 8"/>
              <p:cNvSpPr>
                <a:spLocks noChangeArrowheads="1"/>
              </p:cNvSpPr>
              <p:nvPr/>
            </p:nvSpPr>
            <p:spPr bwMode="auto">
              <a:xfrm>
                <a:off x="598" y="2118"/>
                <a:ext cx="655" cy="97"/>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8923" name="Line 11"/>
              <p:cNvSpPr>
                <a:spLocks noChangeShapeType="1"/>
              </p:cNvSpPr>
              <p:nvPr/>
            </p:nvSpPr>
            <p:spPr bwMode="auto">
              <a:xfrm>
                <a:off x="1326" y="2168"/>
                <a:ext cx="800" cy="0"/>
              </a:xfrm>
              <a:prstGeom prst="line">
                <a:avLst/>
              </a:prstGeom>
              <a:noFill/>
              <a:ln w="57150">
                <a:solidFill>
                  <a:srgbClr val="FF3300"/>
                </a:solidFill>
                <a:round/>
                <a:headEnd/>
                <a:tailEnd type="stealth" w="med" len="med"/>
              </a:ln>
              <a:effectLst/>
            </p:spPr>
            <p:txBody>
              <a:bodyPr wrap="none" anchor="ctr"/>
              <a:lstStyle/>
              <a:p>
                <a:endParaRPr lang="en-GB" dirty="0"/>
              </a:p>
            </p:txBody>
          </p:sp>
          <p:sp>
            <p:nvSpPr>
              <p:cNvPr id="38938" name="Oval 26"/>
              <p:cNvSpPr>
                <a:spLocks noChangeArrowheads="1"/>
              </p:cNvSpPr>
              <p:nvPr/>
            </p:nvSpPr>
            <p:spPr bwMode="auto">
              <a:xfrm>
                <a:off x="2292" y="2118"/>
                <a:ext cx="638" cy="94"/>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grpSp>
        <p:sp>
          <p:nvSpPr>
            <p:cNvPr id="38939" name="Oval 27"/>
            <p:cNvSpPr>
              <a:spLocks noChangeArrowheads="1"/>
            </p:cNvSpPr>
            <p:nvPr/>
          </p:nvSpPr>
          <p:spPr bwMode="auto">
            <a:xfrm>
              <a:off x="3765550" y="3867150"/>
              <a:ext cx="765175" cy="136525"/>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8946" name="Oval 34"/>
            <p:cNvSpPr>
              <a:spLocks noChangeArrowheads="1"/>
            </p:cNvSpPr>
            <p:nvPr/>
          </p:nvSpPr>
          <p:spPr bwMode="auto">
            <a:xfrm>
              <a:off x="3813175" y="4454525"/>
              <a:ext cx="644525" cy="120650"/>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sp>
          <p:nvSpPr>
            <p:cNvPr id="38947" name="Oval 35"/>
            <p:cNvSpPr>
              <a:spLocks noChangeArrowheads="1"/>
            </p:cNvSpPr>
            <p:nvPr/>
          </p:nvSpPr>
          <p:spPr bwMode="auto">
            <a:xfrm>
              <a:off x="1158875" y="4454525"/>
              <a:ext cx="642938" cy="120650"/>
            </a:xfrm>
            <a:prstGeom prst="ellipse">
              <a:avLst/>
            </a:prstGeom>
            <a:solidFill>
              <a:srgbClr val="99FF99"/>
            </a:solidFill>
            <a:ln w="12700">
              <a:noFill/>
              <a:round/>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dirty="0"/>
            </a:p>
          </p:txBody>
        </p:sp>
      </p:grpSp>
      <p:sp>
        <p:nvSpPr>
          <p:cNvPr id="38948" name="Freeform 36"/>
          <p:cNvSpPr>
            <a:spLocks/>
          </p:cNvSpPr>
          <p:nvPr/>
        </p:nvSpPr>
        <p:spPr bwMode="auto">
          <a:xfrm>
            <a:off x="2568575" y="2496658"/>
            <a:ext cx="1289050" cy="2665412"/>
          </a:xfrm>
          <a:custGeom>
            <a:avLst/>
            <a:gdLst/>
            <a:ahLst/>
            <a:cxnLst>
              <a:cxn ang="0">
                <a:pos x="0" y="0"/>
              </a:cxn>
              <a:cxn ang="0">
                <a:pos x="257" y="116"/>
              </a:cxn>
              <a:cxn ang="0">
                <a:pos x="461" y="286"/>
              </a:cxn>
              <a:cxn ang="0">
                <a:pos x="655" y="520"/>
              </a:cxn>
              <a:cxn ang="0">
                <a:pos x="744" y="825"/>
              </a:cxn>
              <a:cxn ang="0">
                <a:pos x="768" y="1075"/>
              </a:cxn>
              <a:cxn ang="0">
                <a:pos x="811" y="1678"/>
              </a:cxn>
            </a:cxnLst>
            <a:rect l="0" t="0" r="r" b="b"/>
            <a:pathLst>
              <a:path w="812" h="1679">
                <a:moveTo>
                  <a:pt x="0" y="0"/>
                </a:moveTo>
                <a:lnTo>
                  <a:pt x="257" y="116"/>
                </a:lnTo>
                <a:lnTo>
                  <a:pt x="461" y="286"/>
                </a:lnTo>
                <a:lnTo>
                  <a:pt x="655" y="520"/>
                </a:lnTo>
                <a:lnTo>
                  <a:pt x="744" y="825"/>
                </a:lnTo>
                <a:lnTo>
                  <a:pt x="768" y="1075"/>
                </a:lnTo>
                <a:lnTo>
                  <a:pt x="811" y="1678"/>
                </a:lnTo>
              </a:path>
            </a:pathLst>
          </a:custGeom>
          <a:noFill/>
          <a:ln w="25400" cap="rnd" cmpd="sng">
            <a:solidFill>
              <a:schemeClr val="tx1"/>
            </a:solidFill>
            <a:prstDash val="solid"/>
            <a:round/>
            <a:headEnd type="none" w="med" len="med"/>
            <a:tailEnd type="none" w="med" len="med"/>
          </a:ln>
          <a:effectLst/>
        </p:spPr>
        <p:txBody>
          <a:bodyPr/>
          <a:lstStyle/>
          <a:p>
            <a:endParaRPr lang="en-GB" dirty="0"/>
          </a:p>
        </p:txBody>
      </p:sp>
      <p:sp>
        <p:nvSpPr>
          <p:cNvPr id="38949" name="Freeform 37"/>
          <p:cNvSpPr>
            <a:spLocks/>
          </p:cNvSpPr>
          <p:nvPr/>
        </p:nvSpPr>
        <p:spPr bwMode="auto">
          <a:xfrm>
            <a:off x="4433888" y="2496658"/>
            <a:ext cx="1311275" cy="2665412"/>
          </a:xfrm>
          <a:custGeom>
            <a:avLst/>
            <a:gdLst/>
            <a:ahLst/>
            <a:cxnLst>
              <a:cxn ang="0">
                <a:pos x="825" y="0"/>
              </a:cxn>
              <a:cxn ang="0">
                <a:pos x="569" y="116"/>
              </a:cxn>
              <a:cxn ang="0">
                <a:pos x="365" y="286"/>
              </a:cxn>
              <a:cxn ang="0">
                <a:pos x="171" y="520"/>
              </a:cxn>
              <a:cxn ang="0">
                <a:pos x="82" y="825"/>
              </a:cxn>
              <a:cxn ang="0">
                <a:pos x="54" y="1075"/>
              </a:cxn>
              <a:cxn ang="0">
                <a:pos x="0" y="1678"/>
              </a:cxn>
            </a:cxnLst>
            <a:rect l="0" t="0" r="r" b="b"/>
            <a:pathLst>
              <a:path w="826" h="1679">
                <a:moveTo>
                  <a:pt x="825" y="0"/>
                </a:moveTo>
                <a:lnTo>
                  <a:pt x="569" y="116"/>
                </a:lnTo>
                <a:lnTo>
                  <a:pt x="365" y="286"/>
                </a:lnTo>
                <a:lnTo>
                  <a:pt x="171" y="520"/>
                </a:lnTo>
                <a:lnTo>
                  <a:pt x="82" y="825"/>
                </a:lnTo>
                <a:lnTo>
                  <a:pt x="54" y="1075"/>
                </a:lnTo>
                <a:lnTo>
                  <a:pt x="0" y="1678"/>
                </a:lnTo>
              </a:path>
            </a:pathLst>
          </a:custGeom>
          <a:noFill/>
          <a:ln w="25400" cap="rnd" cmpd="sng">
            <a:solidFill>
              <a:schemeClr val="tx1"/>
            </a:solidFill>
            <a:prstDash val="solid"/>
            <a:round/>
            <a:headEnd type="none" w="med" len="med"/>
            <a:tailEnd type="none" w="med" len="med"/>
          </a:ln>
          <a:effectLst/>
        </p:spPr>
        <p:txBody>
          <a:bodyPr/>
          <a:lstStyle/>
          <a:p>
            <a:endParaRPr lang="en-GB" dirty="0"/>
          </a:p>
        </p:txBody>
      </p:sp>
      <p:grpSp>
        <p:nvGrpSpPr>
          <p:cNvPr id="39005" name="Group 93"/>
          <p:cNvGrpSpPr>
            <a:grpSpLocks/>
          </p:cNvGrpSpPr>
          <p:nvPr/>
        </p:nvGrpSpPr>
        <p:grpSpPr bwMode="auto">
          <a:xfrm>
            <a:off x="4929188" y="1052036"/>
            <a:ext cx="3214688" cy="1357316"/>
            <a:chOff x="3105" y="675"/>
            <a:chExt cx="2025" cy="855"/>
          </a:xfrm>
        </p:grpSpPr>
        <p:sp>
          <p:nvSpPr>
            <p:cNvPr id="38935" name="Rectangle 23"/>
            <p:cNvSpPr>
              <a:spLocks noChangeArrowheads="1"/>
            </p:cNvSpPr>
            <p:nvPr/>
          </p:nvSpPr>
          <p:spPr bwMode="auto">
            <a:xfrm>
              <a:off x="3567" y="675"/>
              <a:ext cx="1563" cy="402"/>
            </a:xfrm>
            <a:prstGeom prst="rect">
              <a:avLst/>
            </a:prstGeom>
            <a:noFill/>
            <a:ln w="12700">
              <a:noFill/>
              <a:miter lim="800000"/>
              <a:headEnd/>
              <a:tailEnd/>
            </a:ln>
            <a:effectLst/>
          </p:spPr>
          <p:txBody>
            <a:bodyPr lIns="90488" tIns="44450" rIns="90488" bIns="44450" anchorCtr="1">
              <a:spAutoFit/>
            </a:bodyPr>
            <a:lstStyle/>
            <a:p>
              <a:pPr algn="ctr" defTabSz="762000" eaLnBrk="0" hangingPunct="0">
                <a:spcAft>
                  <a:spcPct val="67000"/>
                </a:spcAft>
              </a:pPr>
              <a:r>
                <a:rPr lang="en-US" sz="1800" b="0" dirty="0"/>
                <a:t>Large number of design options</a:t>
              </a:r>
            </a:p>
          </p:txBody>
        </p:sp>
        <p:sp>
          <p:nvSpPr>
            <p:cNvPr id="38952" name="Line 40"/>
            <p:cNvSpPr>
              <a:spLocks noChangeShapeType="1"/>
            </p:cNvSpPr>
            <p:nvPr/>
          </p:nvSpPr>
          <p:spPr bwMode="auto">
            <a:xfrm flipH="1">
              <a:off x="3105" y="945"/>
              <a:ext cx="720" cy="585"/>
            </a:xfrm>
            <a:prstGeom prst="line">
              <a:avLst/>
            </a:prstGeom>
            <a:noFill/>
            <a:ln w="38100">
              <a:solidFill>
                <a:srgbClr val="FF3300"/>
              </a:solidFill>
              <a:round/>
              <a:headEnd/>
              <a:tailEnd type="stealth" w="med" len="med"/>
            </a:ln>
            <a:effectLst/>
          </p:spPr>
          <p:txBody>
            <a:bodyPr wrap="none" anchor="ctr"/>
            <a:lstStyle/>
            <a:p>
              <a:endParaRPr lang="en-GB" dirty="0"/>
            </a:p>
          </p:txBody>
        </p:sp>
      </p:grpSp>
      <p:sp>
        <p:nvSpPr>
          <p:cNvPr id="38945" name="Oval 33"/>
          <p:cNvSpPr>
            <a:spLocks noChangeArrowheads="1"/>
          </p:cNvSpPr>
          <p:nvPr/>
        </p:nvSpPr>
        <p:spPr bwMode="auto">
          <a:xfrm>
            <a:off x="3867150" y="5027133"/>
            <a:ext cx="566738" cy="166687"/>
          </a:xfrm>
          <a:prstGeom prst="ellipse">
            <a:avLst/>
          </a:prstGeom>
          <a:solidFill>
            <a:srgbClr val="6666FF"/>
          </a:solidFill>
          <a:ln w="25400">
            <a:solidFill>
              <a:srgbClr val="0000FF"/>
            </a:solidFill>
            <a:round/>
            <a:headEnd/>
            <a:tailEnd/>
          </a:ln>
          <a:effectLst/>
        </p:spPr>
        <p:txBody>
          <a:bodyPr wrap="none" anchor="ctr"/>
          <a:lstStyle/>
          <a:p>
            <a:endParaRPr lang="en-GB" dirty="0"/>
          </a:p>
        </p:txBody>
      </p:sp>
      <p:grpSp>
        <p:nvGrpSpPr>
          <p:cNvPr id="89" name="Group 88"/>
          <p:cNvGrpSpPr/>
          <p:nvPr/>
        </p:nvGrpSpPr>
        <p:grpSpPr>
          <a:xfrm>
            <a:off x="2097087" y="4909668"/>
            <a:ext cx="1974847" cy="363537"/>
            <a:chOff x="2097087" y="4929198"/>
            <a:chExt cx="1974847" cy="363537"/>
          </a:xfrm>
        </p:grpSpPr>
        <p:sp>
          <p:nvSpPr>
            <p:cNvPr id="38950" name="Rectangle 38"/>
            <p:cNvSpPr>
              <a:spLocks noChangeArrowheads="1"/>
            </p:cNvSpPr>
            <p:nvPr/>
          </p:nvSpPr>
          <p:spPr bwMode="auto">
            <a:xfrm>
              <a:off x="2097087" y="4929198"/>
              <a:ext cx="1349375" cy="363537"/>
            </a:xfrm>
            <a:prstGeom prst="rect">
              <a:avLst/>
            </a:prstGeom>
            <a:noFill/>
            <a:ln w="12700">
              <a:noFill/>
              <a:miter lim="800000"/>
              <a:headEnd/>
              <a:tailEnd/>
            </a:ln>
            <a:effectLst/>
          </p:spPr>
          <p:txBody>
            <a:bodyPr wrap="none" lIns="90488" tIns="44450" rIns="90488" bIns="44450" anchorCtr="1">
              <a:spAutoFit/>
            </a:bodyPr>
            <a:lstStyle/>
            <a:p>
              <a:pPr algn="ctr" defTabSz="762000" eaLnBrk="0" hangingPunct="0">
                <a:spcAft>
                  <a:spcPct val="67000"/>
                </a:spcAft>
              </a:pPr>
              <a:r>
                <a:rPr lang="en-US" sz="1800" b="0" dirty="0"/>
                <a:t>One design</a:t>
              </a:r>
            </a:p>
          </p:txBody>
        </p:sp>
        <p:sp>
          <p:nvSpPr>
            <p:cNvPr id="38951" name="Line 39"/>
            <p:cNvSpPr>
              <a:spLocks noChangeShapeType="1"/>
            </p:cNvSpPr>
            <p:nvPr/>
          </p:nvSpPr>
          <p:spPr bwMode="auto">
            <a:xfrm flipV="1">
              <a:off x="3357554" y="4929198"/>
              <a:ext cx="714380" cy="214314"/>
            </a:xfrm>
            <a:prstGeom prst="line">
              <a:avLst/>
            </a:prstGeom>
            <a:noFill/>
            <a:ln w="38100">
              <a:solidFill>
                <a:srgbClr val="FF3300"/>
              </a:solidFill>
              <a:round/>
              <a:headEnd/>
              <a:tailEnd type="stealth" w="med" len="med"/>
            </a:ln>
            <a:effectLst/>
          </p:spPr>
          <p:txBody>
            <a:bodyPr wrap="none" anchor="ctr"/>
            <a:lstStyle/>
            <a:p>
              <a:endParaRPr lang="en-GB" dirty="0"/>
            </a:p>
          </p:txBody>
        </p:sp>
      </p:grpSp>
      <p:grpSp>
        <p:nvGrpSpPr>
          <p:cNvPr id="87" name="Group 86"/>
          <p:cNvGrpSpPr/>
          <p:nvPr/>
        </p:nvGrpSpPr>
        <p:grpSpPr>
          <a:xfrm>
            <a:off x="2894013" y="2329970"/>
            <a:ext cx="2522537" cy="2605088"/>
            <a:chOff x="2894013" y="2349500"/>
            <a:chExt cx="2522537" cy="2605088"/>
          </a:xfrm>
        </p:grpSpPr>
        <p:grpSp>
          <p:nvGrpSpPr>
            <p:cNvPr id="39004" name="Group 92"/>
            <p:cNvGrpSpPr>
              <a:grpSpLocks/>
            </p:cNvGrpSpPr>
            <p:nvPr/>
          </p:nvGrpSpPr>
          <p:grpSpPr bwMode="auto">
            <a:xfrm>
              <a:off x="2894013" y="2349500"/>
              <a:ext cx="2522537" cy="374650"/>
              <a:chOff x="1823" y="1480"/>
              <a:chExt cx="1589" cy="236"/>
            </a:xfrm>
          </p:grpSpPr>
          <p:sp>
            <p:nvSpPr>
              <p:cNvPr id="38953" name="Oval 41"/>
              <p:cNvSpPr>
                <a:spLocks noChangeArrowheads="1"/>
              </p:cNvSpPr>
              <p:nvPr/>
            </p:nvSpPr>
            <p:spPr bwMode="auto">
              <a:xfrm>
                <a:off x="1914" y="1490"/>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54" name="Oval 42"/>
              <p:cNvSpPr>
                <a:spLocks noChangeArrowheads="1"/>
              </p:cNvSpPr>
              <p:nvPr/>
            </p:nvSpPr>
            <p:spPr bwMode="auto">
              <a:xfrm>
                <a:off x="2047" y="1559"/>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55" name="Oval 43"/>
              <p:cNvSpPr>
                <a:spLocks noChangeArrowheads="1"/>
              </p:cNvSpPr>
              <p:nvPr/>
            </p:nvSpPr>
            <p:spPr bwMode="auto">
              <a:xfrm>
                <a:off x="1823" y="1530"/>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56" name="Oval 44"/>
              <p:cNvSpPr>
                <a:spLocks noChangeArrowheads="1"/>
              </p:cNvSpPr>
              <p:nvPr/>
            </p:nvSpPr>
            <p:spPr bwMode="auto">
              <a:xfrm>
                <a:off x="2220" y="1579"/>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57" name="Oval 45"/>
              <p:cNvSpPr>
                <a:spLocks noChangeArrowheads="1"/>
              </p:cNvSpPr>
              <p:nvPr/>
            </p:nvSpPr>
            <p:spPr bwMode="auto">
              <a:xfrm>
                <a:off x="2159" y="1500"/>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58" name="Oval 46"/>
              <p:cNvSpPr>
                <a:spLocks noChangeArrowheads="1"/>
              </p:cNvSpPr>
              <p:nvPr/>
            </p:nvSpPr>
            <p:spPr bwMode="auto">
              <a:xfrm>
                <a:off x="2393" y="1500"/>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59" name="Oval 47"/>
              <p:cNvSpPr>
                <a:spLocks noChangeArrowheads="1"/>
              </p:cNvSpPr>
              <p:nvPr/>
            </p:nvSpPr>
            <p:spPr bwMode="auto">
              <a:xfrm>
                <a:off x="2352" y="1569"/>
                <a:ext cx="61"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0" name="Oval 48"/>
              <p:cNvSpPr>
                <a:spLocks noChangeArrowheads="1"/>
              </p:cNvSpPr>
              <p:nvPr/>
            </p:nvSpPr>
            <p:spPr bwMode="auto">
              <a:xfrm>
                <a:off x="2475" y="1540"/>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1" name="Oval 49"/>
              <p:cNvSpPr>
                <a:spLocks noChangeArrowheads="1"/>
              </p:cNvSpPr>
              <p:nvPr/>
            </p:nvSpPr>
            <p:spPr bwMode="auto">
              <a:xfrm>
                <a:off x="2577" y="1598"/>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2" name="Oval 50"/>
              <p:cNvSpPr>
                <a:spLocks noChangeArrowheads="1"/>
              </p:cNvSpPr>
              <p:nvPr/>
            </p:nvSpPr>
            <p:spPr bwMode="auto">
              <a:xfrm>
                <a:off x="2638" y="1480"/>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3" name="Oval 51"/>
              <p:cNvSpPr>
                <a:spLocks noChangeArrowheads="1"/>
              </p:cNvSpPr>
              <p:nvPr/>
            </p:nvSpPr>
            <p:spPr bwMode="auto">
              <a:xfrm>
                <a:off x="2770" y="1608"/>
                <a:ext cx="61"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4" name="Oval 52"/>
              <p:cNvSpPr>
                <a:spLocks noChangeArrowheads="1"/>
              </p:cNvSpPr>
              <p:nvPr/>
            </p:nvSpPr>
            <p:spPr bwMode="auto">
              <a:xfrm>
                <a:off x="2872" y="1658"/>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5" name="Oval 53"/>
              <p:cNvSpPr>
                <a:spLocks noChangeArrowheads="1"/>
              </p:cNvSpPr>
              <p:nvPr/>
            </p:nvSpPr>
            <p:spPr bwMode="auto">
              <a:xfrm>
                <a:off x="3015" y="1569"/>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6" name="Oval 54"/>
              <p:cNvSpPr>
                <a:spLocks noChangeArrowheads="1"/>
              </p:cNvSpPr>
              <p:nvPr/>
            </p:nvSpPr>
            <p:spPr bwMode="auto">
              <a:xfrm>
                <a:off x="2832" y="1480"/>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7" name="Oval 55"/>
              <p:cNvSpPr>
                <a:spLocks noChangeArrowheads="1"/>
              </p:cNvSpPr>
              <p:nvPr/>
            </p:nvSpPr>
            <p:spPr bwMode="auto">
              <a:xfrm>
                <a:off x="3076" y="1490"/>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8" name="Oval 56"/>
              <p:cNvSpPr>
                <a:spLocks noChangeArrowheads="1"/>
              </p:cNvSpPr>
              <p:nvPr/>
            </p:nvSpPr>
            <p:spPr bwMode="auto">
              <a:xfrm>
                <a:off x="3249" y="1549"/>
                <a:ext cx="61"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69" name="Oval 57"/>
              <p:cNvSpPr>
                <a:spLocks noChangeArrowheads="1"/>
              </p:cNvSpPr>
              <p:nvPr/>
            </p:nvSpPr>
            <p:spPr bwMode="auto">
              <a:xfrm>
                <a:off x="3137" y="1579"/>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0" name="Oval 58"/>
              <p:cNvSpPr>
                <a:spLocks noChangeArrowheads="1"/>
              </p:cNvSpPr>
              <p:nvPr/>
            </p:nvSpPr>
            <p:spPr bwMode="auto">
              <a:xfrm>
                <a:off x="3219" y="1638"/>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1" name="Oval 59"/>
              <p:cNvSpPr>
                <a:spLocks noChangeArrowheads="1"/>
              </p:cNvSpPr>
              <p:nvPr/>
            </p:nvSpPr>
            <p:spPr bwMode="auto">
              <a:xfrm>
                <a:off x="3351" y="1540"/>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2" name="Oval 60"/>
              <p:cNvSpPr>
                <a:spLocks noChangeArrowheads="1"/>
              </p:cNvSpPr>
              <p:nvPr/>
            </p:nvSpPr>
            <p:spPr bwMode="auto">
              <a:xfrm>
                <a:off x="2118" y="1658"/>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3" name="Oval 61"/>
              <p:cNvSpPr>
                <a:spLocks noChangeArrowheads="1"/>
              </p:cNvSpPr>
              <p:nvPr/>
            </p:nvSpPr>
            <p:spPr bwMode="auto">
              <a:xfrm>
                <a:off x="1945" y="1628"/>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grpSp>
        <p:grpSp>
          <p:nvGrpSpPr>
            <p:cNvPr id="38991" name="Group 79"/>
            <p:cNvGrpSpPr>
              <a:grpSpLocks/>
            </p:cNvGrpSpPr>
            <p:nvPr/>
          </p:nvGrpSpPr>
          <p:grpSpPr bwMode="auto">
            <a:xfrm>
              <a:off x="3605213" y="3000375"/>
              <a:ext cx="1033462" cy="327025"/>
              <a:chOff x="2271" y="1890"/>
              <a:chExt cx="651" cy="206"/>
            </a:xfrm>
          </p:grpSpPr>
          <p:sp>
            <p:nvSpPr>
              <p:cNvPr id="38974" name="Oval 62"/>
              <p:cNvSpPr>
                <a:spLocks noChangeArrowheads="1"/>
              </p:cNvSpPr>
              <p:nvPr/>
            </p:nvSpPr>
            <p:spPr bwMode="auto">
              <a:xfrm>
                <a:off x="2271" y="1900"/>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5" name="Oval 63"/>
              <p:cNvSpPr>
                <a:spLocks noChangeArrowheads="1"/>
              </p:cNvSpPr>
              <p:nvPr/>
            </p:nvSpPr>
            <p:spPr bwMode="auto">
              <a:xfrm>
                <a:off x="2546" y="1959"/>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6" name="Oval 64"/>
              <p:cNvSpPr>
                <a:spLocks noChangeArrowheads="1"/>
              </p:cNvSpPr>
              <p:nvPr/>
            </p:nvSpPr>
            <p:spPr bwMode="auto">
              <a:xfrm>
                <a:off x="2434" y="1900"/>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7" name="Oval 65"/>
              <p:cNvSpPr>
                <a:spLocks noChangeArrowheads="1"/>
              </p:cNvSpPr>
              <p:nvPr/>
            </p:nvSpPr>
            <p:spPr bwMode="auto">
              <a:xfrm>
                <a:off x="2719" y="1959"/>
                <a:ext cx="61"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8" name="Oval 66"/>
              <p:cNvSpPr>
                <a:spLocks noChangeArrowheads="1"/>
              </p:cNvSpPr>
              <p:nvPr/>
            </p:nvSpPr>
            <p:spPr bwMode="auto">
              <a:xfrm>
                <a:off x="2454" y="2028"/>
                <a:ext cx="61"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79" name="Oval 67"/>
              <p:cNvSpPr>
                <a:spLocks noChangeArrowheads="1"/>
              </p:cNvSpPr>
              <p:nvPr/>
            </p:nvSpPr>
            <p:spPr bwMode="auto">
              <a:xfrm>
                <a:off x="2801" y="2038"/>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80" name="Oval 68"/>
              <p:cNvSpPr>
                <a:spLocks noChangeArrowheads="1"/>
              </p:cNvSpPr>
              <p:nvPr/>
            </p:nvSpPr>
            <p:spPr bwMode="auto">
              <a:xfrm>
                <a:off x="2862" y="1890"/>
                <a:ext cx="60" cy="59"/>
              </a:xfrm>
              <a:prstGeom prst="ellipse">
                <a:avLst/>
              </a:prstGeom>
              <a:solidFill>
                <a:srgbClr val="6666FF"/>
              </a:solidFill>
              <a:ln w="12700">
                <a:solidFill>
                  <a:schemeClr val="tx1"/>
                </a:solidFill>
                <a:round/>
                <a:headEnd/>
                <a:tailEnd/>
              </a:ln>
              <a:effectLst/>
            </p:spPr>
            <p:txBody>
              <a:bodyPr wrap="none" anchor="ctr"/>
              <a:lstStyle/>
              <a:p>
                <a:endParaRPr lang="en-GB" dirty="0"/>
              </a:p>
            </p:txBody>
          </p:sp>
        </p:grpSp>
        <p:grpSp>
          <p:nvGrpSpPr>
            <p:cNvPr id="38992" name="Group 80"/>
            <p:cNvGrpSpPr>
              <a:grpSpLocks/>
            </p:cNvGrpSpPr>
            <p:nvPr/>
          </p:nvGrpSpPr>
          <p:grpSpPr bwMode="auto">
            <a:xfrm>
              <a:off x="3733800" y="3579813"/>
              <a:ext cx="695325" cy="217487"/>
              <a:chOff x="2352" y="2255"/>
              <a:chExt cx="438" cy="137"/>
            </a:xfrm>
          </p:grpSpPr>
          <p:sp>
            <p:nvSpPr>
              <p:cNvPr id="38981" name="Oval 69"/>
              <p:cNvSpPr>
                <a:spLocks noChangeArrowheads="1"/>
              </p:cNvSpPr>
              <p:nvPr/>
            </p:nvSpPr>
            <p:spPr bwMode="auto">
              <a:xfrm>
                <a:off x="2730" y="2255"/>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82" name="Oval 70"/>
              <p:cNvSpPr>
                <a:spLocks noChangeArrowheads="1"/>
              </p:cNvSpPr>
              <p:nvPr/>
            </p:nvSpPr>
            <p:spPr bwMode="auto">
              <a:xfrm>
                <a:off x="2546" y="2255"/>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83" name="Oval 71"/>
              <p:cNvSpPr>
                <a:spLocks noChangeArrowheads="1"/>
              </p:cNvSpPr>
              <p:nvPr/>
            </p:nvSpPr>
            <p:spPr bwMode="auto">
              <a:xfrm>
                <a:off x="2352" y="2255"/>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84" name="Oval 72"/>
              <p:cNvSpPr>
                <a:spLocks noChangeArrowheads="1"/>
              </p:cNvSpPr>
              <p:nvPr/>
            </p:nvSpPr>
            <p:spPr bwMode="auto">
              <a:xfrm>
                <a:off x="2618" y="2334"/>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grpSp>
        <p:grpSp>
          <p:nvGrpSpPr>
            <p:cNvPr id="38993" name="Group 81"/>
            <p:cNvGrpSpPr>
              <a:grpSpLocks/>
            </p:cNvGrpSpPr>
            <p:nvPr/>
          </p:nvGrpSpPr>
          <p:grpSpPr bwMode="auto">
            <a:xfrm>
              <a:off x="3976688" y="4111625"/>
              <a:ext cx="371475" cy="107950"/>
              <a:chOff x="2505" y="2590"/>
              <a:chExt cx="234" cy="68"/>
            </a:xfrm>
          </p:grpSpPr>
          <p:sp>
            <p:nvSpPr>
              <p:cNvPr id="38985" name="Oval 73"/>
              <p:cNvSpPr>
                <a:spLocks noChangeArrowheads="1"/>
              </p:cNvSpPr>
              <p:nvPr/>
            </p:nvSpPr>
            <p:spPr bwMode="auto">
              <a:xfrm>
                <a:off x="2505" y="2590"/>
                <a:ext cx="61"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sp>
            <p:nvSpPr>
              <p:cNvPr id="38986" name="Oval 74"/>
              <p:cNvSpPr>
                <a:spLocks noChangeArrowheads="1"/>
              </p:cNvSpPr>
              <p:nvPr/>
            </p:nvSpPr>
            <p:spPr bwMode="auto">
              <a:xfrm>
                <a:off x="2679" y="2600"/>
                <a:ext cx="60" cy="58"/>
              </a:xfrm>
              <a:prstGeom prst="ellipse">
                <a:avLst/>
              </a:prstGeom>
              <a:solidFill>
                <a:srgbClr val="6666FF"/>
              </a:solidFill>
              <a:ln w="12700">
                <a:solidFill>
                  <a:schemeClr val="tx1"/>
                </a:solidFill>
                <a:round/>
                <a:headEnd/>
                <a:tailEnd/>
              </a:ln>
              <a:effectLst/>
            </p:spPr>
            <p:txBody>
              <a:bodyPr wrap="none" anchor="ctr"/>
              <a:lstStyle/>
              <a:p>
                <a:endParaRPr lang="en-GB" dirty="0"/>
              </a:p>
            </p:txBody>
          </p:sp>
        </p:grpSp>
        <p:sp>
          <p:nvSpPr>
            <p:cNvPr id="38987" name="Oval 75"/>
            <p:cNvSpPr>
              <a:spLocks noChangeArrowheads="1"/>
            </p:cNvSpPr>
            <p:nvPr/>
          </p:nvSpPr>
          <p:spPr bwMode="auto">
            <a:xfrm>
              <a:off x="4106863" y="4862513"/>
              <a:ext cx="95250" cy="92075"/>
            </a:xfrm>
            <a:prstGeom prst="ellipse">
              <a:avLst/>
            </a:prstGeom>
            <a:solidFill>
              <a:srgbClr val="6666FF"/>
            </a:solidFill>
            <a:ln w="12700">
              <a:solidFill>
                <a:schemeClr val="tx1"/>
              </a:solidFill>
              <a:round/>
              <a:headEnd/>
              <a:tailEnd/>
            </a:ln>
            <a:effectLst/>
          </p:spPr>
          <p:txBody>
            <a:bodyPr wrap="none" anchor="ctr"/>
            <a:lstStyle/>
            <a:p>
              <a:endParaRPr lang="en-GB" dirty="0"/>
            </a:p>
          </p:txBody>
        </p:sp>
      </p:grpSp>
      <p:sp>
        <p:nvSpPr>
          <p:cNvPr id="83" name="Text Box 4"/>
          <p:cNvSpPr txBox="1">
            <a:spLocks noChangeArrowheads="1"/>
          </p:cNvSpPr>
          <p:nvPr/>
        </p:nvSpPr>
        <p:spPr bwMode="auto">
          <a:xfrm>
            <a:off x="114923" y="62216"/>
            <a:ext cx="6033792" cy="523220"/>
          </a:xfrm>
          <a:prstGeom prst="rect">
            <a:avLst/>
          </a:prstGeom>
          <a:noFill/>
          <a:ln w="9525">
            <a:noFill/>
            <a:miter lim="800000"/>
            <a:headEnd/>
            <a:tailEnd/>
          </a:ln>
          <a:effectLst/>
        </p:spPr>
        <p:txBody>
          <a:bodyPr wrap="square">
            <a:spAutoFit/>
          </a:bodyPr>
          <a:lstStyle/>
          <a:p>
            <a:pPr>
              <a:spcBef>
                <a:spcPct val="50000"/>
              </a:spcBef>
            </a:pPr>
            <a:r>
              <a:rPr lang="en-US" dirty="0">
                <a:solidFill>
                  <a:srgbClr val="007FA3"/>
                </a:solidFill>
              </a:rPr>
              <a:t>The funnel of development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88"/>
                                        </p:tgtEl>
                                        <p:attrNameLst>
                                          <p:attrName>style.visibility</p:attrName>
                                        </p:attrNameLst>
                                      </p:cBhvr>
                                      <p:to>
                                        <p:strVal val="visible"/>
                                      </p:to>
                                    </p:set>
                                    <p:animEffect transition="in" filter="wipe(left)">
                                      <p:cBhvr>
                                        <p:cTn id="7" dur="1000"/>
                                        <p:tgtEl>
                                          <p:spTgt spid="8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87"/>
                                        </p:tgtEl>
                                        <p:attrNameLst>
                                          <p:attrName>style.visibility</p:attrName>
                                        </p:attrNameLst>
                                      </p:cBhvr>
                                      <p:to>
                                        <p:strVal val="visible"/>
                                      </p:to>
                                    </p:set>
                                    <p:animEffect transition="in" filter="wipe(up)">
                                      <p:cBhvr>
                                        <p:cTn id="12" dur="5000"/>
                                        <p:tgtEl>
                                          <p:spTgt spid="8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8944"/>
                                        </p:tgtEl>
                                        <p:attrNameLst>
                                          <p:attrName>style.visibility</p:attrName>
                                        </p:attrNameLst>
                                      </p:cBhvr>
                                      <p:to>
                                        <p:strVal val="visible"/>
                                      </p:to>
                                    </p:set>
                                    <p:animEffect transition="in" filter="dissolve">
                                      <p:cBhvr>
                                        <p:cTn id="17" dur="500"/>
                                        <p:tgtEl>
                                          <p:spTgt spid="3894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9005"/>
                                        </p:tgtEl>
                                        <p:attrNameLst>
                                          <p:attrName>style.visibility</p:attrName>
                                        </p:attrNameLst>
                                      </p:cBhvr>
                                      <p:to>
                                        <p:strVal val="visible"/>
                                      </p:to>
                                    </p:set>
                                    <p:animEffect transition="in" filter="dissolve">
                                      <p:cBhvr>
                                        <p:cTn id="22" dur="500"/>
                                        <p:tgtEl>
                                          <p:spTgt spid="3900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89"/>
                                        </p:tgtEl>
                                        <p:attrNameLst>
                                          <p:attrName>style.visibility</p:attrName>
                                        </p:attrNameLst>
                                      </p:cBhvr>
                                      <p:to>
                                        <p:strVal val="visible"/>
                                      </p:to>
                                    </p:set>
                                    <p:animEffect transition="in" filter="dissolve">
                                      <p:cBhvr>
                                        <p:cTn id="27" dur="500"/>
                                        <p:tgtEl>
                                          <p:spTgt spid="89"/>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86"/>
                                        </p:tgtEl>
                                        <p:attrNameLst>
                                          <p:attrName>style.visibility</p:attrName>
                                        </p:attrNameLst>
                                      </p:cBhvr>
                                      <p:to>
                                        <p:strVal val="visible"/>
                                      </p:to>
                                    </p:set>
                                    <p:animEffect transition="in" filter="dissolve">
                                      <p:cBhvr>
                                        <p:cTn id="32" dur="5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4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82" name="Text Box 62"/>
          <p:cNvSpPr txBox="1">
            <a:spLocks noChangeArrowheads="1"/>
          </p:cNvSpPr>
          <p:nvPr/>
        </p:nvSpPr>
        <p:spPr bwMode="auto">
          <a:xfrm>
            <a:off x="109506" y="65500"/>
            <a:ext cx="5657877" cy="523220"/>
          </a:xfrm>
          <a:prstGeom prst="rect">
            <a:avLst/>
          </a:prstGeom>
          <a:noFill/>
          <a:ln w="9525">
            <a:noFill/>
            <a:miter lim="800000"/>
            <a:headEnd/>
            <a:tailEnd/>
          </a:ln>
          <a:effectLst/>
        </p:spPr>
        <p:txBody>
          <a:bodyPr wrap="square">
            <a:spAutoFit/>
          </a:bodyPr>
          <a:lstStyle/>
          <a:p>
            <a:pPr>
              <a:spcBef>
                <a:spcPct val="50000"/>
              </a:spcBef>
            </a:pPr>
            <a:r>
              <a:rPr lang="en-US" dirty="0">
                <a:solidFill>
                  <a:srgbClr val="007FA3"/>
                </a:solidFill>
              </a:rPr>
              <a:t>Preliminary </a:t>
            </a:r>
            <a:r>
              <a:rPr lang="en-US" dirty="0" smtClean="0">
                <a:solidFill>
                  <a:srgbClr val="007FA3"/>
                </a:solidFill>
              </a:rPr>
              <a:t>design…</a:t>
            </a:r>
            <a:endParaRPr lang="en-US" dirty="0">
              <a:solidFill>
                <a:srgbClr val="007FA3"/>
              </a:solidFill>
            </a:endParaRPr>
          </a:p>
        </p:txBody>
      </p:sp>
      <p:pic>
        <p:nvPicPr>
          <p:cNvPr id="7170" name="Picture 2" descr="Y:\08VOL4\Graphics\Powerpoint\PE_UK\PE522-SLACK\Final files\GIF\ch04\fig-4.9.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9861" y="1367790"/>
            <a:ext cx="8464278" cy="41948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Y:\08VOL4\Graphics\Powerpoint\PE_UK\PE522-SLACK\Final files\GIF\ch04\fig-4.10.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 y="275952"/>
            <a:ext cx="8229600" cy="6040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8486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114268" y="65378"/>
            <a:ext cx="8801132" cy="954107"/>
          </a:xfrm>
          <a:prstGeom prst="rect">
            <a:avLst/>
          </a:prstGeom>
          <a:solidFill>
            <a:schemeClr val="bg1"/>
          </a:solidFill>
          <a:ln w="3175">
            <a:noFill/>
            <a:miter lim="800000"/>
            <a:headEnd/>
            <a:tailEnd/>
          </a:ln>
          <a:effectLst/>
        </p:spPr>
        <p:txBody>
          <a:bodyPr wrap="square">
            <a:spAutoFit/>
          </a:bodyPr>
          <a:lstStyle/>
          <a:p>
            <a:pPr eaLnBrk="0" hangingPunct="0"/>
            <a:r>
              <a:rPr lang="en-US" dirty="0" smtClean="0">
                <a:solidFill>
                  <a:srgbClr val="007FA3"/>
                </a:solidFill>
              </a:rPr>
              <a:t>A delay in the ‘time </a:t>
            </a:r>
            <a:r>
              <a:rPr lang="en-US" dirty="0">
                <a:solidFill>
                  <a:srgbClr val="007FA3"/>
                </a:solidFill>
              </a:rPr>
              <a:t>to </a:t>
            </a:r>
            <a:r>
              <a:rPr lang="en-US" dirty="0" smtClean="0">
                <a:solidFill>
                  <a:srgbClr val="007FA3"/>
                </a:solidFill>
              </a:rPr>
              <a:t>market</a:t>
            </a:r>
            <a:r>
              <a:rPr lang="en-US" dirty="0">
                <a:solidFill>
                  <a:srgbClr val="007FA3"/>
                </a:solidFill>
              </a:rPr>
              <a:t>’ </a:t>
            </a:r>
            <a:r>
              <a:rPr lang="en-US" dirty="0" smtClean="0">
                <a:solidFill>
                  <a:srgbClr val="007FA3"/>
                </a:solidFill>
              </a:rPr>
              <a:t> disproportionally delays </a:t>
            </a:r>
            <a:r>
              <a:rPr lang="en-US" dirty="0">
                <a:solidFill>
                  <a:srgbClr val="007FA3"/>
                </a:solidFill>
              </a:rPr>
              <a:t>the financial breakeven point </a:t>
            </a:r>
          </a:p>
        </p:txBody>
      </p:sp>
      <p:pic>
        <p:nvPicPr>
          <p:cNvPr id="9218" name="Picture 2" descr="Y:\08VOL4\Graphics\Powerpoint\PE_UK\PE522-SLACK\Final files\GIF\ch04\fig-4.6.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043" y="1295400"/>
            <a:ext cx="7913914" cy="48120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Y:\08VOL4\Graphics\Powerpoint\PE_UK\PE522-SLACK\Final files\GIF\ch04\fig-4.1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0096" y="331470"/>
            <a:ext cx="6863808" cy="603123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7965" y="123697"/>
            <a:ext cx="8797435" cy="1200329"/>
          </a:xfrm>
          <a:prstGeom prst="rect">
            <a:avLst/>
          </a:prstGeom>
          <a:noFill/>
        </p:spPr>
        <p:txBody>
          <a:bodyPr wrap="square" rtlCol="0">
            <a:spAutoFit/>
          </a:bodyPr>
          <a:lstStyle/>
          <a:p>
            <a:pPr lvl="0"/>
            <a:r>
              <a:rPr lang="en-US" sz="2400" dirty="0">
                <a:solidFill>
                  <a:srgbClr val="007FA3"/>
                </a:solidFill>
              </a:rPr>
              <a:t>Figure 4.12 </a:t>
            </a:r>
            <a:r>
              <a:rPr lang="en-US" sz="2400" dirty="0" smtClean="0">
                <a:solidFill>
                  <a:srgbClr val="007FA3"/>
                </a:solidFill>
              </a:rPr>
              <a:t> </a:t>
            </a:r>
            <a:br>
              <a:rPr lang="en-US" sz="2400" dirty="0" smtClean="0">
                <a:solidFill>
                  <a:srgbClr val="007FA3"/>
                </a:solidFill>
              </a:rPr>
            </a:br>
            <a:r>
              <a:rPr lang="en-US" sz="2400" dirty="0" smtClean="0">
                <a:solidFill>
                  <a:srgbClr val="007FA3"/>
                </a:solidFill>
              </a:rPr>
              <a:t>Sorting </a:t>
            </a:r>
            <a:r>
              <a:rPr lang="en-US" sz="2400" dirty="0">
                <a:solidFill>
                  <a:srgbClr val="007FA3"/>
                </a:solidFill>
              </a:rPr>
              <a:t>out problems early saves </a:t>
            </a:r>
            <a:r>
              <a:rPr lang="en-US" sz="2400" dirty="0" smtClean="0">
                <a:solidFill>
                  <a:srgbClr val="007FA3"/>
                </a:solidFill>
              </a:rPr>
              <a:t>greater</a:t>
            </a:r>
            <a:r>
              <a:rPr lang="en-US" sz="2400" dirty="0">
                <a:solidFill>
                  <a:srgbClr val="007FA3"/>
                </a:solidFill>
              </a:rPr>
              <a:t> </a:t>
            </a:r>
            <a:r>
              <a:rPr lang="en-US" sz="2400" dirty="0" smtClean="0">
                <a:solidFill>
                  <a:srgbClr val="007FA3"/>
                </a:solidFill>
              </a:rPr>
              <a:t>disruption later</a:t>
            </a:r>
            <a:br>
              <a:rPr lang="en-US" sz="2400" dirty="0" smtClean="0">
                <a:solidFill>
                  <a:srgbClr val="007FA3"/>
                </a:solidFill>
              </a:rPr>
            </a:br>
            <a:r>
              <a:rPr lang="en-US" sz="2400" dirty="0" smtClean="0">
                <a:solidFill>
                  <a:srgbClr val="007FA3"/>
                </a:solidFill>
              </a:rPr>
              <a:t>in </a:t>
            </a:r>
            <a:r>
              <a:rPr lang="en-US" sz="2400" dirty="0">
                <a:solidFill>
                  <a:srgbClr val="007FA3"/>
                </a:solidFill>
              </a:rPr>
              <a:t>the </a:t>
            </a:r>
            <a:r>
              <a:rPr lang="en-US" sz="2400" dirty="0" smtClean="0">
                <a:solidFill>
                  <a:srgbClr val="007FA3"/>
                </a:solidFill>
              </a:rPr>
              <a:t>design activity</a:t>
            </a:r>
            <a:endParaRPr lang="en-US" sz="2400" dirty="0">
              <a:solidFill>
                <a:srgbClr val="007FA3"/>
              </a:solidFill>
            </a:endParaRPr>
          </a:p>
        </p:txBody>
      </p:sp>
      <p:pic>
        <p:nvPicPr>
          <p:cNvPr id="11266" name="Picture 2" descr="Y:\08VOL4\Graphics\Powerpoint\PE_UK\PE522-SLACK\Final files\GIF\ch04\fig-4.1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2587" y="1828800"/>
            <a:ext cx="8264226" cy="38328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extBox 111"/>
          <p:cNvSpPr txBox="1"/>
          <p:nvPr/>
        </p:nvSpPr>
        <p:spPr>
          <a:xfrm>
            <a:off x="119155" y="121003"/>
            <a:ext cx="8500872" cy="1200329"/>
          </a:xfrm>
          <a:prstGeom prst="rect">
            <a:avLst/>
          </a:prstGeom>
          <a:noFill/>
        </p:spPr>
        <p:txBody>
          <a:bodyPr wrap="square" rtlCol="0">
            <a:spAutoFit/>
          </a:bodyPr>
          <a:lstStyle/>
          <a:p>
            <a:r>
              <a:rPr lang="en-US" sz="2400" dirty="0" smtClean="0">
                <a:solidFill>
                  <a:srgbClr val="007FA3"/>
                </a:solidFill>
              </a:rPr>
              <a:t>Figure 4.13  </a:t>
            </a:r>
            <a:br>
              <a:rPr lang="en-US" sz="2400" dirty="0" smtClean="0">
                <a:solidFill>
                  <a:srgbClr val="007FA3"/>
                </a:solidFill>
              </a:rPr>
            </a:br>
            <a:r>
              <a:rPr lang="en-US" sz="2400" dirty="0" smtClean="0">
                <a:solidFill>
                  <a:srgbClr val="007FA3"/>
                </a:solidFill>
              </a:rPr>
              <a:t>Organizational structures for the design innovation process</a:t>
            </a:r>
            <a:endParaRPr lang="en-US" sz="2400" dirty="0">
              <a:solidFill>
                <a:srgbClr val="007FA3"/>
              </a:solidFill>
            </a:endParaRPr>
          </a:p>
        </p:txBody>
      </p:sp>
      <p:pic>
        <p:nvPicPr>
          <p:cNvPr id="12290" name="Picture 2" descr="Y:\08VOL4\Graphics\Powerpoint\PE_UK\PE522-SLACK\Final files\GIF\ch04\fig-4.1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5977" y="1292860"/>
            <a:ext cx="7172046" cy="50317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43" y="273659"/>
            <a:ext cx="8229600" cy="685111"/>
          </a:xfrm>
          <a:noFill/>
          <a:ln w="9525">
            <a:noFill/>
            <a:miter lim="800000"/>
            <a:headEnd/>
            <a:tailEnd/>
          </a:ln>
        </p:spPr>
        <p:txBody>
          <a:bodyPr vert="horz" wrap="square" lIns="91440" tIns="45720" rIns="91440" bIns="45720" numCol="1" anchor="t" anchorCtr="0" compatLnSpc="1">
            <a:prstTxWarp prst="textNoShape">
              <a:avLst/>
            </a:prstTxWarp>
            <a:noAutofit/>
          </a:bodyPr>
          <a:lstStyle/>
          <a:p>
            <a:pPr algn="l">
              <a:spcBef>
                <a:spcPts val="0"/>
              </a:spcBef>
            </a:pPr>
            <a:r>
              <a:rPr lang="en-US" sz="3400" b="1" dirty="0" smtClean="0">
                <a:solidFill>
                  <a:srgbClr val="007FA3"/>
                </a:solidFill>
                <a:latin typeface="Arial" pitchFamily="34" charset="0"/>
                <a:ea typeface="+mn-ea"/>
                <a:cs typeface="Arial" pitchFamily="34" charset="0"/>
              </a:rPr>
              <a:t>Operations management</a:t>
            </a:r>
            <a:endParaRPr lang="en-US" sz="3400" b="1" dirty="0">
              <a:solidFill>
                <a:srgbClr val="007FA3"/>
              </a:solidFill>
              <a:latin typeface="Arial" pitchFamily="34" charset="0"/>
              <a:ea typeface="+mn-ea"/>
              <a:cs typeface="Arial" pitchFamily="34" charset="0"/>
            </a:endParaRPr>
          </a:p>
        </p:txBody>
      </p:sp>
      <p:sp>
        <p:nvSpPr>
          <p:cNvPr id="3" name="Text Placeholder 2"/>
          <p:cNvSpPr>
            <a:spLocks noGrp="1"/>
          </p:cNvSpPr>
          <p:nvPr>
            <p:ph type="body" sz="quarter" idx="13"/>
          </p:nvPr>
        </p:nvSpPr>
        <p:spPr>
          <a:xfrm>
            <a:off x="457200" y="968836"/>
            <a:ext cx="8229600" cy="478970"/>
          </a:xfrm>
        </p:spPr>
        <p:txBody>
          <a:bodyPr/>
          <a:lstStyle/>
          <a:p>
            <a:r>
              <a:rPr lang="en-US" sz="2000" dirty="0" smtClean="0">
                <a:latin typeface="Arial" pitchFamily="34" charset="0"/>
                <a:cs typeface="Arial" pitchFamily="34" charset="0"/>
              </a:rPr>
              <a:t>8</a:t>
            </a:r>
            <a:r>
              <a:rPr lang="en-US" sz="2000" baseline="30000" dirty="0" smtClean="0">
                <a:latin typeface="Arial" pitchFamily="34" charset="0"/>
                <a:cs typeface="Arial" pitchFamily="34" charset="0"/>
              </a:rPr>
              <a:t>th</a:t>
            </a:r>
            <a:r>
              <a:rPr lang="en-US" sz="2000" dirty="0" smtClean="0">
                <a:latin typeface="Arial" pitchFamily="34" charset="0"/>
                <a:cs typeface="Arial" pitchFamily="34" charset="0"/>
              </a:rPr>
              <a:t> edition</a:t>
            </a:r>
            <a:endParaRPr lang="en-US" sz="2000" dirty="0">
              <a:latin typeface="Arial" pitchFamily="34" charset="0"/>
              <a:cs typeface="Arial" pitchFamily="34" charset="0"/>
            </a:endParaRPr>
          </a:p>
        </p:txBody>
      </p:sp>
      <p:pic>
        <p:nvPicPr>
          <p:cNvPr id="6" name="Book C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844" y="1486745"/>
            <a:ext cx="3495794" cy="4753187"/>
          </a:xfrm>
          <a:prstGeom prst="rect">
            <a:avLst/>
          </a:prstGeom>
          <a:ln>
            <a:solidFill>
              <a:schemeClr val="tx1">
                <a:lumMod val="50000"/>
                <a:lumOff val="50000"/>
              </a:schemeClr>
            </a:solidFill>
          </a:ln>
          <a:effectLst>
            <a:outerShdw blurRad="50800" dist="76200" dir="2700000" algn="tl" rotWithShape="0">
              <a:srgbClr val="000000">
                <a:alpha val="56000"/>
              </a:srgbClr>
            </a:outerShdw>
          </a:effectLst>
        </p:spPr>
      </p:pic>
      <p:sp>
        <p:nvSpPr>
          <p:cNvPr id="5" name="Text Placeholder 4"/>
          <p:cNvSpPr>
            <a:spLocks noGrp="1"/>
          </p:cNvSpPr>
          <p:nvPr>
            <p:ph type="body" sz="quarter" idx="15"/>
          </p:nvPr>
        </p:nvSpPr>
        <p:spPr>
          <a:xfrm>
            <a:off x="4930140" y="2636041"/>
            <a:ext cx="3657600" cy="1554959"/>
          </a:xfrm>
        </p:spPr>
        <p:txBody>
          <a:bodyPr/>
          <a:lstStyle/>
          <a:p>
            <a:pPr marL="0" marR="0" indent="0" algn="l" defTabSz="914400" rtl="0" eaLnBrk="0" fontAlgn="base" latinLnBrk="0" hangingPunct="0">
              <a:lnSpc>
                <a:spcPct val="100000"/>
              </a:lnSpc>
              <a:spcBef>
                <a:spcPts val="1200"/>
              </a:spcBef>
              <a:spcAft>
                <a:spcPct val="0"/>
              </a:spcAft>
              <a:buClrTx/>
              <a:buSzTx/>
              <a:buFontTx/>
              <a:buNone/>
              <a:tabLst/>
              <a:defRPr/>
            </a:pPr>
            <a:r>
              <a:rPr lang="en-US" sz="3000" b="0" i="0" baseline="0" dirty="0" smtClean="0">
                <a:solidFill>
                  <a:schemeClr val="tx1"/>
                </a:solidFill>
                <a:latin typeface="Arial" pitchFamily="34" charset="0"/>
                <a:cs typeface="Arial" pitchFamily="34" charset="0"/>
              </a:rPr>
              <a:t>Chapter 4</a:t>
            </a:r>
          </a:p>
          <a:p>
            <a:pPr>
              <a:spcBef>
                <a:spcPts val="1200"/>
              </a:spcBef>
            </a:pPr>
            <a:r>
              <a:rPr lang="en-US" dirty="0">
                <a:latin typeface="Arial" pitchFamily="34" charset="0"/>
                <a:cs typeface="Arial" pitchFamily="34" charset="0"/>
              </a:rPr>
              <a:t>Product and service innovation</a:t>
            </a:r>
          </a:p>
        </p:txBody>
      </p:sp>
    </p:spTree>
    <p:extLst>
      <p:ext uri="{BB962C8B-B14F-4D97-AF65-F5344CB8AC3E}">
        <p14:creationId xmlns:p14="http://schemas.microsoft.com/office/powerpoint/2010/main" val="24696466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1 - &amp;quot;Operations management&amp;quot;&quot;/&gt;&lt;property id=&quot;20307&quot; value=&quot;318&quot;/&gt;&lt;/object&gt;&lt;object type=&quot;3&quot; unique_id=&quot;10006&quot;&gt;&lt;property id=&quot;20148&quot; value=&quot;5&quot;/&gt;&lt;property id=&quot;20300&quot; value=&quot;Slide 2&quot;/&gt;&lt;property id=&quot;20307&quot; value=&quot;309&quot;/&gt;&lt;/object&gt;&lt;object type=&quot;3&quot; unique_id=&quot;10007&quot;&gt;&lt;property id=&quot;20148&quot; value=&quot;5&quot;/&gt;&lt;property id=&quot;20300&quot; value=&quot;Slide 3&quot;/&gt;&lt;property id=&quot;20307&quot; value=&quot;308&quot;/&gt;&lt;/object&gt;&lt;object type=&quot;3&quot; unique_id=&quot;10008&quot;&gt;&lt;property id=&quot;20148&quot; value=&quot;5&quot;/&gt;&lt;property id=&quot;20300&quot; value=&quot;Slide 4&quot;/&gt;&lt;property id=&quot;20307&quot; value=&quot;316&quot;/&gt;&lt;/object&gt;&lt;object type=&quot;3&quot; unique_id=&quot;10009&quot;&gt;&lt;property id=&quot;20148&quot; value=&quot;5&quot;/&gt;&lt;property id=&quot;20300&quot; value=&quot;Slide 5&quot;/&gt;&lt;property id=&quot;20307&quot; value=&quot;310&quot;/&gt;&lt;/object&gt;&lt;object type=&quot;3&quot; unique_id=&quot;10010&quot;&gt;&lt;property id=&quot;20148&quot; value=&quot;5&quot;/&gt;&lt;property id=&quot;20300&quot; value=&quot;Slide 6&quot;/&gt;&lt;property id=&quot;20307&quot; value=&quot;313&quot;/&gt;&lt;/object&gt;&lt;object type=&quot;3&quot; unique_id=&quot;10011&quot;&gt;&lt;property id=&quot;20148&quot; value=&quot;5&quot;/&gt;&lt;property id=&quot;20300&quot; value=&quot;Slide 7&quot;/&gt;&lt;property id=&quot;20307&quot; value=&quot;314&quot;/&gt;&lt;/object&gt;&lt;object type=&quot;3&quot; unique_id=&quot;10012&quot;&gt;&lt;property id=&quot;20148&quot; value=&quot;5&quot;/&gt;&lt;property id=&quot;20300&quot; value=&quot;Slide 8&quot;/&gt;&lt;property id=&quot;20307&quot; value=&quot;315&quot;/&gt;&lt;/object&gt;&lt;object type=&quot;3&quot; unique_id=&quot;10013&quot;&gt;&lt;property id=&quot;20148&quot; value=&quot;5&quot;/&gt;&lt;property id=&quot;20300&quot; value=&quot;Slide 9&quot;/&gt;&lt;property id=&quot;20307&quot; value=&quot;282&quot;/&gt;&lt;/object&gt;&lt;object type=&quot;3&quot; unique_id=&quot;10014&quot;&gt;&lt;property id=&quot;20148&quot; value=&quot;5&quot;/&gt;&lt;property id=&quot;20300&quot; value=&quot;Slide 10&quot;/&gt;&lt;property id=&quot;20307&quot; value=&quot;292&quot;/&gt;&lt;/object&gt;&lt;object type=&quot;3&quot; unique_id=&quot;10015&quot;&gt;&lt;property id=&quot;20148&quot; value=&quot;5&quot;/&gt;&lt;property id=&quot;20300&quot; value=&quot;Slide 11&quot;/&gt;&lt;property id=&quot;20307&quot; value=&quot;276&quot;/&gt;&lt;/object&gt;&lt;object type=&quot;3&quot; unique_id=&quot;10016&quot;&gt;&lt;property id=&quot;20148&quot; value=&quot;5&quot;/&gt;&lt;property id=&quot;20300&quot; value=&quot;Slide 12&quot;/&gt;&lt;property id=&quot;20307&quot; value=&quot;285&quot;/&gt;&lt;/object&gt;&lt;object type=&quot;3&quot; unique_id=&quot;10017&quot;&gt;&lt;property id=&quot;20148&quot; value=&quot;5&quot;/&gt;&lt;property id=&quot;20300&quot; value=&quot;Slide 13&quot;/&gt;&lt;property id=&quot;20307&quot; value=&quot;317&quot;/&gt;&lt;/object&gt;&lt;object type=&quot;3&quot; unique_id=&quot;10018&quot;&gt;&lt;property id=&quot;20148&quot; value=&quot;5&quot;/&gt;&lt;property id=&quot;20300&quot; value=&quot;Slide 14&quot;/&gt;&lt;property id=&quot;20307&quot; value=&quot;270&quot;/&gt;&lt;/object&gt;&lt;object type=&quot;3&quot; unique_id=&quot;10019&quot;&gt;&lt;property id=&quot;20148&quot; value=&quot;5&quot;/&gt;&lt;property id=&quot;20300&quot; value=&quot;Slide 15&quot;/&gt;&lt;property id=&quot;20307&quot; value=&quot;271&quot;/&gt;&lt;/object&gt;&lt;object type=&quot;3&quot; unique_id=&quot;10021&quot;&gt;&lt;property id=&quot;20148&quot; value=&quot;5&quot;/&gt;&lt;property id=&quot;20300&quot; value=&quot;Slide 16&quot;/&gt;&lt;property id=&quot;20307&quot; value=&quot;274&quot;/&gt;&lt;/object&gt;&lt;object type=&quot;3&quot; unique_id=&quot;10022&quot;&gt;&lt;property id=&quot;20148&quot; value=&quot;5&quot;/&gt;&lt;property id=&quot;20300&quot; value=&quot;Slide 17&quot;/&gt;&lt;property id=&quot;20307&quot; value=&quot;275&quot;/&gt;&lt;/object&gt;&lt;/object&gt;&lt;/object&gt;&lt;/database&gt;"/>
</p:tagLst>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FF0000"/>
        </a:solidFill>
        <a:ln w="31750" cap="flat" cmpd="sng" algn="ctr">
          <a:solidFill>
            <a:srgbClr val="FF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rgbClr val="FF0000"/>
        </a:solidFill>
        <a:ln w="31750" cap="flat" cmpd="sng" algn="ctr">
          <a:solidFill>
            <a:srgbClr val="FF0000"/>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2700</TotalTime>
  <Words>404</Words>
  <Application>Microsoft Office PowerPoint</Application>
  <PresentationFormat>On-screen Show (4:3)</PresentationFormat>
  <Paragraphs>64</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Black</vt:lpstr>
      <vt:lpstr>Times New Roman</vt:lpstr>
      <vt:lpstr>Verdana</vt:lpstr>
      <vt:lpstr>Wingdings</vt:lpstr>
      <vt:lpstr>Default Design</vt:lpstr>
      <vt:lpstr>Product and Service Innovation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Operations management</vt:lpstr>
    </vt:vector>
  </TitlesOfParts>
  <Company>wu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slack</dc:creator>
  <cp:lastModifiedBy>Irina Neaga</cp:lastModifiedBy>
  <cp:revision>190</cp:revision>
  <dcterms:created xsi:type="dcterms:W3CDTF">2001-03-06T19:59:48Z</dcterms:created>
  <dcterms:modified xsi:type="dcterms:W3CDTF">2017-11-07T12:30:10Z</dcterms:modified>
</cp:coreProperties>
</file>