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slideshow.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78" r:id="rId6"/>
    <p:sldId id="257" r:id="rId7"/>
    <p:sldId id="279" r:id="rId8"/>
    <p:sldId id="264" r:id="rId9"/>
    <p:sldId id="282" r:id="rId10"/>
    <p:sldId id="280" r:id="rId11"/>
    <p:sldId id="285" r:id="rId12"/>
    <p:sldId id="259" r:id="rId13"/>
    <p:sldId id="260" r:id="rId14"/>
    <p:sldId id="258" r:id="rId15"/>
    <p:sldId id="283" r:id="rId16"/>
    <p:sldId id="261" r:id="rId17"/>
    <p:sldId id="286" r:id="rId18"/>
    <p:sldId id="287" r:id="rId19"/>
    <p:sldId id="289" r:id="rId20"/>
    <p:sldId id="288" r:id="rId21"/>
    <p:sldId id="290" r:id="rId22"/>
    <p:sldId id="291" r:id="rId23"/>
    <p:sldId id="266" r:id="rId24"/>
    <p:sldId id="267" r:id="rId25"/>
    <p:sldId id="270" r:id="rId26"/>
    <p:sldId id="268" r:id="rId27"/>
    <p:sldId id="269" r:id="rId28"/>
    <p:sldId id="271" r:id="rId29"/>
    <p:sldId id="272" r:id="rId30"/>
    <p:sldId id="273" r:id="rId31"/>
    <p:sldId id="277" r:id="rId32"/>
    <p:sldId id="274" r:id="rId33"/>
    <p:sldId id="275" r:id="rId34"/>
    <p:sldId id="276" r:id="rId35"/>
    <p:sldId id="284"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3" d="100"/>
          <a:sy n="63" d="100"/>
        </p:scale>
        <p:origin x="6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949A4DE-1121-44E8-950D-F49C895CD42F}"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960BB370-C0EA-4E66-ADD8-A2D91B7F5E24}">
      <dgm:prSet/>
      <dgm:spPr/>
      <dgm:t>
        <a:bodyPr/>
        <a:lstStyle/>
        <a:p>
          <a:r>
            <a:rPr lang="en-GB" dirty="0"/>
            <a:t>Explore conflict models used in policing </a:t>
          </a:r>
          <a:endParaRPr lang="en-US" dirty="0"/>
        </a:p>
      </dgm:t>
    </dgm:pt>
    <dgm:pt modelId="{076B493B-C2BA-4FC8-9B99-685698792787}" type="parTrans" cxnId="{B10E7739-D9FD-4D93-A31B-9DD81A300B37}">
      <dgm:prSet/>
      <dgm:spPr/>
      <dgm:t>
        <a:bodyPr/>
        <a:lstStyle/>
        <a:p>
          <a:endParaRPr lang="en-US"/>
        </a:p>
      </dgm:t>
    </dgm:pt>
    <dgm:pt modelId="{69E4B6A3-AEDD-4C99-86F5-086C22523F33}" type="sibTrans" cxnId="{B10E7739-D9FD-4D93-A31B-9DD81A300B37}">
      <dgm:prSet/>
      <dgm:spPr/>
      <dgm:t>
        <a:bodyPr/>
        <a:lstStyle/>
        <a:p>
          <a:endParaRPr lang="en-US"/>
        </a:p>
      </dgm:t>
    </dgm:pt>
    <dgm:pt modelId="{7103B4BA-2ACB-41E3-B5B0-1717E68038CB}">
      <dgm:prSet/>
      <dgm:spPr/>
      <dgm:t>
        <a:bodyPr/>
        <a:lstStyle/>
        <a:p>
          <a:r>
            <a:rPr lang="en-GB"/>
            <a:t>View and critique examples </a:t>
          </a:r>
          <a:endParaRPr lang="en-US"/>
        </a:p>
      </dgm:t>
    </dgm:pt>
    <dgm:pt modelId="{2CF74ABA-E3E7-4582-A4A7-AD8104B27DCE}" type="parTrans" cxnId="{6AC1BFE3-19BD-48D8-A5EF-1935963F20D2}">
      <dgm:prSet/>
      <dgm:spPr/>
      <dgm:t>
        <a:bodyPr/>
        <a:lstStyle/>
        <a:p>
          <a:endParaRPr lang="en-US"/>
        </a:p>
      </dgm:t>
    </dgm:pt>
    <dgm:pt modelId="{0D736476-4444-46E2-A6D7-79BC674BF45B}" type="sibTrans" cxnId="{6AC1BFE3-19BD-48D8-A5EF-1935963F20D2}">
      <dgm:prSet/>
      <dgm:spPr/>
      <dgm:t>
        <a:bodyPr/>
        <a:lstStyle/>
        <a:p>
          <a:endParaRPr lang="en-US"/>
        </a:p>
      </dgm:t>
    </dgm:pt>
    <dgm:pt modelId="{23E5EB1F-D93C-4ABE-9B83-A3E5F671B9FF}" type="pres">
      <dgm:prSet presAssocID="{E949A4DE-1121-44E8-950D-F49C895CD42F}" presName="linear" presStyleCnt="0">
        <dgm:presLayoutVars>
          <dgm:animLvl val="lvl"/>
          <dgm:resizeHandles val="exact"/>
        </dgm:presLayoutVars>
      </dgm:prSet>
      <dgm:spPr/>
    </dgm:pt>
    <dgm:pt modelId="{B1590DD4-C8C1-4300-B8E5-4656D6407EB6}" type="pres">
      <dgm:prSet presAssocID="{960BB370-C0EA-4E66-ADD8-A2D91B7F5E24}" presName="parentText" presStyleLbl="node1" presStyleIdx="0" presStyleCnt="2">
        <dgm:presLayoutVars>
          <dgm:chMax val="0"/>
          <dgm:bulletEnabled val="1"/>
        </dgm:presLayoutVars>
      </dgm:prSet>
      <dgm:spPr/>
    </dgm:pt>
    <dgm:pt modelId="{9693A607-F585-4744-A83E-24ACBEA643B7}" type="pres">
      <dgm:prSet presAssocID="{69E4B6A3-AEDD-4C99-86F5-086C22523F33}" presName="spacer" presStyleCnt="0"/>
      <dgm:spPr/>
    </dgm:pt>
    <dgm:pt modelId="{D73F7BF8-AC42-4503-8CC4-BCE63CC9E23B}" type="pres">
      <dgm:prSet presAssocID="{7103B4BA-2ACB-41E3-B5B0-1717E68038CB}" presName="parentText" presStyleLbl="node1" presStyleIdx="1" presStyleCnt="2">
        <dgm:presLayoutVars>
          <dgm:chMax val="0"/>
          <dgm:bulletEnabled val="1"/>
        </dgm:presLayoutVars>
      </dgm:prSet>
      <dgm:spPr/>
    </dgm:pt>
  </dgm:ptLst>
  <dgm:cxnLst>
    <dgm:cxn modelId="{62128C00-0924-4D04-95CC-F9F94D9CA614}" type="presOf" srcId="{7103B4BA-2ACB-41E3-B5B0-1717E68038CB}" destId="{D73F7BF8-AC42-4503-8CC4-BCE63CC9E23B}" srcOrd="0" destOrd="0" presId="urn:microsoft.com/office/officeart/2005/8/layout/vList2"/>
    <dgm:cxn modelId="{B10E7739-D9FD-4D93-A31B-9DD81A300B37}" srcId="{E949A4DE-1121-44E8-950D-F49C895CD42F}" destId="{960BB370-C0EA-4E66-ADD8-A2D91B7F5E24}" srcOrd="0" destOrd="0" parTransId="{076B493B-C2BA-4FC8-9B99-685698792787}" sibTransId="{69E4B6A3-AEDD-4C99-86F5-086C22523F33}"/>
    <dgm:cxn modelId="{5FA63BAF-36AB-4B13-8514-DD7E746E36F8}" type="presOf" srcId="{E949A4DE-1121-44E8-950D-F49C895CD42F}" destId="{23E5EB1F-D93C-4ABE-9B83-A3E5F671B9FF}" srcOrd="0" destOrd="0" presId="urn:microsoft.com/office/officeart/2005/8/layout/vList2"/>
    <dgm:cxn modelId="{6AC1BFE3-19BD-48D8-A5EF-1935963F20D2}" srcId="{E949A4DE-1121-44E8-950D-F49C895CD42F}" destId="{7103B4BA-2ACB-41E3-B5B0-1717E68038CB}" srcOrd="1" destOrd="0" parTransId="{2CF74ABA-E3E7-4582-A4A7-AD8104B27DCE}" sibTransId="{0D736476-4444-46E2-A6D7-79BC674BF45B}"/>
    <dgm:cxn modelId="{B3567CFA-66A7-4E60-8FAA-D2759689C81D}" type="presOf" srcId="{960BB370-C0EA-4E66-ADD8-A2D91B7F5E24}" destId="{B1590DD4-C8C1-4300-B8E5-4656D6407EB6}" srcOrd="0" destOrd="0" presId="urn:microsoft.com/office/officeart/2005/8/layout/vList2"/>
    <dgm:cxn modelId="{7A774BAA-C5C6-42C2-ADB4-8BB7E84ADF69}" type="presParOf" srcId="{23E5EB1F-D93C-4ABE-9B83-A3E5F671B9FF}" destId="{B1590DD4-C8C1-4300-B8E5-4656D6407EB6}" srcOrd="0" destOrd="0" presId="urn:microsoft.com/office/officeart/2005/8/layout/vList2"/>
    <dgm:cxn modelId="{49D48AA1-949D-4E5D-A2BB-4D418FD157AF}" type="presParOf" srcId="{23E5EB1F-D93C-4ABE-9B83-A3E5F671B9FF}" destId="{9693A607-F585-4744-A83E-24ACBEA643B7}" srcOrd="1" destOrd="0" presId="urn:microsoft.com/office/officeart/2005/8/layout/vList2"/>
    <dgm:cxn modelId="{93843BF4-315B-452C-9861-C4D0EF15AAA0}" type="presParOf" srcId="{23E5EB1F-D93C-4ABE-9B83-A3E5F671B9FF}" destId="{D73F7BF8-AC42-4503-8CC4-BCE63CC9E23B}"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590DD4-C8C1-4300-B8E5-4656D6407EB6}">
      <dsp:nvSpPr>
        <dsp:cNvPr id="0" name=""/>
        <dsp:cNvSpPr/>
      </dsp:nvSpPr>
      <dsp:spPr>
        <a:xfrm>
          <a:off x="0" y="18320"/>
          <a:ext cx="6666833" cy="2639519"/>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GB" sz="4800" kern="1200" dirty="0"/>
            <a:t>Explore conflict models used in policing </a:t>
          </a:r>
          <a:endParaRPr lang="en-US" sz="4800" kern="1200" dirty="0"/>
        </a:p>
      </dsp:txBody>
      <dsp:txXfrm>
        <a:off x="128851" y="147171"/>
        <a:ext cx="6409131" cy="2381817"/>
      </dsp:txXfrm>
    </dsp:sp>
    <dsp:sp modelId="{D73F7BF8-AC42-4503-8CC4-BCE63CC9E23B}">
      <dsp:nvSpPr>
        <dsp:cNvPr id="0" name=""/>
        <dsp:cNvSpPr/>
      </dsp:nvSpPr>
      <dsp:spPr>
        <a:xfrm>
          <a:off x="0" y="2796080"/>
          <a:ext cx="6666833" cy="2639519"/>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GB" sz="4800" kern="1200"/>
            <a:t>View and critique examples </a:t>
          </a:r>
          <a:endParaRPr lang="en-US" sz="4800" kern="1200"/>
        </a:p>
      </dsp:txBody>
      <dsp:txXfrm>
        <a:off x="128851" y="2924931"/>
        <a:ext cx="6409131" cy="238181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E0D72-508A-3B83-BA05-2495022F6CD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2E8C0A1-84B9-98B9-B0ED-99439B400D7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275201F-9EB3-48F1-18A2-36D60C838799}"/>
              </a:ext>
            </a:extLst>
          </p:cNvPr>
          <p:cNvSpPr>
            <a:spLocks noGrp="1"/>
          </p:cNvSpPr>
          <p:nvPr>
            <p:ph type="dt" sz="half" idx="10"/>
          </p:nvPr>
        </p:nvSpPr>
        <p:spPr/>
        <p:txBody>
          <a:bodyPr/>
          <a:lstStyle/>
          <a:p>
            <a:fld id="{2EA7C576-EF3F-40F7-9EB0-C9BF0A2FA4EF}" type="datetimeFigureOut">
              <a:rPr lang="en-GB" smtClean="0"/>
              <a:t>17/10/2025</a:t>
            </a:fld>
            <a:endParaRPr lang="en-GB"/>
          </a:p>
        </p:txBody>
      </p:sp>
      <p:sp>
        <p:nvSpPr>
          <p:cNvPr id="5" name="Footer Placeholder 4">
            <a:extLst>
              <a:ext uri="{FF2B5EF4-FFF2-40B4-BE49-F238E27FC236}">
                <a16:creationId xmlns:a16="http://schemas.microsoft.com/office/drawing/2014/main" id="{A6E883FD-0DD5-36F0-F2BF-326C6112FF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E6F349-9ACC-A637-731C-5B4BA764CA85}"/>
              </a:ext>
            </a:extLst>
          </p:cNvPr>
          <p:cNvSpPr>
            <a:spLocks noGrp="1"/>
          </p:cNvSpPr>
          <p:nvPr>
            <p:ph type="sldNum" sz="quarter" idx="12"/>
          </p:nvPr>
        </p:nvSpPr>
        <p:spPr/>
        <p:txBody>
          <a:bodyPr/>
          <a:lstStyle/>
          <a:p>
            <a:fld id="{C497D167-F9DC-4C6D-8B8E-D4B1BFDFD828}" type="slidenum">
              <a:rPr lang="en-GB" smtClean="0"/>
              <a:t>‹#›</a:t>
            </a:fld>
            <a:endParaRPr lang="en-GB"/>
          </a:p>
        </p:txBody>
      </p:sp>
    </p:spTree>
    <p:extLst>
      <p:ext uri="{BB962C8B-B14F-4D97-AF65-F5344CB8AC3E}">
        <p14:creationId xmlns:p14="http://schemas.microsoft.com/office/powerpoint/2010/main" val="18008289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55FD7-5948-9787-A3AF-B1DE273534C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23BE15B-9D9A-4F90-C0C6-D3017DA9F4A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431F25-5BBF-72A6-FDE6-69671D8D3570}"/>
              </a:ext>
            </a:extLst>
          </p:cNvPr>
          <p:cNvSpPr>
            <a:spLocks noGrp="1"/>
          </p:cNvSpPr>
          <p:nvPr>
            <p:ph type="dt" sz="half" idx="10"/>
          </p:nvPr>
        </p:nvSpPr>
        <p:spPr/>
        <p:txBody>
          <a:bodyPr/>
          <a:lstStyle/>
          <a:p>
            <a:fld id="{2EA7C576-EF3F-40F7-9EB0-C9BF0A2FA4EF}" type="datetimeFigureOut">
              <a:rPr lang="en-GB" smtClean="0"/>
              <a:t>17/10/2025</a:t>
            </a:fld>
            <a:endParaRPr lang="en-GB"/>
          </a:p>
        </p:txBody>
      </p:sp>
      <p:sp>
        <p:nvSpPr>
          <p:cNvPr id="5" name="Footer Placeholder 4">
            <a:extLst>
              <a:ext uri="{FF2B5EF4-FFF2-40B4-BE49-F238E27FC236}">
                <a16:creationId xmlns:a16="http://schemas.microsoft.com/office/drawing/2014/main" id="{EEEF4FBF-C836-E2DC-A49E-B569D579C1E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ACAD31-E492-9D21-A7EB-1C482475B1FF}"/>
              </a:ext>
            </a:extLst>
          </p:cNvPr>
          <p:cNvSpPr>
            <a:spLocks noGrp="1"/>
          </p:cNvSpPr>
          <p:nvPr>
            <p:ph type="sldNum" sz="quarter" idx="12"/>
          </p:nvPr>
        </p:nvSpPr>
        <p:spPr/>
        <p:txBody>
          <a:bodyPr/>
          <a:lstStyle/>
          <a:p>
            <a:fld id="{C497D167-F9DC-4C6D-8B8E-D4B1BFDFD828}" type="slidenum">
              <a:rPr lang="en-GB" smtClean="0"/>
              <a:t>‹#›</a:t>
            </a:fld>
            <a:endParaRPr lang="en-GB"/>
          </a:p>
        </p:txBody>
      </p:sp>
    </p:spTree>
    <p:extLst>
      <p:ext uri="{BB962C8B-B14F-4D97-AF65-F5344CB8AC3E}">
        <p14:creationId xmlns:p14="http://schemas.microsoft.com/office/powerpoint/2010/main" val="22550275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B7607-3C5C-CBDD-D3AC-8E57A72ECF4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EC2A54E-2BD8-9E25-740A-FD79CE22CC1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D4F55A5-9878-1BAC-B2D6-0960BA6C3BB2}"/>
              </a:ext>
            </a:extLst>
          </p:cNvPr>
          <p:cNvSpPr>
            <a:spLocks noGrp="1"/>
          </p:cNvSpPr>
          <p:nvPr>
            <p:ph type="dt" sz="half" idx="10"/>
          </p:nvPr>
        </p:nvSpPr>
        <p:spPr/>
        <p:txBody>
          <a:bodyPr/>
          <a:lstStyle/>
          <a:p>
            <a:fld id="{2EA7C576-EF3F-40F7-9EB0-C9BF0A2FA4EF}" type="datetimeFigureOut">
              <a:rPr lang="en-GB" smtClean="0"/>
              <a:t>17/10/2025</a:t>
            </a:fld>
            <a:endParaRPr lang="en-GB"/>
          </a:p>
        </p:txBody>
      </p:sp>
      <p:sp>
        <p:nvSpPr>
          <p:cNvPr id="5" name="Footer Placeholder 4">
            <a:extLst>
              <a:ext uri="{FF2B5EF4-FFF2-40B4-BE49-F238E27FC236}">
                <a16:creationId xmlns:a16="http://schemas.microsoft.com/office/drawing/2014/main" id="{95D42861-43A9-484C-FFFD-1725E64AEE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94B3AE-2571-7FD7-88CD-E0587D3F4CB1}"/>
              </a:ext>
            </a:extLst>
          </p:cNvPr>
          <p:cNvSpPr>
            <a:spLocks noGrp="1"/>
          </p:cNvSpPr>
          <p:nvPr>
            <p:ph type="sldNum" sz="quarter" idx="12"/>
          </p:nvPr>
        </p:nvSpPr>
        <p:spPr/>
        <p:txBody>
          <a:bodyPr/>
          <a:lstStyle/>
          <a:p>
            <a:fld id="{C497D167-F9DC-4C6D-8B8E-D4B1BFDFD828}" type="slidenum">
              <a:rPr lang="en-GB" smtClean="0"/>
              <a:t>‹#›</a:t>
            </a:fld>
            <a:endParaRPr lang="en-GB"/>
          </a:p>
        </p:txBody>
      </p:sp>
    </p:spTree>
    <p:extLst>
      <p:ext uri="{BB962C8B-B14F-4D97-AF65-F5344CB8AC3E}">
        <p14:creationId xmlns:p14="http://schemas.microsoft.com/office/powerpoint/2010/main" val="37471756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870CE-A545-7251-02FC-775B147D54D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4FD465C-3583-C1C5-CB89-19FB21BD7C7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2A5A5AB-F0B7-185C-1F44-B4B2BCE84B5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E8BAC7D-3C2F-6613-D89E-6DA3F92E7303}"/>
              </a:ext>
            </a:extLst>
          </p:cNvPr>
          <p:cNvSpPr>
            <a:spLocks noGrp="1"/>
          </p:cNvSpPr>
          <p:nvPr>
            <p:ph type="dt" sz="half" idx="10"/>
          </p:nvPr>
        </p:nvSpPr>
        <p:spPr/>
        <p:txBody>
          <a:bodyPr/>
          <a:lstStyle/>
          <a:p>
            <a:fld id="{2EA7C576-EF3F-40F7-9EB0-C9BF0A2FA4EF}" type="datetimeFigureOut">
              <a:rPr lang="en-GB" smtClean="0"/>
              <a:t>17/10/2025</a:t>
            </a:fld>
            <a:endParaRPr lang="en-GB"/>
          </a:p>
        </p:txBody>
      </p:sp>
      <p:sp>
        <p:nvSpPr>
          <p:cNvPr id="6" name="Footer Placeholder 5">
            <a:extLst>
              <a:ext uri="{FF2B5EF4-FFF2-40B4-BE49-F238E27FC236}">
                <a16:creationId xmlns:a16="http://schemas.microsoft.com/office/drawing/2014/main" id="{09C4FAB9-2E38-291C-B6F7-C3039FB2972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D60E9BE-00BC-3C29-4FB7-0FBB054E214E}"/>
              </a:ext>
            </a:extLst>
          </p:cNvPr>
          <p:cNvSpPr>
            <a:spLocks noGrp="1"/>
          </p:cNvSpPr>
          <p:nvPr>
            <p:ph type="sldNum" sz="quarter" idx="12"/>
          </p:nvPr>
        </p:nvSpPr>
        <p:spPr/>
        <p:txBody>
          <a:bodyPr/>
          <a:lstStyle/>
          <a:p>
            <a:fld id="{C497D167-F9DC-4C6D-8B8E-D4B1BFDFD828}" type="slidenum">
              <a:rPr lang="en-GB" smtClean="0"/>
              <a:t>‹#›</a:t>
            </a:fld>
            <a:endParaRPr lang="en-GB"/>
          </a:p>
        </p:txBody>
      </p:sp>
    </p:spTree>
    <p:extLst>
      <p:ext uri="{BB962C8B-B14F-4D97-AF65-F5344CB8AC3E}">
        <p14:creationId xmlns:p14="http://schemas.microsoft.com/office/powerpoint/2010/main" val="16160119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A747F-6C6E-5822-0745-EC3A7389FC1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49EDE84-B918-A98E-218D-6BE62BFCCB7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3C0E8F6-F99D-79F3-1F95-EBFBB844BF8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DD5D4A8-3E88-E9AC-B00F-B5A5BE906B6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5F6720-85A3-78A3-3B14-F1E90FAE4A8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B3A5A0A-AC4C-2895-2165-B772DBDEE9A8}"/>
              </a:ext>
            </a:extLst>
          </p:cNvPr>
          <p:cNvSpPr>
            <a:spLocks noGrp="1"/>
          </p:cNvSpPr>
          <p:nvPr>
            <p:ph type="dt" sz="half" idx="10"/>
          </p:nvPr>
        </p:nvSpPr>
        <p:spPr/>
        <p:txBody>
          <a:bodyPr/>
          <a:lstStyle/>
          <a:p>
            <a:fld id="{2EA7C576-EF3F-40F7-9EB0-C9BF0A2FA4EF}" type="datetimeFigureOut">
              <a:rPr lang="en-GB" smtClean="0"/>
              <a:t>17/10/2025</a:t>
            </a:fld>
            <a:endParaRPr lang="en-GB"/>
          </a:p>
        </p:txBody>
      </p:sp>
      <p:sp>
        <p:nvSpPr>
          <p:cNvPr id="8" name="Footer Placeholder 7">
            <a:extLst>
              <a:ext uri="{FF2B5EF4-FFF2-40B4-BE49-F238E27FC236}">
                <a16:creationId xmlns:a16="http://schemas.microsoft.com/office/drawing/2014/main" id="{913ADF7B-1735-04B3-9999-D3DADE53098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9B3E48A-9D62-6025-1A7A-F509748FE1C7}"/>
              </a:ext>
            </a:extLst>
          </p:cNvPr>
          <p:cNvSpPr>
            <a:spLocks noGrp="1"/>
          </p:cNvSpPr>
          <p:nvPr>
            <p:ph type="sldNum" sz="quarter" idx="12"/>
          </p:nvPr>
        </p:nvSpPr>
        <p:spPr/>
        <p:txBody>
          <a:bodyPr/>
          <a:lstStyle/>
          <a:p>
            <a:fld id="{C497D167-F9DC-4C6D-8B8E-D4B1BFDFD828}" type="slidenum">
              <a:rPr lang="en-GB" smtClean="0"/>
              <a:t>‹#›</a:t>
            </a:fld>
            <a:endParaRPr lang="en-GB"/>
          </a:p>
        </p:txBody>
      </p:sp>
    </p:spTree>
    <p:extLst>
      <p:ext uri="{BB962C8B-B14F-4D97-AF65-F5344CB8AC3E}">
        <p14:creationId xmlns:p14="http://schemas.microsoft.com/office/powerpoint/2010/main" val="20227549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370C5-5B90-FCFC-84DB-91B0FD3CE22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8DBB4BE-5156-D141-B9C7-58C61EC8EE17}"/>
              </a:ext>
            </a:extLst>
          </p:cNvPr>
          <p:cNvSpPr>
            <a:spLocks noGrp="1"/>
          </p:cNvSpPr>
          <p:nvPr>
            <p:ph type="dt" sz="half" idx="10"/>
          </p:nvPr>
        </p:nvSpPr>
        <p:spPr/>
        <p:txBody>
          <a:bodyPr/>
          <a:lstStyle/>
          <a:p>
            <a:fld id="{2EA7C576-EF3F-40F7-9EB0-C9BF0A2FA4EF}" type="datetimeFigureOut">
              <a:rPr lang="en-GB" smtClean="0"/>
              <a:t>17/10/2025</a:t>
            </a:fld>
            <a:endParaRPr lang="en-GB"/>
          </a:p>
        </p:txBody>
      </p:sp>
      <p:sp>
        <p:nvSpPr>
          <p:cNvPr id="4" name="Footer Placeholder 3">
            <a:extLst>
              <a:ext uri="{FF2B5EF4-FFF2-40B4-BE49-F238E27FC236}">
                <a16:creationId xmlns:a16="http://schemas.microsoft.com/office/drawing/2014/main" id="{151E11C7-C5AF-3DC5-B815-8012289D362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7951B8A-4337-3BBB-D601-AAEFD8140C65}"/>
              </a:ext>
            </a:extLst>
          </p:cNvPr>
          <p:cNvSpPr>
            <a:spLocks noGrp="1"/>
          </p:cNvSpPr>
          <p:nvPr>
            <p:ph type="sldNum" sz="quarter" idx="12"/>
          </p:nvPr>
        </p:nvSpPr>
        <p:spPr/>
        <p:txBody>
          <a:bodyPr/>
          <a:lstStyle/>
          <a:p>
            <a:fld id="{C497D167-F9DC-4C6D-8B8E-D4B1BFDFD828}" type="slidenum">
              <a:rPr lang="en-GB" smtClean="0"/>
              <a:t>‹#›</a:t>
            </a:fld>
            <a:endParaRPr lang="en-GB"/>
          </a:p>
        </p:txBody>
      </p:sp>
    </p:spTree>
    <p:extLst>
      <p:ext uri="{BB962C8B-B14F-4D97-AF65-F5344CB8AC3E}">
        <p14:creationId xmlns:p14="http://schemas.microsoft.com/office/powerpoint/2010/main" val="37001476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1706D0-71B7-C0CF-9C29-41E70E5DC63A}"/>
              </a:ext>
            </a:extLst>
          </p:cNvPr>
          <p:cNvSpPr>
            <a:spLocks noGrp="1"/>
          </p:cNvSpPr>
          <p:nvPr>
            <p:ph type="dt" sz="half" idx="10"/>
          </p:nvPr>
        </p:nvSpPr>
        <p:spPr/>
        <p:txBody>
          <a:bodyPr/>
          <a:lstStyle/>
          <a:p>
            <a:fld id="{2EA7C576-EF3F-40F7-9EB0-C9BF0A2FA4EF}" type="datetimeFigureOut">
              <a:rPr lang="en-GB" smtClean="0"/>
              <a:t>17/10/2025</a:t>
            </a:fld>
            <a:endParaRPr lang="en-GB"/>
          </a:p>
        </p:txBody>
      </p:sp>
      <p:sp>
        <p:nvSpPr>
          <p:cNvPr id="3" name="Footer Placeholder 2">
            <a:extLst>
              <a:ext uri="{FF2B5EF4-FFF2-40B4-BE49-F238E27FC236}">
                <a16:creationId xmlns:a16="http://schemas.microsoft.com/office/drawing/2014/main" id="{3A764A22-616E-96B7-59F3-B40444D1ADA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479AC00-4986-551E-BF99-761B56737B72}"/>
              </a:ext>
            </a:extLst>
          </p:cNvPr>
          <p:cNvSpPr>
            <a:spLocks noGrp="1"/>
          </p:cNvSpPr>
          <p:nvPr>
            <p:ph type="sldNum" sz="quarter" idx="12"/>
          </p:nvPr>
        </p:nvSpPr>
        <p:spPr/>
        <p:txBody>
          <a:bodyPr/>
          <a:lstStyle/>
          <a:p>
            <a:fld id="{C497D167-F9DC-4C6D-8B8E-D4B1BFDFD828}" type="slidenum">
              <a:rPr lang="en-GB" smtClean="0"/>
              <a:t>‹#›</a:t>
            </a:fld>
            <a:endParaRPr lang="en-GB"/>
          </a:p>
        </p:txBody>
      </p:sp>
    </p:spTree>
    <p:extLst>
      <p:ext uri="{BB962C8B-B14F-4D97-AF65-F5344CB8AC3E}">
        <p14:creationId xmlns:p14="http://schemas.microsoft.com/office/powerpoint/2010/main" val="30040675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D8657-89AA-85F8-0816-11D1C182454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E989BF4-B6C8-34B1-13A0-4AADC898FBB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3FA291B-837B-5A60-6815-CEEBF036BD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D2BF3E8-8E2E-508B-BDCA-355EF4195EF5}"/>
              </a:ext>
            </a:extLst>
          </p:cNvPr>
          <p:cNvSpPr>
            <a:spLocks noGrp="1"/>
          </p:cNvSpPr>
          <p:nvPr>
            <p:ph type="dt" sz="half" idx="10"/>
          </p:nvPr>
        </p:nvSpPr>
        <p:spPr/>
        <p:txBody>
          <a:bodyPr/>
          <a:lstStyle/>
          <a:p>
            <a:fld id="{2EA7C576-EF3F-40F7-9EB0-C9BF0A2FA4EF}" type="datetimeFigureOut">
              <a:rPr lang="en-GB" smtClean="0"/>
              <a:t>17/10/2025</a:t>
            </a:fld>
            <a:endParaRPr lang="en-GB"/>
          </a:p>
        </p:txBody>
      </p:sp>
      <p:sp>
        <p:nvSpPr>
          <p:cNvPr id="6" name="Footer Placeholder 5">
            <a:extLst>
              <a:ext uri="{FF2B5EF4-FFF2-40B4-BE49-F238E27FC236}">
                <a16:creationId xmlns:a16="http://schemas.microsoft.com/office/drawing/2014/main" id="{EC28400E-0C04-04CA-923D-36DEE6E92D6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CB8F43A-42DD-2C63-14BE-77CCD1FF6F99}"/>
              </a:ext>
            </a:extLst>
          </p:cNvPr>
          <p:cNvSpPr>
            <a:spLocks noGrp="1"/>
          </p:cNvSpPr>
          <p:nvPr>
            <p:ph type="sldNum" sz="quarter" idx="12"/>
          </p:nvPr>
        </p:nvSpPr>
        <p:spPr/>
        <p:txBody>
          <a:bodyPr/>
          <a:lstStyle/>
          <a:p>
            <a:fld id="{C497D167-F9DC-4C6D-8B8E-D4B1BFDFD828}" type="slidenum">
              <a:rPr lang="en-GB" smtClean="0"/>
              <a:t>‹#›</a:t>
            </a:fld>
            <a:endParaRPr lang="en-GB"/>
          </a:p>
        </p:txBody>
      </p:sp>
    </p:spTree>
    <p:extLst>
      <p:ext uri="{BB962C8B-B14F-4D97-AF65-F5344CB8AC3E}">
        <p14:creationId xmlns:p14="http://schemas.microsoft.com/office/powerpoint/2010/main" val="14905137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AE829-202B-FF03-8F6A-0CAEDFD3F1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60AB21B-BEEC-AC26-98E2-341609D3B61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D684EBC-62A7-2A9B-E782-790FE5F2B13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F7B8250-A568-7FD6-0210-FE2DDAE57FE9}"/>
              </a:ext>
            </a:extLst>
          </p:cNvPr>
          <p:cNvSpPr>
            <a:spLocks noGrp="1"/>
          </p:cNvSpPr>
          <p:nvPr>
            <p:ph type="dt" sz="half" idx="10"/>
          </p:nvPr>
        </p:nvSpPr>
        <p:spPr/>
        <p:txBody>
          <a:bodyPr/>
          <a:lstStyle/>
          <a:p>
            <a:fld id="{2EA7C576-EF3F-40F7-9EB0-C9BF0A2FA4EF}" type="datetimeFigureOut">
              <a:rPr lang="en-GB" smtClean="0"/>
              <a:t>17/10/2025</a:t>
            </a:fld>
            <a:endParaRPr lang="en-GB"/>
          </a:p>
        </p:txBody>
      </p:sp>
      <p:sp>
        <p:nvSpPr>
          <p:cNvPr id="6" name="Footer Placeholder 5">
            <a:extLst>
              <a:ext uri="{FF2B5EF4-FFF2-40B4-BE49-F238E27FC236}">
                <a16:creationId xmlns:a16="http://schemas.microsoft.com/office/drawing/2014/main" id="{7BA469E9-1344-E360-E314-7CD9EBB1F34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5F2B79C-1826-7A00-382D-16C09D8B349E}"/>
              </a:ext>
            </a:extLst>
          </p:cNvPr>
          <p:cNvSpPr>
            <a:spLocks noGrp="1"/>
          </p:cNvSpPr>
          <p:nvPr>
            <p:ph type="sldNum" sz="quarter" idx="12"/>
          </p:nvPr>
        </p:nvSpPr>
        <p:spPr/>
        <p:txBody>
          <a:bodyPr/>
          <a:lstStyle/>
          <a:p>
            <a:fld id="{C497D167-F9DC-4C6D-8B8E-D4B1BFDFD828}" type="slidenum">
              <a:rPr lang="en-GB" smtClean="0"/>
              <a:t>‹#›</a:t>
            </a:fld>
            <a:endParaRPr lang="en-GB"/>
          </a:p>
        </p:txBody>
      </p:sp>
    </p:spTree>
    <p:extLst>
      <p:ext uri="{BB962C8B-B14F-4D97-AF65-F5344CB8AC3E}">
        <p14:creationId xmlns:p14="http://schemas.microsoft.com/office/powerpoint/2010/main" val="4021790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AD84B-C692-CF89-C7AF-A85C8F4DA13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2057BDF-425E-205B-137B-4E1FC0541B8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1490B1-7B60-77B7-B400-F1159760B565}"/>
              </a:ext>
            </a:extLst>
          </p:cNvPr>
          <p:cNvSpPr>
            <a:spLocks noGrp="1"/>
          </p:cNvSpPr>
          <p:nvPr>
            <p:ph type="dt" sz="half" idx="10"/>
          </p:nvPr>
        </p:nvSpPr>
        <p:spPr/>
        <p:txBody>
          <a:bodyPr/>
          <a:lstStyle/>
          <a:p>
            <a:fld id="{2EA7C576-EF3F-40F7-9EB0-C9BF0A2FA4EF}" type="datetimeFigureOut">
              <a:rPr lang="en-GB" smtClean="0"/>
              <a:t>17/10/2025</a:t>
            </a:fld>
            <a:endParaRPr lang="en-GB"/>
          </a:p>
        </p:txBody>
      </p:sp>
      <p:sp>
        <p:nvSpPr>
          <p:cNvPr id="5" name="Footer Placeholder 4">
            <a:extLst>
              <a:ext uri="{FF2B5EF4-FFF2-40B4-BE49-F238E27FC236}">
                <a16:creationId xmlns:a16="http://schemas.microsoft.com/office/drawing/2014/main" id="{6A6FBA24-70D6-67A1-463D-95D8254998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A621DE-DDEB-B32D-B5B2-9600D7351F12}"/>
              </a:ext>
            </a:extLst>
          </p:cNvPr>
          <p:cNvSpPr>
            <a:spLocks noGrp="1"/>
          </p:cNvSpPr>
          <p:nvPr>
            <p:ph type="sldNum" sz="quarter" idx="12"/>
          </p:nvPr>
        </p:nvSpPr>
        <p:spPr/>
        <p:txBody>
          <a:bodyPr/>
          <a:lstStyle/>
          <a:p>
            <a:fld id="{C497D167-F9DC-4C6D-8B8E-D4B1BFDFD828}" type="slidenum">
              <a:rPr lang="en-GB" smtClean="0"/>
              <a:t>‹#›</a:t>
            </a:fld>
            <a:endParaRPr lang="en-GB"/>
          </a:p>
        </p:txBody>
      </p:sp>
    </p:spTree>
    <p:extLst>
      <p:ext uri="{BB962C8B-B14F-4D97-AF65-F5344CB8AC3E}">
        <p14:creationId xmlns:p14="http://schemas.microsoft.com/office/powerpoint/2010/main" val="1428923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58CB5F6-7F04-DAC2-4814-F14342627EB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C2D814D-A40F-8FEA-AFDA-AC89F0378FB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458F2E-AB19-2BAE-0C6A-F5D721D8AE51}"/>
              </a:ext>
            </a:extLst>
          </p:cNvPr>
          <p:cNvSpPr>
            <a:spLocks noGrp="1"/>
          </p:cNvSpPr>
          <p:nvPr>
            <p:ph type="dt" sz="half" idx="10"/>
          </p:nvPr>
        </p:nvSpPr>
        <p:spPr/>
        <p:txBody>
          <a:bodyPr/>
          <a:lstStyle/>
          <a:p>
            <a:fld id="{2EA7C576-EF3F-40F7-9EB0-C9BF0A2FA4EF}" type="datetimeFigureOut">
              <a:rPr lang="en-GB" smtClean="0"/>
              <a:t>17/10/2025</a:t>
            </a:fld>
            <a:endParaRPr lang="en-GB"/>
          </a:p>
        </p:txBody>
      </p:sp>
      <p:sp>
        <p:nvSpPr>
          <p:cNvPr id="5" name="Footer Placeholder 4">
            <a:extLst>
              <a:ext uri="{FF2B5EF4-FFF2-40B4-BE49-F238E27FC236}">
                <a16:creationId xmlns:a16="http://schemas.microsoft.com/office/drawing/2014/main" id="{7280B521-3DB6-CF35-27E5-1DEF73C7E1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26777F-7EB7-D122-C662-55E0D3160BD2}"/>
              </a:ext>
            </a:extLst>
          </p:cNvPr>
          <p:cNvSpPr>
            <a:spLocks noGrp="1"/>
          </p:cNvSpPr>
          <p:nvPr>
            <p:ph type="sldNum" sz="quarter" idx="12"/>
          </p:nvPr>
        </p:nvSpPr>
        <p:spPr/>
        <p:txBody>
          <a:bodyPr/>
          <a:lstStyle/>
          <a:p>
            <a:fld id="{C497D167-F9DC-4C6D-8B8E-D4B1BFDFD828}" type="slidenum">
              <a:rPr lang="en-GB" smtClean="0"/>
              <a:t>‹#›</a:t>
            </a:fld>
            <a:endParaRPr lang="en-GB"/>
          </a:p>
        </p:txBody>
      </p:sp>
    </p:spTree>
    <p:extLst>
      <p:ext uri="{BB962C8B-B14F-4D97-AF65-F5344CB8AC3E}">
        <p14:creationId xmlns:p14="http://schemas.microsoft.com/office/powerpoint/2010/main" val="7370444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B2E5128-F5ED-2FE9-3F9D-C4941822534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7A3456C-77F9-23EB-806F-11D25AF90A4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C9ABAA-2E5C-8D64-6CE3-F7C6C92EB8F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EA7C576-EF3F-40F7-9EB0-C9BF0A2FA4EF}" type="datetimeFigureOut">
              <a:rPr lang="en-GB" smtClean="0"/>
              <a:t>17/10/2025</a:t>
            </a:fld>
            <a:endParaRPr lang="en-GB"/>
          </a:p>
        </p:txBody>
      </p:sp>
      <p:sp>
        <p:nvSpPr>
          <p:cNvPr id="5" name="Footer Placeholder 4">
            <a:extLst>
              <a:ext uri="{FF2B5EF4-FFF2-40B4-BE49-F238E27FC236}">
                <a16:creationId xmlns:a16="http://schemas.microsoft.com/office/drawing/2014/main" id="{1EF83AEF-5CA0-5E9C-87A0-35B7614C946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EDCE68B-DCA5-12E8-1C15-5B1E4252E19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497D167-F9DC-4C6D-8B8E-D4B1BFDFD828}" type="slidenum">
              <a:rPr lang="en-GB" smtClean="0"/>
              <a:t>‹#›</a:t>
            </a:fld>
            <a:endParaRPr lang="en-GB"/>
          </a:p>
        </p:txBody>
      </p:sp>
    </p:spTree>
    <p:extLst>
      <p:ext uri="{BB962C8B-B14F-4D97-AF65-F5344CB8AC3E}">
        <p14:creationId xmlns:p14="http://schemas.microsoft.com/office/powerpoint/2010/main" val="14667771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n8prp.org.uk/2025/05/23/alcohol-policing-and-nightlife-a-complex-relationship/" TargetMode="External"/><Relationship Id="rId2" Type="http://schemas.openxmlformats.org/officeDocument/2006/relationships/hyperlink" Target="https://www.gov.uk/government/publications/police-led-alcohol-intervention-checklist-and-toolkit/police-led-alcohol-intervention-checklist-and-toolkit-accessible"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gov.uk/government/publications/policing-productivity-review/policing-productivity-review-accessible#:~:text=Our%20findings%20are%20captured%20in,related%20incidents%20%5Bfootnote%2026%5D." TargetMode="External"/><Relationship Id="rId2" Type="http://schemas.openxmlformats.org/officeDocument/2006/relationships/hyperlink" Target="https://www.npcc.police.uk/SysSiteAssets/media/downloads/publications/publications-log/2022/npcc-mental-health-strategy.pdf"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xml"/><Relationship Id="rId1" Type="http://schemas.openxmlformats.org/officeDocument/2006/relationships/video" Target="https://www.youtube.com/embed/8YpiXefDKXs?feature=oembed"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2.xml"/><Relationship Id="rId1" Type="http://schemas.openxmlformats.org/officeDocument/2006/relationships/video" Target="https://www.youtube.com/embed/VRsN1JiIS7s?feature=oembed"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2.xml"/><Relationship Id="rId1" Type="http://schemas.openxmlformats.org/officeDocument/2006/relationships/video" Target="https://www.youtube.com/embed/UxGLhgXYE6o?feature=oembed"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2.xml"/><Relationship Id="rId1" Type="http://schemas.openxmlformats.org/officeDocument/2006/relationships/video" Target="https://www.youtube.com/embed/kFoajgAJoqg?feature=oembed"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2.xml"/><Relationship Id="rId1" Type="http://schemas.openxmlformats.org/officeDocument/2006/relationships/video" Target="https://www.youtube.com/embed/KTMZbUsQ0Uo?feature=oembed"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2.xml"/><Relationship Id="rId1" Type="http://schemas.openxmlformats.org/officeDocument/2006/relationships/video" Target="https://www.youtube.com/embed/5BgKLeAi5qs?feature=oembed"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slideLayout" Target="../slideLayouts/slideLayout2.xml"/><Relationship Id="rId1" Type="http://schemas.openxmlformats.org/officeDocument/2006/relationships/video" Target="https://www.youtube.com/embed/4BqqRbH1c2s?feature=oembed"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slideLayout" Target="../slideLayouts/slideLayout2.xml"/><Relationship Id="rId1" Type="http://schemas.openxmlformats.org/officeDocument/2006/relationships/video" Target="https://www.youtube.com/embed/KpFVgvBSPuo?feature=oembed"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slideLayout" Target="../slideLayouts/slideLayout2.xml"/><Relationship Id="rId1" Type="http://schemas.openxmlformats.org/officeDocument/2006/relationships/video" Target="https://www.youtube.com/embed/L2wiV5Z2ARE?feature=oembed"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slideLayout" Target="../slideLayouts/slideLayout7.xml"/><Relationship Id="rId1" Type="http://schemas.openxmlformats.org/officeDocument/2006/relationships/video" Target="https://www.youtube.com/embed/wxkLXN6eP84?feature=oembed"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slideLayout" Target="../slideLayouts/slideLayout7.xml"/><Relationship Id="rId1" Type="http://schemas.openxmlformats.org/officeDocument/2006/relationships/video" Target="https://www.youtube.com/embed/A8mD5bQDz3g?feature=oembed"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slideLayout" Target="../slideLayouts/slideLayout2.xml"/><Relationship Id="rId1" Type="http://schemas.openxmlformats.org/officeDocument/2006/relationships/video" Target="https://www.youtube.com/embed/OcYpsMnyh48?feature=oembed" TargetMode="External"/></Relationships>
</file>

<file path=ppt/slides/_rels/slide32.xml.rels><?xml version="1.0" encoding="UTF-8" standalone="yes"?>
<Relationships xmlns="http://schemas.openxmlformats.org/package/2006/relationships"><Relationship Id="rId8" Type="http://schemas.openxmlformats.org/officeDocument/2006/relationships/hyperlink" Target="https://nida.nih.gov/publications/drugs-brains-behavior-science-addiction/drugs-brain" TargetMode="External"/><Relationship Id="rId3" Type="http://schemas.openxmlformats.org/officeDocument/2006/relationships/hyperlink" Target="https://www.college.police.uk/guidance/conflict-management/conflict-management-skills" TargetMode="External"/><Relationship Id="rId7" Type="http://schemas.openxmlformats.org/officeDocument/2006/relationships/hyperlink" Target="https://www.youtube.com/watch?v=mfwbvIH6auI&amp;t=2s" TargetMode="External"/><Relationship Id="rId2" Type="http://schemas.openxmlformats.org/officeDocument/2006/relationships/image" Target="../media/image23.jpeg"/><Relationship Id="rId1" Type="http://schemas.openxmlformats.org/officeDocument/2006/relationships/slideLayout" Target="../slideLayouts/slideLayout2.xml"/><Relationship Id="rId6" Type="http://schemas.openxmlformats.org/officeDocument/2006/relationships/hyperlink" Target="https://mpdc.dc.gov/sites/default/files/dc/sites/mpdc/publication/attachments/2.3%20Situational%20Awareness.pdf" TargetMode="External"/><Relationship Id="rId5" Type="http://schemas.openxmlformats.org/officeDocument/2006/relationships/hyperlink" Target="https://journals.sagepub.com/doi/full/10.1177/0032258X211018496" TargetMode="External"/><Relationship Id="rId4" Type="http://schemas.openxmlformats.org/officeDocument/2006/relationships/hyperlink" Target="https://www.thethoughtco.in/blogs/news/the-rational-v-s-emotional-mind?srsltid=AfmBOoql-EGNor3ko72Eetw0AEkWON0G4q-0y1GMbdWCQI8ORhZvHAq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Domino effect white cutouts and one blue cutout">
            <a:extLst>
              <a:ext uri="{FF2B5EF4-FFF2-40B4-BE49-F238E27FC236}">
                <a16:creationId xmlns:a16="http://schemas.microsoft.com/office/drawing/2014/main" id="{D64DB03A-4E83-D16F-1193-C36EBAD54A0C}"/>
              </a:ext>
            </a:extLst>
          </p:cNvPr>
          <p:cNvPicPr>
            <a:picLocks noChangeAspect="1"/>
          </p:cNvPicPr>
          <p:nvPr/>
        </p:nvPicPr>
        <p:blipFill>
          <a:blip r:embed="rId2"/>
          <a:srcRect t="15369"/>
          <a:stretch>
            <a:fillRect/>
          </a:stretch>
        </p:blipFill>
        <p:spPr>
          <a:xfrm>
            <a:off x="20" y="-7619"/>
            <a:ext cx="12191979" cy="6887364"/>
          </a:xfrm>
          <a:prstGeom prst="rect">
            <a:avLst/>
          </a:prstGeom>
        </p:spPr>
      </p:pic>
      <p:sp>
        <p:nvSpPr>
          <p:cNvPr id="9" name="Rectangle 8">
            <a:extLst>
              <a:ext uri="{FF2B5EF4-FFF2-40B4-BE49-F238E27FC236}">
                <a16:creationId xmlns:a16="http://schemas.microsoft.com/office/drawing/2014/main" id="{4D60F200-5EB0-B223-2439-C96C67F0F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063219" y="-1252908"/>
            <a:ext cx="4065561" cy="12192000"/>
          </a:xfrm>
          <a:prstGeom prst="rect">
            <a:avLst/>
          </a:prstGeom>
          <a:gradFill flip="none" rotWithShape="1">
            <a:gsLst>
              <a:gs pos="17000">
                <a:srgbClr val="000000">
                  <a:alpha val="59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92CB243-67C5-E304-31A0-4D7D607BA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464116" y="322049"/>
            <a:ext cx="3067943" cy="2408606"/>
          </a:xfrm>
          <a:prstGeom prst="rect">
            <a:avLst/>
          </a:prstGeom>
          <a:gradFill flip="none" rotWithShape="1">
            <a:gsLst>
              <a:gs pos="0">
                <a:schemeClr val="accent2"/>
              </a:gs>
              <a:gs pos="51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11A95761-C93E-94BF-087D-D2A823789E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392" y="4172881"/>
            <a:ext cx="7154743" cy="2702991"/>
          </a:xfrm>
          <a:prstGeom prst="rect">
            <a:avLst/>
          </a:prstGeom>
          <a:gradFill flip="none" rotWithShape="1">
            <a:gsLst>
              <a:gs pos="0">
                <a:schemeClr val="accent5"/>
              </a:gs>
              <a:gs pos="52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itle 1">
            <a:extLst>
              <a:ext uri="{FF2B5EF4-FFF2-40B4-BE49-F238E27FC236}">
                <a16:creationId xmlns:a16="http://schemas.microsoft.com/office/drawing/2014/main" id="{10D0054E-8A2E-BD47-5924-95DB10C622B8}"/>
              </a:ext>
            </a:extLst>
          </p:cNvPr>
          <p:cNvSpPr>
            <a:spLocks noGrp="1"/>
          </p:cNvSpPr>
          <p:nvPr>
            <p:ph type="ctrTitle"/>
          </p:nvPr>
        </p:nvSpPr>
        <p:spPr>
          <a:xfrm>
            <a:off x="859028" y="1936867"/>
            <a:ext cx="5762997" cy="1123458"/>
          </a:xfrm>
        </p:spPr>
        <p:txBody>
          <a:bodyPr>
            <a:noAutofit/>
          </a:bodyPr>
          <a:lstStyle/>
          <a:p>
            <a:pPr algn="l"/>
            <a:r>
              <a:rPr lang="en-GB" sz="4400" dirty="0"/>
              <a:t>Conflict models : week 4</a:t>
            </a:r>
          </a:p>
        </p:txBody>
      </p:sp>
      <p:sp>
        <p:nvSpPr>
          <p:cNvPr id="3" name="Subtitle 2">
            <a:extLst>
              <a:ext uri="{FF2B5EF4-FFF2-40B4-BE49-F238E27FC236}">
                <a16:creationId xmlns:a16="http://schemas.microsoft.com/office/drawing/2014/main" id="{D691C3A0-656E-FBE6-3C81-294EDB8854C5}"/>
              </a:ext>
            </a:extLst>
          </p:cNvPr>
          <p:cNvSpPr>
            <a:spLocks noGrp="1"/>
          </p:cNvSpPr>
          <p:nvPr>
            <p:ph type="subTitle" idx="1"/>
          </p:nvPr>
        </p:nvSpPr>
        <p:spPr>
          <a:xfrm>
            <a:off x="859029" y="3024802"/>
            <a:ext cx="4849044" cy="1183602"/>
          </a:xfrm>
        </p:spPr>
        <p:txBody>
          <a:bodyPr>
            <a:normAutofit/>
          </a:bodyPr>
          <a:lstStyle/>
          <a:p>
            <a:pPr algn="l"/>
            <a:r>
              <a:rPr lang="en-GB" sz="2000" dirty="0"/>
              <a:t>BMPL4020</a:t>
            </a:r>
          </a:p>
        </p:txBody>
      </p:sp>
      <p:sp>
        <p:nvSpPr>
          <p:cNvPr id="15" name="Rectangle 14">
            <a:extLst>
              <a:ext uri="{FF2B5EF4-FFF2-40B4-BE49-F238E27FC236}">
                <a16:creationId xmlns:a16="http://schemas.microsoft.com/office/drawing/2014/main" id="{6E63D1A5-FD49-4756-F62E-786C34E63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06736" y="-7619"/>
            <a:ext cx="995654" cy="6918113"/>
          </a:xfrm>
          <a:prstGeom prst="rect">
            <a:avLst/>
          </a:prstGeom>
          <a:gradFill flip="none" rotWithShape="1">
            <a:gsLst>
              <a:gs pos="0">
                <a:schemeClr val="accent5">
                  <a:alpha val="68000"/>
                </a:schemeClr>
              </a:gs>
              <a:gs pos="37000">
                <a:schemeClr val="accent5">
                  <a:alpha val="0"/>
                </a:schemeClr>
              </a:gs>
            </a:gsLst>
            <a:lin ang="10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561519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4B4FA9-A8A3-2263-C83A-DC34A4D83895}"/>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Today’s session</a:t>
            </a:r>
          </a:p>
        </p:txBody>
      </p:sp>
      <p:graphicFrame>
        <p:nvGraphicFramePr>
          <p:cNvPr id="5" name="Content Placeholder 2">
            <a:extLst>
              <a:ext uri="{FF2B5EF4-FFF2-40B4-BE49-F238E27FC236}">
                <a16:creationId xmlns:a16="http://schemas.microsoft.com/office/drawing/2014/main" id="{1C243EC2-0B02-A533-6EFA-A2AEFB0E0372}"/>
              </a:ext>
            </a:extLst>
          </p:cNvPr>
          <p:cNvGraphicFramePr>
            <a:graphicFrameLocks noGrp="1"/>
          </p:cNvGraphicFramePr>
          <p:nvPr>
            <p:ph idx="1"/>
            <p:extLst>
              <p:ext uri="{D42A27DB-BD31-4B8C-83A1-F6EECF244321}">
                <p14:modId xmlns:p14="http://schemas.microsoft.com/office/powerpoint/2010/main" val="1467862031"/>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007752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B1590DD4-C8C1-4300-B8E5-4656D6407EB6}"/>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D73F7BF8-AC42-4503-8CC4-BCE63CC9E23B}"/>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60BEAAA-FDF5-AC43-AEBE-9E6DC3B6343E}"/>
              </a:ext>
            </a:extLst>
          </p:cNvPr>
          <p:cNvSpPr>
            <a:spLocks noGrp="1"/>
          </p:cNvSpPr>
          <p:nvPr>
            <p:ph type="title"/>
          </p:nvPr>
        </p:nvSpPr>
        <p:spPr>
          <a:xfrm>
            <a:off x="838200" y="1336391"/>
            <a:ext cx="6155988" cy="701932"/>
          </a:xfrm>
        </p:spPr>
        <p:txBody>
          <a:bodyPr anchor="b">
            <a:normAutofit fontScale="90000"/>
          </a:bodyPr>
          <a:lstStyle/>
          <a:p>
            <a:r>
              <a:rPr lang="en-GB" sz="5200" dirty="0"/>
              <a:t>Situational awareness</a:t>
            </a:r>
          </a:p>
        </p:txBody>
      </p:sp>
      <p:cxnSp>
        <p:nvCxnSpPr>
          <p:cNvPr id="1033" name="Straight Connector 1032">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57CA1A0-2E86-6C2B-C3C1-E1FAB637D5E9}"/>
              </a:ext>
            </a:extLst>
          </p:cNvPr>
          <p:cNvSpPr>
            <a:spLocks noGrp="1"/>
          </p:cNvSpPr>
          <p:nvPr>
            <p:ph idx="1"/>
          </p:nvPr>
        </p:nvSpPr>
        <p:spPr>
          <a:xfrm>
            <a:off x="311298" y="2454571"/>
            <a:ext cx="6958932" cy="3344459"/>
          </a:xfrm>
        </p:spPr>
        <p:txBody>
          <a:bodyPr anchor="t">
            <a:noAutofit/>
          </a:bodyPr>
          <a:lstStyle/>
          <a:p>
            <a:r>
              <a:rPr lang="en-GB" sz="2400" dirty="0">
                <a:solidFill>
                  <a:schemeClr val="tx1">
                    <a:alpha val="80000"/>
                  </a:schemeClr>
                </a:solidFill>
              </a:rPr>
              <a:t> It is the ability of an individual to perceive, comprehend, and anticipate events and potential threats in their environment in real-time to make informed and safe decisions.</a:t>
            </a:r>
          </a:p>
          <a:p>
            <a:endParaRPr lang="en-GB" sz="2400" dirty="0">
              <a:solidFill>
                <a:schemeClr val="tx1">
                  <a:alpha val="80000"/>
                </a:schemeClr>
              </a:solidFill>
            </a:endParaRPr>
          </a:p>
          <a:p>
            <a:r>
              <a:rPr lang="en-GB" sz="2400" dirty="0">
                <a:solidFill>
                  <a:schemeClr val="tx1">
                    <a:alpha val="80000"/>
                  </a:schemeClr>
                </a:solidFill>
              </a:rPr>
              <a:t>It involves understanding surroundings, recognising abnormal or suspicious behaviour, and assessing risks to enable proactive responses to maintain safety. </a:t>
            </a:r>
          </a:p>
        </p:txBody>
      </p:sp>
      <p:pic>
        <p:nvPicPr>
          <p:cNvPr id="1026" name="Picture 2" descr="Spider Man have tingly spidey sense ...">
            <a:extLst>
              <a:ext uri="{FF2B5EF4-FFF2-40B4-BE49-F238E27FC236}">
                <a16:creationId xmlns:a16="http://schemas.microsoft.com/office/drawing/2014/main" id="{D43BE194-A028-7BCD-DD57-EFAD2308939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574375" y="1336390"/>
            <a:ext cx="3544960" cy="4837394"/>
          </a:xfrm>
          <a:prstGeom prst="rect">
            <a:avLst/>
          </a:prstGeom>
          <a:noFill/>
          <a:extLst>
            <a:ext uri="{909E8E84-426E-40DD-AFC4-6F175D3DCCD1}">
              <a14:hiddenFill xmlns:a14="http://schemas.microsoft.com/office/drawing/2010/main">
                <a:solidFill>
                  <a:srgbClr val="FFFFFF"/>
                </a:solidFill>
              </a14:hiddenFill>
            </a:ext>
          </a:extLst>
        </p:spPr>
      </p:pic>
      <p:sp>
        <p:nvSpPr>
          <p:cNvPr id="1035"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4552" y="189928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endParaRPr lang="en-US"/>
          </a:p>
        </p:txBody>
      </p:sp>
      <p:sp>
        <p:nvSpPr>
          <p:cNvPr id="1037"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6862" y="218992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endParaRPr lang="en-US"/>
          </a:p>
        </p:txBody>
      </p:sp>
    </p:spTree>
    <p:extLst>
      <p:ext uri="{BB962C8B-B14F-4D97-AF65-F5344CB8AC3E}">
        <p14:creationId xmlns:p14="http://schemas.microsoft.com/office/powerpoint/2010/main" val="3980414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92D5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Rectangle 2056">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Graphic showing the four components of situational awareness: Perception, Comprehension, Projection, and Decision-Making, with icons and brief descriptions for each.">
            <a:extLst>
              <a:ext uri="{FF2B5EF4-FFF2-40B4-BE49-F238E27FC236}">
                <a16:creationId xmlns:a16="http://schemas.microsoft.com/office/drawing/2014/main" id="{544B05CA-3E29-DA0C-C1FA-FE0C4A2EA125}"/>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b="9669"/>
          <a:stretch>
            <a:fillRect/>
          </a:stretch>
        </p:blipFill>
        <p:spPr bwMode="auto">
          <a:xfrm>
            <a:off x="643467" y="695444"/>
            <a:ext cx="10905066" cy="54671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846161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93" name="Rectangle 3092">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4" name="Freeform: Shape 3093">
            <a:extLst>
              <a:ext uri="{FF2B5EF4-FFF2-40B4-BE49-F238E27FC236}">
                <a16:creationId xmlns:a16="http://schemas.microsoft.com/office/drawing/2014/main" id="{B39A1F5A-E57E-4178-8F57-A18DC747E5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291618" cy="5097980"/>
          </a:xfrm>
          <a:custGeom>
            <a:avLst/>
            <a:gdLst>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516105 w 6530408"/>
              <a:gd name="connsiteY8" fmla="*/ 476071 h 5753325"/>
              <a:gd name="connsiteX9" fmla="*/ 6488360 w 6530408"/>
              <a:gd name="connsiteY9" fmla="*/ 535865 h 5753325"/>
              <a:gd name="connsiteX10" fmla="*/ 6492864 w 6530408"/>
              <a:gd name="connsiteY10" fmla="*/ 615799 h 5753325"/>
              <a:gd name="connsiteX11" fmla="*/ 6459988 w 6530408"/>
              <a:gd name="connsiteY11" fmla="*/ 707628 h 5753325"/>
              <a:gd name="connsiteX12" fmla="*/ 6453989 w 6530408"/>
              <a:gd name="connsiteY12" fmla="*/ 711876 h 5753325"/>
              <a:gd name="connsiteX13" fmla="*/ 6453209 w 6530408"/>
              <a:gd name="connsiteY13" fmla="*/ 719127 h 5753325"/>
              <a:gd name="connsiteX14" fmla="*/ 6457662 w 6530408"/>
              <a:gd name="connsiteY14" fmla="*/ 723331 h 5753325"/>
              <a:gd name="connsiteX15" fmla="*/ 6447445 w 6530408"/>
              <a:gd name="connsiteY15" fmla="*/ 780003 h 5753325"/>
              <a:gd name="connsiteX16" fmla="*/ 6426552 w 6530408"/>
              <a:gd name="connsiteY16" fmla="*/ 845805 h 5753325"/>
              <a:gd name="connsiteX17" fmla="*/ 6434072 w 6530408"/>
              <a:gd name="connsiteY17" fmla="*/ 910733 h 5753325"/>
              <a:gd name="connsiteX18" fmla="*/ 6432570 w 6530408"/>
              <a:gd name="connsiteY18" fmla="*/ 983394 h 5753325"/>
              <a:gd name="connsiteX19" fmla="*/ 6431878 w 6530408"/>
              <a:gd name="connsiteY19" fmla="*/ 1026728 h 5753325"/>
              <a:gd name="connsiteX20" fmla="*/ 6414269 w 6530408"/>
              <a:gd name="connsiteY20" fmla="*/ 1151111 h 5753325"/>
              <a:gd name="connsiteX21" fmla="*/ 6371722 w 6530408"/>
              <a:gd name="connsiteY21" fmla="*/ 1318080 h 5753325"/>
              <a:gd name="connsiteX22" fmla="*/ 6356023 w 6530408"/>
              <a:gd name="connsiteY22" fmla="*/ 1356227 h 5753325"/>
              <a:gd name="connsiteX23" fmla="*/ 6356157 w 6530408"/>
              <a:gd name="connsiteY23" fmla="*/ 1361967 h 5753325"/>
              <a:gd name="connsiteX24" fmla="*/ 6350613 w 6530408"/>
              <a:gd name="connsiteY24" fmla="*/ 1393569 h 5753325"/>
              <a:gd name="connsiteX25" fmla="*/ 6357062 w 6530408"/>
              <a:gd name="connsiteY25" fmla="*/ 1444071 h 5753325"/>
              <a:gd name="connsiteX26" fmla="*/ 6364832 w 6530408"/>
              <a:gd name="connsiteY26" fmla="*/ 1478763 h 5753325"/>
              <a:gd name="connsiteX27" fmla="*/ 6369745 w 6530408"/>
              <a:gd name="connsiteY27" fmla="*/ 1495680 h 5753325"/>
              <a:gd name="connsiteX28" fmla="*/ 6370898 w 6530408"/>
              <a:gd name="connsiteY28" fmla="*/ 1513331 h 5753325"/>
              <a:gd name="connsiteX29" fmla="*/ 6368801 w 6530408"/>
              <a:gd name="connsiteY29" fmla="*/ 1527414 h 5753325"/>
              <a:gd name="connsiteX30" fmla="*/ 6359177 w 6530408"/>
              <a:gd name="connsiteY30" fmla="*/ 1639513 h 5753325"/>
              <a:gd name="connsiteX31" fmla="*/ 6299489 w 6530408"/>
              <a:gd name="connsiteY31" fmla="*/ 1784860 h 5753325"/>
              <a:gd name="connsiteX32" fmla="*/ 6267878 w 6530408"/>
              <a:gd name="connsiteY32" fmla="*/ 1858572 h 5753325"/>
              <a:gd name="connsiteX33" fmla="*/ 6251146 w 6530408"/>
              <a:gd name="connsiteY33" fmla="*/ 1926167 h 5753325"/>
              <a:gd name="connsiteX34" fmla="*/ 6210686 w 6530408"/>
              <a:gd name="connsiteY34" fmla="*/ 2014834 h 5753325"/>
              <a:gd name="connsiteX35" fmla="*/ 6106652 w 6530408"/>
              <a:gd name="connsiteY35" fmla="*/ 2150572 h 5753325"/>
              <a:gd name="connsiteX36" fmla="*/ 6097813 w 6530408"/>
              <a:gd name="connsiteY36" fmla="*/ 2172208 h 5753325"/>
              <a:gd name="connsiteX37" fmla="*/ 6095990 w 6530408"/>
              <a:gd name="connsiteY37" fmla="*/ 2181185 h 5753325"/>
              <a:gd name="connsiteX38" fmla="*/ 6090126 w 6530408"/>
              <a:gd name="connsiteY38" fmla="*/ 2192533 h 5753325"/>
              <a:gd name="connsiteX39" fmla="*/ 6089503 w 6530408"/>
              <a:gd name="connsiteY39" fmla="*/ 2192543 h 5753325"/>
              <a:gd name="connsiteX40" fmla="*/ 6084946 w 6530408"/>
              <a:gd name="connsiteY40" fmla="*/ 2203694 h 5753325"/>
              <a:gd name="connsiteX41" fmla="*/ 5987861 w 6530408"/>
              <a:gd name="connsiteY41" fmla="*/ 2304868 h 5753325"/>
              <a:gd name="connsiteX42" fmla="*/ 5973439 w 6530408"/>
              <a:gd name="connsiteY42" fmla="*/ 2385635 h 5753325"/>
              <a:gd name="connsiteX43" fmla="*/ 5916727 w 6530408"/>
              <a:gd name="connsiteY43" fmla="*/ 2458777 h 5753325"/>
              <a:gd name="connsiteX44" fmla="*/ 5856524 w 6530408"/>
              <a:gd name="connsiteY44" fmla="*/ 2583281 h 5753325"/>
              <a:gd name="connsiteX45" fmla="*/ 5838091 w 6530408"/>
              <a:gd name="connsiteY45" fmla="*/ 2753474 h 5753325"/>
              <a:gd name="connsiteX46" fmla="*/ 5777471 w 6530408"/>
              <a:gd name="connsiteY46" fmla="*/ 2901570 h 5753325"/>
              <a:gd name="connsiteX47" fmla="*/ 5723992 w 6530408"/>
              <a:gd name="connsiteY47" fmla="*/ 2998752 h 5753325"/>
              <a:gd name="connsiteX48" fmla="*/ 5557886 w 6530408"/>
              <a:gd name="connsiteY48" fmla="*/ 3329735 h 5753325"/>
              <a:gd name="connsiteX49" fmla="*/ 5471501 w 6530408"/>
              <a:gd name="connsiteY49" fmla="*/ 3462221 h 5753325"/>
              <a:gd name="connsiteX50" fmla="*/ 5465154 w 6530408"/>
              <a:gd name="connsiteY50" fmla="*/ 3541065 h 5753325"/>
              <a:gd name="connsiteX51" fmla="*/ 5437889 w 6530408"/>
              <a:gd name="connsiteY51" fmla="*/ 3559927 h 5753325"/>
              <a:gd name="connsiteX52" fmla="*/ 5432770 w 6530408"/>
              <a:gd name="connsiteY52" fmla="*/ 3562948 h 5753325"/>
              <a:gd name="connsiteX53" fmla="*/ 5406795 w 6530408"/>
              <a:gd name="connsiteY53" fmla="*/ 3578594 h 5753325"/>
              <a:gd name="connsiteX54" fmla="*/ 5381495 w 6530408"/>
              <a:gd name="connsiteY54" fmla="*/ 3599883 h 5753325"/>
              <a:gd name="connsiteX55" fmla="*/ 5363689 w 6530408"/>
              <a:gd name="connsiteY55" fmla="*/ 3633299 h 5753325"/>
              <a:gd name="connsiteX56" fmla="*/ 5291870 w 6530408"/>
              <a:gd name="connsiteY56" fmla="*/ 3799039 h 5753325"/>
              <a:gd name="connsiteX57" fmla="*/ 5241600 w 6530408"/>
              <a:gd name="connsiteY57" fmla="*/ 3894238 h 5753325"/>
              <a:gd name="connsiteX58" fmla="*/ 5211041 w 6530408"/>
              <a:gd name="connsiteY58" fmla="*/ 3924184 h 5753325"/>
              <a:gd name="connsiteX59" fmla="*/ 5176073 w 6530408"/>
              <a:gd name="connsiteY59" fmla="*/ 3970179 h 5753325"/>
              <a:gd name="connsiteX60" fmla="*/ 5172826 w 6530408"/>
              <a:gd name="connsiteY60" fmla="*/ 3991773 h 5753325"/>
              <a:gd name="connsiteX61" fmla="*/ 5157053 w 6530408"/>
              <a:gd name="connsiteY61" fmla="*/ 3997708 h 5753325"/>
              <a:gd name="connsiteX62" fmla="*/ 5127922 w 6530408"/>
              <a:gd name="connsiteY62" fmla="*/ 4022660 h 5753325"/>
              <a:gd name="connsiteX63" fmla="*/ 5020872 w 6530408"/>
              <a:gd name="connsiteY63" fmla="*/ 4075951 h 5753325"/>
              <a:gd name="connsiteX64" fmla="*/ 4991410 w 6530408"/>
              <a:gd name="connsiteY64" fmla="*/ 4087598 h 5753325"/>
              <a:gd name="connsiteX65" fmla="*/ 4930112 w 6530408"/>
              <a:gd name="connsiteY65" fmla="*/ 4138459 h 5753325"/>
              <a:gd name="connsiteX66" fmla="*/ 4834224 w 6530408"/>
              <a:gd name="connsiteY66" fmla="*/ 4231643 h 5753325"/>
              <a:gd name="connsiteX67" fmla="*/ 4812599 w 6530408"/>
              <a:gd name="connsiteY67" fmla="*/ 4249449 h 5753325"/>
              <a:gd name="connsiteX68" fmla="*/ 4789188 w 6530408"/>
              <a:gd name="connsiteY68" fmla="*/ 4256678 h 5753325"/>
              <a:gd name="connsiteX69" fmla="*/ 4779554 w 6530408"/>
              <a:gd name="connsiteY69" fmla="*/ 4251313 h 5753325"/>
              <a:gd name="connsiteX70" fmla="*/ 4766885 w 6530408"/>
              <a:gd name="connsiteY70" fmla="*/ 4259812 h 5753325"/>
              <a:gd name="connsiteX71" fmla="*/ 4762510 w 6530408"/>
              <a:gd name="connsiteY71" fmla="*/ 4260383 h 5753325"/>
              <a:gd name="connsiteX72" fmla="*/ 4738416 w 6530408"/>
              <a:gd name="connsiteY72" fmla="*/ 4265355 h 5753325"/>
              <a:gd name="connsiteX73" fmla="*/ 4712007 w 6530408"/>
              <a:gd name="connsiteY73" fmla="*/ 4317892 h 5753325"/>
              <a:gd name="connsiteX74" fmla="*/ 4658930 w 6530408"/>
              <a:gd name="connsiteY74" fmla="*/ 4348041 h 5753325"/>
              <a:gd name="connsiteX75" fmla="*/ 4443526 w 6530408"/>
              <a:gd name="connsiteY75" fmla="*/ 4507851 h 5753325"/>
              <a:gd name="connsiteX76" fmla="*/ 4289766 w 6530408"/>
              <a:gd name="connsiteY76" fmla="*/ 4711450 h 5753325"/>
              <a:gd name="connsiteX77" fmla="*/ 4150870 w 6530408"/>
              <a:gd name="connsiteY77" fmla="*/ 4818480 h 5753325"/>
              <a:gd name="connsiteX78" fmla="*/ 4006639 w 6530408"/>
              <a:gd name="connsiteY78" fmla="*/ 4933815 h 5753325"/>
              <a:gd name="connsiteX79" fmla="*/ 3298210 w 6530408"/>
              <a:gd name="connsiteY79" fmla="*/ 5070790 h 5753325"/>
              <a:gd name="connsiteX80" fmla="*/ 2947678 w 6530408"/>
              <a:gd name="connsiteY80" fmla="*/ 5117869 h 5753325"/>
              <a:gd name="connsiteX81" fmla="*/ 2822169 w 6530408"/>
              <a:gd name="connsiteY81" fmla="*/ 5129396 h 5753325"/>
              <a:gd name="connsiteX82" fmla="*/ 2538773 w 6530408"/>
              <a:gd name="connsiteY82" fmla="*/ 5313397 h 5753325"/>
              <a:gd name="connsiteX83" fmla="*/ 2014500 w 6530408"/>
              <a:gd name="connsiteY83" fmla="*/ 5519744 h 5753325"/>
              <a:gd name="connsiteX84" fmla="*/ 1934391 w 6530408"/>
              <a:gd name="connsiteY84" fmla="*/ 5591335 h 5753325"/>
              <a:gd name="connsiteX85" fmla="*/ 1892550 w 6530408"/>
              <a:gd name="connsiteY85" fmla="*/ 5649708 h 5753325"/>
              <a:gd name="connsiteX86" fmla="*/ 1854769 w 6530408"/>
              <a:gd name="connsiteY86" fmla="*/ 5647691 h 5753325"/>
              <a:gd name="connsiteX87" fmla="*/ 1809461 w 6530408"/>
              <a:gd name="connsiteY87" fmla="*/ 5648628 h 5753325"/>
              <a:gd name="connsiteX88" fmla="*/ 1745150 w 6530408"/>
              <a:gd name="connsiteY88" fmla="*/ 5693879 h 5753325"/>
              <a:gd name="connsiteX89" fmla="*/ 1713375 w 6530408"/>
              <a:gd name="connsiteY89" fmla="*/ 5684672 h 5753325"/>
              <a:gd name="connsiteX90" fmla="*/ 1707808 w 6530408"/>
              <a:gd name="connsiteY90" fmla="*/ 5682611 h 5753325"/>
              <a:gd name="connsiteX91" fmla="*/ 1679313 w 6530408"/>
              <a:gd name="connsiteY91" fmla="*/ 5672360 h 5753325"/>
              <a:gd name="connsiteX92" fmla="*/ 1646933 w 6530408"/>
              <a:gd name="connsiteY92" fmla="*/ 5666227 h 5753325"/>
              <a:gd name="connsiteX93" fmla="*/ 1610055 w 6530408"/>
              <a:gd name="connsiteY93" fmla="*/ 5673643 h 5753325"/>
              <a:gd name="connsiteX94" fmla="*/ 1437641 w 6530408"/>
              <a:gd name="connsiteY94" fmla="*/ 5723266 h 5753325"/>
              <a:gd name="connsiteX95" fmla="*/ 1332869 w 6530408"/>
              <a:gd name="connsiteY95" fmla="*/ 5744752 h 5753325"/>
              <a:gd name="connsiteX96" fmla="*/ 1290525 w 6530408"/>
              <a:gd name="connsiteY96" fmla="*/ 5740036 h 5753325"/>
              <a:gd name="connsiteX97" fmla="*/ 1233107 w 6530408"/>
              <a:gd name="connsiteY97" fmla="*/ 5742106 h 5753325"/>
              <a:gd name="connsiteX98" fmla="*/ 1214532 w 6530408"/>
              <a:gd name="connsiteY98" fmla="*/ 5753325 h 5753325"/>
              <a:gd name="connsiteX99" fmla="*/ 1199955 w 6530408"/>
              <a:gd name="connsiteY99" fmla="*/ 5744831 h 5753325"/>
              <a:gd name="connsiteX100" fmla="*/ 1162337 w 6530408"/>
              <a:gd name="connsiteY100" fmla="*/ 5738048 h 5753325"/>
              <a:gd name="connsiteX101" fmla="*/ 1053457 w 6530408"/>
              <a:gd name="connsiteY101" fmla="*/ 5688676 h 5753325"/>
              <a:gd name="connsiteX102" fmla="*/ 1025798 w 6530408"/>
              <a:gd name="connsiteY102" fmla="*/ 5673166 h 5753325"/>
              <a:gd name="connsiteX103" fmla="*/ 947900 w 6530408"/>
              <a:gd name="connsiteY103" fmla="*/ 5657848 h 5753325"/>
              <a:gd name="connsiteX104" fmla="*/ 815627 w 6530408"/>
              <a:gd name="connsiteY104" fmla="*/ 5642557 h 5753325"/>
              <a:gd name="connsiteX105" fmla="*/ 788251 w 6530408"/>
              <a:gd name="connsiteY105" fmla="*/ 5637065 h 5753325"/>
              <a:gd name="connsiteX106" fmla="*/ 767822 w 6530408"/>
              <a:gd name="connsiteY106" fmla="*/ 5623450 h 5753325"/>
              <a:gd name="connsiteX107" fmla="*/ 765791 w 6530408"/>
              <a:gd name="connsiteY107" fmla="*/ 5612539 h 5753325"/>
              <a:gd name="connsiteX108" fmla="*/ 751230 w 6530408"/>
              <a:gd name="connsiteY108" fmla="*/ 5608092 h 5753325"/>
              <a:gd name="connsiteX109" fmla="*/ 748008 w 6530408"/>
              <a:gd name="connsiteY109" fmla="*/ 5605052 h 5753325"/>
              <a:gd name="connsiteX110" fmla="*/ 728871 w 6530408"/>
              <a:gd name="connsiteY110" fmla="*/ 5589469 h 5753325"/>
              <a:gd name="connsiteX111" fmla="*/ 671898 w 6530408"/>
              <a:gd name="connsiteY111" fmla="*/ 5602363 h 5753325"/>
              <a:gd name="connsiteX112" fmla="*/ 615065 w 6530408"/>
              <a:gd name="connsiteY112" fmla="*/ 5580257 h 5753325"/>
              <a:gd name="connsiteX113" fmla="*/ 355785 w 6530408"/>
              <a:gd name="connsiteY113" fmla="*/ 5514383 h 5753325"/>
              <a:gd name="connsiteX114" fmla="*/ 102269 w 6530408"/>
              <a:gd name="connsiteY114" fmla="*/ 5524347 h 5753325"/>
              <a:gd name="connsiteX115" fmla="*/ 13160 w 6530408"/>
              <a:gd name="connsiteY115" fmla="*/ 5514159 h 5753325"/>
              <a:gd name="connsiteX116" fmla="*/ 0 w 6530408"/>
              <a:gd name="connsiteY116" fmla="*/ 5511735 h 5753325"/>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488360 w 6530408"/>
              <a:gd name="connsiteY8" fmla="*/ 535865 h 5753325"/>
              <a:gd name="connsiteX9" fmla="*/ 6492864 w 6530408"/>
              <a:gd name="connsiteY9" fmla="*/ 615799 h 5753325"/>
              <a:gd name="connsiteX10" fmla="*/ 6459988 w 6530408"/>
              <a:gd name="connsiteY10" fmla="*/ 707628 h 5753325"/>
              <a:gd name="connsiteX11" fmla="*/ 6453989 w 6530408"/>
              <a:gd name="connsiteY11" fmla="*/ 711876 h 5753325"/>
              <a:gd name="connsiteX12" fmla="*/ 6453209 w 6530408"/>
              <a:gd name="connsiteY12" fmla="*/ 719127 h 5753325"/>
              <a:gd name="connsiteX13" fmla="*/ 6457662 w 6530408"/>
              <a:gd name="connsiteY13" fmla="*/ 723331 h 5753325"/>
              <a:gd name="connsiteX14" fmla="*/ 6447445 w 6530408"/>
              <a:gd name="connsiteY14" fmla="*/ 780003 h 5753325"/>
              <a:gd name="connsiteX15" fmla="*/ 6426552 w 6530408"/>
              <a:gd name="connsiteY15" fmla="*/ 845805 h 5753325"/>
              <a:gd name="connsiteX16" fmla="*/ 6434072 w 6530408"/>
              <a:gd name="connsiteY16" fmla="*/ 910733 h 5753325"/>
              <a:gd name="connsiteX17" fmla="*/ 6432570 w 6530408"/>
              <a:gd name="connsiteY17" fmla="*/ 983394 h 5753325"/>
              <a:gd name="connsiteX18" fmla="*/ 6431878 w 6530408"/>
              <a:gd name="connsiteY18" fmla="*/ 1026728 h 5753325"/>
              <a:gd name="connsiteX19" fmla="*/ 6414269 w 6530408"/>
              <a:gd name="connsiteY19" fmla="*/ 1151111 h 5753325"/>
              <a:gd name="connsiteX20" fmla="*/ 6371722 w 6530408"/>
              <a:gd name="connsiteY20" fmla="*/ 1318080 h 5753325"/>
              <a:gd name="connsiteX21" fmla="*/ 6356023 w 6530408"/>
              <a:gd name="connsiteY21" fmla="*/ 1356227 h 5753325"/>
              <a:gd name="connsiteX22" fmla="*/ 6356157 w 6530408"/>
              <a:gd name="connsiteY22" fmla="*/ 1361967 h 5753325"/>
              <a:gd name="connsiteX23" fmla="*/ 6350613 w 6530408"/>
              <a:gd name="connsiteY23" fmla="*/ 1393569 h 5753325"/>
              <a:gd name="connsiteX24" fmla="*/ 6357062 w 6530408"/>
              <a:gd name="connsiteY24" fmla="*/ 1444071 h 5753325"/>
              <a:gd name="connsiteX25" fmla="*/ 6364832 w 6530408"/>
              <a:gd name="connsiteY25" fmla="*/ 1478763 h 5753325"/>
              <a:gd name="connsiteX26" fmla="*/ 6369745 w 6530408"/>
              <a:gd name="connsiteY26" fmla="*/ 1495680 h 5753325"/>
              <a:gd name="connsiteX27" fmla="*/ 6370898 w 6530408"/>
              <a:gd name="connsiteY27" fmla="*/ 1513331 h 5753325"/>
              <a:gd name="connsiteX28" fmla="*/ 6368801 w 6530408"/>
              <a:gd name="connsiteY28" fmla="*/ 1527414 h 5753325"/>
              <a:gd name="connsiteX29" fmla="*/ 6359177 w 6530408"/>
              <a:gd name="connsiteY29" fmla="*/ 1639513 h 5753325"/>
              <a:gd name="connsiteX30" fmla="*/ 6299489 w 6530408"/>
              <a:gd name="connsiteY30" fmla="*/ 1784860 h 5753325"/>
              <a:gd name="connsiteX31" fmla="*/ 6267878 w 6530408"/>
              <a:gd name="connsiteY31" fmla="*/ 1858572 h 5753325"/>
              <a:gd name="connsiteX32" fmla="*/ 6251146 w 6530408"/>
              <a:gd name="connsiteY32" fmla="*/ 1926167 h 5753325"/>
              <a:gd name="connsiteX33" fmla="*/ 6210686 w 6530408"/>
              <a:gd name="connsiteY33" fmla="*/ 2014834 h 5753325"/>
              <a:gd name="connsiteX34" fmla="*/ 6106652 w 6530408"/>
              <a:gd name="connsiteY34" fmla="*/ 2150572 h 5753325"/>
              <a:gd name="connsiteX35" fmla="*/ 6097813 w 6530408"/>
              <a:gd name="connsiteY35" fmla="*/ 2172208 h 5753325"/>
              <a:gd name="connsiteX36" fmla="*/ 6095990 w 6530408"/>
              <a:gd name="connsiteY36" fmla="*/ 2181185 h 5753325"/>
              <a:gd name="connsiteX37" fmla="*/ 6090126 w 6530408"/>
              <a:gd name="connsiteY37" fmla="*/ 2192533 h 5753325"/>
              <a:gd name="connsiteX38" fmla="*/ 6089503 w 6530408"/>
              <a:gd name="connsiteY38" fmla="*/ 2192543 h 5753325"/>
              <a:gd name="connsiteX39" fmla="*/ 6084946 w 6530408"/>
              <a:gd name="connsiteY39" fmla="*/ 2203694 h 5753325"/>
              <a:gd name="connsiteX40" fmla="*/ 5987861 w 6530408"/>
              <a:gd name="connsiteY40" fmla="*/ 2304868 h 5753325"/>
              <a:gd name="connsiteX41" fmla="*/ 5973439 w 6530408"/>
              <a:gd name="connsiteY41" fmla="*/ 2385635 h 5753325"/>
              <a:gd name="connsiteX42" fmla="*/ 5916727 w 6530408"/>
              <a:gd name="connsiteY42" fmla="*/ 2458777 h 5753325"/>
              <a:gd name="connsiteX43" fmla="*/ 5856524 w 6530408"/>
              <a:gd name="connsiteY43" fmla="*/ 2583281 h 5753325"/>
              <a:gd name="connsiteX44" fmla="*/ 5838091 w 6530408"/>
              <a:gd name="connsiteY44" fmla="*/ 2753474 h 5753325"/>
              <a:gd name="connsiteX45" fmla="*/ 5777471 w 6530408"/>
              <a:gd name="connsiteY45" fmla="*/ 2901570 h 5753325"/>
              <a:gd name="connsiteX46" fmla="*/ 5723992 w 6530408"/>
              <a:gd name="connsiteY46" fmla="*/ 2998752 h 5753325"/>
              <a:gd name="connsiteX47" fmla="*/ 5557886 w 6530408"/>
              <a:gd name="connsiteY47" fmla="*/ 3329735 h 5753325"/>
              <a:gd name="connsiteX48" fmla="*/ 5471501 w 6530408"/>
              <a:gd name="connsiteY48" fmla="*/ 3462221 h 5753325"/>
              <a:gd name="connsiteX49" fmla="*/ 5465154 w 6530408"/>
              <a:gd name="connsiteY49" fmla="*/ 3541065 h 5753325"/>
              <a:gd name="connsiteX50" fmla="*/ 5437889 w 6530408"/>
              <a:gd name="connsiteY50" fmla="*/ 3559927 h 5753325"/>
              <a:gd name="connsiteX51" fmla="*/ 5432770 w 6530408"/>
              <a:gd name="connsiteY51" fmla="*/ 3562948 h 5753325"/>
              <a:gd name="connsiteX52" fmla="*/ 5406795 w 6530408"/>
              <a:gd name="connsiteY52" fmla="*/ 3578594 h 5753325"/>
              <a:gd name="connsiteX53" fmla="*/ 5381495 w 6530408"/>
              <a:gd name="connsiteY53" fmla="*/ 3599883 h 5753325"/>
              <a:gd name="connsiteX54" fmla="*/ 5363689 w 6530408"/>
              <a:gd name="connsiteY54" fmla="*/ 3633299 h 5753325"/>
              <a:gd name="connsiteX55" fmla="*/ 5291870 w 6530408"/>
              <a:gd name="connsiteY55" fmla="*/ 3799039 h 5753325"/>
              <a:gd name="connsiteX56" fmla="*/ 5241600 w 6530408"/>
              <a:gd name="connsiteY56" fmla="*/ 3894238 h 5753325"/>
              <a:gd name="connsiteX57" fmla="*/ 5211041 w 6530408"/>
              <a:gd name="connsiteY57" fmla="*/ 3924184 h 5753325"/>
              <a:gd name="connsiteX58" fmla="*/ 5176073 w 6530408"/>
              <a:gd name="connsiteY58" fmla="*/ 3970179 h 5753325"/>
              <a:gd name="connsiteX59" fmla="*/ 5172826 w 6530408"/>
              <a:gd name="connsiteY59" fmla="*/ 3991773 h 5753325"/>
              <a:gd name="connsiteX60" fmla="*/ 5157053 w 6530408"/>
              <a:gd name="connsiteY60" fmla="*/ 3997708 h 5753325"/>
              <a:gd name="connsiteX61" fmla="*/ 5127922 w 6530408"/>
              <a:gd name="connsiteY61" fmla="*/ 4022660 h 5753325"/>
              <a:gd name="connsiteX62" fmla="*/ 5020872 w 6530408"/>
              <a:gd name="connsiteY62" fmla="*/ 4075951 h 5753325"/>
              <a:gd name="connsiteX63" fmla="*/ 4991410 w 6530408"/>
              <a:gd name="connsiteY63" fmla="*/ 4087598 h 5753325"/>
              <a:gd name="connsiteX64" fmla="*/ 4930112 w 6530408"/>
              <a:gd name="connsiteY64" fmla="*/ 4138459 h 5753325"/>
              <a:gd name="connsiteX65" fmla="*/ 4834224 w 6530408"/>
              <a:gd name="connsiteY65" fmla="*/ 4231643 h 5753325"/>
              <a:gd name="connsiteX66" fmla="*/ 4812599 w 6530408"/>
              <a:gd name="connsiteY66" fmla="*/ 4249449 h 5753325"/>
              <a:gd name="connsiteX67" fmla="*/ 4789188 w 6530408"/>
              <a:gd name="connsiteY67" fmla="*/ 4256678 h 5753325"/>
              <a:gd name="connsiteX68" fmla="*/ 4779554 w 6530408"/>
              <a:gd name="connsiteY68" fmla="*/ 4251313 h 5753325"/>
              <a:gd name="connsiteX69" fmla="*/ 4766885 w 6530408"/>
              <a:gd name="connsiteY69" fmla="*/ 4259812 h 5753325"/>
              <a:gd name="connsiteX70" fmla="*/ 4762510 w 6530408"/>
              <a:gd name="connsiteY70" fmla="*/ 4260383 h 5753325"/>
              <a:gd name="connsiteX71" fmla="*/ 4738416 w 6530408"/>
              <a:gd name="connsiteY71" fmla="*/ 4265355 h 5753325"/>
              <a:gd name="connsiteX72" fmla="*/ 4712007 w 6530408"/>
              <a:gd name="connsiteY72" fmla="*/ 4317892 h 5753325"/>
              <a:gd name="connsiteX73" fmla="*/ 4658930 w 6530408"/>
              <a:gd name="connsiteY73" fmla="*/ 4348041 h 5753325"/>
              <a:gd name="connsiteX74" fmla="*/ 4443526 w 6530408"/>
              <a:gd name="connsiteY74" fmla="*/ 4507851 h 5753325"/>
              <a:gd name="connsiteX75" fmla="*/ 4289766 w 6530408"/>
              <a:gd name="connsiteY75" fmla="*/ 4711450 h 5753325"/>
              <a:gd name="connsiteX76" fmla="*/ 4150870 w 6530408"/>
              <a:gd name="connsiteY76" fmla="*/ 4818480 h 5753325"/>
              <a:gd name="connsiteX77" fmla="*/ 4006639 w 6530408"/>
              <a:gd name="connsiteY77" fmla="*/ 4933815 h 5753325"/>
              <a:gd name="connsiteX78" fmla="*/ 3298210 w 6530408"/>
              <a:gd name="connsiteY78" fmla="*/ 5070790 h 5753325"/>
              <a:gd name="connsiteX79" fmla="*/ 2947678 w 6530408"/>
              <a:gd name="connsiteY79" fmla="*/ 5117869 h 5753325"/>
              <a:gd name="connsiteX80" fmla="*/ 2822169 w 6530408"/>
              <a:gd name="connsiteY80" fmla="*/ 5129396 h 5753325"/>
              <a:gd name="connsiteX81" fmla="*/ 2538773 w 6530408"/>
              <a:gd name="connsiteY81" fmla="*/ 5313397 h 5753325"/>
              <a:gd name="connsiteX82" fmla="*/ 2014500 w 6530408"/>
              <a:gd name="connsiteY82" fmla="*/ 5519744 h 5753325"/>
              <a:gd name="connsiteX83" fmla="*/ 1934391 w 6530408"/>
              <a:gd name="connsiteY83" fmla="*/ 5591335 h 5753325"/>
              <a:gd name="connsiteX84" fmla="*/ 1892550 w 6530408"/>
              <a:gd name="connsiteY84" fmla="*/ 5649708 h 5753325"/>
              <a:gd name="connsiteX85" fmla="*/ 1854769 w 6530408"/>
              <a:gd name="connsiteY85" fmla="*/ 5647691 h 5753325"/>
              <a:gd name="connsiteX86" fmla="*/ 1809461 w 6530408"/>
              <a:gd name="connsiteY86" fmla="*/ 5648628 h 5753325"/>
              <a:gd name="connsiteX87" fmla="*/ 1745150 w 6530408"/>
              <a:gd name="connsiteY87" fmla="*/ 5693879 h 5753325"/>
              <a:gd name="connsiteX88" fmla="*/ 1713375 w 6530408"/>
              <a:gd name="connsiteY88" fmla="*/ 5684672 h 5753325"/>
              <a:gd name="connsiteX89" fmla="*/ 1707808 w 6530408"/>
              <a:gd name="connsiteY89" fmla="*/ 5682611 h 5753325"/>
              <a:gd name="connsiteX90" fmla="*/ 1679313 w 6530408"/>
              <a:gd name="connsiteY90" fmla="*/ 5672360 h 5753325"/>
              <a:gd name="connsiteX91" fmla="*/ 1646933 w 6530408"/>
              <a:gd name="connsiteY91" fmla="*/ 5666227 h 5753325"/>
              <a:gd name="connsiteX92" fmla="*/ 1610055 w 6530408"/>
              <a:gd name="connsiteY92" fmla="*/ 5673643 h 5753325"/>
              <a:gd name="connsiteX93" fmla="*/ 1437641 w 6530408"/>
              <a:gd name="connsiteY93" fmla="*/ 5723266 h 5753325"/>
              <a:gd name="connsiteX94" fmla="*/ 1332869 w 6530408"/>
              <a:gd name="connsiteY94" fmla="*/ 5744752 h 5753325"/>
              <a:gd name="connsiteX95" fmla="*/ 1290525 w 6530408"/>
              <a:gd name="connsiteY95" fmla="*/ 5740036 h 5753325"/>
              <a:gd name="connsiteX96" fmla="*/ 1233107 w 6530408"/>
              <a:gd name="connsiteY96" fmla="*/ 5742106 h 5753325"/>
              <a:gd name="connsiteX97" fmla="*/ 1214532 w 6530408"/>
              <a:gd name="connsiteY97" fmla="*/ 5753325 h 5753325"/>
              <a:gd name="connsiteX98" fmla="*/ 1199955 w 6530408"/>
              <a:gd name="connsiteY98" fmla="*/ 5744831 h 5753325"/>
              <a:gd name="connsiteX99" fmla="*/ 1162337 w 6530408"/>
              <a:gd name="connsiteY99" fmla="*/ 5738048 h 5753325"/>
              <a:gd name="connsiteX100" fmla="*/ 1053457 w 6530408"/>
              <a:gd name="connsiteY100" fmla="*/ 5688676 h 5753325"/>
              <a:gd name="connsiteX101" fmla="*/ 1025798 w 6530408"/>
              <a:gd name="connsiteY101" fmla="*/ 5673166 h 5753325"/>
              <a:gd name="connsiteX102" fmla="*/ 947900 w 6530408"/>
              <a:gd name="connsiteY102" fmla="*/ 5657848 h 5753325"/>
              <a:gd name="connsiteX103" fmla="*/ 815627 w 6530408"/>
              <a:gd name="connsiteY103" fmla="*/ 5642557 h 5753325"/>
              <a:gd name="connsiteX104" fmla="*/ 788251 w 6530408"/>
              <a:gd name="connsiteY104" fmla="*/ 5637065 h 5753325"/>
              <a:gd name="connsiteX105" fmla="*/ 767822 w 6530408"/>
              <a:gd name="connsiteY105" fmla="*/ 5623450 h 5753325"/>
              <a:gd name="connsiteX106" fmla="*/ 765791 w 6530408"/>
              <a:gd name="connsiteY106" fmla="*/ 5612539 h 5753325"/>
              <a:gd name="connsiteX107" fmla="*/ 751230 w 6530408"/>
              <a:gd name="connsiteY107" fmla="*/ 5608092 h 5753325"/>
              <a:gd name="connsiteX108" fmla="*/ 748008 w 6530408"/>
              <a:gd name="connsiteY108" fmla="*/ 5605052 h 5753325"/>
              <a:gd name="connsiteX109" fmla="*/ 728871 w 6530408"/>
              <a:gd name="connsiteY109" fmla="*/ 5589469 h 5753325"/>
              <a:gd name="connsiteX110" fmla="*/ 671898 w 6530408"/>
              <a:gd name="connsiteY110" fmla="*/ 5602363 h 5753325"/>
              <a:gd name="connsiteX111" fmla="*/ 615065 w 6530408"/>
              <a:gd name="connsiteY111" fmla="*/ 5580257 h 5753325"/>
              <a:gd name="connsiteX112" fmla="*/ 355785 w 6530408"/>
              <a:gd name="connsiteY112" fmla="*/ 5514383 h 5753325"/>
              <a:gd name="connsiteX113" fmla="*/ 102269 w 6530408"/>
              <a:gd name="connsiteY113" fmla="*/ 5524347 h 5753325"/>
              <a:gd name="connsiteX114" fmla="*/ 13160 w 6530408"/>
              <a:gd name="connsiteY114" fmla="*/ 5514159 h 5753325"/>
              <a:gd name="connsiteX115" fmla="*/ 0 w 6530408"/>
              <a:gd name="connsiteY115" fmla="*/ 5511735 h 5753325"/>
              <a:gd name="connsiteX116" fmla="*/ 0 w 6530408"/>
              <a:gd name="connsiteY116" fmla="*/ 0 h 5753325"/>
              <a:gd name="connsiteX0" fmla="*/ 0 w 6506836"/>
              <a:gd name="connsiteY0" fmla="*/ 0 h 5753325"/>
              <a:gd name="connsiteX1" fmla="*/ 6438980 w 6506836"/>
              <a:gd name="connsiteY1" fmla="*/ 0 h 5753325"/>
              <a:gd name="connsiteX2" fmla="*/ 6439047 w 6506836"/>
              <a:gd name="connsiteY2" fmla="*/ 147 h 5753325"/>
              <a:gd name="connsiteX3" fmla="*/ 6443456 w 6506836"/>
              <a:gd name="connsiteY3" fmla="*/ 130105 h 5753325"/>
              <a:gd name="connsiteX4" fmla="*/ 6447632 w 6506836"/>
              <a:gd name="connsiteY4" fmla="*/ 170016 h 5753325"/>
              <a:gd name="connsiteX5" fmla="*/ 6465936 w 6506836"/>
              <a:gd name="connsiteY5" fmla="*/ 274847 h 5753325"/>
              <a:gd name="connsiteX6" fmla="*/ 6506836 w 6506836"/>
              <a:gd name="connsiteY6" fmla="*/ 331778 h 5753325"/>
              <a:gd name="connsiteX7" fmla="*/ 6488360 w 6506836"/>
              <a:gd name="connsiteY7" fmla="*/ 535865 h 5753325"/>
              <a:gd name="connsiteX8" fmla="*/ 6492864 w 6506836"/>
              <a:gd name="connsiteY8" fmla="*/ 615799 h 5753325"/>
              <a:gd name="connsiteX9" fmla="*/ 6459988 w 6506836"/>
              <a:gd name="connsiteY9" fmla="*/ 707628 h 5753325"/>
              <a:gd name="connsiteX10" fmla="*/ 6453989 w 6506836"/>
              <a:gd name="connsiteY10" fmla="*/ 711876 h 5753325"/>
              <a:gd name="connsiteX11" fmla="*/ 6453209 w 6506836"/>
              <a:gd name="connsiteY11" fmla="*/ 719127 h 5753325"/>
              <a:gd name="connsiteX12" fmla="*/ 6457662 w 6506836"/>
              <a:gd name="connsiteY12" fmla="*/ 723331 h 5753325"/>
              <a:gd name="connsiteX13" fmla="*/ 6447445 w 6506836"/>
              <a:gd name="connsiteY13" fmla="*/ 780003 h 5753325"/>
              <a:gd name="connsiteX14" fmla="*/ 6426552 w 6506836"/>
              <a:gd name="connsiteY14" fmla="*/ 845805 h 5753325"/>
              <a:gd name="connsiteX15" fmla="*/ 6434072 w 6506836"/>
              <a:gd name="connsiteY15" fmla="*/ 910733 h 5753325"/>
              <a:gd name="connsiteX16" fmla="*/ 6432570 w 6506836"/>
              <a:gd name="connsiteY16" fmla="*/ 983394 h 5753325"/>
              <a:gd name="connsiteX17" fmla="*/ 6431878 w 6506836"/>
              <a:gd name="connsiteY17" fmla="*/ 1026728 h 5753325"/>
              <a:gd name="connsiteX18" fmla="*/ 6414269 w 6506836"/>
              <a:gd name="connsiteY18" fmla="*/ 1151111 h 5753325"/>
              <a:gd name="connsiteX19" fmla="*/ 6371722 w 6506836"/>
              <a:gd name="connsiteY19" fmla="*/ 1318080 h 5753325"/>
              <a:gd name="connsiteX20" fmla="*/ 6356023 w 6506836"/>
              <a:gd name="connsiteY20" fmla="*/ 1356227 h 5753325"/>
              <a:gd name="connsiteX21" fmla="*/ 6356157 w 6506836"/>
              <a:gd name="connsiteY21" fmla="*/ 1361967 h 5753325"/>
              <a:gd name="connsiteX22" fmla="*/ 6350613 w 6506836"/>
              <a:gd name="connsiteY22" fmla="*/ 1393569 h 5753325"/>
              <a:gd name="connsiteX23" fmla="*/ 6357062 w 6506836"/>
              <a:gd name="connsiteY23" fmla="*/ 1444071 h 5753325"/>
              <a:gd name="connsiteX24" fmla="*/ 6364832 w 6506836"/>
              <a:gd name="connsiteY24" fmla="*/ 1478763 h 5753325"/>
              <a:gd name="connsiteX25" fmla="*/ 6369745 w 6506836"/>
              <a:gd name="connsiteY25" fmla="*/ 1495680 h 5753325"/>
              <a:gd name="connsiteX26" fmla="*/ 6370898 w 6506836"/>
              <a:gd name="connsiteY26" fmla="*/ 1513331 h 5753325"/>
              <a:gd name="connsiteX27" fmla="*/ 6368801 w 6506836"/>
              <a:gd name="connsiteY27" fmla="*/ 1527414 h 5753325"/>
              <a:gd name="connsiteX28" fmla="*/ 6359177 w 6506836"/>
              <a:gd name="connsiteY28" fmla="*/ 1639513 h 5753325"/>
              <a:gd name="connsiteX29" fmla="*/ 6299489 w 6506836"/>
              <a:gd name="connsiteY29" fmla="*/ 1784860 h 5753325"/>
              <a:gd name="connsiteX30" fmla="*/ 6267878 w 6506836"/>
              <a:gd name="connsiteY30" fmla="*/ 1858572 h 5753325"/>
              <a:gd name="connsiteX31" fmla="*/ 6251146 w 6506836"/>
              <a:gd name="connsiteY31" fmla="*/ 1926167 h 5753325"/>
              <a:gd name="connsiteX32" fmla="*/ 6210686 w 6506836"/>
              <a:gd name="connsiteY32" fmla="*/ 2014834 h 5753325"/>
              <a:gd name="connsiteX33" fmla="*/ 6106652 w 6506836"/>
              <a:gd name="connsiteY33" fmla="*/ 2150572 h 5753325"/>
              <a:gd name="connsiteX34" fmla="*/ 6097813 w 6506836"/>
              <a:gd name="connsiteY34" fmla="*/ 2172208 h 5753325"/>
              <a:gd name="connsiteX35" fmla="*/ 6095990 w 6506836"/>
              <a:gd name="connsiteY35" fmla="*/ 2181185 h 5753325"/>
              <a:gd name="connsiteX36" fmla="*/ 6090126 w 6506836"/>
              <a:gd name="connsiteY36" fmla="*/ 2192533 h 5753325"/>
              <a:gd name="connsiteX37" fmla="*/ 6089503 w 6506836"/>
              <a:gd name="connsiteY37" fmla="*/ 2192543 h 5753325"/>
              <a:gd name="connsiteX38" fmla="*/ 6084946 w 6506836"/>
              <a:gd name="connsiteY38" fmla="*/ 2203694 h 5753325"/>
              <a:gd name="connsiteX39" fmla="*/ 5987861 w 6506836"/>
              <a:gd name="connsiteY39" fmla="*/ 2304868 h 5753325"/>
              <a:gd name="connsiteX40" fmla="*/ 5973439 w 6506836"/>
              <a:gd name="connsiteY40" fmla="*/ 2385635 h 5753325"/>
              <a:gd name="connsiteX41" fmla="*/ 5916727 w 6506836"/>
              <a:gd name="connsiteY41" fmla="*/ 2458777 h 5753325"/>
              <a:gd name="connsiteX42" fmla="*/ 5856524 w 6506836"/>
              <a:gd name="connsiteY42" fmla="*/ 2583281 h 5753325"/>
              <a:gd name="connsiteX43" fmla="*/ 5838091 w 6506836"/>
              <a:gd name="connsiteY43" fmla="*/ 2753474 h 5753325"/>
              <a:gd name="connsiteX44" fmla="*/ 5777471 w 6506836"/>
              <a:gd name="connsiteY44" fmla="*/ 2901570 h 5753325"/>
              <a:gd name="connsiteX45" fmla="*/ 5723992 w 6506836"/>
              <a:gd name="connsiteY45" fmla="*/ 2998752 h 5753325"/>
              <a:gd name="connsiteX46" fmla="*/ 5557886 w 6506836"/>
              <a:gd name="connsiteY46" fmla="*/ 3329735 h 5753325"/>
              <a:gd name="connsiteX47" fmla="*/ 5471501 w 6506836"/>
              <a:gd name="connsiteY47" fmla="*/ 3462221 h 5753325"/>
              <a:gd name="connsiteX48" fmla="*/ 5465154 w 6506836"/>
              <a:gd name="connsiteY48" fmla="*/ 3541065 h 5753325"/>
              <a:gd name="connsiteX49" fmla="*/ 5437889 w 6506836"/>
              <a:gd name="connsiteY49" fmla="*/ 3559927 h 5753325"/>
              <a:gd name="connsiteX50" fmla="*/ 5432770 w 6506836"/>
              <a:gd name="connsiteY50" fmla="*/ 3562948 h 5753325"/>
              <a:gd name="connsiteX51" fmla="*/ 5406795 w 6506836"/>
              <a:gd name="connsiteY51" fmla="*/ 3578594 h 5753325"/>
              <a:gd name="connsiteX52" fmla="*/ 5381495 w 6506836"/>
              <a:gd name="connsiteY52" fmla="*/ 3599883 h 5753325"/>
              <a:gd name="connsiteX53" fmla="*/ 5363689 w 6506836"/>
              <a:gd name="connsiteY53" fmla="*/ 3633299 h 5753325"/>
              <a:gd name="connsiteX54" fmla="*/ 5291870 w 6506836"/>
              <a:gd name="connsiteY54" fmla="*/ 3799039 h 5753325"/>
              <a:gd name="connsiteX55" fmla="*/ 5241600 w 6506836"/>
              <a:gd name="connsiteY55" fmla="*/ 3894238 h 5753325"/>
              <a:gd name="connsiteX56" fmla="*/ 5211041 w 6506836"/>
              <a:gd name="connsiteY56" fmla="*/ 3924184 h 5753325"/>
              <a:gd name="connsiteX57" fmla="*/ 5176073 w 6506836"/>
              <a:gd name="connsiteY57" fmla="*/ 3970179 h 5753325"/>
              <a:gd name="connsiteX58" fmla="*/ 5172826 w 6506836"/>
              <a:gd name="connsiteY58" fmla="*/ 3991773 h 5753325"/>
              <a:gd name="connsiteX59" fmla="*/ 5157053 w 6506836"/>
              <a:gd name="connsiteY59" fmla="*/ 3997708 h 5753325"/>
              <a:gd name="connsiteX60" fmla="*/ 5127922 w 6506836"/>
              <a:gd name="connsiteY60" fmla="*/ 4022660 h 5753325"/>
              <a:gd name="connsiteX61" fmla="*/ 5020872 w 6506836"/>
              <a:gd name="connsiteY61" fmla="*/ 4075951 h 5753325"/>
              <a:gd name="connsiteX62" fmla="*/ 4991410 w 6506836"/>
              <a:gd name="connsiteY62" fmla="*/ 4087598 h 5753325"/>
              <a:gd name="connsiteX63" fmla="*/ 4930112 w 6506836"/>
              <a:gd name="connsiteY63" fmla="*/ 4138459 h 5753325"/>
              <a:gd name="connsiteX64" fmla="*/ 4834224 w 6506836"/>
              <a:gd name="connsiteY64" fmla="*/ 4231643 h 5753325"/>
              <a:gd name="connsiteX65" fmla="*/ 4812599 w 6506836"/>
              <a:gd name="connsiteY65" fmla="*/ 4249449 h 5753325"/>
              <a:gd name="connsiteX66" fmla="*/ 4789188 w 6506836"/>
              <a:gd name="connsiteY66" fmla="*/ 4256678 h 5753325"/>
              <a:gd name="connsiteX67" fmla="*/ 4779554 w 6506836"/>
              <a:gd name="connsiteY67" fmla="*/ 4251313 h 5753325"/>
              <a:gd name="connsiteX68" fmla="*/ 4766885 w 6506836"/>
              <a:gd name="connsiteY68" fmla="*/ 4259812 h 5753325"/>
              <a:gd name="connsiteX69" fmla="*/ 4762510 w 6506836"/>
              <a:gd name="connsiteY69" fmla="*/ 4260383 h 5753325"/>
              <a:gd name="connsiteX70" fmla="*/ 4738416 w 6506836"/>
              <a:gd name="connsiteY70" fmla="*/ 4265355 h 5753325"/>
              <a:gd name="connsiteX71" fmla="*/ 4712007 w 6506836"/>
              <a:gd name="connsiteY71" fmla="*/ 4317892 h 5753325"/>
              <a:gd name="connsiteX72" fmla="*/ 4658930 w 6506836"/>
              <a:gd name="connsiteY72" fmla="*/ 4348041 h 5753325"/>
              <a:gd name="connsiteX73" fmla="*/ 4443526 w 6506836"/>
              <a:gd name="connsiteY73" fmla="*/ 4507851 h 5753325"/>
              <a:gd name="connsiteX74" fmla="*/ 4289766 w 6506836"/>
              <a:gd name="connsiteY74" fmla="*/ 4711450 h 5753325"/>
              <a:gd name="connsiteX75" fmla="*/ 4150870 w 6506836"/>
              <a:gd name="connsiteY75" fmla="*/ 4818480 h 5753325"/>
              <a:gd name="connsiteX76" fmla="*/ 4006639 w 6506836"/>
              <a:gd name="connsiteY76" fmla="*/ 4933815 h 5753325"/>
              <a:gd name="connsiteX77" fmla="*/ 3298210 w 6506836"/>
              <a:gd name="connsiteY77" fmla="*/ 5070790 h 5753325"/>
              <a:gd name="connsiteX78" fmla="*/ 2947678 w 6506836"/>
              <a:gd name="connsiteY78" fmla="*/ 5117869 h 5753325"/>
              <a:gd name="connsiteX79" fmla="*/ 2822169 w 6506836"/>
              <a:gd name="connsiteY79" fmla="*/ 5129396 h 5753325"/>
              <a:gd name="connsiteX80" fmla="*/ 2538773 w 6506836"/>
              <a:gd name="connsiteY80" fmla="*/ 5313397 h 5753325"/>
              <a:gd name="connsiteX81" fmla="*/ 2014500 w 6506836"/>
              <a:gd name="connsiteY81" fmla="*/ 5519744 h 5753325"/>
              <a:gd name="connsiteX82" fmla="*/ 1934391 w 6506836"/>
              <a:gd name="connsiteY82" fmla="*/ 5591335 h 5753325"/>
              <a:gd name="connsiteX83" fmla="*/ 1892550 w 6506836"/>
              <a:gd name="connsiteY83" fmla="*/ 5649708 h 5753325"/>
              <a:gd name="connsiteX84" fmla="*/ 1854769 w 6506836"/>
              <a:gd name="connsiteY84" fmla="*/ 5647691 h 5753325"/>
              <a:gd name="connsiteX85" fmla="*/ 1809461 w 6506836"/>
              <a:gd name="connsiteY85" fmla="*/ 5648628 h 5753325"/>
              <a:gd name="connsiteX86" fmla="*/ 1745150 w 6506836"/>
              <a:gd name="connsiteY86" fmla="*/ 5693879 h 5753325"/>
              <a:gd name="connsiteX87" fmla="*/ 1713375 w 6506836"/>
              <a:gd name="connsiteY87" fmla="*/ 5684672 h 5753325"/>
              <a:gd name="connsiteX88" fmla="*/ 1707808 w 6506836"/>
              <a:gd name="connsiteY88" fmla="*/ 5682611 h 5753325"/>
              <a:gd name="connsiteX89" fmla="*/ 1679313 w 6506836"/>
              <a:gd name="connsiteY89" fmla="*/ 5672360 h 5753325"/>
              <a:gd name="connsiteX90" fmla="*/ 1646933 w 6506836"/>
              <a:gd name="connsiteY90" fmla="*/ 5666227 h 5753325"/>
              <a:gd name="connsiteX91" fmla="*/ 1610055 w 6506836"/>
              <a:gd name="connsiteY91" fmla="*/ 5673643 h 5753325"/>
              <a:gd name="connsiteX92" fmla="*/ 1437641 w 6506836"/>
              <a:gd name="connsiteY92" fmla="*/ 5723266 h 5753325"/>
              <a:gd name="connsiteX93" fmla="*/ 1332869 w 6506836"/>
              <a:gd name="connsiteY93" fmla="*/ 5744752 h 5753325"/>
              <a:gd name="connsiteX94" fmla="*/ 1290525 w 6506836"/>
              <a:gd name="connsiteY94" fmla="*/ 5740036 h 5753325"/>
              <a:gd name="connsiteX95" fmla="*/ 1233107 w 6506836"/>
              <a:gd name="connsiteY95" fmla="*/ 5742106 h 5753325"/>
              <a:gd name="connsiteX96" fmla="*/ 1214532 w 6506836"/>
              <a:gd name="connsiteY96" fmla="*/ 5753325 h 5753325"/>
              <a:gd name="connsiteX97" fmla="*/ 1199955 w 6506836"/>
              <a:gd name="connsiteY97" fmla="*/ 5744831 h 5753325"/>
              <a:gd name="connsiteX98" fmla="*/ 1162337 w 6506836"/>
              <a:gd name="connsiteY98" fmla="*/ 5738048 h 5753325"/>
              <a:gd name="connsiteX99" fmla="*/ 1053457 w 6506836"/>
              <a:gd name="connsiteY99" fmla="*/ 5688676 h 5753325"/>
              <a:gd name="connsiteX100" fmla="*/ 1025798 w 6506836"/>
              <a:gd name="connsiteY100" fmla="*/ 5673166 h 5753325"/>
              <a:gd name="connsiteX101" fmla="*/ 947900 w 6506836"/>
              <a:gd name="connsiteY101" fmla="*/ 5657848 h 5753325"/>
              <a:gd name="connsiteX102" fmla="*/ 815627 w 6506836"/>
              <a:gd name="connsiteY102" fmla="*/ 5642557 h 5753325"/>
              <a:gd name="connsiteX103" fmla="*/ 788251 w 6506836"/>
              <a:gd name="connsiteY103" fmla="*/ 5637065 h 5753325"/>
              <a:gd name="connsiteX104" fmla="*/ 767822 w 6506836"/>
              <a:gd name="connsiteY104" fmla="*/ 5623450 h 5753325"/>
              <a:gd name="connsiteX105" fmla="*/ 765791 w 6506836"/>
              <a:gd name="connsiteY105" fmla="*/ 5612539 h 5753325"/>
              <a:gd name="connsiteX106" fmla="*/ 751230 w 6506836"/>
              <a:gd name="connsiteY106" fmla="*/ 5608092 h 5753325"/>
              <a:gd name="connsiteX107" fmla="*/ 748008 w 6506836"/>
              <a:gd name="connsiteY107" fmla="*/ 5605052 h 5753325"/>
              <a:gd name="connsiteX108" fmla="*/ 728871 w 6506836"/>
              <a:gd name="connsiteY108" fmla="*/ 5589469 h 5753325"/>
              <a:gd name="connsiteX109" fmla="*/ 671898 w 6506836"/>
              <a:gd name="connsiteY109" fmla="*/ 5602363 h 5753325"/>
              <a:gd name="connsiteX110" fmla="*/ 615065 w 6506836"/>
              <a:gd name="connsiteY110" fmla="*/ 5580257 h 5753325"/>
              <a:gd name="connsiteX111" fmla="*/ 355785 w 6506836"/>
              <a:gd name="connsiteY111" fmla="*/ 5514383 h 5753325"/>
              <a:gd name="connsiteX112" fmla="*/ 102269 w 6506836"/>
              <a:gd name="connsiteY112" fmla="*/ 5524347 h 5753325"/>
              <a:gd name="connsiteX113" fmla="*/ 13160 w 6506836"/>
              <a:gd name="connsiteY113" fmla="*/ 5514159 h 5753325"/>
              <a:gd name="connsiteX114" fmla="*/ 0 w 6506836"/>
              <a:gd name="connsiteY114" fmla="*/ 5511735 h 5753325"/>
              <a:gd name="connsiteX115" fmla="*/ 0 w 6506836"/>
              <a:gd name="connsiteY115"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465936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375685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62955"/>
              <a:gd name="connsiteY0" fmla="*/ 0 h 5753325"/>
              <a:gd name="connsiteX1" fmla="*/ 6438980 w 6462955"/>
              <a:gd name="connsiteY1" fmla="*/ 0 h 5753325"/>
              <a:gd name="connsiteX2" fmla="*/ 6439047 w 6462955"/>
              <a:gd name="connsiteY2" fmla="*/ 147 h 5753325"/>
              <a:gd name="connsiteX3" fmla="*/ 6443456 w 6462955"/>
              <a:gd name="connsiteY3" fmla="*/ 130105 h 5753325"/>
              <a:gd name="connsiteX4" fmla="*/ 6447632 w 6462955"/>
              <a:gd name="connsiteY4" fmla="*/ 170016 h 5753325"/>
              <a:gd name="connsiteX5" fmla="*/ 6396598 w 6462955"/>
              <a:gd name="connsiteY5" fmla="*/ 274847 h 5753325"/>
              <a:gd name="connsiteX6" fmla="*/ 6375685 w 6462955"/>
              <a:gd name="connsiteY6" fmla="*/ 535865 h 5753325"/>
              <a:gd name="connsiteX7" fmla="*/ 6354187 w 6462955"/>
              <a:gd name="connsiteY7" fmla="*/ 615799 h 5753325"/>
              <a:gd name="connsiteX8" fmla="*/ 6459988 w 6462955"/>
              <a:gd name="connsiteY8" fmla="*/ 707628 h 5753325"/>
              <a:gd name="connsiteX9" fmla="*/ 6453989 w 6462955"/>
              <a:gd name="connsiteY9" fmla="*/ 711876 h 5753325"/>
              <a:gd name="connsiteX10" fmla="*/ 6453209 w 6462955"/>
              <a:gd name="connsiteY10" fmla="*/ 719127 h 5753325"/>
              <a:gd name="connsiteX11" fmla="*/ 6457662 w 6462955"/>
              <a:gd name="connsiteY11" fmla="*/ 723331 h 5753325"/>
              <a:gd name="connsiteX12" fmla="*/ 6447445 w 6462955"/>
              <a:gd name="connsiteY12" fmla="*/ 780003 h 5753325"/>
              <a:gd name="connsiteX13" fmla="*/ 6426552 w 6462955"/>
              <a:gd name="connsiteY13" fmla="*/ 845805 h 5753325"/>
              <a:gd name="connsiteX14" fmla="*/ 6434072 w 6462955"/>
              <a:gd name="connsiteY14" fmla="*/ 910733 h 5753325"/>
              <a:gd name="connsiteX15" fmla="*/ 6432570 w 6462955"/>
              <a:gd name="connsiteY15" fmla="*/ 983394 h 5753325"/>
              <a:gd name="connsiteX16" fmla="*/ 6431878 w 6462955"/>
              <a:gd name="connsiteY16" fmla="*/ 1026728 h 5753325"/>
              <a:gd name="connsiteX17" fmla="*/ 6414269 w 6462955"/>
              <a:gd name="connsiteY17" fmla="*/ 1151111 h 5753325"/>
              <a:gd name="connsiteX18" fmla="*/ 6371722 w 6462955"/>
              <a:gd name="connsiteY18" fmla="*/ 1318080 h 5753325"/>
              <a:gd name="connsiteX19" fmla="*/ 6356023 w 6462955"/>
              <a:gd name="connsiteY19" fmla="*/ 1356227 h 5753325"/>
              <a:gd name="connsiteX20" fmla="*/ 6356157 w 6462955"/>
              <a:gd name="connsiteY20" fmla="*/ 1361967 h 5753325"/>
              <a:gd name="connsiteX21" fmla="*/ 6350613 w 6462955"/>
              <a:gd name="connsiteY21" fmla="*/ 1393569 h 5753325"/>
              <a:gd name="connsiteX22" fmla="*/ 6357062 w 6462955"/>
              <a:gd name="connsiteY22" fmla="*/ 1444071 h 5753325"/>
              <a:gd name="connsiteX23" fmla="*/ 6364832 w 6462955"/>
              <a:gd name="connsiteY23" fmla="*/ 1478763 h 5753325"/>
              <a:gd name="connsiteX24" fmla="*/ 6369745 w 6462955"/>
              <a:gd name="connsiteY24" fmla="*/ 1495680 h 5753325"/>
              <a:gd name="connsiteX25" fmla="*/ 6370898 w 6462955"/>
              <a:gd name="connsiteY25" fmla="*/ 1513331 h 5753325"/>
              <a:gd name="connsiteX26" fmla="*/ 6368801 w 6462955"/>
              <a:gd name="connsiteY26" fmla="*/ 1527414 h 5753325"/>
              <a:gd name="connsiteX27" fmla="*/ 6359177 w 6462955"/>
              <a:gd name="connsiteY27" fmla="*/ 1639513 h 5753325"/>
              <a:gd name="connsiteX28" fmla="*/ 6299489 w 6462955"/>
              <a:gd name="connsiteY28" fmla="*/ 1784860 h 5753325"/>
              <a:gd name="connsiteX29" fmla="*/ 6267878 w 6462955"/>
              <a:gd name="connsiteY29" fmla="*/ 1858572 h 5753325"/>
              <a:gd name="connsiteX30" fmla="*/ 6251146 w 6462955"/>
              <a:gd name="connsiteY30" fmla="*/ 1926167 h 5753325"/>
              <a:gd name="connsiteX31" fmla="*/ 6210686 w 6462955"/>
              <a:gd name="connsiteY31" fmla="*/ 2014834 h 5753325"/>
              <a:gd name="connsiteX32" fmla="*/ 6106652 w 6462955"/>
              <a:gd name="connsiteY32" fmla="*/ 2150572 h 5753325"/>
              <a:gd name="connsiteX33" fmla="*/ 6097813 w 6462955"/>
              <a:gd name="connsiteY33" fmla="*/ 2172208 h 5753325"/>
              <a:gd name="connsiteX34" fmla="*/ 6095990 w 6462955"/>
              <a:gd name="connsiteY34" fmla="*/ 2181185 h 5753325"/>
              <a:gd name="connsiteX35" fmla="*/ 6090126 w 6462955"/>
              <a:gd name="connsiteY35" fmla="*/ 2192533 h 5753325"/>
              <a:gd name="connsiteX36" fmla="*/ 6089503 w 6462955"/>
              <a:gd name="connsiteY36" fmla="*/ 2192543 h 5753325"/>
              <a:gd name="connsiteX37" fmla="*/ 6084946 w 6462955"/>
              <a:gd name="connsiteY37" fmla="*/ 2203694 h 5753325"/>
              <a:gd name="connsiteX38" fmla="*/ 5987861 w 6462955"/>
              <a:gd name="connsiteY38" fmla="*/ 2304868 h 5753325"/>
              <a:gd name="connsiteX39" fmla="*/ 5973439 w 6462955"/>
              <a:gd name="connsiteY39" fmla="*/ 2385635 h 5753325"/>
              <a:gd name="connsiteX40" fmla="*/ 5916727 w 6462955"/>
              <a:gd name="connsiteY40" fmla="*/ 2458777 h 5753325"/>
              <a:gd name="connsiteX41" fmla="*/ 5856524 w 6462955"/>
              <a:gd name="connsiteY41" fmla="*/ 2583281 h 5753325"/>
              <a:gd name="connsiteX42" fmla="*/ 5838091 w 6462955"/>
              <a:gd name="connsiteY42" fmla="*/ 2753474 h 5753325"/>
              <a:gd name="connsiteX43" fmla="*/ 5777471 w 6462955"/>
              <a:gd name="connsiteY43" fmla="*/ 2901570 h 5753325"/>
              <a:gd name="connsiteX44" fmla="*/ 5723992 w 6462955"/>
              <a:gd name="connsiteY44" fmla="*/ 2998752 h 5753325"/>
              <a:gd name="connsiteX45" fmla="*/ 5557886 w 6462955"/>
              <a:gd name="connsiteY45" fmla="*/ 3329735 h 5753325"/>
              <a:gd name="connsiteX46" fmla="*/ 5471501 w 6462955"/>
              <a:gd name="connsiteY46" fmla="*/ 3462221 h 5753325"/>
              <a:gd name="connsiteX47" fmla="*/ 5465154 w 6462955"/>
              <a:gd name="connsiteY47" fmla="*/ 3541065 h 5753325"/>
              <a:gd name="connsiteX48" fmla="*/ 5437889 w 6462955"/>
              <a:gd name="connsiteY48" fmla="*/ 3559927 h 5753325"/>
              <a:gd name="connsiteX49" fmla="*/ 5432770 w 6462955"/>
              <a:gd name="connsiteY49" fmla="*/ 3562948 h 5753325"/>
              <a:gd name="connsiteX50" fmla="*/ 5406795 w 6462955"/>
              <a:gd name="connsiteY50" fmla="*/ 3578594 h 5753325"/>
              <a:gd name="connsiteX51" fmla="*/ 5381495 w 6462955"/>
              <a:gd name="connsiteY51" fmla="*/ 3599883 h 5753325"/>
              <a:gd name="connsiteX52" fmla="*/ 5363689 w 6462955"/>
              <a:gd name="connsiteY52" fmla="*/ 3633299 h 5753325"/>
              <a:gd name="connsiteX53" fmla="*/ 5291870 w 6462955"/>
              <a:gd name="connsiteY53" fmla="*/ 3799039 h 5753325"/>
              <a:gd name="connsiteX54" fmla="*/ 5241600 w 6462955"/>
              <a:gd name="connsiteY54" fmla="*/ 3894238 h 5753325"/>
              <a:gd name="connsiteX55" fmla="*/ 5211041 w 6462955"/>
              <a:gd name="connsiteY55" fmla="*/ 3924184 h 5753325"/>
              <a:gd name="connsiteX56" fmla="*/ 5176073 w 6462955"/>
              <a:gd name="connsiteY56" fmla="*/ 3970179 h 5753325"/>
              <a:gd name="connsiteX57" fmla="*/ 5172826 w 6462955"/>
              <a:gd name="connsiteY57" fmla="*/ 3991773 h 5753325"/>
              <a:gd name="connsiteX58" fmla="*/ 5157053 w 6462955"/>
              <a:gd name="connsiteY58" fmla="*/ 3997708 h 5753325"/>
              <a:gd name="connsiteX59" fmla="*/ 5127922 w 6462955"/>
              <a:gd name="connsiteY59" fmla="*/ 4022660 h 5753325"/>
              <a:gd name="connsiteX60" fmla="*/ 5020872 w 6462955"/>
              <a:gd name="connsiteY60" fmla="*/ 4075951 h 5753325"/>
              <a:gd name="connsiteX61" fmla="*/ 4991410 w 6462955"/>
              <a:gd name="connsiteY61" fmla="*/ 4087598 h 5753325"/>
              <a:gd name="connsiteX62" fmla="*/ 4930112 w 6462955"/>
              <a:gd name="connsiteY62" fmla="*/ 4138459 h 5753325"/>
              <a:gd name="connsiteX63" fmla="*/ 4834224 w 6462955"/>
              <a:gd name="connsiteY63" fmla="*/ 4231643 h 5753325"/>
              <a:gd name="connsiteX64" fmla="*/ 4812599 w 6462955"/>
              <a:gd name="connsiteY64" fmla="*/ 4249449 h 5753325"/>
              <a:gd name="connsiteX65" fmla="*/ 4789188 w 6462955"/>
              <a:gd name="connsiteY65" fmla="*/ 4256678 h 5753325"/>
              <a:gd name="connsiteX66" fmla="*/ 4779554 w 6462955"/>
              <a:gd name="connsiteY66" fmla="*/ 4251313 h 5753325"/>
              <a:gd name="connsiteX67" fmla="*/ 4766885 w 6462955"/>
              <a:gd name="connsiteY67" fmla="*/ 4259812 h 5753325"/>
              <a:gd name="connsiteX68" fmla="*/ 4762510 w 6462955"/>
              <a:gd name="connsiteY68" fmla="*/ 4260383 h 5753325"/>
              <a:gd name="connsiteX69" fmla="*/ 4738416 w 6462955"/>
              <a:gd name="connsiteY69" fmla="*/ 4265355 h 5753325"/>
              <a:gd name="connsiteX70" fmla="*/ 4712007 w 6462955"/>
              <a:gd name="connsiteY70" fmla="*/ 4317892 h 5753325"/>
              <a:gd name="connsiteX71" fmla="*/ 4658930 w 6462955"/>
              <a:gd name="connsiteY71" fmla="*/ 4348041 h 5753325"/>
              <a:gd name="connsiteX72" fmla="*/ 4443526 w 6462955"/>
              <a:gd name="connsiteY72" fmla="*/ 4507851 h 5753325"/>
              <a:gd name="connsiteX73" fmla="*/ 4289766 w 6462955"/>
              <a:gd name="connsiteY73" fmla="*/ 4711450 h 5753325"/>
              <a:gd name="connsiteX74" fmla="*/ 4150870 w 6462955"/>
              <a:gd name="connsiteY74" fmla="*/ 4818480 h 5753325"/>
              <a:gd name="connsiteX75" fmla="*/ 4006639 w 6462955"/>
              <a:gd name="connsiteY75" fmla="*/ 4933815 h 5753325"/>
              <a:gd name="connsiteX76" fmla="*/ 3298210 w 6462955"/>
              <a:gd name="connsiteY76" fmla="*/ 5070790 h 5753325"/>
              <a:gd name="connsiteX77" fmla="*/ 2947678 w 6462955"/>
              <a:gd name="connsiteY77" fmla="*/ 5117869 h 5753325"/>
              <a:gd name="connsiteX78" fmla="*/ 2822169 w 6462955"/>
              <a:gd name="connsiteY78" fmla="*/ 5129396 h 5753325"/>
              <a:gd name="connsiteX79" fmla="*/ 2538773 w 6462955"/>
              <a:gd name="connsiteY79" fmla="*/ 5313397 h 5753325"/>
              <a:gd name="connsiteX80" fmla="*/ 2014500 w 6462955"/>
              <a:gd name="connsiteY80" fmla="*/ 5519744 h 5753325"/>
              <a:gd name="connsiteX81" fmla="*/ 1934391 w 6462955"/>
              <a:gd name="connsiteY81" fmla="*/ 5591335 h 5753325"/>
              <a:gd name="connsiteX82" fmla="*/ 1892550 w 6462955"/>
              <a:gd name="connsiteY82" fmla="*/ 5649708 h 5753325"/>
              <a:gd name="connsiteX83" fmla="*/ 1854769 w 6462955"/>
              <a:gd name="connsiteY83" fmla="*/ 5647691 h 5753325"/>
              <a:gd name="connsiteX84" fmla="*/ 1809461 w 6462955"/>
              <a:gd name="connsiteY84" fmla="*/ 5648628 h 5753325"/>
              <a:gd name="connsiteX85" fmla="*/ 1745150 w 6462955"/>
              <a:gd name="connsiteY85" fmla="*/ 5693879 h 5753325"/>
              <a:gd name="connsiteX86" fmla="*/ 1713375 w 6462955"/>
              <a:gd name="connsiteY86" fmla="*/ 5684672 h 5753325"/>
              <a:gd name="connsiteX87" fmla="*/ 1707808 w 6462955"/>
              <a:gd name="connsiteY87" fmla="*/ 5682611 h 5753325"/>
              <a:gd name="connsiteX88" fmla="*/ 1679313 w 6462955"/>
              <a:gd name="connsiteY88" fmla="*/ 5672360 h 5753325"/>
              <a:gd name="connsiteX89" fmla="*/ 1646933 w 6462955"/>
              <a:gd name="connsiteY89" fmla="*/ 5666227 h 5753325"/>
              <a:gd name="connsiteX90" fmla="*/ 1610055 w 6462955"/>
              <a:gd name="connsiteY90" fmla="*/ 5673643 h 5753325"/>
              <a:gd name="connsiteX91" fmla="*/ 1437641 w 6462955"/>
              <a:gd name="connsiteY91" fmla="*/ 5723266 h 5753325"/>
              <a:gd name="connsiteX92" fmla="*/ 1332869 w 6462955"/>
              <a:gd name="connsiteY92" fmla="*/ 5744752 h 5753325"/>
              <a:gd name="connsiteX93" fmla="*/ 1290525 w 6462955"/>
              <a:gd name="connsiteY93" fmla="*/ 5740036 h 5753325"/>
              <a:gd name="connsiteX94" fmla="*/ 1233107 w 6462955"/>
              <a:gd name="connsiteY94" fmla="*/ 5742106 h 5753325"/>
              <a:gd name="connsiteX95" fmla="*/ 1214532 w 6462955"/>
              <a:gd name="connsiteY95" fmla="*/ 5753325 h 5753325"/>
              <a:gd name="connsiteX96" fmla="*/ 1199955 w 6462955"/>
              <a:gd name="connsiteY96" fmla="*/ 5744831 h 5753325"/>
              <a:gd name="connsiteX97" fmla="*/ 1162337 w 6462955"/>
              <a:gd name="connsiteY97" fmla="*/ 5738048 h 5753325"/>
              <a:gd name="connsiteX98" fmla="*/ 1053457 w 6462955"/>
              <a:gd name="connsiteY98" fmla="*/ 5688676 h 5753325"/>
              <a:gd name="connsiteX99" fmla="*/ 1025798 w 6462955"/>
              <a:gd name="connsiteY99" fmla="*/ 5673166 h 5753325"/>
              <a:gd name="connsiteX100" fmla="*/ 947900 w 6462955"/>
              <a:gd name="connsiteY100" fmla="*/ 5657848 h 5753325"/>
              <a:gd name="connsiteX101" fmla="*/ 815627 w 6462955"/>
              <a:gd name="connsiteY101" fmla="*/ 5642557 h 5753325"/>
              <a:gd name="connsiteX102" fmla="*/ 788251 w 6462955"/>
              <a:gd name="connsiteY102" fmla="*/ 5637065 h 5753325"/>
              <a:gd name="connsiteX103" fmla="*/ 767822 w 6462955"/>
              <a:gd name="connsiteY103" fmla="*/ 5623450 h 5753325"/>
              <a:gd name="connsiteX104" fmla="*/ 765791 w 6462955"/>
              <a:gd name="connsiteY104" fmla="*/ 5612539 h 5753325"/>
              <a:gd name="connsiteX105" fmla="*/ 751230 w 6462955"/>
              <a:gd name="connsiteY105" fmla="*/ 5608092 h 5753325"/>
              <a:gd name="connsiteX106" fmla="*/ 748008 w 6462955"/>
              <a:gd name="connsiteY106" fmla="*/ 5605052 h 5753325"/>
              <a:gd name="connsiteX107" fmla="*/ 728871 w 6462955"/>
              <a:gd name="connsiteY107" fmla="*/ 5589469 h 5753325"/>
              <a:gd name="connsiteX108" fmla="*/ 671898 w 6462955"/>
              <a:gd name="connsiteY108" fmla="*/ 5602363 h 5753325"/>
              <a:gd name="connsiteX109" fmla="*/ 615065 w 6462955"/>
              <a:gd name="connsiteY109" fmla="*/ 5580257 h 5753325"/>
              <a:gd name="connsiteX110" fmla="*/ 355785 w 6462955"/>
              <a:gd name="connsiteY110" fmla="*/ 5514383 h 5753325"/>
              <a:gd name="connsiteX111" fmla="*/ 102269 w 6462955"/>
              <a:gd name="connsiteY111" fmla="*/ 5524347 h 5753325"/>
              <a:gd name="connsiteX112" fmla="*/ 13160 w 6462955"/>
              <a:gd name="connsiteY112" fmla="*/ 5514159 h 5753325"/>
              <a:gd name="connsiteX113" fmla="*/ 0 w 6462955"/>
              <a:gd name="connsiteY113" fmla="*/ 5511735 h 5753325"/>
              <a:gd name="connsiteX114" fmla="*/ 0 w 6462955"/>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453209 w 6459988"/>
              <a:gd name="connsiteY10" fmla="*/ 719127 h 5753325"/>
              <a:gd name="connsiteX11" fmla="*/ 6344988 w 6459988"/>
              <a:gd name="connsiteY11" fmla="*/ 697330 h 5753325"/>
              <a:gd name="connsiteX12" fmla="*/ 6447445 w 6459988"/>
              <a:gd name="connsiteY12" fmla="*/ 780003 h 5753325"/>
              <a:gd name="connsiteX13" fmla="*/ 6426552 w 6459988"/>
              <a:gd name="connsiteY13" fmla="*/ 845805 h 5753325"/>
              <a:gd name="connsiteX14" fmla="*/ 6434072 w 6459988"/>
              <a:gd name="connsiteY14" fmla="*/ 910733 h 5753325"/>
              <a:gd name="connsiteX15" fmla="*/ 6432570 w 6459988"/>
              <a:gd name="connsiteY15" fmla="*/ 983394 h 5753325"/>
              <a:gd name="connsiteX16" fmla="*/ 6431878 w 6459988"/>
              <a:gd name="connsiteY16" fmla="*/ 1026728 h 5753325"/>
              <a:gd name="connsiteX17" fmla="*/ 6414269 w 6459988"/>
              <a:gd name="connsiteY17" fmla="*/ 1151111 h 5753325"/>
              <a:gd name="connsiteX18" fmla="*/ 6371722 w 6459988"/>
              <a:gd name="connsiteY18" fmla="*/ 1318080 h 5753325"/>
              <a:gd name="connsiteX19" fmla="*/ 6356023 w 6459988"/>
              <a:gd name="connsiteY19" fmla="*/ 1356227 h 5753325"/>
              <a:gd name="connsiteX20" fmla="*/ 6356157 w 6459988"/>
              <a:gd name="connsiteY20" fmla="*/ 1361967 h 5753325"/>
              <a:gd name="connsiteX21" fmla="*/ 6350613 w 6459988"/>
              <a:gd name="connsiteY21" fmla="*/ 1393569 h 5753325"/>
              <a:gd name="connsiteX22" fmla="*/ 6357062 w 6459988"/>
              <a:gd name="connsiteY22" fmla="*/ 1444071 h 5753325"/>
              <a:gd name="connsiteX23" fmla="*/ 6364832 w 6459988"/>
              <a:gd name="connsiteY23" fmla="*/ 1478763 h 5753325"/>
              <a:gd name="connsiteX24" fmla="*/ 6369745 w 6459988"/>
              <a:gd name="connsiteY24" fmla="*/ 1495680 h 5753325"/>
              <a:gd name="connsiteX25" fmla="*/ 6370898 w 6459988"/>
              <a:gd name="connsiteY25" fmla="*/ 1513331 h 5753325"/>
              <a:gd name="connsiteX26" fmla="*/ 6368801 w 6459988"/>
              <a:gd name="connsiteY26" fmla="*/ 1527414 h 5753325"/>
              <a:gd name="connsiteX27" fmla="*/ 6359177 w 6459988"/>
              <a:gd name="connsiteY27" fmla="*/ 1639513 h 5753325"/>
              <a:gd name="connsiteX28" fmla="*/ 6299489 w 6459988"/>
              <a:gd name="connsiteY28" fmla="*/ 1784860 h 5753325"/>
              <a:gd name="connsiteX29" fmla="*/ 6267878 w 6459988"/>
              <a:gd name="connsiteY29" fmla="*/ 1858572 h 5753325"/>
              <a:gd name="connsiteX30" fmla="*/ 6251146 w 6459988"/>
              <a:gd name="connsiteY30" fmla="*/ 1926167 h 5753325"/>
              <a:gd name="connsiteX31" fmla="*/ 6210686 w 6459988"/>
              <a:gd name="connsiteY31" fmla="*/ 2014834 h 5753325"/>
              <a:gd name="connsiteX32" fmla="*/ 6106652 w 6459988"/>
              <a:gd name="connsiteY32" fmla="*/ 2150572 h 5753325"/>
              <a:gd name="connsiteX33" fmla="*/ 6097813 w 6459988"/>
              <a:gd name="connsiteY33" fmla="*/ 2172208 h 5753325"/>
              <a:gd name="connsiteX34" fmla="*/ 6095990 w 6459988"/>
              <a:gd name="connsiteY34" fmla="*/ 2181185 h 5753325"/>
              <a:gd name="connsiteX35" fmla="*/ 6090126 w 6459988"/>
              <a:gd name="connsiteY35" fmla="*/ 2192533 h 5753325"/>
              <a:gd name="connsiteX36" fmla="*/ 6089503 w 6459988"/>
              <a:gd name="connsiteY36" fmla="*/ 2192543 h 5753325"/>
              <a:gd name="connsiteX37" fmla="*/ 6084946 w 6459988"/>
              <a:gd name="connsiteY37" fmla="*/ 2203694 h 5753325"/>
              <a:gd name="connsiteX38" fmla="*/ 5987861 w 6459988"/>
              <a:gd name="connsiteY38" fmla="*/ 2304868 h 5753325"/>
              <a:gd name="connsiteX39" fmla="*/ 5973439 w 6459988"/>
              <a:gd name="connsiteY39" fmla="*/ 2385635 h 5753325"/>
              <a:gd name="connsiteX40" fmla="*/ 5916727 w 6459988"/>
              <a:gd name="connsiteY40" fmla="*/ 2458777 h 5753325"/>
              <a:gd name="connsiteX41" fmla="*/ 5856524 w 6459988"/>
              <a:gd name="connsiteY41" fmla="*/ 2583281 h 5753325"/>
              <a:gd name="connsiteX42" fmla="*/ 5838091 w 6459988"/>
              <a:gd name="connsiteY42" fmla="*/ 2753474 h 5753325"/>
              <a:gd name="connsiteX43" fmla="*/ 5777471 w 6459988"/>
              <a:gd name="connsiteY43" fmla="*/ 2901570 h 5753325"/>
              <a:gd name="connsiteX44" fmla="*/ 5723992 w 6459988"/>
              <a:gd name="connsiteY44" fmla="*/ 2998752 h 5753325"/>
              <a:gd name="connsiteX45" fmla="*/ 5557886 w 6459988"/>
              <a:gd name="connsiteY45" fmla="*/ 3329735 h 5753325"/>
              <a:gd name="connsiteX46" fmla="*/ 5471501 w 6459988"/>
              <a:gd name="connsiteY46" fmla="*/ 3462221 h 5753325"/>
              <a:gd name="connsiteX47" fmla="*/ 5465154 w 6459988"/>
              <a:gd name="connsiteY47" fmla="*/ 3541065 h 5753325"/>
              <a:gd name="connsiteX48" fmla="*/ 5437889 w 6459988"/>
              <a:gd name="connsiteY48" fmla="*/ 3559927 h 5753325"/>
              <a:gd name="connsiteX49" fmla="*/ 5432770 w 6459988"/>
              <a:gd name="connsiteY49" fmla="*/ 3562948 h 5753325"/>
              <a:gd name="connsiteX50" fmla="*/ 5406795 w 6459988"/>
              <a:gd name="connsiteY50" fmla="*/ 3578594 h 5753325"/>
              <a:gd name="connsiteX51" fmla="*/ 5381495 w 6459988"/>
              <a:gd name="connsiteY51" fmla="*/ 3599883 h 5753325"/>
              <a:gd name="connsiteX52" fmla="*/ 5363689 w 6459988"/>
              <a:gd name="connsiteY52" fmla="*/ 3633299 h 5753325"/>
              <a:gd name="connsiteX53" fmla="*/ 5291870 w 6459988"/>
              <a:gd name="connsiteY53" fmla="*/ 3799039 h 5753325"/>
              <a:gd name="connsiteX54" fmla="*/ 5241600 w 6459988"/>
              <a:gd name="connsiteY54" fmla="*/ 3894238 h 5753325"/>
              <a:gd name="connsiteX55" fmla="*/ 5211041 w 6459988"/>
              <a:gd name="connsiteY55" fmla="*/ 3924184 h 5753325"/>
              <a:gd name="connsiteX56" fmla="*/ 5176073 w 6459988"/>
              <a:gd name="connsiteY56" fmla="*/ 3970179 h 5753325"/>
              <a:gd name="connsiteX57" fmla="*/ 5172826 w 6459988"/>
              <a:gd name="connsiteY57" fmla="*/ 3991773 h 5753325"/>
              <a:gd name="connsiteX58" fmla="*/ 5157053 w 6459988"/>
              <a:gd name="connsiteY58" fmla="*/ 3997708 h 5753325"/>
              <a:gd name="connsiteX59" fmla="*/ 5127922 w 6459988"/>
              <a:gd name="connsiteY59" fmla="*/ 4022660 h 5753325"/>
              <a:gd name="connsiteX60" fmla="*/ 5020872 w 6459988"/>
              <a:gd name="connsiteY60" fmla="*/ 4075951 h 5753325"/>
              <a:gd name="connsiteX61" fmla="*/ 4991410 w 6459988"/>
              <a:gd name="connsiteY61" fmla="*/ 4087598 h 5753325"/>
              <a:gd name="connsiteX62" fmla="*/ 4930112 w 6459988"/>
              <a:gd name="connsiteY62" fmla="*/ 4138459 h 5753325"/>
              <a:gd name="connsiteX63" fmla="*/ 4834224 w 6459988"/>
              <a:gd name="connsiteY63" fmla="*/ 4231643 h 5753325"/>
              <a:gd name="connsiteX64" fmla="*/ 4812599 w 6459988"/>
              <a:gd name="connsiteY64" fmla="*/ 4249449 h 5753325"/>
              <a:gd name="connsiteX65" fmla="*/ 4789188 w 6459988"/>
              <a:gd name="connsiteY65" fmla="*/ 4256678 h 5753325"/>
              <a:gd name="connsiteX66" fmla="*/ 4779554 w 6459988"/>
              <a:gd name="connsiteY66" fmla="*/ 4251313 h 5753325"/>
              <a:gd name="connsiteX67" fmla="*/ 4766885 w 6459988"/>
              <a:gd name="connsiteY67" fmla="*/ 4259812 h 5753325"/>
              <a:gd name="connsiteX68" fmla="*/ 4762510 w 6459988"/>
              <a:gd name="connsiteY68" fmla="*/ 4260383 h 5753325"/>
              <a:gd name="connsiteX69" fmla="*/ 4738416 w 6459988"/>
              <a:gd name="connsiteY69" fmla="*/ 4265355 h 5753325"/>
              <a:gd name="connsiteX70" fmla="*/ 4712007 w 6459988"/>
              <a:gd name="connsiteY70" fmla="*/ 4317892 h 5753325"/>
              <a:gd name="connsiteX71" fmla="*/ 4658930 w 6459988"/>
              <a:gd name="connsiteY71" fmla="*/ 4348041 h 5753325"/>
              <a:gd name="connsiteX72" fmla="*/ 4443526 w 6459988"/>
              <a:gd name="connsiteY72" fmla="*/ 4507851 h 5753325"/>
              <a:gd name="connsiteX73" fmla="*/ 4289766 w 6459988"/>
              <a:gd name="connsiteY73" fmla="*/ 4711450 h 5753325"/>
              <a:gd name="connsiteX74" fmla="*/ 4150870 w 6459988"/>
              <a:gd name="connsiteY74" fmla="*/ 4818480 h 5753325"/>
              <a:gd name="connsiteX75" fmla="*/ 4006639 w 6459988"/>
              <a:gd name="connsiteY75" fmla="*/ 4933815 h 5753325"/>
              <a:gd name="connsiteX76" fmla="*/ 3298210 w 6459988"/>
              <a:gd name="connsiteY76" fmla="*/ 5070790 h 5753325"/>
              <a:gd name="connsiteX77" fmla="*/ 2947678 w 6459988"/>
              <a:gd name="connsiteY77" fmla="*/ 5117869 h 5753325"/>
              <a:gd name="connsiteX78" fmla="*/ 2822169 w 6459988"/>
              <a:gd name="connsiteY78" fmla="*/ 5129396 h 5753325"/>
              <a:gd name="connsiteX79" fmla="*/ 2538773 w 6459988"/>
              <a:gd name="connsiteY79" fmla="*/ 5313397 h 5753325"/>
              <a:gd name="connsiteX80" fmla="*/ 2014500 w 6459988"/>
              <a:gd name="connsiteY80" fmla="*/ 5519744 h 5753325"/>
              <a:gd name="connsiteX81" fmla="*/ 1934391 w 6459988"/>
              <a:gd name="connsiteY81" fmla="*/ 5591335 h 5753325"/>
              <a:gd name="connsiteX82" fmla="*/ 1892550 w 6459988"/>
              <a:gd name="connsiteY82" fmla="*/ 5649708 h 5753325"/>
              <a:gd name="connsiteX83" fmla="*/ 1854769 w 6459988"/>
              <a:gd name="connsiteY83" fmla="*/ 5647691 h 5753325"/>
              <a:gd name="connsiteX84" fmla="*/ 1809461 w 6459988"/>
              <a:gd name="connsiteY84" fmla="*/ 5648628 h 5753325"/>
              <a:gd name="connsiteX85" fmla="*/ 1745150 w 6459988"/>
              <a:gd name="connsiteY85" fmla="*/ 5693879 h 5753325"/>
              <a:gd name="connsiteX86" fmla="*/ 1713375 w 6459988"/>
              <a:gd name="connsiteY86" fmla="*/ 5684672 h 5753325"/>
              <a:gd name="connsiteX87" fmla="*/ 1707808 w 6459988"/>
              <a:gd name="connsiteY87" fmla="*/ 5682611 h 5753325"/>
              <a:gd name="connsiteX88" fmla="*/ 1679313 w 6459988"/>
              <a:gd name="connsiteY88" fmla="*/ 5672360 h 5753325"/>
              <a:gd name="connsiteX89" fmla="*/ 1646933 w 6459988"/>
              <a:gd name="connsiteY89" fmla="*/ 5666227 h 5753325"/>
              <a:gd name="connsiteX90" fmla="*/ 1610055 w 6459988"/>
              <a:gd name="connsiteY90" fmla="*/ 5673643 h 5753325"/>
              <a:gd name="connsiteX91" fmla="*/ 1437641 w 6459988"/>
              <a:gd name="connsiteY91" fmla="*/ 5723266 h 5753325"/>
              <a:gd name="connsiteX92" fmla="*/ 1332869 w 6459988"/>
              <a:gd name="connsiteY92" fmla="*/ 5744752 h 5753325"/>
              <a:gd name="connsiteX93" fmla="*/ 1290525 w 6459988"/>
              <a:gd name="connsiteY93" fmla="*/ 5740036 h 5753325"/>
              <a:gd name="connsiteX94" fmla="*/ 1233107 w 6459988"/>
              <a:gd name="connsiteY94" fmla="*/ 5742106 h 5753325"/>
              <a:gd name="connsiteX95" fmla="*/ 1214532 w 6459988"/>
              <a:gd name="connsiteY95" fmla="*/ 5753325 h 5753325"/>
              <a:gd name="connsiteX96" fmla="*/ 1199955 w 6459988"/>
              <a:gd name="connsiteY96" fmla="*/ 5744831 h 5753325"/>
              <a:gd name="connsiteX97" fmla="*/ 1162337 w 6459988"/>
              <a:gd name="connsiteY97" fmla="*/ 5738048 h 5753325"/>
              <a:gd name="connsiteX98" fmla="*/ 1053457 w 6459988"/>
              <a:gd name="connsiteY98" fmla="*/ 5688676 h 5753325"/>
              <a:gd name="connsiteX99" fmla="*/ 1025798 w 6459988"/>
              <a:gd name="connsiteY99" fmla="*/ 5673166 h 5753325"/>
              <a:gd name="connsiteX100" fmla="*/ 947900 w 6459988"/>
              <a:gd name="connsiteY100" fmla="*/ 5657848 h 5753325"/>
              <a:gd name="connsiteX101" fmla="*/ 815627 w 6459988"/>
              <a:gd name="connsiteY101" fmla="*/ 5642557 h 5753325"/>
              <a:gd name="connsiteX102" fmla="*/ 788251 w 6459988"/>
              <a:gd name="connsiteY102" fmla="*/ 5637065 h 5753325"/>
              <a:gd name="connsiteX103" fmla="*/ 767822 w 6459988"/>
              <a:gd name="connsiteY103" fmla="*/ 5623450 h 5753325"/>
              <a:gd name="connsiteX104" fmla="*/ 765791 w 6459988"/>
              <a:gd name="connsiteY104" fmla="*/ 5612539 h 5753325"/>
              <a:gd name="connsiteX105" fmla="*/ 751230 w 6459988"/>
              <a:gd name="connsiteY105" fmla="*/ 5608092 h 5753325"/>
              <a:gd name="connsiteX106" fmla="*/ 748008 w 6459988"/>
              <a:gd name="connsiteY106" fmla="*/ 5605052 h 5753325"/>
              <a:gd name="connsiteX107" fmla="*/ 728871 w 6459988"/>
              <a:gd name="connsiteY107" fmla="*/ 5589469 h 5753325"/>
              <a:gd name="connsiteX108" fmla="*/ 671898 w 6459988"/>
              <a:gd name="connsiteY108" fmla="*/ 5602363 h 5753325"/>
              <a:gd name="connsiteX109" fmla="*/ 615065 w 6459988"/>
              <a:gd name="connsiteY109" fmla="*/ 5580257 h 5753325"/>
              <a:gd name="connsiteX110" fmla="*/ 355785 w 6459988"/>
              <a:gd name="connsiteY110" fmla="*/ 5514383 h 5753325"/>
              <a:gd name="connsiteX111" fmla="*/ 102269 w 6459988"/>
              <a:gd name="connsiteY111" fmla="*/ 5524347 h 5753325"/>
              <a:gd name="connsiteX112" fmla="*/ 13160 w 6459988"/>
              <a:gd name="connsiteY112" fmla="*/ 5514159 h 5753325"/>
              <a:gd name="connsiteX113" fmla="*/ 0 w 6459988"/>
              <a:gd name="connsiteY113" fmla="*/ 5511735 h 5753325"/>
              <a:gd name="connsiteX114" fmla="*/ 0 w 6459988"/>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344988 w 6459988"/>
              <a:gd name="connsiteY10" fmla="*/ 697330 h 5753325"/>
              <a:gd name="connsiteX11" fmla="*/ 6447445 w 6459988"/>
              <a:gd name="connsiteY11" fmla="*/ 780003 h 5753325"/>
              <a:gd name="connsiteX12" fmla="*/ 6426552 w 6459988"/>
              <a:gd name="connsiteY12" fmla="*/ 845805 h 5753325"/>
              <a:gd name="connsiteX13" fmla="*/ 6434072 w 6459988"/>
              <a:gd name="connsiteY13" fmla="*/ 910733 h 5753325"/>
              <a:gd name="connsiteX14" fmla="*/ 6432570 w 6459988"/>
              <a:gd name="connsiteY14" fmla="*/ 983394 h 5753325"/>
              <a:gd name="connsiteX15" fmla="*/ 6431878 w 6459988"/>
              <a:gd name="connsiteY15" fmla="*/ 1026728 h 5753325"/>
              <a:gd name="connsiteX16" fmla="*/ 6414269 w 6459988"/>
              <a:gd name="connsiteY16" fmla="*/ 1151111 h 5753325"/>
              <a:gd name="connsiteX17" fmla="*/ 6371722 w 6459988"/>
              <a:gd name="connsiteY17" fmla="*/ 1318080 h 5753325"/>
              <a:gd name="connsiteX18" fmla="*/ 6356023 w 6459988"/>
              <a:gd name="connsiteY18" fmla="*/ 1356227 h 5753325"/>
              <a:gd name="connsiteX19" fmla="*/ 6356157 w 6459988"/>
              <a:gd name="connsiteY19" fmla="*/ 1361967 h 5753325"/>
              <a:gd name="connsiteX20" fmla="*/ 6350613 w 6459988"/>
              <a:gd name="connsiteY20" fmla="*/ 1393569 h 5753325"/>
              <a:gd name="connsiteX21" fmla="*/ 6357062 w 6459988"/>
              <a:gd name="connsiteY21" fmla="*/ 1444071 h 5753325"/>
              <a:gd name="connsiteX22" fmla="*/ 6364832 w 6459988"/>
              <a:gd name="connsiteY22" fmla="*/ 1478763 h 5753325"/>
              <a:gd name="connsiteX23" fmla="*/ 6369745 w 6459988"/>
              <a:gd name="connsiteY23" fmla="*/ 1495680 h 5753325"/>
              <a:gd name="connsiteX24" fmla="*/ 6370898 w 6459988"/>
              <a:gd name="connsiteY24" fmla="*/ 1513331 h 5753325"/>
              <a:gd name="connsiteX25" fmla="*/ 6368801 w 6459988"/>
              <a:gd name="connsiteY25" fmla="*/ 1527414 h 5753325"/>
              <a:gd name="connsiteX26" fmla="*/ 6359177 w 6459988"/>
              <a:gd name="connsiteY26" fmla="*/ 1639513 h 5753325"/>
              <a:gd name="connsiteX27" fmla="*/ 6299489 w 6459988"/>
              <a:gd name="connsiteY27" fmla="*/ 1784860 h 5753325"/>
              <a:gd name="connsiteX28" fmla="*/ 6267878 w 6459988"/>
              <a:gd name="connsiteY28" fmla="*/ 1858572 h 5753325"/>
              <a:gd name="connsiteX29" fmla="*/ 6251146 w 6459988"/>
              <a:gd name="connsiteY29" fmla="*/ 1926167 h 5753325"/>
              <a:gd name="connsiteX30" fmla="*/ 6210686 w 6459988"/>
              <a:gd name="connsiteY30" fmla="*/ 2014834 h 5753325"/>
              <a:gd name="connsiteX31" fmla="*/ 6106652 w 6459988"/>
              <a:gd name="connsiteY31" fmla="*/ 2150572 h 5753325"/>
              <a:gd name="connsiteX32" fmla="*/ 6097813 w 6459988"/>
              <a:gd name="connsiteY32" fmla="*/ 2172208 h 5753325"/>
              <a:gd name="connsiteX33" fmla="*/ 6095990 w 6459988"/>
              <a:gd name="connsiteY33" fmla="*/ 2181185 h 5753325"/>
              <a:gd name="connsiteX34" fmla="*/ 6090126 w 6459988"/>
              <a:gd name="connsiteY34" fmla="*/ 2192533 h 5753325"/>
              <a:gd name="connsiteX35" fmla="*/ 6089503 w 6459988"/>
              <a:gd name="connsiteY35" fmla="*/ 2192543 h 5753325"/>
              <a:gd name="connsiteX36" fmla="*/ 6084946 w 6459988"/>
              <a:gd name="connsiteY36" fmla="*/ 2203694 h 5753325"/>
              <a:gd name="connsiteX37" fmla="*/ 5987861 w 6459988"/>
              <a:gd name="connsiteY37" fmla="*/ 2304868 h 5753325"/>
              <a:gd name="connsiteX38" fmla="*/ 5973439 w 6459988"/>
              <a:gd name="connsiteY38" fmla="*/ 2385635 h 5753325"/>
              <a:gd name="connsiteX39" fmla="*/ 5916727 w 6459988"/>
              <a:gd name="connsiteY39" fmla="*/ 2458777 h 5753325"/>
              <a:gd name="connsiteX40" fmla="*/ 5856524 w 6459988"/>
              <a:gd name="connsiteY40" fmla="*/ 2583281 h 5753325"/>
              <a:gd name="connsiteX41" fmla="*/ 5838091 w 6459988"/>
              <a:gd name="connsiteY41" fmla="*/ 2753474 h 5753325"/>
              <a:gd name="connsiteX42" fmla="*/ 5777471 w 6459988"/>
              <a:gd name="connsiteY42" fmla="*/ 2901570 h 5753325"/>
              <a:gd name="connsiteX43" fmla="*/ 5723992 w 6459988"/>
              <a:gd name="connsiteY43" fmla="*/ 2998752 h 5753325"/>
              <a:gd name="connsiteX44" fmla="*/ 5557886 w 6459988"/>
              <a:gd name="connsiteY44" fmla="*/ 3329735 h 5753325"/>
              <a:gd name="connsiteX45" fmla="*/ 5471501 w 6459988"/>
              <a:gd name="connsiteY45" fmla="*/ 3462221 h 5753325"/>
              <a:gd name="connsiteX46" fmla="*/ 5465154 w 6459988"/>
              <a:gd name="connsiteY46" fmla="*/ 3541065 h 5753325"/>
              <a:gd name="connsiteX47" fmla="*/ 5437889 w 6459988"/>
              <a:gd name="connsiteY47" fmla="*/ 3559927 h 5753325"/>
              <a:gd name="connsiteX48" fmla="*/ 5432770 w 6459988"/>
              <a:gd name="connsiteY48" fmla="*/ 3562948 h 5753325"/>
              <a:gd name="connsiteX49" fmla="*/ 5406795 w 6459988"/>
              <a:gd name="connsiteY49" fmla="*/ 3578594 h 5753325"/>
              <a:gd name="connsiteX50" fmla="*/ 5381495 w 6459988"/>
              <a:gd name="connsiteY50" fmla="*/ 3599883 h 5753325"/>
              <a:gd name="connsiteX51" fmla="*/ 5363689 w 6459988"/>
              <a:gd name="connsiteY51" fmla="*/ 3633299 h 5753325"/>
              <a:gd name="connsiteX52" fmla="*/ 5291870 w 6459988"/>
              <a:gd name="connsiteY52" fmla="*/ 3799039 h 5753325"/>
              <a:gd name="connsiteX53" fmla="*/ 5241600 w 6459988"/>
              <a:gd name="connsiteY53" fmla="*/ 3894238 h 5753325"/>
              <a:gd name="connsiteX54" fmla="*/ 5211041 w 6459988"/>
              <a:gd name="connsiteY54" fmla="*/ 3924184 h 5753325"/>
              <a:gd name="connsiteX55" fmla="*/ 5176073 w 6459988"/>
              <a:gd name="connsiteY55" fmla="*/ 3970179 h 5753325"/>
              <a:gd name="connsiteX56" fmla="*/ 5172826 w 6459988"/>
              <a:gd name="connsiteY56" fmla="*/ 3991773 h 5753325"/>
              <a:gd name="connsiteX57" fmla="*/ 5157053 w 6459988"/>
              <a:gd name="connsiteY57" fmla="*/ 3997708 h 5753325"/>
              <a:gd name="connsiteX58" fmla="*/ 5127922 w 6459988"/>
              <a:gd name="connsiteY58" fmla="*/ 4022660 h 5753325"/>
              <a:gd name="connsiteX59" fmla="*/ 5020872 w 6459988"/>
              <a:gd name="connsiteY59" fmla="*/ 4075951 h 5753325"/>
              <a:gd name="connsiteX60" fmla="*/ 4991410 w 6459988"/>
              <a:gd name="connsiteY60" fmla="*/ 4087598 h 5753325"/>
              <a:gd name="connsiteX61" fmla="*/ 4930112 w 6459988"/>
              <a:gd name="connsiteY61" fmla="*/ 4138459 h 5753325"/>
              <a:gd name="connsiteX62" fmla="*/ 4834224 w 6459988"/>
              <a:gd name="connsiteY62" fmla="*/ 4231643 h 5753325"/>
              <a:gd name="connsiteX63" fmla="*/ 4812599 w 6459988"/>
              <a:gd name="connsiteY63" fmla="*/ 4249449 h 5753325"/>
              <a:gd name="connsiteX64" fmla="*/ 4789188 w 6459988"/>
              <a:gd name="connsiteY64" fmla="*/ 4256678 h 5753325"/>
              <a:gd name="connsiteX65" fmla="*/ 4779554 w 6459988"/>
              <a:gd name="connsiteY65" fmla="*/ 4251313 h 5753325"/>
              <a:gd name="connsiteX66" fmla="*/ 4766885 w 6459988"/>
              <a:gd name="connsiteY66" fmla="*/ 4259812 h 5753325"/>
              <a:gd name="connsiteX67" fmla="*/ 4762510 w 6459988"/>
              <a:gd name="connsiteY67" fmla="*/ 4260383 h 5753325"/>
              <a:gd name="connsiteX68" fmla="*/ 4738416 w 6459988"/>
              <a:gd name="connsiteY68" fmla="*/ 4265355 h 5753325"/>
              <a:gd name="connsiteX69" fmla="*/ 4712007 w 6459988"/>
              <a:gd name="connsiteY69" fmla="*/ 4317892 h 5753325"/>
              <a:gd name="connsiteX70" fmla="*/ 4658930 w 6459988"/>
              <a:gd name="connsiteY70" fmla="*/ 4348041 h 5753325"/>
              <a:gd name="connsiteX71" fmla="*/ 4443526 w 6459988"/>
              <a:gd name="connsiteY71" fmla="*/ 4507851 h 5753325"/>
              <a:gd name="connsiteX72" fmla="*/ 4289766 w 6459988"/>
              <a:gd name="connsiteY72" fmla="*/ 4711450 h 5753325"/>
              <a:gd name="connsiteX73" fmla="*/ 4150870 w 6459988"/>
              <a:gd name="connsiteY73" fmla="*/ 4818480 h 5753325"/>
              <a:gd name="connsiteX74" fmla="*/ 4006639 w 6459988"/>
              <a:gd name="connsiteY74" fmla="*/ 4933815 h 5753325"/>
              <a:gd name="connsiteX75" fmla="*/ 3298210 w 6459988"/>
              <a:gd name="connsiteY75" fmla="*/ 5070790 h 5753325"/>
              <a:gd name="connsiteX76" fmla="*/ 2947678 w 6459988"/>
              <a:gd name="connsiteY76" fmla="*/ 5117869 h 5753325"/>
              <a:gd name="connsiteX77" fmla="*/ 2822169 w 6459988"/>
              <a:gd name="connsiteY77" fmla="*/ 5129396 h 5753325"/>
              <a:gd name="connsiteX78" fmla="*/ 2538773 w 6459988"/>
              <a:gd name="connsiteY78" fmla="*/ 5313397 h 5753325"/>
              <a:gd name="connsiteX79" fmla="*/ 2014500 w 6459988"/>
              <a:gd name="connsiteY79" fmla="*/ 5519744 h 5753325"/>
              <a:gd name="connsiteX80" fmla="*/ 1934391 w 6459988"/>
              <a:gd name="connsiteY80" fmla="*/ 5591335 h 5753325"/>
              <a:gd name="connsiteX81" fmla="*/ 1892550 w 6459988"/>
              <a:gd name="connsiteY81" fmla="*/ 5649708 h 5753325"/>
              <a:gd name="connsiteX82" fmla="*/ 1854769 w 6459988"/>
              <a:gd name="connsiteY82" fmla="*/ 5647691 h 5753325"/>
              <a:gd name="connsiteX83" fmla="*/ 1809461 w 6459988"/>
              <a:gd name="connsiteY83" fmla="*/ 5648628 h 5753325"/>
              <a:gd name="connsiteX84" fmla="*/ 1745150 w 6459988"/>
              <a:gd name="connsiteY84" fmla="*/ 5693879 h 5753325"/>
              <a:gd name="connsiteX85" fmla="*/ 1713375 w 6459988"/>
              <a:gd name="connsiteY85" fmla="*/ 5684672 h 5753325"/>
              <a:gd name="connsiteX86" fmla="*/ 1707808 w 6459988"/>
              <a:gd name="connsiteY86" fmla="*/ 5682611 h 5753325"/>
              <a:gd name="connsiteX87" fmla="*/ 1679313 w 6459988"/>
              <a:gd name="connsiteY87" fmla="*/ 5672360 h 5753325"/>
              <a:gd name="connsiteX88" fmla="*/ 1646933 w 6459988"/>
              <a:gd name="connsiteY88" fmla="*/ 5666227 h 5753325"/>
              <a:gd name="connsiteX89" fmla="*/ 1610055 w 6459988"/>
              <a:gd name="connsiteY89" fmla="*/ 5673643 h 5753325"/>
              <a:gd name="connsiteX90" fmla="*/ 1437641 w 6459988"/>
              <a:gd name="connsiteY90" fmla="*/ 5723266 h 5753325"/>
              <a:gd name="connsiteX91" fmla="*/ 1332869 w 6459988"/>
              <a:gd name="connsiteY91" fmla="*/ 5744752 h 5753325"/>
              <a:gd name="connsiteX92" fmla="*/ 1290525 w 6459988"/>
              <a:gd name="connsiteY92" fmla="*/ 5740036 h 5753325"/>
              <a:gd name="connsiteX93" fmla="*/ 1233107 w 6459988"/>
              <a:gd name="connsiteY93" fmla="*/ 5742106 h 5753325"/>
              <a:gd name="connsiteX94" fmla="*/ 1214532 w 6459988"/>
              <a:gd name="connsiteY94" fmla="*/ 5753325 h 5753325"/>
              <a:gd name="connsiteX95" fmla="*/ 1199955 w 6459988"/>
              <a:gd name="connsiteY95" fmla="*/ 5744831 h 5753325"/>
              <a:gd name="connsiteX96" fmla="*/ 1162337 w 6459988"/>
              <a:gd name="connsiteY96" fmla="*/ 5738048 h 5753325"/>
              <a:gd name="connsiteX97" fmla="*/ 1053457 w 6459988"/>
              <a:gd name="connsiteY97" fmla="*/ 5688676 h 5753325"/>
              <a:gd name="connsiteX98" fmla="*/ 1025798 w 6459988"/>
              <a:gd name="connsiteY98" fmla="*/ 5673166 h 5753325"/>
              <a:gd name="connsiteX99" fmla="*/ 947900 w 6459988"/>
              <a:gd name="connsiteY99" fmla="*/ 5657848 h 5753325"/>
              <a:gd name="connsiteX100" fmla="*/ 815627 w 6459988"/>
              <a:gd name="connsiteY100" fmla="*/ 5642557 h 5753325"/>
              <a:gd name="connsiteX101" fmla="*/ 788251 w 6459988"/>
              <a:gd name="connsiteY101" fmla="*/ 5637065 h 5753325"/>
              <a:gd name="connsiteX102" fmla="*/ 767822 w 6459988"/>
              <a:gd name="connsiteY102" fmla="*/ 5623450 h 5753325"/>
              <a:gd name="connsiteX103" fmla="*/ 765791 w 6459988"/>
              <a:gd name="connsiteY103" fmla="*/ 5612539 h 5753325"/>
              <a:gd name="connsiteX104" fmla="*/ 751230 w 6459988"/>
              <a:gd name="connsiteY104" fmla="*/ 5608092 h 5753325"/>
              <a:gd name="connsiteX105" fmla="*/ 748008 w 6459988"/>
              <a:gd name="connsiteY105" fmla="*/ 5605052 h 5753325"/>
              <a:gd name="connsiteX106" fmla="*/ 728871 w 6459988"/>
              <a:gd name="connsiteY106" fmla="*/ 5589469 h 5753325"/>
              <a:gd name="connsiteX107" fmla="*/ 671898 w 6459988"/>
              <a:gd name="connsiteY107" fmla="*/ 5602363 h 5753325"/>
              <a:gd name="connsiteX108" fmla="*/ 615065 w 6459988"/>
              <a:gd name="connsiteY108" fmla="*/ 5580257 h 5753325"/>
              <a:gd name="connsiteX109" fmla="*/ 355785 w 6459988"/>
              <a:gd name="connsiteY109" fmla="*/ 5514383 h 5753325"/>
              <a:gd name="connsiteX110" fmla="*/ 102269 w 6459988"/>
              <a:gd name="connsiteY110" fmla="*/ 5524347 h 5753325"/>
              <a:gd name="connsiteX111" fmla="*/ 13160 w 6459988"/>
              <a:gd name="connsiteY111" fmla="*/ 5514159 h 5753325"/>
              <a:gd name="connsiteX112" fmla="*/ 0 w 6459988"/>
              <a:gd name="connsiteY112" fmla="*/ 5511735 h 5753325"/>
              <a:gd name="connsiteX113" fmla="*/ 0 w 6459988"/>
              <a:gd name="connsiteY113"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344988 w 6459988"/>
              <a:gd name="connsiteY9" fmla="*/ 697330 h 5753325"/>
              <a:gd name="connsiteX10" fmla="*/ 6447445 w 6459988"/>
              <a:gd name="connsiteY10" fmla="*/ 780003 h 5753325"/>
              <a:gd name="connsiteX11" fmla="*/ 6426552 w 6459988"/>
              <a:gd name="connsiteY11" fmla="*/ 845805 h 5753325"/>
              <a:gd name="connsiteX12" fmla="*/ 6434072 w 6459988"/>
              <a:gd name="connsiteY12" fmla="*/ 910733 h 5753325"/>
              <a:gd name="connsiteX13" fmla="*/ 6432570 w 6459988"/>
              <a:gd name="connsiteY13" fmla="*/ 983394 h 5753325"/>
              <a:gd name="connsiteX14" fmla="*/ 6431878 w 6459988"/>
              <a:gd name="connsiteY14" fmla="*/ 1026728 h 5753325"/>
              <a:gd name="connsiteX15" fmla="*/ 6414269 w 6459988"/>
              <a:gd name="connsiteY15" fmla="*/ 1151111 h 5753325"/>
              <a:gd name="connsiteX16" fmla="*/ 6371722 w 6459988"/>
              <a:gd name="connsiteY16" fmla="*/ 1318080 h 5753325"/>
              <a:gd name="connsiteX17" fmla="*/ 6356023 w 6459988"/>
              <a:gd name="connsiteY17" fmla="*/ 1356227 h 5753325"/>
              <a:gd name="connsiteX18" fmla="*/ 6356157 w 6459988"/>
              <a:gd name="connsiteY18" fmla="*/ 1361967 h 5753325"/>
              <a:gd name="connsiteX19" fmla="*/ 6350613 w 6459988"/>
              <a:gd name="connsiteY19" fmla="*/ 1393569 h 5753325"/>
              <a:gd name="connsiteX20" fmla="*/ 6357062 w 6459988"/>
              <a:gd name="connsiteY20" fmla="*/ 1444071 h 5753325"/>
              <a:gd name="connsiteX21" fmla="*/ 6364832 w 6459988"/>
              <a:gd name="connsiteY21" fmla="*/ 1478763 h 5753325"/>
              <a:gd name="connsiteX22" fmla="*/ 6369745 w 6459988"/>
              <a:gd name="connsiteY22" fmla="*/ 1495680 h 5753325"/>
              <a:gd name="connsiteX23" fmla="*/ 6370898 w 6459988"/>
              <a:gd name="connsiteY23" fmla="*/ 1513331 h 5753325"/>
              <a:gd name="connsiteX24" fmla="*/ 6368801 w 6459988"/>
              <a:gd name="connsiteY24" fmla="*/ 1527414 h 5753325"/>
              <a:gd name="connsiteX25" fmla="*/ 6359177 w 6459988"/>
              <a:gd name="connsiteY25" fmla="*/ 1639513 h 5753325"/>
              <a:gd name="connsiteX26" fmla="*/ 6299489 w 6459988"/>
              <a:gd name="connsiteY26" fmla="*/ 1784860 h 5753325"/>
              <a:gd name="connsiteX27" fmla="*/ 6267878 w 6459988"/>
              <a:gd name="connsiteY27" fmla="*/ 1858572 h 5753325"/>
              <a:gd name="connsiteX28" fmla="*/ 6251146 w 6459988"/>
              <a:gd name="connsiteY28" fmla="*/ 1926167 h 5753325"/>
              <a:gd name="connsiteX29" fmla="*/ 6210686 w 6459988"/>
              <a:gd name="connsiteY29" fmla="*/ 2014834 h 5753325"/>
              <a:gd name="connsiteX30" fmla="*/ 6106652 w 6459988"/>
              <a:gd name="connsiteY30" fmla="*/ 2150572 h 5753325"/>
              <a:gd name="connsiteX31" fmla="*/ 6097813 w 6459988"/>
              <a:gd name="connsiteY31" fmla="*/ 2172208 h 5753325"/>
              <a:gd name="connsiteX32" fmla="*/ 6095990 w 6459988"/>
              <a:gd name="connsiteY32" fmla="*/ 2181185 h 5753325"/>
              <a:gd name="connsiteX33" fmla="*/ 6090126 w 6459988"/>
              <a:gd name="connsiteY33" fmla="*/ 2192533 h 5753325"/>
              <a:gd name="connsiteX34" fmla="*/ 6089503 w 6459988"/>
              <a:gd name="connsiteY34" fmla="*/ 2192543 h 5753325"/>
              <a:gd name="connsiteX35" fmla="*/ 6084946 w 6459988"/>
              <a:gd name="connsiteY35" fmla="*/ 2203694 h 5753325"/>
              <a:gd name="connsiteX36" fmla="*/ 5987861 w 6459988"/>
              <a:gd name="connsiteY36" fmla="*/ 2304868 h 5753325"/>
              <a:gd name="connsiteX37" fmla="*/ 5973439 w 6459988"/>
              <a:gd name="connsiteY37" fmla="*/ 2385635 h 5753325"/>
              <a:gd name="connsiteX38" fmla="*/ 5916727 w 6459988"/>
              <a:gd name="connsiteY38" fmla="*/ 2458777 h 5753325"/>
              <a:gd name="connsiteX39" fmla="*/ 5856524 w 6459988"/>
              <a:gd name="connsiteY39" fmla="*/ 2583281 h 5753325"/>
              <a:gd name="connsiteX40" fmla="*/ 5838091 w 6459988"/>
              <a:gd name="connsiteY40" fmla="*/ 2753474 h 5753325"/>
              <a:gd name="connsiteX41" fmla="*/ 5777471 w 6459988"/>
              <a:gd name="connsiteY41" fmla="*/ 2901570 h 5753325"/>
              <a:gd name="connsiteX42" fmla="*/ 5723992 w 6459988"/>
              <a:gd name="connsiteY42" fmla="*/ 2998752 h 5753325"/>
              <a:gd name="connsiteX43" fmla="*/ 5557886 w 6459988"/>
              <a:gd name="connsiteY43" fmla="*/ 3329735 h 5753325"/>
              <a:gd name="connsiteX44" fmla="*/ 5471501 w 6459988"/>
              <a:gd name="connsiteY44" fmla="*/ 3462221 h 5753325"/>
              <a:gd name="connsiteX45" fmla="*/ 5465154 w 6459988"/>
              <a:gd name="connsiteY45" fmla="*/ 3541065 h 5753325"/>
              <a:gd name="connsiteX46" fmla="*/ 5437889 w 6459988"/>
              <a:gd name="connsiteY46" fmla="*/ 3559927 h 5753325"/>
              <a:gd name="connsiteX47" fmla="*/ 5432770 w 6459988"/>
              <a:gd name="connsiteY47" fmla="*/ 3562948 h 5753325"/>
              <a:gd name="connsiteX48" fmla="*/ 5406795 w 6459988"/>
              <a:gd name="connsiteY48" fmla="*/ 3578594 h 5753325"/>
              <a:gd name="connsiteX49" fmla="*/ 5381495 w 6459988"/>
              <a:gd name="connsiteY49" fmla="*/ 3599883 h 5753325"/>
              <a:gd name="connsiteX50" fmla="*/ 5363689 w 6459988"/>
              <a:gd name="connsiteY50" fmla="*/ 3633299 h 5753325"/>
              <a:gd name="connsiteX51" fmla="*/ 5291870 w 6459988"/>
              <a:gd name="connsiteY51" fmla="*/ 3799039 h 5753325"/>
              <a:gd name="connsiteX52" fmla="*/ 5241600 w 6459988"/>
              <a:gd name="connsiteY52" fmla="*/ 3894238 h 5753325"/>
              <a:gd name="connsiteX53" fmla="*/ 5211041 w 6459988"/>
              <a:gd name="connsiteY53" fmla="*/ 3924184 h 5753325"/>
              <a:gd name="connsiteX54" fmla="*/ 5176073 w 6459988"/>
              <a:gd name="connsiteY54" fmla="*/ 3970179 h 5753325"/>
              <a:gd name="connsiteX55" fmla="*/ 5172826 w 6459988"/>
              <a:gd name="connsiteY55" fmla="*/ 3991773 h 5753325"/>
              <a:gd name="connsiteX56" fmla="*/ 5157053 w 6459988"/>
              <a:gd name="connsiteY56" fmla="*/ 3997708 h 5753325"/>
              <a:gd name="connsiteX57" fmla="*/ 5127922 w 6459988"/>
              <a:gd name="connsiteY57" fmla="*/ 4022660 h 5753325"/>
              <a:gd name="connsiteX58" fmla="*/ 5020872 w 6459988"/>
              <a:gd name="connsiteY58" fmla="*/ 4075951 h 5753325"/>
              <a:gd name="connsiteX59" fmla="*/ 4991410 w 6459988"/>
              <a:gd name="connsiteY59" fmla="*/ 4087598 h 5753325"/>
              <a:gd name="connsiteX60" fmla="*/ 4930112 w 6459988"/>
              <a:gd name="connsiteY60" fmla="*/ 4138459 h 5753325"/>
              <a:gd name="connsiteX61" fmla="*/ 4834224 w 6459988"/>
              <a:gd name="connsiteY61" fmla="*/ 4231643 h 5753325"/>
              <a:gd name="connsiteX62" fmla="*/ 4812599 w 6459988"/>
              <a:gd name="connsiteY62" fmla="*/ 4249449 h 5753325"/>
              <a:gd name="connsiteX63" fmla="*/ 4789188 w 6459988"/>
              <a:gd name="connsiteY63" fmla="*/ 4256678 h 5753325"/>
              <a:gd name="connsiteX64" fmla="*/ 4779554 w 6459988"/>
              <a:gd name="connsiteY64" fmla="*/ 4251313 h 5753325"/>
              <a:gd name="connsiteX65" fmla="*/ 4766885 w 6459988"/>
              <a:gd name="connsiteY65" fmla="*/ 4259812 h 5753325"/>
              <a:gd name="connsiteX66" fmla="*/ 4762510 w 6459988"/>
              <a:gd name="connsiteY66" fmla="*/ 4260383 h 5753325"/>
              <a:gd name="connsiteX67" fmla="*/ 4738416 w 6459988"/>
              <a:gd name="connsiteY67" fmla="*/ 4265355 h 5753325"/>
              <a:gd name="connsiteX68" fmla="*/ 4712007 w 6459988"/>
              <a:gd name="connsiteY68" fmla="*/ 4317892 h 5753325"/>
              <a:gd name="connsiteX69" fmla="*/ 4658930 w 6459988"/>
              <a:gd name="connsiteY69" fmla="*/ 4348041 h 5753325"/>
              <a:gd name="connsiteX70" fmla="*/ 4443526 w 6459988"/>
              <a:gd name="connsiteY70" fmla="*/ 4507851 h 5753325"/>
              <a:gd name="connsiteX71" fmla="*/ 4289766 w 6459988"/>
              <a:gd name="connsiteY71" fmla="*/ 4711450 h 5753325"/>
              <a:gd name="connsiteX72" fmla="*/ 4150870 w 6459988"/>
              <a:gd name="connsiteY72" fmla="*/ 4818480 h 5753325"/>
              <a:gd name="connsiteX73" fmla="*/ 4006639 w 6459988"/>
              <a:gd name="connsiteY73" fmla="*/ 4933815 h 5753325"/>
              <a:gd name="connsiteX74" fmla="*/ 3298210 w 6459988"/>
              <a:gd name="connsiteY74" fmla="*/ 5070790 h 5753325"/>
              <a:gd name="connsiteX75" fmla="*/ 2947678 w 6459988"/>
              <a:gd name="connsiteY75" fmla="*/ 5117869 h 5753325"/>
              <a:gd name="connsiteX76" fmla="*/ 2822169 w 6459988"/>
              <a:gd name="connsiteY76" fmla="*/ 5129396 h 5753325"/>
              <a:gd name="connsiteX77" fmla="*/ 2538773 w 6459988"/>
              <a:gd name="connsiteY77" fmla="*/ 5313397 h 5753325"/>
              <a:gd name="connsiteX78" fmla="*/ 2014500 w 6459988"/>
              <a:gd name="connsiteY78" fmla="*/ 5519744 h 5753325"/>
              <a:gd name="connsiteX79" fmla="*/ 1934391 w 6459988"/>
              <a:gd name="connsiteY79" fmla="*/ 5591335 h 5753325"/>
              <a:gd name="connsiteX80" fmla="*/ 1892550 w 6459988"/>
              <a:gd name="connsiteY80" fmla="*/ 5649708 h 5753325"/>
              <a:gd name="connsiteX81" fmla="*/ 1854769 w 6459988"/>
              <a:gd name="connsiteY81" fmla="*/ 5647691 h 5753325"/>
              <a:gd name="connsiteX82" fmla="*/ 1809461 w 6459988"/>
              <a:gd name="connsiteY82" fmla="*/ 5648628 h 5753325"/>
              <a:gd name="connsiteX83" fmla="*/ 1745150 w 6459988"/>
              <a:gd name="connsiteY83" fmla="*/ 5693879 h 5753325"/>
              <a:gd name="connsiteX84" fmla="*/ 1713375 w 6459988"/>
              <a:gd name="connsiteY84" fmla="*/ 5684672 h 5753325"/>
              <a:gd name="connsiteX85" fmla="*/ 1707808 w 6459988"/>
              <a:gd name="connsiteY85" fmla="*/ 5682611 h 5753325"/>
              <a:gd name="connsiteX86" fmla="*/ 1679313 w 6459988"/>
              <a:gd name="connsiteY86" fmla="*/ 5672360 h 5753325"/>
              <a:gd name="connsiteX87" fmla="*/ 1646933 w 6459988"/>
              <a:gd name="connsiteY87" fmla="*/ 5666227 h 5753325"/>
              <a:gd name="connsiteX88" fmla="*/ 1610055 w 6459988"/>
              <a:gd name="connsiteY88" fmla="*/ 5673643 h 5753325"/>
              <a:gd name="connsiteX89" fmla="*/ 1437641 w 6459988"/>
              <a:gd name="connsiteY89" fmla="*/ 5723266 h 5753325"/>
              <a:gd name="connsiteX90" fmla="*/ 1332869 w 6459988"/>
              <a:gd name="connsiteY90" fmla="*/ 5744752 h 5753325"/>
              <a:gd name="connsiteX91" fmla="*/ 1290525 w 6459988"/>
              <a:gd name="connsiteY91" fmla="*/ 5740036 h 5753325"/>
              <a:gd name="connsiteX92" fmla="*/ 1233107 w 6459988"/>
              <a:gd name="connsiteY92" fmla="*/ 5742106 h 5753325"/>
              <a:gd name="connsiteX93" fmla="*/ 1214532 w 6459988"/>
              <a:gd name="connsiteY93" fmla="*/ 5753325 h 5753325"/>
              <a:gd name="connsiteX94" fmla="*/ 1199955 w 6459988"/>
              <a:gd name="connsiteY94" fmla="*/ 5744831 h 5753325"/>
              <a:gd name="connsiteX95" fmla="*/ 1162337 w 6459988"/>
              <a:gd name="connsiteY95" fmla="*/ 5738048 h 5753325"/>
              <a:gd name="connsiteX96" fmla="*/ 1053457 w 6459988"/>
              <a:gd name="connsiteY96" fmla="*/ 5688676 h 5753325"/>
              <a:gd name="connsiteX97" fmla="*/ 1025798 w 6459988"/>
              <a:gd name="connsiteY97" fmla="*/ 5673166 h 5753325"/>
              <a:gd name="connsiteX98" fmla="*/ 947900 w 6459988"/>
              <a:gd name="connsiteY98" fmla="*/ 5657848 h 5753325"/>
              <a:gd name="connsiteX99" fmla="*/ 815627 w 6459988"/>
              <a:gd name="connsiteY99" fmla="*/ 5642557 h 5753325"/>
              <a:gd name="connsiteX100" fmla="*/ 788251 w 6459988"/>
              <a:gd name="connsiteY100" fmla="*/ 5637065 h 5753325"/>
              <a:gd name="connsiteX101" fmla="*/ 767822 w 6459988"/>
              <a:gd name="connsiteY101" fmla="*/ 5623450 h 5753325"/>
              <a:gd name="connsiteX102" fmla="*/ 765791 w 6459988"/>
              <a:gd name="connsiteY102" fmla="*/ 5612539 h 5753325"/>
              <a:gd name="connsiteX103" fmla="*/ 751230 w 6459988"/>
              <a:gd name="connsiteY103" fmla="*/ 5608092 h 5753325"/>
              <a:gd name="connsiteX104" fmla="*/ 748008 w 6459988"/>
              <a:gd name="connsiteY104" fmla="*/ 5605052 h 5753325"/>
              <a:gd name="connsiteX105" fmla="*/ 728871 w 6459988"/>
              <a:gd name="connsiteY105" fmla="*/ 5589469 h 5753325"/>
              <a:gd name="connsiteX106" fmla="*/ 671898 w 6459988"/>
              <a:gd name="connsiteY106" fmla="*/ 5602363 h 5753325"/>
              <a:gd name="connsiteX107" fmla="*/ 615065 w 6459988"/>
              <a:gd name="connsiteY107" fmla="*/ 5580257 h 5753325"/>
              <a:gd name="connsiteX108" fmla="*/ 355785 w 6459988"/>
              <a:gd name="connsiteY108" fmla="*/ 5514383 h 5753325"/>
              <a:gd name="connsiteX109" fmla="*/ 102269 w 6459988"/>
              <a:gd name="connsiteY109" fmla="*/ 5524347 h 5753325"/>
              <a:gd name="connsiteX110" fmla="*/ 13160 w 6459988"/>
              <a:gd name="connsiteY110" fmla="*/ 5514159 h 5753325"/>
              <a:gd name="connsiteX111" fmla="*/ 0 w 6459988"/>
              <a:gd name="connsiteY111" fmla="*/ 5511735 h 5753325"/>
              <a:gd name="connsiteX112" fmla="*/ 0 w 6459988"/>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447445 w 6447632"/>
              <a:gd name="connsiteY10" fmla="*/ 780003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05877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09888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3456"/>
              <a:gd name="connsiteY0" fmla="*/ 0 h 5753325"/>
              <a:gd name="connsiteX1" fmla="*/ 6438980 w 6443456"/>
              <a:gd name="connsiteY1" fmla="*/ 0 h 5753325"/>
              <a:gd name="connsiteX2" fmla="*/ 6439047 w 6443456"/>
              <a:gd name="connsiteY2" fmla="*/ 147 h 5753325"/>
              <a:gd name="connsiteX3" fmla="*/ 6443456 w 6443456"/>
              <a:gd name="connsiteY3" fmla="*/ 130105 h 5753325"/>
              <a:gd name="connsiteX4" fmla="*/ 6422751 w 6443456"/>
              <a:gd name="connsiteY4" fmla="*/ 174163 h 5753325"/>
              <a:gd name="connsiteX5" fmla="*/ 6396598 w 6443456"/>
              <a:gd name="connsiteY5" fmla="*/ 274847 h 5753325"/>
              <a:gd name="connsiteX6" fmla="*/ 6337615 w 6443456"/>
              <a:gd name="connsiteY6" fmla="*/ 471794 h 5753325"/>
              <a:gd name="connsiteX7" fmla="*/ 6304423 w 6443456"/>
              <a:gd name="connsiteY7" fmla="*/ 582623 h 5753325"/>
              <a:gd name="connsiteX8" fmla="*/ 6303977 w 6443456"/>
              <a:gd name="connsiteY8" fmla="*/ 664291 h 5753325"/>
              <a:gd name="connsiteX9" fmla="*/ 6299372 w 6443456"/>
              <a:gd name="connsiteY9" fmla="*/ 697330 h 5753325"/>
              <a:gd name="connsiteX10" fmla="*/ 6309888 w 6443456"/>
              <a:gd name="connsiteY10" fmla="*/ 754001 h 5753325"/>
              <a:gd name="connsiteX11" fmla="*/ 6339879 w 6443456"/>
              <a:gd name="connsiteY11" fmla="*/ 811136 h 5753325"/>
              <a:gd name="connsiteX12" fmla="*/ 6330065 w 6443456"/>
              <a:gd name="connsiteY12" fmla="*/ 893399 h 5753325"/>
              <a:gd name="connsiteX13" fmla="*/ 6328618 w 6443456"/>
              <a:gd name="connsiteY13" fmla="*/ 1009766 h 5753325"/>
              <a:gd name="connsiteX14" fmla="*/ 6320797 w 6443456"/>
              <a:gd name="connsiteY14" fmla="*/ 1146964 h 5753325"/>
              <a:gd name="connsiteX15" fmla="*/ 6334400 w 6443456"/>
              <a:gd name="connsiteY15" fmla="*/ 1280757 h 5753325"/>
              <a:gd name="connsiteX16" fmla="*/ 6356023 w 6443456"/>
              <a:gd name="connsiteY16" fmla="*/ 1356227 h 5753325"/>
              <a:gd name="connsiteX17" fmla="*/ 6356157 w 6443456"/>
              <a:gd name="connsiteY17" fmla="*/ 1361967 h 5753325"/>
              <a:gd name="connsiteX18" fmla="*/ 6350613 w 6443456"/>
              <a:gd name="connsiteY18" fmla="*/ 1393569 h 5753325"/>
              <a:gd name="connsiteX19" fmla="*/ 6357062 w 6443456"/>
              <a:gd name="connsiteY19" fmla="*/ 1444071 h 5753325"/>
              <a:gd name="connsiteX20" fmla="*/ 6364832 w 6443456"/>
              <a:gd name="connsiteY20" fmla="*/ 1478763 h 5753325"/>
              <a:gd name="connsiteX21" fmla="*/ 6369745 w 6443456"/>
              <a:gd name="connsiteY21" fmla="*/ 1495680 h 5753325"/>
              <a:gd name="connsiteX22" fmla="*/ 6370898 w 6443456"/>
              <a:gd name="connsiteY22" fmla="*/ 1513331 h 5753325"/>
              <a:gd name="connsiteX23" fmla="*/ 6339773 w 6443456"/>
              <a:gd name="connsiteY23" fmla="*/ 1527414 h 5753325"/>
              <a:gd name="connsiteX24" fmla="*/ 6321854 w 6443456"/>
              <a:gd name="connsiteY24" fmla="*/ 1635366 h 5753325"/>
              <a:gd name="connsiteX25" fmla="*/ 6299489 w 6443456"/>
              <a:gd name="connsiteY25" fmla="*/ 1784860 h 5753325"/>
              <a:gd name="connsiteX26" fmla="*/ 6267878 w 6443456"/>
              <a:gd name="connsiteY26" fmla="*/ 1858572 h 5753325"/>
              <a:gd name="connsiteX27" fmla="*/ 6251146 w 6443456"/>
              <a:gd name="connsiteY27" fmla="*/ 1926167 h 5753325"/>
              <a:gd name="connsiteX28" fmla="*/ 6210686 w 6443456"/>
              <a:gd name="connsiteY28" fmla="*/ 2014834 h 5753325"/>
              <a:gd name="connsiteX29" fmla="*/ 6106652 w 6443456"/>
              <a:gd name="connsiteY29" fmla="*/ 2150572 h 5753325"/>
              <a:gd name="connsiteX30" fmla="*/ 6097813 w 6443456"/>
              <a:gd name="connsiteY30" fmla="*/ 2172208 h 5753325"/>
              <a:gd name="connsiteX31" fmla="*/ 6095990 w 6443456"/>
              <a:gd name="connsiteY31" fmla="*/ 2181185 h 5753325"/>
              <a:gd name="connsiteX32" fmla="*/ 6090126 w 6443456"/>
              <a:gd name="connsiteY32" fmla="*/ 2192533 h 5753325"/>
              <a:gd name="connsiteX33" fmla="*/ 6089503 w 6443456"/>
              <a:gd name="connsiteY33" fmla="*/ 2192543 h 5753325"/>
              <a:gd name="connsiteX34" fmla="*/ 6084946 w 6443456"/>
              <a:gd name="connsiteY34" fmla="*/ 2203694 h 5753325"/>
              <a:gd name="connsiteX35" fmla="*/ 5987861 w 6443456"/>
              <a:gd name="connsiteY35" fmla="*/ 2304868 h 5753325"/>
              <a:gd name="connsiteX36" fmla="*/ 5973439 w 6443456"/>
              <a:gd name="connsiteY36" fmla="*/ 2385635 h 5753325"/>
              <a:gd name="connsiteX37" fmla="*/ 5916727 w 6443456"/>
              <a:gd name="connsiteY37" fmla="*/ 2458777 h 5753325"/>
              <a:gd name="connsiteX38" fmla="*/ 5856524 w 6443456"/>
              <a:gd name="connsiteY38" fmla="*/ 2583281 h 5753325"/>
              <a:gd name="connsiteX39" fmla="*/ 5838091 w 6443456"/>
              <a:gd name="connsiteY39" fmla="*/ 2753474 h 5753325"/>
              <a:gd name="connsiteX40" fmla="*/ 5744296 w 6443456"/>
              <a:gd name="connsiteY40" fmla="*/ 2893276 h 5753325"/>
              <a:gd name="connsiteX41" fmla="*/ 5682522 w 6443456"/>
              <a:gd name="connsiteY41" fmla="*/ 3044368 h 5753325"/>
              <a:gd name="connsiteX42" fmla="*/ 5557886 w 6443456"/>
              <a:gd name="connsiteY42" fmla="*/ 3304853 h 5753325"/>
              <a:gd name="connsiteX43" fmla="*/ 5483942 w 6443456"/>
              <a:gd name="connsiteY43" fmla="*/ 3416604 h 5753325"/>
              <a:gd name="connsiteX44" fmla="*/ 5461007 w 6443456"/>
              <a:gd name="connsiteY44" fmla="*/ 3503742 h 5753325"/>
              <a:gd name="connsiteX45" fmla="*/ 5437889 w 6443456"/>
              <a:gd name="connsiteY45" fmla="*/ 3559927 h 5753325"/>
              <a:gd name="connsiteX46" fmla="*/ 5432770 w 6443456"/>
              <a:gd name="connsiteY46" fmla="*/ 3562948 h 5753325"/>
              <a:gd name="connsiteX47" fmla="*/ 5406795 w 6443456"/>
              <a:gd name="connsiteY47" fmla="*/ 3578594 h 5753325"/>
              <a:gd name="connsiteX48" fmla="*/ 5381495 w 6443456"/>
              <a:gd name="connsiteY48" fmla="*/ 3599883 h 5753325"/>
              <a:gd name="connsiteX49" fmla="*/ 5363689 w 6443456"/>
              <a:gd name="connsiteY49" fmla="*/ 3633299 h 5753325"/>
              <a:gd name="connsiteX50" fmla="*/ 5291870 w 6443456"/>
              <a:gd name="connsiteY50" fmla="*/ 3799039 h 5753325"/>
              <a:gd name="connsiteX51" fmla="*/ 5241600 w 6443456"/>
              <a:gd name="connsiteY51" fmla="*/ 3894238 h 5753325"/>
              <a:gd name="connsiteX52" fmla="*/ 5211041 w 6443456"/>
              <a:gd name="connsiteY52" fmla="*/ 3924184 h 5753325"/>
              <a:gd name="connsiteX53" fmla="*/ 5176073 w 6443456"/>
              <a:gd name="connsiteY53" fmla="*/ 3970179 h 5753325"/>
              <a:gd name="connsiteX54" fmla="*/ 5172826 w 6443456"/>
              <a:gd name="connsiteY54" fmla="*/ 3991773 h 5753325"/>
              <a:gd name="connsiteX55" fmla="*/ 5157053 w 6443456"/>
              <a:gd name="connsiteY55" fmla="*/ 3997708 h 5753325"/>
              <a:gd name="connsiteX56" fmla="*/ 5127922 w 6443456"/>
              <a:gd name="connsiteY56" fmla="*/ 4022660 h 5753325"/>
              <a:gd name="connsiteX57" fmla="*/ 5020872 w 6443456"/>
              <a:gd name="connsiteY57" fmla="*/ 4075951 h 5753325"/>
              <a:gd name="connsiteX58" fmla="*/ 4991410 w 6443456"/>
              <a:gd name="connsiteY58" fmla="*/ 4087598 h 5753325"/>
              <a:gd name="connsiteX59" fmla="*/ 4930112 w 6443456"/>
              <a:gd name="connsiteY59" fmla="*/ 4138459 h 5753325"/>
              <a:gd name="connsiteX60" fmla="*/ 4834224 w 6443456"/>
              <a:gd name="connsiteY60" fmla="*/ 4231643 h 5753325"/>
              <a:gd name="connsiteX61" fmla="*/ 4812599 w 6443456"/>
              <a:gd name="connsiteY61" fmla="*/ 4249449 h 5753325"/>
              <a:gd name="connsiteX62" fmla="*/ 4789188 w 6443456"/>
              <a:gd name="connsiteY62" fmla="*/ 4256678 h 5753325"/>
              <a:gd name="connsiteX63" fmla="*/ 4779554 w 6443456"/>
              <a:gd name="connsiteY63" fmla="*/ 4251313 h 5753325"/>
              <a:gd name="connsiteX64" fmla="*/ 4766885 w 6443456"/>
              <a:gd name="connsiteY64" fmla="*/ 4259812 h 5753325"/>
              <a:gd name="connsiteX65" fmla="*/ 4762510 w 6443456"/>
              <a:gd name="connsiteY65" fmla="*/ 4260383 h 5753325"/>
              <a:gd name="connsiteX66" fmla="*/ 4738416 w 6443456"/>
              <a:gd name="connsiteY66" fmla="*/ 4265355 h 5753325"/>
              <a:gd name="connsiteX67" fmla="*/ 4712007 w 6443456"/>
              <a:gd name="connsiteY67" fmla="*/ 4317892 h 5753325"/>
              <a:gd name="connsiteX68" fmla="*/ 4658930 w 6443456"/>
              <a:gd name="connsiteY68" fmla="*/ 4348041 h 5753325"/>
              <a:gd name="connsiteX69" fmla="*/ 4443526 w 6443456"/>
              <a:gd name="connsiteY69" fmla="*/ 4507851 h 5753325"/>
              <a:gd name="connsiteX70" fmla="*/ 4289766 w 6443456"/>
              <a:gd name="connsiteY70" fmla="*/ 4711450 h 5753325"/>
              <a:gd name="connsiteX71" fmla="*/ 4150870 w 6443456"/>
              <a:gd name="connsiteY71" fmla="*/ 4818480 h 5753325"/>
              <a:gd name="connsiteX72" fmla="*/ 4006639 w 6443456"/>
              <a:gd name="connsiteY72" fmla="*/ 4933815 h 5753325"/>
              <a:gd name="connsiteX73" fmla="*/ 3298210 w 6443456"/>
              <a:gd name="connsiteY73" fmla="*/ 5070790 h 5753325"/>
              <a:gd name="connsiteX74" fmla="*/ 2947678 w 6443456"/>
              <a:gd name="connsiteY74" fmla="*/ 5117869 h 5753325"/>
              <a:gd name="connsiteX75" fmla="*/ 2822169 w 6443456"/>
              <a:gd name="connsiteY75" fmla="*/ 5129396 h 5753325"/>
              <a:gd name="connsiteX76" fmla="*/ 2538773 w 6443456"/>
              <a:gd name="connsiteY76" fmla="*/ 5313397 h 5753325"/>
              <a:gd name="connsiteX77" fmla="*/ 2014500 w 6443456"/>
              <a:gd name="connsiteY77" fmla="*/ 5519744 h 5753325"/>
              <a:gd name="connsiteX78" fmla="*/ 1934391 w 6443456"/>
              <a:gd name="connsiteY78" fmla="*/ 5591335 h 5753325"/>
              <a:gd name="connsiteX79" fmla="*/ 1892550 w 6443456"/>
              <a:gd name="connsiteY79" fmla="*/ 5649708 h 5753325"/>
              <a:gd name="connsiteX80" fmla="*/ 1854769 w 6443456"/>
              <a:gd name="connsiteY80" fmla="*/ 5647691 h 5753325"/>
              <a:gd name="connsiteX81" fmla="*/ 1809461 w 6443456"/>
              <a:gd name="connsiteY81" fmla="*/ 5648628 h 5753325"/>
              <a:gd name="connsiteX82" fmla="*/ 1745150 w 6443456"/>
              <a:gd name="connsiteY82" fmla="*/ 5693879 h 5753325"/>
              <a:gd name="connsiteX83" fmla="*/ 1713375 w 6443456"/>
              <a:gd name="connsiteY83" fmla="*/ 5684672 h 5753325"/>
              <a:gd name="connsiteX84" fmla="*/ 1707808 w 6443456"/>
              <a:gd name="connsiteY84" fmla="*/ 5682611 h 5753325"/>
              <a:gd name="connsiteX85" fmla="*/ 1679313 w 6443456"/>
              <a:gd name="connsiteY85" fmla="*/ 5672360 h 5753325"/>
              <a:gd name="connsiteX86" fmla="*/ 1646933 w 6443456"/>
              <a:gd name="connsiteY86" fmla="*/ 5666227 h 5753325"/>
              <a:gd name="connsiteX87" fmla="*/ 1610055 w 6443456"/>
              <a:gd name="connsiteY87" fmla="*/ 5673643 h 5753325"/>
              <a:gd name="connsiteX88" fmla="*/ 1437641 w 6443456"/>
              <a:gd name="connsiteY88" fmla="*/ 5723266 h 5753325"/>
              <a:gd name="connsiteX89" fmla="*/ 1332869 w 6443456"/>
              <a:gd name="connsiteY89" fmla="*/ 5744752 h 5753325"/>
              <a:gd name="connsiteX90" fmla="*/ 1290525 w 6443456"/>
              <a:gd name="connsiteY90" fmla="*/ 5740036 h 5753325"/>
              <a:gd name="connsiteX91" fmla="*/ 1233107 w 6443456"/>
              <a:gd name="connsiteY91" fmla="*/ 5742106 h 5753325"/>
              <a:gd name="connsiteX92" fmla="*/ 1214532 w 6443456"/>
              <a:gd name="connsiteY92" fmla="*/ 5753325 h 5753325"/>
              <a:gd name="connsiteX93" fmla="*/ 1199955 w 6443456"/>
              <a:gd name="connsiteY93" fmla="*/ 5744831 h 5753325"/>
              <a:gd name="connsiteX94" fmla="*/ 1162337 w 6443456"/>
              <a:gd name="connsiteY94" fmla="*/ 5738048 h 5753325"/>
              <a:gd name="connsiteX95" fmla="*/ 1053457 w 6443456"/>
              <a:gd name="connsiteY95" fmla="*/ 5688676 h 5753325"/>
              <a:gd name="connsiteX96" fmla="*/ 1025798 w 6443456"/>
              <a:gd name="connsiteY96" fmla="*/ 5673166 h 5753325"/>
              <a:gd name="connsiteX97" fmla="*/ 947900 w 6443456"/>
              <a:gd name="connsiteY97" fmla="*/ 5657848 h 5753325"/>
              <a:gd name="connsiteX98" fmla="*/ 815627 w 6443456"/>
              <a:gd name="connsiteY98" fmla="*/ 5642557 h 5753325"/>
              <a:gd name="connsiteX99" fmla="*/ 788251 w 6443456"/>
              <a:gd name="connsiteY99" fmla="*/ 5637065 h 5753325"/>
              <a:gd name="connsiteX100" fmla="*/ 767822 w 6443456"/>
              <a:gd name="connsiteY100" fmla="*/ 5623450 h 5753325"/>
              <a:gd name="connsiteX101" fmla="*/ 765791 w 6443456"/>
              <a:gd name="connsiteY101" fmla="*/ 5612539 h 5753325"/>
              <a:gd name="connsiteX102" fmla="*/ 751230 w 6443456"/>
              <a:gd name="connsiteY102" fmla="*/ 5608092 h 5753325"/>
              <a:gd name="connsiteX103" fmla="*/ 748008 w 6443456"/>
              <a:gd name="connsiteY103" fmla="*/ 5605052 h 5753325"/>
              <a:gd name="connsiteX104" fmla="*/ 728871 w 6443456"/>
              <a:gd name="connsiteY104" fmla="*/ 5589469 h 5753325"/>
              <a:gd name="connsiteX105" fmla="*/ 671898 w 6443456"/>
              <a:gd name="connsiteY105" fmla="*/ 5602363 h 5753325"/>
              <a:gd name="connsiteX106" fmla="*/ 615065 w 6443456"/>
              <a:gd name="connsiteY106" fmla="*/ 5580257 h 5753325"/>
              <a:gd name="connsiteX107" fmla="*/ 355785 w 6443456"/>
              <a:gd name="connsiteY107" fmla="*/ 5514383 h 5753325"/>
              <a:gd name="connsiteX108" fmla="*/ 102269 w 6443456"/>
              <a:gd name="connsiteY108" fmla="*/ 5524347 h 5753325"/>
              <a:gd name="connsiteX109" fmla="*/ 13160 w 6443456"/>
              <a:gd name="connsiteY109" fmla="*/ 5514159 h 5753325"/>
              <a:gd name="connsiteX110" fmla="*/ 0 w 6443456"/>
              <a:gd name="connsiteY110" fmla="*/ 5511735 h 5753325"/>
              <a:gd name="connsiteX111" fmla="*/ 0 w 6443456"/>
              <a:gd name="connsiteY111" fmla="*/ 0 h 5753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Lst>
            <a:rect l="l" t="t" r="r" b="b"/>
            <a:pathLst>
              <a:path w="6443456" h="5753325">
                <a:moveTo>
                  <a:pt x="0" y="0"/>
                </a:moveTo>
                <a:lnTo>
                  <a:pt x="6438980" y="0"/>
                </a:lnTo>
                <a:cubicBezTo>
                  <a:pt x="6439002" y="49"/>
                  <a:pt x="6439025" y="98"/>
                  <a:pt x="6439047" y="147"/>
                </a:cubicBezTo>
                <a:lnTo>
                  <a:pt x="6443456" y="130105"/>
                </a:lnTo>
                <a:cubicBezTo>
                  <a:pt x="6430828" y="154008"/>
                  <a:pt x="6411458" y="168030"/>
                  <a:pt x="6422751" y="174163"/>
                </a:cubicBezTo>
                <a:cubicBezTo>
                  <a:pt x="6418487" y="214830"/>
                  <a:pt x="6390727" y="235497"/>
                  <a:pt x="6396598" y="274847"/>
                </a:cubicBezTo>
                <a:cubicBezTo>
                  <a:pt x="6403386" y="335822"/>
                  <a:pt x="6333127" y="414969"/>
                  <a:pt x="6337615" y="471794"/>
                </a:cubicBezTo>
                <a:cubicBezTo>
                  <a:pt x="6324407" y="534783"/>
                  <a:pt x="6296331" y="556933"/>
                  <a:pt x="6304423" y="582623"/>
                </a:cubicBezTo>
                <a:cubicBezTo>
                  <a:pt x="6293676" y="611941"/>
                  <a:pt x="6296956" y="631352"/>
                  <a:pt x="6303977" y="664291"/>
                </a:cubicBezTo>
                <a:cubicBezTo>
                  <a:pt x="6302444" y="677879"/>
                  <a:pt x="6301462" y="685268"/>
                  <a:pt x="6299372" y="697330"/>
                </a:cubicBezTo>
                <a:cubicBezTo>
                  <a:pt x="6314387" y="714913"/>
                  <a:pt x="6313827" y="721408"/>
                  <a:pt x="6309888" y="754001"/>
                </a:cubicBezTo>
                <a:cubicBezTo>
                  <a:pt x="6306930" y="769492"/>
                  <a:pt x="6343751" y="814234"/>
                  <a:pt x="6339879" y="811136"/>
                </a:cubicBezTo>
                <a:lnTo>
                  <a:pt x="6330065" y="893399"/>
                </a:lnTo>
                <a:cubicBezTo>
                  <a:pt x="6341065" y="929331"/>
                  <a:pt x="6340586" y="969703"/>
                  <a:pt x="6328618" y="1009766"/>
                </a:cubicBezTo>
                <a:cubicBezTo>
                  <a:pt x="6286987" y="1110847"/>
                  <a:pt x="6336677" y="1067927"/>
                  <a:pt x="6320797" y="1146964"/>
                </a:cubicBezTo>
                <a:cubicBezTo>
                  <a:pt x="6308238" y="1199586"/>
                  <a:pt x="6355190" y="1221191"/>
                  <a:pt x="6334400" y="1280757"/>
                </a:cubicBezTo>
                <a:lnTo>
                  <a:pt x="6356023" y="1356227"/>
                </a:lnTo>
                <a:cubicBezTo>
                  <a:pt x="6356068" y="1358140"/>
                  <a:pt x="6356112" y="1360054"/>
                  <a:pt x="6356157" y="1361967"/>
                </a:cubicBezTo>
                <a:cubicBezTo>
                  <a:pt x="6355533" y="1373512"/>
                  <a:pt x="6353847" y="1384370"/>
                  <a:pt x="6350613" y="1393569"/>
                </a:cubicBezTo>
                <a:cubicBezTo>
                  <a:pt x="6364468" y="1383914"/>
                  <a:pt x="6345614" y="1435855"/>
                  <a:pt x="6357062" y="1444071"/>
                </a:cubicBezTo>
                <a:cubicBezTo>
                  <a:pt x="6366618" y="1448518"/>
                  <a:pt x="6363125" y="1465312"/>
                  <a:pt x="6364832" y="1478763"/>
                </a:cubicBezTo>
                <a:cubicBezTo>
                  <a:pt x="6367033" y="1481449"/>
                  <a:pt x="6368644" y="1487606"/>
                  <a:pt x="6369745" y="1495680"/>
                </a:cubicBezTo>
                <a:cubicBezTo>
                  <a:pt x="6370129" y="1501564"/>
                  <a:pt x="6370514" y="1507447"/>
                  <a:pt x="6370898" y="1513331"/>
                </a:cubicBezTo>
                <a:lnTo>
                  <a:pt x="6339773" y="1527414"/>
                </a:lnTo>
                <a:cubicBezTo>
                  <a:pt x="6334226" y="1566662"/>
                  <a:pt x="6321052" y="1604564"/>
                  <a:pt x="6321854" y="1635366"/>
                </a:cubicBezTo>
                <a:cubicBezTo>
                  <a:pt x="6320655" y="1701187"/>
                  <a:pt x="6292278" y="1721205"/>
                  <a:pt x="6299489" y="1784860"/>
                </a:cubicBezTo>
                <a:cubicBezTo>
                  <a:pt x="6294212" y="1831400"/>
                  <a:pt x="6277478" y="1829559"/>
                  <a:pt x="6267878" y="1858572"/>
                </a:cubicBezTo>
                <a:lnTo>
                  <a:pt x="6251146" y="1926167"/>
                </a:lnTo>
                <a:lnTo>
                  <a:pt x="6210686" y="2014834"/>
                </a:lnTo>
                <a:lnTo>
                  <a:pt x="6106652" y="2150572"/>
                </a:lnTo>
                <a:lnTo>
                  <a:pt x="6097813" y="2172208"/>
                </a:lnTo>
                <a:lnTo>
                  <a:pt x="6095990" y="2181185"/>
                </a:lnTo>
                <a:cubicBezTo>
                  <a:pt x="6094176" y="2187056"/>
                  <a:pt x="6092249" y="2190556"/>
                  <a:pt x="6090126" y="2192533"/>
                </a:cubicBezTo>
                <a:lnTo>
                  <a:pt x="6089503" y="2192543"/>
                </a:lnTo>
                <a:lnTo>
                  <a:pt x="6084946" y="2203694"/>
                </a:lnTo>
                <a:cubicBezTo>
                  <a:pt x="6068006" y="2222414"/>
                  <a:pt x="6006445" y="2274546"/>
                  <a:pt x="5987861" y="2304868"/>
                </a:cubicBezTo>
                <a:lnTo>
                  <a:pt x="5973439" y="2385635"/>
                </a:lnTo>
                <a:lnTo>
                  <a:pt x="5916727" y="2458777"/>
                </a:lnTo>
                <a:cubicBezTo>
                  <a:pt x="5897241" y="2491718"/>
                  <a:pt x="5869630" y="2534165"/>
                  <a:pt x="5856524" y="2583281"/>
                </a:cubicBezTo>
                <a:cubicBezTo>
                  <a:pt x="5857506" y="2592319"/>
                  <a:pt x="5833326" y="2744711"/>
                  <a:pt x="5838091" y="2753474"/>
                </a:cubicBezTo>
                <a:cubicBezTo>
                  <a:pt x="5785248" y="2871502"/>
                  <a:pt x="5778642" y="2803565"/>
                  <a:pt x="5744296" y="2893276"/>
                </a:cubicBezTo>
                <a:cubicBezTo>
                  <a:pt x="5695297" y="2988328"/>
                  <a:pt x="5724634" y="2958553"/>
                  <a:pt x="5682522" y="3044368"/>
                </a:cubicBezTo>
                <a:cubicBezTo>
                  <a:pt x="5632185" y="3125072"/>
                  <a:pt x="5597317" y="3217236"/>
                  <a:pt x="5557886" y="3304853"/>
                </a:cubicBezTo>
                <a:cubicBezTo>
                  <a:pt x="5482395" y="3325072"/>
                  <a:pt x="5519234" y="3371478"/>
                  <a:pt x="5483942" y="3416604"/>
                </a:cubicBezTo>
                <a:cubicBezTo>
                  <a:pt x="5462927" y="3437263"/>
                  <a:pt x="5484515" y="3475608"/>
                  <a:pt x="5461007" y="3503742"/>
                </a:cubicBezTo>
                <a:cubicBezTo>
                  <a:pt x="5452964" y="3510933"/>
                  <a:pt x="5447709" y="3554203"/>
                  <a:pt x="5437889" y="3559927"/>
                </a:cubicBezTo>
                <a:lnTo>
                  <a:pt x="5432770" y="3562948"/>
                </a:lnTo>
                <a:lnTo>
                  <a:pt x="5406795" y="3578594"/>
                </a:lnTo>
                <a:lnTo>
                  <a:pt x="5381495" y="3599883"/>
                </a:lnTo>
                <a:cubicBezTo>
                  <a:pt x="5373777" y="3608845"/>
                  <a:pt x="5367528" y="3619642"/>
                  <a:pt x="5363689" y="3633299"/>
                </a:cubicBezTo>
                <a:cubicBezTo>
                  <a:pt x="5370837" y="3689178"/>
                  <a:pt x="5280250" y="3728687"/>
                  <a:pt x="5291870" y="3799039"/>
                </a:cubicBezTo>
                <a:cubicBezTo>
                  <a:pt x="5291660" y="3823262"/>
                  <a:pt x="5263601" y="3888134"/>
                  <a:pt x="5241600" y="3894238"/>
                </a:cubicBezTo>
                <a:cubicBezTo>
                  <a:pt x="5232312" y="3906493"/>
                  <a:pt x="5231731" y="3924583"/>
                  <a:pt x="5211041" y="3924184"/>
                </a:cubicBezTo>
                <a:cubicBezTo>
                  <a:pt x="5184976" y="3926521"/>
                  <a:pt x="5198956" y="3986438"/>
                  <a:pt x="5176073" y="3970179"/>
                </a:cubicBezTo>
                <a:lnTo>
                  <a:pt x="5172826" y="3991773"/>
                </a:lnTo>
                <a:lnTo>
                  <a:pt x="5157053" y="3997708"/>
                </a:lnTo>
                <a:cubicBezTo>
                  <a:pt x="5140589" y="4003541"/>
                  <a:pt x="5128715" y="4008828"/>
                  <a:pt x="5127922" y="4022660"/>
                </a:cubicBezTo>
                <a:cubicBezTo>
                  <a:pt x="5105225" y="4035701"/>
                  <a:pt x="5043623" y="4065128"/>
                  <a:pt x="5020872" y="4075951"/>
                </a:cubicBezTo>
                <a:cubicBezTo>
                  <a:pt x="5006705" y="4069570"/>
                  <a:pt x="5001251" y="4081880"/>
                  <a:pt x="4991410" y="4087598"/>
                </a:cubicBezTo>
                <a:cubicBezTo>
                  <a:pt x="4974522" y="4085320"/>
                  <a:pt x="4937025" y="4121806"/>
                  <a:pt x="4930112" y="4138459"/>
                </a:cubicBezTo>
                <a:cubicBezTo>
                  <a:pt x="4918473" y="4190437"/>
                  <a:pt x="4844909" y="4190974"/>
                  <a:pt x="4834224" y="4231643"/>
                </a:cubicBezTo>
                <a:cubicBezTo>
                  <a:pt x="4827758" y="4239937"/>
                  <a:pt x="4820427" y="4245543"/>
                  <a:pt x="4812599" y="4249449"/>
                </a:cubicBezTo>
                <a:lnTo>
                  <a:pt x="4789188" y="4256678"/>
                </a:lnTo>
                <a:lnTo>
                  <a:pt x="4779554" y="4251313"/>
                </a:lnTo>
                <a:lnTo>
                  <a:pt x="4766885" y="4259812"/>
                </a:lnTo>
                <a:lnTo>
                  <a:pt x="4762510" y="4260383"/>
                </a:lnTo>
                <a:cubicBezTo>
                  <a:pt x="4754131" y="4261437"/>
                  <a:pt x="4745977" y="4262766"/>
                  <a:pt x="4738416" y="4265355"/>
                </a:cubicBezTo>
                <a:cubicBezTo>
                  <a:pt x="4764694" y="4302719"/>
                  <a:pt x="4678447" y="4293536"/>
                  <a:pt x="4712007" y="4317892"/>
                </a:cubicBezTo>
                <a:cubicBezTo>
                  <a:pt x="4675039" y="4338619"/>
                  <a:pt x="4716682" y="4356361"/>
                  <a:pt x="4658930" y="4348041"/>
                </a:cubicBezTo>
                <a:cubicBezTo>
                  <a:pt x="4614182" y="4379702"/>
                  <a:pt x="4505053" y="4447283"/>
                  <a:pt x="4443526" y="4507851"/>
                </a:cubicBezTo>
                <a:cubicBezTo>
                  <a:pt x="4410144" y="4540439"/>
                  <a:pt x="4338540" y="4659677"/>
                  <a:pt x="4289766" y="4711450"/>
                </a:cubicBezTo>
                <a:cubicBezTo>
                  <a:pt x="4238344" y="4747694"/>
                  <a:pt x="4215457" y="4807131"/>
                  <a:pt x="4150870" y="4818480"/>
                </a:cubicBezTo>
                <a:cubicBezTo>
                  <a:pt x="4103683" y="4855538"/>
                  <a:pt x="4148748" y="4891762"/>
                  <a:pt x="4006639" y="4933815"/>
                </a:cubicBezTo>
                <a:cubicBezTo>
                  <a:pt x="3736045" y="4990755"/>
                  <a:pt x="3474704" y="5040115"/>
                  <a:pt x="3298210" y="5070790"/>
                </a:cubicBezTo>
                <a:cubicBezTo>
                  <a:pt x="3121717" y="5101466"/>
                  <a:pt x="3041810" y="5115566"/>
                  <a:pt x="2947678" y="5117869"/>
                </a:cubicBezTo>
                <a:cubicBezTo>
                  <a:pt x="2853544" y="5120174"/>
                  <a:pt x="2858560" y="5135060"/>
                  <a:pt x="2822169" y="5129396"/>
                </a:cubicBezTo>
                <a:lnTo>
                  <a:pt x="2538773" y="5313397"/>
                </a:lnTo>
                <a:cubicBezTo>
                  <a:pt x="2405817" y="5334661"/>
                  <a:pt x="2144167" y="5431620"/>
                  <a:pt x="2014500" y="5519744"/>
                </a:cubicBezTo>
                <a:cubicBezTo>
                  <a:pt x="1982084" y="5541774"/>
                  <a:pt x="1956346" y="5565847"/>
                  <a:pt x="1934391" y="5591335"/>
                </a:cubicBezTo>
                <a:lnTo>
                  <a:pt x="1892550" y="5649708"/>
                </a:lnTo>
                <a:lnTo>
                  <a:pt x="1854769" y="5647691"/>
                </a:lnTo>
                <a:cubicBezTo>
                  <a:pt x="1838936" y="5647705"/>
                  <a:pt x="1823701" y="5648312"/>
                  <a:pt x="1809461" y="5648628"/>
                </a:cubicBezTo>
                <a:cubicBezTo>
                  <a:pt x="1834147" y="5698228"/>
                  <a:pt x="1737274" y="5633540"/>
                  <a:pt x="1745150" y="5693879"/>
                </a:cubicBezTo>
                <a:cubicBezTo>
                  <a:pt x="1734532" y="5692199"/>
                  <a:pt x="1724002" y="5688669"/>
                  <a:pt x="1713375" y="5684672"/>
                </a:cubicBezTo>
                <a:lnTo>
                  <a:pt x="1707808" y="5682611"/>
                </a:lnTo>
                <a:lnTo>
                  <a:pt x="1679313" y="5672360"/>
                </a:lnTo>
                <a:lnTo>
                  <a:pt x="1646933" y="5666227"/>
                </a:lnTo>
                <a:cubicBezTo>
                  <a:pt x="1635170" y="5665926"/>
                  <a:pt x="1622939" y="5667937"/>
                  <a:pt x="1610055" y="5673643"/>
                </a:cubicBezTo>
                <a:cubicBezTo>
                  <a:pt x="1571890" y="5714775"/>
                  <a:pt x="1484024" y="5669440"/>
                  <a:pt x="1437641" y="5723266"/>
                </a:cubicBezTo>
                <a:cubicBezTo>
                  <a:pt x="1418992" y="5738521"/>
                  <a:pt x="1351540" y="5757985"/>
                  <a:pt x="1332869" y="5744752"/>
                </a:cubicBezTo>
                <a:cubicBezTo>
                  <a:pt x="1317589" y="5745326"/>
                  <a:pt x="1303391" y="5756388"/>
                  <a:pt x="1290525" y="5740036"/>
                </a:cubicBezTo>
                <a:cubicBezTo>
                  <a:pt x="1272146" y="5721242"/>
                  <a:pt x="1235243" y="5770261"/>
                  <a:pt x="1233107" y="5742106"/>
                </a:cubicBezTo>
                <a:lnTo>
                  <a:pt x="1214532" y="5753325"/>
                </a:lnTo>
                <a:lnTo>
                  <a:pt x="1199955" y="5744831"/>
                </a:lnTo>
                <a:cubicBezTo>
                  <a:pt x="1185016" y="5735734"/>
                  <a:pt x="1173414" y="5729861"/>
                  <a:pt x="1162337" y="5738048"/>
                </a:cubicBezTo>
                <a:cubicBezTo>
                  <a:pt x="1137920" y="5728689"/>
                  <a:pt x="1076212" y="5699490"/>
                  <a:pt x="1053457" y="5688676"/>
                </a:cubicBezTo>
                <a:cubicBezTo>
                  <a:pt x="1049315" y="5673592"/>
                  <a:pt x="1036434" y="5677184"/>
                  <a:pt x="1025798" y="5673166"/>
                </a:cubicBezTo>
                <a:cubicBezTo>
                  <a:pt x="1016787" y="5658576"/>
                  <a:pt x="965030" y="5652626"/>
                  <a:pt x="947900" y="5657848"/>
                </a:cubicBezTo>
                <a:cubicBezTo>
                  <a:pt x="900757" y="5681878"/>
                  <a:pt x="853518" y="5624981"/>
                  <a:pt x="815627" y="5642557"/>
                </a:cubicBezTo>
                <a:cubicBezTo>
                  <a:pt x="805172" y="5642805"/>
                  <a:pt x="796221" y="5640669"/>
                  <a:pt x="788251" y="5637065"/>
                </a:cubicBezTo>
                <a:lnTo>
                  <a:pt x="767822" y="5623450"/>
                </a:lnTo>
                <a:lnTo>
                  <a:pt x="765791" y="5612539"/>
                </a:lnTo>
                <a:lnTo>
                  <a:pt x="751230" y="5608092"/>
                </a:lnTo>
                <a:lnTo>
                  <a:pt x="748008" y="5605052"/>
                </a:lnTo>
                <a:cubicBezTo>
                  <a:pt x="741868" y="5599203"/>
                  <a:pt x="735661" y="5593704"/>
                  <a:pt x="728871" y="5589469"/>
                </a:cubicBezTo>
                <a:cubicBezTo>
                  <a:pt x="717035" y="5633700"/>
                  <a:pt x="669153" y="5560747"/>
                  <a:pt x="671898" y="5602363"/>
                </a:cubicBezTo>
                <a:cubicBezTo>
                  <a:pt x="632522" y="5586794"/>
                  <a:pt x="645467" y="5630489"/>
                  <a:pt x="615065" y="5580257"/>
                </a:cubicBezTo>
                <a:cubicBezTo>
                  <a:pt x="562379" y="5565593"/>
                  <a:pt x="441250" y="5523701"/>
                  <a:pt x="355785" y="5514383"/>
                </a:cubicBezTo>
                <a:cubicBezTo>
                  <a:pt x="309622" y="5509152"/>
                  <a:pt x="172894" y="5529342"/>
                  <a:pt x="102269" y="5524347"/>
                </a:cubicBezTo>
                <a:cubicBezTo>
                  <a:pt x="72050" y="5515878"/>
                  <a:pt x="41939" y="5516649"/>
                  <a:pt x="13160" y="5514159"/>
                </a:cubicBezTo>
                <a:lnTo>
                  <a:pt x="0" y="551173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A3C8B51-E571-E6B6-E712-26E7FFAD5EB5}"/>
              </a:ext>
            </a:extLst>
          </p:cNvPr>
          <p:cNvSpPr>
            <a:spLocks noGrp="1"/>
          </p:cNvSpPr>
          <p:nvPr>
            <p:ph type="title"/>
          </p:nvPr>
        </p:nvSpPr>
        <p:spPr>
          <a:xfrm>
            <a:off x="838199" y="449705"/>
            <a:ext cx="4259731" cy="1828801"/>
          </a:xfrm>
        </p:spPr>
        <p:txBody>
          <a:bodyPr anchor="b">
            <a:normAutofit/>
          </a:bodyPr>
          <a:lstStyle/>
          <a:p>
            <a:pPr algn="ctr"/>
            <a:r>
              <a:rPr lang="en-GB" sz="4800" dirty="0"/>
              <a:t>Rational vs Emotional brain</a:t>
            </a:r>
          </a:p>
        </p:txBody>
      </p:sp>
      <p:sp>
        <p:nvSpPr>
          <p:cNvPr id="3095" name="Freeform: Shape 3094">
            <a:extLst>
              <a:ext uri="{FF2B5EF4-FFF2-40B4-BE49-F238E27FC236}">
                <a16:creationId xmlns:a16="http://schemas.microsoft.com/office/drawing/2014/main" id="{CF93DC6C-1BFD-4414-BF23-471C8831C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664" y="3440576"/>
            <a:ext cx="4114800" cy="267505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3074" name="Picture 2" descr="Wise Mind — snikkidoodle">
            <a:extLst>
              <a:ext uri="{FF2B5EF4-FFF2-40B4-BE49-F238E27FC236}">
                <a16:creationId xmlns:a16="http://schemas.microsoft.com/office/drawing/2014/main" id="{D3BB4B73-B804-0CF2-34B9-6CAE157F924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3449" r="-2" b="7522"/>
          <a:stretch>
            <a:fillRect/>
          </a:stretch>
        </p:blipFill>
        <p:spPr bwMode="auto">
          <a:xfrm>
            <a:off x="345420" y="2416197"/>
            <a:ext cx="5460519" cy="3488005"/>
          </a:xfrm>
          <a:prstGeom prst="rect">
            <a:avLst/>
          </a:prstGeom>
          <a:noFill/>
          <a:extLst>
            <a:ext uri="{909E8E84-426E-40DD-AFC4-6F175D3DCCD1}">
              <a14:hiddenFill xmlns:a14="http://schemas.microsoft.com/office/drawing/2010/main">
                <a:solidFill>
                  <a:srgbClr val="FFFFFF"/>
                </a:solidFill>
              </a14:hiddenFill>
            </a:ext>
          </a:extLst>
        </p:spPr>
      </p:pic>
      <p:sp>
        <p:nvSpPr>
          <p:cNvPr id="3096" name="Rectangle 6">
            <a:extLst>
              <a:ext uri="{FF2B5EF4-FFF2-40B4-BE49-F238E27FC236}">
                <a16:creationId xmlns:a16="http://schemas.microsoft.com/office/drawing/2014/main" id="{001928A5-13A8-4372-8A77-BCAAE555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4189" y="5904203"/>
            <a:ext cx="1201506" cy="365125"/>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7AB3DAB-26B3-D017-9340-606F18D61565}"/>
              </a:ext>
            </a:extLst>
          </p:cNvPr>
          <p:cNvSpPr>
            <a:spLocks noGrp="1"/>
          </p:cNvSpPr>
          <p:nvPr>
            <p:ph idx="1"/>
          </p:nvPr>
        </p:nvSpPr>
        <p:spPr>
          <a:xfrm>
            <a:off x="6228989" y="1217829"/>
            <a:ext cx="5733162" cy="5392482"/>
          </a:xfrm>
        </p:spPr>
        <p:txBody>
          <a:bodyPr anchor="ctr">
            <a:noAutofit/>
          </a:bodyPr>
          <a:lstStyle/>
          <a:p>
            <a:pPr marL="0" indent="0">
              <a:buNone/>
            </a:pPr>
            <a:r>
              <a:rPr lang="en-GB" sz="2000" dirty="0"/>
              <a:t>To understand human actions, and in turn manage potential conflict, we must first understand how our brains work</a:t>
            </a:r>
          </a:p>
          <a:p>
            <a:pPr marL="0" indent="0">
              <a:buNone/>
            </a:pPr>
            <a:endParaRPr lang="en-GB" sz="2000" dirty="0"/>
          </a:p>
          <a:p>
            <a:pPr marL="0" indent="0">
              <a:buNone/>
            </a:pPr>
            <a:r>
              <a:rPr lang="en-GB" sz="2000" dirty="0"/>
              <a:t>-The brain manages our emotions by regulating our thoughts and reflexes to stimuli </a:t>
            </a:r>
          </a:p>
          <a:p>
            <a:pPr marL="0" indent="0">
              <a:buNone/>
            </a:pPr>
            <a:endParaRPr lang="en-GB" sz="2000" dirty="0"/>
          </a:p>
          <a:p>
            <a:pPr marL="0" indent="0">
              <a:buNone/>
            </a:pPr>
            <a:r>
              <a:rPr lang="en-GB" sz="2000" dirty="0"/>
              <a:t>-The rational brain is responsible for executive functions such as reasoning, decision-making, and problem-solving</a:t>
            </a:r>
          </a:p>
          <a:p>
            <a:pPr marL="3657600" lvl="8" indent="0">
              <a:buNone/>
            </a:pPr>
            <a:endParaRPr lang="en-GB" sz="2000" dirty="0"/>
          </a:p>
          <a:p>
            <a:pPr marL="0" indent="0">
              <a:buNone/>
            </a:pPr>
            <a:r>
              <a:rPr lang="en-GB" sz="2000" dirty="0"/>
              <a:t>-The emotional brain plays a crucial role in managing our emotions and generating rapid responses to stimuli. </a:t>
            </a:r>
          </a:p>
          <a:p>
            <a:pPr marL="0" indent="0">
              <a:buNone/>
            </a:pPr>
            <a:endParaRPr lang="en-GB" sz="2000" dirty="0"/>
          </a:p>
          <a:p>
            <a:pPr marL="0" indent="0">
              <a:buNone/>
            </a:pPr>
            <a:r>
              <a:rPr lang="en-GB" sz="2000" dirty="0"/>
              <a:t>The trigger to our fight, flight, freeze function is controlled by the emotional brain, when this is triggered, it floods our bodies with stress hormones to either face the threat or run from it.</a:t>
            </a:r>
          </a:p>
          <a:p>
            <a:endParaRPr lang="en-GB" sz="2000" dirty="0"/>
          </a:p>
          <a:p>
            <a:pPr marL="0" indent="0">
              <a:buNone/>
            </a:pPr>
            <a:endParaRPr lang="en-GB" sz="2000" dirty="0"/>
          </a:p>
        </p:txBody>
      </p:sp>
    </p:spTree>
    <p:extLst>
      <p:ext uri="{BB962C8B-B14F-4D97-AF65-F5344CB8AC3E}">
        <p14:creationId xmlns:p14="http://schemas.microsoft.com/office/powerpoint/2010/main" val="892611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FEE26D7-F676-074A-2430-79A976648518}"/>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D411612-F4AD-2C5D-7B21-EB2993F2F8D4}"/>
              </a:ext>
            </a:extLst>
          </p:cNvPr>
          <p:cNvSpPr>
            <a:spLocks noGrp="1"/>
          </p:cNvSpPr>
          <p:nvPr>
            <p:ph idx="4294967295"/>
          </p:nvPr>
        </p:nvSpPr>
        <p:spPr>
          <a:xfrm>
            <a:off x="269823" y="636444"/>
            <a:ext cx="6370820" cy="5585112"/>
          </a:xfrm>
        </p:spPr>
        <p:txBody>
          <a:bodyPr>
            <a:noAutofit/>
          </a:bodyPr>
          <a:lstStyle/>
          <a:p>
            <a:r>
              <a:rPr lang="en-GB" sz="2200" dirty="0"/>
              <a:t>The emotional centre of the brain, particularly the amygdala within the limbic system, is responsible for the "fight, flight, or freeze" response. </a:t>
            </a:r>
          </a:p>
          <a:p>
            <a:r>
              <a:rPr lang="en-GB" sz="2200" dirty="0"/>
              <a:t>The amygdala's role: This part of the brain is designed to react instantaneously to perceived threats. In high-stress situations, it can take control, leading to rapid, emotional, and sometimes imprecise reactions.</a:t>
            </a:r>
          </a:p>
          <a:p>
            <a:r>
              <a:rPr lang="en-GB" sz="2200" dirty="0"/>
              <a:t>Adrenaline's impact: When this system is engaged, a rush of adrenaline can cause a loss of peripheral vision, making it harder for officers to perceive their entire surroundings accurately.</a:t>
            </a:r>
          </a:p>
          <a:p>
            <a:r>
              <a:rPr lang="en-GB" sz="2200" dirty="0"/>
              <a:t>The civilian brain: For community members in crisis, fear, anger, or frustration can cause their emotional brain to override their rational thoughts, making it difficult for them to process complex instructions or respond logically</a:t>
            </a:r>
          </a:p>
        </p:txBody>
      </p:sp>
      <p:pic>
        <p:nvPicPr>
          <p:cNvPr id="4098" name="Picture 2" descr="Artius - Understanding Your Brain">
            <a:extLst>
              <a:ext uri="{FF2B5EF4-FFF2-40B4-BE49-F238E27FC236}">
                <a16:creationId xmlns:a16="http://schemas.microsoft.com/office/drawing/2014/main" id="{E8BA7E26-E0F8-F45A-E8D8-7C15976B6D1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640643" y="1439758"/>
            <a:ext cx="5084326" cy="39784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668623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AA6D56-F386-C208-4AC4-F32AD1BA9F9D}"/>
              </a:ext>
            </a:extLst>
          </p:cNvPr>
          <p:cNvSpPr>
            <a:spLocks noGrp="1"/>
          </p:cNvSpPr>
          <p:nvPr>
            <p:ph type="title"/>
          </p:nvPr>
        </p:nvSpPr>
        <p:spPr>
          <a:xfrm>
            <a:off x="324785" y="619432"/>
            <a:ext cx="11542427" cy="1071256"/>
          </a:xfrm>
        </p:spPr>
        <p:txBody>
          <a:bodyPr>
            <a:normAutofit fontScale="90000"/>
          </a:bodyPr>
          <a:lstStyle/>
          <a:p>
            <a:pPr marL="228600" marR="0" lvl="0" indent="-228600" algn="ctr" defTabSz="914400" rtl="0" eaLnBrk="1" fontAlgn="auto" latinLnBrk="0" hangingPunct="1">
              <a:lnSpc>
                <a:spcPct val="90000"/>
              </a:lnSpc>
              <a:spcBef>
                <a:spcPts val="1000"/>
              </a:spcBef>
              <a:spcAft>
                <a:spcPts val="0"/>
              </a:spcAft>
              <a:tabLst/>
              <a:defRPr/>
            </a:pPr>
            <a:r>
              <a:rPr kumimoji="0" lang="en-GB" sz="3600" b="0" i="0" u="none" strike="noStrike" kern="1200" cap="none" spc="0" normalizeH="0" baseline="0" noProof="0" dirty="0">
                <a:ln>
                  <a:noFill/>
                </a:ln>
                <a:solidFill>
                  <a:prstClr val="black"/>
                </a:solidFill>
                <a:effectLst/>
                <a:uLnTx/>
                <a:uFillTx/>
                <a:latin typeface="Aptos Display" panose="020B0004020202020204" pitchFamily="34" charset="0"/>
                <a:ea typeface="+mn-ea"/>
                <a:cs typeface="+mn-cs"/>
              </a:rPr>
              <a:t>Modern policing training increasingly focuses on using the rational brain to manage the emotional brain in high-stakes situations. </a:t>
            </a:r>
            <a:br>
              <a:rPr kumimoji="0" lang="en-GB" sz="2000" b="0" i="0" u="none" strike="noStrike" kern="1200" cap="none" spc="0" normalizeH="0" baseline="0" noProof="0" dirty="0">
                <a:ln>
                  <a:noFill/>
                </a:ln>
                <a:solidFill>
                  <a:prstClr val="black"/>
                </a:solidFill>
                <a:effectLst/>
                <a:uLnTx/>
                <a:uFillTx/>
                <a:latin typeface="Aptos" panose="02110004020202020204"/>
                <a:ea typeface="+mn-ea"/>
                <a:cs typeface="+mn-cs"/>
              </a:rPr>
            </a:br>
            <a:endParaRPr lang="en-GB" dirty="0"/>
          </a:p>
        </p:txBody>
      </p:sp>
      <p:sp>
        <p:nvSpPr>
          <p:cNvPr id="3" name="Content Placeholder 2">
            <a:extLst>
              <a:ext uri="{FF2B5EF4-FFF2-40B4-BE49-F238E27FC236}">
                <a16:creationId xmlns:a16="http://schemas.microsoft.com/office/drawing/2014/main" id="{20734200-C654-3A9D-BF4C-DDB5CCAD15DA}"/>
              </a:ext>
            </a:extLst>
          </p:cNvPr>
          <p:cNvSpPr>
            <a:spLocks noGrp="1"/>
          </p:cNvSpPr>
          <p:nvPr>
            <p:ph idx="1"/>
          </p:nvPr>
        </p:nvSpPr>
        <p:spPr>
          <a:xfrm>
            <a:off x="324786" y="1851946"/>
            <a:ext cx="11542427" cy="4640929"/>
          </a:xfrm>
        </p:spPr>
        <p:txBody>
          <a:bodyPr>
            <a:no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Aptos" panose="02110004020202020204"/>
                <a:ea typeface="+mn-ea"/>
                <a:cs typeface="+mn-cs"/>
              </a:rPr>
              <a:t>1. Emotional intelligence training: This is a core competency that teaches officers to recognize and regulate their own emotions while understanding the emotions of others. It helps officers manage their stress and remain composed in volatile situations.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Aptos" panose="02110004020202020204"/>
                <a:ea typeface="+mn-ea"/>
                <a:cs typeface="+mn-cs"/>
              </a:rPr>
              <a:t>2. Mindfulness training: Practices such as breathing exercises and mindful meditation can help officers manage stress by training the brain to pause before reacting. This practice reduces the activity of the amygdala, making the "fight or flight" response less frequent.</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latin typeface="Aptos" panose="02110004020202020204"/>
                <a:ea typeface="+mn-ea"/>
                <a:cs typeface="+mn-cs"/>
              </a:rPr>
              <a:t>3. De-escalation tactics: Based on an understanding of the emotional brain, these techniques focus on communication strategies to calm individuals in crisis and engage their rational mind. </a:t>
            </a:r>
          </a:p>
          <a:p>
            <a:pPr marL="0" marR="0" lvl="0" indent="0" algn="l" defTabSz="914400" rtl="0" eaLnBrk="1" fontAlgn="auto" latinLnBrk="0" hangingPunct="1">
              <a:lnSpc>
                <a:spcPct val="90000"/>
              </a:lnSpc>
              <a:spcBef>
                <a:spcPts val="1000"/>
              </a:spcBef>
              <a:spcAft>
                <a:spcPts val="0"/>
              </a:spcAft>
              <a:buClrTx/>
              <a:buSzTx/>
              <a:buNone/>
              <a:tabLst/>
              <a:defRPr/>
            </a:pPr>
            <a:r>
              <a:rPr kumimoji="0" lang="en-GB" b="0" i="0" u="none" strike="noStrike" kern="1200" cap="none" spc="0" normalizeH="0" baseline="0" noProof="0" dirty="0">
                <a:ln>
                  <a:noFill/>
                </a:ln>
                <a:solidFill>
                  <a:prstClr val="black"/>
                </a:solidFill>
                <a:effectLst/>
                <a:uLnTx/>
                <a:uFillTx/>
                <a:latin typeface="Aptos" panose="02110004020202020204"/>
                <a:ea typeface="+mn-ea"/>
                <a:cs typeface="+mn-cs"/>
              </a:rPr>
              <a:t>.</a:t>
            </a:r>
          </a:p>
          <a:p>
            <a:endParaRPr lang="en-GB" dirty="0"/>
          </a:p>
        </p:txBody>
      </p:sp>
    </p:spTree>
    <p:extLst>
      <p:ext uri="{BB962C8B-B14F-4D97-AF65-F5344CB8AC3E}">
        <p14:creationId xmlns:p14="http://schemas.microsoft.com/office/powerpoint/2010/main" val="1949364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AF5F994-4C91-3575-15E0-8A5066E1DAB8}"/>
              </a:ext>
            </a:extLst>
          </p:cNvPr>
          <p:cNvSpPr>
            <a:spLocks noGrp="1"/>
          </p:cNvSpPr>
          <p:nvPr>
            <p:ph idx="4294967295"/>
          </p:nvPr>
        </p:nvSpPr>
        <p:spPr>
          <a:xfrm>
            <a:off x="4447308" y="591344"/>
            <a:ext cx="6906491" cy="5585619"/>
          </a:xfrm>
        </p:spPr>
        <p:txBody>
          <a:bodyPr vert="horz" lIns="91440" tIns="45720" rIns="91440" bIns="45720" rtlCol="0" anchor="ctr">
            <a:normAutofit/>
          </a:bodyPr>
          <a:lstStyle/>
          <a:p>
            <a:pPr marL="0" marR="0" lvl="0" fontAlgn="auto">
              <a:spcBef>
                <a:spcPts val="1000"/>
              </a:spcBef>
              <a:spcAft>
                <a:spcPts val="0"/>
              </a:spcAft>
              <a:buClrTx/>
              <a:buSzTx/>
              <a:tabLst/>
              <a:defRPr/>
            </a:pPr>
            <a:r>
              <a:rPr kumimoji="0" lang="en-US" sz="2400" b="0" i="0" u="none" strike="noStrike" cap="none" spc="0" normalizeH="0" baseline="0" noProof="0" dirty="0">
                <a:ln>
                  <a:noFill/>
                </a:ln>
                <a:effectLst/>
                <a:uLnTx/>
                <a:uFillTx/>
              </a:rPr>
              <a:t>Key techniques include:</a:t>
            </a:r>
          </a:p>
          <a:p>
            <a:pPr marL="0" marR="0" lvl="0" indent="0" fontAlgn="auto">
              <a:spcBef>
                <a:spcPts val="1000"/>
              </a:spcBef>
              <a:spcAft>
                <a:spcPts val="0"/>
              </a:spcAft>
              <a:buClrTx/>
              <a:buSzTx/>
              <a:buNone/>
              <a:tabLst/>
              <a:defRPr/>
            </a:pPr>
            <a:r>
              <a:rPr kumimoji="0" lang="en-US" sz="2400" b="0" i="0" u="none" strike="noStrike" cap="none" spc="0" normalizeH="0" baseline="0" noProof="0" dirty="0">
                <a:ln>
                  <a:noFill/>
                </a:ln>
                <a:effectLst/>
                <a:uLnTx/>
                <a:uFillTx/>
              </a:rPr>
              <a:t>* Maintaining calm: An officer's calm </a:t>
            </a:r>
            <a:r>
              <a:rPr kumimoji="0" lang="en-US" sz="2400" b="0" i="0" u="none" strike="noStrike" cap="none" spc="0" normalizeH="0" baseline="0" noProof="0" dirty="0" err="1">
                <a:ln>
                  <a:noFill/>
                </a:ln>
                <a:effectLst/>
                <a:uLnTx/>
                <a:uFillTx/>
              </a:rPr>
              <a:t>demeanour</a:t>
            </a:r>
            <a:r>
              <a:rPr kumimoji="0" lang="en-US" sz="2400" b="0" i="0" u="none" strike="noStrike" cap="none" spc="0" normalizeH="0" baseline="0" noProof="0" dirty="0">
                <a:ln>
                  <a:noFill/>
                </a:ln>
                <a:effectLst/>
                <a:uLnTx/>
                <a:uFillTx/>
              </a:rPr>
              <a:t> can be mirrored by the individual they are interacting with, helping to de-escalate the situation.</a:t>
            </a:r>
          </a:p>
          <a:p>
            <a:pPr marL="0" marR="0" lvl="0" indent="0" fontAlgn="auto">
              <a:spcBef>
                <a:spcPts val="1000"/>
              </a:spcBef>
              <a:spcAft>
                <a:spcPts val="0"/>
              </a:spcAft>
              <a:buClrTx/>
              <a:buSzTx/>
              <a:buNone/>
              <a:tabLst/>
              <a:defRPr/>
            </a:pPr>
            <a:r>
              <a:rPr kumimoji="0" lang="en-US" sz="2400" b="0" i="0" u="none" strike="noStrike" cap="none" spc="0" normalizeH="0" baseline="0" noProof="0" dirty="0">
                <a:ln>
                  <a:noFill/>
                </a:ln>
                <a:effectLst/>
                <a:uLnTx/>
                <a:uFillTx/>
              </a:rPr>
              <a:t>* Active listening: This involves demonstrating empathy and validating the person's feelings, which helps build rapport and encourages cooperation.</a:t>
            </a:r>
          </a:p>
          <a:p>
            <a:pPr marL="0" marR="0" lvl="0" indent="0" fontAlgn="auto">
              <a:spcBef>
                <a:spcPts val="1000"/>
              </a:spcBef>
              <a:spcAft>
                <a:spcPts val="0"/>
              </a:spcAft>
              <a:buClrTx/>
              <a:buSzTx/>
              <a:buNone/>
              <a:tabLst/>
              <a:defRPr/>
            </a:pPr>
            <a:r>
              <a:rPr kumimoji="0" lang="en-US" sz="2400" b="0" i="0" u="none" strike="noStrike" cap="none" spc="0" normalizeH="0" baseline="0" noProof="0" dirty="0">
                <a:ln>
                  <a:noFill/>
                </a:ln>
                <a:effectLst/>
                <a:uLnTx/>
                <a:uFillTx/>
              </a:rPr>
              <a:t>* Creating space and time: Physically giving a person space and speaking calmly provides room for their emotional state to settle.</a:t>
            </a:r>
          </a:p>
          <a:p>
            <a:pPr marL="0" marR="0" lvl="0" indent="0" fontAlgn="auto">
              <a:spcBef>
                <a:spcPts val="1000"/>
              </a:spcBef>
              <a:spcAft>
                <a:spcPts val="0"/>
              </a:spcAft>
              <a:buClrTx/>
              <a:buSzTx/>
              <a:buNone/>
              <a:tabLst/>
              <a:defRPr/>
            </a:pPr>
            <a:r>
              <a:rPr kumimoji="0" lang="en-US" sz="2400" b="0" i="0" u="none" strike="noStrike" cap="none" spc="0" normalizeH="0" baseline="0" noProof="0" dirty="0">
                <a:ln>
                  <a:noFill/>
                </a:ln>
                <a:effectLst/>
                <a:uLnTx/>
                <a:uFillTx/>
              </a:rPr>
              <a:t>* Explaining actions: Being transparent and honest about the situation helps to build trust and reduces fear</a:t>
            </a:r>
            <a:endParaRPr lang="en-US" sz="2400" dirty="0"/>
          </a:p>
        </p:txBody>
      </p:sp>
    </p:spTree>
    <p:extLst>
      <p:ext uri="{BB962C8B-B14F-4D97-AF65-F5344CB8AC3E}">
        <p14:creationId xmlns:p14="http://schemas.microsoft.com/office/powerpoint/2010/main" val="242592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A0F739-5457-B554-84A6-1E7CA6BB4309}"/>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LEAPS</a:t>
            </a:r>
          </a:p>
        </p:txBody>
      </p:sp>
      <p:sp>
        <p:nvSpPr>
          <p:cNvPr id="3" name="Content Placeholder 2">
            <a:extLst>
              <a:ext uri="{FF2B5EF4-FFF2-40B4-BE49-F238E27FC236}">
                <a16:creationId xmlns:a16="http://schemas.microsoft.com/office/drawing/2014/main" id="{AD9BD05C-AB72-047D-AF6D-D96437DA12E8}"/>
              </a:ext>
            </a:extLst>
          </p:cNvPr>
          <p:cNvSpPr>
            <a:spLocks noGrp="1"/>
          </p:cNvSpPr>
          <p:nvPr>
            <p:ph idx="1"/>
          </p:nvPr>
        </p:nvSpPr>
        <p:spPr>
          <a:xfrm>
            <a:off x="4367695" y="359764"/>
            <a:ext cx="7549485" cy="6190938"/>
          </a:xfrm>
        </p:spPr>
        <p:txBody>
          <a:bodyPr anchor="ctr">
            <a:normAutofit/>
          </a:bodyPr>
          <a:lstStyle/>
          <a:p>
            <a:r>
              <a:rPr lang="en-GB" sz="2400" dirty="0"/>
              <a:t>Used in conflict resolution- de escalation</a:t>
            </a:r>
          </a:p>
          <a:p>
            <a:r>
              <a:rPr lang="en-GB" sz="2400" dirty="0"/>
              <a:t>LEAPS model is a structured approach to communicating in any situation (not just helpful in confrontation). </a:t>
            </a:r>
          </a:p>
          <a:p>
            <a:r>
              <a:rPr lang="en-GB" sz="2400" dirty="0"/>
              <a:t>This approach may help you to establish some control within a potential conflict situation and when used in conjunction with Betari’s Box, forms the defusing and negotiation phases of the conflict continuum. </a:t>
            </a:r>
          </a:p>
          <a:p>
            <a:r>
              <a:rPr lang="en-GB" sz="2400" dirty="0"/>
              <a:t>When a complaint is expressed the key to resolving conflict is moving the problem to the problem-solving stage. </a:t>
            </a:r>
          </a:p>
          <a:p>
            <a:pPr marL="0" indent="0">
              <a:buNone/>
            </a:pPr>
            <a:r>
              <a:rPr lang="en-GB" sz="2400" dirty="0"/>
              <a:t>NB However, many people with a problem are not initially ready to problem solve because of an emotional reaction triggered by the upset. </a:t>
            </a:r>
          </a:p>
        </p:txBody>
      </p:sp>
    </p:spTree>
    <p:extLst>
      <p:ext uri="{BB962C8B-B14F-4D97-AF65-F5344CB8AC3E}">
        <p14:creationId xmlns:p14="http://schemas.microsoft.com/office/powerpoint/2010/main" val="14274314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75" name="Rectangle 6174">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
        <p:nvSpPr>
          <p:cNvPr id="6177" name="Rectangle 6176">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492"/>
            <a:ext cx="12191998" cy="1575955"/>
          </a:xfrm>
          <a:prstGeom prst="rect">
            <a:avLst/>
          </a:prstGeom>
          <a:gradFill>
            <a:gsLst>
              <a:gs pos="0">
                <a:schemeClr val="accent1">
                  <a:lumMod val="50000"/>
                </a:scheme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9" name="Rectangle 6178">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35"/>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81" name="Rectangle 6180">
            <a:extLst>
              <a:ext uri="{FF2B5EF4-FFF2-40B4-BE49-F238E27FC236}">
                <a16:creationId xmlns:a16="http://schemas.microsoft.com/office/drawing/2014/main" id="{D3539FEE-81D3-4406-802E-60B20B16F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8" y="-5307777"/>
            <a:ext cx="1576446" cy="12192001"/>
          </a:xfrm>
          <a:prstGeom prst="rect">
            <a:avLst/>
          </a:prstGeom>
          <a:gradFill>
            <a:gsLst>
              <a:gs pos="16000">
                <a:srgbClr val="000000">
                  <a:alpha val="0"/>
                </a:srgbClr>
              </a:gs>
              <a:gs pos="99000">
                <a:srgbClr val="000000">
                  <a:alpha val="87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83" name="Rectangle 6182">
            <a:extLst>
              <a:ext uri="{FF2B5EF4-FFF2-40B4-BE49-F238E27FC236}">
                <a16:creationId xmlns:a16="http://schemas.microsoft.com/office/drawing/2014/main" id="{DC701763-729E-462F-A5A8-E0DEFEB1E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986"/>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02B65A-3E4C-2105-DE11-1D8AC9D26AEB}"/>
              </a:ext>
            </a:extLst>
          </p:cNvPr>
          <p:cNvSpPr>
            <a:spLocks noGrp="1"/>
          </p:cNvSpPr>
          <p:nvPr>
            <p:ph type="title"/>
          </p:nvPr>
        </p:nvSpPr>
        <p:spPr>
          <a:xfrm>
            <a:off x="699714" y="353160"/>
            <a:ext cx="7091300" cy="898581"/>
          </a:xfrm>
        </p:spPr>
        <p:txBody>
          <a:bodyPr vert="horz" lIns="91440" tIns="45720" rIns="91440" bIns="45720" rtlCol="0" anchor="ctr">
            <a:normAutofit/>
          </a:bodyPr>
          <a:lstStyle/>
          <a:p>
            <a:r>
              <a:rPr lang="en-US" sz="4000">
                <a:solidFill>
                  <a:srgbClr val="FFFFFF"/>
                </a:solidFill>
              </a:rPr>
              <a:t>LEAPS &amp; Betari’s box</a:t>
            </a:r>
          </a:p>
        </p:txBody>
      </p:sp>
      <p:pic>
        <p:nvPicPr>
          <p:cNvPr id="6146" name="Picture 2" descr="What is the Betari/Betaris Box? | Corporate Coach Group">
            <a:extLst>
              <a:ext uri="{FF2B5EF4-FFF2-40B4-BE49-F238E27FC236}">
                <a16:creationId xmlns:a16="http://schemas.microsoft.com/office/drawing/2014/main" id="{717BEAF2-3D01-BEC3-13C5-81AD7181861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501445" y="2126390"/>
            <a:ext cx="5136012" cy="4378450"/>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NHS Conflict Resolution">
            <a:extLst>
              <a:ext uri="{FF2B5EF4-FFF2-40B4-BE49-F238E27FC236}">
                <a16:creationId xmlns:a16="http://schemas.microsoft.com/office/drawing/2014/main" id="{57E1FBC1-318A-8769-73C6-479E299294A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063356" y="1973752"/>
            <a:ext cx="4303422" cy="4683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984237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70281-CF30-B9F3-7E5F-DDDAFD66F2CB}"/>
              </a:ext>
            </a:extLst>
          </p:cNvPr>
          <p:cNvSpPr>
            <a:spLocks noGrp="1"/>
          </p:cNvSpPr>
          <p:nvPr>
            <p:ph type="title"/>
          </p:nvPr>
        </p:nvSpPr>
        <p:spPr>
          <a:xfrm>
            <a:off x="761840" y="1138265"/>
            <a:ext cx="4544762" cy="1401183"/>
          </a:xfrm>
        </p:spPr>
        <p:txBody>
          <a:bodyPr anchor="t">
            <a:normAutofit/>
          </a:bodyPr>
          <a:lstStyle/>
          <a:p>
            <a:r>
              <a:rPr lang="en-GB" sz="4000" dirty="0"/>
              <a:t>5 step appeal</a:t>
            </a:r>
          </a:p>
        </p:txBody>
      </p:sp>
      <p:cxnSp>
        <p:nvCxnSpPr>
          <p:cNvPr id="10" name="Straight Connector 9">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3BF1042-9B28-6398-F01E-7826CB10B9A7}"/>
              </a:ext>
            </a:extLst>
          </p:cNvPr>
          <p:cNvSpPr>
            <a:spLocks noGrp="1"/>
          </p:cNvSpPr>
          <p:nvPr>
            <p:ph idx="1"/>
          </p:nvPr>
        </p:nvSpPr>
        <p:spPr>
          <a:xfrm>
            <a:off x="761840" y="2551176"/>
            <a:ext cx="4544762" cy="3602935"/>
          </a:xfrm>
        </p:spPr>
        <p:txBody>
          <a:bodyPr>
            <a:normAutofit/>
          </a:bodyPr>
          <a:lstStyle/>
          <a:p>
            <a:r>
              <a:rPr lang="en-GB" sz="3200" b="0" i="0" dirty="0">
                <a:effectLst/>
                <a:latin typeface="Google Sans"/>
              </a:rPr>
              <a:t>The 5-step appeal is </a:t>
            </a:r>
            <a:r>
              <a:rPr lang="en-GB" sz="3200" dirty="0"/>
              <a:t>a communication model for de-escalating conflict, involving a sequence of requests from simplest to most direct</a:t>
            </a:r>
          </a:p>
        </p:txBody>
      </p:sp>
      <p:pic>
        <p:nvPicPr>
          <p:cNvPr id="5" name="Picture 4">
            <a:extLst>
              <a:ext uri="{FF2B5EF4-FFF2-40B4-BE49-F238E27FC236}">
                <a16:creationId xmlns:a16="http://schemas.microsoft.com/office/drawing/2014/main" id="{E52BC892-A114-1115-7901-27A4E0449C77}"/>
              </a:ext>
            </a:extLst>
          </p:cNvPr>
          <p:cNvPicPr>
            <a:picLocks noChangeAspect="1"/>
          </p:cNvPicPr>
          <p:nvPr/>
        </p:nvPicPr>
        <p:blipFill>
          <a:blip r:embed="rId2"/>
          <a:stretch>
            <a:fillRect/>
          </a:stretch>
        </p:blipFill>
        <p:spPr>
          <a:xfrm>
            <a:off x="6862614" y="771753"/>
            <a:ext cx="3774427" cy="5316095"/>
          </a:xfrm>
          <a:prstGeom prst="rect">
            <a:avLst/>
          </a:prstGeom>
        </p:spPr>
      </p:pic>
      <p:sp>
        <p:nvSpPr>
          <p:cNvPr id="4" name="AutoShape 2" descr="The 5-Step Appeal: A powerful communication model for Conflict Resolution -  IKON Training">
            <a:extLst>
              <a:ext uri="{FF2B5EF4-FFF2-40B4-BE49-F238E27FC236}">
                <a16:creationId xmlns:a16="http://schemas.microsoft.com/office/drawing/2014/main" id="{8749CAC3-5266-AF22-14F3-EAD8D18E2580}"/>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219643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C81AA26-960A-0986-C6F3-FE06D4B03C9B}"/>
              </a:ext>
            </a:extLst>
          </p:cNvPr>
          <p:cNvSpPr>
            <a:spLocks noGrp="1"/>
          </p:cNvSpPr>
          <p:nvPr>
            <p:ph idx="4294967295"/>
          </p:nvPr>
        </p:nvSpPr>
        <p:spPr>
          <a:xfrm>
            <a:off x="264826" y="542886"/>
            <a:ext cx="11662347" cy="6157718"/>
          </a:xfrm>
        </p:spPr>
        <p:txBody>
          <a:bodyPr>
            <a:normAutofit fontScale="92500" lnSpcReduction="10000"/>
          </a:bodyPr>
          <a:lstStyle/>
          <a:p>
            <a:pPr algn="l">
              <a:buNone/>
            </a:pPr>
            <a:r>
              <a:rPr lang="en-GB" b="0" i="0" dirty="0">
                <a:solidFill>
                  <a:srgbClr val="000000"/>
                </a:solidFill>
                <a:effectLst/>
              </a:rPr>
              <a:t>This model provides officers and staff with a way of dealing with resistance and involves giving the person every chance to comply with their requests.</a:t>
            </a:r>
          </a:p>
          <a:p>
            <a:pPr algn="l">
              <a:buNone/>
            </a:pPr>
            <a:endParaRPr lang="en-GB" b="0" i="0" dirty="0">
              <a:solidFill>
                <a:srgbClr val="000000"/>
              </a:solidFill>
              <a:effectLst/>
            </a:endParaRPr>
          </a:p>
          <a:p>
            <a:pPr algn="l">
              <a:buFont typeface="+mj-lt"/>
              <a:buAutoNum type="arabicPeriod"/>
            </a:pPr>
            <a:r>
              <a:rPr lang="en-GB" b="0" i="0" dirty="0">
                <a:solidFill>
                  <a:srgbClr val="000000"/>
                </a:solidFill>
                <a:effectLst/>
              </a:rPr>
              <a:t>Simple appeal – ask the person to comply with your request.</a:t>
            </a:r>
          </a:p>
          <a:p>
            <a:pPr algn="l">
              <a:buFont typeface="+mj-lt"/>
              <a:buAutoNum type="arabicPeriod"/>
            </a:pPr>
            <a:r>
              <a:rPr lang="en-GB" b="0" i="0" dirty="0">
                <a:solidFill>
                  <a:srgbClr val="000000"/>
                </a:solidFill>
                <a:effectLst/>
              </a:rPr>
              <a:t>Reasoned appeal – explain why the request has been made, what law (if any) has been broken, and what has caused the request.</a:t>
            </a:r>
          </a:p>
          <a:p>
            <a:pPr algn="l">
              <a:buFont typeface="+mj-lt"/>
              <a:buAutoNum type="arabicPeriod"/>
            </a:pPr>
            <a:r>
              <a:rPr lang="en-GB" b="0" i="0" dirty="0">
                <a:solidFill>
                  <a:srgbClr val="000000"/>
                </a:solidFill>
                <a:effectLst/>
              </a:rPr>
              <a:t>Personal appeal – remind the person that they may be jeopardising things that are high priorities to them (e.g., loss of free time if arrested, loss of money, loss of income, possibility of a criminal record, loss of respect of their partner and family).</a:t>
            </a:r>
          </a:p>
          <a:p>
            <a:pPr algn="l">
              <a:buFont typeface="+mj-lt"/>
              <a:buAutoNum type="arabicPeriod"/>
            </a:pPr>
            <a:r>
              <a:rPr lang="en-GB" b="0" i="0" dirty="0">
                <a:solidFill>
                  <a:srgbClr val="000000"/>
                </a:solidFill>
                <a:effectLst/>
              </a:rPr>
              <a:t>Final appeal – tell the person what is required and use a phrase that means the same as the following: 'Is there anything I can reasonably do to make you cooperate with me/us?'</a:t>
            </a:r>
          </a:p>
          <a:p>
            <a:pPr algn="l">
              <a:buFont typeface="+mj-lt"/>
              <a:buAutoNum type="arabicPeriod"/>
            </a:pPr>
            <a:r>
              <a:rPr lang="en-GB" b="0" i="0" dirty="0">
                <a:solidFill>
                  <a:srgbClr val="000000"/>
                </a:solidFill>
                <a:effectLst/>
              </a:rPr>
              <a:t>Action – reasonable force may be the only option left in the case of continued resistance.</a:t>
            </a:r>
          </a:p>
          <a:p>
            <a:endParaRPr lang="en-GB" dirty="0"/>
          </a:p>
        </p:txBody>
      </p:sp>
      <p:sp>
        <p:nvSpPr>
          <p:cNvPr id="6" name="TextBox 5">
            <a:extLst>
              <a:ext uri="{FF2B5EF4-FFF2-40B4-BE49-F238E27FC236}">
                <a16:creationId xmlns:a16="http://schemas.microsoft.com/office/drawing/2014/main" id="{C2EC2FC2-54C4-7C7B-5B0D-0917D5E4FA9C}"/>
              </a:ext>
            </a:extLst>
          </p:cNvPr>
          <p:cNvSpPr txBox="1"/>
          <p:nvPr/>
        </p:nvSpPr>
        <p:spPr>
          <a:xfrm>
            <a:off x="8919149" y="6400800"/>
            <a:ext cx="3287694" cy="369332"/>
          </a:xfrm>
          <a:prstGeom prst="rect">
            <a:avLst/>
          </a:prstGeom>
          <a:noFill/>
        </p:spPr>
        <p:txBody>
          <a:bodyPr wrap="square" rtlCol="0">
            <a:spAutoFit/>
          </a:bodyPr>
          <a:lstStyle/>
          <a:p>
            <a:r>
              <a:rPr lang="en-GB" dirty="0"/>
              <a:t>College of Policing (2020)</a:t>
            </a:r>
          </a:p>
        </p:txBody>
      </p:sp>
    </p:spTree>
    <p:extLst>
      <p:ext uri="{BB962C8B-B14F-4D97-AF65-F5344CB8AC3E}">
        <p14:creationId xmlns:p14="http://schemas.microsoft.com/office/powerpoint/2010/main" val="3403010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107D57-6B89-7BDD-6497-5394E055828E}"/>
              </a:ext>
            </a:extLst>
          </p:cNvPr>
          <p:cNvSpPr>
            <a:spLocks noGrp="1"/>
          </p:cNvSpPr>
          <p:nvPr>
            <p:ph type="title"/>
          </p:nvPr>
        </p:nvSpPr>
        <p:spPr>
          <a:xfrm>
            <a:off x="630936" y="640080"/>
            <a:ext cx="4818888" cy="1481328"/>
          </a:xfrm>
        </p:spPr>
        <p:txBody>
          <a:bodyPr anchor="b">
            <a:normAutofit/>
          </a:bodyPr>
          <a:lstStyle/>
          <a:p>
            <a:r>
              <a:rPr lang="en-GB" sz="5400"/>
              <a:t>SARA model</a:t>
            </a:r>
          </a:p>
        </p:txBody>
      </p:sp>
      <p:sp>
        <p:nvSpPr>
          <p:cNvPr id="820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66CFE35-C630-70B7-EB07-24759C29DF73}"/>
              </a:ext>
            </a:extLst>
          </p:cNvPr>
          <p:cNvSpPr>
            <a:spLocks noGrp="1"/>
          </p:cNvSpPr>
          <p:nvPr>
            <p:ph idx="1"/>
          </p:nvPr>
        </p:nvSpPr>
        <p:spPr>
          <a:xfrm>
            <a:off x="194872" y="2660903"/>
            <a:ext cx="5458968" cy="3994729"/>
          </a:xfrm>
        </p:spPr>
        <p:txBody>
          <a:bodyPr anchor="t">
            <a:normAutofit/>
          </a:bodyPr>
          <a:lstStyle/>
          <a:p>
            <a:r>
              <a:rPr lang="en-GB" sz="2400" dirty="0"/>
              <a:t>The SARA model is a four-step process for problem-solving that is often used in conflict resolution</a:t>
            </a:r>
          </a:p>
          <a:p>
            <a:r>
              <a:rPr lang="en-GB" sz="2400" dirty="0"/>
              <a:t>It is a cyclical, not linear, process that first involves identifying the problem, then analysing its root causes, developing and implementing a solution, and finally, evaluating its effectiveness</a:t>
            </a:r>
          </a:p>
        </p:txBody>
      </p:sp>
      <p:pic>
        <p:nvPicPr>
          <p:cNvPr id="8194" name="Picture 2" descr="Sara Model Of Problem Solving Innovative Sara Namecard">
            <a:extLst>
              <a:ext uri="{FF2B5EF4-FFF2-40B4-BE49-F238E27FC236}">
                <a16:creationId xmlns:a16="http://schemas.microsoft.com/office/drawing/2014/main" id="{54C5B58A-E1EC-BA17-38B0-6C7E52A3787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265657" y="972377"/>
            <a:ext cx="5295407" cy="5231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3714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ed ropes on a red surface">
            <a:extLst>
              <a:ext uri="{FF2B5EF4-FFF2-40B4-BE49-F238E27FC236}">
                <a16:creationId xmlns:a16="http://schemas.microsoft.com/office/drawing/2014/main" id="{84B9C90E-C43C-5EFC-2ACD-A4DFBA124171}"/>
              </a:ext>
            </a:extLst>
          </p:cNvPr>
          <p:cNvPicPr>
            <a:picLocks noChangeAspect="1"/>
          </p:cNvPicPr>
          <p:nvPr/>
        </p:nvPicPr>
        <p:blipFill>
          <a:blip r:embed="rId2">
            <a:alphaModFix amt="50000"/>
          </a:blip>
          <a:srcRect t="5738" r="-1" b="488"/>
          <a:stretch>
            <a:fillRect/>
          </a:stretch>
        </p:blipFill>
        <p:spPr>
          <a:xfrm>
            <a:off x="20" y="10"/>
            <a:ext cx="12188930" cy="6857990"/>
          </a:xfrm>
          <a:prstGeom prst="rect">
            <a:avLst/>
          </a:prstGeom>
        </p:spPr>
      </p:pic>
      <p:sp>
        <p:nvSpPr>
          <p:cNvPr id="2" name="Title 1">
            <a:extLst>
              <a:ext uri="{FF2B5EF4-FFF2-40B4-BE49-F238E27FC236}">
                <a16:creationId xmlns:a16="http://schemas.microsoft.com/office/drawing/2014/main" id="{47F98F47-A853-B355-A726-9B57E7C62099}"/>
              </a:ext>
            </a:extLst>
          </p:cNvPr>
          <p:cNvSpPr>
            <a:spLocks noGrp="1"/>
          </p:cNvSpPr>
          <p:nvPr>
            <p:ph type="title"/>
          </p:nvPr>
        </p:nvSpPr>
        <p:spPr>
          <a:xfrm>
            <a:off x="1524000" y="1122363"/>
            <a:ext cx="9144000" cy="3063240"/>
          </a:xfrm>
        </p:spPr>
        <p:txBody>
          <a:bodyPr vert="horz" lIns="91440" tIns="45720" rIns="91440" bIns="45720" rtlCol="0" anchor="b">
            <a:normAutofit/>
          </a:bodyPr>
          <a:lstStyle/>
          <a:p>
            <a:pPr algn="ctr"/>
            <a:r>
              <a:rPr lang="en-US" sz="6600">
                <a:solidFill>
                  <a:schemeClr val="bg1"/>
                </a:solidFill>
              </a:rPr>
              <a:t>Barriers to de-escalation</a:t>
            </a:r>
          </a:p>
        </p:txBody>
      </p:sp>
      <p:sp>
        <p:nvSpPr>
          <p:cNvPr id="20"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04085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3D87BC-482F-5250-62A1-36638CC7B36B}"/>
              </a:ext>
            </a:extLst>
          </p:cNvPr>
          <p:cNvSpPr>
            <a:spLocks noGrp="1"/>
          </p:cNvSpPr>
          <p:nvPr>
            <p:ph type="title"/>
          </p:nvPr>
        </p:nvSpPr>
        <p:spPr/>
        <p:txBody>
          <a:bodyPr/>
          <a:lstStyle/>
          <a:p>
            <a:r>
              <a:rPr lang="en-GB" dirty="0"/>
              <a:t>Substances  </a:t>
            </a:r>
          </a:p>
        </p:txBody>
      </p:sp>
      <p:sp>
        <p:nvSpPr>
          <p:cNvPr id="3" name="Content Placeholder 2">
            <a:extLst>
              <a:ext uri="{FF2B5EF4-FFF2-40B4-BE49-F238E27FC236}">
                <a16:creationId xmlns:a16="http://schemas.microsoft.com/office/drawing/2014/main" id="{50249335-4207-DBBE-2E22-63C974E4B1CA}"/>
              </a:ext>
            </a:extLst>
          </p:cNvPr>
          <p:cNvSpPr>
            <a:spLocks noGrp="1"/>
          </p:cNvSpPr>
          <p:nvPr>
            <p:ph idx="1"/>
          </p:nvPr>
        </p:nvSpPr>
        <p:spPr>
          <a:xfrm>
            <a:off x="427703" y="1825625"/>
            <a:ext cx="10926097" cy="4351338"/>
          </a:xfrm>
        </p:spPr>
        <p:txBody>
          <a:bodyPr>
            <a:normAutofit fontScale="92500" lnSpcReduction="10000"/>
          </a:bodyPr>
          <a:lstStyle/>
          <a:p>
            <a:r>
              <a:rPr lang="en-GB" b="1" dirty="0"/>
              <a:t>Impact on conflict model reliability-</a:t>
            </a:r>
            <a:endParaRPr lang="en-GB" dirty="0"/>
          </a:p>
          <a:p>
            <a:pPr marL="0" indent="0">
              <a:buNone/>
            </a:pPr>
            <a:r>
              <a:rPr lang="en-GB" dirty="0"/>
              <a:t>Conflict models are less reliable when they do not account for the influence of substance use</a:t>
            </a:r>
          </a:p>
          <a:p>
            <a:r>
              <a:rPr lang="en-GB" b="1" dirty="0"/>
              <a:t>Impaired emotional regulation-</a:t>
            </a:r>
            <a:r>
              <a:rPr lang="en-GB" dirty="0"/>
              <a:t> </a:t>
            </a:r>
          </a:p>
          <a:p>
            <a:pPr marL="0" indent="0">
              <a:buNone/>
            </a:pPr>
            <a:r>
              <a:rPr lang="en-GB" dirty="0"/>
              <a:t>Substances like alcohol can temporarily reduce the distress of social conflict, but they also impair emotional regulation. A person’s mood can go from 0-100 without warning.</a:t>
            </a:r>
          </a:p>
          <a:p>
            <a:r>
              <a:rPr lang="en-GB" b="1" dirty="0"/>
              <a:t>Altered conflict behaviours-</a:t>
            </a:r>
            <a:endParaRPr lang="en-GB" dirty="0"/>
          </a:p>
          <a:p>
            <a:pPr marL="0" indent="0">
              <a:buNone/>
            </a:pPr>
            <a:r>
              <a:rPr lang="en-GB" dirty="0"/>
              <a:t>Substances can change how individuals behave during conflict. Substance use can also lead to more impulsive and volatile behaviours, exacerbating existing conflicts</a:t>
            </a:r>
          </a:p>
          <a:p>
            <a:pPr marL="0" indent="0">
              <a:buNone/>
            </a:pPr>
            <a:endParaRPr lang="en-GB" dirty="0"/>
          </a:p>
          <a:p>
            <a:endParaRPr lang="en-GB" dirty="0"/>
          </a:p>
        </p:txBody>
      </p:sp>
    </p:spTree>
    <p:extLst>
      <p:ext uri="{BB962C8B-B14F-4D97-AF65-F5344CB8AC3E}">
        <p14:creationId xmlns:p14="http://schemas.microsoft.com/office/powerpoint/2010/main" val="3794616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BD4754-04E7-2851-4551-C48BBD8591F6}"/>
              </a:ext>
            </a:extLst>
          </p:cNvPr>
          <p:cNvSpPr>
            <a:spLocks noGrp="1"/>
          </p:cNvSpPr>
          <p:nvPr>
            <p:ph type="title"/>
          </p:nvPr>
        </p:nvSpPr>
        <p:spPr>
          <a:xfrm>
            <a:off x="686834" y="1153572"/>
            <a:ext cx="3200400" cy="4461163"/>
          </a:xfrm>
        </p:spPr>
        <p:txBody>
          <a:bodyPr>
            <a:normAutofit/>
          </a:bodyPr>
          <a:lstStyle/>
          <a:p>
            <a:r>
              <a:rPr lang="en-GB">
                <a:solidFill>
                  <a:srgbClr val="FFFFFF"/>
                </a:solidFill>
              </a:rPr>
              <a:t>Stats involving alcohol use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3B87E4D-1423-471A-B920-01B806D0CF01}"/>
              </a:ext>
            </a:extLst>
          </p:cNvPr>
          <p:cNvSpPr>
            <a:spLocks noGrp="1"/>
          </p:cNvSpPr>
          <p:nvPr>
            <p:ph idx="1"/>
          </p:nvPr>
        </p:nvSpPr>
        <p:spPr>
          <a:xfrm>
            <a:off x="4447308" y="591344"/>
            <a:ext cx="6906491" cy="5585619"/>
          </a:xfrm>
        </p:spPr>
        <p:txBody>
          <a:bodyPr anchor="ctr">
            <a:normAutofit/>
          </a:bodyPr>
          <a:lstStyle/>
          <a:p>
            <a:pPr marL="0" indent="0">
              <a:buNone/>
            </a:pPr>
            <a:r>
              <a:rPr lang="en-GB" dirty="0">
                <a:hlinkClick r:id="rId2"/>
              </a:rPr>
              <a:t>Alcohol Change UK  </a:t>
            </a:r>
            <a:r>
              <a:rPr lang="en-GB" dirty="0"/>
              <a:t>(2023) found</a:t>
            </a:r>
          </a:p>
          <a:p>
            <a:r>
              <a:rPr lang="en-GB" dirty="0"/>
              <a:t> 42% of violent incidences involved alcohol</a:t>
            </a:r>
          </a:p>
          <a:p>
            <a:r>
              <a:rPr lang="en-GB" dirty="0"/>
              <a:t>Around 60% of incidents that police forces respond to are non-crime related and a proportion of these will be alcohol-related</a:t>
            </a:r>
          </a:p>
          <a:p>
            <a:pPr marL="0" indent="0">
              <a:buNone/>
            </a:pPr>
            <a:r>
              <a:rPr lang="en-GB" dirty="0">
                <a:hlinkClick r:id="rId3"/>
              </a:rPr>
              <a:t>Gordon-Smith (2025)</a:t>
            </a:r>
            <a:endParaRPr lang="en-GB" dirty="0"/>
          </a:p>
          <a:p>
            <a:r>
              <a:rPr lang="en-GB" dirty="0"/>
              <a:t>between 64% and 88% of individuals in police custody have alcohol use disorders</a:t>
            </a:r>
          </a:p>
        </p:txBody>
      </p:sp>
    </p:spTree>
    <p:extLst>
      <p:ext uri="{BB962C8B-B14F-4D97-AF65-F5344CB8AC3E}">
        <p14:creationId xmlns:p14="http://schemas.microsoft.com/office/powerpoint/2010/main" val="17896865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77F626-6C5A-3C03-07CC-8B76F3886016}"/>
              </a:ext>
            </a:extLst>
          </p:cNvPr>
          <p:cNvSpPr>
            <a:spLocks noGrp="1"/>
          </p:cNvSpPr>
          <p:nvPr>
            <p:ph type="title"/>
          </p:nvPr>
        </p:nvSpPr>
        <p:spPr/>
        <p:txBody>
          <a:bodyPr/>
          <a:lstStyle/>
          <a:p>
            <a:r>
              <a:rPr lang="en-GB" dirty="0"/>
              <a:t>Mental health </a:t>
            </a:r>
          </a:p>
        </p:txBody>
      </p:sp>
      <p:sp>
        <p:nvSpPr>
          <p:cNvPr id="3" name="Content Placeholder 2">
            <a:extLst>
              <a:ext uri="{FF2B5EF4-FFF2-40B4-BE49-F238E27FC236}">
                <a16:creationId xmlns:a16="http://schemas.microsoft.com/office/drawing/2014/main" id="{D989AD83-E38D-9F99-BEE2-26733B11954B}"/>
              </a:ext>
            </a:extLst>
          </p:cNvPr>
          <p:cNvSpPr>
            <a:spLocks noGrp="1"/>
          </p:cNvSpPr>
          <p:nvPr>
            <p:ph idx="1"/>
          </p:nvPr>
        </p:nvSpPr>
        <p:spPr>
          <a:xfrm>
            <a:off x="221226" y="1825625"/>
            <a:ext cx="11739716" cy="4351338"/>
          </a:xfrm>
        </p:spPr>
        <p:txBody>
          <a:bodyPr>
            <a:normAutofit lnSpcReduction="10000"/>
          </a:bodyPr>
          <a:lstStyle/>
          <a:p>
            <a:r>
              <a:rPr lang="en-GB" b="1" dirty="0"/>
              <a:t>Perception and interpretation-</a:t>
            </a:r>
            <a:endParaRPr lang="en-GB" dirty="0"/>
          </a:p>
          <a:p>
            <a:pPr marL="0" indent="0">
              <a:buNone/>
            </a:pPr>
            <a:r>
              <a:rPr lang="en-GB" dirty="0"/>
              <a:t>Poor mental health can cause individuals to misinterpret neutral actions as negative, leading to an escalation of conflict.</a:t>
            </a:r>
          </a:p>
          <a:p>
            <a:r>
              <a:rPr lang="en-GB" b="1" dirty="0"/>
              <a:t>Reduced emotional regulation-</a:t>
            </a:r>
            <a:endParaRPr lang="en-GB" dirty="0"/>
          </a:p>
          <a:p>
            <a:pPr marL="0" indent="0">
              <a:buNone/>
            </a:pPr>
            <a:r>
              <a:rPr lang="en-GB" dirty="0"/>
              <a:t>Mental health struggles can impair emotional regulation, making it harder to de-escalate tension and more likely to react impulsively during a conflict. </a:t>
            </a:r>
          </a:p>
          <a:p>
            <a:r>
              <a:rPr lang="en-GB" b="1" dirty="0"/>
              <a:t>Exacerbation of existing conditions-</a:t>
            </a:r>
            <a:endParaRPr lang="en-GB" dirty="0"/>
          </a:p>
          <a:p>
            <a:pPr marL="0" indent="0">
              <a:buNone/>
            </a:pPr>
            <a:r>
              <a:rPr lang="en-GB" dirty="0"/>
              <a:t>Pre-existing mental health conditions can be exacerbated by the stress of conflict, leading to more severe reactions and making it harder to resolve disputes constructively</a:t>
            </a:r>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2415922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CC18C3-613E-9F96-FEAA-5E0FE5C76013}"/>
              </a:ext>
            </a:extLst>
          </p:cNvPr>
          <p:cNvSpPr>
            <a:spLocks noGrp="1"/>
          </p:cNvSpPr>
          <p:nvPr>
            <p:ph type="title"/>
          </p:nvPr>
        </p:nvSpPr>
        <p:spPr>
          <a:xfrm>
            <a:off x="686834" y="1153572"/>
            <a:ext cx="3200400" cy="4461163"/>
          </a:xfrm>
        </p:spPr>
        <p:txBody>
          <a:bodyPr>
            <a:normAutofit/>
          </a:bodyPr>
          <a:lstStyle/>
          <a:p>
            <a:r>
              <a:rPr lang="en-GB">
                <a:solidFill>
                  <a:srgbClr val="FFFFFF"/>
                </a:solidFill>
              </a:rPr>
              <a:t>Stats on mental health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D85F79D-62A0-FD57-31F3-9A0611FBC2B6}"/>
              </a:ext>
            </a:extLst>
          </p:cNvPr>
          <p:cNvSpPr>
            <a:spLocks noGrp="1"/>
          </p:cNvSpPr>
          <p:nvPr>
            <p:ph idx="1"/>
          </p:nvPr>
        </p:nvSpPr>
        <p:spPr>
          <a:xfrm>
            <a:off x="4447308" y="591344"/>
            <a:ext cx="6906491" cy="5585619"/>
          </a:xfrm>
        </p:spPr>
        <p:txBody>
          <a:bodyPr anchor="ctr">
            <a:normAutofit/>
          </a:bodyPr>
          <a:lstStyle/>
          <a:p>
            <a:r>
              <a:rPr lang="en-GB" dirty="0">
                <a:hlinkClick r:id="rId2"/>
              </a:rPr>
              <a:t>National Police Chief Council </a:t>
            </a:r>
            <a:r>
              <a:rPr lang="en-GB" dirty="0"/>
              <a:t>(2022)</a:t>
            </a:r>
          </a:p>
          <a:p>
            <a:pPr marL="0" indent="0">
              <a:buNone/>
            </a:pPr>
            <a:r>
              <a:rPr lang="en-GB" dirty="0"/>
              <a:t>The  police in 2019 attended on average 54 mental health related incidents every hour</a:t>
            </a:r>
          </a:p>
          <a:p>
            <a:endParaRPr lang="en-GB" dirty="0"/>
          </a:p>
          <a:p>
            <a:r>
              <a:rPr lang="en-GB" dirty="0">
                <a:hlinkClick r:id="rId3"/>
              </a:rPr>
              <a:t>Home office </a:t>
            </a:r>
            <a:r>
              <a:rPr lang="en-GB" dirty="0"/>
              <a:t>(2024) claim</a:t>
            </a:r>
          </a:p>
          <a:p>
            <a:pPr marL="0" indent="0">
              <a:buNone/>
            </a:pPr>
            <a:r>
              <a:rPr lang="en-GB" dirty="0"/>
              <a:t>In 2021/22, police forces recorded over 600,000 incidents linked to mental ill health, indicating that policing could be spending 2.2 million hours annually dealing with mental health related incidents</a:t>
            </a:r>
          </a:p>
        </p:txBody>
      </p:sp>
    </p:spTree>
    <p:extLst>
      <p:ext uri="{BB962C8B-B14F-4D97-AF65-F5344CB8AC3E}">
        <p14:creationId xmlns:p14="http://schemas.microsoft.com/office/powerpoint/2010/main" val="36487069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63C3E0-75B0-0BA4-4EBD-3BD581F25390}"/>
              </a:ext>
            </a:extLst>
          </p:cNvPr>
          <p:cNvSpPr>
            <a:spLocks noGrp="1"/>
          </p:cNvSpPr>
          <p:nvPr>
            <p:ph type="title"/>
          </p:nvPr>
        </p:nvSpPr>
        <p:spPr/>
        <p:txBody>
          <a:bodyPr/>
          <a:lstStyle/>
          <a:p>
            <a:r>
              <a:rPr lang="en-GB" dirty="0"/>
              <a:t>Neurodiversity and learning difficulties</a:t>
            </a:r>
          </a:p>
        </p:txBody>
      </p:sp>
      <p:sp>
        <p:nvSpPr>
          <p:cNvPr id="3" name="Content Placeholder 2">
            <a:extLst>
              <a:ext uri="{FF2B5EF4-FFF2-40B4-BE49-F238E27FC236}">
                <a16:creationId xmlns:a16="http://schemas.microsoft.com/office/drawing/2014/main" id="{5F701E5C-836A-D274-F619-2282ACC09B55}"/>
              </a:ext>
            </a:extLst>
          </p:cNvPr>
          <p:cNvSpPr>
            <a:spLocks noGrp="1"/>
          </p:cNvSpPr>
          <p:nvPr>
            <p:ph idx="1"/>
          </p:nvPr>
        </p:nvSpPr>
        <p:spPr/>
        <p:txBody>
          <a:bodyPr>
            <a:normAutofit fontScale="85000" lnSpcReduction="20000"/>
          </a:bodyPr>
          <a:lstStyle/>
          <a:p>
            <a:r>
              <a:rPr lang="en-GB" b="1" dirty="0"/>
              <a:t>Communication breakdowns-</a:t>
            </a:r>
            <a:endParaRPr lang="en-GB" dirty="0"/>
          </a:p>
          <a:p>
            <a:pPr marL="0" indent="0">
              <a:buNone/>
            </a:pPr>
            <a:r>
              <a:rPr lang="en-GB" dirty="0"/>
              <a:t>Neurotypical conflict models assume a certain way of processing and expressing emotions, which can lead to misunderstandings in neurodivergent individuals who may have different language use, processing speeds, or interpretations of social cues</a:t>
            </a:r>
          </a:p>
          <a:p>
            <a:r>
              <a:rPr lang="en-GB" b="1" dirty="0"/>
              <a:t>Sensory and emotional overwhelm-</a:t>
            </a:r>
            <a:endParaRPr lang="en-GB" dirty="0"/>
          </a:p>
          <a:p>
            <a:pPr marL="0" indent="0">
              <a:buNone/>
            </a:pPr>
            <a:r>
              <a:rPr lang="en-GB" dirty="0"/>
              <a:t>Standard conflict resolution processes, which might include bright lights or rapid dialogue, can trigger sensory or emotional overwhelm, causing a neurodivergent person to disengage or react defensively</a:t>
            </a:r>
          </a:p>
          <a:p>
            <a:r>
              <a:rPr lang="en-GB" b="1" dirty="0"/>
              <a:t>Misinterpretation of behaviours-</a:t>
            </a:r>
            <a:endParaRPr lang="en-GB" dirty="0"/>
          </a:p>
          <a:p>
            <a:pPr marL="0" indent="0">
              <a:buNone/>
            </a:pPr>
            <a:r>
              <a:rPr lang="en-GB" dirty="0"/>
              <a:t>Traits common in neurodivergent individuals, such as executive function differences (e.g., time management, organization), impulsivity, or hypervigilance, are often misinterpreted as a lack of effort or a bad attitude, rather than a difference in cognitive style</a:t>
            </a:r>
          </a:p>
          <a:p>
            <a:endParaRPr lang="en-GB" dirty="0"/>
          </a:p>
          <a:p>
            <a:endParaRPr lang="en-GB" dirty="0"/>
          </a:p>
          <a:p>
            <a:endParaRPr lang="en-GB" dirty="0"/>
          </a:p>
        </p:txBody>
      </p:sp>
    </p:spTree>
    <p:extLst>
      <p:ext uri="{BB962C8B-B14F-4D97-AF65-F5344CB8AC3E}">
        <p14:creationId xmlns:p14="http://schemas.microsoft.com/office/powerpoint/2010/main" val="516848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93B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Body-cam footage shows knife wielding man running at police - Daily Mail">
            <a:hlinkClick r:id="" action="ppaction://media"/>
            <a:extLst>
              <a:ext uri="{FF2B5EF4-FFF2-40B4-BE49-F238E27FC236}">
                <a16:creationId xmlns:a16="http://schemas.microsoft.com/office/drawing/2014/main" id="{6678E7A6-415A-15F0-C54D-58FE233DA9FB}"/>
              </a:ext>
            </a:extLst>
          </p:cNvPr>
          <p:cNvPicPr>
            <a:picLocks noGrp="1" noRot="1" noChangeAspect="1"/>
          </p:cNvPicPr>
          <p:nvPr>
            <p:ph idx="1"/>
            <a:videoFile r:link="rId1"/>
          </p:nvPr>
        </p:nvPicPr>
        <p:blipFill>
          <a:blip r:embed="rId3"/>
          <a:stretch>
            <a:fillRect/>
          </a:stretch>
        </p:blipFill>
        <p:spPr>
          <a:xfrm>
            <a:off x="1165853" y="643467"/>
            <a:ext cx="9860293" cy="5571066"/>
          </a:xfrm>
          <a:prstGeom prst="rect">
            <a:avLst/>
          </a:prstGeom>
        </p:spPr>
      </p:pic>
    </p:spTree>
    <p:extLst>
      <p:ext uri="{BB962C8B-B14F-4D97-AF65-F5344CB8AC3E}">
        <p14:creationId xmlns:p14="http://schemas.microsoft.com/office/powerpoint/2010/main" val="1259699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Body cam footage shows murderer being detained by taser cops">
            <a:hlinkClick r:id="" action="ppaction://media"/>
            <a:extLst>
              <a:ext uri="{FF2B5EF4-FFF2-40B4-BE49-F238E27FC236}">
                <a16:creationId xmlns:a16="http://schemas.microsoft.com/office/drawing/2014/main" id="{8308A5D8-B906-A393-BE1B-F898B7E61C5B}"/>
              </a:ext>
            </a:extLst>
          </p:cNvPr>
          <p:cNvPicPr>
            <a:picLocks noGrp="1" noRot="1" noChangeAspect="1"/>
          </p:cNvPicPr>
          <p:nvPr>
            <p:ph idx="1"/>
            <a:videoFile r:link="rId1"/>
          </p:nvPr>
        </p:nvPicPr>
        <p:blipFill>
          <a:blip r:embed="rId3"/>
          <a:stretch>
            <a:fillRect/>
          </a:stretch>
        </p:blipFill>
        <p:spPr>
          <a:xfrm>
            <a:off x="836177" y="457200"/>
            <a:ext cx="10519646" cy="5943600"/>
          </a:xfrm>
          <a:prstGeom prst="rect">
            <a:avLst/>
          </a:prstGeom>
        </p:spPr>
      </p:pic>
    </p:spTree>
    <p:extLst>
      <p:ext uri="{BB962C8B-B14F-4D97-AF65-F5344CB8AC3E}">
        <p14:creationId xmlns:p14="http://schemas.microsoft.com/office/powerpoint/2010/main" val="3714126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A39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Bro Got Arrested For Laughing 😳 #cops">
            <a:hlinkClick r:id="" action="ppaction://media"/>
            <a:extLst>
              <a:ext uri="{FF2B5EF4-FFF2-40B4-BE49-F238E27FC236}">
                <a16:creationId xmlns:a16="http://schemas.microsoft.com/office/drawing/2014/main" id="{1B0C7267-11FF-B469-7531-AA862578C6D3}"/>
              </a:ext>
            </a:extLst>
          </p:cNvPr>
          <p:cNvPicPr>
            <a:picLocks noGrp="1" noRot="1" noChangeAspect="1"/>
          </p:cNvPicPr>
          <p:nvPr>
            <p:ph idx="1"/>
            <a:videoFile r:link="rId1"/>
          </p:nvPr>
        </p:nvPicPr>
        <p:blipFill>
          <a:blip r:embed="rId3"/>
          <a:stretch>
            <a:fillRect/>
          </a:stretch>
        </p:blipFill>
        <p:spPr>
          <a:xfrm>
            <a:off x="3807502" y="643467"/>
            <a:ext cx="4661941" cy="5571066"/>
          </a:xfrm>
          <a:prstGeom prst="rect">
            <a:avLst/>
          </a:prstGeom>
        </p:spPr>
      </p:pic>
    </p:spTree>
    <p:extLst>
      <p:ext uri="{BB962C8B-B14F-4D97-AF65-F5344CB8AC3E}">
        <p14:creationId xmlns:p14="http://schemas.microsoft.com/office/powerpoint/2010/main" val="1650778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UK Cops DETAIN Civilian for Simply TOUCHING a Gate?!#short #police">
            <a:hlinkClick r:id="" action="ppaction://media"/>
            <a:extLst>
              <a:ext uri="{FF2B5EF4-FFF2-40B4-BE49-F238E27FC236}">
                <a16:creationId xmlns:a16="http://schemas.microsoft.com/office/drawing/2014/main" id="{B0724AB3-7CBD-C566-6CD4-86C8B63AA580}"/>
              </a:ext>
            </a:extLst>
          </p:cNvPr>
          <p:cNvPicPr>
            <a:picLocks noGrp="1" noRot="1" noChangeAspect="1"/>
          </p:cNvPicPr>
          <p:nvPr>
            <p:ph idx="1"/>
            <a:videoFile r:link="rId1"/>
          </p:nvPr>
        </p:nvPicPr>
        <p:blipFill>
          <a:blip r:embed="rId3"/>
          <a:stretch>
            <a:fillRect/>
          </a:stretch>
        </p:blipFill>
        <p:spPr>
          <a:xfrm>
            <a:off x="4197246" y="457200"/>
            <a:ext cx="4182256" cy="5943600"/>
          </a:xfrm>
          <a:prstGeom prst="rect">
            <a:avLst/>
          </a:prstGeom>
        </p:spPr>
      </p:pic>
    </p:spTree>
    <p:extLst>
      <p:ext uri="{BB962C8B-B14F-4D97-AF65-F5344CB8AC3E}">
        <p14:creationId xmlns:p14="http://schemas.microsoft.com/office/powerpoint/2010/main" val="988988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UK Cop Makes a MASSIVE Mistake Targeting the Wrong Auditor!”">
            <a:hlinkClick r:id="" action="ppaction://media"/>
            <a:extLst>
              <a:ext uri="{FF2B5EF4-FFF2-40B4-BE49-F238E27FC236}">
                <a16:creationId xmlns:a16="http://schemas.microsoft.com/office/drawing/2014/main" id="{AF06A932-60D7-BD28-9188-DD661049C0ED}"/>
              </a:ext>
            </a:extLst>
          </p:cNvPr>
          <p:cNvPicPr>
            <a:picLocks noGrp="1" noRot="1" noChangeAspect="1"/>
          </p:cNvPicPr>
          <p:nvPr>
            <p:ph idx="1"/>
            <a:videoFile r:link="rId1"/>
          </p:nvPr>
        </p:nvPicPr>
        <p:blipFill>
          <a:blip r:embed="rId3"/>
          <a:stretch>
            <a:fillRect/>
          </a:stretch>
        </p:blipFill>
        <p:spPr>
          <a:xfrm>
            <a:off x="3462728" y="457200"/>
            <a:ext cx="5351488" cy="5943600"/>
          </a:xfrm>
          <a:prstGeom prst="rect">
            <a:avLst/>
          </a:prstGeom>
        </p:spPr>
      </p:pic>
    </p:spTree>
    <p:extLst>
      <p:ext uri="{BB962C8B-B14F-4D97-AF65-F5344CB8AC3E}">
        <p14:creationId xmlns:p14="http://schemas.microsoft.com/office/powerpoint/2010/main" val="3381029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Auditor DESTROYS UK Police in Court!#short #police">
            <a:hlinkClick r:id="" action="ppaction://media"/>
            <a:extLst>
              <a:ext uri="{FF2B5EF4-FFF2-40B4-BE49-F238E27FC236}">
                <a16:creationId xmlns:a16="http://schemas.microsoft.com/office/drawing/2014/main" id="{3035D87C-07EA-DB2A-BD5D-C4DB1A09C013}"/>
              </a:ext>
            </a:extLst>
          </p:cNvPr>
          <p:cNvPicPr>
            <a:picLocks noGrp="1" noRot="1" noChangeAspect="1"/>
          </p:cNvPicPr>
          <p:nvPr>
            <p:ph idx="1"/>
            <a:videoFile r:link="rId1"/>
          </p:nvPr>
        </p:nvPicPr>
        <p:blipFill>
          <a:blip r:embed="rId3"/>
          <a:stretch>
            <a:fillRect/>
          </a:stretch>
        </p:blipFill>
        <p:spPr>
          <a:xfrm>
            <a:off x="3672591" y="286136"/>
            <a:ext cx="5021704" cy="6285728"/>
          </a:xfrm>
          <a:prstGeom prst="rect">
            <a:avLst/>
          </a:prstGeom>
        </p:spPr>
      </p:pic>
    </p:spTree>
    <p:extLst>
      <p:ext uri="{BB962C8B-B14F-4D97-AF65-F5344CB8AC3E}">
        <p14:creationId xmlns:p14="http://schemas.microsoft.com/office/powerpoint/2010/main" val="25385348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Arrogant UK Cop Gets SCHOOLED By Smart Auditor — Didn’t See This Coming!#short #police">
            <a:hlinkClick r:id="" action="ppaction://media"/>
            <a:extLst>
              <a:ext uri="{FF2B5EF4-FFF2-40B4-BE49-F238E27FC236}">
                <a16:creationId xmlns:a16="http://schemas.microsoft.com/office/drawing/2014/main" id="{943AF66C-7279-8C29-D99F-5A25ADC28A52}"/>
              </a:ext>
            </a:extLst>
          </p:cNvPr>
          <p:cNvPicPr>
            <a:picLocks noGrp="1" noRot="1" noChangeAspect="1"/>
          </p:cNvPicPr>
          <p:nvPr>
            <p:ph idx="1"/>
            <a:videoFile r:link="rId1"/>
          </p:nvPr>
        </p:nvPicPr>
        <p:blipFill>
          <a:blip r:embed="rId3"/>
          <a:stretch>
            <a:fillRect/>
          </a:stretch>
        </p:blipFill>
        <p:spPr>
          <a:xfrm>
            <a:off x="3504409" y="209862"/>
            <a:ext cx="5429729" cy="6445771"/>
          </a:xfrm>
          <a:prstGeom prst="rect">
            <a:avLst/>
          </a:prstGeom>
        </p:spPr>
      </p:pic>
    </p:spTree>
    <p:extLst>
      <p:ext uri="{BB962C8B-B14F-4D97-AF65-F5344CB8AC3E}">
        <p14:creationId xmlns:p14="http://schemas.microsoft.com/office/powerpoint/2010/main" val="800074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23B9D8C9-12AB-AFCF-3F7A-DCB9EADA76E4}"/>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Who is the person escalating this situation?</a:t>
            </a:r>
          </a:p>
        </p:txBody>
      </p:sp>
      <p:pic>
        <p:nvPicPr>
          <p:cNvPr id="4" name="Online Media 3" title="UK Cop EXPLODES on Auditor After EXPOSING Lies — Public Demands Justice!">
            <a:hlinkClick r:id="" action="ppaction://media"/>
            <a:extLst>
              <a:ext uri="{FF2B5EF4-FFF2-40B4-BE49-F238E27FC236}">
                <a16:creationId xmlns:a16="http://schemas.microsoft.com/office/drawing/2014/main" id="{D295AC0B-C42A-2014-A1DB-E4F0B1A2CC3A}"/>
              </a:ext>
            </a:extLst>
          </p:cNvPr>
          <p:cNvPicPr>
            <a:picLocks noGrp="1" noRot="1" noChangeAspect="1"/>
          </p:cNvPicPr>
          <p:nvPr>
            <p:ph idx="1"/>
            <a:videoFile r:link="rId1"/>
          </p:nvPr>
        </p:nvPicPr>
        <p:blipFill>
          <a:blip r:embed="rId3"/>
          <a:stretch>
            <a:fillRect/>
          </a:stretch>
        </p:blipFill>
        <p:spPr>
          <a:xfrm>
            <a:off x="5141626" y="62113"/>
            <a:ext cx="6160958" cy="6688443"/>
          </a:xfrm>
          <a:prstGeom prst="rect">
            <a:avLst/>
          </a:prstGeom>
        </p:spPr>
      </p:pic>
    </p:spTree>
    <p:extLst>
      <p:ext uri="{BB962C8B-B14F-4D97-AF65-F5344CB8AC3E}">
        <p14:creationId xmlns:p14="http://schemas.microsoft.com/office/powerpoint/2010/main" val="1970966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Bodycam footage of 'sleepover killer' arrest">
            <a:hlinkClick r:id="" action="ppaction://media"/>
            <a:extLst>
              <a:ext uri="{FF2B5EF4-FFF2-40B4-BE49-F238E27FC236}">
                <a16:creationId xmlns:a16="http://schemas.microsoft.com/office/drawing/2014/main" id="{4C31D99F-AF5A-FC29-F5B4-FF4AD9E0D8C3}"/>
              </a:ext>
            </a:extLst>
          </p:cNvPr>
          <p:cNvPicPr>
            <a:picLocks noGrp="1" noRot="1" noChangeAspect="1"/>
          </p:cNvPicPr>
          <p:nvPr>
            <p:ph idx="1"/>
            <a:videoFile r:link="rId1"/>
          </p:nvPr>
        </p:nvPicPr>
        <p:blipFill>
          <a:blip r:embed="rId3"/>
          <a:stretch>
            <a:fillRect/>
          </a:stretch>
        </p:blipFill>
        <p:spPr>
          <a:xfrm>
            <a:off x="836177" y="457200"/>
            <a:ext cx="10519646" cy="5943600"/>
          </a:xfrm>
          <a:prstGeom prst="rect">
            <a:avLst/>
          </a:prstGeom>
        </p:spPr>
      </p:pic>
    </p:spTree>
    <p:extLst>
      <p:ext uri="{BB962C8B-B14F-4D97-AF65-F5344CB8AC3E}">
        <p14:creationId xmlns:p14="http://schemas.microsoft.com/office/powerpoint/2010/main" val="2163529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TOP Police Auditor Reveals SHOCKING Truth About UK Cops">
            <a:hlinkClick r:id="" action="ppaction://media"/>
            <a:extLst>
              <a:ext uri="{FF2B5EF4-FFF2-40B4-BE49-F238E27FC236}">
                <a16:creationId xmlns:a16="http://schemas.microsoft.com/office/drawing/2014/main" id="{DDBC365D-37AD-2218-0AFC-708F68DA069A}"/>
              </a:ext>
            </a:extLst>
          </p:cNvPr>
          <p:cNvPicPr>
            <a:picLocks noGrp="1" noRot="1" noChangeAspect="1"/>
          </p:cNvPicPr>
          <p:nvPr>
            <p:ph idx="4294967295"/>
            <a:videoFile r:link="rId1"/>
          </p:nvPr>
        </p:nvPicPr>
        <p:blipFill>
          <a:blip r:embed="rId3"/>
          <a:stretch>
            <a:fillRect/>
          </a:stretch>
        </p:blipFill>
        <p:spPr>
          <a:xfrm>
            <a:off x="3597639" y="199638"/>
            <a:ext cx="5021705" cy="6458295"/>
          </a:xfrm>
          <a:prstGeom prst="rect">
            <a:avLst/>
          </a:prstGeom>
        </p:spPr>
      </p:pic>
    </p:spTree>
    <p:extLst>
      <p:ext uri="{BB962C8B-B14F-4D97-AF65-F5344CB8AC3E}">
        <p14:creationId xmlns:p14="http://schemas.microsoft.com/office/powerpoint/2010/main" val="3867934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UK Cops STUNNED by Auditor’s Legal Knowledge!#short #police">
            <a:hlinkClick r:id="" action="ppaction://media"/>
            <a:extLst>
              <a:ext uri="{FF2B5EF4-FFF2-40B4-BE49-F238E27FC236}">
                <a16:creationId xmlns:a16="http://schemas.microsoft.com/office/drawing/2014/main" id="{AF6F0A25-47D5-1B37-7E5A-F1F74932CCB2}"/>
              </a:ext>
            </a:extLst>
          </p:cNvPr>
          <p:cNvPicPr>
            <a:picLocks noGrp="1" noRot="1" noChangeAspect="1"/>
          </p:cNvPicPr>
          <p:nvPr>
            <p:ph idx="4294967295"/>
            <a:videoFile r:link="rId1"/>
          </p:nvPr>
        </p:nvPicPr>
        <p:blipFill>
          <a:blip r:embed="rId3"/>
          <a:stretch>
            <a:fillRect/>
          </a:stretch>
        </p:blipFill>
        <p:spPr>
          <a:xfrm>
            <a:off x="3747541" y="457200"/>
            <a:ext cx="4691921" cy="5943600"/>
          </a:xfrm>
          <a:prstGeom prst="rect">
            <a:avLst/>
          </a:prstGeom>
        </p:spPr>
      </p:pic>
    </p:spTree>
    <p:extLst>
      <p:ext uri="{BB962C8B-B14F-4D97-AF65-F5344CB8AC3E}">
        <p14:creationId xmlns:p14="http://schemas.microsoft.com/office/powerpoint/2010/main" val="265919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London Police# Man arguing with police#England🇬🇧😂">
            <a:hlinkClick r:id="" action="ppaction://media"/>
            <a:extLst>
              <a:ext uri="{FF2B5EF4-FFF2-40B4-BE49-F238E27FC236}">
                <a16:creationId xmlns:a16="http://schemas.microsoft.com/office/drawing/2014/main" id="{940BB005-AF7B-A4A0-1536-07A0BA51EB1C}"/>
              </a:ext>
            </a:extLst>
          </p:cNvPr>
          <p:cNvPicPr>
            <a:picLocks noGrp="1" noRot="1" noChangeAspect="1"/>
          </p:cNvPicPr>
          <p:nvPr>
            <p:ph idx="1"/>
            <a:videoFile r:link="rId1"/>
          </p:nvPr>
        </p:nvPicPr>
        <p:blipFill>
          <a:blip r:embed="rId3"/>
          <a:stretch>
            <a:fillRect/>
          </a:stretch>
        </p:blipFill>
        <p:spPr>
          <a:xfrm>
            <a:off x="3657600" y="457200"/>
            <a:ext cx="4976734" cy="5943600"/>
          </a:xfrm>
          <a:prstGeom prst="rect">
            <a:avLst/>
          </a:prstGeom>
        </p:spPr>
      </p:pic>
    </p:spTree>
    <p:extLst>
      <p:ext uri="{BB962C8B-B14F-4D97-AF65-F5344CB8AC3E}">
        <p14:creationId xmlns:p14="http://schemas.microsoft.com/office/powerpoint/2010/main" val="17533313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85B8CAC-3DE8-8F7C-FD5E-4665B94C37E7}"/>
              </a:ext>
            </a:extLst>
          </p:cNvPr>
          <p:cNvPicPr>
            <a:picLocks noChangeAspect="1"/>
          </p:cNvPicPr>
          <p:nvPr/>
        </p:nvPicPr>
        <p:blipFill>
          <a:blip r:embed="rId2"/>
          <a:srcRect l="27662" r="27963"/>
          <a:stretch>
            <a:fillRect/>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F68CAA-DE91-199C-ACB0-304A6B12E220}"/>
              </a:ext>
            </a:extLst>
          </p:cNvPr>
          <p:cNvSpPr>
            <a:spLocks noGrp="1"/>
          </p:cNvSpPr>
          <p:nvPr>
            <p:ph type="title"/>
          </p:nvPr>
        </p:nvSpPr>
        <p:spPr>
          <a:xfrm>
            <a:off x="6115317" y="405685"/>
            <a:ext cx="5464968" cy="1559301"/>
          </a:xfrm>
        </p:spPr>
        <p:txBody>
          <a:bodyPr>
            <a:normAutofit/>
          </a:bodyPr>
          <a:lstStyle/>
          <a:p>
            <a:r>
              <a:rPr lang="en-GB" sz="4000"/>
              <a:t>Helpful links </a:t>
            </a:r>
          </a:p>
        </p:txBody>
      </p:sp>
      <p:sp>
        <p:nvSpPr>
          <p:cNvPr id="3" name="Content Placeholder 2">
            <a:extLst>
              <a:ext uri="{FF2B5EF4-FFF2-40B4-BE49-F238E27FC236}">
                <a16:creationId xmlns:a16="http://schemas.microsoft.com/office/drawing/2014/main" id="{94276A45-CD1F-0743-696F-4C7508214DC5}"/>
              </a:ext>
            </a:extLst>
          </p:cNvPr>
          <p:cNvSpPr>
            <a:spLocks noGrp="1"/>
          </p:cNvSpPr>
          <p:nvPr>
            <p:ph idx="1"/>
          </p:nvPr>
        </p:nvSpPr>
        <p:spPr>
          <a:xfrm>
            <a:off x="6115317" y="2743200"/>
            <a:ext cx="5247340" cy="3496878"/>
          </a:xfrm>
        </p:spPr>
        <p:txBody>
          <a:bodyPr anchor="ctr">
            <a:normAutofit/>
          </a:bodyPr>
          <a:lstStyle/>
          <a:p>
            <a:r>
              <a:rPr lang="en-GB" sz="2000">
                <a:hlinkClick r:id="rId3"/>
              </a:rPr>
              <a:t>College of Policing (2020)</a:t>
            </a:r>
            <a:endParaRPr lang="en-GB" sz="2000"/>
          </a:p>
          <a:p>
            <a:r>
              <a:rPr lang="en-GB" sz="2000">
                <a:hlinkClick r:id="rId4"/>
              </a:rPr>
              <a:t>Rational vs Emotional brain</a:t>
            </a:r>
            <a:endParaRPr lang="en-GB" sz="2000"/>
          </a:p>
          <a:p>
            <a:r>
              <a:rPr lang="en-GB" sz="2000">
                <a:hlinkClick r:id="rId5"/>
              </a:rPr>
              <a:t>understanding emotions as a strategy in policing</a:t>
            </a:r>
            <a:endParaRPr lang="en-GB" sz="2000"/>
          </a:p>
          <a:p>
            <a:r>
              <a:rPr lang="en-GB" sz="2000">
                <a:hlinkClick r:id="rId6"/>
              </a:rPr>
              <a:t>Situational awareness</a:t>
            </a:r>
            <a:endParaRPr lang="en-GB" sz="2000"/>
          </a:p>
          <a:p>
            <a:r>
              <a:rPr lang="en-GB" sz="2000">
                <a:hlinkClick r:id="rId7"/>
              </a:rPr>
              <a:t>SARA model </a:t>
            </a:r>
            <a:endParaRPr lang="en-GB" sz="2000"/>
          </a:p>
          <a:p>
            <a:r>
              <a:rPr lang="en-GB" sz="2000">
                <a:hlinkClick r:id="rId8"/>
              </a:rPr>
              <a:t>Impact of drugs on the brain </a:t>
            </a:r>
            <a:endParaRPr lang="en-GB" sz="2000"/>
          </a:p>
        </p:txBody>
      </p:sp>
    </p:spTree>
    <p:extLst>
      <p:ext uri="{BB962C8B-B14F-4D97-AF65-F5344CB8AC3E}">
        <p14:creationId xmlns:p14="http://schemas.microsoft.com/office/powerpoint/2010/main" val="25205253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14" ma:contentTypeDescription="Create a new document." ma:contentTypeScope="" ma:versionID="427b61606a06da7df4b7caee41be988c">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c34b9befed6912b610ce31ed53797ba8"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DateTaken" minOccurs="0"/>
                <xsd:element ref="ns3:MediaLengthInSeconds" minOccurs="0"/>
                <xsd:element ref="ns3:MediaServiceSearchProperties" minOccurs="0"/>
                <xsd:element ref="ns3:_activity" minOccurs="0"/>
                <xsd:element ref="ns3:MediaServiceAutoTags" minOccurs="0"/>
                <xsd:element ref="ns3:MediaServiceObjectDetectorVersions" minOccurs="0"/>
                <xsd:element ref="ns3:MediaServiceGenerationTime" minOccurs="0"/>
                <xsd:element ref="ns3:MediaServiceEventHashCode"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description="" ma:hidden="true" ma:indexed="true" ma:internalName="MediaServiceDateTaken"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element name="MediaServiceAutoTags" ma:index="17" nillable="true" ma:displayName="Tags" ma:internalName="MediaServiceAutoTags" ma:readOnly="true">
      <xsd:simpleType>
        <xsd:restriction base="dms:Text"/>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SystemTags" ma:index="21"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0e7fbce4-8ae7-4085-8b0a-9efa4c7cae6d"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D5B33F1-1ABD-470C-9022-5A2B9D5653F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7fbce4-8ae7-4085-8b0a-9efa4c7cae6d"/>
    <ds:schemaRef ds:uri="4eb0a523-77d0-454a-93a8-50ca111d3c4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4D9A666-9484-418E-B46B-4A8B8255F507}">
  <ds:schemaRefs>
    <ds:schemaRef ds:uri="http://schemas.microsoft.com/office/2006/documentManagement/types"/>
    <ds:schemaRef ds:uri="http://schemas.microsoft.com/office/2006/metadata/properties"/>
    <ds:schemaRef ds:uri="http://purl.org/dc/elements/1.1/"/>
    <ds:schemaRef ds:uri="http://schemas.openxmlformats.org/package/2006/metadata/core-properties"/>
    <ds:schemaRef ds:uri="http://purl.org/dc/terms/"/>
    <ds:schemaRef ds:uri="http://schemas.microsoft.com/office/infopath/2007/PartnerControls"/>
    <ds:schemaRef ds:uri="4eb0a523-77d0-454a-93a8-50ca111d3c44"/>
    <ds:schemaRef ds:uri="0e7fbce4-8ae7-4085-8b0a-9efa4c7cae6d"/>
    <ds:schemaRef ds:uri="http://www.w3.org/XML/1998/namespace"/>
    <ds:schemaRef ds:uri="http://purl.org/dc/dcmitype/"/>
  </ds:schemaRefs>
</ds:datastoreItem>
</file>

<file path=customXml/itemProps3.xml><?xml version="1.0" encoding="utf-8"?>
<ds:datastoreItem xmlns:ds="http://schemas.openxmlformats.org/officeDocument/2006/customXml" ds:itemID="{375C077F-2B52-43FF-B4BB-7044C0B8CAA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2449</TotalTime>
  <Words>1368</Words>
  <Application>Microsoft Office PowerPoint</Application>
  <PresentationFormat>Widescreen</PresentationFormat>
  <Paragraphs>97</Paragraphs>
  <Slides>32</Slides>
  <Notes>0</Notes>
  <HiddenSlides>0</HiddenSlides>
  <MMClips>12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32</vt:i4>
      </vt:variant>
    </vt:vector>
  </HeadingPairs>
  <TitlesOfParts>
    <vt:vector size="37" baseType="lpstr">
      <vt:lpstr>Aptos</vt:lpstr>
      <vt:lpstr>Aptos Display</vt:lpstr>
      <vt:lpstr>Arial</vt:lpstr>
      <vt:lpstr>Google Sans</vt:lpstr>
      <vt:lpstr>Office Theme</vt:lpstr>
      <vt:lpstr>Conflict models : week 4</vt:lpstr>
      <vt:lpstr>Today’s session</vt:lpstr>
      <vt:lpstr>Situational awareness</vt:lpstr>
      <vt:lpstr>PowerPoint Presentation</vt:lpstr>
      <vt:lpstr>Rational vs Emotional brain</vt:lpstr>
      <vt:lpstr>PowerPoint Presentation</vt:lpstr>
      <vt:lpstr>Modern policing training increasingly focuses on using the rational brain to manage the emotional brain in high-stakes situations.  </vt:lpstr>
      <vt:lpstr>PowerPoint Presentation</vt:lpstr>
      <vt:lpstr>LEAPS</vt:lpstr>
      <vt:lpstr>LEAPS &amp; Betari’s box</vt:lpstr>
      <vt:lpstr>5 step appeal</vt:lpstr>
      <vt:lpstr>PowerPoint Presentation</vt:lpstr>
      <vt:lpstr>SARA model</vt:lpstr>
      <vt:lpstr>Barriers to de-escalation</vt:lpstr>
      <vt:lpstr>Substances  </vt:lpstr>
      <vt:lpstr>Stats involving alcohol use</vt:lpstr>
      <vt:lpstr>Mental health </vt:lpstr>
      <vt:lpstr>Stats on mental health </vt:lpstr>
      <vt:lpstr>Neurodiversity and learning difficulties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Who is the person escalating this situation?</vt:lpstr>
      <vt:lpstr>PowerPoint Presentation</vt:lpstr>
      <vt:lpstr>PowerPoint Presentation</vt:lpstr>
      <vt:lpstr>PowerPoint Presentation</vt:lpstr>
      <vt:lpstr>PowerPoint Presentation</vt:lpstr>
      <vt:lpstr>Helpful links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Michelle Hill (IMH)</dc:creator>
  <cp:lastModifiedBy>Michelle Hill (IMH)</cp:lastModifiedBy>
  <cp:revision>2</cp:revision>
  <dcterms:created xsi:type="dcterms:W3CDTF">2025-10-16T14:01:40Z</dcterms:created>
  <dcterms:modified xsi:type="dcterms:W3CDTF">2025-10-19T09:09:41Z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