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rels" ContentType="application/vnd.openxmlformats-package.relationships+xml"/>
  <Default Extension="emf" ContentType="image/x-emf"/>
  <Default Extension="xlsx" ContentType="application/vnd.openxmlformats-officedocument.spreadsheetml.sheet"/>
  <Default Extension="tif" ContentType="image/tif"/>
  <Default Extension="png" ContentType="image/p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core-properties" Target="docProps/core.xml"/><Relationship Id="rId3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36"/>
  </p:notesMasterIdLst>
  <p:handoutMasterIdLst>
    <p:handoutMasterId r:id="rId37"/>
  </p:handoutMasterIdLst>
  <p:sldIdLst>
    <p:sldId id="407" r:id="rId2"/>
    <p:sldId id="408" r:id="rId3"/>
    <p:sldId id="409" r:id="rId4"/>
    <p:sldId id="410" r:id="rId5"/>
    <p:sldId id="417" r:id="rId6"/>
    <p:sldId id="416" r:id="rId7"/>
    <p:sldId id="418" r:id="rId8"/>
    <p:sldId id="419" r:id="rId9"/>
    <p:sldId id="420" r:id="rId10"/>
    <p:sldId id="421" r:id="rId11"/>
    <p:sldId id="422" r:id="rId12"/>
    <p:sldId id="423" r:id="rId13"/>
    <p:sldId id="424" r:id="rId14"/>
    <p:sldId id="425" r:id="rId15"/>
    <p:sldId id="426" r:id="rId16"/>
    <p:sldId id="427" r:id="rId17"/>
    <p:sldId id="428" r:id="rId18"/>
    <p:sldId id="429" r:id="rId19"/>
    <p:sldId id="430" r:id="rId20"/>
    <p:sldId id="431" r:id="rId21"/>
    <p:sldId id="432" r:id="rId22"/>
    <p:sldId id="433" r:id="rId23"/>
    <p:sldId id="434" r:id="rId24"/>
    <p:sldId id="435" r:id="rId25"/>
    <p:sldId id="436" r:id="rId26"/>
    <p:sldId id="437" r:id="rId27"/>
    <p:sldId id="438" r:id="rId28"/>
    <p:sldId id="440" r:id="rId29"/>
    <p:sldId id="441" r:id="rId30"/>
    <p:sldId id="442" r:id="rId31"/>
    <p:sldId id="443" r:id="rId32"/>
    <p:sldId id="444" r:id="rId33"/>
    <p:sldId id="447" r:id="rId34"/>
    <p:sldId id="446" r:id="rId35"/>
  </p:sldIdLst>
  <p:sldSz cx="9144000" cy="6858000" type="screen4x3"/>
  <p:notesSz cx="6797675" cy="9926638"/>
  <p:custDataLst>
    <p:tags r:id="rId38"/>
  </p:custDataLst>
  <p:defaultTextStyle>
    <a:defPPr>
      <a:defRPr lang="en-US"/>
    </a:defPPr>
    <a:lvl1pPr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charset="0"/>
        <a:ea typeface="Arial" charset="0"/>
        <a:cs typeface="Arial" charset="0"/>
      </a:defRPr>
    </a:lvl1pPr>
    <a:lvl2pPr marL="4572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charset="0"/>
        <a:ea typeface="Arial" charset="0"/>
        <a:cs typeface="Arial" charset="0"/>
      </a:defRPr>
    </a:lvl2pPr>
    <a:lvl3pPr marL="9144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charset="0"/>
        <a:ea typeface="Arial" charset="0"/>
        <a:cs typeface="Arial" charset="0"/>
      </a:defRPr>
    </a:lvl3pPr>
    <a:lvl4pPr marL="13716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charset="0"/>
        <a:ea typeface="Arial" charset="0"/>
        <a:cs typeface="Arial" charset="0"/>
      </a:defRPr>
    </a:lvl4pPr>
    <a:lvl5pPr marL="18288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charset="0"/>
        <a:ea typeface="Arial" charset="0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charset="0"/>
        <a:ea typeface="Arial" charset="0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charset="0"/>
        <a:ea typeface="Arial" charset="0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charset="0"/>
        <a:ea typeface="Arial" charset="0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charset="0"/>
        <a:ea typeface="Arial" charset="0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677">
          <p15:clr>
            <a:srgbClr val="A4A3A4"/>
          </p15:clr>
        </p15:guide>
        <p15:guide id="2" pos="346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6">
          <p15:clr>
            <a:srgbClr val="A4A3A4"/>
          </p15:clr>
        </p15:guide>
        <p15:guide id="2" pos="214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00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6AAC"/>
    <a:srgbClr val="99CCFF"/>
    <a:srgbClr val="CBE9F2"/>
    <a:srgbClr val="3B3C3B"/>
    <a:srgbClr val="323232"/>
    <a:srgbClr val="C84226"/>
    <a:srgbClr val="B70D08"/>
    <a:srgbClr val="B72B0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052" autoAdjust="0"/>
    <p:restoredTop sz="87230" autoAdjust="0"/>
  </p:normalViewPr>
  <p:slideViewPr>
    <p:cSldViewPr snapToGrid="0" snapToObjects="1">
      <p:cViewPr varScale="1">
        <p:scale>
          <a:sx n="82" d="100"/>
          <a:sy n="82" d="100"/>
        </p:scale>
        <p:origin x="1184" y="168"/>
      </p:cViewPr>
      <p:guideLst>
        <p:guide orient="horz" pos="677"/>
        <p:guide pos="346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 snapToObjects="1">
      <p:cViewPr varScale="1">
        <p:scale>
          <a:sx n="52" d="100"/>
          <a:sy n="52" d="100"/>
        </p:scale>
        <p:origin x="-2988" y="-90"/>
      </p:cViewPr>
      <p:guideLst>
        <p:guide orient="horz" pos="3126"/>
        <p:guide pos="214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slide" Target="slides/slide27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30" Type="http://schemas.openxmlformats.org/officeDocument/2006/relationships/slide" Target="slides/slide29.xml"/><Relationship Id="rId31" Type="http://schemas.openxmlformats.org/officeDocument/2006/relationships/slide" Target="slides/slide30.xml"/><Relationship Id="rId32" Type="http://schemas.openxmlformats.org/officeDocument/2006/relationships/slide" Target="slides/slide31.xml"/><Relationship Id="rId9" Type="http://schemas.openxmlformats.org/officeDocument/2006/relationships/slide" Target="slides/slide8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33" Type="http://schemas.openxmlformats.org/officeDocument/2006/relationships/slide" Target="slides/slide32.xml"/><Relationship Id="rId34" Type="http://schemas.openxmlformats.org/officeDocument/2006/relationships/slide" Target="slides/slide33.xml"/><Relationship Id="rId35" Type="http://schemas.openxmlformats.org/officeDocument/2006/relationships/slide" Target="slides/slide34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37" Type="http://schemas.openxmlformats.org/officeDocument/2006/relationships/handoutMaster" Target="handoutMasters/handoutMaster1.xml"/><Relationship Id="rId38" Type="http://schemas.openxmlformats.org/officeDocument/2006/relationships/tags" Target="tags/tag1.xml"/><Relationship Id="rId39" Type="http://schemas.openxmlformats.org/officeDocument/2006/relationships/presProps" Target="presProps.xml"/><Relationship Id="rId40" Type="http://schemas.openxmlformats.org/officeDocument/2006/relationships/viewProps" Target="viewProps.xml"/><Relationship Id="rId41" Type="http://schemas.openxmlformats.org/officeDocument/2006/relationships/theme" Target="theme/theme1.xml"/><Relationship Id="rId42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n-GB"/>
  <c:roundedCorners val="0"/>
  <c:style val="2"/>
  <c:chart>
    <c:autoTitleDeleted val="1"/>
    <c:plotArea>
      <c:layout>
        <c:manualLayout>
          <c:layoutTarget val="inner"/>
          <c:xMode val="edge"/>
          <c:yMode val="edge"/>
          <c:x val="0.0830189"/>
          <c:y val="0.284052"/>
          <c:w val="0.877858"/>
          <c:h val="0.609858"/>
        </c:manualLayout>
      </c:layout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Impressions</c:v>
                </c:pt>
              </c:strCache>
            </c:strRef>
          </c:tx>
          <c:spPr>
            <a:ln w="50800" cap="flat">
              <a:solidFill>
                <a:srgbClr val="51A7F9"/>
              </a:solidFill>
              <a:prstDash val="solid"/>
              <a:miter lim="400000"/>
            </a:ln>
            <a:effectLst/>
          </c:spPr>
          <c:marker>
            <c:symbol val="circle"/>
            <c:size val="10"/>
            <c:spPr>
              <a:solidFill>
                <a:srgbClr val="FFFFFF"/>
              </a:solidFill>
              <a:ln w="50800" cap="flat">
                <a:solidFill>
                  <a:srgbClr val="51A7F9"/>
                </a:solidFill>
                <a:prstDash val="solid"/>
                <a:miter lim="400000"/>
              </a:ln>
              <a:effectLst/>
            </c:spPr>
          </c:marker>
          <c:cat>
            <c:strRef>
              <c:f>Sheet1!$A$2:$A$18</c:f>
              <c:strCache>
                <c:ptCount val="17"/>
                <c:pt idx="0">
                  <c:v>September</c:v>
                </c:pt>
                <c:pt idx="1">
                  <c:v>October</c:v>
                </c:pt>
                <c:pt idx="2">
                  <c:v>November</c:v>
                </c:pt>
                <c:pt idx="3">
                  <c:v>December</c:v>
                </c:pt>
                <c:pt idx="4">
                  <c:v>January</c:v>
                </c:pt>
                <c:pt idx="5">
                  <c:v>February</c:v>
                </c:pt>
                <c:pt idx="6">
                  <c:v>March</c:v>
                </c:pt>
                <c:pt idx="7">
                  <c:v>April</c:v>
                </c:pt>
                <c:pt idx="8">
                  <c:v>May</c:v>
                </c:pt>
                <c:pt idx="9">
                  <c:v>June</c:v>
                </c:pt>
                <c:pt idx="10">
                  <c:v>July</c:v>
                </c:pt>
                <c:pt idx="11">
                  <c:v>August</c:v>
                </c:pt>
                <c:pt idx="12">
                  <c:v>September</c:v>
                </c:pt>
                <c:pt idx="13">
                  <c:v>October</c:v>
                </c:pt>
                <c:pt idx="14">
                  <c:v>November</c:v>
                </c:pt>
                <c:pt idx="15">
                  <c:v>December</c:v>
                </c:pt>
                <c:pt idx="16">
                  <c:v>January</c:v>
                </c:pt>
              </c:strCache>
            </c:strRef>
          </c:cat>
          <c:val>
            <c:numRef>
              <c:f>Sheet1!$B$2:$B$18</c:f>
              <c:numCache>
                <c:formatCode>General</c:formatCode>
                <c:ptCount val="17"/>
                <c:pt idx="0">
                  <c:v>7251.0</c:v>
                </c:pt>
                <c:pt idx="1">
                  <c:v>13700.0</c:v>
                </c:pt>
                <c:pt idx="2">
                  <c:v>24000.0</c:v>
                </c:pt>
                <c:pt idx="3">
                  <c:v>11400.0</c:v>
                </c:pt>
                <c:pt idx="4">
                  <c:v>14200.0</c:v>
                </c:pt>
                <c:pt idx="5">
                  <c:v>15500.0</c:v>
                </c:pt>
                <c:pt idx="6">
                  <c:v>15400.0</c:v>
                </c:pt>
                <c:pt idx="7">
                  <c:v>13400.0</c:v>
                </c:pt>
                <c:pt idx="8">
                  <c:v>16100.0</c:v>
                </c:pt>
                <c:pt idx="9">
                  <c:v>13900.0</c:v>
                </c:pt>
                <c:pt idx="10">
                  <c:v>34700.0</c:v>
                </c:pt>
                <c:pt idx="11">
                  <c:v>4961.0</c:v>
                </c:pt>
                <c:pt idx="12">
                  <c:v>8947.0</c:v>
                </c:pt>
                <c:pt idx="13">
                  <c:v>29800.0</c:v>
                </c:pt>
                <c:pt idx="14">
                  <c:v>28300.0</c:v>
                </c:pt>
                <c:pt idx="15">
                  <c:v>20000.0</c:v>
                </c:pt>
                <c:pt idx="16">
                  <c:v>23500.0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-2108982960"/>
        <c:axId val="-2108987888"/>
      </c:lineChart>
      <c:catAx>
        <c:axId val="-2108982960"/>
        <c:scaling>
          <c:orientation val="minMax"/>
        </c:scaling>
        <c:delete val="0"/>
        <c:axPos val="b"/>
        <c:numFmt formatCode="General" sourceLinked="0"/>
        <c:majorTickMark val="none"/>
        <c:minorTickMark val="none"/>
        <c:tickLblPos val="low"/>
        <c:spPr>
          <a:ln w="12700" cap="flat">
            <a:solidFill>
              <a:srgbClr val="000000"/>
            </a:solidFill>
            <a:prstDash val="solid"/>
            <a:miter lim="400000"/>
          </a:ln>
        </c:spPr>
        <c:txPr>
          <a:bodyPr rot="0"/>
          <a:lstStyle/>
          <a:p>
            <a:pPr>
              <a:defRPr sz="1000" b="0" i="0" u="none" strike="noStrike">
                <a:solidFill>
                  <a:srgbClr val="000000"/>
                </a:solidFill>
                <a:latin typeface="Helvetica"/>
              </a:defRPr>
            </a:pPr>
            <a:endParaRPr lang="en-US"/>
          </a:p>
        </c:txPr>
        <c:crossAx val="-2108987888"/>
        <c:crosses val="autoZero"/>
        <c:auto val="1"/>
        <c:lblAlgn val="ctr"/>
        <c:lblOffset val="100"/>
        <c:noMultiLvlLbl val="1"/>
      </c:catAx>
      <c:valAx>
        <c:axId val="-2108987888"/>
        <c:scaling>
          <c:orientation val="minMax"/>
        </c:scaling>
        <c:delete val="0"/>
        <c:axPos val="l"/>
        <c:majorGridlines>
          <c:spPr>
            <a:ln w="3175" cap="flat">
              <a:solidFill>
                <a:srgbClr val="B8B8B8"/>
              </a:solidFill>
              <a:prstDash val="solid"/>
              <a:miter lim="400000"/>
            </a:ln>
          </c:spPr>
        </c:majorGridlines>
        <c:numFmt formatCode="General" sourceLinked="0"/>
        <c:majorTickMark val="none"/>
        <c:minorTickMark val="none"/>
        <c:tickLblPos val="nextTo"/>
        <c:spPr>
          <a:ln w="12700" cap="flat">
            <a:noFill/>
            <a:prstDash val="solid"/>
            <a:miter lim="400000"/>
          </a:ln>
        </c:spPr>
        <c:txPr>
          <a:bodyPr rot="0"/>
          <a:lstStyle/>
          <a:p>
            <a:pPr>
              <a:defRPr sz="1000" b="0" i="0" u="none" strike="noStrike">
                <a:solidFill>
                  <a:srgbClr val="000000"/>
                </a:solidFill>
                <a:latin typeface="Helvetica"/>
              </a:defRPr>
            </a:pPr>
            <a:endParaRPr lang="en-US"/>
          </a:p>
        </c:txPr>
        <c:crossAx val="-2108982960"/>
        <c:crosses val="autoZero"/>
        <c:crossBetween val="midCat"/>
        <c:majorUnit val="10000.0"/>
        <c:minorUnit val="5000.0"/>
      </c:valAx>
      <c:spPr>
        <a:noFill/>
        <a:ln w="12700" cap="flat">
          <a:noFill/>
          <a:miter lim="400000"/>
        </a:ln>
        <a:effectLst/>
      </c:spPr>
    </c:plotArea>
    <c:legend>
      <c:legendPos val="t"/>
      <c:layout>
        <c:manualLayout>
          <c:xMode val="edge"/>
          <c:yMode val="edge"/>
          <c:x val="0.0643933"/>
          <c:y val="0.0"/>
          <c:w val="0.9"/>
          <c:h val="0.0974573"/>
        </c:manualLayout>
      </c:layout>
      <c:overlay val="1"/>
      <c:spPr>
        <a:noFill/>
        <a:ln w="12700" cap="flat">
          <a:noFill/>
          <a:miter lim="400000"/>
        </a:ln>
        <a:effectLst/>
      </c:spPr>
      <c:txPr>
        <a:bodyPr rot="0"/>
        <a:lstStyle/>
        <a:p>
          <a:pPr>
            <a:defRPr sz="1000" b="1" i="0" u="none" strike="noStrike">
              <a:solidFill>
                <a:srgbClr val="000000"/>
              </a:solidFill>
              <a:latin typeface="Helvetica"/>
            </a:defRPr>
          </a:pPr>
          <a:endParaRPr lang="en-US"/>
        </a:p>
      </c:txPr>
    </c:legend>
    <c:plotVisOnly val="1"/>
    <c:dispBlanksAs val="gap"/>
    <c:showDLblsOverMax val="1"/>
  </c:chart>
  <c:spPr>
    <a:noFill/>
    <a:ln>
      <a:noFill/>
    </a:ln>
    <a:effectLst/>
  </c:sp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n-GB"/>
  <c:roundedCorners val="0"/>
  <c:style val="2"/>
  <c:chart>
    <c:autoTitleDeleted val="1"/>
    <c:plotArea>
      <c:layout>
        <c:manualLayout>
          <c:layoutTarget val="inner"/>
          <c:xMode val="edge"/>
          <c:yMode val="edge"/>
          <c:x val="0.0573435"/>
          <c:y val="0.314019"/>
          <c:w val="0.904776"/>
          <c:h val="0.545394"/>
        </c:manualLayout>
      </c:layout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Tweets</c:v>
                </c:pt>
              </c:strCache>
            </c:strRef>
          </c:tx>
          <c:spPr>
            <a:ln w="50800" cap="flat">
              <a:solidFill>
                <a:srgbClr val="51A7F9"/>
              </a:solidFill>
              <a:prstDash val="solid"/>
              <a:miter lim="400000"/>
            </a:ln>
            <a:effectLst/>
          </c:spPr>
          <c:marker>
            <c:symbol val="circle"/>
            <c:size val="10"/>
            <c:spPr>
              <a:solidFill>
                <a:srgbClr val="FFFFFF"/>
              </a:solidFill>
              <a:ln w="50800" cap="flat">
                <a:solidFill>
                  <a:srgbClr val="51A7F9"/>
                </a:solidFill>
                <a:prstDash val="solid"/>
                <a:miter lim="400000"/>
              </a:ln>
              <a:effectLst/>
            </c:spPr>
          </c:marker>
          <c:cat>
            <c:strRef>
              <c:f>Sheet1!$A$2:$A$18</c:f>
              <c:strCache>
                <c:ptCount val="17"/>
                <c:pt idx="0">
                  <c:v>September</c:v>
                </c:pt>
                <c:pt idx="1">
                  <c:v>October</c:v>
                </c:pt>
                <c:pt idx="2">
                  <c:v>November</c:v>
                </c:pt>
                <c:pt idx="3">
                  <c:v>December</c:v>
                </c:pt>
                <c:pt idx="4">
                  <c:v>January</c:v>
                </c:pt>
                <c:pt idx="5">
                  <c:v>February</c:v>
                </c:pt>
                <c:pt idx="6">
                  <c:v>March</c:v>
                </c:pt>
                <c:pt idx="7">
                  <c:v>April</c:v>
                </c:pt>
                <c:pt idx="8">
                  <c:v>May</c:v>
                </c:pt>
                <c:pt idx="9">
                  <c:v>June</c:v>
                </c:pt>
                <c:pt idx="10">
                  <c:v>July</c:v>
                </c:pt>
                <c:pt idx="11">
                  <c:v>August</c:v>
                </c:pt>
                <c:pt idx="12">
                  <c:v>September</c:v>
                </c:pt>
                <c:pt idx="13">
                  <c:v>October</c:v>
                </c:pt>
                <c:pt idx="14">
                  <c:v>November</c:v>
                </c:pt>
                <c:pt idx="15">
                  <c:v>December</c:v>
                </c:pt>
                <c:pt idx="16">
                  <c:v>January</c:v>
                </c:pt>
              </c:strCache>
            </c:strRef>
          </c:cat>
          <c:val>
            <c:numRef>
              <c:f>Sheet1!$B$2:$B$18</c:f>
              <c:numCache>
                <c:formatCode>General</c:formatCode>
                <c:ptCount val="17"/>
                <c:pt idx="0">
                  <c:v>36.0</c:v>
                </c:pt>
                <c:pt idx="1">
                  <c:v>112.0</c:v>
                </c:pt>
                <c:pt idx="2">
                  <c:v>109.0</c:v>
                </c:pt>
                <c:pt idx="3">
                  <c:v>85.0</c:v>
                </c:pt>
                <c:pt idx="4">
                  <c:v>156.0</c:v>
                </c:pt>
                <c:pt idx="5">
                  <c:v>147.0</c:v>
                </c:pt>
                <c:pt idx="6">
                  <c:v>118.0</c:v>
                </c:pt>
                <c:pt idx="7">
                  <c:v>125.0</c:v>
                </c:pt>
                <c:pt idx="8">
                  <c:v>86.0</c:v>
                </c:pt>
                <c:pt idx="9">
                  <c:v>72.0</c:v>
                </c:pt>
                <c:pt idx="10">
                  <c:v>108.0</c:v>
                </c:pt>
                <c:pt idx="11">
                  <c:v>4.0</c:v>
                </c:pt>
                <c:pt idx="12">
                  <c:v>17.0</c:v>
                </c:pt>
                <c:pt idx="13">
                  <c:v>128.0</c:v>
                </c:pt>
                <c:pt idx="14">
                  <c:v>115.0</c:v>
                </c:pt>
                <c:pt idx="15">
                  <c:v>90.0</c:v>
                </c:pt>
                <c:pt idx="16">
                  <c:v>76.0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-2109726336"/>
        <c:axId val="-2108828624"/>
      </c:lineChart>
      <c:catAx>
        <c:axId val="-2109726336"/>
        <c:scaling>
          <c:orientation val="minMax"/>
        </c:scaling>
        <c:delete val="0"/>
        <c:axPos val="b"/>
        <c:numFmt formatCode="General" sourceLinked="0"/>
        <c:majorTickMark val="none"/>
        <c:minorTickMark val="none"/>
        <c:tickLblPos val="low"/>
        <c:spPr>
          <a:ln w="12700" cap="flat">
            <a:solidFill>
              <a:srgbClr val="000000"/>
            </a:solidFill>
            <a:prstDash val="solid"/>
            <a:miter lim="400000"/>
          </a:ln>
        </c:spPr>
        <c:txPr>
          <a:bodyPr rot="0"/>
          <a:lstStyle/>
          <a:p>
            <a:pPr>
              <a:defRPr sz="1000" b="0" i="0" u="none" strike="noStrike">
                <a:solidFill>
                  <a:srgbClr val="000000"/>
                </a:solidFill>
                <a:latin typeface="Helvetica"/>
              </a:defRPr>
            </a:pPr>
            <a:endParaRPr lang="en-US"/>
          </a:p>
        </c:txPr>
        <c:crossAx val="-2108828624"/>
        <c:crosses val="autoZero"/>
        <c:auto val="1"/>
        <c:lblAlgn val="ctr"/>
        <c:lblOffset val="100"/>
        <c:noMultiLvlLbl val="1"/>
      </c:catAx>
      <c:valAx>
        <c:axId val="-2108828624"/>
        <c:scaling>
          <c:orientation val="minMax"/>
        </c:scaling>
        <c:delete val="0"/>
        <c:axPos val="l"/>
        <c:majorGridlines>
          <c:spPr>
            <a:ln w="3175" cap="flat">
              <a:solidFill>
                <a:srgbClr val="B8B8B8"/>
              </a:solidFill>
              <a:prstDash val="solid"/>
              <a:miter lim="400000"/>
            </a:ln>
          </c:spPr>
        </c:majorGridlines>
        <c:numFmt formatCode="General" sourceLinked="0"/>
        <c:majorTickMark val="none"/>
        <c:minorTickMark val="none"/>
        <c:tickLblPos val="nextTo"/>
        <c:spPr>
          <a:ln w="12700" cap="flat">
            <a:noFill/>
            <a:prstDash val="solid"/>
            <a:miter lim="400000"/>
          </a:ln>
        </c:spPr>
        <c:txPr>
          <a:bodyPr rot="0"/>
          <a:lstStyle/>
          <a:p>
            <a:pPr>
              <a:defRPr sz="1000" b="0" i="0" u="none" strike="noStrike">
                <a:solidFill>
                  <a:srgbClr val="000000"/>
                </a:solidFill>
                <a:latin typeface="Helvetica"/>
              </a:defRPr>
            </a:pPr>
            <a:endParaRPr lang="en-US"/>
          </a:p>
        </c:txPr>
        <c:crossAx val="-2109726336"/>
        <c:crosses val="autoZero"/>
        <c:crossBetween val="midCat"/>
        <c:majorUnit val="40.0"/>
        <c:minorUnit val="20.0"/>
      </c:valAx>
      <c:spPr>
        <a:noFill/>
        <a:ln w="12700" cap="flat">
          <a:noFill/>
          <a:miter lim="400000"/>
        </a:ln>
        <a:effectLst/>
      </c:spPr>
    </c:plotArea>
    <c:legend>
      <c:legendPos val="t"/>
      <c:layout>
        <c:manualLayout>
          <c:xMode val="edge"/>
          <c:yMode val="edge"/>
          <c:x val="0.0504895"/>
          <c:y val="0.0"/>
          <c:w val="0.9"/>
          <c:h val="0.124164"/>
        </c:manualLayout>
      </c:layout>
      <c:overlay val="1"/>
      <c:spPr>
        <a:noFill/>
        <a:ln w="12700" cap="flat">
          <a:noFill/>
          <a:miter lim="400000"/>
        </a:ln>
        <a:effectLst/>
      </c:spPr>
      <c:txPr>
        <a:bodyPr rot="0"/>
        <a:lstStyle/>
        <a:p>
          <a:pPr>
            <a:defRPr sz="1000" b="1" i="0" u="none" strike="noStrike">
              <a:solidFill>
                <a:srgbClr val="000000"/>
              </a:solidFill>
              <a:latin typeface="Helvetica"/>
            </a:defRPr>
          </a:pPr>
          <a:endParaRPr lang="en-US"/>
        </a:p>
      </c:txPr>
    </c:legend>
    <c:plotVisOnly val="1"/>
    <c:dispBlanksAs val="gap"/>
    <c:showDLblsOverMax val="1"/>
  </c:chart>
  <c:spPr>
    <a:noFill/>
    <a:ln>
      <a:noFill/>
    </a:ln>
    <a:effectLst/>
  </c:spPr>
  <c:externalData r:id="rId1">
    <c:autoUpdate val="0"/>
  </c:externalData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wrap="square" lIns="91723" tIns="45862" rIns="91723" bIns="45862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endParaRPr lang="en-GB" alt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wrap="square" lIns="91723" tIns="45862" rIns="91723" bIns="45862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fld id="{414F065E-69D8-A14B-A3E2-374EE0D156E2}" type="datetimeFigureOut">
              <a:rPr lang="en-GB" altLang="en-US"/>
              <a:pPr/>
              <a:t>14/12/2016</a:t>
            </a:fld>
            <a:endParaRPr lang="en-GB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163"/>
            <a:ext cx="2946400" cy="496887"/>
          </a:xfrm>
          <a:prstGeom prst="rect">
            <a:avLst/>
          </a:prstGeom>
        </p:spPr>
        <p:txBody>
          <a:bodyPr vert="horz" wrap="square" lIns="91723" tIns="45862" rIns="91723" bIns="45862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endParaRPr lang="en-GB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</p:spPr>
        <p:txBody>
          <a:bodyPr vert="horz" wrap="square" lIns="91723" tIns="45862" rIns="91723" bIns="45862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fld id="{BD824934-D59A-054B-927B-0FB89B244B5E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823775654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wrap="square" lIns="91723" tIns="45862" rIns="91723" bIns="45862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endParaRPr lang="en-GB" alt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wrap="square" lIns="91723" tIns="45862" rIns="91723" bIns="45862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fld id="{2CCA2E95-F4FA-CA45-B36C-E2A4C4CBD9DE}" type="datetimeFigureOut">
              <a:rPr lang="en-GB" altLang="en-US"/>
              <a:pPr/>
              <a:t>14/12/2016</a:t>
            </a:fld>
            <a:endParaRPr lang="en-GB" alt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9163" y="746125"/>
            <a:ext cx="4959350" cy="3721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723" tIns="45862" rIns="91723" bIns="45862" rtlCol="0" anchor="ctr"/>
          <a:lstStyle/>
          <a:p>
            <a:pPr lvl="0"/>
            <a:endParaRPr lang="en-GB" noProof="0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450" y="4714875"/>
            <a:ext cx="5438775" cy="4465638"/>
          </a:xfrm>
          <a:prstGeom prst="rect">
            <a:avLst/>
          </a:prstGeom>
        </p:spPr>
        <p:txBody>
          <a:bodyPr vert="horz" lIns="91723" tIns="45862" rIns="91723" bIns="45862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163"/>
            <a:ext cx="2946400" cy="496887"/>
          </a:xfrm>
          <a:prstGeom prst="rect">
            <a:avLst/>
          </a:prstGeom>
        </p:spPr>
        <p:txBody>
          <a:bodyPr vert="horz" wrap="square" lIns="91723" tIns="45862" rIns="91723" bIns="45862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endParaRPr lang="en-GB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</p:spPr>
        <p:txBody>
          <a:bodyPr vert="horz" wrap="square" lIns="91723" tIns="45862" rIns="91723" bIns="45862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fld id="{0FF55F25-B2FF-204C-B7F2-BD32A128F0C4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03906717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8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1410983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Relationship Id="rId3" Type="http://schemas.openxmlformats.org/officeDocument/2006/relationships/image" Target="../media/image2.png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png"/><Relationship Id="rId3" Type="http://schemas.openxmlformats.org/officeDocument/2006/relationships/image" Target="../media/image2.png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4.png"/><Relationship Id="rId3" Type="http://schemas.openxmlformats.org/officeDocument/2006/relationships/image" Target="../media/image2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4" Type="http://schemas.openxmlformats.org/officeDocument/2006/relationships/image" Target="../media/image7.png"/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5.jpeg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8.png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9.jpeg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lIns="130055" tIns="65028" rIns="130055" bIns="65028"/>
          <a:lstStyle>
            <a:lvl1pPr>
              <a:defRPr/>
            </a:lvl1pPr>
          </a:lstStyle>
          <a:p>
            <a:fld id="{91FB8C84-C0BE-9146-B6A9-E0D839FB5950}" type="datetimeFigureOut">
              <a:rPr lang="en-US" altLang="en-US"/>
              <a:pPr/>
              <a:t>12/14/16</a:t>
            </a:fld>
            <a:endParaRPr lang="en-GB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lIns="130055" tIns="65028" rIns="130055" bIns="65028"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2AA31DC-04E3-0045-907B-E627817C5CF1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6568615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_Gre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4"/>
          <p:cNvSpPr/>
          <p:nvPr userDrawn="1"/>
        </p:nvSpPr>
        <p:spPr>
          <a:xfrm>
            <a:off x="8531225" y="6484938"/>
            <a:ext cx="206375" cy="204787"/>
          </a:xfrm>
          <a:prstGeom prst="ellipse">
            <a:avLst/>
          </a:prstGeom>
          <a:solidFill>
            <a:schemeClr val="accent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9pPr>
          </a:lstStyle>
          <a:p>
            <a:pPr algn="ctr" eaLnBrk="1" hangingPunct="1"/>
            <a:endParaRPr lang="en-GB" altLang="en-US">
              <a:solidFill>
                <a:srgbClr val="FFFFFF"/>
              </a:solidFill>
            </a:endParaRPr>
          </a:p>
        </p:txBody>
      </p:sp>
      <p:pic>
        <p:nvPicPr>
          <p:cNvPr id="6" name="Picture 7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43738" y="0"/>
            <a:ext cx="2100262" cy="2090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8" descr="OU ICON.png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26438" y="255588"/>
            <a:ext cx="533400" cy="623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8" name="Straight Connector 7"/>
          <p:cNvCxnSpPr/>
          <p:nvPr userDrawn="1"/>
        </p:nvCxnSpPr>
        <p:spPr>
          <a:xfrm>
            <a:off x="500063" y="893763"/>
            <a:ext cx="6330950" cy="0"/>
          </a:xfrm>
          <a:prstGeom prst="line">
            <a:avLst/>
          </a:prstGeom>
          <a:ln w="38100" cap="rnd">
            <a:solidFill>
              <a:schemeClr val="accent6"/>
            </a:solidFill>
            <a:prstDash val="sysDot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1" name="Title 1"/>
          <p:cNvSpPr>
            <a:spLocks noGrp="1"/>
          </p:cNvSpPr>
          <p:nvPr>
            <p:ph type="title"/>
          </p:nvPr>
        </p:nvSpPr>
        <p:spPr>
          <a:xfrm>
            <a:off x="503236" y="293043"/>
            <a:ext cx="6687665" cy="581174"/>
          </a:xfrm>
        </p:spPr>
        <p:txBody>
          <a:bodyPr/>
          <a:lstStyle>
            <a:lvl1pPr>
              <a:defRPr>
                <a:solidFill>
                  <a:schemeClr val="accent6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13" name="Subtitle 2"/>
          <p:cNvSpPr>
            <a:spLocks noGrp="1"/>
          </p:cNvSpPr>
          <p:nvPr>
            <p:ph type="subTitle" idx="13"/>
          </p:nvPr>
        </p:nvSpPr>
        <p:spPr>
          <a:xfrm>
            <a:off x="506957" y="1087056"/>
            <a:ext cx="6685086" cy="395173"/>
          </a:xfrm>
        </p:spPr>
        <p:txBody>
          <a:bodyPr>
            <a:sp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968">
                <a:solidFill>
                  <a:schemeClr val="tx1"/>
                </a:solidFill>
              </a:defRPr>
            </a:lvl1pPr>
            <a:lvl2pPr marL="45707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15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23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31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39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247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19955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662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 dirty="0"/>
          </a:p>
        </p:txBody>
      </p:sp>
      <p:sp>
        <p:nvSpPr>
          <p:cNvPr id="14" name="Content Placeholder 2"/>
          <p:cNvSpPr>
            <a:spLocks noGrp="1"/>
          </p:cNvSpPr>
          <p:nvPr>
            <p:ph idx="1"/>
          </p:nvPr>
        </p:nvSpPr>
        <p:spPr>
          <a:xfrm>
            <a:off x="506956" y="1915050"/>
            <a:ext cx="8139757" cy="4373902"/>
          </a:xfrm>
        </p:spPr>
        <p:txBody>
          <a:bodyPr/>
          <a:lstStyle>
            <a:lvl1pPr>
              <a:buClr>
                <a:schemeClr val="accent6"/>
              </a:buClr>
              <a:defRPr/>
            </a:lvl1pPr>
            <a:lvl2pPr>
              <a:buClr>
                <a:schemeClr val="accent6"/>
              </a:buClr>
              <a:defRPr/>
            </a:lvl2pPr>
            <a:lvl3pPr>
              <a:buClr>
                <a:schemeClr val="accent6"/>
              </a:buClr>
              <a:defRPr/>
            </a:lvl3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4"/>
          </p:nvPr>
        </p:nvSpPr>
        <p:spPr>
          <a:xfrm>
            <a:off x="8462963" y="6399213"/>
            <a:ext cx="354012" cy="365125"/>
          </a:xfrm>
        </p:spPr>
        <p:txBody>
          <a:bodyPr lIns="130055" tIns="65028" rIns="130055" bIns="65028"/>
          <a:lstStyle>
            <a:lvl1pPr algn="ctr">
              <a:defRPr sz="700">
                <a:solidFill>
                  <a:srgbClr val="FFFFFF"/>
                </a:solidFill>
              </a:defRPr>
            </a:lvl1pPr>
          </a:lstStyle>
          <a:p>
            <a:fld id="{ED52CBF3-0440-F94E-BD7C-ED65F830E4B7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8063605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_Blu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4"/>
          <p:cNvSpPr/>
          <p:nvPr userDrawn="1"/>
        </p:nvSpPr>
        <p:spPr>
          <a:xfrm>
            <a:off x="8531225" y="6484938"/>
            <a:ext cx="206375" cy="204787"/>
          </a:xfrm>
          <a:prstGeom prst="ellipse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9pPr>
          </a:lstStyle>
          <a:p>
            <a:pPr algn="ctr" eaLnBrk="1" hangingPunct="1"/>
            <a:endParaRPr lang="en-GB" altLang="en-US">
              <a:solidFill>
                <a:srgbClr val="FFFFFF"/>
              </a:solidFill>
            </a:endParaRPr>
          </a:p>
        </p:txBody>
      </p:sp>
      <p:pic>
        <p:nvPicPr>
          <p:cNvPr id="6" name="Picture 7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43738" y="0"/>
            <a:ext cx="2100262" cy="2090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8" descr="OU ICON.png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26438" y="255588"/>
            <a:ext cx="533400" cy="623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8" name="Straight Connector 7"/>
          <p:cNvCxnSpPr/>
          <p:nvPr userDrawn="1"/>
        </p:nvCxnSpPr>
        <p:spPr>
          <a:xfrm>
            <a:off x="500063" y="893763"/>
            <a:ext cx="6330950" cy="0"/>
          </a:xfrm>
          <a:prstGeom prst="line">
            <a:avLst/>
          </a:prstGeom>
          <a:ln w="38100" cap="rnd">
            <a:solidFill>
              <a:schemeClr val="accent2"/>
            </a:solidFill>
            <a:prstDash val="sysDot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Subtitle 2"/>
          <p:cNvSpPr>
            <a:spLocks noGrp="1"/>
          </p:cNvSpPr>
          <p:nvPr>
            <p:ph type="subTitle" idx="13"/>
          </p:nvPr>
        </p:nvSpPr>
        <p:spPr>
          <a:xfrm>
            <a:off x="506957" y="1087056"/>
            <a:ext cx="6685086" cy="395173"/>
          </a:xfrm>
        </p:spPr>
        <p:txBody>
          <a:bodyPr>
            <a:sp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968">
                <a:solidFill>
                  <a:schemeClr val="tx1"/>
                </a:solidFill>
              </a:defRPr>
            </a:lvl1pPr>
            <a:lvl2pPr marL="45707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15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23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31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39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247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19955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662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 dirty="0"/>
          </a:p>
        </p:txBody>
      </p:sp>
      <p:sp>
        <p:nvSpPr>
          <p:cNvPr id="13" name="Title 1"/>
          <p:cNvSpPr>
            <a:spLocks noGrp="1"/>
          </p:cNvSpPr>
          <p:nvPr>
            <p:ph type="title"/>
          </p:nvPr>
        </p:nvSpPr>
        <p:spPr>
          <a:xfrm>
            <a:off x="503236" y="293043"/>
            <a:ext cx="6687665" cy="581174"/>
          </a:xfrm>
        </p:spPr>
        <p:txBody>
          <a:bodyPr/>
          <a:lstStyle>
            <a:lvl1pPr>
              <a:defRPr>
                <a:solidFill>
                  <a:srgbClr val="0B55A8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14" name="Content Placeholder 2"/>
          <p:cNvSpPr>
            <a:spLocks noGrp="1"/>
          </p:cNvSpPr>
          <p:nvPr>
            <p:ph idx="1"/>
          </p:nvPr>
        </p:nvSpPr>
        <p:spPr>
          <a:xfrm>
            <a:off x="506956" y="1915050"/>
            <a:ext cx="8139757" cy="4373902"/>
          </a:xfrm>
        </p:spPr>
        <p:txBody>
          <a:bodyPr/>
          <a:lstStyle>
            <a:lvl1pPr>
              <a:buClr>
                <a:schemeClr val="accent2"/>
              </a:buClr>
              <a:defRPr/>
            </a:lvl1pPr>
            <a:lvl2pPr>
              <a:buClr>
                <a:schemeClr val="accent2"/>
              </a:buClr>
              <a:defRPr/>
            </a:lvl2pPr>
            <a:lvl3pPr>
              <a:buClr>
                <a:schemeClr val="accent2"/>
              </a:buClr>
              <a:defRPr/>
            </a:lvl3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4"/>
          </p:nvPr>
        </p:nvSpPr>
        <p:spPr>
          <a:xfrm>
            <a:off x="8462963" y="6399213"/>
            <a:ext cx="354012" cy="365125"/>
          </a:xfrm>
        </p:spPr>
        <p:txBody>
          <a:bodyPr lIns="130055" tIns="65028" rIns="130055" bIns="65028"/>
          <a:lstStyle>
            <a:lvl1pPr algn="ctr">
              <a:defRPr sz="700">
                <a:solidFill>
                  <a:srgbClr val="FFFFFF"/>
                </a:solidFill>
              </a:defRPr>
            </a:lvl1pPr>
          </a:lstStyle>
          <a:p>
            <a:fld id="{E05ED001-B495-0B4C-870A-A6A689341076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5257487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_re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4"/>
          <p:cNvSpPr/>
          <p:nvPr userDrawn="1"/>
        </p:nvSpPr>
        <p:spPr>
          <a:xfrm>
            <a:off x="8531225" y="6484938"/>
            <a:ext cx="206375" cy="204787"/>
          </a:xfrm>
          <a:prstGeom prst="ellipse">
            <a:avLst/>
          </a:prstGeom>
          <a:solidFill>
            <a:schemeClr val="accent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9pPr>
          </a:lstStyle>
          <a:p>
            <a:pPr algn="ctr" eaLnBrk="1" hangingPunct="1"/>
            <a:endParaRPr lang="en-GB" altLang="en-US">
              <a:solidFill>
                <a:srgbClr val="FFFFFF"/>
              </a:solidFill>
            </a:endParaRPr>
          </a:p>
        </p:txBody>
      </p:sp>
      <p:pic>
        <p:nvPicPr>
          <p:cNvPr id="6" name="Picture 7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43738" y="0"/>
            <a:ext cx="2100262" cy="2090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8" descr="OU ICON.png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26438" y="255588"/>
            <a:ext cx="533400" cy="623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8" name="Straight Connector 7"/>
          <p:cNvCxnSpPr/>
          <p:nvPr userDrawn="1"/>
        </p:nvCxnSpPr>
        <p:spPr>
          <a:xfrm>
            <a:off x="500063" y="893763"/>
            <a:ext cx="6330950" cy="0"/>
          </a:xfrm>
          <a:prstGeom prst="line">
            <a:avLst/>
          </a:prstGeom>
          <a:ln w="38100" cap="rnd">
            <a:solidFill>
              <a:schemeClr val="accent3"/>
            </a:solidFill>
            <a:prstDash val="sysDot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1" name="Title 1"/>
          <p:cNvSpPr>
            <a:spLocks noGrp="1"/>
          </p:cNvSpPr>
          <p:nvPr>
            <p:ph type="title"/>
          </p:nvPr>
        </p:nvSpPr>
        <p:spPr>
          <a:xfrm>
            <a:off x="503236" y="293043"/>
            <a:ext cx="6687665" cy="581174"/>
          </a:xfrm>
        </p:spPr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13" name="Subtitle 2"/>
          <p:cNvSpPr>
            <a:spLocks noGrp="1"/>
          </p:cNvSpPr>
          <p:nvPr>
            <p:ph type="subTitle" idx="13"/>
          </p:nvPr>
        </p:nvSpPr>
        <p:spPr>
          <a:xfrm>
            <a:off x="506957" y="1087056"/>
            <a:ext cx="6685086" cy="395173"/>
          </a:xfrm>
        </p:spPr>
        <p:txBody>
          <a:bodyPr>
            <a:sp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968">
                <a:solidFill>
                  <a:schemeClr val="tx1"/>
                </a:solidFill>
              </a:defRPr>
            </a:lvl1pPr>
            <a:lvl2pPr marL="45707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15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23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31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39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247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19955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662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 dirty="0"/>
          </a:p>
        </p:txBody>
      </p:sp>
      <p:sp>
        <p:nvSpPr>
          <p:cNvPr id="14" name="Content Placeholder 2"/>
          <p:cNvSpPr>
            <a:spLocks noGrp="1"/>
          </p:cNvSpPr>
          <p:nvPr>
            <p:ph idx="1"/>
          </p:nvPr>
        </p:nvSpPr>
        <p:spPr>
          <a:xfrm>
            <a:off x="506956" y="1915050"/>
            <a:ext cx="8139757" cy="4373902"/>
          </a:xfrm>
        </p:spPr>
        <p:txBody>
          <a:bodyPr/>
          <a:lstStyle>
            <a:lvl1pPr>
              <a:buClr>
                <a:schemeClr val="accent3"/>
              </a:buClr>
              <a:defRPr/>
            </a:lvl1pPr>
            <a:lvl2pPr>
              <a:buClr>
                <a:schemeClr val="accent3"/>
              </a:buClr>
              <a:defRPr/>
            </a:lvl2pPr>
            <a:lvl3pPr>
              <a:buClr>
                <a:schemeClr val="accent3"/>
              </a:buClr>
              <a:defRPr/>
            </a:lvl3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4"/>
          </p:nvPr>
        </p:nvSpPr>
        <p:spPr>
          <a:xfrm>
            <a:off x="8462963" y="6399213"/>
            <a:ext cx="354012" cy="365125"/>
          </a:xfrm>
        </p:spPr>
        <p:txBody>
          <a:bodyPr lIns="130055" tIns="65028" rIns="130055" bIns="65028"/>
          <a:lstStyle>
            <a:lvl1pPr algn="ctr">
              <a:defRPr sz="700">
                <a:solidFill>
                  <a:srgbClr val="FFFFFF"/>
                </a:solidFill>
              </a:defRPr>
            </a:lvl1pPr>
          </a:lstStyle>
          <a:p>
            <a:fld id="{87EDE633-FFED-304E-8637-2BC06459F6F0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5112990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1_Title Slide on 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02_backTitle.jp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5" name="Straight Connector 4"/>
          <p:cNvCxnSpPr/>
          <p:nvPr userDrawn="1"/>
        </p:nvCxnSpPr>
        <p:spPr>
          <a:xfrm>
            <a:off x="371475" y="5300663"/>
            <a:ext cx="5586413" cy="0"/>
          </a:xfrm>
          <a:prstGeom prst="line">
            <a:avLst/>
          </a:prstGeom>
          <a:ln w="38100" cap="rnd">
            <a:solidFill>
              <a:srgbClr val="FFFFFF"/>
            </a:solidFill>
            <a:prstDash val="sysDot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6" name="Picture 8" descr="lifeChanging.emf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125" y="6127750"/>
            <a:ext cx="1519238" cy="352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9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66075" y="266700"/>
            <a:ext cx="909638" cy="622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72753" y="2756180"/>
            <a:ext cx="5584371" cy="2397097"/>
          </a:xfrm>
        </p:spPr>
        <p:txBody>
          <a:bodyPr anchor="b"/>
          <a:lstStyle>
            <a:lvl1pPr>
              <a:lnSpc>
                <a:spcPts val="3515"/>
              </a:lnSpc>
              <a:defRPr sz="3093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72752" y="5386173"/>
            <a:ext cx="5602786" cy="416909"/>
          </a:xfrm>
        </p:spPr>
        <p:txBody>
          <a:bodyPr>
            <a:sp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109">
                <a:solidFill>
                  <a:srgbClr val="FFFFFF"/>
                </a:solidFill>
              </a:defRPr>
            </a:lvl1pPr>
            <a:lvl2pPr marL="45707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15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23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31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39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247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19955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662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132167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OU_master_logo.pn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3488" y="588963"/>
            <a:ext cx="1187450" cy="833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6999890" cy="1143000"/>
          </a:xfrm>
        </p:spPr>
        <p:txBody>
          <a:bodyPr/>
          <a:lstStyle>
            <a:lvl1pPr>
              <a:defRPr b="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</p:spPr>
        <p:txBody>
          <a:bodyPr>
            <a:normAutofit/>
          </a:bodyPr>
          <a:lstStyle>
            <a:lvl1pPr marL="0" indent="0">
              <a:buClr>
                <a:srgbClr val="006AAC"/>
              </a:buClr>
              <a:buFont typeface="Arial"/>
              <a:buNone/>
              <a:defRPr lang="en-GB" sz="2000" b="0" kern="1200" dirty="0" smtClean="0">
                <a:solidFill>
                  <a:srgbClr val="3B3C3B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  <a:lvl2pPr marL="342900" indent="-342900">
              <a:buClr>
                <a:srgbClr val="006AAC"/>
              </a:buClr>
              <a:buFont typeface="Arial"/>
              <a:buChar char="•"/>
              <a:defRPr sz="1600">
                <a:solidFill>
                  <a:srgbClr val="3B3C3B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342900" indent="-342900">
              <a:buClr>
                <a:srgbClr val="006AAC"/>
              </a:buClr>
              <a:buFont typeface="Arial" panose="020B0604020202020204" pitchFamily="34" charset="0"/>
              <a:buChar char="•"/>
              <a:defRPr sz="2000">
                <a:solidFill>
                  <a:srgbClr val="3B3C3B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342900" indent="-342900">
              <a:buClr>
                <a:srgbClr val="006AAC"/>
              </a:buClr>
              <a:buFont typeface="Arial"/>
              <a:buChar char="•"/>
              <a:defRPr sz="2000">
                <a:solidFill>
                  <a:srgbClr val="3B3C3B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12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5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94E35D38-D3A9-DC47-97DF-BD72AE4A32F3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7491614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vider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175"/>
            <a:ext cx="9144000" cy="685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Oval 4"/>
          <p:cNvSpPr/>
          <p:nvPr userDrawn="1"/>
        </p:nvSpPr>
        <p:spPr>
          <a:xfrm>
            <a:off x="8531225" y="6484938"/>
            <a:ext cx="206375" cy="204787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9pPr>
          </a:lstStyle>
          <a:p>
            <a:pPr algn="ctr" eaLnBrk="1" hangingPunct="1"/>
            <a:endParaRPr lang="en-GB" altLang="en-US">
              <a:solidFill>
                <a:srgbClr val="FFFFFF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0371" y="2486470"/>
            <a:ext cx="6130822" cy="990015"/>
          </a:xfrm>
        </p:spPr>
        <p:txBody>
          <a:bodyPr wrap="square" anchor="b">
            <a:spAutoFit/>
          </a:bodyPr>
          <a:lstStyle>
            <a:lvl1pPr algn="ctr">
              <a:lnSpc>
                <a:spcPts val="3515"/>
              </a:lnSpc>
              <a:defRPr sz="4112" baseline="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0371" y="3766571"/>
            <a:ext cx="6140029" cy="416909"/>
          </a:xfrm>
        </p:spPr>
        <p:txBody>
          <a:bodyPr>
            <a:sp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109">
                <a:solidFill>
                  <a:srgbClr val="FFFFFF"/>
                </a:solidFill>
              </a:defRPr>
            </a:lvl1pPr>
            <a:lvl2pPr marL="45707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15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23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31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39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247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19955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662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0"/>
          </p:nvPr>
        </p:nvSpPr>
        <p:spPr>
          <a:xfrm>
            <a:off x="8462963" y="6399213"/>
            <a:ext cx="354012" cy="365125"/>
          </a:xfrm>
        </p:spPr>
        <p:txBody>
          <a:bodyPr lIns="130055" tIns="65028" rIns="130055" bIns="65028"/>
          <a:lstStyle>
            <a:lvl1pPr algn="ctr">
              <a:defRPr sz="700">
                <a:solidFill>
                  <a:srgbClr val="FFFFFF"/>
                </a:solidFill>
              </a:defRPr>
            </a:lvl1pPr>
          </a:lstStyle>
          <a:p>
            <a:fld id="{CBBB1B10-4D26-3E42-A43A-CCB7766524E1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2533505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lIns="130055" tIns="65028" rIns="130055" bIns="65028"/>
          <a:lstStyle>
            <a:lvl1pPr>
              <a:defRPr/>
            </a:lvl1pPr>
          </a:lstStyle>
          <a:p>
            <a:fld id="{4B0725F9-2A23-0245-9E16-CFB5DC6EEDBB}" type="datetimeFigureOut">
              <a:rPr lang="en-US" altLang="en-US"/>
              <a:pPr/>
              <a:t>12/14/16</a:t>
            </a:fld>
            <a:endParaRPr lang="en-GB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lIns="130055" tIns="65028" rIns="130055" bIns="65028"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1947FD3-5A43-554E-9D56-7AA833597A28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960542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and Bod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Shape 25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26" name="Shape 26"/>
          <p:cNvSpPr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27" name="Shape 27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507132213"/>
      </p:ext>
    </p:extLst>
  </p:cSld>
  <p:clrMapOvr>
    <a:masterClrMapping/>
  </p:clrMapOvr>
  <p:transition spd="med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Shape 44"/>
          <p:cNvSpPr/>
          <p:nvPr/>
        </p:nvSpPr>
        <p:spPr>
          <a:xfrm>
            <a:off x="457200" y="6697678"/>
            <a:ext cx="8229600" cy="1"/>
          </a:xfrm>
          <a:prstGeom prst="line">
            <a:avLst/>
          </a:prstGeom>
          <a:ln w="50800">
            <a:solidFill>
              <a:srgbClr val="CFD4D4"/>
            </a:solidFill>
          </a:ln>
        </p:spPr>
        <p:txBody>
          <a:bodyPr lIns="45719" rIns="45719"/>
          <a:lstStyle/>
          <a:p>
            <a:endParaRPr/>
          </a:p>
        </p:txBody>
      </p:sp>
      <p:sp>
        <p:nvSpPr>
          <p:cNvPr id="45" name="Shape 45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r>
              <a:t>Title Text</a:t>
            </a:r>
          </a:p>
        </p:txBody>
      </p:sp>
      <p:sp>
        <p:nvSpPr>
          <p:cNvPr id="46" name="Shape 46"/>
          <p:cNvSpPr/>
          <p:nvPr/>
        </p:nvSpPr>
        <p:spPr>
          <a:xfrm>
            <a:off x="457200" y="1524000"/>
            <a:ext cx="8229600" cy="0"/>
          </a:xfrm>
          <a:prstGeom prst="line">
            <a:avLst/>
          </a:prstGeom>
          <a:ln w="50800">
            <a:solidFill>
              <a:schemeClr val="accent1"/>
            </a:solidFill>
          </a:ln>
        </p:spPr>
        <p:txBody>
          <a:bodyPr lIns="45719" rIns="45719"/>
          <a:lstStyle/>
          <a:p>
            <a:endParaRPr/>
          </a:p>
        </p:txBody>
      </p:sp>
      <p:sp>
        <p:nvSpPr>
          <p:cNvPr id="47" name="Shape 47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846921262"/>
      </p:ext>
    </p:extLst>
  </p:cSld>
  <p:clrMapOvr>
    <a:masterClrMapping/>
  </p:clrMapOvr>
  <p:transition spd="med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Shape 64"/>
          <p:cNvSpPr/>
          <p:nvPr/>
        </p:nvSpPr>
        <p:spPr>
          <a:xfrm>
            <a:off x="457200" y="6697678"/>
            <a:ext cx="8229600" cy="1"/>
          </a:xfrm>
          <a:prstGeom prst="line">
            <a:avLst/>
          </a:prstGeom>
          <a:ln w="50800">
            <a:solidFill>
              <a:srgbClr val="CFD4D4"/>
            </a:solidFill>
          </a:ln>
        </p:spPr>
        <p:txBody>
          <a:bodyPr lIns="45719" rIns="45719"/>
          <a:lstStyle/>
          <a:p>
            <a:endParaRPr/>
          </a:p>
        </p:txBody>
      </p:sp>
      <p:sp>
        <p:nvSpPr>
          <p:cNvPr id="65" name="Shape 65"/>
          <p:cNvSpPr/>
          <p:nvPr/>
        </p:nvSpPr>
        <p:spPr>
          <a:xfrm>
            <a:off x="457200" y="150853"/>
            <a:ext cx="8229600" cy="1"/>
          </a:xfrm>
          <a:prstGeom prst="line">
            <a:avLst/>
          </a:prstGeom>
          <a:ln w="50800">
            <a:solidFill>
              <a:srgbClr val="CFD4D4"/>
            </a:solidFill>
          </a:ln>
        </p:spPr>
        <p:txBody>
          <a:bodyPr lIns="45719" rIns="45719"/>
          <a:lstStyle/>
          <a:p>
            <a:endParaRPr/>
          </a:p>
        </p:txBody>
      </p:sp>
      <p:sp>
        <p:nvSpPr>
          <p:cNvPr id="66" name="Shape 66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655393560"/>
      </p:ext>
    </p:extLst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/>
              <a:t>Click to edit Master text styles</a:t>
            </a:r>
          </a:p>
          <a:p>
            <a:pPr lvl="1"/>
            <a:r>
              <a:rPr lang="en-GB" altLang="en-US"/>
              <a:t>Second level</a:t>
            </a:r>
          </a:p>
          <a:p>
            <a:pPr lvl="4"/>
            <a:r>
              <a:rPr lang="en-GB" altLang="en-US"/>
              <a:t>Third level</a:t>
            </a:r>
          </a:p>
          <a:p>
            <a:pPr lvl="4"/>
            <a:endParaRPr lang="en-GB" alt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solidFill>
                  <a:srgbClr val="919191"/>
                </a:solidFill>
              </a:defRPr>
            </a:lvl1pPr>
          </a:lstStyle>
          <a:p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eaLnBrk="1" hangingPunct="1">
              <a:defRPr sz="1200">
                <a:solidFill>
                  <a:srgbClr val="919191"/>
                </a:solidFill>
              </a:defRPr>
            </a:lvl1pPr>
          </a:lstStyle>
          <a:p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919191"/>
                </a:solidFill>
              </a:defRPr>
            </a:lvl1pPr>
          </a:lstStyle>
          <a:p>
            <a:fld id="{176855F1-984C-754F-BEB3-2A936A5C9736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59" r:id="rId1"/>
    <p:sldLayoutId id="2147483860" r:id="rId2"/>
    <p:sldLayoutId id="2147483861" r:id="rId3"/>
    <p:sldLayoutId id="2147483862" r:id="rId4"/>
    <p:sldLayoutId id="2147483863" r:id="rId5"/>
    <p:sldLayoutId id="2147483864" r:id="rId6"/>
    <p:sldLayoutId id="2147483865" r:id="rId7"/>
    <p:sldLayoutId id="2147483866" r:id="rId8"/>
    <p:sldLayoutId id="2147483867" r:id="rId9"/>
    <p:sldLayoutId id="2147483868" r:id="rId10"/>
    <p:sldLayoutId id="2147483869" r:id="rId11"/>
  </p:sldLayoutIdLst>
  <p:hf hdr="0" ftr="0" dt="0"/>
  <p:txStyles>
    <p:titleStyle>
      <a:lvl1pPr algn="l" defTabSz="457200" rtl="0" eaLnBrk="0" fontAlgn="base" hangingPunct="0">
        <a:lnSpc>
          <a:spcPts val="3838"/>
        </a:lnSpc>
        <a:spcBef>
          <a:spcPct val="0"/>
        </a:spcBef>
        <a:spcAft>
          <a:spcPct val="0"/>
        </a:spcAft>
        <a:defRPr sz="3200" kern="1200" spc="-50">
          <a:solidFill>
            <a:srgbClr val="006AAC"/>
          </a:solidFill>
          <a:latin typeface="Arial" panose="020B0604020202020204" pitchFamily="34" charset="0"/>
          <a:ea typeface="Arial" charset="0"/>
          <a:cs typeface="Arial" panose="020B0604020202020204" pitchFamily="34" charset="0"/>
        </a:defRPr>
      </a:lvl1pPr>
      <a:lvl2pPr algn="l" defTabSz="457200" rtl="0" eaLnBrk="0" fontAlgn="base" hangingPunct="0">
        <a:lnSpc>
          <a:spcPts val="3838"/>
        </a:lnSpc>
        <a:spcBef>
          <a:spcPct val="0"/>
        </a:spcBef>
        <a:spcAft>
          <a:spcPct val="0"/>
        </a:spcAft>
        <a:defRPr sz="3200">
          <a:solidFill>
            <a:srgbClr val="006AAC"/>
          </a:solidFill>
          <a:latin typeface="Arial" pitchFamily="34" charset="0"/>
          <a:ea typeface="Arial" charset="0"/>
          <a:cs typeface="Arial" pitchFamily="34" charset="0"/>
        </a:defRPr>
      </a:lvl2pPr>
      <a:lvl3pPr algn="l" defTabSz="457200" rtl="0" eaLnBrk="0" fontAlgn="base" hangingPunct="0">
        <a:lnSpc>
          <a:spcPts val="3838"/>
        </a:lnSpc>
        <a:spcBef>
          <a:spcPct val="0"/>
        </a:spcBef>
        <a:spcAft>
          <a:spcPct val="0"/>
        </a:spcAft>
        <a:defRPr sz="3200">
          <a:solidFill>
            <a:srgbClr val="006AAC"/>
          </a:solidFill>
          <a:latin typeface="Arial" pitchFamily="34" charset="0"/>
          <a:ea typeface="Arial" charset="0"/>
          <a:cs typeface="Arial" pitchFamily="34" charset="0"/>
        </a:defRPr>
      </a:lvl3pPr>
      <a:lvl4pPr algn="l" defTabSz="457200" rtl="0" eaLnBrk="0" fontAlgn="base" hangingPunct="0">
        <a:lnSpc>
          <a:spcPts val="3838"/>
        </a:lnSpc>
        <a:spcBef>
          <a:spcPct val="0"/>
        </a:spcBef>
        <a:spcAft>
          <a:spcPct val="0"/>
        </a:spcAft>
        <a:defRPr sz="3200">
          <a:solidFill>
            <a:srgbClr val="006AAC"/>
          </a:solidFill>
          <a:latin typeface="Arial" pitchFamily="34" charset="0"/>
          <a:ea typeface="Arial" charset="0"/>
          <a:cs typeface="Arial" pitchFamily="34" charset="0"/>
        </a:defRPr>
      </a:lvl4pPr>
      <a:lvl5pPr algn="l" defTabSz="457200" rtl="0" eaLnBrk="0" fontAlgn="base" hangingPunct="0">
        <a:lnSpc>
          <a:spcPts val="3838"/>
        </a:lnSpc>
        <a:spcBef>
          <a:spcPct val="0"/>
        </a:spcBef>
        <a:spcAft>
          <a:spcPct val="0"/>
        </a:spcAft>
        <a:defRPr sz="3200">
          <a:solidFill>
            <a:srgbClr val="006AAC"/>
          </a:solidFill>
          <a:latin typeface="Arial" pitchFamily="34" charset="0"/>
          <a:ea typeface="Arial" charset="0"/>
          <a:cs typeface="Arial" pitchFamily="34" charset="0"/>
        </a:defRPr>
      </a:lvl5pPr>
      <a:lvl6pPr marL="457200" algn="l" defTabSz="457200" rtl="0" fontAlgn="base">
        <a:lnSpc>
          <a:spcPts val="3838"/>
        </a:lnSpc>
        <a:spcBef>
          <a:spcPct val="0"/>
        </a:spcBef>
        <a:spcAft>
          <a:spcPct val="0"/>
        </a:spcAft>
        <a:defRPr sz="3200">
          <a:solidFill>
            <a:srgbClr val="006AAC"/>
          </a:solidFill>
          <a:latin typeface="Arial" pitchFamily="34" charset="0"/>
          <a:cs typeface="Arial" pitchFamily="34" charset="0"/>
        </a:defRPr>
      </a:lvl6pPr>
      <a:lvl7pPr marL="914400" algn="l" defTabSz="457200" rtl="0" fontAlgn="base">
        <a:lnSpc>
          <a:spcPts val="3838"/>
        </a:lnSpc>
        <a:spcBef>
          <a:spcPct val="0"/>
        </a:spcBef>
        <a:spcAft>
          <a:spcPct val="0"/>
        </a:spcAft>
        <a:defRPr sz="3200">
          <a:solidFill>
            <a:srgbClr val="006AAC"/>
          </a:solidFill>
          <a:latin typeface="Arial" pitchFamily="34" charset="0"/>
          <a:cs typeface="Arial" pitchFamily="34" charset="0"/>
        </a:defRPr>
      </a:lvl7pPr>
      <a:lvl8pPr marL="1371600" algn="l" defTabSz="457200" rtl="0" fontAlgn="base">
        <a:lnSpc>
          <a:spcPts val="3838"/>
        </a:lnSpc>
        <a:spcBef>
          <a:spcPct val="0"/>
        </a:spcBef>
        <a:spcAft>
          <a:spcPct val="0"/>
        </a:spcAft>
        <a:defRPr sz="3200">
          <a:solidFill>
            <a:srgbClr val="006AAC"/>
          </a:solidFill>
          <a:latin typeface="Arial" pitchFamily="34" charset="0"/>
          <a:cs typeface="Arial" pitchFamily="34" charset="0"/>
        </a:defRPr>
      </a:lvl8pPr>
      <a:lvl9pPr marL="1828800" algn="l" defTabSz="457200" rtl="0" fontAlgn="base">
        <a:lnSpc>
          <a:spcPts val="3838"/>
        </a:lnSpc>
        <a:spcBef>
          <a:spcPct val="0"/>
        </a:spcBef>
        <a:spcAft>
          <a:spcPct val="0"/>
        </a:spcAft>
        <a:defRPr sz="3200">
          <a:solidFill>
            <a:srgbClr val="006AAC"/>
          </a:solidFill>
          <a:latin typeface="Arial" pitchFamily="34" charset="0"/>
          <a:cs typeface="Arial" pitchFamily="34" charset="0"/>
        </a:defRPr>
      </a:lvl9pPr>
    </p:titleStyle>
    <p:bodyStyle>
      <a:lvl1pPr algn="l" defTabSz="457200" rtl="0" eaLnBrk="0" fontAlgn="base" hangingPunct="0">
        <a:spcBef>
          <a:spcPct val="20000"/>
        </a:spcBef>
        <a:spcAft>
          <a:spcPct val="0"/>
        </a:spcAft>
        <a:buClr>
          <a:srgbClr val="006AAC"/>
        </a:buClr>
        <a:buFont typeface="Arial" charset="0"/>
        <a:defRPr sz="2000" kern="1200">
          <a:solidFill>
            <a:srgbClr val="3B3C3B"/>
          </a:solidFill>
          <a:latin typeface="Arial" panose="020B0604020202020204" pitchFamily="34" charset="0"/>
          <a:ea typeface="Arial" charset="0"/>
          <a:cs typeface="Arial" panose="020B0604020202020204" pitchFamily="34" charset="0"/>
        </a:defRPr>
      </a:lvl1pPr>
      <a:lvl2pPr marL="342900" indent="-342900" algn="l" defTabSz="457200" rtl="0" eaLnBrk="0" fontAlgn="base" hangingPunct="0">
        <a:spcBef>
          <a:spcPct val="20000"/>
        </a:spcBef>
        <a:spcAft>
          <a:spcPct val="0"/>
        </a:spcAft>
        <a:buClr>
          <a:srgbClr val="006AAC"/>
        </a:buClr>
        <a:buFont typeface="Arial" charset="0"/>
        <a:buChar char="•"/>
        <a:defRPr sz="1600" kern="1200">
          <a:solidFill>
            <a:srgbClr val="3B3C3B"/>
          </a:solidFill>
          <a:latin typeface="Arial" panose="020B0604020202020204" pitchFamily="34" charset="0"/>
          <a:ea typeface="Arial" charset="0"/>
          <a:cs typeface="Arial" panose="020B0604020202020204" pitchFamily="34" charset="0"/>
        </a:defRPr>
      </a:lvl2pPr>
      <a:lvl3pPr algn="l" defTabSz="457200" rtl="0" eaLnBrk="0" fontAlgn="base" hangingPunct="0">
        <a:spcBef>
          <a:spcPct val="20000"/>
        </a:spcBef>
        <a:spcAft>
          <a:spcPct val="0"/>
        </a:spcAft>
        <a:buClr>
          <a:srgbClr val="006AAC"/>
        </a:buClr>
        <a:buFont typeface="Arial" charset="0"/>
        <a:defRPr sz="2000" kern="1200">
          <a:solidFill>
            <a:srgbClr val="3B3C3B"/>
          </a:solidFill>
          <a:latin typeface="Arial" panose="020B0604020202020204" pitchFamily="34" charset="0"/>
          <a:ea typeface="Arial" charset="0"/>
          <a:cs typeface="Arial" panose="020B0604020202020204" pitchFamily="34" charset="0"/>
        </a:defRPr>
      </a:lvl3pPr>
      <a:lvl4pPr marL="342900" indent="-342900" algn="l" defTabSz="457200" rtl="0" eaLnBrk="0" fontAlgn="base" hangingPunct="0">
        <a:spcBef>
          <a:spcPct val="20000"/>
        </a:spcBef>
        <a:spcAft>
          <a:spcPct val="0"/>
        </a:spcAft>
        <a:buClr>
          <a:srgbClr val="006AAC"/>
        </a:buClr>
        <a:buFont typeface="Arial" charset="0"/>
        <a:buChar char="•"/>
        <a:defRPr sz="2000" kern="1200">
          <a:solidFill>
            <a:srgbClr val="3B3C3B"/>
          </a:solidFill>
          <a:latin typeface="Arial" panose="020B0604020202020204" pitchFamily="34" charset="0"/>
          <a:ea typeface="Arial" charset="0"/>
          <a:cs typeface="Arial" panose="020B0604020202020204" pitchFamily="34" charset="0"/>
        </a:defRPr>
      </a:lvl4pPr>
      <a:lvl5pPr marL="701675" indent="-342900" algn="l" defTabSz="457200" rtl="0" eaLnBrk="0" fontAlgn="base" hangingPunct="0">
        <a:spcBef>
          <a:spcPct val="20000"/>
        </a:spcBef>
        <a:spcAft>
          <a:spcPct val="0"/>
        </a:spcAft>
        <a:buClr>
          <a:srgbClr val="006AAC"/>
        </a:buClr>
        <a:buFont typeface="Lucida Grande" charset="0"/>
        <a:buChar char="–"/>
        <a:defRPr sz="1200" kern="1200">
          <a:solidFill>
            <a:srgbClr val="3B3C3B"/>
          </a:solidFill>
          <a:latin typeface="Arial" panose="020B0604020202020204" pitchFamily="34" charset="0"/>
          <a:ea typeface="Arial" charset="0"/>
          <a:cs typeface="Arial" panose="020B0604020202020204" pitchFamily="34" charset="0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Relationship Id="rId2" Type="http://schemas.openxmlformats.org/officeDocument/2006/relationships/image" Target="../media/image10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Relationship Id="rId2" Type="http://schemas.openxmlformats.org/officeDocument/2006/relationships/image" Target="../media/image11.tif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Relationship Id="rId2" Type="http://schemas.openxmlformats.org/officeDocument/2006/relationships/image" Target="../media/image12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Relationship Id="rId2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Relationship Id="rId2" Type="http://schemas.openxmlformats.org/officeDocument/2006/relationships/image" Target="../media/image14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Relationship Id="rId2" Type="http://schemas.openxmlformats.org/officeDocument/2006/relationships/image" Target="../media/image15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Relationship Id="rId2" Type="http://schemas.openxmlformats.org/officeDocument/2006/relationships/image" Target="../media/image16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Relationship Id="rId2" Type="http://schemas.openxmlformats.org/officeDocument/2006/relationships/hyperlink" Target="http://gplus-to-rss.appspot.com/" TargetMode="External"/><Relationship Id="rId3" Type="http://schemas.openxmlformats.org/officeDocument/2006/relationships/image" Target="../media/image17.jpe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Relationship Id="rId2" Type="http://schemas.openxmlformats.org/officeDocument/2006/relationships/image" Target="../media/image18.jpe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Relationship Id="rId2" Type="http://schemas.openxmlformats.org/officeDocument/2006/relationships/image" Target="../media/image19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Relationship Id="rId2" Type="http://schemas.openxmlformats.org/officeDocument/2006/relationships/image" Target="../media/image20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Relationship Id="rId2" Type="http://schemas.openxmlformats.org/officeDocument/2006/relationships/image" Target="../media/image21.jpe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Relationship Id="rId2" Type="http://schemas.openxmlformats.org/officeDocument/2006/relationships/image" Target="../media/image22.pn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Relationship Id="rId2" Type="http://schemas.openxmlformats.org/officeDocument/2006/relationships/image" Target="../media/image23.pn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24.png"/></Relationships>
</file>

<file path=ppt/slides/_rels/slide19.xml.rels><?xml version="1.0" encoding="UTF-8" standalone="yes"?>
<Relationships xmlns="http://schemas.openxmlformats.org/package/2006/relationships"><Relationship Id="rId11" Type="http://schemas.openxmlformats.org/officeDocument/2006/relationships/image" Target="../media/image20.png"/><Relationship Id="rId12" Type="http://schemas.openxmlformats.org/officeDocument/2006/relationships/image" Target="../media/image23.png"/><Relationship Id="rId1" Type="http://schemas.openxmlformats.org/officeDocument/2006/relationships/slideLayout" Target="../slideLayouts/slideLayout10.xml"/><Relationship Id="rId2" Type="http://schemas.openxmlformats.org/officeDocument/2006/relationships/image" Target="../media/image17.jpeg"/><Relationship Id="rId3" Type="http://schemas.openxmlformats.org/officeDocument/2006/relationships/image" Target="../media/image16.png"/><Relationship Id="rId4" Type="http://schemas.openxmlformats.org/officeDocument/2006/relationships/image" Target="../media/image14.png"/><Relationship Id="rId5" Type="http://schemas.openxmlformats.org/officeDocument/2006/relationships/image" Target="../media/image25.jpeg"/><Relationship Id="rId6" Type="http://schemas.openxmlformats.org/officeDocument/2006/relationships/image" Target="../media/image26.jpeg"/><Relationship Id="rId7" Type="http://schemas.openxmlformats.org/officeDocument/2006/relationships/image" Target="../media/image18.jpeg"/><Relationship Id="rId8" Type="http://schemas.openxmlformats.org/officeDocument/2006/relationships/image" Target="../media/image15.jpeg"/><Relationship Id="rId9" Type="http://schemas.openxmlformats.org/officeDocument/2006/relationships/image" Target="../media/image27.png"/><Relationship Id="rId10" Type="http://schemas.openxmlformats.org/officeDocument/2006/relationships/image" Target="../media/image22.pn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Relationship Id="rId2" Type="http://schemas.openxmlformats.org/officeDocument/2006/relationships/image" Target="../media/image28.pn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Relationship Id="rId2" Type="http://schemas.openxmlformats.org/officeDocument/2006/relationships/image" Target="../media/image28.pn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Relationship Id="rId2" Type="http://schemas.openxmlformats.org/officeDocument/2006/relationships/image" Target="../media/image29.png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Relationship Id="rId2" Type="http://schemas.openxmlformats.org/officeDocument/2006/relationships/image" Target="../media/image29.pn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Relationship Id="rId2" Type="http://schemas.openxmlformats.org/officeDocument/2006/relationships/image" Target="../media/image30.png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Relationship Id="rId2" Type="http://schemas.openxmlformats.org/officeDocument/2006/relationships/image" Target="../media/image31.png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Relationship Id="rId2" Type="http://schemas.openxmlformats.org/officeDocument/2006/relationships/image" Target="../media/image32.png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Relationship Id="rId2" Type="http://schemas.openxmlformats.org/officeDocument/2006/relationships/image" Target="../media/image33.png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Relationship Id="rId2" Type="http://schemas.openxmlformats.org/officeDocument/2006/relationships/image" Target="../media/image34.png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Relationship Id="rId2" Type="http://schemas.openxmlformats.org/officeDocument/2006/relationships/image" Target="../media/image35.jpeg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Relationship Id="rId2" Type="http://schemas.openxmlformats.org/officeDocument/2006/relationships/chart" Target="../charts/chart1.xml"/><Relationship Id="rId3" Type="http://schemas.openxmlformats.org/officeDocument/2006/relationships/chart" Target="../charts/char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image" Target="../media/image3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Shape 75"/>
          <p:cNvSpPr>
            <a:spLocks noGrp="1"/>
          </p:cNvSpPr>
          <p:nvPr>
            <p:ph type="ctr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Teaching by Twitter</a:t>
            </a:r>
            <a:br/>
            <a:r>
              <a:rPr sz="3000" i="1"/>
              <a:t>Extending the classroom via Social Media?</a:t>
            </a:r>
          </a:p>
        </p:txBody>
      </p:sp>
      <p:sp>
        <p:nvSpPr>
          <p:cNvPr id="76" name="Shape 76"/>
          <p:cNvSpPr>
            <a:spLocks noGrp="1"/>
          </p:cNvSpPr>
          <p:nvPr>
            <p:ph type="subTitle" idx="1"/>
          </p:nvPr>
        </p:nvSpPr>
        <p:spPr>
          <a:xfrm>
            <a:off x="372752" y="5386173"/>
            <a:ext cx="5602786" cy="1018484"/>
          </a:xfrm>
          <a:prstGeom prst="rect">
            <a:avLst/>
          </a:prstGeom>
        </p:spPr>
        <p:txBody>
          <a:bodyPr/>
          <a:lstStyle/>
          <a:p>
            <a:r>
              <a:rPr dirty="0"/>
              <a:t>Andrew </a:t>
            </a:r>
            <a:r>
              <a:rPr dirty="0" smtClean="0"/>
              <a:t>Smith</a:t>
            </a:r>
            <a:endParaRPr lang="en-GB" dirty="0" smtClean="0"/>
          </a:p>
          <a:p>
            <a:r>
              <a:rPr lang="en-GB" sz="1600" b="1" dirty="0"/>
              <a:t>@</a:t>
            </a:r>
            <a:r>
              <a:rPr lang="en-GB" sz="1600" b="1" dirty="0" err="1"/>
              <a:t>OUCisco</a:t>
            </a:r>
            <a:r>
              <a:rPr lang="en-GB" sz="1600" b="1" dirty="0"/>
              <a:t> or @</a:t>
            </a:r>
            <a:r>
              <a:rPr lang="en-GB" sz="1600" b="1" dirty="0" err="1"/>
              <a:t>teraknor</a:t>
            </a:r>
            <a:endParaRPr lang="en-GB" sz="1600" b="1" dirty="0"/>
          </a:p>
          <a:p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8462841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Shape 78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Brief - who am I</a:t>
            </a:r>
          </a:p>
        </p:txBody>
      </p:sp>
      <p:sp>
        <p:nvSpPr>
          <p:cNvPr id="79" name="Shape 79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6052088" cy="4525963"/>
          </a:xfrm>
          <a:prstGeom prst="rect">
            <a:avLst/>
          </a:prstGeom>
        </p:spPr>
        <p:txBody>
          <a:bodyPr/>
          <a:lstStyle/>
          <a:p>
            <a:pPr marL="109727" defTabSz="877823">
              <a:buClr>
                <a:srgbClr val="000000"/>
              </a:buClr>
              <a:buSzPct val="100000"/>
              <a:defRPr sz="1727"/>
            </a:pPr>
            <a:r>
              <a:rPr b="1" dirty="0"/>
              <a:t>Senior Lecturer in Networking </a:t>
            </a:r>
            <a:r>
              <a:rPr lang="en-GB" b="1" dirty="0" smtClean="0"/>
              <a:t>- STEM</a:t>
            </a:r>
          </a:p>
          <a:p>
            <a:pPr marL="438911" indent="-329184" defTabSz="877823">
              <a:buClr>
                <a:srgbClr val="000000"/>
              </a:buClr>
              <a:buSzPct val="100000"/>
              <a:buFont typeface="Arial"/>
              <a:buChar char="●"/>
              <a:defRPr sz="1727"/>
            </a:pPr>
            <a:endParaRPr lang="en-GB" dirty="0"/>
          </a:p>
          <a:p>
            <a:pPr marL="109727" lvl="2" algn="r" defTabSz="877823">
              <a:buClr>
                <a:srgbClr val="000000"/>
              </a:buClr>
              <a:buSzPct val="100000"/>
              <a:defRPr sz="1727"/>
            </a:pPr>
            <a:r>
              <a:rPr lang="en-GB" sz="1800" dirty="0" smtClean="0"/>
              <a:t>W</a:t>
            </a:r>
            <a:r>
              <a:rPr sz="1800" dirty="0" err="1" smtClean="0"/>
              <a:t>ork</a:t>
            </a:r>
            <a:r>
              <a:rPr sz="1800" dirty="0" smtClean="0"/>
              <a:t> </a:t>
            </a:r>
            <a:r>
              <a:rPr sz="1800" dirty="0" err="1"/>
              <a:t>recognised</a:t>
            </a:r>
            <a:r>
              <a:rPr sz="1800" dirty="0"/>
              <a:t> by JISC in UK as one of UK Higher </a:t>
            </a:r>
            <a:r>
              <a:rPr sz="1800" dirty="0" smtClean="0"/>
              <a:t>Education’s </a:t>
            </a:r>
            <a:r>
              <a:rPr sz="1800" b="1" dirty="0"/>
              <a:t>top #50 </a:t>
            </a:r>
            <a:r>
              <a:rPr sz="1800" dirty="0"/>
              <a:t>Social Media Influencers</a:t>
            </a:r>
          </a:p>
          <a:p>
            <a:pPr indent="438911" defTabSz="877823">
              <a:defRPr sz="1727" i="1"/>
            </a:pPr>
            <a:endParaRPr dirty="0"/>
          </a:p>
          <a:p>
            <a:pPr marL="438911" indent="-329184" defTabSz="877823">
              <a:buClr>
                <a:srgbClr val="000000"/>
              </a:buClr>
              <a:buSzPct val="100000"/>
              <a:buFont typeface="Arial"/>
              <a:buChar char="●"/>
              <a:defRPr sz="1727"/>
            </a:pPr>
            <a:r>
              <a:rPr dirty="0"/>
              <a:t>I specialise in teaching Cisco CCNA and CCNP networking to undergraduate as well as postgraduate students as well as Security (CyberSecurity / Network Security / Digital Forensics </a:t>
            </a:r>
            <a:r>
              <a:rPr dirty="0" smtClean="0"/>
              <a:t>and Linux </a:t>
            </a:r>
            <a:endParaRPr lang="en-GB" dirty="0" smtClean="0"/>
          </a:p>
          <a:p>
            <a:pPr marL="438911" indent="-329184" defTabSz="877823">
              <a:buClr>
                <a:srgbClr val="000000"/>
              </a:buClr>
              <a:buSzPct val="100000"/>
              <a:buFont typeface="Arial"/>
              <a:buChar char="●"/>
              <a:defRPr sz="1727"/>
            </a:pPr>
            <a:r>
              <a:rPr dirty="0" smtClean="0"/>
              <a:t>I </a:t>
            </a:r>
            <a:r>
              <a:rPr dirty="0"/>
              <a:t>have been active in the </a:t>
            </a:r>
            <a:r>
              <a:rPr lang="en-GB" dirty="0" smtClean="0"/>
              <a:t>vocational computing </a:t>
            </a:r>
            <a:r>
              <a:rPr dirty="0" smtClean="0"/>
              <a:t>academic </a:t>
            </a:r>
            <a:r>
              <a:rPr dirty="0"/>
              <a:t>communities for too long to be polite</a:t>
            </a:r>
          </a:p>
          <a:p>
            <a:pPr marL="438911" indent="-329184" defTabSz="877823">
              <a:buClr>
                <a:srgbClr val="000000"/>
              </a:buClr>
              <a:buSzPct val="100000"/>
              <a:buFont typeface="Arial"/>
              <a:buChar char="●"/>
              <a:defRPr sz="1727"/>
            </a:pPr>
            <a:r>
              <a:rPr dirty="0"/>
              <a:t>Find me as </a:t>
            </a:r>
            <a:r>
              <a:rPr b="1" i="1" dirty="0"/>
              <a:t>@teraknor</a:t>
            </a:r>
            <a:r>
              <a:rPr b="1" dirty="0"/>
              <a:t> </a:t>
            </a:r>
            <a:r>
              <a:rPr dirty="0"/>
              <a:t>on twitter or follow </a:t>
            </a:r>
            <a:r>
              <a:rPr b="1" i="1" dirty="0"/>
              <a:t>@OUCisco</a:t>
            </a:r>
            <a:r>
              <a:rPr dirty="0"/>
              <a:t> / </a:t>
            </a:r>
            <a:r>
              <a:rPr b="1" i="1" dirty="0"/>
              <a:t>@</a:t>
            </a:r>
            <a:r>
              <a:rPr b="1" i="1" dirty="0" smtClean="0"/>
              <a:t>OUCyberSec</a:t>
            </a:r>
            <a:endParaRPr b="1" i="1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441" r="50000"/>
          <a:stretch/>
        </p:blipFill>
        <p:spPr>
          <a:xfrm>
            <a:off x="6741763" y="1600200"/>
            <a:ext cx="2402237" cy="47625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80148752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>
        <p15:prstTrans prst="pageCurlDouble"/>
      </p:transition>
    </mc:Choice>
    <mc:Choice xmlns="" xmlns:p14="http://schemas.microsoft.com/office/powerpoint/2010/main" Requires="p14">
      <p:transition spd="fast" advClick="1" p14:dur="500">
        <p14:prism dir="l"/>
      </p:transition>
    </mc:Choice>
    <mc:Fallback xmlns="">
      <p:transition spd="fast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Shape 81"/>
          <p:cNvSpPr>
            <a:spLocks noGrp="1"/>
          </p:cNvSpPr>
          <p:nvPr>
            <p:ph type="ctr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Teaching by Twitter</a:t>
            </a:r>
          </a:p>
        </p:txBody>
      </p:sp>
      <p:sp>
        <p:nvSpPr>
          <p:cNvPr id="82" name="Shape 82"/>
          <p:cNvSpPr>
            <a:spLocks noGrp="1"/>
          </p:cNvSpPr>
          <p:nvPr>
            <p:ph type="subTitle" idx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Setting the Context</a:t>
            </a:r>
          </a:p>
        </p:txBody>
      </p:sp>
    </p:spTree>
    <p:extLst>
      <p:ext uri="{BB962C8B-B14F-4D97-AF65-F5344CB8AC3E}">
        <p14:creationId xmlns:p14="http://schemas.microsoft.com/office/powerpoint/2010/main" val="158341549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>
        <p15:prstTrans prst="pageCurlDouble"/>
      </p:transition>
    </mc:Choice>
    <mc:Choice xmlns="" xmlns:p14="http://schemas.microsoft.com/office/powerpoint/2010/main" Requires="p14">
      <p:transition spd="fast" advClick="1" p14:dur="500">
        <p14:prism dir="l"/>
      </p:transition>
    </mc:Choice>
    <mc:Fallback xmlns="">
      <p:transition spd="fast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Shape 84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rPr dirty="0" smtClean="0"/>
              <a:t>Context</a:t>
            </a:r>
            <a:endParaRPr dirty="0"/>
          </a:p>
        </p:txBody>
      </p:sp>
      <p:sp>
        <p:nvSpPr>
          <p:cNvPr id="85" name="Shape 85"/>
          <p:cNvSpPr/>
          <p:nvPr/>
        </p:nvSpPr>
        <p:spPr>
          <a:xfrm>
            <a:off x="3340125" y="2105650"/>
            <a:ext cx="5346600" cy="489361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424" tIns="91424" rIns="91424" bIns="91424">
            <a:spAutoFit/>
          </a:bodyPr>
          <a:lstStyle/>
          <a:p>
            <a:pPr marL="457200" indent="-342900">
              <a:buClr>
                <a:srgbClr val="000000"/>
              </a:buClr>
              <a:buSzPct val="100000"/>
              <a:buFont typeface="Arial"/>
              <a:buChar char="●"/>
              <a:defRPr sz="1800"/>
            </a:pPr>
            <a:r>
              <a:rPr lang="en-GB" dirty="0" smtClean="0"/>
              <a:t>STEM </a:t>
            </a:r>
            <a:r>
              <a:rPr dirty="0" smtClean="0"/>
              <a:t>has </a:t>
            </a:r>
            <a:r>
              <a:rPr dirty="0"/>
              <a:t>c</a:t>
            </a:r>
            <a:r>
              <a:rPr i="1" dirty="0"/>
              <a:t>600-800</a:t>
            </a:r>
            <a:r>
              <a:rPr dirty="0"/>
              <a:t> students every year studying CCNA or CCNP based modules, having reached </a:t>
            </a:r>
            <a:r>
              <a:rPr lang="en-GB" dirty="0" smtClean="0"/>
              <a:t>8</a:t>
            </a:r>
            <a:r>
              <a:rPr lang="en-GB" dirty="0"/>
              <a:t>0</a:t>
            </a:r>
            <a:r>
              <a:rPr dirty="0" smtClean="0"/>
              <a:t>00</a:t>
            </a:r>
            <a:r>
              <a:rPr dirty="0"/>
              <a:t>+ Cisco Academy students since </a:t>
            </a:r>
            <a:r>
              <a:rPr dirty="0" smtClean="0"/>
              <a:t>2005</a:t>
            </a:r>
            <a:endParaRPr lang="en-GB" dirty="0" smtClean="0"/>
          </a:p>
          <a:p>
            <a:pPr marL="457200" indent="-342900">
              <a:buClr>
                <a:srgbClr val="000000"/>
              </a:buClr>
              <a:buSzPct val="100000"/>
              <a:buFont typeface="Arial"/>
              <a:buChar char="●"/>
              <a:defRPr sz="1800"/>
            </a:pPr>
            <a:r>
              <a:rPr lang="en-GB" dirty="0" smtClean="0"/>
              <a:t>While in OU terms, this may not seem significant, in vocational computing we are seen as ‘giants</a:t>
            </a:r>
            <a:r>
              <a:rPr lang="en-GB" dirty="0"/>
              <a:t>’ </a:t>
            </a:r>
            <a:endParaRPr lang="en-GB" dirty="0" smtClean="0"/>
          </a:p>
          <a:p>
            <a:pPr marL="457200" indent="-342900">
              <a:buClr>
                <a:srgbClr val="000000"/>
              </a:buClr>
              <a:buSzPct val="100000"/>
              <a:buFont typeface="Arial"/>
              <a:buChar char="●"/>
              <a:defRPr sz="1800"/>
            </a:pPr>
            <a:r>
              <a:rPr lang="en-GB" dirty="0" smtClean="0"/>
              <a:t>Engaged </a:t>
            </a:r>
            <a:r>
              <a:rPr lang="en-GB" dirty="0"/>
              <a:t>in social media activity since September </a:t>
            </a:r>
            <a:r>
              <a:rPr lang="en-GB" dirty="0" smtClean="0"/>
              <a:t>2013</a:t>
            </a:r>
            <a:endParaRPr lang="en-GB" dirty="0"/>
          </a:p>
          <a:p>
            <a:pPr marL="457200" indent="-342900">
              <a:buClr>
                <a:srgbClr val="000000"/>
              </a:buClr>
              <a:buSzPct val="100000"/>
              <a:buFont typeface="Arial"/>
              <a:buChar char="●"/>
              <a:defRPr sz="1800"/>
            </a:pPr>
            <a:r>
              <a:rPr lang="en-GB" dirty="0"/>
              <a:t>We teach </a:t>
            </a:r>
            <a:r>
              <a:rPr lang="en-GB" b="1" dirty="0"/>
              <a:t>nerds</a:t>
            </a:r>
            <a:r>
              <a:rPr lang="en-GB" dirty="0"/>
              <a:t> network engineering - so far the focus has been Cisco moving to @</a:t>
            </a:r>
            <a:r>
              <a:rPr lang="en-GB" dirty="0" err="1" smtClean="0"/>
              <a:t>OULinux</a:t>
            </a:r>
            <a:endParaRPr lang="en-GB" dirty="0"/>
          </a:p>
          <a:p>
            <a:pPr marL="457200" indent="-342900">
              <a:buClr>
                <a:srgbClr val="000000"/>
              </a:buClr>
              <a:buSzPct val="100000"/>
              <a:buFont typeface="Arial"/>
              <a:buChar char="●"/>
              <a:defRPr sz="1800"/>
            </a:pPr>
            <a:r>
              <a:rPr lang="en-GB" dirty="0"/>
              <a:t>We have 2200+ students following our </a:t>
            </a:r>
            <a:r>
              <a:rPr lang="en-GB" dirty="0" err="1"/>
              <a:t>CyberSecurity</a:t>
            </a:r>
            <a:r>
              <a:rPr lang="en-GB" dirty="0"/>
              <a:t> MOOC twitter feed</a:t>
            </a:r>
          </a:p>
          <a:p>
            <a:pPr marL="457200" indent="-342900">
              <a:buClr>
                <a:srgbClr val="000000"/>
              </a:buClr>
              <a:buSzPct val="100000"/>
              <a:buFont typeface="Arial"/>
              <a:buChar char="●"/>
              <a:defRPr sz="1800"/>
            </a:pPr>
            <a:endParaRPr dirty="0"/>
          </a:p>
          <a:p>
            <a:pPr>
              <a:defRPr sz="1800"/>
            </a:pPr>
            <a:endParaRPr dirty="0"/>
          </a:p>
          <a:p>
            <a:pPr>
              <a:defRPr sz="1800"/>
            </a:pPr>
            <a:endParaRPr dirty="0"/>
          </a:p>
          <a:p>
            <a:pPr>
              <a:defRPr sz="1800"/>
            </a:pPr>
            <a:endParaRPr dirty="0"/>
          </a:p>
          <a:p>
            <a:pPr>
              <a:defRPr sz="1800"/>
            </a:pPr>
            <a:endParaRPr dirty="0"/>
          </a:p>
          <a:p>
            <a:pPr>
              <a:defRPr sz="1800"/>
            </a:pPr>
            <a:endParaRPr dirty="0"/>
          </a:p>
        </p:txBody>
      </p:sp>
      <p:pic>
        <p:nvPicPr>
          <p:cNvPr id="5" name="pasted-image.tiff"/>
          <p:cNvPicPr>
            <a:picLocks noChangeAspect="1"/>
          </p:cNvPicPr>
          <p:nvPr/>
        </p:nvPicPr>
        <p:blipFill>
          <a:blip r:embed="rId2">
            <a:extLst/>
          </a:blip>
          <a:srcRect l="11922" t="10245" r="11922" b="10245"/>
          <a:stretch>
            <a:fillRect/>
          </a:stretch>
        </p:blipFill>
        <p:spPr>
          <a:xfrm>
            <a:off x="280217" y="2079872"/>
            <a:ext cx="3051718" cy="3339919"/>
          </a:xfrm>
          <a:prstGeom prst="rect">
            <a:avLst/>
          </a:prstGeom>
          <a:ln w="12700">
            <a:miter lim="400000"/>
          </a:ln>
        </p:spPr>
      </p:pic>
    </p:spTree>
    <p:extLst>
      <p:ext uri="{BB962C8B-B14F-4D97-AF65-F5344CB8AC3E}">
        <p14:creationId xmlns:p14="http://schemas.microsoft.com/office/powerpoint/2010/main" val="68403811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ageCurlDouble"/>
      </p:transition>
    </mc:Choice>
    <mc:Choice xmlns="" xmlns:p14="http://schemas.microsoft.com/office/powerpoint/2010/main" Requires="p14">
      <p:transition spd="med" advClick="1" p14:dur="1000">
        <p14:prism dir="l"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Shape 112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rPr lang="en-GB" dirty="0" smtClean="0"/>
              <a:t>A light bulb moment </a:t>
            </a:r>
            <a:r>
              <a:rPr dirty="0" smtClean="0"/>
              <a:t>...</a:t>
            </a:r>
            <a:endParaRPr dirty="0"/>
          </a:p>
        </p:txBody>
      </p:sp>
      <p:sp>
        <p:nvSpPr>
          <p:cNvPr id="113" name="Shape 113"/>
          <p:cNvSpPr/>
          <p:nvPr/>
        </p:nvSpPr>
        <p:spPr>
          <a:xfrm>
            <a:off x="3192651" y="2105648"/>
            <a:ext cx="5494073" cy="323162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square" lIns="91424" tIns="91424" rIns="91424" bIns="91424">
            <a:spAutoFit/>
          </a:bodyPr>
          <a:lstStyle/>
          <a:p>
            <a:pPr algn="r">
              <a:defRPr sz="1800" i="1"/>
            </a:pPr>
            <a:r>
              <a:rPr dirty="0"/>
              <a:t>Lets use </a:t>
            </a:r>
            <a:r>
              <a:rPr b="1" dirty="0"/>
              <a:t>social media </a:t>
            </a:r>
            <a:r>
              <a:rPr dirty="0"/>
              <a:t>to enhance the teaching of one of our Network Engineering modules. Ensuring that it </a:t>
            </a:r>
            <a:r>
              <a:rPr b="1" dirty="0"/>
              <a:t>leaks</a:t>
            </a:r>
            <a:r>
              <a:rPr dirty="0"/>
              <a:t> out onto the Internet as well as </a:t>
            </a:r>
            <a:r>
              <a:rPr b="1" dirty="0"/>
              <a:t>supports</a:t>
            </a:r>
            <a:r>
              <a:rPr dirty="0"/>
              <a:t> the learning of our </a:t>
            </a:r>
            <a:r>
              <a:rPr b="1" dirty="0"/>
              <a:t>current students.</a:t>
            </a:r>
          </a:p>
          <a:p>
            <a:pPr algn="r">
              <a:defRPr sz="1800" i="1"/>
            </a:pPr>
            <a:endParaRPr b="1" dirty="0"/>
          </a:p>
          <a:p>
            <a:pPr algn="r">
              <a:defRPr sz="1800" i="1"/>
            </a:pPr>
            <a:r>
              <a:rPr dirty="0"/>
              <a:t>Using social media to deliver a form of knowledge nugget or intellectual reinforcement technique.</a:t>
            </a:r>
          </a:p>
          <a:p>
            <a:pPr algn="r">
              <a:defRPr sz="1800" i="1"/>
            </a:pPr>
            <a:endParaRPr dirty="0"/>
          </a:p>
          <a:p>
            <a:pPr algn="r">
              <a:defRPr sz="1800" i="1"/>
            </a:pPr>
            <a:r>
              <a:rPr dirty="0"/>
              <a:t>While the focus has been on  ‘Cisco’ we know that this translates to </a:t>
            </a:r>
            <a:r>
              <a:rPr dirty="0" smtClean="0"/>
              <a:t>all.</a:t>
            </a:r>
            <a:endParaRPr dirty="0"/>
          </a:p>
          <a:p>
            <a:pPr>
              <a:defRPr sz="1800"/>
            </a:pPr>
            <a:endParaRPr dirty="0"/>
          </a:p>
        </p:txBody>
      </p:sp>
      <p:pic>
        <p:nvPicPr>
          <p:cNvPr id="114" name="image3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507988" y="2152650"/>
            <a:ext cx="2464011" cy="3470438"/>
          </a:xfrm>
          <a:prstGeom prst="rect">
            <a:avLst/>
          </a:prstGeom>
          <a:ln w="12700">
            <a:miter lim="400000"/>
          </a:ln>
        </p:spPr>
      </p:pic>
    </p:spTree>
    <p:extLst>
      <p:ext uri="{BB962C8B-B14F-4D97-AF65-F5344CB8AC3E}">
        <p14:creationId xmlns:p14="http://schemas.microsoft.com/office/powerpoint/2010/main" val="158353162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>
        <p15:prstTrans prst="pageCurlDouble"/>
      </p:transition>
    </mc:Choice>
    <mc:Choice xmlns="" xmlns:p14="http://schemas.microsoft.com/office/powerpoint/2010/main" Requires="p14">
      <p:transition spd="fast" advClick="1" p14:dur="500">
        <p14:prism dir="l"/>
      </p:transition>
    </mc:Choice>
    <mc:Fallback xmlns="">
      <p:transition spd="fast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Shape 108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rPr dirty="0"/>
              <a:t>Free is a price </a:t>
            </a:r>
            <a:r>
              <a:rPr lang="en-GB" dirty="0" smtClean="0"/>
              <a:t>we</a:t>
            </a:r>
            <a:r>
              <a:rPr dirty="0" smtClean="0"/>
              <a:t> a</a:t>
            </a:r>
            <a:r>
              <a:rPr lang="en-GB" dirty="0" smtClean="0"/>
              <a:t>re</a:t>
            </a:r>
            <a:r>
              <a:rPr dirty="0" smtClean="0"/>
              <a:t> </a:t>
            </a:r>
            <a:r>
              <a:rPr dirty="0"/>
              <a:t>willing to pay</a:t>
            </a:r>
          </a:p>
        </p:txBody>
      </p:sp>
      <p:pic>
        <p:nvPicPr>
          <p:cNvPr id="109" name="image2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457198" y="2039526"/>
            <a:ext cx="2454176" cy="3803099"/>
          </a:xfrm>
          <a:prstGeom prst="rect">
            <a:avLst/>
          </a:prstGeom>
          <a:ln w="12700">
            <a:miter lim="400000"/>
          </a:ln>
        </p:spPr>
      </p:pic>
      <p:sp>
        <p:nvSpPr>
          <p:cNvPr id="110" name="Shape 110"/>
          <p:cNvSpPr/>
          <p:nvPr/>
        </p:nvSpPr>
        <p:spPr>
          <a:xfrm>
            <a:off x="3340125" y="2105650"/>
            <a:ext cx="5346600" cy="390917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424" tIns="91424" rIns="91424" bIns="91424">
            <a:spAutoFit/>
          </a:bodyPr>
          <a:lstStyle/>
          <a:p>
            <a:pPr marL="457200" indent="-342900">
              <a:buClr>
                <a:srgbClr val="000000"/>
              </a:buClr>
              <a:buSzPct val="100000"/>
              <a:buFont typeface="Arial"/>
              <a:buChar char="●"/>
              <a:defRPr sz="1800"/>
            </a:pPr>
            <a:r>
              <a:t>we cannot predict what platform our students/</a:t>
            </a:r>
            <a:r>
              <a:rPr i="1"/>
              <a:t>customers</a:t>
            </a:r>
            <a:r>
              <a:t> prefer to use</a:t>
            </a:r>
          </a:p>
          <a:p>
            <a:pPr marL="914400" lvl="1" indent="-342900">
              <a:buClr>
                <a:srgbClr val="000000"/>
              </a:buClr>
              <a:buSzPct val="100000"/>
              <a:buFont typeface="Arial"/>
              <a:buChar char="○"/>
              <a:defRPr sz="1800"/>
            </a:pPr>
            <a:r>
              <a:t>it could be a smart phone</a:t>
            </a:r>
          </a:p>
          <a:p>
            <a:pPr marL="914400" lvl="1" indent="-342900">
              <a:buClr>
                <a:srgbClr val="000000"/>
              </a:buClr>
              <a:buSzPct val="100000"/>
              <a:buFont typeface="Arial"/>
              <a:buChar char="○"/>
              <a:defRPr sz="1800"/>
            </a:pPr>
            <a:r>
              <a:t>or a web browser</a:t>
            </a:r>
          </a:p>
          <a:p>
            <a:pPr marL="914400" lvl="1" indent="-342900">
              <a:buClr>
                <a:srgbClr val="000000"/>
              </a:buClr>
              <a:buSzPct val="100000"/>
              <a:buFont typeface="Arial"/>
              <a:buChar char="○"/>
              <a:defRPr sz="1800"/>
            </a:pPr>
            <a:r>
              <a:t>or a specific application</a:t>
            </a:r>
          </a:p>
          <a:p>
            <a:pPr indent="457200">
              <a:defRPr sz="1800"/>
            </a:pPr>
            <a:endParaRPr/>
          </a:p>
          <a:p>
            <a:pPr marL="457200" indent="-342900">
              <a:buClr>
                <a:srgbClr val="000000"/>
              </a:buClr>
              <a:buSzPct val="100000"/>
              <a:buFont typeface="Arial"/>
              <a:buChar char="●"/>
              <a:defRPr sz="1800"/>
            </a:pPr>
            <a:r>
              <a:t>nor should we care</a:t>
            </a:r>
          </a:p>
          <a:p>
            <a:pPr>
              <a:defRPr sz="1800"/>
            </a:pPr>
            <a:endParaRPr/>
          </a:p>
          <a:p>
            <a:pPr marL="457200" indent="-342900">
              <a:buClr>
                <a:srgbClr val="000000"/>
              </a:buClr>
              <a:buSzPct val="100000"/>
              <a:buFont typeface="Arial"/>
              <a:buChar char="●"/>
              <a:defRPr sz="1800"/>
            </a:pPr>
            <a:r>
              <a:t>developers everywhere have created the software for us</a:t>
            </a:r>
          </a:p>
          <a:p>
            <a:pPr>
              <a:defRPr sz="1800"/>
            </a:pPr>
            <a:endParaRPr/>
          </a:p>
          <a:p>
            <a:pPr marL="457200" indent="-342900">
              <a:buClr>
                <a:srgbClr val="000000"/>
              </a:buClr>
              <a:buSzPct val="100000"/>
              <a:buFont typeface="Arial"/>
              <a:buChar char="●"/>
              <a:defRPr sz="1800" b="1"/>
            </a:pPr>
            <a:r>
              <a:t>so, lets use them all</a:t>
            </a:r>
          </a:p>
          <a:p>
            <a:pPr>
              <a:defRPr sz="1800"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5777095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>
        <p15:prstTrans prst="pageCurlDouble"/>
      </p:transition>
    </mc:Choice>
    <mc:Choice xmlns="" xmlns:p14="http://schemas.microsoft.com/office/powerpoint/2010/main" Requires="p14">
      <p:transition spd="fast" advClick="1" p14:dur="500">
        <p14:prism dir="l"/>
      </p:transition>
    </mc:Choice>
    <mc:Fallback xmlns="">
      <p:transition spd="fast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Shape 116"/>
          <p:cNvSpPr>
            <a:spLocks noGrp="1"/>
          </p:cNvSpPr>
          <p:nvPr>
            <p:ph type="ctr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Teaching by Twitter</a:t>
            </a:r>
          </a:p>
        </p:txBody>
      </p:sp>
      <p:sp>
        <p:nvSpPr>
          <p:cNvPr id="117" name="Shape 117"/>
          <p:cNvSpPr>
            <a:spLocks noGrp="1"/>
          </p:cNvSpPr>
          <p:nvPr>
            <p:ph type="subTitle" idx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What platforms do we use?</a:t>
            </a:r>
          </a:p>
        </p:txBody>
      </p:sp>
    </p:spTree>
    <p:extLst>
      <p:ext uri="{BB962C8B-B14F-4D97-AF65-F5344CB8AC3E}">
        <p14:creationId xmlns:p14="http://schemas.microsoft.com/office/powerpoint/2010/main" val="65113368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>
        <p15:prstTrans prst="pageCurlDouble"/>
      </p:transition>
    </mc:Choice>
    <mc:Choice xmlns="" xmlns:p14="http://schemas.microsoft.com/office/powerpoint/2010/main" Requires="p14">
      <p:transition spd="fast" advClick="1" p14:dur="500">
        <p14:prism dir="l"/>
      </p:transition>
    </mc:Choice>
    <mc:Fallback xmlns="">
      <p:transition spd="fast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Shape 119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So what platforms do we use (1)</a:t>
            </a:r>
          </a:p>
        </p:txBody>
      </p:sp>
      <p:sp>
        <p:nvSpPr>
          <p:cNvPr id="120" name="Shape 120"/>
          <p:cNvSpPr/>
          <p:nvPr/>
        </p:nvSpPr>
        <p:spPr>
          <a:xfrm>
            <a:off x="3340125" y="2105650"/>
            <a:ext cx="5346600" cy="295462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424" tIns="91424" rIns="91424" bIns="91424">
            <a:spAutoFit/>
          </a:bodyPr>
          <a:lstStyle/>
          <a:p>
            <a:pPr marL="457200" indent="-342900">
              <a:buClr>
                <a:srgbClr val="000000"/>
              </a:buClr>
              <a:buSzPct val="100000"/>
              <a:buFont typeface="Arial"/>
              <a:buChar char="●"/>
              <a:defRPr sz="1800"/>
            </a:pPr>
            <a:r>
              <a:rPr dirty="0"/>
              <a:t>Creation of an ‘Open University Cisco’ group</a:t>
            </a:r>
          </a:p>
          <a:p>
            <a:pPr marL="457200" indent="-342900">
              <a:buClr>
                <a:srgbClr val="000000"/>
              </a:buClr>
              <a:buSzPct val="100000"/>
              <a:buFont typeface="Arial"/>
              <a:buChar char="●"/>
              <a:defRPr sz="1800"/>
            </a:pPr>
            <a:r>
              <a:rPr dirty="0"/>
              <a:t>Currently over </a:t>
            </a:r>
            <a:r>
              <a:rPr lang="en-GB" dirty="0" smtClean="0"/>
              <a:t>550</a:t>
            </a:r>
            <a:r>
              <a:rPr dirty="0" smtClean="0"/>
              <a:t>+ </a:t>
            </a:r>
            <a:r>
              <a:rPr dirty="0"/>
              <a:t>members</a:t>
            </a:r>
          </a:p>
          <a:p>
            <a:pPr marL="457200" indent="-342900">
              <a:buClr>
                <a:srgbClr val="000000"/>
              </a:buClr>
              <a:buSzPct val="100000"/>
              <a:buFont typeface="Arial"/>
              <a:buChar char="●"/>
              <a:defRPr sz="1800"/>
            </a:pPr>
            <a:endParaRPr dirty="0"/>
          </a:p>
          <a:p>
            <a:pPr marL="457200" indent="-342900">
              <a:buClr>
                <a:srgbClr val="000000"/>
              </a:buClr>
              <a:buSzPct val="100000"/>
              <a:buFont typeface="Arial"/>
              <a:buChar char="●"/>
              <a:defRPr sz="1800"/>
            </a:pPr>
            <a:r>
              <a:rPr dirty="0"/>
              <a:t>Tends to attract a variety of professionals (which is obvious) </a:t>
            </a:r>
          </a:p>
          <a:p>
            <a:pPr marL="914400" lvl="1" indent="-342900">
              <a:buClr>
                <a:srgbClr val="000000"/>
              </a:buClr>
              <a:buSzPct val="100000"/>
              <a:buFont typeface="Arial"/>
              <a:buChar char="○"/>
              <a:defRPr sz="1800"/>
            </a:pPr>
            <a:r>
              <a:rPr dirty="0"/>
              <a:t>Cisco CCNA/CCNP engineers beyond the confines of the module being taught</a:t>
            </a:r>
          </a:p>
          <a:p>
            <a:pPr marL="914400" lvl="1" indent="-342900">
              <a:buClr>
                <a:srgbClr val="000000"/>
              </a:buClr>
              <a:buSzPct val="100000"/>
              <a:buFont typeface="Arial"/>
              <a:buChar char="○"/>
              <a:defRPr sz="1800"/>
            </a:pPr>
            <a:r>
              <a:rPr dirty="0"/>
              <a:t>Open University Cisco Alumni</a:t>
            </a:r>
          </a:p>
          <a:p>
            <a:pPr marL="457200" indent="-342900">
              <a:buClr>
                <a:srgbClr val="000000"/>
              </a:buClr>
              <a:buSzPct val="100000"/>
              <a:buFont typeface="Arial"/>
              <a:buChar char="●"/>
              <a:defRPr sz="1800"/>
            </a:pPr>
            <a:endParaRPr dirty="0"/>
          </a:p>
          <a:p>
            <a:pPr>
              <a:defRPr sz="1800"/>
            </a:pPr>
            <a:endParaRPr dirty="0"/>
          </a:p>
        </p:txBody>
      </p:sp>
      <p:pic>
        <p:nvPicPr>
          <p:cNvPr id="121" name="image4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457200" y="2105650"/>
            <a:ext cx="2802726" cy="2802727"/>
          </a:xfrm>
          <a:prstGeom prst="rect">
            <a:avLst/>
          </a:prstGeom>
          <a:ln w="12700">
            <a:miter lim="400000"/>
          </a:ln>
        </p:spPr>
      </p:pic>
    </p:spTree>
    <p:extLst>
      <p:ext uri="{BB962C8B-B14F-4D97-AF65-F5344CB8AC3E}">
        <p14:creationId xmlns:p14="http://schemas.microsoft.com/office/powerpoint/2010/main" val="2714506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ageCurlDouble"/>
      </p:transition>
    </mc:Choice>
    <mc:Choice xmlns="" xmlns:p14="http://schemas.microsoft.com/office/powerpoint/2010/main" Requires="p14">
      <p:transition spd="med" advClick="1" p14:dur="1000">
        <p14:prism dir="l"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Shape 123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So what platforms do we use (2)</a:t>
            </a:r>
          </a:p>
        </p:txBody>
      </p:sp>
      <p:sp>
        <p:nvSpPr>
          <p:cNvPr id="124" name="Shape 124"/>
          <p:cNvSpPr/>
          <p:nvPr/>
        </p:nvSpPr>
        <p:spPr>
          <a:xfrm>
            <a:off x="3340125" y="2105650"/>
            <a:ext cx="5346600" cy="240062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424" tIns="91424" rIns="91424" bIns="91424">
            <a:spAutoFit/>
          </a:bodyPr>
          <a:lstStyle/>
          <a:p>
            <a:pPr marL="457200" indent="-342900">
              <a:buClr>
                <a:srgbClr val="000000"/>
              </a:buClr>
              <a:buSzPct val="100000"/>
              <a:buFont typeface="Arial"/>
              <a:buChar char="●"/>
              <a:defRPr sz="1800"/>
            </a:pPr>
            <a:r>
              <a:rPr dirty="0"/>
              <a:t>Created a fan page </a:t>
            </a:r>
            <a:r>
              <a:rPr dirty="0" smtClean="0"/>
              <a:t>(</a:t>
            </a:r>
            <a:r>
              <a:rPr lang="en-GB" dirty="0"/>
              <a:t>6</a:t>
            </a:r>
            <a:r>
              <a:rPr lang="en-GB" dirty="0" smtClean="0"/>
              <a:t>30</a:t>
            </a:r>
            <a:r>
              <a:rPr dirty="0"/>
              <a:t>+) more from within Open University Course</a:t>
            </a:r>
          </a:p>
          <a:p>
            <a:pPr marL="457200" indent="-342900">
              <a:buClr>
                <a:srgbClr val="000000"/>
              </a:buClr>
              <a:buSzPct val="100000"/>
              <a:buFont typeface="Arial"/>
              <a:buChar char="●"/>
              <a:defRPr sz="1800"/>
            </a:pPr>
            <a:r>
              <a:rPr dirty="0"/>
              <a:t>Also specialist Packet Tracer &gt;&gt; Mac group (</a:t>
            </a:r>
            <a:r>
              <a:rPr dirty="0" smtClean="0"/>
              <a:t>1</a:t>
            </a:r>
            <a:r>
              <a:rPr lang="en-GB" dirty="0" smtClean="0"/>
              <a:t>630</a:t>
            </a:r>
            <a:r>
              <a:rPr dirty="0"/>
              <a:t>+)</a:t>
            </a:r>
          </a:p>
          <a:p>
            <a:pPr marL="914400" lvl="1" indent="-342900">
              <a:buClr>
                <a:srgbClr val="000000"/>
              </a:buClr>
              <a:buSzPct val="100000"/>
              <a:buFont typeface="Arial"/>
              <a:buChar char="○"/>
              <a:defRPr sz="1800"/>
            </a:pPr>
            <a:r>
              <a:rPr dirty="0"/>
              <a:t>Linked to my pedagogical simulation work</a:t>
            </a:r>
          </a:p>
          <a:p>
            <a:pPr marL="914400" lvl="1" indent="-342900">
              <a:buClr>
                <a:srgbClr val="000000"/>
              </a:buClr>
              <a:buSzPct val="100000"/>
              <a:buFont typeface="Arial"/>
              <a:buChar char="○"/>
              <a:defRPr sz="1800"/>
            </a:pPr>
            <a:endParaRPr dirty="0"/>
          </a:p>
          <a:p>
            <a:pPr marL="457200" indent="-342900">
              <a:buClr>
                <a:srgbClr val="000000"/>
              </a:buClr>
              <a:buSzPct val="100000"/>
              <a:buFont typeface="Arial"/>
              <a:buChar char="●"/>
              <a:defRPr sz="1800"/>
            </a:pPr>
            <a:r>
              <a:rPr dirty="0"/>
              <a:t>Very eclectic mix of members</a:t>
            </a:r>
          </a:p>
          <a:p>
            <a:pPr marL="457200" indent="-342900">
              <a:buClr>
                <a:srgbClr val="000000"/>
              </a:buClr>
              <a:buSzPct val="100000"/>
              <a:buFont typeface="Arial"/>
              <a:buChar char="●"/>
              <a:defRPr sz="1800"/>
            </a:pPr>
            <a:r>
              <a:rPr dirty="0"/>
              <a:t>Occasional questions come in via this route</a:t>
            </a:r>
          </a:p>
          <a:p>
            <a:pPr>
              <a:defRPr sz="1800"/>
            </a:pPr>
            <a:endParaRPr dirty="0"/>
          </a:p>
        </p:txBody>
      </p:sp>
      <p:pic>
        <p:nvPicPr>
          <p:cNvPr id="125" name="image5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457201" y="2105649"/>
            <a:ext cx="2786199" cy="2786200"/>
          </a:xfrm>
          <a:prstGeom prst="rect">
            <a:avLst/>
          </a:prstGeom>
          <a:ln w="12700">
            <a:miter lim="400000"/>
          </a:ln>
        </p:spPr>
      </p:pic>
    </p:spTree>
    <p:extLst>
      <p:ext uri="{BB962C8B-B14F-4D97-AF65-F5344CB8AC3E}">
        <p14:creationId xmlns:p14="http://schemas.microsoft.com/office/powerpoint/2010/main" val="9606415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>
        <p15:prstTrans prst="pageCurlDouble"/>
      </p:transition>
    </mc:Choice>
    <mc:Choice xmlns="" xmlns:p14="http://schemas.microsoft.com/office/powerpoint/2010/main" Requires="p14">
      <p:transition spd="fast" advClick="1" p14:dur="500">
        <p14:prism dir="l"/>
      </p:transition>
    </mc:Choice>
    <mc:Fallback xmlns="">
      <p:transition spd="fast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Shape 127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So what platforms do we use (3)</a:t>
            </a:r>
          </a:p>
        </p:txBody>
      </p:sp>
      <p:sp>
        <p:nvSpPr>
          <p:cNvPr id="128" name="Shape 128"/>
          <p:cNvSpPr/>
          <p:nvPr/>
        </p:nvSpPr>
        <p:spPr>
          <a:xfrm>
            <a:off x="3340125" y="2105649"/>
            <a:ext cx="5346600" cy="323162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424" tIns="91424" rIns="91424" bIns="91424">
            <a:spAutoFit/>
          </a:bodyPr>
          <a:lstStyle/>
          <a:p>
            <a:pPr marL="457200" indent="-342900">
              <a:buClr>
                <a:srgbClr val="000000"/>
              </a:buClr>
              <a:buSzPct val="100000"/>
              <a:buFont typeface="Arial"/>
              <a:buChar char="●"/>
              <a:defRPr sz="1800"/>
            </a:pPr>
            <a:r>
              <a:rPr lang="en-GB" dirty="0" smtClean="0"/>
              <a:t>930</a:t>
            </a:r>
            <a:r>
              <a:rPr dirty="0" smtClean="0"/>
              <a:t> </a:t>
            </a:r>
            <a:r>
              <a:rPr dirty="0"/>
              <a:t>followers</a:t>
            </a:r>
          </a:p>
          <a:p>
            <a:pPr marL="457200" indent="-342900">
              <a:buClr>
                <a:srgbClr val="000000"/>
              </a:buClr>
              <a:buSzPct val="100000"/>
              <a:buFont typeface="Arial"/>
              <a:buChar char="●"/>
              <a:defRPr sz="1800"/>
            </a:pPr>
            <a:r>
              <a:rPr dirty="0"/>
              <a:t>30% seem to be from within the course itself</a:t>
            </a:r>
          </a:p>
          <a:p>
            <a:pPr marL="457200" indent="-342900">
              <a:buClr>
                <a:srgbClr val="000000"/>
              </a:buClr>
              <a:buSzPct val="100000"/>
              <a:buFont typeface="Arial"/>
              <a:buChar char="●"/>
              <a:defRPr sz="1800"/>
            </a:pPr>
            <a:r>
              <a:rPr dirty="0"/>
              <a:t>some we pick up from retweets, </a:t>
            </a:r>
            <a:r>
              <a:rPr dirty="0" err="1"/>
              <a:t>faves</a:t>
            </a:r>
            <a:r>
              <a:rPr dirty="0"/>
              <a:t> and exchanges with @</a:t>
            </a:r>
            <a:r>
              <a:rPr dirty="0" err="1"/>
              <a:t>CiscoNetAcad</a:t>
            </a:r>
            <a:endParaRPr dirty="0"/>
          </a:p>
          <a:p>
            <a:pPr marL="457200" indent="-342900">
              <a:buClr>
                <a:srgbClr val="000000"/>
              </a:buClr>
              <a:buSzPct val="100000"/>
              <a:buFont typeface="Arial"/>
              <a:buChar char="●"/>
              <a:defRPr sz="1800"/>
            </a:pPr>
            <a:r>
              <a:rPr dirty="0"/>
              <a:t>we do get frequent twitter exchanges with a small section (25-30 </a:t>
            </a:r>
            <a:r>
              <a:rPr dirty="0" err="1"/>
              <a:t>est</a:t>
            </a:r>
            <a:r>
              <a:rPr dirty="0"/>
              <a:t>) members of this community</a:t>
            </a:r>
          </a:p>
          <a:p>
            <a:pPr>
              <a:defRPr sz="1800"/>
            </a:pPr>
            <a:endParaRPr dirty="0"/>
          </a:p>
          <a:p>
            <a:pPr marL="457200" indent="-342900">
              <a:buClr>
                <a:srgbClr val="000000"/>
              </a:buClr>
              <a:buSzPct val="100000"/>
              <a:buFont typeface="Arial"/>
              <a:buChar char="●"/>
              <a:defRPr sz="1800"/>
            </a:pPr>
            <a:r>
              <a:rPr dirty="0"/>
              <a:t>also embedded within moodle - reaching </a:t>
            </a:r>
            <a:r>
              <a:rPr lang="en-GB" dirty="0" smtClean="0"/>
              <a:t>45</a:t>
            </a:r>
            <a:r>
              <a:rPr dirty="0" smtClean="0"/>
              <a:t>0 </a:t>
            </a:r>
            <a:r>
              <a:rPr dirty="0"/>
              <a:t>students on current module presentation</a:t>
            </a:r>
          </a:p>
          <a:p>
            <a:pPr marL="457200" indent="-342900">
              <a:buClr>
                <a:srgbClr val="000000"/>
              </a:buClr>
              <a:buSzPct val="100000"/>
              <a:buFont typeface="Arial"/>
              <a:buChar char="●"/>
              <a:defRPr sz="1800"/>
            </a:pPr>
            <a:r>
              <a:rPr dirty="0"/>
              <a:t>we will discuss ‘impressions’ later</a:t>
            </a:r>
          </a:p>
          <a:p>
            <a:pPr>
              <a:defRPr sz="1800"/>
            </a:pPr>
            <a:endParaRPr dirty="0"/>
          </a:p>
        </p:txBody>
      </p:sp>
      <p:pic>
        <p:nvPicPr>
          <p:cNvPr id="129" name="image6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457200" y="2105650"/>
            <a:ext cx="2977100" cy="2977101"/>
          </a:xfrm>
          <a:prstGeom prst="rect">
            <a:avLst/>
          </a:prstGeom>
          <a:ln w="12700">
            <a:miter lim="400000"/>
          </a:ln>
        </p:spPr>
      </p:pic>
    </p:spTree>
    <p:extLst>
      <p:ext uri="{BB962C8B-B14F-4D97-AF65-F5344CB8AC3E}">
        <p14:creationId xmlns:p14="http://schemas.microsoft.com/office/powerpoint/2010/main" val="71995168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>
        <p15:prstTrans prst="pageCurlDouble"/>
      </p:transition>
    </mc:Choice>
    <mc:Choice xmlns="" xmlns:p14="http://schemas.microsoft.com/office/powerpoint/2010/main" Requires="p14">
      <p:transition spd="fast" advClick="1" p14:dur="500">
        <p14:prism dir="l"/>
      </p:transition>
    </mc:Choice>
    <mc:Fallback xmlns="">
      <p:transition spd="fast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Shape 131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So what platforms do we use (4)</a:t>
            </a:r>
          </a:p>
        </p:txBody>
      </p:sp>
      <p:sp>
        <p:nvSpPr>
          <p:cNvPr id="132" name="Shape 132"/>
          <p:cNvSpPr/>
          <p:nvPr/>
        </p:nvSpPr>
        <p:spPr>
          <a:xfrm>
            <a:off x="3340125" y="2105650"/>
            <a:ext cx="5346600" cy="240062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424" tIns="91424" rIns="91424" bIns="91424">
            <a:spAutoFit/>
          </a:bodyPr>
          <a:lstStyle/>
          <a:p>
            <a:pPr marL="457200" indent="-342900">
              <a:buClr>
                <a:srgbClr val="000000"/>
              </a:buClr>
              <a:buSzPct val="100000"/>
              <a:buFont typeface="Arial"/>
              <a:buChar char="●"/>
              <a:defRPr sz="1800"/>
            </a:pPr>
            <a:r>
              <a:rPr dirty="0" smtClean="0"/>
              <a:t>1</a:t>
            </a:r>
            <a:r>
              <a:rPr lang="en-GB" dirty="0" smtClean="0"/>
              <a:t>3</a:t>
            </a:r>
            <a:r>
              <a:rPr dirty="0" smtClean="0"/>
              <a:t>0 </a:t>
            </a:r>
            <a:r>
              <a:rPr dirty="0"/>
              <a:t>followers</a:t>
            </a:r>
          </a:p>
          <a:p>
            <a:pPr marL="457200" indent="-342900">
              <a:buClr>
                <a:srgbClr val="000000"/>
              </a:buClr>
              <a:buSzPct val="100000"/>
              <a:buFont typeface="Arial"/>
              <a:buChar char="●"/>
              <a:defRPr sz="1800"/>
            </a:pPr>
            <a:r>
              <a:rPr dirty="0"/>
              <a:t>the quietest of all … </a:t>
            </a:r>
          </a:p>
          <a:p>
            <a:pPr marL="457200" indent="-342900">
              <a:buClr>
                <a:srgbClr val="000000"/>
              </a:buClr>
              <a:buSzPct val="100000"/>
              <a:buFont typeface="Arial"/>
              <a:buChar char="●"/>
              <a:defRPr sz="1800"/>
            </a:pPr>
            <a:r>
              <a:rPr dirty="0"/>
              <a:t>however it does help in search engine rank</a:t>
            </a:r>
          </a:p>
          <a:p>
            <a:pPr marL="457200" indent="-342900">
              <a:buClr>
                <a:srgbClr val="000000"/>
              </a:buClr>
              <a:buSzPct val="100000"/>
              <a:buFont typeface="Arial"/>
              <a:buChar char="●"/>
              <a:defRPr sz="1800"/>
            </a:pPr>
            <a:r>
              <a:rPr dirty="0"/>
              <a:t>but … I use the Google to RSS site …</a:t>
            </a:r>
          </a:p>
          <a:p>
            <a:pPr marL="914400" lvl="1" indent="-342900">
              <a:buClr>
                <a:srgbClr val="000000"/>
              </a:buClr>
              <a:buSzPct val="100000"/>
              <a:buFont typeface="Arial"/>
              <a:buChar char="○"/>
              <a:defRPr sz="1800" u="sng">
                <a:solidFill>
                  <a:srgbClr val="144C72"/>
                </a:solidFill>
              </a:defRPr>
            </a:pPr>
            <a:r>
              <a:rPr dirty="0">
                <a:uFill>
                  <a:solidFill>
                    <a:srgbClr val="144C72"/>
                  </a:solidFill>
                </a:uFill>
                <a:hlinkClick r:id="rId2"/>
              </a:rPr>
              <a:t>http://gplus-to-rss.appspot.com/</a:t>
            </a:r>
          </a:p>
          <a:p>
            <a:pPr marL="914400" lvl="1" indent="-342900">
              <a:buClr>
                <a:srgbClr val="000000"/>
              </a:buClr>
              <a:buSzPct val="100000"/>
              <a:buFont typeface="Arial"/>
              <a:buChar char="○"/>
              <a:defRPr sz="1800"/>
            </a:pPr>
            <a:r>
              <a:rPr dirty="0"/>
              <a:t>we see some using RSS readers</a:t>
            </a:r>
          </a:p>
          <a:p>
            <a:pPr marL="914400" lvl="1" indent="-342900">
              <a:buClr>
                <a:srgbClr val="000000"/>
              </a:buClr>
              <a:buSzPct val="100000"/>
              <a:buFont typeface="Arial"/>
              <a:buChar char="○"/>
              <a:defRPr sz="1800"/>
            </a:pPr>
            <a:endParaRPr dirty="0"/>
          </a:p>
          <a:p>
            <a:pPr>
              <a:defRPr sz="1800"/>
            </a:pPr>
            <a:endParaRPr dirty="0"/>
          </a:p>
        </p:txBody>
      </p:sp>
      <p:pic>
        <p:nvPicPr>
          <p:cNvPr id="133" name="image7.jpg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457201" y="2105649"/>
            <a:ext cx="2827451" cy="2827452"/>
          </a:xfrm>
          <a:prstGeom prst="rect">
            <a:avLst/>
          </a:prstGeom>
          <a:ln w="12700">
            <a:miter lim="400000"/>
          </a:ln>
        </p:spPr>
      </p:pic>
    </p:spTree>
    <p:extLst>
      <p:ext uri="{BB962C8B-B14F-4D97-AF65-F5344CB8AC3E}">
        <p14:creationId xmlns:p14="http://schemas.microsoft.com/office/powerpoint/2010/main" val="130513621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>
        <p15:prstTrans prst="pageCurlDouble"/>
      </p:transition>
    </mc:Choice>
    <mc:Choice xmlns="" xmlns:p14="http://schemas.microsoft.com/office/powerpoint/2010/main" Requires="p14">
      <p:transition spd="fast" advClick="1" p14:dur="500">
        <p14:prism dir="l"/>
      </p:transition>
    </mc:Choice>
    <mc:Fallback xmlns="">
      <p:transition spd="fast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Shape 135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So what platforms do we use (5)</a:t>
            </a:r>
          </a:p>
        </p:txBody>
      </p:sp>
      <p:sp>
        <p:nvSpPr>
          <p:cNvPr id="136" name="Shape 136"/>
          <p:cNvSpPr/>
          <p:nvPr/>
        </p:nvSpPr>
        <p:spPr>
          <a:xfrm>
            <a:off x="3340125" y="2105650"/>
            <a:ext cx="5346600" cy="129262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424" tIns="91424" rIns="91424" bIns="91424">
            <a:spAutoFit/>
          </a:bodyPr>
          <a:lstStyle/>
          <a:p>
            <a:pPr marL="457200" indent="-342900">
              <a:buClr>
                <a:srgbClr val="000000"/>
              </a:buClr>
              <a:buSzPct val="100000"/>
              <a:buFont typeface="Arial"/>
              <a:buChar char="●"/>
              <a:defRPr sz="1800"/>
            </a:pPr>
            <a:r>
              <a:t>Allows depth to some of the content</a:t>
            </a:r>
          </a:p>
          <a:p>
            <a:pPr marL="457200" indent="-342900">
              <a:buClr>
                <a:srgbClr val="000000"/>
              </a:buClr>
              <a:buSzPct val="100000"/>
              <a:buFont typeface="Arial"/>
              <a:buChar char="●"/>
              <a:defRPr sz="1800"/>
            </a:pPr>
            <a:r>
              <a:t>has been useful in sharing some internal ideas, externally</a:t>
            </a:r>
          </a:p>
          <a:p>
            <a:pPr marL="457200" indent="-342900">
              <a:buClr>
                <a:srgbClr val="000000"/>
              </a:buClr>
              <a:buSzPct val="100000"/>
              <a:buFont typeface="Arial"/>
              <a:buChar char="●"/>
              <a:defRPr sz="1800"/>
            </a:pPr>
            <a:r>
              <a:t>looking to evolve as a source of additional content</a:t>
            </a:r>
          </a:p>
        </p:txBody>
      </p:sp>
      <p:pic>
        <p:nvPicPr>
          <p:cNvPr id="137" name="image8.jpg"/>
          <p:cNvPicPr>
            <a:picLocks noChangeAspect="1"/>
          </p:cNvPicPr>
          <p:nvPr/>
        </p:nvPicPr>
        <p:blipFill>
          <a:blip r:embed="rId2">
            <a:extLst/>
          </a:blip>
          <a:srcRect r="69972"/>
          <a:stretch>
            <a:fillRect/>
          </a:stretch>
        </p:blipFill>
        <p:spPr>
          <a:xfrm>
            <a:off x="457200" y="2105649"/>
            <a:ext cx="2943627" cy="2977676"/>
          </a:xfrm>
          <a:prstGeom prst="rect">
            <a:avLst/>
          </a:prstGeom>
          <a:ln w="12700">
            <a:miter lim="400000"/>
          </a:ln>
        </p:spPr>
      </p:pic>
    </p:spTree>
    <p:extLst>
      <p:ext uri="{BB962C8B-B14F-4D97-AF65-F5344CB8AC3E}">
        <p14:creationId xmlns:p14="http://schemas.microsoft.com/office/powerpoint/2010/main" val="10263278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>
        <p15:prstTrans prst="pageCurlDouble"/>
      </p:transition>
    </mc:Choice>
    <mc:Choice xmlns="" xmlns:p14="http://schemas.microsoft.com/office/powerpoint/2010/main" Requires="p14">
      <p:transition spd="fast" advClick="1" p14:dur="500">
        <p14:prism dir="l"/>
      </p:transition>
    </mc:Choice>
    <mc:Fallback xmlns="">
      <p:transition spd="fast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Shape 139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So what platforms do we use (6)</a:t>
            </a:r>
          </a:p>
        </p:txBody>
      </p:sp>
      <p:sp>
        <p:nvSpPr>
          <p:cNvPr id="140" name="Shape 140"/>
          <p:cNvSpPr/>
          <p:nvPr/>
        </p:nvSpPr>
        <p:spPr>
          <a:xfrm>
            <a:off x="3340125" y="2105650"/>
            <a:ext cx="5346600" cy="129262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424" tIns="91424" rIns="91424" bIns="91424">
            <a:spAutoFit/>
          </a:bodyPr>
          <a:lstStyle/>
          <a:p>
            <a:pPr marL="457200" indent="-342900">
              <a:buClr>
                <a:srgbClr val="000000"/>
              </a:buClr>
              <a:buSzPct val="100000"/>
              <a:buFont typeface="Arial"/>
              <a:buChar char="●"/>
              <a:defRPr sz="1800"/>
            </a:pPr>
            <a:r>
              <a:t>we have some deliberate short ‘named’ URLs</a:t>
            </a:r>
          </a:p>
          <a:p>
            <a:pPr marL="457200" indent="-342900">
              <a:buClr>
                <a:srgbClr val="000000"/>
              </a:buClr>
              <a:buSzPct val="100000"/>
              <a:buFont typeface="Arial"/>
              <a:buChar char="●"/>
              <a:defRPr sz="1800"/>
            </a:pPr>
            <a:r>
              <a:t>used when we link to internal university content</a:t>
            </a:r>
          </a:p>
          <a:p>
            <a:pPr marL="457200" indent="-342900">
              <a:buClr>
                <a:srgbClr val="000000"/>
              </a:buClr>
              <a:buSzPct val="100000"/>
              <a:buFont typeface="Arial"/>
              <a:buChar char="●"/>
              <a:defRPr sz="1800"/>
            </a:pPr>
            <a:r>
              <a:t>also used for occasional course promotion</a:t>
            </a:r>
          </a:p>
          <a:p>
            <a:pPr>
              <a:defRPr sz="1800"/>
            </a:pPr>
            <a:endParaRPr/>
          </a:p>
        </p:txBody>
      </p:sp>
      <p:pic>
        <p:nvPicPr>
          <p:cNvPr id="141" name="image9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505301" y="2105650"/>
            <a:ext cx="2514601" cy="1143001"/>
          </a:xfrm>
          <a:prstGeom prst="rect">
            <a:avLst/>
          </a:prstGeom>
          <a:ln w="12700">
            <a:miter lim="400000"/>
          </a:ln>
        </p:spPr>
      </p:pic>
    </p:spTree>
    <p:extLst>
      <p:ext uri="{BB962C8B-B14F-4D97-AF65-F5344CB8AC3E}">
        <p14:creationId xmlns:p14="http://schemas.microsoft.com/office/powerpoint/2010/main" val="90300122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>
        <p15:prstTrans prst="pageCurlDouble"/>
      </p:transition>
    </mc:Choice>
    <mc:Choice xmlns="" xmlns:p14="http://schemas.microsoft.com/office/powerpoint/2010/main" Requires="p14">
      <p:transition spd="fast" advClick="1" p14:dur="500">
        <p14:prism dir="l"/>
      </p:transition>
    </mc:Choice>
    <mc:Fallback xmlns="">
      <p:transition spd="fast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Shape 143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rPr dirty="0"/>
              <a:t>So what platforms do we use (</a:t>
            </a:r>
            <a:r>
              <a:rPr dirty="0" smtClean="0"/>
              <a:t>7</a:t>
            </a:r>
            <a:r>
              <a:rPr lang="en-GB" dirty="0" smtClean="0"/>
              <a:t>a</a:t>
            </a:r>
            <a:r>
              <a:rPr dirty="0" smtClean="0"/>
              <a:t>)</a:t>
            </a:r>
            <a:endParaRPr dirty="0"/>
          </a:p>
        </p:txBody>
      </p:sp>
      <p:sp>
        <p:nvSpPr>
          <p:cNvPr id="144" name="Shape 144"/>
          <p:cNvSpPr/>
          <p:nvPr/>
        </p:nvSpPr>
        <p:spPr>
          <a:xfrm>
            <a:off x="3340125" y="2119144"/>
            <a:ext cx="5346600" cy="378561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424" tIns="91424" rIns="91424" bIns="91424">
            <a:spAutoFit/>
          </a:bodyPr>
          <a:lstStyle/>
          <a:p>
            <a:pPr marL="457200" indent="-342900">
              <a:buClr>
                <a:srgbClr val="000000"/>
              </a:buClr>
              <a:buSzPct val="100000"/>
              <a:buFont typeface="Arial"/>
              <a:buChar char="●"/>
              <a:defRPr sz="1800"/>
            </a:pPr>
            <a:r>
              <a:rPr b="1" dirty="0"/>
              <a:t>Periscope</a:t>
            </a:r>
            <a:r>
              <a:rPr dirty="0"/>
              <a:t> - Mini Monday Networking</a:t>
            </a:r>
          </a:p>
          <a:p>
            <a:pPr marL="457200" indent="-342900">
              <a:buClr>
                <a:srgbClr val="000000"/>
              </a:buClr>
              <a:buSzPct val="100000"/>
              <a:buFont typeface="Arial"/>
              <a:buChar char="●"/>
              <a:defRPr sz="1800"/>
            </a:pPr>
            <a:endParaRPr dirty="0"/>
          </a:p>
          <a:p>
            <a:pPr marL="457200" indent="-342900">
              <a:buClr>
                <a:srgbClr val="000000"/>
              </a:buClr>
              <a:buSzPct val="100000"/>
              <a:buFont typeface="Arial"/>
              <a:buChar char="●"/>
              <a:defRPr sz="1800"/>
            </a:pPr>
            <a:r>
              <a:rPr dirty="0"/>
              <a:t>Practical </a:t>
            </a:r>
            <a:r>
              <a:rPr b="1" dirty="0"/>
              <a:t>Streaming Video </a:t>
            </a:r>
            <a:r>
              <a:rPr dirty="0"/>
              <a:t>Show Tell sessions around one specific network engineering topic/concept/skill</a:t>
            </a:r>
          </a:p>
          <a:p>
            <a:pPr marL="457200" indent="-342900">
              <a:buClr>
                <a:srgbClr val="000000"/>
              </a:buClr>
              <a:buSzPct val="100000"/>
              <a:buFont typeface="Arial"/>
              <a:buChar char="●"/>
              <a:defRPr sz="1800" i="1"/>
            </a:pPr>
            <a:r>
              <a:rPr dirty="0"/>
              <a:t>Persistent for 24 hours</a:t>
            </a:r>
          </a:p>
          <a:p>
            <a:pPr marL="457200" indent="-342900">
              <a:buClr>
                <a:srgbClr val="000000"/>
              </a:buClr>
              <a:buSzPct val="100000"/>
              <a:buFont typeface="Arial"/>
              <a:buChar char="●"/>
              <a:defRPr sz="1800"/>
            </a:pPr>
            <a:endParaRPr dirty="0"/>
          </a:p>
          <a:p>
            <a:pPr marL="457200" indent="-342900">
              <a:buClr>
                <a:srgbClr val="000000"/>
              </a:buClr>
              <a:buSzPct val="100000"/>
              <a:buFont typeface="Arial"/>
              <a:buChar char="●"/>
              <a:defRPr sz="1800"/>
            </a:pPr>
            <a:r>
              <a:rPr dirty="0"/>
              <a:t>Session length ten mins</a:t>
            </a:r>
          </a:p>
          <a:p>
            <a:pPr marL="457200" indent="-342900">
              <a:buClr>
                <a:srgbClr val="000000"/>
              </a:buClr>
              <a:buSzPct val="100000"/>
              <a:buFont typeface="Arial"/>
              <a:buChar char="●"/>
              <a:defRPr sz="1800"/>
            </a:pPr>
            <a:r>
              <a:rPr dirty="0"/>
              <a:t>Typical audience varies from 40 to 120 per session</a:t>
            </a:r>
            <a:endParaRPr lang="en-GB" dirty="0"/>
          </a:p>
          <a:p>
            <a:pPr marL="457200" indent="-342900">
              <a:buClr>
                <a:srgbClr val="000000"/>
              </a:buClr>
              <a:buSzPct val="100000"/>
              <a:buFont typeface="Arial"/>
              <a:buChar char="●"/>
              <a:defRPr sz="1800"/>
            </a:pPr>
            <a:r>
              <a:rPr lang="en-GB" b="1" dirty="0"/>
              <a:t>EXPERIMENTAL</a:t>
            </a:r>
          </a:p>
          <a:p>
            <a:pPr marL="457200" indent="-342900">
              <a:buClr>
                <a:srgbClr val="000000"/>
              </a:buClr>
              <a:buSzPct val="100000"/>
              <a:buFont typeface="Arial"/>
              <a:buChar char="●"/>
              <a:defRPr sz="1800"/>
            </a:pPr>
            <a:endParaRPr dirty="0"/>
          </a:p>
          <a:p>
            <a:pPr marL="457200" indent="-342900">
              <a:buClr>
                <a:srgbClr val="000000"/>
              </a:buClr>
              <a:buSzPct val="100000"/>
              <a:buFont typeface="Arial"/>
              <a:buChar char="●"/>
              <a:defRPr sz="1800"/>
            </a:pPr>
            <a:endParaRPr dirty="0"/>
          </a:p>
          <a:p>
            <a:pPr>
              <a:defRPr sz="1800"/>
            </a:pPr>
            <a:endParaRPr dirty="0"/>
          </a:p>
        </p:txBody>
      </p:sp>
      <p:pic>
        <p:nvPicPr>
          <p:cNvPr id="145" name="pasted-image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443453" y="2079872"/>
            <a:ext cx="2918195" cy="2924225"/>
          </a:xfrm>
          <a:prstGeom prst="rect">
            <a:avLst/>
          </a:prstGeom>
          <a:ln w="12700">
            <a:miter lim="400000"/>
          </a:ln>
        </p:spPr>
      </p:pic>
    </p:spTree>
    <p:extLst>
      <p:ext uri="{BB962C8B-B14F-4D97-AF65-F5344CB8AC3E}">
        <p14:creationId xmlns:p14="http://schemas.microsoft.com/office/powerpoint/2010/main" val="47472245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>
        <p15:prstTrans prst="pageCurlDouble"/>
      </p:transition>
    </mc:Choice>
    <mc:Choice xmlns="" xmlns:p14="http://schemas.microsoft.com/office/powerpoint/2010/main" Requires="p14">
      <p:transition spd="fast" advClick="1" p14:dur="500">
        <p14:prism dir="l"/>
      </p:transition>
    </mc:Choice>
    <mc:Fallback xmlns="">
      <p:transition spd="fast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Shape 143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rPr dirty="0"/>
              <a:t>So what platforms do we use (</a:t>
            </a:r>
            <a:r>
              <a:rPr dirty="0" smtClean="0"/>
              <a:t>7</a:t>
            </a:r>
            <a:r>
              <a:rPr lang="en-GB" dirty="0" smtClean="0"/>
              <a:t>b</a:t>
            </a:r>
            <a:r>
              <a:rPr dirty="0" smtClean="0"/>
              <a:t>)</a:t>
            </a:r>
            <a:endParaRPr dirty="0"/>
          </a:p>
        </p:txBody>
      </p:sp>
      <p:sp>
        <p:nvSpPr>
          <p:cNvPr id="144" name="Shape 144"/>
          <p:cNvSpPr/>
          <p:nvPr/>
        </p:nvSpPr>
        <p:spPr>
          <a:xfrm>
            <a:off x="3340125" y="2119144"/>
            <a:ext cx="5346600" cy="350862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424" tIns="91424" rIns="91424" bIns="91424">
            <a:spAutoFit/>
          </a:bodyPr>
          <a:lstStyle/>
          <a:p>
            <a:pPr marL="457200" indent="-342900">
              <a:buClr>
                <a:srgbClr val="000000"/>
              </a:buClr>
              <a:buSzPct val="100000"/>
              <a:buFont typeface="Arial"/>
              <a:buChar char="●"/>
              <a:defRPr sz="1800"/>
            </a:pPr>
            <a:r>
              <a:rPr lang="en-GB" b="1" dirty="0"/>
              <a:t>Facebook Live</a:t>
            </a:r>
            <a:r>
              <a:rPr dirty="0"/>
              <a:t> </a:t>
            </a:r>
            <a:r>
              <a:rPr lang="en-GB" dirty="0"/>
              <a:t>–</a:t>
            </a:r>
            <a:r>
              <a:rPr dirty="0"/>
              <a:t> </a:t>
            </a:r>
            <a:r>
              <a:rPr lang="en-GB" dirty="0" err="1"/>
              <a:t>NetNerd</a:t>
            </a:r>
            <a:r>
              <a:rPr lang="en-GB" dirty="0"/>
              <a:t> – a series of short webinars, over five evenings for one week</a:t>
            </a:r>
          </a:p>
          <a:p>
            <a:pPr marL="114300">
              <a:buClr>
                <a:srgbClr val="000000"/>
              </a:buClr>
              <a:buSzPct val="100000"/>
              <a:defRPr sz="1800"/>
            </a:pPr>
            <a:endParaRPr dirty="0"/>
          </a:p>
          <a:p>
            <a:pPr marL="457200" indent="-342900">
              <a:buClr>
                <a:srgbClr val="000000"/>
              </a:buClr>
              <a:buSzPct val="100000"/>
              <a:buFont typeface="Arial"/>
              <a:buChar char="●"/>
              <a:defRPr sz="1800"/>
            </a:pPr>
            <a:r>
              <a:rPr dirty="0"/>
              <a:t>Practical </a:t>
            </a:r>
            <a:r>
              <a:rPr b="1" dirty="0"/>
              <a:t>Streaming Video </a:t>
            </a:r>
            <a:r>
              <a:rPr dirty="0"/>
              <a:t>Show Tell sessions around one specific network engineering topic/concept/skill</a:t>
            </a:r>
          </a:p>
          <a:p>
            <a:pPr marL="457200" indent="-342900">
              <a:buClr>
                <a:srgbClr val="000000"/>
              </a:buClr>
              <a:buSzPct val="100000"/>
              <a:buFont typeface="Arial"/>
              <a:buChar char="●"/>
              <a:defRPr sz="1800" i="1"/>
            </a:pPr>
            <a:r>
              <a:rPr dirty="0"/>
              <a:t>Persistent </a:t>
            </a:r>
            <a:r>
              <a:rPr lang="en-GB" dirty="0"/>
              <a:t>forever</a:t>
            </a:r>
            <a:endParaRPr dirty="0"/>
          </a:p>
          <a:p>
            <a:pPr marL="457200" indent="-342900">
              <a:buClr>
                <a:srgbClr val="000000"/>
              </a:buClr>
              <a:buSzPct val="100000"/>
              <a:buFont typeface="Arial"/>
              <a:buChar char="●"/>
              <a:defRPr sz="1800"/>
            </a:pPr>
            <a:endParaRPr dirty="0"/>
          </a:p>
          <a:p>
            <a:pPr marL="457200" indent="-342900">
              <a:buClr>
                <a:srgbClr val="000000"/>
              </a:buClr>
              <a:buSzPct val="100000"/>
              <a:buFont typeface="Arial"/>
              <a:buChar char="●"/>
              <a:defRPr sz="1800"/>
            </a:pPr>
            <a:r>
              <a:rPr dirty="0"/>
              <a:t>Session length ten mins</a:t>
            </a:r>
          </a:p>
          <a:p>
            <a:pPr marL="457200" indent="-342900">
              <a:buClr>
                <a:srgbClr val="000000"/>
              </a:buClr>
              <a:buSzPct val="100000"/>
              <a:buFont typeface="Arial"/>
              <a:buChar char="●"/>
              <a:defRPr sz="1800"/>
            </a:pPr>
            <a:r>
              <a:rPr dirty="0"/>
              <a:t>Typical audience </a:t>
            </a:r>
            <a:r>
              <a:rPr lang="en-GB" dirty="0"/>
              <a:t>250+</a:t>
            </a:r>
            <a:endParaRPr dirty="0"/>
          </a:p>
          <a:p>
            <a:pPr marL="457200" indent="-342900">
              <a:buClr>
                <a:srgbClr val="000000"/>
              </a:buClr>
              <a:buSzPct val="100000"/>
              <a:buFont typeface="Arial"/>
              <a:buChar char="●"/>
              <a:defRPr sz="1800"/>
            </a:pPr>
            <a:r>
              <a:rPr lang="en-GB" b="1" dirty="0"/>
              <a:t>EXPERIMENTAL</a:t>
            </a:r>
            <a:endParaRPr b="1" dirty="0"/>
          </a:p>
          <a:p>
            <a:pPr>
              <a:defRPr sz="1800"/>
            </a:pPr>
            <a:endParaRPr dirty="0"/>
          </a:p>
        </p:txBody>
      </p:sp>
      <p:pic>
        <p:nvPicPr>
          <p:cNvPr id="1026" name="Picture 2" descr="http://images.telegiz.com/data/images/full/2769/facebook-live-log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7401" y="2119143"/>
            <a:ext cx="2752725" cy="26384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5853577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>
        <p15:prstTrans prst="pageCurlDouble"/>
      </p:transition>
    </mc:Choice>
    <mc:Choice xmlns="" xmlns:p14="http://schemas.microsoft.com/office/powerpoint/2010/main" Requires="p14">
      <p:transition spd="fast" advClick="1" p14:dur="500">
        <p14:prism dir="l"/>
      </p:transition>
    </mc:Choice>
    <mc:Fallback xmlns="">
      <p:transition spd="fast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Shape 147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So what platforms do we use (8)</a:t>
            </a:r>
          </a:p>
        </p:txBody>
      </p:sp>
      <p:sp>
        <p:nvSpPr>
          <p:cNvPr id="148" name="Shape 148"/>
          <p:cNvSpPr/>
          <p:nvPr/>
        </p:nvSpPr>
        <p:spPr>
          <a:xfrm>
            <a:off x="3340125" y="2105650"/>
            <a:ext cx="5346600" cy="470927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424" tIns="91424" rIns="91424" bIns="91424">
            <a:spAutoFit/>
          </a:bodyPr>
          <a:lstStyle/>
          <a:p>
            <a:pPr marL="457200" indent="-342900">
              <a:buClr>
                <a:srgbClr val="000000"/>
              </a:buClr>
              <a:buSzPct val="100000"/>
              <a:buFont typeface="Arial"/>
              <a:buChar char="●"/>
              <a:defRPr sz="1800" b="1"/>
            </a:pPr>
            <a:r>
              <a:t>Micro PodCasting</a:t>
            </a:r>
          </a:p>
          <a:p>
            <a:pPr marL="457200" indent="-342900">
              <a:buClr>
                <a:srgbClr val="000000"/>
              </a:buClr>
              <a:buSzPct val="100000"/>
              <a:buFont typeface="Arial"/>
              <a:buChar char="●"/>
              <a:defRPr sz="1800"/>
            </a:pPr>
            <a:r>
              <a:t>No more than ten minutes of audio</a:t>
            </a:r>
          </a:p>
          <a:p>
            <a:pPr marL="457200" indent="-342900">
              <a:buClr>
                <a:srgbClr val="000000"/>
              </a:buClr>
              <a:buSzPct val="100000"/>
              <a:buFont typeface="Arial"/>
              <a:buChar char="●"/>
              <a:defRPr sz="1800"/>
            </a:pPr>
            <a:endParaRPr/>
          </a:p>
          <a:p>
            <a:pPr marL="457200" indent="-342900">
              <a:buClr>
                <a:srgbClr val="000000"/>
              </a:buClr>
              <a:buSzPct val="100000"/>
              <a:buFont typeface="Arial"/>
              <a:buChar char="●"/>
              <a:defRPr sz="1800"/>
            </a:pPr>
            <a:r>
              <a:t>Idea stolen from Curtin Cisco Academy for Vision Impaired and supported by Royal National College for the Blind (in the UK)</a:t>
            </a:r>
          </a:p>
          <a:p>
            <a:pPr marL="457200" indent="-342900">
              <a:buClr>
                <a:srgbClr val="000000"/>
              </a:buClr>
              <a:buSzPct val="100000"/>
              <a:buFont typeface="Arial"/>
              <a:buChar char="●"/>
              <a:defRPr sz="1800"/>
            </a:pPr>
            <a:endParaRPr/>
          </a:p>
          <a:p>
            <a:pPr marL="457200" indent="-342900">
              <a:buClr>
                <a:srgbClr val="000000"/>
              </a:buClr>
              <a:buSzPct val="100000"/>
              <a:buFont typeface="Arial"/>
              <a:buChar char="●"/>
              <a:defRPr sz="1800"/>
            </a:pPr>
            <a:r>
              <a:t>Demo/Explanation entirely audio yet kept deliberately short in keeping with affordance of Social Media</a:t>
            </a:r>
          </a:p>
          <a:p>
            <a:pPr marL="457200" indent="-342900">
              <a:buClr>
                <a:srgbClr val="000000"/>
              </a:buClr>
              <a:buSzPct val="100000"/>
              <a:buFont typeface="Arial"/>
              <a:buChar char="●"/>
              <a:defRPr sz="1800"/>
            </a:pPr>
            <a:endParaRPr/>
          </a:p>
          <a:p>
            <a:pPr marL="457200" indent="-342900">
              <a:buClr>
                <a:srgbClr val="000000"/>
              </a:buClr>
              <a:buSzPct val="100000"/>
              <a:buFont typeface="Arial"/>
              <a:buChar char="●"/>
              <a:defRPr sz="1800"/>
            </a:pPr>
            <a:r>
              <a:t>Is 1/2 an hour too long for a podcast in the social media space</a:t>
            </a:r>
          </a:p>
          <a:p>
            <a:pPr>
              <a:defRPr sz="1800"/>
            </a:pPr>
            <a:endParaRPr/>
          </a:p>
          <a:p>
            <a:pPr marL="457200" indent="-342900">
              <a:buClr>
                <a:srgbClr val="000000"/>
              </a:buClr>
              <a:buSzPct val="100000"/>
              <a:buFont typeface="Arial"/>
              <a:buChar char="●"/>
              <a:defRPr sz="1800"/>
            </a:pPr>
            <a:endParaRPr/>
          </a:p>
          <a:p>
            <a:pPr>
              <a:defRPr sz="1800"/>
            </a:pPr>
            <a:endParaRPr/>
          </a:p>
        </p:txBody>
      </p:sp>
      <p:pic>
        <p:nvPicPr>
          <p:cNvPr id="149" name="pasted-image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488245" y="2107883"/>
            <a:ext cx="2748503" cy="1565359"/>
          </a:xfrm>
          <a:prstGeom prst="rect">
            <a:avLst/>
          </a:prstGeom>
          <a:ln w="12700">
            <a:miter lim="400000"/>
          </a:ln>
        </p:spPr>
      </p:pic>
    </p:spTree>
    <p:extLst>
      <p:ext uri="{BB962C8B-B14F-4D97-AF65-F5344CB8AC3E}">
        <p14:creationId xmlns:p14="http://schemas.microsoft.com/office/powerpoint/2010/main" val="12478082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>
        <p15:prstTrans prst="pageCurlDouble"/>
      </p:transition>
    </mc:Choice>
    <mc:Choice xmlns="" xmlns:p14="http://schemas.microsoft.com/office/powerpoint/2010/main" Requires="p14">
      <p:transition spd="fast" advClick="1" p14:dur="500">
        <p14:prism dir="l"/>
      </p:transition>
    </mc:Choice>
    <mc:Fallback xmlns="">
      <p:transition spd="fast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" name="Shape 151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So what platforms do we use (9)</a:t>
            </a:r>
          </a:p>
        </p:txBody>
      </p:sp>
      <p:sp>
        <p:nvSpPr>
          <p:cNvPr id="152" name="Shape 152"/>
          <p:cNvSpPr/>
          <p:nvPr/>
        </p:nvSpPr>
        <p:spPr>
          <a:xfrm>
            <a:off x="3340125" y="2105649"/>
            <a:ext cx="5346600" cy="267762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424" tIns="91424" rIns="91424" bIns="91424">
            <a:spAutoFit/>
          </a:bodyPr>
          <a:lstStyle/>
          <a:p>
            <a:pPr marL="457200" indent="-342900">
              <a:buClr>
                <a:srgbClr val="000000"/>
              </a:buClr>
              <a:buSzPct val="100000"/>
              <a:buFont typeface="Arial"/>
              <a:buChar char="●"/>
              <a:defRPr sz="1800" b="1"/>
            </a:pPr>
            <a:r>
              <a:t>IFTTT - IF This Then That</a:t>
            </a:r>
          </a:p>
          <a:p>
            <a:pPr marL="457200" indent="-342900">
              <a:buClr>
                <a:srgbClr val="000000"/>
              </a:buClr>
              <a:buSzPct val="100000"/>
              <a:buFont typeface="Arial"/>
              <a:buChar char="●"/>
              <a:defRPr sz="1800"/>
            </a:pPr>
            <a:r>
              <a:t>Creation of Rule (recipes) for social media integration - also works with IoE technology</a:t>
            </a:r>
          </a:p>
          <a:p>
            <a:pPr marL="457200" indent="-342900">
              <a:buClr>
                <a:srgbClr val="000000"/>
              </a:buClr>
              <a:buSzPct val="100000"/>
              <a:buFont typeface="Arial"/>
              <a:buChar char="●"/>
              <a:defRPr sz="1800"/>
            </a:pPr>
            <a:r>
              <a:t>You do one thing on social media - it will automatically syndicate to other platforms </a:t>
            </a:r>
          </a:p>
          <a:p>
            <a:pPr marL="457200" indent="-342900">
              <a:buClr>
                <a:srgbClr val="000000"/>
              </a:buClr>
              <a:buSzPct val="100000"/>
              <a:buFont typeface="Arial"/>
              <a:buChar char="●"/>
              <a:defRPr sz="1800"/>
            </a:pPr>
            <a:r>
              <a:t>One input becomes multiple outputs</a:t>
            </a:r>
          </a:p>
          <a:p>
            <a:pPr>
              <a:defRPr sz="1800"/>
            </a:pPr>
            <a:endParaRPr/>
          </a:p>
          <a:p>
            <a:pPr marL="457200" indent="-342900">
              <a:buClr>
                <a:srgbClr val="000000"/>
              </a:buClr>
              <a:buSzPct val="100000"/>
              <a:buFont typeface="Arial"/>
              <a:buChar char="●"/>
              <a:defRPr sz="1800"/>
            </a:pPr>
            <a:endParaRPr/>
          </a:p>
          <a:p>
            <a:pPr>
              <a:defRPr sz="1800"/>
            </a:pPr>
            <a:endParaRPr/>
          </a:p>
        </p:txBody>
      </p:sp>
      <p:pic>
        <p:nvPicPr>
          <p:cNvPr id="153" name="pasted-image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330528" y="1940171"/>
            <a:ext cx="3034754" cy="3034754"/>
          </a:xfrm>
          <a:prstGeom prst="rect">
            <a:avLst/>
          </a:prstGeom>
          <a:ln w="12700">
            <a:miter lim="400000"/>
          </a:ln>
        </p:spPr>
      </p:pic>
    </p:spTree>
    <p:extLst>
      <p:ext uri="{BB962C8B-B14F-4D97-AF65-F5344CB8AC3E}">
        <p14:creationId xmlns:p14="http://schemas.microsoft.com/office/powerpoint/2010/main" val="173492377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>
        <p15:prstTrans prst="pageCurlDouble"/>
      </p:transition>
    </mc:Choice>
    <mc:Choice xmlns="" xmlns:p14="http://schemas.microsoft.com/office/powerpoint/2010/main" Requires="p14">
      <p:transition spd="fast" advClick="1" p14:dur="500">
        <p14:prism dir="l"/>
      </p:transition>
    </mc:Choice>
    <mc:Fallback xmlns="">
      <p:transition spd="fast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Shape 155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So what platforms do we use (10)</a:t>
            </a:r>
          </a:p>
        </p:txBody>
      </p:sp>
      <p:sp>
        <p:nvSpPr>
          <p:cNvPr id="156" name="Shape 156"/>
          <p:cNvSpPr/>
          <p:nvPr/>
        </p:nvSpPr>
        <p:spPr>
          <a:xfrm>
            <a:off x="3340125" y="2105650"/>
            <a:ext cx="5346600" cy="406261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424" tIns="91424" rIns="91424" bIns="91424">
            <a:spAutoFit/>
          </a:bodyPr>
          <a:lstStyle/>
          <a:p>
            <a:pPr marL="457200" indent="-342900">
              <a:buClr>
                <a:srgbClr val="000000"/>
              </a:buClr>
              <a:buSzPct val="100000"/>
              <a:buFont typeface="Arial"/>
              <a:buChar char="●"/>
              <a:defRPr sz="1800" b="1"/>
            </a:pPr>
            <a:r>
              <a:rPr dirty="0"/>
              <a:t>Hoot suite</a:t>
            </a:r>
          </a:p>
          <a:p>
            <a:pPr marL="457200" indent="-342900">
              <a:buClr>
                <a:srgbClr val="000000"/>
              </a:buClr>
              <a:buSzPct val="100000"/>
              <a:buFont typeface="Arial"/>
              <a:buChar char="●"/>
              <a:defRPr sz="1800" b="1"/>
            </a:pPr>
            <a:endParaRPr dirty="0"/>
          </a:p>
          <a:p>
            <a:pPr marL="457200" indent="-342900">
              <a:buClr>
                <a:srgbClr val="000000"/>
              </a:buClr>
              <a:buSzPct val="100000"/>
              <a:buFont typeface="Arial"/>
              <a:buChar char="●"/>
              <a:defRPr sz="1800"/>
            </a:pPr>
            <a:r>
              <a:rPr dirty="0"/>
              <a:t>Multi Social Media Platform Scheduling and Automation</a:t>
            </a:r>
          </a:p>
          <a:p>
            <a:pPr marL="457200" indent="-342900">
              <a:buClr>
                <a:srgbClr val="000000"/>
              </a:buClr>
              <a:buSzPct val="100000"/>
              <a:buFont typeface="Arial"/>
              <a:buChar char="●"/>
              <a:defRPr sz="1800"/>
            </a:pPr>
            <a:endParaRPr dirty="0"/>
          </a:p>
          <a:p>
            <a:pPr marL="457200" indent="-342900">
              <a:buClr>
                <a:srgbClr val="000000"/>
              </a:buClr>
              <a:buSzPct val="100000"/>
              <a:buFont typeface="Arial"/>
              <a:buChar char="●"/>
              <a:defRPr sz="1800"/>
            </a:pPr>
            <a:r>
              <a:rPr dirty="0"/>
              <a:t>Allows you to schedule one message at a time on multiple accounts (for free)</a:t>
            </a:r>
          </a:p>
          <a:p>
            <a:pPr marL="457200" indent="-342900">
              <a:buClr>
                <a:srgbClr val="000000"/>
              </a:buClr>
              <a:buSzPct val="100000"/>
              <a:buFont typeface="Arial"/>
              <a:buChar char="●"/>
              <a:defRPr sz="1800"/>
            </a:pPr>
            <a:r>
              <a:rPr dirty="0"/>
              <a:t>Allows you to schedule multiple (350) messages on multiple accounts via CSV for USD$ 9.99 per </a:t>
            </a:r>
            <a:r>
              <a:rPr dirty="0" smtClean="0"/>
              <a:t>month</a:t>
            </a:r>
            <a:endParaRPr lang="en-GB" dirty="0" smtClean="0"/>
          </a:p>
          <a:p>
            <a:pPr marL="457200" indent="-342900">
              <a:buClr>
                <a:srgbClr val="000000"/>
              </a:buClr>
              <a:buSzPct val="100000"/>
              <a:buFont typeface="Arial"/>
              <a:buChar char="●"/>
              <a:defRPr sz="1800"/>
            </a:pPr>
            <a:endParaRPr dirty="0"/>
          </a:p>
          <a:p>
            <a:pPr marL="457200" indent="-342900">
              <a:buClr>
                <a:srgbClr val="000000"/>
              </a:buClr>
              <a:buSzPct val="100000"/>
              <a:buFont typeface="Arial"/>
              <a:buChar char="●"/>
              <a:defRPr sz="1800"/>
            </a:pPr>
            <a:r>
              <a:rPr lang="en-GB" dirty="0" smtClean="0"/>
              <a:t>We</a:t>
            </a:r>
            <a:r>
              <a:rPr dirty="0" smtClean="0"/>
              <a:t> </a:t>
            </a:r>
            <a:r>
              <a:rPr dirty="0"/>
              <a:t>use this for Facebook, Twitter, LinkedIN and Google+</a:t>
            </a:r>
          </a:p>
          <a:p>
            <a:pPr>
              <a:defRPr sz="1800"/>
            </a:pPr>
            <a:endParaRPr dirty="0"/>
          </a:p>
        </p:txBody>
      </p:sp>
      <p:pic>
        <p:nvPicPr>
          <p:cNvPr id="157" name="pasted-image.png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-171450" y="2079871"/>
            <a:ext cx="3721015" cy="3721016"/>
          </a:xfrm>
          <a:prstGeom prst="rect">
            <a:avLst/>
          </a:prstGeom>
          <a:ln w="12700">
            <a:miter lim="400000"/>
          </a:ln>
        </p:spPr>
      </p:pic>
    </p:spTree>
    <p:extLst>
      <p:ext uri="{BB962C8B-B14F-4D97-AF65-F5344CB8AC3E}">
        <p14:creationId xmlns:p14="http://schemas.microsoft.com/office/powerpoint/2010/main" val="33097788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>
        <p15:prstTrans prst="pageCurlDouble"/>
      </p:transition>
    </mc:Choice>
    <mc:Choice xmlns="" xmlns:p14="http://schemas.microsoft.com/office/powerpoint/2010/main" Requires="p14">
      <p:transition spd="fast" advClick="1" p14:dur="500">
        <p14:prism dir="l"/>
      </p:transition>
    </mc:Choice>
    <mc:Fallback xmlns="">
      <p:transition spd="fast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" name="Shape 159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Then stringing it together</a:t>
            </a:r>
          </a:p>
        </p:txBody>
      </p:sp>
      <p:pic>
        <p:nvPicPr>
          <p:cNvPr id="160" name="image7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4037574" y="2133650"/>
            <a:ext cx="857400" cy="857401"/>
          </a:xfrm>
          <a:prstGeom prst="rect">
            <a:avLst/>
          </a:prstGeom>
          <a:ln w="12700">
            <a:miter lim="400000"/>
          </a:ln>
        </p:spPr>
      </p:pic>
      <p:pic>
        <p:nvPicPr>
          <p:cNvPr id="161" name="image6.png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4037575" y="3866951"/>
            <a:ext cx="857401" cy="857401"/>
          </a:xfrm>
          <a:prstGeom prst="rect">
            <a:avLst/>
          </a:prstGeom>
          <a:ln w="12700">
            <a:miter lim="400000"/>
          </a:ln>
        </p:spPr>
      </p:pic>
      <p:pic>
        <p:nvPicPr>
          <p:cNvPr id="162" name="image4.png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4037574" y="4790225"/>
            <a:ext cx="857400" cy="857400"/>
          </a:xfrm>
          <a:prstGeom prst="rect">
            <a:avLst/>
          </a:prstGeom>
          <a:ln w="12700">
            <a:miter lim="400000"/>
          </a:ln>
        </p:spPr>
      </p:pic>
      <p:pic>
        <p:nvPicPr>
          <p:cNvPr id="163" name="image10.jpg"/>
          <p:cNvPicPr>
            <a:picLocks noChangeAspect="1"/>
          </p:cNvPicPr>
          <p:nvPr/>
        </p:nvPicPr>
        <p:blipFill>
          <a:blip r:embed="rId5">
            <a:extLst/>
          </a:blip>
          <a:stretch>
            <a:fillRect/>
          </a:stretch>
        </p:blipFill>
        <p:spPr>
          <a:xfrm>
            <a:off x="457201" y="3452774"/>
            <a:ext cx="2732399" cy="802075"/>
          </a:xfrm>
          <a:prstGeom prst="rect">
            <a:avLst/>
          </a:prstGeom>
          <a:ln w="12700">
            <a:miter lim="400000"/>
          </a:ln>
        </p:spPr>
      </p:pic>
      <p:pic>
        <p:nvPicPr>
          <p:cNvPr id="164" name="image12.jpg"/>
          <p:cNvPicPr>
            <a:picLocks noChangeAspect="1"/>
          </p:cNvPicPr>
          <p:nvPr/>
        </p:nvPicPr>
        <p:blipFill>
          <a:blip r:embed="rId6">
            <a:extLst/>
          </a:blip>
          <a:stretch>
            <a:fillRect/>
          </a:stretch>
        </p:blipFill>
        <p:spPr>
          <a:xfrm>
            <a:off x="7562398" y="2133650"/>
            <a:ext cx="1151764" cy="857401"/>
          </a:xfrm>
          <a:prstGeom prst="rect">
            <a:avLst/>
          </a:prstGeom>
          <a:ln w="12700">
            <a:miter lim="400000"/>
          </a:ln>
        </p:spPr>
      </p:pic>
      <p:sp>
        <p:nvSpPr>
          <p:cNvPr id="186" name="Shape 186"/>
          <p:cNvSpPr/>
          <p:nvPr/>
        </p:nvSpPr>
        <p:spPr>
          <a:xfrm>
            <a:off x="3212713" y="2918148"/>
            <a:ext cx="824862" cy="68459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cubicBezTo>
                  <a:pt x="7200" y="14400"/>
                  <a:pt x="14400" y="7200"/>
                  <a:pt x="21600" y="0"/>
                </a:cubicBezTo>
              </a:path>
            </a:pathLst>
          </a:custGeom>
          <a:ln w="19050">
            <a:solidFill>
              <a:srgbClr val="5B595A"/>
            </a:solidFill>
            <a:tailEnd type="triangle"/>
          </a:ln>
        </p:spPr>
        <p:txBody>
          <a:bodyPr/>
          <a:lstStyle/>
          <a:p>
            <a:endParaRPr/>
          </a:p>
        </p:txBody>
      </p:sp>
      <p:sp>
        <p:nvSpPr>
          <p:cNvPr id="187" name="Shape 187"/>
          <p:cNvSpPr/>
          <p:nvPr/>
        </p:nvSpPr>
        <p:spPr>
          <a:xfrm>
            <a:off x="3189599" y="3465914"/>
            <a:ext cx="847977" cy="14855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cubicBezTo>
                  <a:pt x="7200" y="14400"/>
                  <a:pt x="14400" y="7200"/>
                  <a:pt x="21600" y="0"/>
                </a:cubicBezTo>
              </a:path>
            </a:pathLst>
          </a:custGeom>
          <a:ln w="19050">
            <a:solidFill>
              <a:srgbClr val="5B595A"/>
            </a:solidFill>
            <a:tailEnd type="triangle"/>
          </a:ln>
        </p:spPr>
        <p:txBody>
          <a:bodyPr/>
          <a:lstStyle/>
          <a:p>
            <a:endParaRPr/>
          </a:p>
        </p:txBody>
      </p:sp>
      <p:sp>
        <p:nvSpPr>
          <p:cNvPr id="167" name="Shape 167"/>
          <p:cNvSpPr/>
          <p:nvPr/>
        </p:nvSpPr>
        <p:spPr>
          <a:xfrm>
            <a:off x="3210774" y="3856750"/>
            <a:ext cx="826800" cy="438900"/>
          </a:xfrm>
          <a:prstGeom prst="line">
            <a:avLst/>
          </a:prstGeom>
          <a:ln w="19050">
            <a:solidFill>
              <a:srgbClr val="5B595A"/>
            </a:solidFill>
            <a:tailEnd type="triangle"/>
          </a:ln>
        </p:spPr>
        <p:txBody>
          <a:bodyPr lIns="45719" rIns="45719"/>
          <a:lstStyle/>
          <a:p>
            <a:endParaRPr/>
          </a:p>
        </p:txBody>
      </p:sp>
      <p:sp>
        <p:nvSpPr>
          <p:cNvPr id="168" name="Shape 168"/>
          <p:cNvSpPr/>
          <p:nvPr/>
        </p:nvSpPr>
        <p:spPr>
          <a:xfrm>
            <a:off x="3200275" y="3835623"/>
            <a:ext cx="837299" cy="1383302"/>
          </a:xfrm>
          <a:prstGeom prst="line">
            <a:avLst/>
          </a:prstGeom>
          <a:ln w="19050">
            <a:solidFill>
              <a:srgbClr val="5B595A"/>
            </a:solidFill>
            <a:tailEnd type="triangle"/>
          </a:ln>
        </p:spPr>
        <p:txBody>
          <a:bodyPr lIns="45719" rIns="45719"/>
          <a:lstStyle/>
          <a:p>
            <a:endParaRPr/>
          </a:p>
        </p:txBody>
      </p:sp>
      <p:sp>
        <p:nvSpPr>
          <p:cNvPr id="188" name="Shape 188"/>
          <p:cNvSpPr/>
          <p:nvPr/>
        </p:nvSpPr>
        <p:spPr>
          <a:xfrm>
            <a:off x="4914229" y="2869489"/>
            <a:ext cx="2648171" cy="141237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cubicBezTo>
                  <a:pt x="7200" y="14400"/>
                  <a:pt x="14400" y="7200"/>
                  <a:pt x="21600" y="0"/>
                </a:cubicBezTo>
              </a:path>
            </a:pathLst>
          </a:custGeom>
          <a:ln w="19050">
            <a:solidFill>
              <a:srgbClr val="5B595A"/>
            </a:solidFill>
            <a:tailEnd type="triangle"/>
          </a:ln>
        </p:spPr>
        <p:txBody>
          <a:bodyPr/>
          <a:lstStyle/>
          <a:p>
            <a:endParaRPr/>
          </a:p>
        </p:txBody>
      </p:sp>
      <p:pic>
        <p:nvPicPr>
          <p:cNvPr id="170" name="image8.jpg"/>
          <p:cNvPicPr>
            <a:picLocks noChangeAspect="1"/>
          </p:cNvPicPr>
          <p:nvPr/>
        </p:nvPicPr>
        <p:blipFill>
          <a:blip r:embed="rId7">
            <a:extLst/>
          </a:blip>
          <a:srcRect r="69972"/>
          <a:stretch>
            <a:fillRect/>
          </a:stretch>
        </p:blipFill>
        <p:spPr>
          <a:xfrm>
            <a:off x="6625001" y="5048003"/>
            <a:ext cx="725302" cy="733683"/>
          </a:xfrm>
          <a:prstGeom prst="rect">
            <a:avLst/>
          </a:prstGeom>
          <a:ln w="12700">
            <a:miter lim="400000"/>
          </a:ln>
        </p:spPr>
      </p:pic>
      <p:sp>
        <p:nvSpPr>
          <p:cNvPr id="189" name="Shape 189"/>
          <p:cNvSpPr/>
          <p:nvPr/>
        </p:nvSpPr>
        <p:spPr>
          <a:xfrm>
            <a:off x="4891914" y="4484588"/>
            <a:ext cx="1733089" cy="76930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21600"/>
                </a:moveTo>
                <a:cubicBezTo>
                  <a:pt x="14400" y="14400"/>
                  <a:pt x="7200" y="7200"/>
                  <a:pt x="0" y="0"/>
                </a:cubicBezTo>
              </a:path>
            </a:pathLst>
          </a:custGeom>
          <a:ln w="19050">
            <a:solidFill>
              <a:srgbClr val="5B595A"/>
            </a:solidFill>
            <a:prstDash val="dash"/>
            <a:tailEnd type="triangle"/>
          </a:ln>
        </p:spPr>
        <p:txBody>
          <a:bodyPr/>
          <a:lstStyle/>
          <a:p>
            <a:endParaRPr/>
          </a:p>
        </p:txBody>
      </p:sp>
      <p:sp>
        <p:nvSpPr>
          <p:cNvPr id="190" name="Shape 190"/>
          <p:cNvSpPr/>
          <p:nvPr/>
        </p:nvSpPr>
        <p:spPr>
          <a:xfrm>
            <a:off x="4891540" y="5251980"/>
            <a:ext cx="1733462" cy="13473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21600"/>
                </a:moveTo>
                <a:cubicBezTo>
                  <a:pt x="14400" y="14400"/>
                  <a:pt x="7200" y="7200"/>
                  <a:pt x="0" y="0"/>
                </a:cubicBezTo>
              </a:path>
            </a:pathLst>
          </a:custGeom>
          <a:ln w="19050">
            <a:solidFill>
              <a:srgbClr val="5B595A"/>
            </a:solidFill>
            <a:prstDash val="dash"/>
            <a:tailEnd type="triangle"/>
          </a:ln>
        </p:spPr>
        <p:txBody>
          <a:bodyPr/>
          <a:lstStyle/>
          <a:p>
            <a:endParaRPr/>
          </a:p>
        </p:txBody>
      </p:sp>
      <p:sp>
        <p:nvSpPr>
          <p:cNvPr id="191" name="Shape 191"/>
          <p:cNvSpPr/>
          <p:nvPr/>
        </p:nvSpPr>
        <p:spPr>
          <a:xfrm>
            <a:off x="4961070" y="3448844"/>
            <a:ext cx="1663933" cy="161417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21600"/>
                </a:moveTo>
                <a:cubicBezTo>
                  <a:pt x="14400" y="14400"/>
                  <a:pt x="7200" y="7200"/>
                  <a:pt x="0" y="0"/>
                </a:cubicBezTo>
              </a:path>
            </a:pathLst>
          </a:custGeom>
          <a:ln w="19050">
            <a:solidFill>
              <a:srgbClr val="5B595A"/>
            </a:solidFill>
            <a:prstDash val="dash"/>
            <a:tailEnd type="triangle"/>
          </a:ln>
        </p:spPr>
        <p:txBody>
          <a:bodyPr/>
          <a:lstStyle/>
          <a:p>
            <a:endParaRPr/>
          </a:p>
        </p:txBody>
      </p:sp>
      <p:sp>
        <p:nvSpPr>
          <p:cNvPr id="174" name="Shape 174"/>
          <p:cNvSpPr/>
          <p:nvPr/>
        </p:nvSpPr>
        <p:spPr>
          <a:xfrm>
            <a:off x="1036675" y="3986275"/>
            <a:ext cx="1770299" cy="46163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424" tIns="91424" rIns="91424" bIns="91424">
            <a:spAutoFit/>
          </a:bodyPr>
          <a:lstStyle/>
          <a:p>
            <a:r>
              <a:t>$9.99 per month</a:t>
            </a:r>
          </a:p>
        </p:txBody>
      </p:sp>
      <p:pic>
        <p:nvPicPr>
          <p:cNvPr id="175" name="image5.jpg"/>
          <p:cNvPicPr>
            <a:picLocks noChangeAspect="1"/>
          </p:cNvPicPr>
          <p:nvPr/>
        </p:nvPicPr>
        <p:blipFill>
          <a:blip r:embed="rId8">
            <a:extLst/>
          </a:blip>
          <a:srcRect b="8889"/>
          <a:stretch>
            <a:fillRect/>
          </a:stretch>
        </p:blipFill>
        <p:spPr>
          <a:xfrm>
            <a:off x="4037574" y="3000322"/>
            <a:ext cx="857400" cy="781178"/>
          </a:xfrm>
          <a:prstGeom prst="rect">
            <a:avLst/>
          </a:prstGeom>
          <a:ln w="12700">
            <a:miter lim="400000"/>
          </a:ln>
        </p:spPr>
      </p:pic>
      <p:pic>
        <p:nvPicPr>
          <p:cNvPr id="176" name="image13.png"/>
          <p:cNvPicPr>
            <a:picLocks noChangeAspect="1"/>
          </p:cNvPicPr>
          <p:nvPr/>
        </p:nvPicPr>
        <p:blipFill>
          <a:blip r:embed="rId9">
            <a:extLst/>
          </a:blip>
          <a:stretch>
            <a:fillRect/>
          </a:stretch>
        </p:blipFill>
        <p:spPr>
          <a:xfrm>
            <a:off x="1468213" y="2333195"/>
            <a:ext cx="790319" cy="790319"/>
          </a:xfrm>
          <a:prstGeom prst="rect">
            <a:avLst/>
          </a:prstGeom>
          <a:ln w="12700">
            <a:miter lim="400000"/>
          </a:ln>
        </p:spPr>
      </p:pic>
      <p:sp>
        <p:nvSpPr>
          <p:cNvPr id="177" name="Shape 177"/>
          <p:cNvSpPr/>
          <p:nvPr/>
        </p:nvSpPr>
        <p:spPr>
          <a:xfrm>
            <a:off x="1863371" y="3123512"/>
            <a:ext cx="2" cy="452226"/>
          </a:xfrm>
          <a:prstGeom prst="line">
            <a:avLst/>
          </a:prstGeom>
          <a:ln w="19050">
            <a:solidFill>
              <a:srgbClr val="5B595A"/>
            </a:solidFill>
            <a:tailEnd type="triangle"/>
          </a:ln>
        </p:spPr>
        <p:txBody>
          <a:bodyPr lIns="45719" rIns="45719"/>
          <a:lstStyle/>
          <a:p>
            <a:endParaRPr/>
          </a:p>
        </p:txBody>
      </p:sp>
      <p:pic>
        <p:nvPicPr>
          <p:cNvPr id="178" name="pasted-image.png"/>
          <p:cNvPicPr>
            <a:picLocks noChangeAspect="1"/>
          </p:cNvPicPr>
          <p:nvPr/>
        </p:nvPicPr>
        <p:blipFill>
          <a:blip r:embed="rId10">
            <a:extLst/>
          </a:blip>
          <a:stretch>
            <a:fillRect/>
          </a:stretch>
        </p:blipFill>
        <p:spPr>
          <a:xfrm>
            <a:off x="7127490" y="4430796"/>
            <a:ext cx="955036" cy="543923"/>
          </a:xfrm>
          <a:prstGeom prst="rect">
            <a:avLst/>
          </a:prstGeom>
          <a:ln w="12700">
            <a:miter lim="400000"/>
          </a:ln>
        </p:spPr>
      </p:pic>
      <p:sp>
        <p:nvSpPr>
          <p:cNvPr id="179" name="Shape 179"/>
          <p:cNvSpPr/>
          <p:nvPr/>
        </p:nvSpPr>
        <p:spPr>
          <a:xfrm flipH="1">
            <a:off x="5046945" y="4574436"/>
            <a:ext cx="2195198" cy="1"/>
          </a:xfrm>
          <a:prstGeom prst="line">
            <a:avLst/>
          </a:prstGeom>
          <a:ln w="19050">
            <a:solidFill>
              <a:srgbClr val="5B595A"/>
            </a:solidFill>
            <a:prstDash val="dash"/>
          </a:ln>
        </p:spPr>
        <p:txBody>
          <a:bodyPr lIns="45719" rIns="45719"/>
          <a:lstStyle/>
          <a:p>
            <a:endParaRPr/>
          </a:p>
        </p:txBody>
      </p:sp>
      <p:pic>
        <p:nvPicPr>
          <p:cNvPr id="180" name="pasted-image.png"/>
          <p:cNvPicPr>
            <a:picLocks noChangeAspect="1"/>
          </p:cNvPicPr>
          <p:nvPr/>
        </p:nvPicPr>
        <p:blipFill>
          <a:blip r:embed="rId11">
            <a:extLst/>
          </a:blip>
          <a:stretch>
            <a:fillRect/>
          </a:stretch>
        </p:blipFill>
        <p:spPr>
          <a:xfrm>
            <a:off x="7049749" y="3770654"/>
            <a:ext cx="601438" cy="602681"/>
          </a:xfrm>
          <a:prstGeom prst="rect">
            <a:avLst/>
          </a:prstGeom>
          <a:ln w="12700">
            <a:miter lim="400000"/>
          </a:ln>
        </p:spPr>
      </p:pic>
      <p:sp>
        <p:nvSpPr>
          <p:cNvPr id="181" name="Shape 181"/>
          <p:cNvSpPr/>
          <p:nvPr/>
        </p:nvSpPr>
        <p:spPr>
          <a:xfrm flipH="1">
            <a:off x="5046946" y="4268892"/>
            <a:ext cx="1928575" cy="296109"/>
          </a:xfrm>
          <a:prstGeom prst="line">
            <a:avLst/>
          </a:prstGeom>
          <a:ln w="19050">
            <a:solidFill>
              <a:srgbClr val="5B595A"/>
            </a:solidFill>
            <a:prstDash val="dash"/>
          </a:ln>
        </p:spPr>
        <p:txBody>
          <a:bodyPr lIns="45719" rIns="45719"/>
          <a:lstStyle/>
          <a:p>
            <a:endParaRPr/>
          </a:p>
        </p:txBody>
      </p:sp>
      <p:sp>
        <p:nvSpPr>
          <p:cNvPr id="182" name="Shape 182"/>
          <p:cNvSpPr/>
          <p:nvPr/>
        </p:nvSpPr>
        <p:spPr>
          <a:xfrm flipV="1">
            <a:off x="7844202" y="3102646"/>
            <a:ext cx="108738" cy="1262843"/>
          </a:xfrm>
          <a:prstGeom prst="line">
            <a:avLst/>
          </a:prstGeom>
          <a:ln w="19050">
            <a:solidFill>
              <a:srgbClr val="5B595A"/>
            </a:solidFill>
            <a:prstDash val="dash"/>
          </a:ln>
        </p:spPr>
        <p:txBody>
          <a:bodyPr lIns="45719" rIns="45719"/>
          <a:lstStyle/>
          <a:p>
            <a:endParaRPr/>
          </a:p>
        </p:txBody>
      </p:sp>
      <p:pic>
        <p:nvPicPr>
          <p:cNvPr id="183" name="pasted-image.png"/>
          <p:cNvPicPr>
            <a:picLocks noChangeAspect="1"/>
          </p:cNvPicPr>
          <p:nvPr/>
        </p:nvPicPr>
        <p:blipFill>
          <a:blip r:embed="rId12">
            <a:extLst/>
          </a:blip>
          <a:stretch>
            <a:fillRect/>
          </a:stretch>
        </p:blipFill>
        <p:spPr>
          <a:xfrm>
            <a:off x="5703856" y="5177430"/>
            <a:ext cx="398625" cy="398625"/>
          </a:xfrm>
          <a:prstGeom prst="rect">
            <a:avLst/>
          </a:prstGeom>
          <a:ln w="12700">
            <a:miter lim="400000"/>
          </a:ln>
        </p:spPr>
      </p:pic>
      <p:pic>
        <p:nvPicPr>
          <p:cNvPr id="184" name="pasted-image.png"/>
          <p:cNvPicPr>
            <a:picLocks noChangeAspect="1"/>
          </p:cNvPicPr>
          <p:nvPr/>
        </p:nvPicPr>
        <p:blipFill>
          <a:blip r:embed="rId12">
            <a:extLst/>
          </a:blip>
          <a:stretch>
            <a:fillRect/>
          </a:stretch>
        </p:blipFill>
        <p:spPr>
          <a:xfrm>
            <a:off x="5868956" y="4796430"/>
            <a:ext cx="398625" cy="398625"/>
          </a:xfrm>
          <a:prstGeom prst="rect">
            <a:avLst/>
          </a:prstGeom>
          <a:ln w="12700">
            <a:miter lim="400000"/>
          </a:ln>
        </p:spPr>
      </p:pic>
      <p:pic>
        <p:nvPicPr>
          <p:cNvPr id="185" name="pasted-image.png"/>
          <p:cNvPicPr>
            <a:picLocks noChangeAspect="1"/>
          </p:cNvPicPr>
          <p:nvPr/>
        </p:nvPicPr>
        <p:blipFill>
          <a:blip r:embed="rId12">
            <a:extLst/>
          </a:blip>
          <a:stretch>
            <a:fillRect/>
          </a:stretch>
        </p:blipFill>
        <p:spPr>
          <a:xfrm>
            <a:off x="6313331" y="4694903"/>
            <a:ext cx="398625" cy="398625"/>
          </a:xfrm>
          <a:prstGeom prst="rect">
            <a:avLst/>
          </a:prstGeom>
          <a:ln w="12700">
            <a:miter lim="400000"/>
          </a:ln>
        </p:spPr>
      </p:pic>
    </p:spTree>
    <p:extLst>
      <p:ext uri="{BB962C8B-B14F-4D97-AF65-F5344CB8AC3E}">
        <p14:creationId xmlns:p14="http://schemas.microsoft.com/office/powerpoint/2010/main" val="76258343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>
        <p15:prstTrans prst="pageCurlDouble"/>
      </p:transition>
    </mc:Choice>
    <mc:Choice xmlns="" xmlns:p14="http://schemas.microsoft.com/office/powerpoint/2010/main" Requires="p14">
      <p:transition spd="fast" advClick="1" p14:dur="500">
        <p14:prism dir="l"/>
      </p:transition>
    </mc:Choice>
    <mc:Fallback xmlns="">
      <p:transition spd="fast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" name="Shape 193"/>
          <p:cNvSpPr>
            <a:spLocks noGrp="1"/>
          </p:cNvSpPr>
          <p:nvPr>
            <p:ph type="ctr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Teaching by Twitter</a:t>
            </a:r>
          </a:p>
        </p:txBody>
      </p:sp>
      <p:sp>
        <p:nvSpPr>
          <p:cNvPr id="194" name="Shape 194"/>
          <p:cNvSpPr>
            <a:spLocks noGrp="1"/>
          </p:cNvSpPr>
          <p:nvPr>
            <p:ph type="subTitle" idx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Engagement Methods!</a:t>
            </a:r>
          </a:p>
        </p:txBody>
      </p:sp>
    </p:spTree>
    <p:extLst>
      <p:ext uri="{BB962C8B-B14F-4D97-AF65-F5344CB8AC3E}">
        <p14:creationId xmlns:p14="http://schemas.microsoft.com/office/powerpoint/2010/main" val="55730271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>
        <p15:prstTrans prst="pageCurlDouble"/>
      </p:transition>
    </mc:Choice>
    <mc:Choice xmlns="" xmlns:p14="http://schemas.microsoft.com/office/powerpoint/2010/main" Requires="p14">
      <p:transition spd="fast" advClick="1" p14:dur="500">
        <p14:prism dir="l"/>
      </p:transition>
    </mc:Choice>
    <mc:Fallback xmlns="">
      <p:transition spd="fast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" name="Shape 196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Engagement Methods (1a)</a:t>
            </a:r>
          </a:p>
        </p:txBody>
      </p:sp>
      <p:sp>
        <p:nvSpPr>
          <p:cNvPr id="197" name="Shape 197"/>
          <p:cNvSpPr/>
          <p:nvPr/>
        </p:nvSpPr>
        <p:spPr>
          <a:xfrm>
            <a:off x="3340125" y="2105649"/>
            <a:ext cx="5346600" cy="387795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424" tIns="91424" rIns="91424" bIns="91424">
            <a:spAutoFit/>
          </a:bodyPr>
          <a:lstStyle/>
          <a:p>
            <a:pPr marL="457200" indent="-342900">
              <a:buClr>
                <a:srgbClr val="000000"/>
              </a:buClr>
              <a:buSzPct val="100000"/>
              <a:buFont typeface="Arial"/>
              <a:buChar char="●"/>
              <a:defRPr sz="1800"/>
            </a:pPr>
            <a:r>
              <a:t>Sequential CSV’s* of Course related content</a:t>
            </a:r>
          </a:p>
          <a:p>
            <a:pPr marL="914400" lvl="1" indent="-317500">
              <a:buClr>
                <a:srgbClr val="000000"/>
              </a:buClr>
              <a:buSzPct val="100000"/>
              <a:buFont typeface="Arial"/>
              <a:buChar char="○"/>
            </a:pPr>
            <a:r>
              <a:t>We know our study calendar (you may know this as a scheme of work) </a:t>
            </a:r>
          </a:p>
          <a:p>
            <a:pPr marL="914400" lvl="1" indent="-317500">
              <a:buClr>
                <a:srgbClr val="000000"/>
              </a:buClr>
              <a:buSzPct val="100000"/>
              <a:buFont typeface="Arial"/>
              <a:buChar char="○"/>
            </a:pPr>
            <a:r>
              <a:t>We know more-or-less when students will be covering content</a:t>
            </a:r>
          </a:p>
          <a:p>
            <a:pPr marL="457200" indent="-342900">
              <a:buClr>
                <a:srgbClr val="000000"/>
              </a:buClr>
              <a:buSzPct val="100000"/>
              <a:buFont typeface="Arial"/>
              <a:buChar char="●"/>
              <a:defRPr sz="1800"/>
            </a:pPr>
            <a:r>
              <a:t>Use a separate CSV with weekly reminders</a:t>
            </a:r>
          </a:p>
          <a:p>
            <a:pPr marL="914400" lvl="1" indent="-317500">
              <a:buClr>
                <a:srgbClr val="000000"/>
              </a:buClr>
              <a:buSzPct val="100000"/>
              <a:buFont typeface="Arial"/>
              <a:buChar char="○"/>
            </a:pPr>
            <a:r>
              <a:t>what should you be studying</a:t>
            </a:r>
          </a:p>
          <a:p>
            <a:pPr marL="914400" lvl="1" indent="-317500">
              <a:buClr>
                <a:srgbClr val="000000"/>
              </a:buClr>
              <a:buSzPct val="100000"/>
              <a:buFont typeface="Arial"/>
              <a:buChar char="○"/>
            </a:pPr>
            <a:r>
              <a:t>what assignments are due</a:t>
            </a:r>
          </a:p>
          <a:p>
            <a:pPr marL="914400" lvl="1" indent="-317500">
              <a:buClr>
                <a:srgbClr val="000000"/>
              </a:buClr>
              <a:buSzPct val="100000"/>
              <a:buFont typeface="Arial"/>
              <a:buChar char="○"/>
            </a:pPr>
            <a:r>
              <a:t>day schools (classes) or other module events</a:t>
            </a:r>
          </a:p>
          <a:p>
            <a:pPr marL="457200" indent="-342900">
              <a:buClr>
                <a:srgbClr val="000000"/>
              </a:buClr>
              <a:buSzPct val="100000"/>
              <a:buFont typeface="Arial"/>
              <a:buChar char="●"/>
              <a:defRPr sz="1800"/>
            </a:pPr>
            <a:r>
              <a:t>As we are externally facing, occasional information on the course opportunities we offer</a:t>
            </a:r>
          </a:p>
          <a:p>
            <a:pPr marL="914400" lvl="1" indent="-317500">
              <a:buClr>
                <a:srgbClr val="000000"/>
              </a:buClr>
              <a:buSzPct val="100000"/>
              <a:buFont typeface="Arial"/>
              <a:buChar char="○"/>
            </a:pPr>
            <a:r>
              <a:t>Covert rather than overt</a:t>
            </a:r>
          </a:p>
          <a:p>
            <a:pPr>
              <a:defRPr sz="1200"/>
            </a:pPr>
            <a:endParaRPr sz="1200"/>
          </a:p>
          <a:p>
            <a:pPr>
              <a:defRPr sz="1200"/>
            </a:pPr>
            <a:r>
              <a:rPr sz="1200"/>
              <a:t>*Comma Separated Values</a:t>
            </a:r>
            <a:endParaRPr/>
          </a:p>
        </p:txBody>
      </p:sp>
      <p:pic>
        <p:nvPicPr>
          <p:cNvPr id="198" name="image14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457187" y="2105650"/>
            <a:ext cx="2771776" cy="2857501"/>
          </a:xfrm>
          <a:prstGeom prst="rect">
            <a:avLst/>
          </a:prstGeom>
          <a:ln w="12700">
            <a:miter lim="400000"/>
          </a:ln>
        </p:spPr>
      </p:pic>
    </p:spTree>
    <p:extLst>
      <p:ext uri="{BB962C8B-B14F-4D97-AF65-F5344CB8AC3E}">
        <p14:creationId xmlns:p14="http://schemas.microsoft.com/office/powerpoint/2010/main" val="141052963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ageCurlDouble"/>
      </p:transition>
    </mc:Choice>
    <mc:Choice xmlns="" xmlns:p14="http://schemas.microsoft.com/office/powerpoint/2010/main" Requires="p14">
      <p:transition spd="med" advClick="1" p14:dur="1000">
        <p14:prism dir="l"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" name="Shape 200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Engagement Methods (1b)</a:t>
            </a:r>
          </a:p>
        </p:txBody>
      </p:sp>
      <p:sp>
        <p:nvSpPr>
          <p:cNvPr id="201" name="Shape 201"/>
          <p:cNvSpPr/>
          <p:nvPr/>
        </p:nvSpPr>
        <p:spPr>
          <a:xfrm>
            <a:off x="3340125" y="2105649"/>
            <a:ext cx="5346600" cy="212362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424" tIns="91424" rIns="91424" bIns="91424">
            <a:spAutoFit/>
          </a:bodyPr>
          <a:lstStyle/>
          <a:p>
            <a:pPr marL="457200" indent="-342900">
              <a:buClr>
                <a:srgbClr val="000000"/>
              </a:buClr>
              <a:buSzPct val="100000"/>
              <a:buFont typeface="Arial"/>
              <a:buChar char="●"/>
              <a:defRPr sz="1800"/>
            </a:pPr>
            <a:r>
              <a:t>The sequence must follow the study plan - however, the student can be:</a:t>
            </a:r>
          </a:p>
          <a:p>
            <a:pPr>
              <a:defRPr sz="1800"/>
            </a:pPr>
            <a:endParaRPr/>
          </a:p>
          <a:p>
            <a:pPr marL="939800" lvl="1" indent="-342900">
              <a:buClr>
                <a:srgbClr val="000000"/>
              </a:buClr>
              <a:buSzPct val="100000"/>
              <a:buFont typeface="Arial"/>
              <a:buChar char="●"/>
              <a:defRPr sz="1800"/>
            </a:pPr>
            <a:r>
              <a:t>Ahead as this is a reminder</a:t>
            </a:r>
          </a:p>
          <a:p>
            <a:pPr marL="939800" lvl="1" indent="-342900">
              <a:buClr>
                <a:srgbClr val="000000"/>
              </a:buClr>
              <a:buSzPct val="100000"/>
              <a:buFont typeface="Arial"/>
              <a:buChar char="●"/>
              <a:defRPr sz="1800"/>
            </a:pPr>
            <a:r>
              <a:t>On time as this is reinforcement</a:t>
            </a:r>
          </a:p>
          <a:p>
            <a:pPr marL="939800" lvl="1" indent="-342900">
              <a:buClr>
                <a:srgbClr val="000000"/>
              </a:buClr>
              <a:buSzPct val="100000"/>
              <a:buFont typeface="Arial"/>
              <a:buChar char="●"/>
              <a:defRPr sz="1800"/>
            </a:pPr>
            <a:r>
              <a:t>or behind as this is foresight </a:t>
            </a:r>
          </a:p>
          <a:p>
            <a:pPr marL="457200" indent="-342900">
              <a:buClr>
                <a:srgbClr val="000000"/>
              </a:buClr>
              <a:buSzPct val="100000"/>
              <a:buFont typeface="Arial"/>
              <a:buChar char="●"/>
              <a:defRPr sz="1800"/>
            </a:pPr>
            <a:endParaRPr/>
          </a:p>
        </p:txBody>
      </p:sp>
      <p:pic>
        <p:nvPicPr>
          <p:cNvPr id="202" name="image14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457187" y="2105650"/>
            <a:ext cx="2771776" cy="2857501"/>
          </a:xfrm>
          <a:prstGeom prst="rect">
            <a:avLst/>
          </a:prstGeom>
          <a:ln w="12700">
            <a:miter lim="400000"/>
          </a:ln>
        </p:spPr>
      </p:pic>
    </p:spTree>
    <p:extLst>
      <p:ext uri="{BB962C8B-B14F-4D97-AF65-F5344CB8AC3E}">
        <p14:creationId xmlns:p14="http://schemas.microsoft.com/office/powerpoint/2010/main" val="69952898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>
        <p15:prstTrans prst="pageCurlDouble"/>
      </p:transition>
    </mc:Choice>
    <mc:Choice xmlns="" xmlns:p14="http://schemas.microsoft.com/office/powerpoint/2010/main" Requires="p14">
      <p:transition spd="fast" advClick="1" p14:dur="500">
        <p14:prism dir="l"/>
      </p:transition>
    </mc:Choice>
    <mc:Fallback xmlns="">
      <p:transition spd="fast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" name="Shape 204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Engagement Methods (2)</a:t>
            </a:r>
          </a:p>
        </p:txBody>
      </p:sp>
      <p:sp>
        <p:nvSpPr>
          <p:cNvPr id="205" name="Shape 205"/>
          <p:cNvSpPr/>
          <p:nvPr/>
        </p:nvSpPr>
        <p:spPr>
          <a:xfrm>
            <a:off x="3340125" y="2105649"/>
            <a:ext cx="5346600" cy="461661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424" tIns="91424" rIns="91424" bIns="91424">
            <a:spAutoFit/>
          </a:bodyPr>
          <a:lstStyle/>
          <a:p>
            <a:pPr marL="457200" indent="-342900">
              <a:buClr>
                <a:srgbClr val="000000"/>
              </a:buClr>
              <a:buSzPct val="100000"/>
              <a:buFont typeface="Arial"/>
              <a:buChar char="●"/>
              <a:defRPr sz="1800"/>
            </a:pPr>
            <a:r>
              <a:t>Why CSV …</a:t>
            </a:r>
          </a:p>
          <a:p>
            <a:pPr marL="914400" lvl="1" indent="-342900">
              <a:buClr>
                <a:srgbClr val="000000"/>
              </a:buClr>
              <a:buSzPct val="100000"/>
              <a:buFont typeface="Arial"/>
              <a:buChar char="○"/>
              <a:defRPr sz="1800"/>
            </a:pPr>
            <a:r>
              <a:t>they work with the Hootsuite publisher tools</a:t>
            </a:r>
          </a:p>
          <a:p>
            <a:pPr marL="914400" lvl="1" indent="-342900">
              <a:buClr>
                <a:srgbClr val="000000"/>
              </a:buClr>
              <a:buSzPct val="100000"/>
              <a:buFont typeface="Arial"/>
              <a:buChar char="○"/>
              <a:defRPr sz="1800"/>
            </a:pPr>
            <a:r>
              <a:t>but no repetition</a:t>
            </a:r>
          </a:p>
          <a:p>
            <a:pPr marL="914400" lvl="1" indent="-342900">
              <a:buClr>
                <a:srgbClr val="000000"/>
              </a:buClr>
              <a:buSzPct val="100000"/>
              <a:buFont typeface="Arial"/>
              <a:buChar char="○"/>
              <a:defRPr sz="1800"/>
            </a:pPr>
            <a:r>
              <a:t>there has to be less than 140 characters, as Twitter is the lowest denominator</a:t>
            </a:r>
          </a:p>
          <a:p>
            <a:pPr indent="457200">
              <a:defRPr sz="1800"/>
            </a:pPr>
            <a:endParaRPr/>
          </a:p>
          <a:p>
            <a:pPr marL="457200" indent="-342900">
              <a:buClr>
                <a:srgbClr val="000000"/>
              </a:buClr>
              <a:buSzPct val="100000"/>
              <a:buFont typeface="Arial"/>
              <a:buChar char="●"/>
              <a:defRPr sz="1800"/>
            </a:pPr>
            <a:r>
              <a:t>I generated around 1100 automated updates, which can be reused, amended, added to etc</a:t>
            </a:r>
          </a:p>
          <a:p>
            <a:pPr marL="457200" indent="-342900">
              <a:buClr>
                <a:srgbClr val="000000"/>
              </a:buClr>
              <a:buSzPct val="100000"/>
              <a:buFont typeface="Arial"/>
              <a:buChar char="●"/>
              <a:defRPr sz="1800"/>
            </a:pPr>
            <a:endParaRPr/>
          </a:p>
          <a:p>
            <a:pPr marL="457200" indent="-342900">
              <a:buClr>
                <a:srgbClr val="000000"/>
              </a:buClr>
              <a:buSzPct val="100000"/>
              <a:buFont typeface="Arial"/>
              <a:buChar char="●"/>
              <a:defRPr sz="1800"/>
            </a:pPr>
            <a:r>
              <a:t>I am actually lazy by default and wonder why we automate so little </a:t>
            </a:r>
            <a:r>
              <a:rPr>
                <a:latin typeface="Wingdings"/>
                <a:ea typeface="Wingdings"/>
                <a:cs typeface="Wingdings"/>
                <a:sym typeface="Wingdings"/>
              </a:rPr>
              <a:t>☺</a:t>
            </a:r>
          </a:p>
          <a:p>
            <a:pPr marL="457200" indent="-342900">
              <a:buClr>
                <a:srgbClr val="000000"/>
              </a:buClr>
              <a:buSzPct val="100000"/>
              <a:buFont typeface="Arial"/>
              <a:buChar char="●"/>
              <a:defRPr sz="1800"/>
            </a:pPr>
            <a:endParaRPr>
              <a:latin typeface="Wingdings"/>
              <a:ea typeface="Wingdings"/>
              <a:cs typeface="Wingdings"/>
              <a:sym typeface="Wingdings"/>
            </a:endParaRPr>
          </a:p>
          <a:p>
            <a:pPr marL="457200" indent="-342900">
              <a:buClr>
                <a:srgbClr val="000000"/>
              </a:buClr>
              <a:buSzPct val="100000"/>
              <a:buFont typeface="Arial"/>
              <a:buChar char="●"/>
              <a:defRPr sz="1800"/>
            </a:pPr>
            <a:endParaRPr>
              <a:latin typeface="Wingdings"/>
              <a:ea typeface="Wingdings"/>
              <a:cs typeface="Wingdings"/>
              <a:sym typeface="Wingdings"/>
            </a:endParaRPr>
          </a:p>
          <a:p>
            <a:pPr>
              <a:defRPr sz="1800"/>
            </a:pPr>
            <a:endParaRPr>
              <a:latin typeface="Wingdings"/>
              <a:ea typeface="Wingdings"/>
              <a:cs typeface="Wingdings"/>
              <a:sym typeface="Wingdings"/>
            </a:endParaRPr>
          </a:p>
          <a:p>
            <a:pPr>
              <a:defRPr sz="1800"/>
            </a:pPr>
            <a:endParaRPr>
              <a:latin typeface="Wingdings"/>
              <a:ea typeface="Wingdings"/>
              <a:cs typeface="Wingdings"/>
              <a:sym typeface="Wingdings"/>
            </a:endParaRPr>
          </a:p>
          <a:p>
            <a:pPr>
              <a:defRPr sz="1800"/>
            </a:pPr>
            <a:endParaRPr>
              <a:latin typeface="Wingdings"/>
              <a:ea typeface="Wingdings"/>
              <a:cs typeface="Wingdings"/>
              <a:sym typeface="Wingdings"/>
            </a:endParaRPr>
          </a:p>
        </p:txBody>
      </p:sp>
      <p:pic>
        <p:nvPicPr>
          <p:cNvPr id="206" name="image15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457201" y="2050726"/>
            <a:ext cx="2882925" cy="2893755"/>
          </a:xfrm>
          <a:prstGeom prst="rect">
            <a:avLst/>
          </a:prstGeom>
          <a:ln w="12700">
            <a:miter lim="400000"/>
          </a:ln>
        </p:spPr>
      </p:pic>
    </p:spTree>
    <p:extLst>
      <p:ext uri="{BB962C8B-B14F-4D97-AF65-F5344CB8AC3E}">
        <p14:creationId xmlns:p14="http://schemas.microsoft.com/office/powerpoint/2010/main" val="165815041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>
        <p15:prstTrans prst="pageCurlDouble"/>
      </p:transition>
    </mc:Choice>
    <mc:Choice xmlns="" xmlns:p14="http://schemas.microsoft.com/office/powerpoint/2010/main" Requires="p14">
      <p:transition spd="fast" advClick="1" p14:dur="500">
        <p14:prism dir="l"/>
      </p:transition>
    </mc:Choice>
    <mc:Fallback xmlns="">
      <p:transition spd="fast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8" name="Shape 208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Engagement Methods (2a)</a:t>
            </a:r>
          </a:p>
        </p:txBody>
      </p:sp>
      <p:sp>
        <p:nvSpPr>
          <p:cNvPr id="209" name="Shape 209"/>
          <p:cNvSpPr/>
          <p:nvPr/>
        </p:nvSpPr>
        <p:spPr>
          <a:xfrm>
            <a:off x="3340125" y="2105649"/>
            <a:ext cx="5346600" cy="212362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424" tIns="91424" rIns="91424" bIns="91424">
            <a:spAutoFit/>
          </a:bodyPr>
          <a:lstStyle/>
          <a:p>
            <a:pPr algn="r">
              <a:defRPr sz="1800"/>
            </a:pPr>
            <a:r>
              <a:t>I am automating at this precise moment - there are updates going out every 5 - 10 minutes on @OUCisco</a:t>
            </a:r>
          </a:p>
          <a:p>
            <a:pPr marL="457200" indent="-342900">
              <a:buClr>
                <a:srgbClr val="000000"/>
              </a:buClr>
              <a:buSzPct val="100000"/>
              <a:buFont typeface="Arial"/>
              <a:buChar char="●"/>
              <a:defRPr sz="1800"/>
            </a:pPr>
            <a:endParaRPr/>
          </a:p>
          <a:p>
            <a:pPr marL="457200" indent="-342900">
              <a:buClr>
                <a:srgbClr val="000000"/>
              </a:buClr>
              <a:buSzPct val="100000"/>
              <a:buFont typeface="Arial"/>
              <a:buChar char="●"/>
              <a:defRPr sz="1800"/>
            </a:pPr>
            <a:endParaRPr/>
          </a:p>
          <a:p>
            <a:pPr>
              <a:defRPr sz="1800"/>
            </a:pPr>
            <a:endParaRPr/>
          </a:p>
          <a:p>
            <a:pPr>
              <a:defRPr sz="1800"/>
            </a:pPr>
            <a:endParaRPr/>
          </a:p>
          <a:p>
            <a:pPr>
              <a:defRPr sz="1800"/>
            </a:pPr>
            <a:endParaRPr/>
          </a:p>
        </p:txBody>
      </p:sp>
      <p:pic>
        <p:nvPicPr>
          <p:cNvPr id="210" name="image15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457201" y="2050726"/>
            <a:ext cx="2882925" cy="2893755"/>
          </a:xfrm>
          <a:prstGeom prst="rect">
            <a:avLst/>
          </a:prstGeom>
          <a:ln w="12700">
            <a:miter lim="400000"/>
          </a:ln>
        </p:spPr>
      </p:pic>
    </p:spTree>
    <p:extLst>
      <p:ext uri="{BB962C8B-B14F-4D97-AF65-F5344CB8AC3E}">
        <p14:creationId xmlns:p14="http://schemas.microsoft.com/office/powerpoint/2010/main" val="63865375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>
        <p15:prstTrans prst="pageCurlDouble"/>
      </p:transition>
    </mc:Choice>
    <mc:Choice xmlns="" xmlns:p14="http://schemas.microsoft.com/office/powerpoint/2010/main" Requires="p14">
      <p:transition spd="fast" advClick="1" p14:dur="500">
        <p14:prism dir="l"/>
      </p:transition>
    </mc:Choice>
    <mc:Fallback xmlns="">
      <p:transition spd="fast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2" name="Shape 212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Engagement Methods (2b)</a:t>
            </a:r>
          </a:p>
        </p:txBody>
      </p:sp>
      <p:sp>
        <p:nvSpPr>
          <p:cNvPr id="213" name="Shape 213"/>
          <p:cNvSpPr/>
          <p:nvPr/>
        </p:nvSpPr>
        <p:spPr>
          <a:xfrm>
            <a:off x="5326881" y="2079872"/>
            <a:ext cx="3300462" cy="497597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424" tIns="91424" rIns="91424" bIns="91424">
            <a:spAutoFit/>
          </a:bodyPr>
          <a:lstStyle/>
          <a:p>
            <a:pPr marL="457200" indent="-342900">
              <a:buClr>
                <a:srgbClr val="000000"/>
              </a:buClr>
              <a:buSzPct val="100000"/>
              <a:buFont typeface="Arial"/>
              <a:buChar char="●"/>
              <a:defRPr sz="1800"/>
            </a:pPr>
            <a:r>
              <a:t>Do not underestimate your reach</a:t>
            </a:r>
          </a:p>
          <a:p>
            <a:pPr marL="457200" indent="-342900">
              <a:buClr>
                <a:srgbClr val="000000"/>
              </a:buClr>
              <a:buSzPct val="100000"/>
              <a:buFont typeface="Arial"/>
              <a:buChar char="●"/>
              <a:defRPr sz="1800"/>
            </a:pPr>
            <a:r>
              <a:t>You will easily go beyond your own ‘campus’</a:t>
            </a:r>
          </a:p>
          <a:p>
            <a:pPr marL="457200" indent="-342900">
              <a:buClr>
                <a:srgbClr val="000000"/>
              </a:buClr>
              <a:buSzPct val="100000"/>
              <a:buFont typeface="Arial"/>
              <a:buChar char="●"/>
              <a:defRPr sz="1800"/>
            </a:pPr>
            <a:endParaRPr/>
          </a:p>
          <a:p>
            <a:pPr marL="457200" indent="-342900">
              <a:buClr>
                <a:srgbClr val="000000"/>
              </a:buClr>
              <a:buSzPct val="100000"/>
              <a:buFont typeface="Arial"/>
              <a:buChar char="●"/>
              <a:defRPr sz="1800"/>
            </a:pPr>
            <a:r>
              <a:t>Do not simply stick to local times as community is potentially global</a:t>
            </a:r>
          </a:p>
          <a:p>
            <a:pPr marL="457200" indent="-342900">
              <a:buClr>
                <a:srgbClr val="000000"/>
              </a:buClr>
              <a:buSzPct val="100000"/>
              <a:buFont typeface="Arial"/>
              <a:buChar char="●"/>
              <a:defRPr sz="1800"/>
            </a:pPr>
            <a:r>
              <a:t>You will eventually discover the best times per presentation</a:t>
            </a:r>
          </a:p>
          <a:p>
            <a:pPr>
              <a:defRPr sz="1800"/>
            </a:pPr>
            <a:endParaRPr/>
          </a:p>
          <a:p>
            <a:pPr>
              <a:defRPr sz="1800"/>
            </a:pPr>
            <a:endParaRPr/>
          </a:p>
          <a:p>
            <a:pPr>
              <a:defRPr sz="1800"/>
            </a:pPr>
            <a:endParaRPr/>
          </a:p>
          <a:p>
            <a:pPr>
              <a:defRPr sz="1800"/>
            </a:pPr>
            <a:endParaRPr/>
          </a:p>
          <a:p>
            <a:pPr>
              <a:defRPr sz="1800"/>
            </a:pPr>
            <a:endParaRPr/>
          </a:p>
          <a:p>
            <a:pPr>
              <a:defRPr sz="1800"/>
            </a:pPr>
            <a:endParaRPr/>
          </a:p>
        </p:txBody>
      </p:sp>
      <p:pic>
        <p:nvPicPr>
          <p:cNvPr id="214" name="Screenshot 2016-02-20 08.47.56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447911" y="2079871"/>
            <a:ext cx="4842377" cy="3545994"/>
          </a:xfrm>
          <a:prstGeom prst="rect">
            <a:avLst/>
          </a:prstGeom>
          <a:ln w="12700">
            <a:miter lim="400000"/>
          </a:ln>
        </p:spPr>
      </p:pic>
    </p:spTree>
    <p:extLst>
      <p:ext uri="{BB962C8B-B14F-4D97-AF65-F5344CB8AC3E}">
        <p14:creationId xmlns:p14="http://schemas.microsoft.com/office/powerpoint/2010/main" val="73032535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>
        <p15:prstTrans prst="pageCurlDouble"/>
      </p:transition>
    </mc:Choice>
    <mc:Choice xmlns="" xmlns:p14="http://schemas.microsoft.com/office/powerpoint/2010/main" Requires="p14">
      <p:transition spd="fast" advClick="1" p14:dur="500">
        <p14:prism dir="l"/>
      </p:transition>
    </mc:Choice>
    <mc:Fallback xmlns="">
      <p:transition spd="fast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Shape 216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Engagement Methods (3)</a:t>
            </a:r>
          </a:p>
        </p:txBody>
      </p:sp>
      <p:sp>
        <p:nvSpPr>
          <p:cNvPr id="217" name="Shape 217"/>
          <p:cNvSpPr/>
          <p:nvPr/>
        </p:nvSpPr>
        <p:spPr>
          <a:xfrm>
            <a:off x="3340125" y="2105649"/>
            <a:ext cx="5346600" cy="267762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424" tIns="91424" rIns="91424" bIns="91424">
            <a:spAutoFit/>
          </a:bodyPr>
          <a:lstStyle/>
          <a:p>
            <a:pPr marL="457200" indent="-342900">
              <a:buClr>
                <a:srgbClr val="000000"/>
              </a:buClr>
              <a:buSzPct val="100000"/>
              <a:buFont typeface="Arial"/>
              <a:buChar char="●"/>
              <a:defRPr sz="1800"/>
            </a:pPr>
            <a:r>
              <a:t>Do not fear memes</a:t>
            </a:r>
          </a:p>
          <a:p>
            <a:pPr marL="457200" indent="-342900">
              <a:buClr>
                <a:srgbClr val="000000"/>
              </a:buClr>
              <a:buSzPct val="100000"/>
              <a:buFont typeface="Arial"/>
              <a:buChar char="●"/>
              <a:defRPr sz="1800"/>
            </a:pPr>
            <a:r>
              <a:t>Use plenty of images</a:t>
            </a:r>
          </a:p>
          <a:p>
            <a:pPr marL="914400" lvl="1" indent="-342900">
              <a:buClr>
                <a:srgbClr val="000000"/>
              </a:buClr>
              <a:buSzPct val="100000"/>
              <a:buFont typeface="Arial"/>
              <a:buChar char="○"/>
              <a:defRPr sz="1800"/>
            </a:pPr>
            <a:r>
              <a:t>Humour is needed to break up the technical/academic content</a:t>
            </a:r>
          </a:p>
          <a:p>
            <a:pPr marL="914400" lvl="1" indent="-342900">
              <a:buClr>
                <a:srgbClr val="000000"/>
              </a:buClr>
              <a:buSzPct val="100000"/>
              <a:buFont typeface="Arial"/>
              <a:buChar char="○"/>
              <a:defRPr sz="1800"/>
            </a:pPr>
            <a:r>
              <a:t>You have to decide on what the right mix is</a:t>
            </a:r>
          </a:p>
          <a:p>
            <a:pPr marL="914400" lvl="1" indent="-342900">
              <a:buClr>
                <a:srgbClr val="000000"/>
              </a:buClr>
              <a:buSzPct val="100000"/>
              <a:buFont typeface="Arial"/>
              <a:buChar char="○"/>
              <a:defRPr sz="1800"/>
            </a:pPr>
            <a:r>
              <a:t>this is a module, where written word is priority, yet images help</a:t>
            </a:r>
          </a:p>
          <a:p>
            <a:pPr>
              <a:defRPr sz="1800"/>
            </a:pPr>
            <a:endParaRPr/>
          </a:p>
          <a:p>
            <a:pPr>
              <a:defRPr sz="1800"/>
            </a:pPr>
            <a:endParaRPr/>
          </a:p>
        </p:txBody>
      </p:sp>
      <p:pic>
        <p:nvPicPr>
          <p:cNvPr id="218" name="image16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457200" y="2105650"/>
            <a:ext cx="2957248" cy="2957249"/>
          </a:xfrm>
          <a:prstGeom prst="rect">
            <a:avLst/>
          </a:prstGeom>
          <a:ln w="12700">
            <a:miter lim="400000"/>
          </a:ln>
        </p:spPr>
      </p:pic>
    </p:spTree>
    <p:extLst>
      <p:ext uri="{BB962C8B-B14F-4D97-AF65-F5344CB8AC3E}">
        <p14:creationId xmlns:p14="http://schemas.microsoft.com/office/powerpoint/2010/main" val="170913165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>
        <p15:prstTrans prst="pageCurlDouble"/>
      </p:transition>
    </mc:Choice>
    <mc:Choice xmlns="" xmlns:p14="http://schemas.microsoft.com/office/powerpoint/2010/main" Requires="p14">
      <p:transition spd="fast" advClick="1" p14:dur="500">
        <p14:prism dir="l"/>
      </p:transition>
    </mc:Choice>
    <mc:Fallback xmlns="">
      <p:transition spd="fast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0" name="Shape 220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Engagement Methods (4)</a:t>
            </a:r>
          </a:p>
        </p:txBody>
      </p:sp>
      <p:sp>
        <p:nvSpPr>
          <p:cNvPr id="221" name="Shape 221"/>
          <p:cNvSpPr/>
          <p:nvPr/>
        </p:nvSpPr>
        <p:spPr>
          <a:xfrm>
            <a:off x="3340125" y="2105650"/>
            <a:ext cx="5346600" cy="413777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424" tIns="91424" rIns="91424" bIns="91424">
            <a:spAutoFit/>
          </a:bodyPr>
          <a:lstStyle/>
          <a:p>
            <a:pPr marL="457200" indent="-342900">
              <a:buClr>
                <a:srgbClr val="000000"/>
              </a:buClr>
              <a:buSzPct val="100000"/>
              <a:buFont typeface="Arial"/>
              <a:buChar char="●"/>
              <a:defRPr sz="1800"/>
            </a:pPr>
            <a:r>
              <a:t>YouTube and other video sources</a:t>
            </a:r>
          </a:p>
          <a:p>
            <a:pPr marL="914400" lvl="1" indent="-342900">
              <a:buClr>
                <a:srgbClr val="000000"/>
              </a:buClr>
              <a:buSzPct val="100000"/>
              <a:buFont typeface="Arial"/>
              <a:buChar char="○"/>
              <a:defRPr sz="1800"/>
            </a:pPr>
            <a:r>
              <a:t>These consume time … therefore for this run I focussed on humour</a:t>
            </a:r>
          </a:p>
          <a:p>
            <a:pPr marL="914400" lvl="1" indent="-342900">
              <a:buClr>
                <a:srgbClr val="000000"/>
              </a:buClr>
              <a:buSzPct val="100000"/>
              <a:buFont typeface="Arial"/>
              <a:buChar char="○"/>
              <a:defRPr sz="1100"/>
            </a:pPr>
            <a:r>
              <a:rPr sz="1100"/>
              <a:t>I used … </a:t>
            </a:r>
          </a:p>
          <a:p>
            <a:pPr marL="1371600" lvl="2" indent="-342900">
              <a:buClr>
                <a:srgbClr val="000000"/>
              </a:buClr>
              <a:buSzPct val="100000"/>
              <a:buFont typeface="Arial"/>
              <a:buChar char="■"/>
              <a:defRPr sz="1100"/>
            </a:pPr>
            <a:r>
              <a:rPr sz="1100"/>
              <a:t>the day the routers died</a:t>
            </a:r>
          </a:p>
          <a:p>
            <a:pPr marL="1371600" lvl="2" indent="-342900">
              <a:buClr>
                <a:srgbClr val="000000"/>
              </a:buClr>
              <a:buSzPct val="100000"/>
              <a:buFont typeface="Arial"/>
              <a:buChar char="■"/>
              <a:defRPr sz="1100"/>
            </a:pPr>
            <a:r>
              <a:rPr sz="1100"/>
              <a:t>Mr Bean taking an exam</a:t>
            </a:r>
          </a:p>
          <a:p>
            <a:pPr marL="1371600" lvl="2" indent="-342900">
              <a:buClr>
                <a:srgbClr val="000000"/>
              </a:buClr>
              <a:buSzPct val="100000"/>
              <a:buFont typeface="Arial"/>
              <a:buChar char="■"/>
              <a:defRPr sz="1100"/>
            </a:pPr>
            <a:r>
              <a:rPr sz="1100"/>
              <a:t>the medieval help desk</a:t>
            </a:r>
          </a:p>
          <a:p>
            <a:pPr marL="1371600" lvl="2" indent="-342900">
              <a:buClr>
                <a:srgbClr val="000000"/>
              </a:buClr>
              <a:buSzPct val="100000"/>
              <a:buFont typeface="Arial"/>
              <a:buChar char="■"/>
              <a:defRPr sz="1100"/>
            </a:pPr>
            <a:r>
              <a:rPr sz="1100"/>
              <a:t>elders of the internet</a:t>
            </a:r>
          </a:p>
          <a:p>
            <a:pPr marL="457200" indent="-342900">
              <a:buClr>
                <a:srgbClr val="000000"/>
              </a:buClr>
              <a:buSzPct val="100000"/>
              <a:buFont typeface="Arial"/>
              <a:buChar char="●"/>
              <a:defRPr sz="1800"/>
            </a:pPr>
            <a:r>
              <a:t>I am looking to expand these with some teccie vid’s, I have already produced two with our Knowledge Media Institute which we have already shared in the next course</a:t>
            </a:r>
          </a:p>
          <a:p>
            <a:pPr marL="457200" indent="-342900">
              <a:buClr>
                <a:srgbClr val="000000"/>
              </a:buClr>
              <a:buSzPct val="100000"/>
              <a:buFont typeface="Arial"/>
              <a:buChar char="●"/>
              <a:defRPr sz="1800"/>
            </a:pPr>
            <a:r>
              <a:t>Also one of our associate lecturers has been producing short teccie YouTube clips – which we are sharing</a:t>
            </a:r>
          </a:p>
          <a:p>
            <a:pPr>
              <a:defRPr sz="1800"/>
            </a:pPr>
            <a:endParaRPr/>
          </a:p>
        </p:txBody>
      </p:sp>
      <p:pic>
        <p:nvPicPr>
          <p:cNvPr id="222" name="image17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457201" y="2105649"/>
            <a:ext cx="2785199" cy="2785200"/>
          </a:xfrm>
          <a:prstGeom prst="rect">
            <a:avLst/>
          </a:prstGeom>
          <a:ln w="12700">
            <a:miter lim="400000"/>
          </a:ln>
        </p:spPr>
      </p:pic>
    </p:spTree>
    <p:extLst>
      <p:ext uri="{BB962C8B-B14F-4D97-AF65-F5344CB8AC3E}">
        <p14:creationId xmlns:p14="http://schemas.microsoft.com/office/powerpoint/2010/main" val="63441289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>
        <p15:prstTrans prst="pageCurlDouble"/>
      </p:transition>
    </mc:Choice>
    <mc:Choice xmlns="" xmlns:p14="http://schemas.microsoft.com/office/powerpoint/2010/main" Requires="p14">
      <p:transition spd="fast" advClick="1" p14:dur="500">
        <p14:prism dir="l"/>
      </p:transition>
    </mc:Choice>
    <mc:Fallback xmlns="">
      <p:transition spd="fast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8" name="Shape 228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rPr dirty="0"/>
              <a:t>Engagement Methods </a:t>
            </a:r>
            <a:r>
              <a:rPr dirty="0" smtClean="0"/>
              <a:t>(</a:t>
            </a:r>
            <a:r>
              <a:rPr lang="en-GB" dirty="0" smtClean="0"/>
              <a:t>5</a:t>
            </a:r>
            <a:r>
              <a:rPr dirty="0" smtClean="0"/>
              <a:t>)</a:t>
            </a:r>
            <a:endParaRPr dirty="0"/>
          </a:p>
        </p:txBody>
      </p:sp>
      <p:sp>
        <p:nvSpPr>
          <p:cNvPr id="229" name="Shape 229"/>
          <p:cNvSpPr/>
          <p:nvPr/>
        </p:nvSpPr>
        <p:spPr>
          <a:xfrm>
            <a:off x="3340125" y="2105649"/>
            <a:ext cx="5346600" cy="323162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424" tIns="91424" rIns="91424" bIns="91424">
            <a:spAutoFit/>
          </a:bodyPr>
          <a:lstStyle/>
          <a:p>
            <a:pPr marL="457200" indent="-342900">
              <a:buClr>
                <a:srgbClr val="000000"/>
              </a:buClr>
              <a:buSzPct val="100000"/>
              <a:buFont typeface="Arial"/>
              <a:buChar char="●"/>
              <a:defRPr sz="1800"/>
            </a:pPr>
            <a:r>
              <a:t>Talk to them via social media … </a:t>
            </a:r>
            <a:r>
              <a:rPr b="1"/>
              <a:t>they do not bite!!!</a:t>
            </a:r>
          </a:p>
          <a:p>
            <a:pPr>
              <a:defRPr sz="1800"/>
            </a:pPr>
            <a:endParaRPr b="1"/>
          </a:p>
          <a:p>
            <a:pPr marL="457200" indent="-342900">
              <a:buClr>
                <a:srgbClr val="000000"/>
              </a:buClr>
              <a:buSzPct val="100000"/>
              <a:buFont typeface="Arial"/>
              <a:buChar char="●"/>
              <a:defRPr sz="1800"/>
            </a:pPr>
            <a:r>
              <a:t>Questions do come in via the different social media outlets</a:t>
            </a:r>
          </a:p>
          <a:p>
            <a:pPr marL="914400" lvl="1" indent="-342900">
              <a:buClr>
                <a:srgbClr val="000000"/>
              </a:buClr>
              <a:buSzPct val="100000"/>
              <a:buFont typeface="Arial"/>
              <a:buChar char="○"/>
              <a:defRPr sz="1800"/>
            </a:pPr>
            <a:r>
              <a:t>Engage, but also allow others to engage as well</a:t>
            </a:r>
          </a:p>
          <a:p>
            <a:pPr marL="914400" lvl="1" indent="-342900">
              <a:buClr>
                <a:srgbClr val="000000"/>
              </a:buClr>
              <a:buSzPct val="100000"/>
              <a:buFont typeface="Arial"/>
              <a:buChar char="○"/>
              <a:defRPr sz="1800"/>
            </a:pPr>
            <a:r>
              <a:t>Encourage those who are also engaging, they are your greatest allies</a:t>
            </a:r>
          </a:p>
          <a:p>
            <a:pPr>
              <a:defRPr sz="1800"/>
            </a:pPr>
            <a:endParaRPr/>
          </a:p>
          <a:p>
            <a:pPr>
              <a:defRPr sz="1800"/>
            </a:pPr>
            <a:endParaRPr/>
          </a:p>
          <a:p>
            <a:pPr>
              <a:defRPr sz="1800"/>
            </a:pPr>
            <a:endParaRPr/>
          </a:p>
        </p:txBody>
      </p:sp>
      <p:pic>
        <p:nvPicPr>
          <p:cNvPr id="230" name="image19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482625" y="2105636"/>
            <a:ext cx="2857501" cy="2028826"/>
          </a:xfrm>
          <a:prstGeom prst="rect">
            <a:avLst/>
          </a:prstGeom>
          <a:ln w="12700">
            <a:miter lim="400000"/>
          </a:ln>
        </p:spPr>
      </p:pic>
    </p:spTree>
    <p:extLst>
      <p:ext uri="{BB962C8B-B14F-4D97-AF65-F5344CB8AC3E}">
        <p14:creationId xmlns:p14="http://schemas.microsoft.com/office/powerpoint/2010/main" val="125238971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>
        <p15:prstTrans prst="pageCurlDouble"/>
      </p:transition>
    </mc:Choice>
    <mc:Choice xmlns="" xmlns:p14="http://schemas.microsoft.com/office/powerpoint/2010/main" Requires="p14">
      <p:transition spd="fast" advClick="1" p14:dur="500">
        <p14:prism dir="l"/>
      </p:transition>
    </mc:Choice>
    <mc:Fallback xmlns="">
      <p:transition spd="fast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2" name="Shape 232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rPr dirty="0"/>
              <a:t>Engagement Methods </a:t>
            </a:r>
            <a:r>
              <a:rPr dirty="0" smtClean="0"/>
              <a:t>(</a:t>
            </a:r>
            <a:r>
              <a:rPr lang="en-GB" dirty="0" smtClean="0"/>
              <a:t>6</a:t>
            </a:r>
            <a:r>
              <a:rPr dirty="0" smtClean="0"/>
              <a:t>)</a:t>
            </a:r>
            <a:endParaRPr dirty="0"/>
          </a:p>
        </p:txBody>
      </p:sp>
      <p:sp>
        <p:nvSpPr>
          <p:cNvPr id="233" name="Shape 233"/>
          <p:cNvSpPr/>
          <p:nvPr/>
        </p:nvSpPr>
        <p:spPr>
          <a:xfrm>
            <a:off x="3340125" y="2105650"/>
            <a:ext cx="5346600" cy="497597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424" tIns="91424" rIns="91424" bIns="91424">
            <a:spAutoFit/>
          </a:bodyPr>
          <a:lstStyle/>
          <a:p>
            <a:pPr marL="457200" indent="-342900">
              <a:buClr>
                <a:srgbClr val="000000"/>
              </a:buClr>
              <a:buSzPct val="100000"/>
              <a:buFont typeface="Arial"/>
              <a:buChar char="●"/>
              <a:defRPr sz="1800"/>
            </a:pPr>
            <a:r>
              <a:t>Open questions work … followers like to answer these</a:t>
            </a:r>
          </a:p>
          <a:p>
            <a:pPr>
              <a:defRPr sz="1800"/>
            </a:pPr>
            <a:endParaRPr/>
          </a:p>
          <a:p>
            <a:pPr marL="457200" indent="-342900">
              <a:buClr>
                <a:srgbClr val="000000"/>
              </a:buClr>
              <a:buSzPct val="100000"/>
              <a:buFont typeface="Arial"/>
              <a:buChar char="●"/>
              <a:defRPr sz="1800"/>
            </a:pPr>
            <a:r>
              <a:t>Enquiring about the opinion of the audience also gets a response.</a:t>
            </a:r>
          </a:p>
          <a:p>
            <a:pPr>
              <a:defRPr sz="1800"/>
            </a:pPr>
            <a:endParaRPr/>
          </a:p>
          <a:p>
            <a:pPr marL="457200" indent="-342900">
              <a:buClr>
                <a:srgbClr val="000000"/>
              </a:buClr>
              <a:buSzPct val="100000"/>
              <a:buFont typeface="Arial"/>
              <a:buChar char="●"/>
              <a:defRPr sz="1800"/>
            </a:pPr>
            <a:r>
              <a:t>Take note of which posts get a reaction, it will surprise you … some of the tougher subjects are more likely to get a response</a:t>
            </a:r>
          </a:p>
          <a:p>
            <a:pPr>
              <a:defRPr sz="1800"/>
            </a:pPr>
            <a:endParaRPr/>
          </a:p>
          <a:p>
            <a:pPr marL="457200" indent="-342900">
              <a:buClr>
                <a:srgbClr val="000000"/>
              </a:buClr>
              <a:buSzPct val="100000"/>
              <a:buFont typeface="Arial"/>
              <a:buChar char="●"/>
              <a:defRPr sz="1800"/>
            </a:pPr>
            <a:r>
              <a:t>Be prepared to ditch posts or reuse posts</a:t>
            </a:r>
          </a:p>
          <a:p>
            <a:pPr>
              <a:defRPr sz="1800"/>
            </a:pPr>
            <a:endParaRPr/>
          </a:p>
          <a:p>
            <a:pPr>
              <a:defRPr sz="1800"/>
            </a:pPr>
            <a:endParaRPr/>
          </a:p>
          <a:p>
            <a:pPr>
              <a:defRPr sz="1800"/>
            </a:pPr>
            <a:endParaRPr/>
          </a:p>
          <a:p>
            <a:pPr>
              <a:defRPr sz="1800"/>
            </a:pPr>
            <a:endParaRPr/>
          </a:p>
          <a:p>
            <a:pPr>
              <a:defRPr sz="1800"/>
            </a:pPr>
            <a:endParaRPr/>
          </a:p>
          <a:p>
            <a:pPr>
              <a:defRPr sz="1800"/>
            </a:pPr>
            <a:endParaRPr/>
          </a:p>
        </p:txBody>
      </p:sp>
      <p:pic>
        <p:nvPicPr>
          <p:cNvPr id="234" name="image20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457200" y="2105650"/>
            <a:ext cx="2857500" cy="2857501"/>
          </a:xfrm>
          <a:prstGeom prst="rect">
            <a:avLst/>
          </a:prstGeom>
          <a:ln w="12700">
            <a:miter lim="400000"/>
          </a:ln>
        </p:spPr>
      </p:pic>
    </p:spTree>
    <p:extLst>
      <p:ext uri="{BB962C8B-B14F-4D97-AF65-F5344CB8AC3E}">
        <p14:creationId xmlns:p14="http://schemas.microsoft.com/office/powerpoint/2010/main" val="142666533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>
        <p15:prstTrans prst="pageCurlDouble"/>
      </p:transition>
    </mc:Choice>
    <mc:Choice xmlns="" xmlns:p14="http://schemas.microsoft.com/office/powerpoint/2010/main" Requires="p14">
      <p:transition spd="fast" advClick="1" p14:dur="500">
        <p14:prism dir="l"/>
      </p:transition>
    </mc:Choice>
    <mc:Fallback xmlns="">
      <p:transition spd="fast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6" name="Shape 236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Finding your allies</a:t>
            </a:r>
          </a:p>
        </p:txBody>
      </p:sp>
      <p:sp>
        <p:nvSpPr>
          <p:cNvPr id="237" name="Shape 237"/>
          <p:cNvSpPr/>
          <p:nvPr/>
        </p:nvSpPr>
        <p:spPr>
          <a:xfrm>
            <a:off x="3340125" y="2105650"/>
            <a:ext cx="5346600" cy="364247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424" tIns="91424" rIns="91424" bIns="91424">
            <a:spAutoFit/>
          </a:bodyPr>
          <a:lstStyle/>
          <a:p>
            <a:pPr marL="457200" indent="-342900">
              <a:buClr>
                <a:srgbClr val="000000"/>
              </a:buClr>
              <a:buSzPct val="100000"/>
              <a:buFont typeface="Arial"/>
              <a:buChar char="●"/>
              <a:defRPr sz="1800"/>
            </a:pPr>
            <a:r>
              <a:t>There is nothing wrong with a getting a few ‘friends’ or ‘colleagues’ involved</a:t>
            </a:r>
          </a:p>
          <a:p>
            <a:pPr>
              <a:defRPr sz="1800"/>
            </a:pPr>
            <a:endParaRPr/>
          </a:p>
          <a:p>
            <a:pPr marL="457200" indent="-342900">
              <a:buClr>
                <a:srgbClr val="000000"/>
              </a:buClr>
              <a:buSzPct val="100000"/>
              <a:buFont typeface="Arial"/>
              <a:buChar char="●"/>
              <a:defRPr sz="1800"/>
            </a:pPr>
            <a:r>
              <a:t>Very useful for …</a:t>
            </a:r>
          </a:p>
          <a:p>
            <a:pPr marL="914400" lvl="1" indent="-342900">
              <a:buClr>
                <a:srgbClr val="000000"/>
              </a:buClr>
              <a:buSzPct val="100000"/>
              <a:buFont typeface="Arial"/>
              <a:buChar char="○"/>
              <a:defRPr sz="1800"/>
            </a:pPr>
            <a:r>
              <a:t>RT’s in Twitter</a:t>
            </a:r>
          </a:p>
          <a:p>
            <a:pPr marL="914400" lvl="1" indent="-342900">
              <a:buClr>
                <a:srgbClr val="000000"/>
              </a:buClr>
              <a:buSzPct val="100000"/>
              <a:buFont typeface="Arial"/>
              <a:buChar char="○"/>
              <a:defRPr sz="1800"/>
            </a:pPr>
            <a:r>
              <a:t>Shares in Facebook</a:t>
            </a:r>
          </a:p>
          <a:p>
            <a:pPr marL="914400" lvl="1" indent="-342900">
              <a:buClr>
                <a:srgbClr val="000000"/>
              </a:buClr>
              <a:buSzPct val="100000"/>
              <a:buFont typeface="Arial"/>
              <a:buChar char="○"/>
              <a:defRPr sz="1800"/>
            </a:pPr>
            <a:r>
              <a:t>Likes on LinkedIN</a:t>
            </a:r>
          </a:p>
          <a:p>
            <a:pPr>
              <a:defRPr sz="1800"/>
            </a:pPr>
            <a:endParaRPr/>
          </a:p>
          <a:p>
            <a:pPr>
              <a:defRPr sz="1800"/>
            </a:pPr>
            <a:endParaRPr/>
          </a:p>
          <a:p>
            <a:pPr>
              <a:defRPr sz="1800"/>
            </a:pPr>
            <a:endParaRPr/>
          </a:p>
          <a:p>
            <a:pPr>
              <a:defRPr sz="1800"/>
            </a:pPr>
            <a:endParaRPr/>
          </a:p>
          <a:p>
            <a:pPr>
              <a:defRPr sz="1800"/>
            </a:pPr>
            <a:endParaRPr/>
          </a:p>
        </p:txBody>
      </p:sp>
      <p:pic>
        <p:nvPicPr>
          <p:cNvPr id="238" name="image21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457187" y="2029062"/>
            <a:ext cx="3095626" cy="3095626"/>
          </a:xfrm>
          <a:prstGeom prst="rect">
            <a:avLst/>
          </a:prstGeom>
          <a:ln w="12700">
            <a:miter lim="400000"/>
          </a:ln>
        </p:spPr>
      </p:pic>
    </p:spTree>
    <p:extLst>
      <p:ext uri="{BB962C8B-B14F-4D97-AF65-F5344CB8AC3E}">
        <p14:creationId xmlns:p14="http://schemas.microsoft.com/office/powerpoint/2010/main" val="130940020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>
        <p15:prstTrans prst="pageCurlDouble"/>
      </p:transition>
    </mc:Choice>
    <mc:Choice xmlns="" xmlns:p14="http://schemas.microsoft.com/office/powerpoint/2010/main" Requires="p14">
      <p:transition spd="fast" advClick="1" p14:dur="500">
        <p14:prism dir="l"/>
      </p:transition>
    </mc:Choice>
    <mc:Fallback xmlns="">
      <p:transition spd="fast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0" name="Shape 240"/>
          <p:cNvSpPr>
            <a:spLocks noGrp="1"/>
          </p:cNvSpPr>
          <p:nvPr>
            <p:ph type="ctr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Teaching by Twitter</a:t>
            </a:r>
          </a:p>
        </p:txBody>
      </p:sp>
      <p:sp>
        <p:nvSpPr>
          <p:cNvPr id="241" name="Shape 241"/>
          <p:cNvSpPr>
            <a:spLocks noGrp="1"/>
          </p:cNvSpPr>
          <p:nvPr>
            <p:ph type="subTitle" idx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rPr lang="en-GB" dirty="0" smtClean="0"/>
              <a:t>Impact</a:t>
            </a:r>
            <a:r>
              <a:rPr dirty="0" smtClean="0"/>
              <a:t>?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8242978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>
        <p15:prstTrans prst="pageCurlDouble"/>
      </p:transition>
    </mc:Choice>
    <mc:Choice xmlns="" xmlns:p14="http://schemas.microsoft.com/office/powerpoint/2010/main" Requires="p14">
      <p:transition spd="fast" advClick="1" p14:dur="500">
        <p14:prism dir="l"/>
      </p:transition>
    </mc:Choice>
    <mc:Fallback xmlns="">
      <p:transition spd="fast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3" name="Shape 243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Analysis: Twitter</a:t>
            </a:r>
          </a:p>
        </p:txBody>
      </p:sp>
      <p:graphicFrame>
        <p:nvGraphicFramePr>
          <p:cNvPr id="244" name="Chart 244"/>
          <p:cNvGraphicFramePr/>
          <p:nvPr/>
        </p:nvGraphicFramePr>
        <p:xfrm>
          <a:off x="1473360" y="2068017"/>
          <a:ext cx="5936682" cy="210330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245" name="Chart 245"/>
          <p:cNvGraphicFramePr/>
          <p:nvPr/>
        </p:nvGraphicFramePr>
        <p:xfrm>
          <a:off x="1427200" y="4236709"/>
          <a:ext cx="6131364" cy="153685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134941571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ageCurlDouble"/>
      </p:transition>
    </mc:Choice>
    <mc:Choice xmlns="" xmlns:p14="http://schemas.microsoft.com/office/powerpoint/2010/main" Requires="p14">
      <p:transition spd="med" advClick="1" p14:dur="1000">
        <p14:prism dir="l"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0371" y="796543"/>
            <a:ext cx="6130822" cy="541174"/>
          </a:xfrm>
        </p:spPr>
        <p:txBody>
          <a:bodyPr/>
          <a:lstStyle/>
          <a:p>
            <a:r>
              <a:rPr lang="en-GB" dirty="0" smtClean="0"/>
              <a:t>Opportunity!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0371" y="1580827"/>
            <a:ext cx="6140029" cy="2364365"/>
          </a:xfrm>
        </p:spPr>
        <p:txBody>
          <a:bodyPr/>
          <a:lstStyle/>
          <a:p>
            <a:r>
              <a:rPr lang="en-GB" b="1" dirty="0" smtClean="0"/>
              <a:t>I believe that </a:t>
            </a:r>
            <a:r>
              <a:rPr lang="mr-IN" b="1" dirty="0" smtClean="0"/>
              <a:t>…</a:t>
            </a:r>
            <a:endParaRPr lang="en-GB" b="1" dirty="0" smtClean="0"/>
          </a:p>
          <a:p>
            <a:endParaRPr lang="en-GB" dirty="0" smtClean="0"/>
          </a:p>
          <a:p>
            <a:r>
              <a:rPr lang="en-GB" dirty="0" smtClean="0"/>
              <a:t>We do not understand impact </a:t>
            </a:r>
            <a:r>
              <a:rPr lang="mr-IN" dirty="0" smtClean="0"/>
              <a:t>–</a:t>
            </a:r>
            <a:r>
              <a:rPr lang="en-GB" dirty="0" smtClean="0"/>
              <a:t> it goes beyond followership.</a:t>
            </a:r>
          </a:p>
          <a:p>
            <a:endParaRPr lang="en-GB" dirty="0" smtClean="0"/>
          </a:p>
          <a:p>
            <a:r>
              <a:rPr lang="en-GB" dirty="0" smtClean="0"/>
              <a:t>We could create a social media curated course that is driven by Facebook (or Twitter)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BB1B10-4D26-3E42-A43A-CCB7766524E1}" type="slidenum">
              <a:rPr lang="en-GB" altLang="en-US" smtClean="0"/>
              <a:pPr/>
              <a:t>33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4299809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1" name="image27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529101" y="2000250"/>
            <a:ext cx="2857501" cy="2857500"/>
          </a:xfrm>
          <a:prstGeom prst="rect">
            <a:avLst/>
          </a:prstGeom>
          <a:ln w="12700">
            <a:miter lim="400000"/>
          </a:ln>
        </p:spPr>
      </p:pic>
      <p:sp>
        <p:nvSpPr>
          <p:cNvPr id="252" name="Shape 252"/>
          <p:cNvSpPr/>
          <p:nvPr/>
        </p:nvSpPr>
        <p:spPr>
          <a:xfrm>
            <a:off x="3390401" y="2092739"/>
            <a:ext cx="4590299" cy="172351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424" tIns="91424" rIns="91424" bIns="91424">
            <a:spAutoFit/>
          </a:bodyPr>
          <a:lstStyle>
            <a:lvl1pPr>
              <a:defRPr sz="5000" b="1" i="1"/>
            </a:lvl1pPr>
          </a:lstStyle>
          <a:p>
            <a:r>
              <a:t>Any Questions &amp; discussion</a:t>
            </a:r>
          </a:p>
        </p:txBody>
      </p:sp>
    </p:spTree>
    <p:extLst>
      <p:ext uri="{BB962C8B-B14F-4D97-AF65-F5344CB8AC3E}">
        <p14:creationId xmlns:p14="http://schemas.microsoft.com/office/powerpoint/2010/main" val="75593745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>
        <p15:prstTrans prst="pageCurlDouble"/>
      </p:transition>
    </mc:Choice>
    <mc:Choice xmlns="" xmlns:p14="http://schemas.microsoft.com/office/powerpoint/2010/main" Requires="p14">
      <p:transition spd="fast" advClick="1" p14:dur="500">
        <p14:prism dir="l"/>
      </p:transition>
    </mc:Choice>
    <mc:Fallback xmlns="">
      <p:transition spd="fast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MPROD_NEXTUNIQUEID" val="10009"/>
  <p:tag name="MMPROD_UIDATA" val="&lt;database version=&quot;8.0&quot;&gt;&lt;object type=&quot;1&quot; unique_id=&quot;10001&quot;&gt;&lt;object type=&quot;8&quot; unique_id=&quot;10002&quot;&gt;&lt;/object&gt;&lt;object type=&quot;2&quot; unique_id=&quot;10003&quot;&gt;&lt;object type=&quot;3&quot; unique_id=&quot;10004&quot;&gt;&lt;property id=&quot;20148&quot; value=&quot;5&quot;/&gt;&lt;property id=&quot;20300&quot; value=&quot;Slide 1&quot;/&gt;&lt;property id=&quot;20307&quot; value=&quot;261&quot;/&gt;&lt;/object&gt;&lt;object type=&quot;3&quot; unique_id=&quot;10005&quot;&gt;&lt;property id=&quot;20148&quot; value=&quot;5&quot;/&gt;&lt;property id=&quot;20300&quot; value=&quot;Slide 2 - &amp;quot;Click to add text&amp;quot;&quot;/&gt;&lt;property id=&quot;20307&quot; value=&quot;265&quot;/&gt;&lt;/object&gt;&lt;object type=&quot;3&quot; unique_id=&quot;10006&quot;&gt;&lt;property id=&quot;20148&quot; value=&quot;5&quot;/&gt;&lt;property id=&quot;20300&quot; value=&quot;Slide 3&quot;/&gt;&lt;property id=&quot;20307&quot; value=&quot;263&quot;/&gt;&lt;/object&gt;&lt;/object&gt;&lt;/object&gt;&lt;/database&gt;"/>
  <p:tag name="SECTOMILLISECCONVERTED" val="1"/>
</p:tagLst>
</file>

<file path=ppt/theme/theme1.xml><?xml version="1.0" encoding="utf-8"?>
<a:theme xmlns:a="http://schemas.openxmlformats.org/drawingml/2006/main" name="RealWorld_Template">
  <a:themeElements>
    <a:clrScheme name="OU Real World">
      <a:dk1>
        <a:srgbClr val="3B3B3A"/>
      </a:dk1>
      <a:lt1>
        <a:sysClr val="window" lastClr="FFFFFF"/>
      </a:lt1>
      <a:dk2>
        <a:srgbClr val="006BAC"/>
      </a:dk2>
      <a:lt2>
        <a:srgbClr val="CBE9F2"/>
      </a:lt2>
      <a:accent1>
        <a:srgbClr val="006BAC"/>
      </a:accent1>
      <a:accent2>
        <a:srgbClr val="EEA52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8624</TotalTime>
  <Words>1480</Words>
  <Application>Microsoft Macintosh PowerPoint</Application>
  <PresentationFormat>On-screen Show (4:3)</PresentationFormat>
  <Paragraphs>228</Paragraphs>
  <Slides>34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34</vt:i4>
      </vt:variant>
    </vt:vector>
  </HeadingPairs>
  <TitlesOfParts>
    <vt:vector size="39" baseType="lpstr">
      <vt:lpstr>Calibri</vt:lpstr>
      <vt:lpstr>Lucida Grande</vt:lpstr>
      <vt:lpstr>Wingdings</vt:lpstr>
      <vt:lpstr>Arial</vt:lpstr>
      <vt:lpstr>RealWorld_Template</vt:lpstr>
      <vt:lpstr>Teaching by Twitter Extending the classroom via Social Media?</vt:lpstr>
      <vt:lpstr>Brief - who am I</vt:lpstr>
      <vt:lpstr>Teaching by Twitter</vt:lpstr>
      <vt:lpstr>Context</vt:lpstr>
      <vt:lpstr>A light bulb moment ...</vt:lpstr>
      <vt:lpstr>Free is a price we are willing to pay</vt:lpstr>
      <vt:lpstr>Teaching by Twitter</vt:lpstr>
      <vt:lpstr>So what platforms do we use (1)</vt:lpstr>
      <vt:lpstr>So what platforms do we use (2)</vt:lpstr>
      <vt:lpstr>So what platforms do we use (3)</vt:lpstr>
      <vt:lpstr>So what platforms do we use (4)</vt:lpstr>
      <vt:lpstr>So what platforms do we use (5)</vt:lpstr>
      <vt:lpstr>So what platforms do we use (6)</vt:lpstr>
      <vt:lpstr>So what platforms do we use (7a)</vt:lpstr>
      <vt:lpstr>So what platforms do we use (7b)</vt:lpstr>
      <vt:lpstr>So what platforms do we use (8)</vt:lpstr>
      <vt:lpstr>So what platforms do we use (9)</vt:lpstr>
      <vt:lpstr>So what platforms do we use (10)</vt:lpstr>
      <vt:lpstr>Then stringing it together</vt:lpstr>
      <vt:lpstr>Teaching by Twitter</vt:lpstr>
      <vt:lpstr>Engagement Methods (1a)</vt:lpstr>
      <vt:lpstr>Engagement Methods (1b)</vt:lpstr>
      <vt:lpstr>Engagement Methods (2)</vt:lpstr>
      <vt:lpstr>Engagement Methods (2a)</vt:lpstr>
      <vt:lpstr>Engagement Methods (2b)</vt:lpstr>
      <vt:lpstr>Engagement Methods (3)</vt:lpstr>
      <vt:lpstr>Engagement Methods (4)</vt:lpstr>
      <vt:lpstr>Engagement Methods (5)</vt:lpstr>
      <vt:lpstr>Engagement Methods (6)</vt:lpstr>
      <vt:lpstr>Finding your allies</vt:lpstr>
      <vt:lpstr>Teaching by Twitter</vt:lpstr>
      <vt:lpstr>Analysis: Twitter</vt:lpstr>
      <vt:lpstr>Opportunity!</vt:lpstr>
      <vt:lpstr>PowerPoint Presentation</vt:lpstr>
    </vt:vector>
  </TitlesOfParts>
  <Company>The Open University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C.Rosani</dc:creator>
  <cp:lastModifiedBy>Andrew.Smith</cp:lastModifiedBy>
  <cp:revision>351</cp:revision>
  <cp:lastPrinted>2015-09-29T08:16:18Z</cp:lastPrinted>
  <dcterms:created xsi:type="dcterms:W3CDTF">2014-08-19T13:53:36Z</dcterms:created>
  <dcterms:modified xsi:type="dcterms:W3CDTF">2016-12-14T15:23:32Z</dcterms:modified>
</cp:coreProperties>
</file>